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280" r:id="rId4"/>
    <p:sldId id="281" r:id="rId5"/>
    <p:sldId id="339" r:id="rId6"/>
    <p:sldId id="317" r:id="rId7"/>
    <p:sldId id="282" r:id="rId8"/>
    <p:sldId id="283" r:id="rId9"/>
    <p:sldId id="284" r:id="rId10"/>
    <p:sldId id="318" r:id="rId11"/>
    <p:sldId id="285" r:id="rId12"/>
    <p:sldId id="286" r:id="rId13"/>
    <p:sldId id="287" r:id="rId14"/>
    <p:sldId id="288" r:id="rId15"/>
    <p:sldId id="319" r:id="rId16"/>
    <p:sldId id="320" r:id="rId17"/>
    <p:sldId id="289" r:id="rId18"/>
    <p:sldId id="290" r:id="rId19"/>
    <p:sldId id="291" r:id="rId20"/>
    <p:sldId id="292" r:id="rId21"/>
    <p:sldId id="293" r:id="rId22"/>
    <p:sldId id="294" r:id="rId23"/>
    <p:sldId id="321" r:id="rId24"/>
    <p:sldId id="322" r:id="rId25"/>
    <p:sldId id="295" r:id="rId26"/>
    <p:sldId id="301" r:id="rId27"/>
    <p:sldId id="296" r:id="rId28"/>
    <p:sldId id="302" r:id="rId29"/>
    <p:sldId id="303" r:id="rId30"/>
    <p:sldId id="304" r:id="rId31"/>
    <p:sldId id="323" r:id="rId32"/>
    <p:sldId id="324" r:id="rId33"/>
    <p:sldId id="305" r:id="rId34"/>
    <p:sldId id="306" r:id="rId35"/>
    <p:sldId id="307" r:id="rId36"/>
    <p:sldId id="308" r:id="rId37"/>
    <p:sldId id="309" r:id="rId38"/>
    <p:sldId id="325" r:id="rId39"/>
    <p:sldId id="326" r:id="rId40"/>
    <p:sldId id="310" r:id="rId41"/>
    <p:sldId id="311" r:id="rId42"/>
    <p:sldId id="312" r:id="rId43"/>
    <p:sldId id="327" r:id="rId44"/>
    <p:sldId id="328" r:id="rId45"/>
    <p:sldId id="329" r:id="rId46"/>
    <p:sldId id="330" r:id="rId47"/>
    <p:sldId id="340" r:id="rId48"/>
    <p:sldId id="331" r:id="rId49"/>
    <p:sldId id="332" r:id="rId50"/>
    <p:sldId id="337" r:id="rId51"/>
    <p:sldId id="333" r:id="rId52"/>
    <p:sldId id="334" r:id="rId53"/>
    <p:sldId id="335" r:id="rId54"/>
    <p:sldId id="336" r:id="rId55"/>
    <p:sldId id="313" r:id="rId56"/>
    <p:sldId id="314" r:id="rId57"/>
    <p:sldId id="315" r:id="rId58"/>
    <p:sldId id="316" r:id="rId59"/>
    <p:sldId id="338" r:id="rId60"/>
    <p:sldId id="279" r:id="rId6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FF00"/>
    <a:srgbClr val="FF6600"/>
    <a:srgbClr val="0033CC"/>
    <a:srgbClr val="EAEAEA"/>
    <a:srgbClr val="F8F8F8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9" autoAdjust="0"/>
    <p:restoredTop sz="94624" autoAdjust="0"/>
  </p:normalViewPr>
  <p:slideViewPr>
    <p:cSldViewPr>
      <p:cViewPr varScale="1">
        <p:scale>
          <a:sx n="120" d="100"/>
          <a:sy n="120" d="100"/>
        </p:scale>
        <p:origin x="45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192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4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9BA0A-DB9C-4343-90C3-E02E331E2750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D9134-569E-47F0-8CAA-1FFBBFD67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624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F78AE-2B6E-48D9-B1BB-7B4767636F60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1D92E-2BEE-4BB6-8B31-4B3AB8790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334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1D92E-2BEE-4BB6-8B31-4B3AB8790AA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401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806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806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6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807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07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8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88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8807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180C703-D16F-47DC-90EA-0AF20FBAC61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DD6648-4984-4174-A5B2-80DDFB7A060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8552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880CE4-1CE4-4CB8-828F-9F9B8A32093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834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3496B8-67A7-49C6-880E-56ECEA5BFA7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88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98FB75-FFE0-4F26-9C4D-8C5E0DF5A8C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044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41ACDA-9540-44A3-AF1F-7FAFB5E4448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9872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6892A4-6C30-4961-949F-E3CC7475E36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971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E25C6E-168B-47E9-86F3-75A653B2D9B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262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C61718-7EB5-4558-BB55-2092E6D3C96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993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F6B95D-E550-4997-BD21-49AB4A5F5C2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159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FECD1D-CB53-454B-871B-9D9A1ABC42D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354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fld id="{AF49BC51-56A7-4FD2-8489-1BE280B2EC12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8704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704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70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70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0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70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7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5" Type="http://schemas.openxmlformats.org/officeDocument/2006/relationships/image" Target="../media/image39.wmf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8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2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hyperlink" Target="obvody_multisim/thevenin.ms8" TargetMode="External"/><Relationship Id="rId4" Type="http://schemas.openxmlformats.org/officeDocument/2006/relationships/image" Target="../media/image48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9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2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5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hyperlink" Target="obvody_multisim/thevenin.ms8" TargetMode="Externa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6" Type="http://schemas.openxmlformats.org/officeDocument/2006/relationships/hyperlink" Target="obvody_multisim/norton.ms8" TargetMode="External"/><Relationship Id="rId5" Type="http://schemas.openxmlformats.org/officeDocument/2006/relationships/image" Target="../media/image53.wmf"/><Relationship Id="rId4" Type="http://schemas.openxmlformats.org/officeDocument/2006/relationships/oleObject" Target="../embeddings/oleObject45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obvody_multisim/kz_1.ms8" TargetMode="External"/><Relationship Id="rId2" Type="http://schemas.openxmlformats.org/officeDocument/2006/relationships/hyperlink" Target="Programy/soustava.xls" TargetMode="Externa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54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58.e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59.e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60.e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1.e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6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61.e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64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nelinearni_obvody/priklad1.xls" TargetMode="External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nelinearni_obvody/NO.xlsx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m.de/dwu/umaptg.htm" TargetMode="External"/><Relationship Id="rId2" Type="http://schemas.openxmlformats.org/officeDocument/2006/relationships/hyperlink" Target="http://www.leifiphysik.de/index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image" Target="../media/image11.png"/><Relationship Id="rId5" Type="http://schemas.openxmlformats.org/officeDocument/2006/relationships/oleObject" Target="../embeddings/oleObject2.bin"/><Relationship Id="rId10" Type="http://schemas.openxmlformats.org/officeDocument/2006/relationships/hyperlink" Target="obvody_multisim/kz_1.ms8" TargetMode="External"/><Relationship Id="rId4" Type="http://schemas.openxmlformats.org/officeDocument/2006/relationships/image" Target="../media/image7.wmf"/><Relationship Id="rId9" Type="http://schemas.openxmlformats.org/officeDocument/2006/relationships/hyperlink" Target="Programy/soustava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5049838"/>
            <a:ext cx="8713787" cy="1692275"/>
          </a:xfrm>
          <a:solidFill>
            <a:schemeClr val="tx1">
              <a:alpha val="52000"/>
            </a:schemeClr>
          </a:solidFill>
        </p:spPr>
        <p:txBody>
          <a:bodyPr/>
          <a:lstStyle/>
          <a:p>
            <a:r>
              <a:rPr lang="cs-CZ" altLang="cs-CZ" sz="54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Základy elektrotechniky</a:t>
            </a:r>
            <a:br>
              <a:rPr lang="cs-CZ" altLang="cs-CZ" sz="54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Řešení stejnosměrných obvodů s více zdroji</a:t>
            </a:r>
          </a:p>
        </p:txBody>
      </p:sp>
      <p:pic>
        <p:nvPicPr>
          <p:cNvPr id="2054" name="Picture 6" descr="200px-Ohm's_Law_with_Voltage_source_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15888"/>
            <a:ext cx="7559675" cy="567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785225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t="6329"/>
          <a:stretch/>
        </p:blipFill>
        <p:spPr>
          <a:xfrm>
            <a:off x="0" y="764704"/>
            <a:ext cx="4286250" cy="2141314"/>
          </a:xfrm>
          <a:prstGeom prst="rect">
            <a:avLst/>
          </a:prstGeom>
        </p:spPr>
      </p:pic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4586816" y="1340768"/>
            <a:ext cx="4104456" cy="626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15V, U</a:t>
            </a:r>
            <a:r>
              <a:rPr lang="cs-CZ" altLang="cs-CZ" sz="1800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6V, R1 = 8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R2 = 5</a:t>
            </a:r>
            <a:r>
              <a:rPr lang="cs-CZ" altLang="cs-CZ" sz="18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R3 = 2, R4 = 3, R5 = 4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18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68960"/>
            <a:ext cx="3676650" cy="2771775"/>
          </a:xfrm>
          <a:prstGeom prst="rect">
            <a:avLst/>
          </a:prstGeom>
        </p:spPr>
      </p:pic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674346" y="3828146"/>
            <a:ext cx="4176464" cy="626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19V, U</a:t>
            </a:r>
            <a:r>
              <a:rPr lang="cs-CZ" altLang="cs-CZ" sz="1800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7V, R1 = 5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R2 = 12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, R3 = 4, R4 = 6, R5 = 3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18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279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260350"/>
            <a:ext cx="6192837" cy="865188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Metoda uzlových napětí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179388" y="1268413"/>
            <a:ext cx="87852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Metoda je založena na využití 1. Kirchhoffova zákona.</a:t>
            </a: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179388" y="1916113"/>
            <a:ext cx="8785225" cy="3704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Postup: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Do obvodu zakreslíme předpokládané směry proudů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Jeden uzel volíme jako referenční (zem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nulové napětí 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3.	Označíme napětí ostatních uzlů proti referenčnímu uzlu (uzlová napětí)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4.	Podle 1. KZ provedeme součet proudů v jednotlivých uzlech (kromě referenčního)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5.	Pomocí 2. KZ vyjádříme jednotlivé proudy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6.	Vyjádřené proudy dosadíme do rovnic sestavených podle 1. KZ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7.	Řešíme soustavu rovnic pro uzlová napětí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8.	Z uzlových napětí vypočítáme neznámé proudy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.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pic>
        <p:nvPicPr>
          <p:cNvPr id="227334" name="Picture 6" descr="MC900307901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260350"/>
            <a:ext cx="2449513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7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7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7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7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7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7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273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73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73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73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79613" y="260350"/>
            <a:ext cx="547211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Metoda uzlových napětí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3635375" y="1557338"/>
            <a:ext cx="5113338" cy="3150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Postup: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Do obvodu zakreslíme předpokládané směry proudů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Jeden uzel volíme jako referenční (zem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nulové napětí 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3.	Označíme napětí ostatních uzlů proti referenčnímu uzlu (uzlová napětí)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4.	Podle 1. KZ provedeme součet proudů v jednotlivých uzlech (kromě referenčního)</a:t>
            </a:r>
          </a:p>
        </p:txBody>
      </p:sp>
      <p:grpSp>
        <p:nvGrpSpPr>
          <p:cNvPr id="228405" name="Group 53"/>
          <p:cNvGrpSpPr>
            <a:grpSpLocks/>
          </p:cNvGrpSpPr>
          <p:nvPr/>
        </p:nvGrpSpPr>
        <p:grpSpPr bwMode="auto">
          <a:xfrm>
            <a:off x="250825" y="1125538"/>
            <a:ext cx="2951163" cy="3095625"/>
            <a:chOff x="158" y="709"/>
            <a:chExt cx="1859" cy="1950"/>
          </a:xfrm>
        </p:grpSpPr>
        <p:grpSp>
          <p:nvGrpSpPr>
            <p:cNvPr id="228404" name="Group 52"/>
            <p:cNvGrpSpPr>
              <a:grpSpLocks/>
            </p:cNvGrpSpPr>
            <p:nvPr/>
          </p:nvGrpSpPr>
          <p:grpSpPr bwMode="auto">
            <a:xfrm>
              <a:off x="158" y="982"/>
              <a:ext cx="1859" cy="1677"/>
              <a:chOff x="158" y="982"/>
              <a:chExt cx="1859" cy="1677"/>
            </a:xfrm>
          </p:grpSpPr>
          <p:sp>
            <p:nvSpPr>
              <p:cNvPr id="228359" name="Oval 7"/>
              <p:cNvSpPr>
                <a:spLocks noChangeAspect="1" noChangeArrowheads="1"/>
              </p:cNvSpPr>
              <p:nvPr/>
            </p:nvSpPr>
            <p:spPr bwMode="auto">
              <a:xfrm>
                <a:off x="158" y="1390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28360" name="Rectangle 8"/>
              <p:cNvSpPr>
                <a:spLocks noChangeAspect="1" noChangeArrowheads="1"/>
              </p:cNvSpPr>
              <p:nvPr/>
            </p:nvSpPr>
            <p:spPr bwMode="auto">
              <a:xfrm>
                <a:off x="269" y="2024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8361" name="Oval 9"/>
              <p:cNvSpPr>
                <a:spLocks noChangeAspect="1" noChangeArrowheads="1"/>
              </p:cNvSpPr>
              <p:nvPr/>
            </p:nvSpPr>
            <p:spPr bwMode="auto">
              <a:xfrm>
                <a:off x="1654" y="1390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28362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997" y="2116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8363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1765" y="2024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8364" name="Rectangle 12"/>
              <p:cNvSpPr>
                <a:spLocks noChangeAspect="1" noChangeArrowheads="1"/>
              </p:cNvSpPr>
              <p:nvPr/>
            </p:nvSpPr>
            <p:spPr bwMode="auto">
              <a:xfrm>
                <a:off x="996" y="1435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8365" name="Oval 13"/>
              <p:cNvSpPr>
                <a:spLocks noChangeAspect="1" noChangeArrowheads="1"/>
              </p:cNvSpPr>
              <p:nvPr/>
            </p:nvSpPr>
            <p:spPr bwMode="auto">
              <a:xfrm>
                <a:off x="1022" y="188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8366" name="Oval 14"/>
              <p:cNvSpPr>
                <a:spLocks noChangeAspect="1" noChangeArrowheads="1"/>
              </p:cNvSpPr>
              <p:nvPr/>
            </p:nvSpPr>
            <p:spPr bwMode="auto">
              <a:xfrm>
                <a:off x="1022" y="256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8367" name="Oval 15"/>
              <p:cNvSpPr>
                <a:spLocks noChangeAspect="1" noChangeArrowheads="1"/>
              </p:cNvSpPr>
              <p:nvPr/>
            </p:nvSpPr>
            <p:spPr bwMode="auto">
              <a:xfrm>
                <a:off x="1022" y="982"/>
                <a:ext cx="90" cy="90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228368" name="AutoShape 16"/>
              <p:cNvCxnSpPr>
                <a:cxnSpLocks noChangeShapeType="1"/>
                <a:stCxn id="228359" idx="0"/>
                <a:endCxn id="228367" idx="2"/>
              </p:cNvCxnSpPr>
              <p:nvPr/>
            </p:nvCxnSpPr>
            <p:spPr bwMode="auto">
              <a:xfrm rot="16200000">
                <a:off x="499" y="868"/>
                <a:ext cx="35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8369" name="AutoShape 17"/>
              <p:cNvCxnSpPr>
                <a:cxnSpLocks noChangeShapeType="1"/>
                <a:stCxn id="228367" idx="6"/>
                <a:endCxn id="228361" idx="0"/>
              </p:cNvCxnSpPr>
              <p:nvPr/>
            </p:nvCxnSpPr>
            <p:spPr bwMode="auto">
              <a:xfrm>
                <a:off x="1124" y="1027"/>
                <a:ext cx="712" cy="35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8370" name="AutoShape 18"/>
              <p:cNvCxnSpPr>
                <a:cxnSpLocks noChangeShapeType="1"/>
                <a:stCxn id="228367" idx="4"/>
                <a:endCxn id="228364" idx="0"/>
              </p:cNvCxnSpPr>
              <p:nvPr/>
            </p:nvCxnSpPr>
            <p:spPr bwMode="auto">
              <a:xfrm>
                <a:off x="1067" y="1084"/>
                <a:ext cx="0" cy="339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8371" name="AutoShape 19"/>
              <p:cNvCxnSpPr>
                <a:cxnSpLocks noChangeShapeType="1"/>
                <a:stCxn id="228364" idx="2"/>
                <a:endCxn id="228365" idx="0"/>
              </p:cNvCxnSpPr>
              <p:nvPr/>
            </p:nvCxnSpPr>
            <p:spPr bwMode="auto">
              <a:xfrm>
                <a:off x="1067" y="1764"/>
                <a:ext cx="0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8372" name="AutoShape 20"/>
              <p:cNvCxnSpPr>
                <a:cxnSpLocks noChangeShapeType="1"/>
                <a:stCxn id="228359" idx="4"/>
                <a:endCxn id="228360" idx="0"/>
              </p:cNvCxnSpPr>
              <p:nvPr/>
            </p:nvCxnSpPr>
            <p:spPr bwMode="auto">
              <a:xfrm>
                <a:off x="340" y="1765"/>
                <a:ext cx="0" cy="247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8373" name="AutoShape 21"/>
              <p:cNvCxnSpPr>
                <a:cxnSpLocks noChangeShapeType="1"/>
                <a:stCxn id="228361" idx="4"/>
                <a:endCxn id="228363" idx="0"/>
              </p:cNvCxnSpPr>
              <p:nvPr/>
            </p:nvCxnSpPr>
            <p:spPr bwMode="auto">
              <a:xfrm rot="5400000">
                <a:off x="1712" y="1889"/>
                <a:ext cx="247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8374" name="AutoShape 22"/>
              <p:cNvCxnSpPr>
                <a:cxnSpLocks noChangeShapeType="1"/>
                <a:stCxn id="228360" idx="2"/>
                <a:endCxn id="228366" idx="2"/>
              </p:cNvCxnSpPr>
              <p:nvPr/>
            </p:nvCxnSpPr>
            <p:spPr bwMode="auto">
              <a:xfrm rot="16200000" flipH="1">
                <a:off x="544" y="2149"/>
                <a:ext cx="26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8375" name="AutoShape 23"/>
              <p:cNvCxnSpPr>
                <a:cxnSpLocks noChangeShapeType="1"/>
                <a:stCxn id="228366" idx="6"/>
                <a:endCxn id="228363" idx="2"/>
              </p:cNvCxnSpPr>
              <p:nvPr/>
            </p:nvCxnSpPr>
            <p:spPr bwMode="auto">
              <a:xfrm flipV="1">
                <a:off x="1124" y="2353"/>
                <a:ext cx="712" cy="26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8376" name="AutoShape 24"/>
              <p:cNvCxnSpPr>
                <a:cxnSpLocks noChangeShapeType="1"/>
                <a:stCxn id="228365" idx="4"/>
                <a:endCxn id="228362" idx="0"/>
              </p:cNvCxnSpPr>
              <p:nvPr/>
            </p:nvCxnSpPr>
            <p:spPr bwMode="auto">
              <a:xfrm>
                <a:off x="1067" y="1991"/>
                <a:ext cx="1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8377" name="AutoShape 25"/>
              <p:cNvCxnSpPr>
                <a:cxnSpLocks noChangeShapeType="1"/>
                <a:stCxn id="228362" idx="2"/>
                <a:endCxn id="228366" idx="0"/>
              </p:cNvCxnSpPr>
              <p:nvPr/>
            </p:nvCxnSpPr>
            <p:spPr bwMode="auto">
              <a:xfrm flipH="1">
                <a:off x="1067" y="2445"/>
                <a:ext cx="1" cy="112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8378" name="Line 26"/>
              <p:cNvSpPr>
                <a:spLocks noChangeShapeType="1"/>
              </p:cNvSpPr>
              <p:nvPr/>
            </p:nvSpPr>
            <p:spPr bwMode="auto">
              <a:xfrm>
                <a:off x="612" y="1299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8379" name="Line 27"/>
              <p:cNvSpPr>
                <a:spLocks noChangeShapeType="1"/>
              </p:cNvSpPr>
              <p:nvPr/>
            </p:nvSpPr>
            <p:spPr bwMode="auto">
              <a:xfrm>
                <a:off x="1564" y="1299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8380" name="Text Box 28"/>
              <p:cNvSpPr txBox="1">
                <a:spLocks noChangeArrowheads="1"/>
              </p:cNvSpPr>
              <p:nvPr/>
            </p:nvSpPr>
            <p:spPr bwMode="auto">
              <a:xfrm>
                <a:off x="1292" y="1435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B</a:t>
                </a:r>
              </a:p>
            </p:txBody>
          </p:sp>
          <p:sp>
            <p:nvSpPr>
              <p:cNvPr id="228381" name="Text Box 29"/>
              <p:cNvSpPr txBox="1">
                <a:spLocks noChangeArrowheads="1"/>
              </p:cNvSpPr>
              <p:nvPr/>
            </p:nvSpPr>
            <p:spPr bwMode="auto">
              <a:xfrm>
                <a:off x="612" y="1424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A</a:t>
                </a:r>
              </a:p>
            </p:txBody>
          </p:sp>
          <p:sp>
            <p:nvSpPr>
              <p:cNvPr id="228382" name="Text Box 30"/>
              <p:cNvSpPr txBox="1">
                <a:spLocks noChangeArrowheads="1"/>
              </p:cNvSpPr>
              <p:nvPr/>
            </p:nvSpPr>
            <p:spPr bwMode="auto">
              <a:xfrm>
                <a:off x="430" y="2070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28383" name="Text Box 31"/>
              <p:cNvSpPr txBox="1">
                <a:spLocks noChangeArrowheads="1"/>
              </p:cNvSpPr>
              <p:nvPr/>
            </p:nvSpPr>
            <p:spPr bwMode="auto">
              <a:xfrm>
                <a:off x="1519" y="2070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228384" name="Text Box 32"/>
              <p:cNvSpPr txBox="1">
                <a:spLocks noChangeArrowheads="1"/>
              </p:cNvSpPr>
              <p:nvPr/>
            </p:nvSpPr>
            <p:spPr bwMode="auto">
              <a:xfrm>
                <a:off x="793" y="1661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  <p:sp>
            <p:nvSpPr>
              <p:cNvPr id="228385" name="Text Box 33"/>
              <p:cNvSpPr txBox="1">
                <a:spLocks noChangeArrowheads="1"/>
              </p:cNvSpPr>
              <p:nvPr/>
            </p:nvSpPr>
            <p:spPr bwMode="auto">
              <a:xfrm>
                <a:off x="748" y="2149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4</a:t>
                </a:r>
              </a:p>
            </p:txBody>
          </p:sp>
        </p:grpSp>
        <p:sp>
          <p:nvSpPr>
            <p:cNvPr id="228386" name="Line 34"/>
            <p:cNvSpPr>
              <a:spLocks noChangeShapeType="1"/>
            </p:cNvSpPr>
            <p:nvPr/>
          </p:nvSpPr>
          <p:spPr bwMode="auto">
            <a:xfrm>
              <a:off x="339" y="948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8387" name="Line 35"/>
            <p:cNvSpPr>
              <a:spLocks noChangeShapeType="1"/>
            </p:cNvSpPr>
            <p:nvPr/>
          </p:nvSpPr>
          <p:spPr bwMode="auto">
            <a:xfrm rot="10800000">
              <a:off x="1425" y="948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8388" name="Line 36"/>
            <p:cNvSpPr>
              <a:spLocks noChangeShapeType="1"/>
            </p:cNvSpPr>
            <p:nvPr/>
          </p:nvSpPr>
          <p:spPr bwMode="auto">
            <a:xfrm rot="5400000">
              <a:off x="850" y="1254"/>
              <a:ext cx="25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8389" name="Text Box 37"/>
            <p:cNvSpPr txBox="1">
              <a:spLocks noChangeArrowheads="1"/>
            </p:cNvSpPr>
            <p:nvPr/>
          </p:nvSpPr>
          <p:spPr bwMode="auto">
            <a:xfrm>
              <a:off x="372" y="709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28390" name="Text Box 38"/>
            <p:cNvSpPr txBox="1">
              <a:spLocks noChangeArrowheads="1"/>
            </p:cNvSpPr>
            <p:nvPr/>
          </p:nvSpPr>
          <p:spPr bwMode="auto">
            <a:xfrm>
              <a:off x="1699" y="709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28391" name="Text Box 39"/>
            <p:cNvSpPr txBox="1">
              <a:spLocks noChangeArrowheads="1"/>
            </p:cNvSpPr>
            <p:nvPr/>
          </p:nvSpPr>
          <p:spPr bwMode="auto">
            <a:xfrm>
              <a:off x="827" y="1038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</p:grpSp>
      <p:sp>
        <p:nvSpPr>
          <p:cNvPr id="228394" name="Text Box 42"/>
          <p:cNvSpPr txBox="1">
            <a:spLocks noChangeArrowheads="1"/>
          </p:cNvSpPr>
          <p:nvPr/>
        </p:nvSpPr>
        <p:spPr bwMode="auto">
          <a:xfrm>
            <a:off x="1476375" y="1052513"/>
            <a:ext cx="372465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C00000"/>
                </a:solidFill>
                <a:effectLst/>
              </a:rPr>
              <a:t>U</a:t>
            </a:r>
            <a:r>
              <a:rPr lang="cs-CZ" altLang="cs-CZ" sz="2000" b="1" baseline="-25000" dirty="0">
                <a:solidFill>
                  <a:srgbClr val="C00000"/>
                </a:solidFill>
                <a:effectLst/>
              </a:rPr>
              <a:t>X</a:t>
            </a:r>
          </a:p>
        </p:txBody>
      </p:sp>
      <p:grpSp>
        <p:nvGrpSpPr>
          <p:cNvPr id="228401" name="Group 49"/>
          <p:cNvGrpSpPr>
            <a:grpSpLocks/>
          </p:cNvGrpSpPr>
          <p:nvPr/>
        </p:nvGrpSpPr>
        <p:grpSpPr bwMode="auto">
          <a:xfrm>
            <a:off x="1511300" y="4221163"/>
            <a:ext cx="360363" cy="431800"/>
            <a:chOff x="930" y="2659"/>
            <a:chExt cx="227" cy="272"/>
          </a:xfrm>
        </p:grpSpPr>
        <p:sp>
          <p:nvSpPr>
            <p:cNvPr id="228397" name="Line 45"/>
            <p:cNvSpPr>
              <a:spLocks noChangeShapeType="1"/>
            </p:cNvSpPr>
            <p:nvPr/>
          </p:nvSpPr>
          <p:spPr bwMode="auto">
            <a:xfrm>
              <a:off x="1044" y="2659"/>
              <a:ext cx="0" cy="181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8398" name="Line 46"/>
            <p:cNvSpPr>
              <a:spLocks noChangeShapeType="1"/>
            </p:cNvSpPr>
            <p:nvPr/>
          </p:nvSpPr>
          <p:spPr bwMode="auto">
            <a:xfrm>
              <a:off x="930" y="2840"/>
              <a:ext cx="227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8399" name="Line 47"/>
            <p:cNvSpPr>
              <a:spLocks noChangeShapeType="1"/>
            </p:cNvSpPr>
            <p:nvPr/>
          </p:nvSpPr>
          <p:spPr bwMode="auto">
            <a:xfrm>
              <a:off x="975" y="2886"/>
              <a:ext cx="136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8400" name="Line 48"/>
            <p:cNvSpPr>
              <a:spLocks noChangeShapeType="1"/>
            </p:cNvSpPr>
            <p:nvPr/>
          </p:nvSpPr>
          <p:spPr bwMode="auto">
            <a:xfrm>
              <a:off x="1020" y="2931"/>
              <a:ext cx="46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aphicFrame>
        <p:nvGraphicFramePr>
          <p:cNvPr id="228402" name="Object 50"/>
          <p:cNvGraphicFramePr>
            <a:graphicFrameLocks noChangeAspect="1"/>
          </p:cNvGraphicFramePr>
          <p:nvPr/>
        </p:nvGraphicFramePr>
        <p:xfrm>
          <a:off x="684213" y="4797425"/>
          <a:ext cx="2016125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06" name="Rovnice" r:id="rId3" imgW="685800" imgH="228600" progId="Equation.3">
                  <p:embed/>
                </p:oleObj>
              </mc:Choice>
              <mc:Fallback>
                <p:oleObj name="Rovnice" r:id="rId3" imgW="685800" imgH="2286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797425"/>
                        <a:ext cx="2016125" cy="6715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8406" name="Freeform 54"/>
          <p:cNvSpPr>
            <a:spLocks/>
          </p:cNvSpPr>
          <p:nvPr/>
        </p:nvSpPr>
        <p:spPr bwMode="auto">
          <a:xfrm>
            <a:off x="1847850" y="1700213"/>
            <a:ext cx="225425" cy="2352675"/>
          </a:xfrm>
          <a:custGeom>
            <a:avLst/>
            <a:gdLst>
              <a:gd name="T0" fmla="*/ 9 w 142"/>
              <a:gd name="T1" fmla="*/ 0 h 1482"/>
              <a:gd name="T2" fmla="*/ 16 w 142"/>
              <a:gd name="T3" fmla="*/ 70 h 1482"/>
              <a:gd name="T4" fmla="*/ 30 w 142"/>
              <a:gd name="T5" fmla="*/ 111 h 1482"/>
              <a:gd name="T6" fmla="*/ 78 w 142"/>
              <a:gd name="T7" fmla="*/ 514 h 1482"/>
              <a:gd name="T8" fmla="*/ 113 w 142"/>
              <a:gd name="T9" fmla="*/ 1104 h 1482"/>
              <a:gd name="T10" fmla="*/ 64 w 142"/>
              <a:gd name="T11" fmla="*/ 1374 h 1482"/>
              <a:gd name="T12" fmla="*/ 50 w 142"/>
              <a:gd name="T13" fmla="*/ 1430 h 1482"/>
              <a:gd name="T14" fmla="*/ 23 w 142"/>
              <a:gd name="T15" fmla="*/ 1479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1482">
                <a:moveTo>
                  <a:pt x="9" y="0"/>
                </a:moveTo>
                <a:cubicBezTo>
                  <a:pt x="0" y="27"/>
                  <a:pt x="8" y="43"/>
                  <a:pt x="16" y="70"/>
                </a:cubicBezTo>
                <a:cubicBezTo>
                  <a:pt x="20" y="84"/>
                  <a:pt x="30" y="111"/>
                  <a:pt x="30" y="111"/>
                </a:cubicBezTo>
                <a:cubicBezTo>
                  <a:pt x="49" y="245"/>
                  <a:pt x="68" y="380"/>
                  <a:pt x="78" y="514"/>
                </a:cubicBezTo>
                <a:cubicBezTo>
                  <a:pt x="85" y="711"/>
                  <a:pt x="100" y="907"/>
                  <a:pt x="113" y="1104"/>
                </a:cubicBezTo>
                <a:cubicBezTo>
                  <a:pt x="109" y="1227"/>
                  <a:pt x="142" y="1299"/>
                  <a:pt x="64" y="1374"/>
                </a:cubicBezTo>
                <a:cubicBezTo>
                  <a:pt x="62" y="1385"/>
                  <a:pt x="57" y="1417"/>
                  <a:pt x="50" y="1430"/>
                </a:cubicBezTo>
                <a:cubicBezTo>
                  <a:pt x="22" y="1482"/>
                  <a:pt x="23" y="1454"/>
                  <a:pt x="23" y="1479"/>
                </a:cubicBezTo>
              </a:path>
            </a:pathLst>
          </a:custGeom>
          <a:noFill/>
          <a:ln w="25400" cap="flat" cmpd="sng">
            <a:solidFill>
              <a:srgbClr val="C00000"/>
            </a:solidFill>
            <a:prstDash val="solid"/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8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8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8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8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8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8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8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8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8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8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8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8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4" grpId="0"/>
      <p:bldP spid="228394" grpId="0"/>
      <p:bldP spid="22840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79613" y="260350"/>
            <a:ext cx="547211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Metoda uzlových napětí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229424" name="Group 48"/>
          <p:cNvGrpSpPr>
            <a:grpSpLocks/>
          </p:cNvGrpSpPr>
          <p:nvPr/>
        </p:nvGrpSpPr>
        <p:grpSpPr bwMode="auto">
          <a:xfrm>
            <a:off x="252685" y="1052513"/>
            <a:ext cx="2951163" cy="3600450"/>
            <a:chOff x="158" y="663"/>
            <a:chExt cx="1859" cy="2268"/>
          </a:xfrm>
        </p:grpSpPr>
        <p:grpSp>
          <p:nvGrpSpPr>
            <p:cNvPr id="229380" name="Group 4"/>
            <p:cNvGrpSpPr>
              <a:grpSpLocks/>
            </p:cNvGrpSpPr>
            <p:nvPr/>
          </p:nvGrpSpPr>
          <p:grpSpPr bwMode="auto">
            <a:xfrm>
              <a:off x="158" y="709"/>
              <a:ext cx="1859" cy="1950"/>
              <a:chOff x="158" y="709"/>
              <a:chExt cx="1859" cy="1950"/>
            </a:xfrm>
          </p:grpSpPr>
          <p:grpSp>
            <p:nvGrpSpPr>
              <p:cNvPr id="229381" name="Group 5"/>
              <p:cNvGrpSpPr>
                <a:grpSpLocks/>
              </p:cNvGrpSpPr>
              <p:nvPr/>
            </p:nvGrpSpPr>
            <p:grpSpPr bwMode="auto">
              <a:xfrm>
                <a:off x="158" y="982"/>
                <a:ext cx="1859" cy="1677"/>
                <a:chOff x="158" y="982"/>
                <a:chExt cx="1859" cy="1677"/>
              </a:xfrm>
            </p:grpSpPr>
            <p:sp>
              <p:nvSpPr>
                <p:cNvPr id="229382" name="Oval 6"/>
                <p:cNvSpPr>
                  <a:spLocks noChangeAspect="1" noChangeArrowheads="1"/>
                </p:cNvSpPr>
                <p:nvPr/>
              </p:nvSpPr>
              <p:spPr bwMode="auto">
                <a:xfrm>
                  <a:off x="158" y="1390"/>
                  <a:ext cx="363" cy="363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2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b="1">
                      <a:solidFill>
                        <a:schemeClr val="bg2"/>
                      </a:solidFill>
                      <a:effectLst/>
                      <a:latin typeface="Garamond" panose="02020404030301010803" pitchFamily="18" charset="0"/>
                    </a:rPr>
                    <a:t>=</a:t>
                  </a:r>
                </a:p>
              </p:txBody>
            </p:sp>
            <p:sp>
              <p:nvSpPr>
                <p:cNvPr id="229383" name="Rectangle 7"/>
                <p:cNvSpPr>
                  <a:spLocks noChangeAspect="1" noChangeArrowheads="1"/>
                </p:cNvSpPr>
                <p:nvPr/>
              </p:nvSpPr>
              <p:spPr bwMode="auto">
                <a:xfrm>
                  <a:off x="269" y="2024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29384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1654" y="1390"/>
                  <a:ext cx="363" cy="363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2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b="1">
                      <a:solidFill>
                        <a:schemeClr val="bg2"/>
                      </a:solidFill>
                      <a:effectLst/>
                      <a:latin typeface="Garamond" panose="02020404030301010803" pitchFamily="18" charset="0"/>
                    </a:rPr>
                    <a:t>=</a:t>
                  </a:r>
                </a:p>
              </p:txBody>
            </p:sp>
            <p:sp>
              <p:nvSpPr>
                <p:cNvPr id="229385" name="Rectangle 9"/>
                <p:cNvSpPr>
                  <a:spLocks noChangeAspect="1" noChangeArrowheads="1"/>
                </p:cNvSpPr>
                <p:nvPr/>
              </p:nvSpPr>
              <p:spPr bwMode="auto">
                <a:xfrm>
                  <a:off x="997" y="2116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29386" name="Rectangle 10"/>
                <p:cNvSpPr>
                  <a:spLocks noChangeAspect="1" noChangeArrowheads="1"/>
                </p:cNvSpPr>
                <p:nvPr/>
              </p:nvSpPr>
              <p:spPr bwMode="auto">
                <a:xfrm>
                  <a:off x="1765" y="2024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29387" name="Rectangle 11"/>
                <p:cNvSpPr>
                  <a:spLocks noChangeAspect="1" noChangeArrowheads="1"/>
                </p:cNvSpPr>
                <p:nvPr/>
              </p:nvSpPr>
              <p:spPr bwMode="auto">
                <a:xfrm>
                  <a:off x="996" y="1435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29388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1022" y="1889"/>
                  <a:ext cx="90" cy="90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29389" name="Oval 13"/>
                <p:cNvSpPr>
                  <a:spLocks noChangeAspect="1" noChangeArrowheads="1"/>
                </p:cNvSpPr>
                <p:nvPr/>
              </p:nvSpPr>
              <p:spPr bwMode="auto">
                <a:xfrm>
                  <a:off x="1022" y="2569"/>
                  <a:ext cx="90" cy="90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29390" name="Oval 14"/>
                <p:cNvSpPr>
                  <a:spLocks noChangeAspect="1" noChangeArrowheads="1"/>
                </p:cNvSpPr>
                <p:nvPr/>
              </p:nvSpPr>
              <p:spPr bwMode="auto">
                <a:xfrm>
                  <a:off x="1022" y="982"/>
                  <a:ext cx="90" cy="90"/>
                </a:xfrm>
                <a:prstGeom prst="ellipse">
                  <a:avLst/>
                </a:prstGeom>
                <a:solidFill>
                  <a:schemeClr val="bg2"/>
                </a:solidFill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cxnSp>
              <p:nvCxnSpPr>
                <p:cNvPr id="229391" name="AutoShape 15"/>
                <p:cNvCxnSpPr>
                  <a:cxnSpLocks noChangeShapeType="1"/>
                  <a:stCxn id="229382" idx="0"/>
                  <a:endCxn id="229390" idx="2"/>
                </p:cNvCxnSpPr>
                <p:nvPr/>
              </p:nvCxnSpPr>
              <p:spPr bwMode="auto">
                <a:xfrm rot="16200000">
                  <a:off x="499" y="868"/>
                  <a:ext cx="351" cy="670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29392" name="AutoShape 16"/>
                <p:cNvCxnSpPr>
                  <a:cxnSpLocks noChangeShapeType="1"/>
                  <a:stCxn id="229390" idx="6"/>
                  <a:endCxn id="229384" idx="0"/>
                </p:cNvCxnSpPr>
                <p:nvPr/>
              </p:nvCxnSpPr>
              <p:spPr bwMode="auto">
                <a:xfrm>
                  <a:off x="1124" y="1027"/>
                  <a:ext cx="712" cy="351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29393" name="AutoShape 17"/>
                <p:cNvCxnSpPr>
                  <a:cxnSpLocks noChangeShapeType="1"/>
                  <a:stCxn id="229390" idx="4"/>
                  <a:endCxn id="229387" idx="0"/>
                </p:cNvCxnSpPr>
                <p:nvPr/>
              </p:nvCxnSpPr>
              <p:spPr bwMode="auto">
                <a:xfrm>
                  <a:off x="1067" y="1084"/>
                  <a:ext cx="0" cy="339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29394" name="AutoShape 18"/>
                <p:cNvCxnSpPr>
                  <a:cxnSpLocks noChangeShapeType="1"/>
                  <a:stCxn id="229387" idx="2"/>
                  <a:endCxn id="229388" idx="0"/>
                </p:cNvCxnSpPr>
                <p:nvPr/>
              </p:nvCxnSpPr>
              <p:spPr bwMode="auto">
                <a:xfrm>
                  <a:off x="1067" y="1764"/>
                  <a:ext cx="0" cy="113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29395" name="AutoShape 19"/>
                <p:cNvCxnSpPr>
                  <a:cxnSpLocks noChangeShapeType="1"/>
                  <a:stCxn id="229382" idx="4"/>
                  <a:endCxn id="229383" idx="0"/>
                </p:cNvCxnSpPr>
                <p:nvPr/>
              </p:nvCxnSpPr>
              <p:spPr bwMode="auto">
                <a:xfrm>
                  <a:off x="340" y="1765"/>
                  <a:ext cx="0" cy="247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29396" name="AutoShape 20"/>
                <p:cNvCxnSpPr>
                  <a:cxnSpLocks noChangeShapeType="1"/>
                  <a:stCxn id="229384" idx="4"/>
                  <a:endCxn id="229386" idx="0"/>
                </p:cNvCxnSpPr>
                <p:nvPr/>
              </p:nvCxnSpPr>
              <p:spPr bwMode="auto">
                <a:xfrm rot="5400000">
                  <a:off x="1712" y="1889"/>
                  <a:ext cx="247" cy="0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29397" name="AutoShape 21"/>
                <p:cNvCxnSpPr>
                  <a:cxnSpLocks noChangeShapeType="1"/>
                  <a:stCxn id="229383" idx="2"/>
                  <a:endCxn id="229389" idx="2"/>
                </p:cNvCxnSpPr>
                <p:nvPr/>
              </p:nvCxnSpPr>
              <p:spPr bwMode="auto">
                <a:xfrm rot="16200000" flipH="1">
                  <a:off x="544" y="2149"/>
                  <a:ext cx="261" cy="670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29398" name="AutoShape 22"/>
                <p:cNvCxnSpPr>
                  <a:cxnSpLocks noChangeShapeType="1"/>
                  <a:stCxn id="229389" idx="6"/>
                  <a:endCxn id="229386" idx="2"/>
                </p:cNvCxnSpPr>
                <p:nvPr/>
              </p:nvCxnSpPr>
              <p:spPr bwMode="auto">
                <a:xfrm flipV="1">
                  <a:off x="1124" y="2353"/>
                  <a:ext cx="712" cy="261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29399" name="AutoShape 23"/>
                <p:cNvCxnSpPr>
                  <a:cxnSpLocks noChangeShapeType="1"/>
                  <a:stCxn id="229388" idx="4"/>
                  <a:endCxn id="229385" idx="0"/>
                </p:cNvCxnSpPr>
                <p:nvPr/>
              </p:nvCxnSpPr>
              <p:spPr bwMode="auto">
                <a:xfrm>
                  <a:off x="1067" y="1991"/>
                  <a:ext cx="1" cy="113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29400" name="AutoShape 24"/>
                <p:cNvCxnSpPr>
                  <a:cxnSpLocks noChangeShapeType="1"/>
                  <a:stCxn id="229385" idx="2"/>
                  <a:endCxn id="229389" idx="0"/>
                </p:cNvCxnSpPr>
                <p:nvPr/>
              </p:nvCxnSpPr>
              <p:spPr bwMode="auto">
                <a:xfrm flipH="1">
                  <a:off x="1067" y="2445"/>
                  <a:ext cx="1" cy="112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29401" name="Line 25"/>
                <p:cNvSpPr>
                  <a:spLocks noChangeShapeType="1"/>
                </p:cNvSpPr>
                <p:nvPr/>
              </p:nvSpPr>
              <p:spPr bwMode="auto">
                <a:xfrm>
                  <a:off x="612" y="1299"/>
                  <a:ext cx="0" cy="635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 type="arrow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29402" name="Line 26"/>
                <p:cNvSpPr>
                  <a:spLocks noChangeShapeType="1"/>
                </p:cNvSpPr>
                <p:nvPr/>
              </p:nvSpPr>
              <p:spPr bwMode="auto">
                <a:xfrm>
                  <a:off x="1564" y="1299"/>
                  <a:ext cx="0" cy="635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 type="arrow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2940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292" y="1435"/>
                  <a:ext cx="241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U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B</a:t>
                  </a:r>
                </a:p>
              </p:txBody>
            </p:sp>
            <p:sp>
              <p:nvSpPr>
                <p:cNvPr id="22940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612" y="1424"/>
                  <a:ext cx="241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U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A</a:t>
                  </a:r>
                </a:p>
              </p:txBody>
            </p:sp>
            <p:sp>
              <p:nvSpPr>
                <p:cNvPr id="22940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30" y="2070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1</a:t>
                  </a:r>
                </a:p>
              </p:txBody>
            </p:sp>
            <p:sp>
              <p:nvSpPr>
                <p:cNvPr id="22940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519" y="2070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2</a:t>
                  </a:r>
                </a:p>
              </p:txBody>
            </p:sp>
            <p:sp>
              <p:nvSpPr>
                <p:cNvPr id="22940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793" y="1661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3</a:t>
                  </a:r>
                </a:p>
              </p:txBody>
            </p:sp>
            <p:sp>
              <p:nvSpPr>
                <p:cNvPr id="22940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748" y="2149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4</a:t>
                  </a:r>
                </a:p>
              </p:txBody>
            </p:sp>
          </p:grpSp>
          <p:sp>
            <p:nvSpPr>
              <p:cNvPr id="229409" name="Line 33"/>
              <p:cNvSpPr>
                <a:spLocks noChangeShapeType="1"/>
              </p:cNvSpPr>
              <p:nvPr/>
            </p:nvSpPr>
            <p:spPr bwMode="auto">
              <a:xfrm>
                <a:off x="339" y="948"/>
                <a:ext cx="41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9410" name="Line 34"/>
              <p:cNvSpPr>
                <a:spLocks noChangeShapeType="1"/>
              </p:cNvSpPr>
              <p:nvPr/>
            </p:nvSpPr>
            <p:spPr bwMode="auto">
              <a:xfrm rot="10800000">
                <a:off x="1425" y="948"/>
                <a:ext cx="41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9411" name="Line 35"/>
              <p:cNvSpPr>
                <a:spLocks noChangeShapeType="1"/>
              </p:cNvSpPr>
              <p:nvPr/>
            </p:nvSpPr>
            <p:spPr bwMode="auto">
              <a:xfrm rot="5400000">
                <a:off x="850" y="1254"/>
                <a:ext cx="25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9412" name="Text Box 36"/>
              <p:cNvSpPr txBox="1">
                <a:spLocks noChangeArrowheads="1"/>
              </p:cNvSpPr>
              <p:nvPr/>
            </p:nvSpPr>
            <p:spPr bwMode="auto">
              <a:xfrm>
                <a:off x="372" y="709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29413" name="Text Box 37"/>
              <p:cNvSpPr txBox="1">
                <a:spLocks noChangeArrowheads="1"/>
              </p:cNvSpPr>
              <p:nvPr/>
            </p:nvSpPr>
            <p:spPr bwMode="auto">
              <a:xfrm>
                <a:off x="1699" y="709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229414" name="Text Box 38"/>
              <p:cNvSpPr txBox="1">
                <a:spLocks noChangeArrowheads="1"/>
              </p:cNvSpPr>
              <p:nvPr/>
            </p:nvSpPr>
            <p:spPr bwMode="auto">
              <a:xfrm>
                <a:off x="827" y="1038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</p:grpSp>
        <p:sp>
          <p:nvSpPr>
            <p:cNvPr id="229415" name="Text Box 39"/>
            <p:cNvSpPr txBox="1">
              <a:spLocks noChangeArrowheads="1"/>
            </p:cNvSpPr>
            <p:nvPr/>
          </p:nvSpPr>
          <p:spPr bwMode="auto">
            <a:xfrm>
              <a:off x="930" y="663"/>
              <a:ext cx="235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rgbClr val="C00000"/>
                  </a:solidFill>
                  <a:effectLst/>
                </a:rPr>
                <a:t>U</a:t>
              </a:r>
              <a:r>
                <a:rPr lang="cs-CZ" altLang="cs-CZ" sz="2000" b="1" baseline="-25000" dirty="0">
                  <a:solidFill>
                    <a:srgbClr val="C00000"/>
                  </a:solidFill>
                  <a:effectLst/>
                </a:rPr>
                <a:t>X</a:t>
              </a:r>
            </a:p>
          </p:txBody>
        </p:sp>
        <p:grpSp>
          <p:nvGrpSpPr>
            <p:cNvPr id="229416" name="Group 40"/>
            <p:cNvGrpSpPr>
              <a:grpSpLocks/>
            </p:cNvGrpSpPr>
            <p:nvPr/>
          </p:nvGrpSpPr>
          <p:grpSpPr bwMode="auto">
            <a:xfrm>
              <a:off x="952" y="2659"/>
              <a:ext cx="227" cy="272"/>
              <a:chOff x="930" y="2659"/>
              <a:chExt cx="227" cy="272"/>
            </a:xfrm>
          </p:grpSpPr>
          <p:sp>
            <p:nvSpPr>
              <p:cNvPr id="229417" name="Line 41"/>
              <p:cNvSpPr>
                <a:spLocks noChangeShapeType="1"/>
              </p:cNvSpPr>
              <p:nvPr/>
            </p:nvSpPr>
            <p:spPr bwMode="auto">
              <a:xfrm>
                <a:off x="1044" y="2659"/>
                <a:ext cx="0" cy="181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9418" name="Line 42"/>
              <p:cNvSpPr>
                <a:spLocks noChangeShapeType="1"/>
              </p:cNvSpPr>
              <p:nvPr/>
            </p:nvSpPr>
            <p:spPr bwMode="auto">
              <a:xfrm>
                <a:off x="930" y="2840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9419" name="Line 43"/>
              <p:cNvSpPr>
                <a:spLocks noChangeShapeType="1"/>
              </p:cNvSpPr>
              <p:nvPr/>
            </p:nvSpPr>
            <p:spPr bwMode="auto">
              <a:xfrm>
                <a:off x="975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9420" name="Line 44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4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229422" name="Freeform 46"/>
            <p:cNvSpPr>
              <a:spLocks/>
            </p:cNvSpPr>
            <p:nvPr/>
          </p:nvSpPr>
          <p:spPr bwMode="auto">
            <a:xfrm>
              <a:off x="1164" y="1071"/>
              <a:ext cx="142" cy="1482"/>
            </a:xfrm>
            <a:custGeom>
              <a:avLst/>
              <a:gdLst>
                <a:gd name="T0" fmla="*/ 9 w 142"/>
                <a:gd name="T1" fmla="*/ 0 h 1482"/>
                <a:gd name="T2" fmla="*/ 16 w 142"/>
                <a:gd name="T3" fmla="*/ 70 h 1482"/>
                <a:gd name="T4" fmla="*/ 30 w 142"/>
                <a:gd name="T5" fmla="*/ 111 h 1482"/>
                <a:gd name="T6" fmla="*/ 78 w 142"/>
                <a:gd name="T7" fmla="*/ 514 h 1482"/>
                <a:gd name="T8" fmla="*/ 113 w 142"/>
                <a:gd name="T9" fmla="*/ 1104 h 1482"/>
                <a:gd name="T10" fmla="*/ 64 w 142"/>
                <a:gd name="T11" fmla="*/ 1374 h 1482"/>
                <a:gd name="T12" fmla="*/ 50 w 142"/>
                <a:gd name="T13" fmla="*/ 1430 h 1482"/>
                <a:gd name="T14" fmla="*/ 23 w 142"/>
                <a:gd name="T15" fmla="*/ 1479 h 1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1482">
                  <a:moveTo>
                    <a:pt x="9" y="0"/>
                  </a:moveTo>
                  <a:cubicBezTo>
                    <a:pt x="0" y="27"/>
                    <a:pt x="8" y="43"/>
                    <a:pt x="16" y="70"/>
                  </a:cubicBezTo>
                  <a:cubicBezTo>
                    <a:pt x="20" y="84"/>
                    <a:pt x="30" y="111"/>
                    <a:pt x="30" y="111"/>
                  </a:cubicBezTo>
                  <a:cubicBezTo>
                    <a:pt x="49" y="245"/>
                    <a:pt x="68" y="380"/>
                    <a:pt x="78" y="514"/>
                  </a:cubicBezTo>
                  <a:cubicBezTo>
                    <a:pt x="85" y="711"/>
                    <a:pt x="100" y="907"/>
                    <a:pt x="113" y="1104"/>
                  </a:cubicBezTo>
                  <a:cubicBezTo>
                    <a:pt x="109" y="1227"/>
                    <a:pt x="142" y="1299"/>
                    <a:pt x="64" y="1374"/>
                  </a:cubicBezTo>
                  <a:cubicBezTo>
                    <a:pt x="62" y="1385"/>
                    <a:pt x="57" y="1417"/>
                    <a:pt x="50" y="1430"/>
                  </a:cubicBezTo>
                  <a:cubicBezTo>
                    <a:pt x="22" y="1482"/>
                    <a:pt x="23" y="1454"/>
                    <a:pt x="23" y="1479"/>
                  </a:cubicBezTo>
                </a:path>
              </a:pathLst>
            </a:custGeom>
            <a:noFill/>
            <a:ln w="25400" cap="flat" cmpd="sng">
              <a:solidFill>
                <a:srgbClr val="C00000"/>
              </a:solidFill>
              <a:prstDash val="solid"/>
              <a:round/>
              <a:headEnd type="none" w="med" len="med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</p:grpSp>
      <p:sp>
        <p:nvSpPr>
          <p:cNvPr id="229423" name="Rectangle 47"/>
          <p:cNvSpPr>
            <a:spLocks noChangeArrowheads="1"/>
          </p:cNvSpPr>
          <p:nvPr/>
        </p:nvSpPr>
        <p:spPr bwMode="auto">
          <a:xfrm>
            <a:off x="3492500" y="1125538"/>
            <a:ext cx="5472113" cy="105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5.	Pomocí 2. KZ vyjádříme jednotlivé proudy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6.	Vyjádřené proudy dosadíme do rovnic sestavených podle 1. KZ</a:t>
            </a:r>
          </a:p>
        </p:txBody>
      </p:sp>
      <p:graphicFrame>
        <p:nvGraphicFramePr>
          <p:cNvPr id="229425" name="Object 49"/>
          <p:cNvGraphicFramePr>
            <a:graphicFrameLocks noChangeAspect="1"/>
          </p:cNvGraphicFramePr>
          <p:nvPr/>
        </p:nvGraphicFramePr>
        <p:xfrm>
          <a:off x="4140200" y="2565400"/>
          <a:ext cx="4032250" cy="206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626" name="Rovnice" r:id="rId3" imgW="2577960" imgH="1320480" progId="Equation.3">
                  <p:embed/>
                </p:oleObj>
              </mc:Choice>
              <mc:Fallback>
                <p:oleObj name="Rovnice" r:id="rId3" imgW="2577960" imgH="132048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2565400"/>
                        <a:ext cx="4032250" cy="20653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427" name="Object 51"/>
          <p:cNvGraphicFramePr>
            <a:graphicFrameLocks noChangeAspect="1"/>
          </p:cNvGraphicFramePr>
          <p:nvPr/>
        </p:nvGraphicFramePr>
        <p:xfrm>
          <a:off x="107950" y="4883150"/>
          <a:ext cx="8788400" cy="185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627" name="Rovnice" r:id="rId5" imgW="4267080" imgH="901440" progId="Equation.3">
                  <p:embed/>
                </p:oleObj>
              </mc:Choice>
              <mc:Fallback>
                <p:oleObj name="Rovnice" r:id="rId5" imgW="4267080" imgH="90144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4883150"/>
                        <a:ext cx="8788400" cy="18589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9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9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9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9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9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9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9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9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79613" y="260350"/>
            <a:ext cx="547211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Metoda uzlových napětí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230403" name="Group 3"/>
          <p:cNvGrpSpPr>
            <a:grpSpLocks/>
          </p:cNvGrpSpPr>
          <p:nvPr/>
        </p:nvGrpSpPr>
        <p:grpSpPr bwMode="auto">
          <a:xfrm>
            <a:off x="252685" y="1052513"/>
            <a:ext cx="2951163" cy="3600450"/>
            <a:chOff x="158" y="663"/>
            <a:chExt cx="1859" cy="2268"/>
          </a:xfrm>
        </p:grpSpPr>
        <p:grpSp>
          <p:nvGrpSpPr>
            <p:cNvPr id="230404" name="Group 4"/>
            <p:cNvGrpSpPr>
              <a:grpSpLocks/>
            </p:cNvGrpSpPr>
            <p:nvPr/>
          </p:nvGrpSpPr>
          <p:grpSpPr bwMode="auto">
            <a:xfrm>
              <a:off x="158" y="709"/>
              <a:ext cx="1859" cy="1950"/>
              <a:chOff x="158" y="709"/>
              <a:chExt cx="1859" cy="1950"/>
            </a:xfrm>
          </p:grpSpPr>
          <p:grpSp>
            <p:nvGrpSpPr>
              <p:cNvPr id="230405" name="Group 5"/>
              <p:cNvGrpSpPr>
                <a:grpSpLocks/>
              </p:cNvGrpSpPr>
              <p:nvPr/>
            </p:nvGrpSpPr>
            <p:grpSpPr bwMode="auto">
              <a:xfrm>
                <a:off x="158" y="982"/>
                <a:ext cx="1859" cy="1677"/>
                <a:chOff x="158" y="982"/>
                <a:chExt cx="1859" cy="1677"/>
              </a:xfrm>
            </p:grpSpPr>
            <p:sp>
              <p:nvSpPr>
                <p:cNvPr id="230406" name="Oval 6"/>
                <p:cNvSpPr>
                  <a:spLocks noChangeAspect="1" noChangeArrowheads="1"/>
                </p:cNvSpPr>
                <p:nvPr/>
              </p:nvSpPr>
              <p:spPr bwMode="auto">
                <a:xfrm>
                  <a:off x="158" y="1390"/>
                  <a:ext cx="363" cy="363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2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b="1" dirty="0">
                      <a:solidFill>
                        <a:schemeClr val="bg2"/>
                      </a:solidFill>
                      <a:effectLst/>
                      <a:latin typeface="Garamond" panose="02020404030301010803" pitchFamily="18" charset="0"/>
                    </a:rPr>
                    <a:t>=</a:t>
                  </a:r>
                </a:p>
              </p:txBody>
            </p:sp>
            <p:sp>
              <p:nvSpPr>
                <p:cNvPr id="230407" name="Rectangle 7"/>
                <p:cNvSpPr>
                  <a:spLocks noChangeAspect="1" noChangeArrowheads="1"/>
                </p:cNvSpPr>
                <p:nvPr/>
              </p:nvSpPr>
              <p:spPr bwMode="auto">
                <a:xfrm>
                  <a:off x="269" y="2024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30408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1654" y="1390"/>
                  <a:ext cx="363" cy="363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2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b="1">
                      <a:solidFill>
                        <a:schemeClr val="bg2"/>
                      </a:solidFill>
                      <a:effectLst/>
                      <a:latin typeface="Garamond" panose="02020404030301010803" pitchFamily="18" charset="0"/>
                    </a:rPr>
                    <a:t>=</a:t>
                  </a:r>
                </a:p>
              </p:txBody>
            </p:sp>
            <p:sp>
              <p:nvSpPr>
                <p:cNvPr id="230409" name="Rectangle 9"/>
                <p:cNvSpPr>
                  <a:spLocks noChangeAspect="1" noChangeArrowheads="1"/>
                </p:cNvSpPr>
                <p:nvPr/>
              </p:nvSpPr>
              <p:spPr bwMode="auto">
                <a:xfrm>
                  <a:off x="997" y="2116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30410" name="Rectangle 10"/>
                <p:cNvSpPr>
                  <a:spLocks noChangeAspect="1" noChangeArrowheads="1"/>
                </p:cNvSpPr>
                <p:nvPr/>
              </p:nvSpPr>
              <p:spPr bwMode="auto">
                <a:xfrm>
                  <a:off x="1765" y="2024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30411" name="Rectangle 11"/>
                <p:cNvSpPr>
                  <a:spLocks noChangeAspect="1" noChangeArrowheads="1"/>
                </p:cNvSpPr>
                <p:nvPr/>
              </p:nvSpPr>
              <p:spPr bwMode="auto">
                <a:xfrm>
                  <a:off x="996" y="1435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30412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1022" y="1889"/>
                  <a:ext cx="90" cy="90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30413" name="Oval 13"/>
                <p:cNvSpPr>
                  <a:spLocks noChangeAspect="1" noChangeArrowheads="1"/>
                </p:cNvSpPr>
                <p:nvPr/>
              </p:nvSpPr>
              <p:spPr bwMode="auto">
                <a:xfrm>
                  <a:off x="1022" y="2569"/>
                  <a:ext cx="90" cy="90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30414" name="Oval 14"/>
                <p:cNvSpPr>
                  <a:spLocks noChangeAspect="1" noChangeArrowheads="1"/>
                </p:cNvSpPr>
                <p:nvPr/>
              </p:nvSpPr>
              <p:spPr bwMode="auto">
                <a:xfrm>
                  <a:off x="1022" y="982"/>
                  <a:ext cx="90" cy="90"/>
                </a:xfrm>
                <a:prstGeom prst="ellipse">
                  <a:avLst/>
                </a:prstGeom>
                <a:solidFill>
                  <a:schemeClr val="bg2"/>
                </a:solidFill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cxnSp>
              <p:nvCxnSpPr>
                <p:cNvPr id="230415" name="AutoShape 15"/>
                <p:cNvCxnSpPr>
                  <a:cxnSpLocks noChangeShapeType="1"/>
                  <a:stCxn id="230406" idx="0"/>
                  <a:endCxn id="230414" idx="2"/>
                </p:cNvCxnSpPr>
                <p:nvPr/>
              </p:nvCxnSpPr>
              <p:spPr bwMode="auto">
                <a:xfrm rot="16200000">
                  <a:off x="499" y="868"/>
                  <a:ext cx="351" cy="670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0416" name="AutoShape 16"/>
                <p:cNvCxnSpPr>
                  <a:cxnSpLocks noChangeShapeType="1"/>
                  <a:stCxn id="230414" idx="6"/>
                  <a:endCxn id="230408" idx="0"/>
                </p:cNvCxnSpPr>
                <p:nvPr/>
              </p:nvCxnSpPr>
              <p:spPr bwMode="auto">
                <a:xfrm>
                  <a:off x="1124" y="1027"/>
                  <a:ext cx="712" cy="351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0417" name="AutoShape 17"/>
                <p:cNvCxnSpPr>
                  <a:cxnSpLocks noChangeShapeType="1"/>
                  <a:stCxn id="230414" idx="4"/>
                  <a:endCxn id="230411" idx="0"/>
                </p:cNvCxnSpPr>
                <p:nvPr/>
              </p:nvCxnSpPr>
              <p:spPr bwMode="auto">
                <a:xfrm>
                  <a:off x="1067" y="1084"/>
                  <a:ext cx="0" cy="339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0418" name="AutoShape 18"/>
                <p:cNvCxnSpPr>
                  <a:cxnSpLocks noChangeShapeType="1"/>
                  <a:stCxn id="230411" idx="2"/>
                  <a:endCxn id="230412" idx="0"/>
                </p:cNvCxnSpPr>
                <p:nvPr/>
              </p:nvCxnSpPr>
              <p:spPr bwMode="auto">
                <a:xfrm>
                  <a:off x="1067" y="1764"/>
                  <a:ext cx="0" cy="113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0419" name="AutoShape 19"/>
                <p:cNvCxnSpPr>
                  <a:cxnSpLocks noChangeShapeType="1"/>
                  <a:stCxn id="230406" idx="4"/>
                  <a:endCxn id="230407" idx="0"/>
                </p:cNvCxnSpPr>
                <p:nvPr/>
              </p:nvCxnSpPr>
              <p:spPr bwMode="auto">
                <a:xfrm>
                  <a:off x="340" y="1765"/>
                  <a:ext cx="0" cy="247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0420" name="AutoShape 20"/>
                <p:cNvCxnSpPr>
                  <a:cxnSpLocks noChangeShapeType="1"/>
                  <a:stCxn id="230408" idx="4"/>
                  <a:endCxn id="230410" idx="0"/>
                </p:cNvCxnSpPr>
                <p:nvPr/>
              </p:nvCxnSpPr>
              <p:spPr bwMode="auto">
                <a:xfrm rot="5400000">
                  <a:off x="1712" y="1889"/>
                  <a:ext cx="247" cy="0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0421" name="AutoShape 21"/>
                <p:cNvCxnSpPr>
                  <a:cxnSpLocks noChangeShapeType="1"/>
                  <a:stCxn id="230407" idx="2"/>
                  <a:endCxn id="230413" idx="2"/>
                </p:cNvCxnSpPr>
                <p:nvPr/>
              </p:nvCxnSpPr>
              <p:spPr bwMode="auto">
                <a:xfrm rot="16200000" flipH="1">
                  <a:off x="544" y="2149"/>
                  <a:ext cx="261" cy="670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0422" name="AutoShape 22"/>
                <p:cNvCxnSpPr>
                  <a:cxnSpLocks noChangeShapeType="1"/>
                  <a:stCxn id="230413" idx="6"/>
                  <a:endCxn id="230410" idx="2"/>
                </p:cNvCxnSpPr>
                <p:nvPr/>
              </p:nvCxnSpPr>
              <p:spPr bwMode="auto">
                <a:xfrm flipV="1">
                  <a:off x="1124" y="2353"/>
                  <a:ext cx="712" cy="261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0423" name="AutoShape 23"/>
                <p:cNvCxnSpPr>
                  <a:cxnSpLocks noChangeShapeType="1"/>
                  <a:stCxn id="230412" idx="4"/>
                  <a:endCxn id="230409" idx="0"/>
                </p:cNvCxnSpPr>
                <p:nvPr/>
              </p:nvCxnSpPr>
              <p:spPr bwMode="auto">
                <a:xfrm>
                  <a:off x="1067" y="1991"/>
                  <a:ext cx="1" cy="113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0424" name="AutoShape 24"/>
                <p:cNvCxnSpPr>
                  <a:cxnSpLocks noChangeShapeType="1"/>
                  <a:stCxn id="230409" idx="2"/>
                  <a:endCxn id="230413" idx="0"/>
                </p:cNvCxnSpPr>
                <p:nvPr/>
              </p:nvCxnSpPr>
              <p:spPr bwMode="auto">
                <a:xfrm flipH="1">
                  <a:off x="1067" y="2445"/>
                  <a:ext cx="1" cy="112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30425" name="Line 25"/>
                <p:cNvSpPr>
                  <a:spLocks noChangeShapeType="1"/>
                </p:cNvSpPr>
                <p:nvPr/>
              </p:nvSpPr>
              <p:spPr bwMode="auto">
                <a:xfrm>
                  <a:off x="612" y="1299"/>
                  <a:ext cx="0" cy="635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 type="arrow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30426" name="Line 26"/>
                <p:cNvSpPr>
                  <a:spLocks noChangeShapeType="1"/>
                </p:cNvSpPr>
                <p:nvPr/>
              </p:nvSpPr>
              <p:spPr bwMode="auto">
                <a:xfrm>
                  <a:off x="1564" y="1299"/>
                  <a:ext cx="0" cy="635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 type="arrow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3042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292" y="1435"/>
                  <a:ext cx="241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U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B</a:t>
                  </a:r>
                </a:p>
              </p:txBody>
            </p:sp>
            <p:sp>
              <p:nvSpPr>
                <p:cNvPr id="230428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612" y="1424"/>
                  <a:ext cx="241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U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A</a:t>
                  </a:r>
                </a:p>
              </p:txBody>
            </p:sp>
            <p:sp>
              <p:nvSpPr>
                <p:cNvPr id="230429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30" y="2070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1</a:t>
                  </a:r>
                </a:p>
              </p:txBody>
            </p:sp>
            <p:sp>
              <p:nvSpPr>
                <p:cNvPr id="23043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519" y="2070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2</a:t>
                  </a:r>
                </a:p>
              </p:txBody>
            </p:sp>
            <p:sp>
              <p:nvSpPr>
                <p:cNvPr id="23043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793" y="1661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3</a:t>
                  </a:r>
                </a:p>
              </p:txBody>
            </p:sp>
            <p:sp>
              <p:nvSpPr>
                <p:cNvPr id="23043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748" y="2149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4</a:t>
                  </a:r>
                </a:p>
              </p:txBody>
            </p:sp>
          </p:grpSp>
          <p:sp>
            <p:nvSpPr>
              <p:cNvPr id="230433" name="Line 33"/>
              <p:cNvSpPr>
                <a:spLocks noChangeShapeType="1"/>
              </p:cNvSpPr>
              <p:nvPr/>
            </p:nvSpPr>
            <p:spPr bwMode="auto">
              <a:xfrm>
                <a:off x="339" y="948"/>
                <a:ext cx="41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0434" name="Line 34"/>
              <p:cNvSpPr>
                <a:spLocks noChangeShapeType="1"/>
              </p:cNvSpPr>
              <p:nvPr/>
            </p:nvSpPr>
            <p:spPr bwMode="auto">
              <a:xfrm rot="10800000">
                <a:off x="1425" y="948"/>
                <a:ext cx="41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0435" name="Line 35"/>
              <p:cNvSpPr>
                <a:spLocks noChangeShapeType="1"/>
              </p:cNvSpPr>
              <p:nvPr/>
            </p:nvSpPr>
            <p:spPr bwMode="auto">
              <a:xfrm rot="5400000">
                <a:off x="850" y="1254"/>
                <a:ext cx="25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0436" name="Text Box 36"/>
              <p:cNvSpPr txBox="1">
                <a:spLocks noChangeArrowheads="1"/>
              </p:cNvSpPr>
              <p:nvPr/>
            </p:nvSpPr>
            <p:spPr bwMode="auto">
              <a:xfrm>
                <a:off x="372" y="709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30437" name="Text Box 37"/>
              <p:cNvSpPr txBox="1">
                <a:spLocks noChangeArrowheads="1"/>
              </p:cNvSpPr>
              <p:nvPr/>
            </p:nvSpPr>
            <p:spPr bwMode="auto">
              <a:xfrm>
                <a:off x="1699" y="709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230438" name="Text Box 38"/>
              <p:cNvSpPr txBox="1">
                <a:spLocks noChangeArrowheads="1"/>
              </p:cNvSpPr>
              <p:nvPr/>
            </p:nvSpPr>
            <p:spPr bwMode="auto">
              <a:xfrm>
                <a:off x="827" y="1038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</p:grpSp>
        <p:sp>
          <p:nvSpPr>
            <p:cNvPr id="230439" name="Text Box 39"/>
            <p:cNvSpPr txBox="1">
              <a:spLocks noChangeArrowheads="1"/>
            </p:cNvSpPr>
            <p:nvPr/>
          </p:nvSpPr>
          <p:spPr bwMode="auto">
            <a:xfrm>
              <a:off x="930" y="663"/>
              <a:ext cx="235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rgbClr val="C00000"/>
                  </a:solidFill>
                  <a:effectLst/>
                </a:rPr>
                <a:t>U</a:t>
              </a:r>
              <a:r>
                <a:rPr lang="cs-CZ" altLang="cs-CZ" sz="2000" b="1" baseline="-25000" dirty="0">
                  <a:solidFill>
                    <a:srgbClr val="C00000"/>
                  </a:solidFill>
                  <a:effectLst/>
                </a:rPr>
                <a:t>X</a:t>
              </a:r>
            </a:p>
          </p:txBody>
        </p:sp>
        <p:grpSp>
          <p:nvGrpSpPr>
            <p:cNvPr id="230440" name="Group 40"/>
            <p:cNvGrpSpPr>
              <a:grpSpLocks/>
            </p:cNvGrpSpPr>
            <p:nvPr/>
          </p:nvGrpSpPr>
          <p:grpSpPr bwMode="auto">
            <a:xfrm>
              <a:off x="952" y="2659"/>
              <a:ext cx="227" cy="272"/>
              <a:chOff x="930" y="2659"/>
              <a:chExt cx="227" cy="272"/>
            </a:xfrm>
          </p:grpSpPr>
          <p:sp>
            <p:nvSpPr>
              <p:cNvPr id="230441" name="Line 41"/>
              <p:cNvSpPr>
                <a:spLocks noChangeShapeType="1"/>
              </p:cNvSpPr>
              <p:nvPr/>
            </p:nvSpPr>
            <p:spPr bwMode="auto">
              <a:xfrm>
                <a:off x="1044" y="2659"/>
                <a:ext cx="0" cy="181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0442" name="Line 42"/>
              <p:cNvSpPr>
                <a:spLocks noChangeShapeType="1"/>
              </p:cNvSpPr>
              <p:nvPr/>
            </p:nvSpPr>
            <p:spPr bwMode="auto">
              <a:xfrm>
                <a:off x="930" y="2840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0443" name="Line 43"/>
              <p:cNvSpPr>
                <a:spLocks noChangeShapeType="1"/>
              </p:cNvSpPr>
              <p:nvPr/>
            </p:nvSpPr>
            <p:spPr bwMode="auto">
              <a:xfrm>
                <a:off x="975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0444" name="Line 44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4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230445" name="Freeform 45"/>
            <p:cNvSpPr>
              <a:spLocks/>
            </p:cNvSpPr>
            <p:nvPr/>
          </p:nvSpPr>
          <p:spPr bwMode="auto">
            <a:xfrm>
              <a:off x="1164" y="1071"/>
              <a:ext cx="142" cy="1482"/>
            </a:xfrm>
            <a:custGeom>
              <a:avLst/>
              <a:gdLst>
                <a:gd name="T0" fmla="*/ 9 w 142"/>
                <a:gd name="T1" fmla="*/ 0 h 1482"/>
                <a:gd name="T2" fmla="*/ 16 w 142"/>
                <a:gd name="T3" fmla="*/ 70 h 1482"/>
                <a:gd name="T4" fmla="*/ 30 w 142"/>
                <a:gd name="T5" fmla="*/ 111 h 1482"/>
                <a:gd name="T6" fmla="*/ 78 w 142"/>
                <a:gd name="T7" fmla="*/ 514 h 1482"/>
                <a:gd name="T8" fmla="*/ 113 w 142"/>
                <a:gd name="T9" fmla="*/ 1104 h 1482"/>
                <a:gd name="T10" fmla="*/ 64 w 142"/>
                <a:gd name="T11" fmla="*/ 1374 h 1482"/>
                <a:gd name="T12" fmla="*/ 50 w 142"/>
                <a:gd name="T13" fmla="*/ 1430 h 1482"/>
                <a:gd name="T14" fmla="*/ 23 w 142"/>
                <a:gd name="T15" fmla="*/ 1479 h 1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1482">
                  <a:moveTo>
                    <a:pt x="9" y="0"/>
                  </a:moveTo>
                  <a:cubicBezTo>
                    <a:pt x="0" y="27"/>
                    <a:pt x="8" y="43"/>
                    <a:pt x="16" y="70"/>
                  </a:cubicBezTo>
                  <a:cubicBezTo>
                    <a:pt x="20" y="84"/>
                    <a:pt x="30" y="111"/>
                    <a:pt x="30" y="111"/>
                  </a:cubicBezTo>
                  <a:cubicBezTo>
                    <a:pt x="49" y="245"/>
                    <a:pt x="68" y="380"/>
                    <a:pt x="78" y="514"/>
                  </a:cubicBezTo>
                  <a:cubicBezTo>
                    <a:pt x="85" y="711"/>
                    <a:pt x="100" y="907"/>
                    <a:pt x="113" y="1104"/>
                  </a:cubicBezTo>
                  <a:cubicBezTo>
                    <a:pt x="109" y="1227"/>
                    <a:pt x="142" y="1299"/>
                    <a:pt x="64" y="1374"/>
                  </a:cubicBezTo>
                  <a:cubicBezTo>
                    <a:pt x="62" y="1385"/>
                    <a:pt x="57" y="1417"/>
                    <a:pt x="50" y="1430"/>
                  </a:cubicBezTo>
                  <a:cubicBezTo>
                    <a:pt x="22" y="1482"/>
                    <a:pt x="23" y="1454"/>
                    <a:pt x="23" y="1479"/>
                  </a:cubicBezTo>
                </a:path>
              </a:pathLst>
            </a:custGeom>
            <a:noFill/>
            <a:ln w="25400" cap="flat" cmpd="sng">
              <a:solidFill>
                <a:srgbClr val="C00000"/>
              </a:solidFill>
              <a:prstDash val="solid"/>
              <a:round/>
              <a:headEnd type="none" w="med" len="med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</p:grpSp>
      <p:graphicFrame>
        <p:nvGraphicFramePr>
          <p:cNvPr id="230448" name="Object 48"/>
          <p:cNvGraphicFramePr>
            <a:graphicFrameLocks noChangeAspect="1"/>
          </p:cNvGraphicFramePr>
          <p:nvPr/>
        </p:nvGraphicFramePr>
        <p:xfrm>
          <a:off x="107950" y="5813425"/>
          <a:ext cx="7777163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51" name="Rovnice" r:id="rId3" imgW="3644640" imgH="431640" progId="Equation.3">
                  <p:embed/>
                </p:oleObj>
              </mc:Choice>
              <mc:Fallback>
                <p:oleObj name="Rovnice" r:id="rId3" imgW="3644640" imgH="43164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5813425"/>
                        <a:ext cx="7777163" cy="9207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0449" name="Rectangle 49"/>
          <p:cNvSpPr>
            <a:spLocks noChangeArrowheads="1"/>
          </p:cNvSpPr>
          <p:nvPr/>
        </p:nvSpPr>
        <p:spPr bwMode="auto">
          <a:xfrm>
            <a:off x="3276600" y="1196975"/>
            <a:ext cx="5688013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7.	Řešíme soustavu rovnic pro uzlová napětí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8.	Z uzlových napětí vypočítáme neznámé proudy.    </a:t>
            </a:r>
          </a:p>
        </p:txBody>
      </p:sp>
      <p:graphicFrame>
        <p:nvGraphicFramePr>
          <p:cNvPr id="230450" name="Object 50"/>
          <p:cNvGraphicFramePr>
            <a:graphicFrameLocks noChangeAspect="1"/>
          </p:cNvGraphicFramePr>
          <p:nvPr/>
        </p:nvGraphicFramePr>
        <p:xfrm>
          <a:off x="4822825" y="3354388"/>
          <a:ext cx="4251325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52" name="Rovnice" r:id="rId5" imgW="2463480" imgH="1320480" progId="Equation.3">
                  <p:embed/>
                </p:oleObj>
              </mc:Choice>
              <mc:Fallback>
                <p:oleObj name="Rovnice" r:id="rId5" imgW="2463480" imgH="132048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2825" y="3354388"/>
                        <a:ext cx="4251325" cy="22764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0452" name="Rectangle 52"/>
          <p:cNvSpPr>
            <a:spLocks noChangeArrowheads="1"/>
          </p:cNvSpPr>
          <p:nvPr/>
        </p:nvSpPr>
        <p:spPr bwMode="auto">
          <a:xfrm>
            <a:off x="3995738" y="2349500"/>
            <a:ext cx="3529012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U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=6V, U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=8V, 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=1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=2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	</a:t>
            </a:r>
          </a:p>
        </p:txBody>
      </p:sp>
      <p:graphicFrame>
        <p:nvGraphicFramePr>
          <p:cNvPr id="230453" name="Object 53"/>
          <p:cNvGraphicFramePr>
            <a:graphicFrameLocks noChangeAspect="1"/>
          </p:cNvGraphicFramePr>
          <p:nvPr/>
        </p:nvGraphicFramePr>
        <p:xfrm>
          <a:off x="95250" y="4862513"/>
          <a:ext cx="454818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53" name="Rovnice" r:id="rId7" imgW="2323800" imgH="393480" progId="Equation.3">
                  <p:embed/>
                </p:oleObj>
              </mc:Choice>
              <mc:Fallback>
                <p:oleObj name="Rovnice" r:id="rId7" imgW="2323800" imgH="39348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" y="4862513"/>
                        <a:ext cx="4548188" cy="7715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0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0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0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0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0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30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0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0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304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0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0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3528516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t="6329"/>
          <a:stretch/>
        </p:blipFill>
        <p:spPr>
          <a:xfrm>
            <a:off x="0" y="764704"/>
            <a:ext cx="4286250" cy="2141314"/>
          </a:xfrm>
          <a:prstGeom prst="rect">
            <a:avLst/>
          </a:prstGeom>
        </p:spPr>
      </p:pic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5508104" y="187325"/>
            <a:ext cx="3183168" cy="90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15V, U</a:t>
            </a:r>
            <a:r>
              <a:rPr lang="cs-CZ" altLang="cs-CZ" sz="1800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6V, R1 = 8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R2 = 5</a:t>
            </a:r>
            <a:r>
              <a:rPr lang="cs-CZ" altLang="cs-CZ" sz="18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R3 = 2, R4 = 3, R5 = 4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18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205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785225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04" y="2172"/>
            <a:ext cx="3676650" cy="2771775"/>
          </a:xfrm>
          <a:prstGeom prst="rect">
            <a:avLst/>
          </a:prstGeom>
        </p:spPr>
      </p:pic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757811" y="192985"/>
            <a:ext cx="3206802" cy="90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19V, U</a:t>
            </a:r>
            <a:r>
              <a:rPr lang="cs-CZ" altLang="cs-CZ" sz="1800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7V, R1 = 5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R2 = 12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, R3 = 4, R4 = 6, R5 = 3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18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713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87450" y="260350"/>
            <a:ext cx="6769100" cy="865188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Metoda lineární superpozice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179388" y="1268413"/>
            <a:ext cx="8785225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Metoda vyjadřuje závislost mezi příčinou (zdroje) a následkem (napětí a proud na jednotlivých rezistorech).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Každý dílčí zdroj vyvolá na rezistoru určité napětí a proud. Jestliže sečteme příspěvky od jednotlivých zdrojů, dostaneme výsledné napětí a proud na rezistoru.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Metodu lze použít pouze v lineárních obvodech.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Metodou nelze počítat výkony na rezistorech (P=R*I</a:t>
            </a:r>
            <a:r>
              <a:rPr lang="cs-CZ" altLang="cs-CZ" sz="2100" b="1" baseline="30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– není lineární)  </a:t>
            </a:r>
          </a:p>
        </p:txBody>
      </p:sp>
      <p:sp>
        <p:nvSpPr>
          <p:cNvPr id="231428" name="Rectangle 4"/>
          <p:cNvSpPr>
            <a:spLocks noChangeArrowheads="1"/>
          </p:cNvSpPr>
          <p:nvPr/>
        </p:nvSpPr>
        <p:spPr bwMode="auto">
          <a:xfrm>
            <a:off x="179388" y="4076700"/>
            <a:ext cx="8785225" cy="2473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Postup: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V obvodu necháme postupně zapojený vždy pouze jeden zdroj napětí nebo proudu. Ostatní napěťové zdroje nahradíme zkratem a proudové rozpojíme. Jejich vnitřní odpory zůstávají zapojeny.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Vypočítáme napětí a proud na neznámém rezistoru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3.	Výsledný proud (napětí) vypočítáme algebraickým součtem proudů (napětí) od jednotlivých zdrojů.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1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1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58888" y="115888"/>
            <a:ext cx="69135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Metoda lineární superpozice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232452" name="Group 4"/>
          <p:cNvGrpSpPr>
            <a:grpSpLocks/>
          </p:cNvGrpSpPr>
          <p:nvPr/>
        </p:nvGrpSpPr>
        <p:grpSpPr bwMode="auto">
          <a:xfrm>
            <a:off x="250825" y="765175"/>
            <a:ext cx="2951163" cy="3095625"/>
            <a:chOff x="158" y="709"/>
            <a:chExt cx="1859" cy="1950"/>
          </a:xfrm>
        </p:grpSpPr>
        <p:grpSp>
          <p:nvGrpSpPr>
            <p:cNvPr id="232453" name="Group 5"/>
            <p:cNvGrpSpPr>
              <a:grpSpLocks/>
            </p:cNvGrpSpPr>
            <p:nvPr/>
          </p:nvGrpSpPr>
          <p:grpSpPr bwMode="auto">
            <a:xfrm>
              <a:off x="158" y="982"/>
              <a:ext cx="1859" cy="1677"/>
              <a:chOff x="158" y="982"/>
              <a:chExt cx="1859" cy="1677"/>
            </a:xfrm>
          </p:grpSpPr>
          <p:sp>
            <p:nvSpPr>
              <p:cNvPr id="232454" name="Oval 6"/>
              <p:cNvSpPr>
                <a:spLocks noChangeAspect="1" noChangeArrowheads="1"/>
              </p:cNvSpPr>
              <p:nvPr/>
            </p:nvSpPr>
            <p:spPr bwMode="auto">
              <a:xfrm>
                <a:off x="158" y="1390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32455" name="Rectangle 7"/>
              <p:cNvSpPr>
                <a:spLocks noChangeAspect="1" noChangeArrowheads="1"/>
              </p:cNvSpPr>
              <p:nvPr/>
            </p:nvSpPr>
            <p:spPr bwMode="auto">
              <a:xfrm>
                <a:off x="269" y="2024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2456" name="Oval 8"/>
              <p:cNvSpPr>
                <a:spLocks noChangeAspect="1" noChangeArrowheads="1"/>
              </p:cNvSpPr>
              <p:nvPr/>
            </p:nvSpPr>
            <p:spPr bwMode="auto">
              <a:xfrm>
                <a:off x="1654" y="1390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32457" name="Rectangle 9"/>
              <p:cNvSpPr>
                <a:spLocks noChangeAspect="1" noChangeArrowheads="1"/>
              </p:cNvSpPr>
              <p:nvPr/>
            </p:nvSpPr>
            <p:spPr bwMode="auto">
              <a:xfrm>
                <a:off x="997" y="2116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2458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1765" y="2024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2459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996" y="1435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2460" name="Oval 12"/>
              <p:cNvSpPr>
                <a:spLocks noChangeAspect="1" noChangeArrowheads="1"/>
              </p:cNvSpPr>
              <p:nvPr/>
            </p:nvSpPr>
            <p:spPr bwMode="auto">
              <a:xfrm>
                <a:off x="1022" y="188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2461" name="Oval 13"/>
              <p:cNvSpPr>
                <a:spLocks noChangeAspect="1" noChangeArrowheads="1"/>
              </p:cNvSpPr>
              <p:nvPr/>
            </p:nvSpPr>
            <p:spPr bwMode="auto">
              <a:xfrm>
                <a:off x="1022" y="256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2462" name="Oval 14"/>
              <p:cNvSpPr>
                <a:spLocks noChangeAspect="1" noChangeArrowheads="1"/>
              </p:cNvSpPr>
              <p:nvPr/>
            </p:nvSpPr>
            <p:spPr bwMode="auto">
              <a:xfrm>
                <a:off x="1022" y="982"/>
                <a:ext cx="90" cy="90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232463" name="AutoShape 15"/>
              <p:cNvCxnSpPr>
                <a:cxnSpLocks noChangeShapeType="1"/>
                <a:stCxn id="232454" idx="0"/>
                <a:endCxn id="232462" idx="2"/>
              </p:cNvCxnSpPr>
              <p:nvPr/>
            </p:nvCxnSpPr>
            <p:spPr bwMode="auto">
              <a:xfrm rot="16200000">
                <a:off x="499" y="868"/>
                <a:ext cx="35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2464" name="AutoShape 16"/>
              <p:cNvCxnSpPr>
                <a:cxnSpLocks noChangeShapeType="1"/>
                <a:stCxn id="232462" idx="6"/>
                <a:endCxn id="232456" idx="0"/>
              </p:cNvCxnSpPr>
              <p:nvPr/>
            </p:nvCxnSpPr>
            <p:spPr bwMode="auto">
              <a:xfrm>
                <a:off x="1124" y="1027"/>
                <a:ext cx="712" cy="35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2465" name="AutoShape 17"/>
              <p:cNvCxnSpPr>
                <a:cxnSpLocks noChangeShapeType="1"/>
                <a:stCxn id="232462" idx="4"/>
                <a:endCxn id="232459" idx="0"/>
              </p:cNvCxnSpPr>
              <p:nvPr/>
            </p:nvCxnSpPr>
            <p:spPr bwMode="auto">
              <a:xfrm>
                <a:off x="1067" y="1084"/>
                <a:ext cx="0" cy="339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2466" name="AutoShape 18"/>
              <p:cNvCxnSpPr>
                <a:cxnSpLocks noChangeShapeType="1"/>
                <a:stCxn id="232459" idx="2"/>
                <a:endCxn id="232460" idx="0"/>
              </p:cNvCxnSpPr>
              <p:nvPr/>
            </p:nvCxnSpPr>
            <p:spPr bwMode="auto">
              <a:xfrm>
                <a:off x="1067" y="1764"/>
                <a:ext cx="0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2467" name="AutoShape 19"/>
              <p:cNvCxnSpPr>
                <a:cxnSpLocks noChangeShapeType="1"/>
                <a:stCxn id="232454" idx="4"/>
                <a:endCxn id="232455" idx="0"/>
              </p:cNvCxnSpPr>
              <p:nvPr/>
            </p:nvCxnSpPr>
            <p:spPr bwMode="auto">
              <a:xfrm>
                <a:off x="340" y="1765"/>
                <a:ext cx="0" cy="247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2468" name="AutoShape 20"/>
              <p:cNvCxnSpPr>
                <a:cxnSpLocks noChangeShapeType="1"/>
                <a:stCxn id="232456" idx="4"/>
                <a:endCxn id="232458" idx="0"/>
              </p:cNvCxnSpPr>
              <p:nvPr/>
            </p:nvCxnSpPr>
            <p:spPr bwMode="auto">
              <a:xfrm rot="5400000">
                <a:off x="1712" y="1889"/>
                <a:ext cx="247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2469" name="AutoShape 21"/>
              <p:cNvCxnSpPr>
                <a:cxnSpLocks noChangeShapeType="1"/>
                <a:stCxn id="232455" idx="2"/>
                <a:endCxn id="232461" idx="2"/>
              </p:cNvCxnSpPr>
              <p:nvPr/>
            </p:nvCxnSpPr>
            <p:spPr bwMode="auto">
              <a:xfrm rot="16200000" flipH="1">
                <a:off x="544" y="2149"/>
                <a:ext cx="26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2470" name="AutoShape 22"/>
              <p:cNvCxnSpPr>
                <a:cxnSpLocks noChangeShapeType="1"/>
                <a:stCxn id="232461" idx="6"/>
                <a:endCxn id="232458" idx="2"/>
              </p:cNvCxnSpPr>
              <p:nvPr/>
            </p:nvCxnSpPr>
            <p:spPr bwMode="auto">
              <a:xfrm flipV="1">
                <a:off x="1124" y="2353"/>
                <a:ext cx="712" cy="26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2471" name="AutoShape 23"/>
              <p:cNvCxnSpPr>
                <a:cxnSpLocks noChangeShapeType="1"/>
                <a:stCxn id="232460" idx="4"/>
                <a:endCxn id="232457" idx="0"/>
              </p:cNvCxnSpPr>
              <p:nvPr/>
            </p:nvCxnSpPr>
            <p:spPr bwMode="auto">
              <a:xfrm>
                <a:off x="1067" y="1991"/>
                <a:ext cx="1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2472" name="AutoShape 24"/>
              <p:cNvCxnSpPr>
                <a:cxnSpLocks noChangeShapeType="1"/>
                <a:stCxn id="232457" idx="2"/>
                <a:endCxn id="232461" idx="0"/>
              </p:cNvCxnSpPr>
              <p:nvPr/>
            </p:nvCxnSpPr>
            <p:spPr bwMode="auto">
              <a:xfrm flipH="1">
                <a:off x="1067" y="2445"/>
                <a:ext cx="1" cy="112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32473" name="Line 25"/>
              <p:cNvSpPr>
                <a:spLocks noChangeShapeType="1"/>
              </p:cNvSpPr>
              <p:nvPr/>
            </p:nvSpPr>
            <p:spPr bwMode="auto">
              <a:xfrm>
                <a:off x="612" y="1299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2474" name="Line 26"/>
              <p:cNvSpPr>
                <a:spLocks noChangeShapeType="1"/>
              </p:cNvSpPr>
              <p:nvPr/>
            </p:nvSpPr>
            <p:spPr bwMode="auto">
              <a:xfrm>
                <a:off x="1564" y="1299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2475" name="Text Box 27"/>
              <p:cNvSpPr txBox="1">
                <a:spLocks noChangeArrowheads="1"/>
              </p:cNvSpPr>
              <p:nvPr/>
            </p:nvSpPr>
            <p:spPr bwMode="auto">
              <a:xfrm>
                <a:off x="1292" y="1435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B</a:t>
                </a:r>
              </a:p>
            </p:txBody>
          </p:sp>
          <p:sp>
            <p:nvSpPr>
              <p:cNvPr id="232476" name="Text Box 28"/>
              <p:cNvSpPr txBox="1">
                <a:spLocks noChangeArrowheads="1"/>
              </p:cNvSpPr>
              <p:nvPr/>
            </p:nvSpPr>
            <p:spPr bwMode="auto">
              <a:xfrm>
                <a:off x="612" y="1424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A</a:t>
                </a:r>
              </a:p>
            </p:txBody>
          </p:sp>
          <p:sp>
            <p:nvSpPr>
              <p:cNvPr id="232477" name="Text Box 29"/>
              <p:cNvSpPr txBox="1">
                <a:spLocks noChangeArrowheads="1"/>
              </p:cNvSpPr>
              <p:nvPr/>
            </p:nvSpPr>
            <p:spPr bwMode="auto">
              <a:xfrm>
                <a:off x="430" y="2070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32478" name="Text Box 30"/>
              <p:cNvSpPr txBox="1">
                <a:spLocks noChangeArrowheads="1"/>
              </p:cNvSpPr>
              <p:nvPr/>
            </p:nvSpPr>
            <p:spPr bwMode="auto">
              <a:xfrm>
                <a:off x="1519" y="2070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232479" name="Text Box 31"/>
              <p:cNvSpPr txBox="1">
                <a:spLocks noChangeArrowheads="1"/>
              </p:cNvSpPr>
              <p:nvPr/>
            </p:nvSpPr>
            <p:spPr bwMode="auto">
              <a:xfrm>
                <a:off x="793" y="1661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  <p:sp>
            <p:nvSpPr>
              <p:cNvPr id="232480" name="Text Box 32"/>
              <p:cNvSpPr txBox="1">
                <a:spLocks noChangeArrowheads="1"/>
              </p:cNvSpPr>
              <p:nvPr/>
            </p:nvSpPr>
            <p:spPr bwMode="auto">
              <a:xfrm>
                <a:off x="748" y="2149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4</a:t>
                </a:r>
              </a:p>
            </p:txBody>
          </p:sp>
        </p:grpSp>
        <p:sp>
          <p:nvSpPr>
            <p:cNvPr id="232481" name="Line 33"/>
            <p:cNvSpPr>
              <a:spLocks noChangeShapeType="1"/>
            </p:cNvSpPr>
            <p:nvPr/>
          </p:nvSpPr>
          <p:spPr bwMode="auto">
            <a:xfrm>
              <a:off x="339" y="948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2482" name="Line 34"/>
            <p:cNvSpPr>
              <a:spLocks noChangeShapeType="1"/>
            </p:cNvSpPr>
            <p:nvPr/>
          </p:nvSpPr>
          <p:spPr bwMode="auto">
            <a:xfrm rot="10800000">
              <a:off x="1425" y="948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2483" name="Line 35"/>
            <p:cNvSpPr>
              <a:spLocks noChangeShapeType="1"/>
            </p:cNvSpPr>
            <p:nvPr/>
          </p:nvSpPr>
          <p:spPr bwMode="auto">
            <a:xfrm rot="5400000">
              <a:off x="850" y="1254"/>
              <a:ext cx="25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2484" name="Text Box 36"/>
            <p:cNvSpPr txBox="1">
              <a:spLocks noChangeArrowheads="1"/>
            </p:cNvSpPr>
            <p:nvPr/>
          </p:nvSpPr>
          <p:spPr bwMode="auto">
            <a:xfrm>
              <a:off x="372" y="709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32485" name="Text Box 37"/>
            <p:cNvSpPr txBox="1">
              <a:spLocks noChangeArrowheads="1"/>
            </p:cNvSpPr>
            <p:nvPr/>
          </p:nvSpPr>
          <p:spPr bwMode="auto">
            <a:xfrm>
              <a:off x="1699" y="709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32486" name="Text Box 38"/>
            <p:cNvSpPr txBox="1">
              <a:spLocks noChangeArrowheads="1"/>
            </p:cNvSpPr>
            <p:nvPr/>
          </p:nvSpPr>
          <p:spPr bwMode="auto">
            <a:xfrm>
              <a:off x="827" y="1038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</p:grpSp>
      <p:sp>
        <p:nvSpPr>
          <p:cNvPr id="232495" name="Rectangle 47"/>
          <p:cNvSpPr>
            <a:spLocks noChangeArrowheads="1"/>
          </p:cNvSpPr>
          <p:nvPr/>
        </p:nvSpPr>
        <p:spPr bwMode="auto">
          <a:xfrm>
            <a:off x="3492500" y="1268413"/>
            <a:ext cx="5472113" cy="204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Postup: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V obvodu necháme postupně zapojený vždy pouze jeden zdroj napětí nebo proudu. Ostatní napěťové zdroje nahradíme zkratem a proudové rozpojíme. Jejich vnitřní odpory zůstávají zapojeny.</a:t>
            </a:r>
          </a:p>
        </p:txBody>
      </p:sp>
      <p:grpSp>
        <p:nvGrpSpPr>
          <p:cNvPr id="232535" name="Group 87"/>
          <p:cNvGrpSpPr>
            <a:grpSpLocks/>
          </p:cNvGrpSpPr>
          <p:nvPr/>
        </p:nvGrpSpPr>
        <p:grpSpPr bwMode="auto">
          <a:xfrm>
            <a:off x="6189663" y="3482975"/>
            <a:ext cx="2774950" cy="3113088"/>
            <a:chOff x="3742" y="2194"/>
            <a:chExt cx="1748" cy="1961"/>
          </a:xfrm>
        </p:grpSpPr>
        <p:sp>
          <p:nvSpPr>
            <p:cNvPr id="232498" name="Oval 50"/>
            <p:cNvSpPr>
              <a:spLocks noChangeAspect="1" noChangeArrowheads="1"/>
            </p:cNvSpPr>
            <p:nvPr/>
          </p:nvSpPr>
          <p:spPr bwMode="auto">
            <a:xfrm>
              <a:off x="3742" y="2886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32499" name="Rectangle 51"/>
            <p:cNvSpPr>
              <a:spLocks noChangeAspect="1" noChangeArrowheads="1"/>
            </p:cNvSpPr>
            <p:nvPr/>
          </p:nvSpPr>
          <p:spPr bwMode="auto">
            <a:xfrm>
              <a:off x="3853" y="3520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2501" name="Rectangle 53"/>
            <p:cNvSpPr>
              <a:spLocks noChangeAspect="1" noChangeArrowheads="1"/>
            </p:cNvSpPr>
            <p:nvPr/>
          </p:nvSpPr>
          <p:spPr bwMode="auto">
            <a:xfrm>
              <a:off x="4581" y="3612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2502" name="Rectangle 54"/>
            <p:cNvSpPr>
              <a:spLocks noChangeAspect="1" noChangeArrowheads="1"/>
            </p:cNvSpPr>
            <p:nvPr/>
          </p:nvSpPr>
          <p:spPr bwMode="auto">
            <a:xfrm>
              <a:off x="5349" y="3520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2503" name="Rectangle 55"/>
            <p:cNvSpPr>
              <a:spLocks noChangeAspect="1" noChangeArrowheads="1"/>
            </p:cNvSpPr>
            <p:nvPr/>
          </p:nvSpPr>
          <p:spPr bwMode="auto">
            <a:xfrm>
              <a:off x="4580" y="2931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2504" name="Oval 56"/>
            <p:cNvSpPr>
              <a:spLocks noChangeAspect="1" noChangeArrowheads="1"/>
            </p:cNvSpPr>
            <p:nvPr/>
          </p:nvSpPr>
          <p:spPr bwMode="auto">
            <a:xfrm>
              <a:off x="4606" y="3385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2505" name="Oval 57"/>
            <p:cNvSpPr>
              <a:spLocks noChangeAspect="1" noChangeArrowheads="1"/>
            </p:cNvSpPr>
            <p:nvPr/>
          </p:nvSpPr>
          <p:spPr bwMode="auto">
            <a:xfrm>
              <a:off x="4606" y="4065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2506" name="Oval 58"/>
            <p:cNvSpPr>
              <a:spLocks noChangeAspect="1" noChangeArrowheads="1"/>
            </p:cNvSpPr>
            <p:nvPr/>
          </p:nvSpPr>
          <p:spPr bwMode="auto">
            <a:xfrm>
              <a:off x="4606" y="2478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232507" name="AutoShape 59"/>
            <p:cNvCxnSpPr>
              <a:cxnSpLocks noChangeShapeType="1"/>
              <a:stCxn id="232498" idx="0"/>
              <a:endCxn id="232506" idx="2"/>
            </p:cNvCxnSpPr>
            <p:nvPr/>
          </p:nvCxnSpPr>
          <p:spPr bwMode="auto">
            <a:xfrm rot="16200000">
              <a:off x="4083" y="2364"/>
              <a:ext cx="35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509" name="AutoShape 61"/>
            <p:cNvCxnSpPr>
              <a:cxnSpLocks noChangeShapeType="1"/>
              <a:stCxn id="232506" idx="4"/>
              <a:endCxn id="232503" idx="0"/>
            </p:cNvCxnSpPr>
            <p:nvPr/>
          </p:nvCxnSpPr>
          <p:spPr bwMode="auto">
            <a:xfrm>
              <a:off x="4651" y="2580"/>
              <a:ext cx="0" cy="33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510" name="AutoShape 62"/>
            <p:cNvCxnSpPr>
              <a:cxnSpLocks noChangeShapeType="1"/>
              <a:stCxn id="232503" idx="2"/>
              <a:endCxn id="232504" idx="0"/>
            </p:cNvCxnSpPr>
            <p:nvPr/>
          </p:nvCxnSpPr>
          <p:spPr bwMode="auto">
            <a:xfrm>
              <a:off x="4651" y="3260"/>
              <a:ext cx="0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511" name="AutoShape 63"/>
            <p:cNvCxnSpPr>
              <a:cxnSpLocks noChangeShapeType="1"/>
              <a:stCxn id="232498" idx="4"/>
              <a:endCxn id="232499" idx="0"/>
            </p:cNvCxnSpPr>
            <p:nvPr/>
          </p:nvCxnSpPr>
          <p:spPr bwMode="auto">
            <a:xfrm>
              <a:off x="3924" y="3261"/>
              <a:ext cx="0" cy="24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513" name="AutoShape 65"/>
            <p:cNvCxnSpPr>
              <a:cxnSpLocks noChangeShapeType="1"/>
              <a:stCxn id="232499" idx="2"/>
              <a:endCxn id="232505" idx="2"/>
            </p:cNvCxnSpPr>
            <p:nvPr/>
          </p:nvCxnSpPr>
          <p:spPr bwMode="auto">
            <a:xfrm rot="16200000" flipH="1">
              <a:off x="4128" y="3645"/>
              <a:ext cx="26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514" name="AutoShape 66"/>
            <p:cNvCxnSpPr>
              <a:cxnSpLocks noChangeShapeType="1"/>
              <a:stCxn id="232505" idx="6"/>
              <a:endCxn id="232502" idx="2"/>
            </p:cNvCxnSpPr>
            <p:nvPr/>
          </p:nvCxnSpPr>
          <p:spPr bwMode="auto">
            <a:xfrm flipV="1">
              <a:off x="4708" y="3849"/>
              <a:ext cx="712" cy="26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515" name="AutoShape 67"/>
            <p:cNvCxnSpPr>
              <a:cxnSpLocks noChangeShapeType="1"/>
              <a:stCxn id="232504" idx="4"/>
              <a:endCxn id="232501" idx="0"/>
            </p:cNvCxnSpPr>
            <p:nvPr/>
          </p:nvCxnSpPr>
          <p:spPr bwMode="auto">
            <a:xfrm>
              <a:off x="4651" y="3487"/>
              <a:ext cx="1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516" name="AutoShape 68"/>
            <p:cNvCxnSpPr>
              <a:cxnSpLocks noChangeShapeType="1"/>
              <a:stCxn id="232501" idx="2"/>
              <a:endCxn id="232505" idx="0"/>
            </p:cNvCxnSpPr>
            <p:nvPr/>
          </p:nvCxnSpPr>
          <p:spPr bwMode="auto">
            <a:xfrm flipH="1">
              <a:off x="4651" y="3941"/>
              <a:ext cx="1" cy="11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2517" name="Line 69"/>
            <p:cNvSpPr>
              <a:spLocks noChangeShapeType="1"/>
            </p:cNvSpPr>
            <p:nvPr/>
          </p:nvSpPr>
          <p:spPr bwMode="auto">
            <a:xfrm>
              <a:off x="4196" y="2795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2520" name="Text Box 72"/>
            <p:cNvSpPr txBox="1">
              <a:spLocks noChangeArrowheads="1"/>
            </p:cNvSpPr>
            <p:nvPr/>
          </p:nvSpPr>
          <p:spPr bwMode="auto">
            <a:xfrm>
              <a:off x="4196" y="2920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A</a:t>
              </a:r>
            </a:p>
          </p:txBody>
        </p:sp>
        <p:sp>
          <p:nvSpPr>
            <p:cNvPr id="232521" name="Text Box 73"/>
            <p:cNvSpPr txBox="1">
              <a:spLocks noChangeArrowheads="1"/>
            </p:cNvSpPr>
            <p:nvPr/>
          </p:nvSpPr>
          <p:spPr bwMode="auto">
            <a:xfrm>
              <a:off x="4014" y="3566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32522" name="Text Box 74"/>
            <p:cNvSpPr txBox="1">
              <a:spLocks noChangeArrowheads="1"/>
            </p:cNvSpPr>
            <p:nvPr/>
          </p:nvSpPr>
          <p:spPr bwMode="auto">
            <a:xfrm>
              <a:off x="5103" y="3566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32523" name="Text Box 75"/>
            <p:cNvSpPr txBox="1">
              <a:spLocks noChangeArrowheads="1"/>
            </p:cNvSpPr>
            <p:nvPr/>
          </p:nvSpPr>
          <p:spPr bwMode="auto">
            <a:xfrm>
              <a:off x="4377" y="3157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232524" name="Text Box 76"/>
            <p:cNvSpPr txBox="1">
              <a:spLocks noChangeArrowheads="1"/>
            </p:cNvSpPr>
            <p:nvPr/>
          </p:nvSpPr>
          <p:spPr bwMode="auto">
            <a:xfrm>
              <a:off x="4332" y="3645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4</a:t>
              </a:r>
            </a:p>
          </p:txBody>
        </p:sp>
        <p:sp>
          <p:nvSpPr>
            <p:cNvPr id="232525" name="Line 77"/>
            <p:cNvSpPr>
              <a:spLocks noChangeShapeType="1"/>
            </p:cNvSpPr>
            <p:nvPr/>
          </p:nvSpPr>
          <p:spPr bwMode="auto">
            <a:xfrm>
              <a:off x="3923" y="2444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2526" name="Line 78"/>
            <p:cNvSpPr>
              <a:spLocks noChangeShapeType="1"/>
            </p:cNvSpPr>
            <p:nvPr/>
          </p:nvSpPr>
          <p:spPr bwMode="auto">
            <a:xfrm>
              <a:off x="5009" y="2444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2527" name="Line 79"/>
            <p:cNvSpPr>
              <a:spLocks noChangeShapeType="1"/>
            </p:cNvSpPr>
            <p:nvPr/>
          </p:nvSpPr>
          <p:spPr bwMode="auto">
            <a:xfrm rot="5400000">
              <a:off x="4434" y="2750"/>
              <a:ext cx="25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2528" name="Text Box 80"/>
            <p:cNvSpPr txBox="1">
              <a:spLocks noChangeArrowheads="1"/>
            </p:cNvSpPr>
            <p:nvPr/>
          </p:nvSpPr>
          <p:spPr bwMode="auto">
            <a:xfrm>
              <a:off x="3956" y="2205"/>
              <a:ext cx="19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</a:t>
              </a:r>
              <a:endParaRPr lang="cs-CZ" altLang="cs-CZ" sz="2000" b="1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32529" name="Text Box 81"/>
            <p:cNvSpPr txBox="1">
              <a:spLocks noChangeArrowheads="1"/>
            </p:cNvSpPr>
            <p:nvPr/>
          </p:nvSpPr>
          <p:spPr bwMode="auto">
            <a:xfrm>
              <a:off x="5000" y="2194"/>
              <a:ext cx="19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32530" name="Text Box 82"/>
            <p:cNvSpPr txBox="1">
              <a:spLocks noChangeArrowheads="1"/>
            </p:cNvSpPr>
            <p:nvPr/>
          </p:nvSpPr>
          <p:spPr bwMode="auto">
            <a:xfrm>
              <a:off x="4377" y="2534"/>
              <a:ext cx="19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</a:t>
              </a:r>
              <a:endParaRPr lang="cs-CZ" altLang="cs-CZ" sz="2000" b="1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32531" name="AutoShape 83"/>
            <p:cNvCxnSpPr>
              <a:cxnSpLocks noChangeShapeType="1"/>
              <a:stCxn id="232506" idx="6"/>
              <a:endCxn id="232502" idx="0"/>
            </p:cNvCxnSpPr>
            <p:nvPr/>
          </p:nvCxnSpPr>
          <p:spPr bwMode="auto">
            <a:xfrm>
              <a:off x="4708" y="2523"/>
              <a:ext cx="712" cy="985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32533" name="Rectangle 85"/>
          <p:cNvSpPr>
            <a:spLocks noChangeArrowheads="1"/>
          </p:cNvSpPr>
          <p:nvPr/>
        </p:nvSpPr>
        <p:spPr bwMode="auto">
          <a:xfrm>
            <a:off x="250825" y="4005263"/>
            <a:ext cx="5184775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Zadání – výpočet proudu na rezistoru R</a:t>
            </a:r>
            <a:r>
              <a:rPr lang="cs-CZ" altLang="cs-CZ" sz="2000" b="1" u="sng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napěťový zdroj U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nahradíme zkratem</a:t>
            </a:r>
            <a:endParaRPr lang="en-US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dílčí veličiny zdroje A označíme (např. jednou čárkou)</a:t>
            </a:r>
            <a:r>
              <a:rPr lang="en-US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celkového odporu:</a:t>
            </a:r>
          </a:p>
        </p:txBody>
      </p:sp>
      <p:graphicFrame>
        <p:nvGraphicFramePr>
          <p:cNvPr id="232534" name="Object 86"/>
          <p:cNvGraphicFramePr>
            <a:graphicFrameLocks noChangeAspect="1"/>
          </p:cNvGraphicFramePr>
          <p:nvPr/>
        </p:nvGraphicFramePr>
        <p:xfrm>
          <a:off x="2266950" y="5737225"/>
          <a:ext cx="3313113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35" name="Rovnice" r:id="rId3" imgW="1422360" imgH="431640" progId="Equation.3">
                  <p:embed/>
                </p:oleObj>
              </mc:Choice>
              <mc:Fallback>
                <p:oleObj name="Rovnice" r:id="rId3" imgW="1422360" imgH="431640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5737225"/>
                        <a:ext cx="3313113" cy="10048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2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2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2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2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58888" y="115888"/>
            <a:ext cx="69135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Metoda lineární superpozice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233511" name="Group 39"/>
          <p:cNvGrpSpPr>
            <a:grpSpLocks/>
          </p:cNvGrpSpPr>
          <p:nvPr/>
        </p:nvGrpSpPr>
        <p:grpSpPr bwMode="auto">
          <a:xfrm>
            <a:off x="250825" y="747713"/>
            <a:ext cx="2774950" cy="3113087"/>
            <a:chOff x="3742" y="2194"/>
            <a:chExt cx="1748" cy="1961"/>
          </a:xfrm>
        </p:grpSpPr>
        <p:sp>
          <p:nvSpPr>
            <p:cNvPr id="233512" name="Oval 40"/>
            <p:cNvSpPr>
              <a:spLocks noChangeAspect="1" noChangeArrowheads="1"/>
            </p:cNvSpPr>
            <p:nvPr/>
          </p:nvSpPr>
          <p:spPr bwMode="auto">
            <a:xfrm>
              <a:off x="3742" y="2886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33513" name="Rectangle 41"/>
            <p:cNvSpPr>
              <a:spLocks noChangeAspect="1" noChangeArrowheads="1"/>
            </p:cNvSpPr>
            <p:nvPr/>
          </p:nvSpPr>
          <p:spPr bwMode="auto">
            <a:xfrm>
              <a:off x="3853" y="3520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3514" name="Rectangle 42"/>
            <p:cNvSpPr>
              <a:spLocks noChangeAspect="1" noChangeArrowheads="1"/>
            </p:cNvSpPr>
            <p:nvPr/>
          </p:nvSpPr>
          <p:spPr bwMode="auto">
            <a:xfrm>
              <a:off x="4581" y="3612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3515" name="Rectangle 43"/>
            <p:cNvSpPr>
              <a:spLocks noChangeAspect="1" noChangeArrowheads="1"/>
            </p:cNvSpPr>
            <p:nvPr/>
          </p:nvSpPr>
          <p:spPr bwMode="auto">
            <a:xfrm>
              <a:off x="5349" y="3520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3516" name="Rectangle 44"/>
            <p:cNvSpPr>
              <a:spLocks noChangeAspect="1" noChangeArrowheads="1"/>
            </p:cNvSpPr>
            <p:nvPr/>
          </p:nvSpPr>
          <p:spPr bwMode="auto">
            <a:xfrm>
              <a:off x="4580" y="2931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3517" name="Oval 45"/>
            <p:cNvSpPr>
              <a:spLocks noChangeAspect="1" noChangeArrowheads="1"/>
            </p:cNvSpPr>
            <p:nvPr/>
          </p:nvSpPr>
          <p:spPr bwMode="auto">
            <a:xfrm>
              <a:off x="4606" y="3385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3518" name="Oval 46"/>
            <p:cNvSpPr>
              <a:spLocks noChangeAspect="1" noChangeArrowheads="1"/>
            </p:cNvSpPr>
            <p:nvPr/>
          </p:nvSpPr>
          <p:spPr bwMode="auto">
            <a:xfrm>
              <a:off x="4606" y="4065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3519" name="Oval 47"/>
            <p:cNvSpPr>
              <a:spLocks noChangeAspect="1" noChangeArrowheads="1"/>
            </p:cNvSpPr>
            <p:nvPr/>
          </p:nvSpPr>
          <p:spPr bwMode="auto">
            <a:xfrm>
              <a:off x="4606" y="2478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233520" name="AutoShape 48"/>
            <p:cNvCxnSpPr>
              <a:cxnSpLocks noChangeShapeType="1"/>
              <a:stCxn id="233512" idx="0"/>
              <a:endCxn id="233519" idx="2"/>
            </p:cNvCxnSpPr>
            <p:nvPr/>
          </p:nvCxnSpPr>
          <p:spPr bwMode="auto">
            <a:xfrm rot="16200000">
              <a:off x="4083" y="2364"/>
              <a:ext cx="35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521" name="AutoShape 49"/>
            <p:cNvCxnSpPr>
              <a:cxnSpLocks noChangeShapeType="1"/>
              <a:stCxn id="233519" idx="4"/>
              <a:endCxn id="233516" idx="0"/>
            </p:cNvCxnSpPr>
            <p:nvPr/>
          </p:nvCxnSpPr>
          <p:spPr bwMode="auto">
            <a:xfrm>
              <a:off x="4651" y="2580"/>
              <a:ext cx="0" cy="33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522" name="AutoShape 50"/>
            <p:cNvCxnSpPr>
              <a:cxnSpLocks noChangeShapeType="1"/>
              <a:stCxn id="233516" idx="2"/>
              <a:endCxn id="233517" idx="0"/>
            </p:cNvCxnSpPr>
            <p:nvPr/>
          </p:nvCxnSpPr>
          <p:spPr bwMode="auto">
            <a:xfrm>
              <a:off x="4651" y="3260"/>
              <a:ext cx="0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523" name="AutoShape 51"/>
            <p:cNvCxnSpPr>
              <a:cxnSpLocks noChangeShapeType="1"/>
              <a:stCxn id="233512" idx="4"/>
              <a:endCxn id="233513" idx="0"/>
            </p:cNvCxnSpPr>
            <p:nvPr/>
          </p:nvCxnSpPr>
          <p:spPr bwMode="auto">
            <a:xfrm>
              <a:off x="3924" y="3261"/>
              <a:ext cx="0" cy="24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524" name="AutoShape 52"/>
            <p:cNvCxnSpPr>
              <a:cxnSpLocks noChangeShapeType="1"/>
              <a:stCxn id="233513" idx="2"/>
              <a:endCxn id="233518" idx="2"/>
            </p:cNvCxnSpPr>
            <p:nvPr/>
          </p:nvCxnSpPr>
          <p:spPr bwMode="auto">
            <a:xfrm rot="16200000" flipH="1">
              <a:off x="4128" y="3645"/>
              <a:ext cx="26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525" name="AutoShape 53"/>
            <p:cNvCxnSpPr>
              <a:cxnSpLocks noChangeShapeType="1"/>
              <a:stCxn id="233518" idx="6"/>
              <a:endCxn id="233515" idx="2"/>
            </p:cNvCxnSpPr>
            <p:nvPr/>
          </p:nvCxnSpPr>
          <p:spPr bwMode="auto">
            <a:xfrm flipV="1">
              <a:off x="4708" y="3849"/>
              <a:ext cx="712" cy="26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526" name="AutoShape 54"/>
            <p:cNvCxnSpPr>
              <a:cxnSpLocks noChangeShapeType="1"/>
              <a:stCxn id="233517" idx="4"/>
              <a:endCxn id="233514" idx="0"/>
            </p:cNvCxnSpPr>
            <p:nvPr/>
          </p:nvCxnSpPr>
          <p:spPr bwMode="auto">
            <a:xfrm>
              <a:off x="4651" y="3487"/>
              <a:ext cx="1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527" name="AutoShape 55"/>
            <p:cNvCxnSpPr>
              <a:cxnSpLocks noChangeShapeType="1"/>
              <a:stCxn id="233514" idx="2"/>
              <a:endCxn id="233518" idx="0"/>
            </p:cNvCxnSpPr>
            <p:nvPr/>
          </p:nvCxnSpPr>
          <p:spPr bwMode="auto">
            <a:xfrm flipH="1">
              <a:off x="4651" y="3941"/>
              <a:ext cx="1" cy="11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3528" name="Line 56"/>
            <p:cNvSpPr>
              <a:spLocks noChangeShapeType="1"/>
            </p:cNvSpPr>
            <p:nvPr/>
          </p:nvSpPr>
          <p:spPr bwMode="auto">
            <a:xfrm>
              <a:off x="4196" y="2795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3529" name="Text Box 57"/>
            <p:cNvSpPr txBox="1">
              <a:spLocks noChangeArrowheads="1"/>
            </p:cNvSpPr>
            <p:nvPr/>
          </p:nvSpPr>
          <p:spPr bwMode="auto">
            <a:xfrm>
              <a:off x="4196" y="2920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A</a:t>
              </a:r>
            </a:p>
          </p:txBody>
        </p:sp>
        <p:sp>
          <p:nvSpPr>
            <p:cNvPr id="233530" name="Text Box 58"/>
            <p:cNvSpPr txBox="1">
              <a:spLocks noChangeArrowheads="1"/>
            </p:cNvSpPr>
            <p:nvPr/>
          </p:nvSpPr>
          <p:spPr bwMode="auto">
            <a:xfrm>
              <a:off x="4014" y="3566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33531" name="Text Box 59"/>
            <p:cNvSpPr txBox="1">
              <a:spLocks noChangeArrowheads="1"/>
            </p:cNvSpPr>
            <p:nvPr/>
          </p:nvSpPr>
          <p:spPr bwMode="auto">
            <a:xfrm>
              <a:off x="5103" y="3566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33532" name="Text Box 60"/>
            <p:cNvSpPr txBox="1">
              <a:spLocks noChangeArrowheads="1"/>
            </p:cNvSpPr>
            <p:nvPr/>
          </p:nvSpPr>
          <p:spPr bwMode="auto">
            <a:xfrm>
              <a:off x="4377" y="3157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233533" name="Text Box 61"/>
            <p:cNvSpPr txBox="1">
              <a:spLocks noChangeArrowheads="1"/>
            </p:cNvSpPr>
            <p:nvPr/>
          </p:nvSpPr>
          <p:spPr bwMode="auto">
            <a:xfrm>
              <a:off x="4332" y="3645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4</a:t>
              </a:r>
            </a:p>
          </p:txBody>
        </p:sp>
        <p:sp>
          <p:nvSpPr>
            <p:cNvPr id="233534" name="Line 62"/>
            <p:cNvSpPr>
              <a:spLocks noChangeShapeType="1"/>
            </p:cNvSpPr>
            <p:nvPr/>
          </p:nvSpPr>
          <p:spPr bwMode="auto">
            <a:xfrm>
              <a:off x="3923" y="2444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3535" name="Line 63"/>
            <p:cNvSpPr>
              <a:spLocks noChangeShapeType="1"/>
            </p:cNvSpPr>
            <p:nvPr/>
          </p:nvSpPr>
          <p:spPr bwMode="auto">
            <a:xfrm>
              <a:off x="5009" y="2444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3536" name="Line 64"/>
            <p:cNvSpPr>
              <a:spLocks noChangeShapeType="1"/>
            </p:cNvSpPr>
            <p:nvPr/>
          </p:nvSpPr>
          <p:spPr bwMode="auto">
            <a:xfrm rot="5400000">
              <a:off x="4434" y="2750"/>
              <a:ext cx="25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3537" name="Text Box 65"/>
            <p:cNvSpPr txBox="1">
              <a:spLocks noChangeArrowheads="1"/>
            </p:cNvSpPr>
            <p:nvPr/>
          </p:nvSpPr>
          <p:spPr bwMode="auto">
            <a:xfrm>
              <a:off x="3956" y="2205"/>
              <a:ext cx="19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</a:t>
              </a:r>
              <a:endParaRPr lang="cs-CZ" altLang="cs-CZ" sz="2000" b="1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33538" name="Text Box 66"/>
            <p:cNvSpPr txBox="1">
              <a:spLocks noChangeArrowheads="1"/>
            </p:cNvSpPr>
            <p:nvPr/>
          </p:nvSpPr>
          <p:spPr bwMode="auto">
            <a:xfrm>
              <a:off x="5000" y="2194"/>
              <a:ext cx="19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33539" name="Text Box 67"/>
            <p:cNvSpPr txBox="1">
              <a:spLocks noChangeArrowheads="1"/>
            </p:cNvSpPr>
            <p:nvPr/>
          </p:nvSpPr>
          <p:spPr bwMode="auto">
            <a:xfrm>
              <a:off x="4377" y="2534"/>
              <a:ext cx="19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</a:t>
              </a:r>
              <a:endParaRPr lang="cs-CZ" altLang="cs-CZ" sz="2000" b="1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33540" name="AutoShape 68"/>
            <p:cNvCxnSpPr>
              <a:cxnSpLocks noChangeShapeType="1"/>
              <a:stCxn id="233519" idx="6"/>
              <a:endCxn id="233515" idx="0"/>
            </p:cNvCxnSpPr>
            <p:nvPr/>
          </p:nvCxnSpPr>
          <p:spPr bwMode="auto">
            <a:xfrm>
              <a:off x="4708" y="2523"/>
              <a:ext cx="712" cy="985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33541" name="Rectangle 69"/>
          <p:cNvSpPr>
            <a:spLocks noChangeArrowheads="1"/>
          </p:cNvSpPr>
          <p:nvPr/>
        </p:nvSpPr>
        <p:spPr bwMode="auto">
          <a:xfrm>
            <a:off x="3563938" y="1125538"/>
            <a:ext cx="280828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celkového proudu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’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3542" name="Object 70"/>
          <p:cNvGraphicFramePr>
            <a:graphicFrameLocks noChangeAspect="1"/>
          </p:cNvGraphicFramePr>
          <p:nvPr/>
        </p:nvGraphicFramePr>
        <p:xfrm>
          <a:off x="6948488" y="1125538"/>
          <a:ext cx="1243012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945" name="Rovnice" r:id="rId3" imgW="533160" imgH="393480" progId="Equation.3">
                  <p:embed/>
                </p:oleObj>
              </mc:Choice>
              <mc:Fallback>
                <p:oleObj name="Rovnice" r:id="rId3" imgW="533160" imgH="39348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1125538"/>
                        <a:ext cx="1243012" cy="9175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543" name="Rectangle 71"/>
          <p:cNvSpPr>
            <a:spLocks noChangeArrowheads="1"/>
          </p:cNvSpPr>
          <p:nvPr/>
        </p:nvSpPr>
        <p:spPr bwMode="auto">
          <a:xfrm>
            <a:off x="3563938" y="2205038"/>
            <a:ext cx="273526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napětí na odporu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3544" name="Object 72"/>
          <p:cNvGraphicFramePr>
            <a:graphicFrameLocks noChangeAspect="1"/>
          </p:cNvGraphicFramePr>
          <p:nvPr/>
        </p:nvGraphicFramePr>
        <p:xfrm>
          <a:off x="6659563" y="2276475"/>
          <a:ext cx="18732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946" name="Rovnice" r:id="rId5" imgW="749160" imgH="215640" progId="Equation.3">
                  <p:embed/>
                </p:oleObj>
              </mc:Choice>
              <mc:Fallback>
                <p:oleObj name="Rovnice" r:id="rId5" imgW="749160" imgH="21564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2276475"/>
                        <a:ext cx="1873250" cy="5397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545" name="Rectangle 73"/>
          <p:cNvSpPr>
            <a:spLocks noChangeArrowheads="1"/>
          </p:cNvSpPr>
          <p:nvPr/>
        </p:nvSpPr>
        <p:spPr bwMode="auto">
          <a:xfrm>
            <a:off x="3563938" y="3068638"/>
            <a:ext cx="273526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napětí na odporech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34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3546" name="Object 74"/>
          <p:cNvGraphicFramePr>
            <a:graphicFrameLocks noChangeAspect="1"/>
          </p:cNvGraphicFramePr>
          <p:nvPr/>
        </p:nvGraphicFramePr>
        <p:xfrm>
          <a:off x="6607175" y="3068638"/>
          <a:ext cx="2286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947" name="Rovnice" r:id="rId7" imgW="914400" imgH="228600" progId="Equation.3">
                  <p:embed/>
                </p:oleObj>
              </mc:Choice>
              <mc:Fallback>
                <p:oleObj name="Rovnice" r:id="rId7" imgW="914400" imgH="228600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7175" y="3068638"/>
                        <a:ext cx="2286000" cy="5715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547" name="Rectangle 75"/>
          <p:cNvSpPr>
            <a:spLocks noChangeArrowheads="1"/>
          </p:cNvSpPr>
          <p:nvPr/>
        </p:nvSpPr>
        <p:spPr bwMode="auto">
          <a:xfrm>
            <a:off x="611188" y="4149725"/>
            <a:ext cx="27352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proudu I</a:t>
            </a:r>
            <a:r>
              <a:rPr lang="en-US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’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3548" name="Object 76"/>
          <p:cNvGraphicFramePr>
            <a:graphicFrameLocks noChangeAspect="1"/>
          </p:cNvGraphicFramePr>
          <p:nvPr/>
        </p:nvGraphicFramePr>
        <p:xfrm>
          <a:off x="3554413" y="4078288"/>
          <a:ext cx="18669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948" name="Rovnice" r:id="rId9" imgW="799920" imgH="431640" progId="Equation.3">
                  <p:embed/>
                </p:oleObj>
              </mc:Choice>
              <mc:Fallback>
                <p:oleObj name="Rovnice" r:id="rId9" imgW="799920" imgH="431640" progId="Equation.3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4413" y="4078288"/>
                        <a:ext cx="1866900" cy="10064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3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3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3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3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3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3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3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3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3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3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3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3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3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3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865188"/>
          </a:xfrm>
        </p:spPr>
        <p:txBody>
          <a:bodyPr/>
          <a:lstStyle/>
          <a:p>
            <a:r>
              <a:rPr lang="cs-CZ" altLang="cs-CZ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Úvod</a:t>
            </a:r>
            <a:endParaRPr lang="cs-CZ" altLang="cs-CZ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179388" y="1144588"/>
            <a:ext cx="878522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Řešení obvodů s více zdroji se využije zejména při elektrických obvodů a při výpočtu sítí.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 současné době existují speciální programy, které jsou schopny zvládnout i velmi komplikovaná zapojení.</a:t>
            </a:r>
          </a:p>
        </p:txBody>
      </p:sp>
      <p:sp>
        <p:nvSpPr>
          <p:cNvPr id="90128" name="Text Box 16"/>
          <p:cNvSpPr txBox="1">
            <a:spLocks noChangeArrowheads="1"/>
          </p:cNvSpPr>
          <p:nvPr/>
        </p:nvSpPr>
        <p:spPr bwMode="auto">
          <a:xfrm>
            <a:off x="179388" y="4319588"/>
            <a:ext cx="8713787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77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717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065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59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43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00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575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Postup při výpočtu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1.	Volba vhodné metody – může výrazně zjednodušit výpočet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2.	Označení veličin (napětí a proudů) v obvodu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3.	Sestavení rovnic – jedná se o soustavu rovnic o více neznámých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4.	Matematické řešení rovnic – optimální je využít vhodný program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5.	Dokončení výpočtu, určení požadovaných veličin. </a:t>
            </a:r>
          </a:p>
        </p:txBody>
      </p:sp>
      <p:pic>
        <p:nvPicPr>
          <p:cNvPr id="90138" name="Picture 26" descr="MC90023051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36838"/>
            <a:ext cx="16891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139" name="Rectangle 27"/>
          <p:cNvSpPr>
            <a:spLocks noChangeArrowheads="1"/>
          </p:cNvSpPr>
          <p:nvPr/>
        </p:nvSpPr>
        <p:spPr bwMode="auto">
          <a:xfrm>
            <a:off x="179388" y="2652713"/>
            <a:ext cx="7056437" cy="105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„Ruční“ výpočet je náročný, a proto bylo vytvořeno podle charakteru řešeného obvodu několik metod.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Matematické programy lze využít pro řešení soustavy rovnic.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0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0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0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0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0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0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0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0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0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0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0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58888" y="188441"/>
            <a:ext cx="69135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Metoda lineární superpozice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234530" name="Object 34"/>
          <p:cNvGraphicFramePr>
            <a:graphicFrameLocks noChangeAspect="1"/>
          </p:cNvGraphicFramePr>
          <p:nvPr/>
        </p:nvGraphicFramePr>
        <p:xfrm>
          <a:off x="7550150" y="3068638"/>
          <a:ext cx="1343025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175" name="Rovnice" r:id="rId3" imgW="583920" imgH="393480" progId="Equation.3">
                  <p:embed/>
                </p:oleObj>
              </mc:Choice>
              <mc:Fallback>
                <p:oleObj name="Rovnice" r:id="rId3" imgW="58392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0150" y="3068638"/>
                        <a:ext cx="1343025" cy="9048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4531" name="Rectangle 35"/>
          <p:cNvSpPr>
            <a:spLocks noChangeArrowheads="1"/>
          </p:cNvSpPr>
          <p:nvPr/>
        </p:nvSpPr>
        <p:spPr bwMode="auto">
          <a:xfrm>
            <a:off x="2916238" y="4077072"/>
            <a:ext cx="38877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napětí na odporu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4532" name="Object 36"/>
          <p:cNvGraphicFramePr>
            <a:graphicFrameLocks noChangeAspect="1"/>
          </p:cNvGraphicFramePr>
          <p:nvPr/>
        </p:nvGraphicFramePr>
        <p:xfrm>
          <a:off x="6948488" y="4005263"/>
          <a:ext cx="18938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176" name="Rovnice" r:id="rId5" imgW="901440" imgH="215640" progId="Equation.3">
                  <p:embed/>
                </p:oleObj>
              </mc:Choice>
              <mc:Fallback>
                <p:oleObj name="Rovnice" r:id="rId5" imgW="901440" imgH="2156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4005263"/>
                        <a:ext cx="1893887" cy="4540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4533" name="Rectangle 37"/>
          <p:cNvSpPr>
            <a:spLocks noChangeArrowheads="1"/>
          </p:cNvSpPr>
          <p:nvPr/>
        </p:nvSpPr>
        <p:spPr bwMode="auto">
          <a:xfrm>
            <a:off x="468313" y="4654078"/>
            <a:ext cx="44640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napětí na odporech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34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4534" name="Object 38"/>
          <p:cNvGraphicFramePr>
            <a:graphicFrameLocks noChangeAspect="1"/>
          </p:cNvGraphicFramePr>
          <p:nvPr/>
        </p:nvGraphicFramePr>
        <p:xfrm>
          <a:off x="5021263" y="4508500"/>
          <a:ext cx="228758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177" name="Rovnice" r:id="rId7" imgW="1015920" imgH="228600" progId="Equation.3">
                  <p:embed/>
                </p:oleObj>
              </mc:Choice>
              <mc:Fallback>
                <p:oleObj name="Rovnice" r:id="rId7" imgW="1015920" imgH="2286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263" y="4508500"/>
                        <a:ext cx="2287587" cy="5143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4535" name="Rectangle 39"/>
          <p:cNvSpPr>
            <a:spLocks noChangeArrowheads="1"/>
          </p:cNvSpPr>
          <p:nvPr/>
        </p:nvSpPr>
        <p:spPr bwMode="auto">
          <a:xfrm>
            <a:off x="684213" y="5373216"/>
            <a:ext cx="27352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proudu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’’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4536" name="Object 40"/>
          <p:cNvGraphicFramePr>
            <a:graphicFrameLocks noChangeAspect="1"/>
          </p:cNvGraphicFramePr>
          <p:nvPr/>
        </p:nvGraphicFramePr>
        <p:xfrm>
          <a:off x="3563938" y="5084763"/>
          <a:ext cx="1655762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178" name="Rovnice" r:id="rId9" imgW="838080" imgH="431640" progId="Equation.3">
                  <p:embed/>
                </p:oleObj>
              </mc:Choice>
              <mc:Fallback>
                <p:oleObj name="Rovnice" r:id="rId9" imgW="838080" imgH="4316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5084763"/>
                        <a:ext cx="1655762" cy="8524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4574" name="Group 78"/>
          <p:cNvGrpSpPr>
            <a:grpSpLocks/>
          </p:cNvGrpSpPr>
          <p:nvPr/>
        </p:nvGrpSpPr>
        <p:grpSpPr bwMode="auto">
          <a:xfrm>
            <a:off x="284163" y="765175"/>
            <a:ext cx="2774950" cy="3095625"/>
            <a:chOff x="179" y="482"/>
            <a:chExt cx="1748" cy="1950"/>
          </a:xfrm>
        </p:grpSpPr>
        <p:sp>
          <p:nvSpPr>
            <p:cNvPr id="234540" name="Rectangle 44"/>
            <p:cNvSpPr>
              <a:spLocks noChangeAspect="1" noChangeArrowheads="1"/>
            </p:cNvSpPr>
            <p:nvPr/>
          </p:nvSpPr>
          <p:spPr bwMode="auto">
            <a:xfrm>
              <a:off x="179" y="1797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4541" name="Oval 45"/>
            <p:cNvSpPr>
              <a:spLocks noChangeAspect="1" noChangeArrowheads="1"/>
            </p:cNvSpPr>
            <p:nvPr/>
          </p:nvSpPr>
          <p:spPr bwMode="auto">
            <a:xfrm>
              <a:off x="1564" y="1163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34542" name="Rectangle 46"/>
            <p:cNvSpPr>
              <a:spLocks noChangeAspect="1" noChangeArrowheads="1"/>
            </p:cNvSpPr>
            <p:nvPr/>
          </p:nvSpPr>
          <p:spPr bwMode="auto">
            <a:xfrm>
              <a:off x="907" y="1889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4543" name="Rectangle 47"/>
            <p:cNvSpPr>
              <a:spLocks noChangeAspect="1" noChangeArrowheads="1"/>
            </p:cNvSpPr>
            <p:nvPr/>
          </p:nvSpPr>
          <p:spPr bwMode="auto">
            <a:xfrm>
              <a:off x="1675" y="1797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4544" name="Rectangle 48"/>
            <p:cNvSpPr>
              <a:spLocks noChangeAspect="1" noChangeArrowheads="1"/>
            </p:cNvSpPr>
            <p:nvPr/>
          </p:nvSpPr>
          <p:spPr bwMode="auto">
            <a:xfrm>
              <a:off x="906" y="1208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4545" name="Oval 49"/>
            <p:cNvSpPr>
              <a:spLocks noChangeAspect="1" noChangeArrowheads="1"/>
            </p:cNvSpPr>
            <p:nvPr/>
          </p:nvSpPr>
          <p:spPr bwMode="auto">
            <a:xfrm>
              <a:off x="932" y="1662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4546" name="Oval 50"/>
            <p:cNvSpPr>
              <a:spLocks noChangeAspect="1" noChangeArrowheads="1"/>
            </p:cNvSpPr>
            <p:nvPr/>
          </p:nvSpPr>
          <p:spPr bwMode="auto">
            <a:xfrm>
              <a:off x="932" y="2342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4547" name="Oval 51"/>
            <p:cNvSpPr>
              <a:spLocks noChangeAspect="1" noChangeArrowheads="1"/>
            </p:cNvSpPr>
            <p:nvPr/>
          </p:nvSpPr>
          <p:spPr bwMode="auto">
            <a:xfrm>
              <a:off x="932" y="755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234549" name="AutoShape 53"/>
            <p:cNvCxnSpPr>
              <a:cxnSpLocks noChangeShapeType="1"/>
              <a:stCxn id="234547" idx="6"/>
              <a:endCxn id="234541" idx="0"/>
            </p:cNvCxnSpPr>
            <p:nvPr/>
          </p:nvCxnSpPr>
          <p:spPr bwMode="auto">
            <a:xfrm>
              <a:off x="1034" y="800"/>
              <a:ext cx="712" cy="35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550" name="AutoShape 54"/>
            <p:cNvCxnSpPr>
              <a:cxnSpLocks noChangeShapeType="1"/>
              <a:stCxn id="234547" idx="4"/>
              <a:endCxn id="234544" idx="0"/>
            </p:cNvCxnSpPr>
            <p:nvPr/>
          </p:nvCxnSpPr>
          <p:spPr bwMode="auto">
            <a:xfrm>
              <a:off x="977" y="857"/>
              <a:ext cx="0" cy="33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551" name="AutoShape 55"/>
            <p:cNvCxnSpPr>
              <a:cxnSpLocks noChangeShapeType="1"/>
              <a:stCxn id="234544" idx="2"/>
              <a:endCxn id="234545" idx="0"/>
            </p:cNvCxnSpPr>
            <p:nvPr/>
          </p:nvCxnSpPr>
          <p:spPr bwMode="auto">
            <a:xfrm>
              <a:off x="977" y="1537"/>
              <a:ext cx="0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553" name="AutoShape 57"/>
            <p:cNvCxnSpPr>
              <a:cxnSpLocks noChangeShapeType="1"/>
              <a:stCxn id="234541" idx="4"/>
              <a:endCxn id="234543" idx="0"/>
            </p:cNvCxnSpPr>
            <p:nvPr/>
          </p:nvCxnSpPr>
          <p:spPr bwMode="auto">
            <a:xfrm rot="5400000">
              <a:off x="1622" y="1662"/>
              <a:ext cx="247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554" name="AutoShape 58"/>
            <p:cNvCxnSpPr>
              <a:cxnSpLocks noChangeShapeType="1"/>
              <a:stCxn id="234540" idx="2"/>
              <a:endCxn id="234546" idx="2"/>
            </p:cNvCxnSpPr>
            <p:nvPr/>
          </p:nvCxnSpPr>
          <p:spPr bwMode="auto">
            <a:xfrm rot="16200000" flipH="1">
              <a:off x="454" y="1922"/>
              <a:ext cx="26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555" name="AutoShape 59"/>
            <p:cNvCxnSpPr>
              <a:cxnSpLocks noChangeShapeType="1"/>
              <a:stCxn id="234546" idx="6"/>
              <a:endCxn id="234543" idx="2"/>
            </p:cNvCxnSpPr>
            <p:nvPr/>
          </p:nvCxnSpPr>
          <p:spPr bwMode="auto">
            <a:xfrm flipV="1">
              <a:off x="1034" y="2126"/>
              <a:ext cx="712" cy="26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556" name="AutoShape 60"/>
            <p:cNvCxnSpPr>
              <a:cxnSpLocks noChangeShapeType="1"/>
              <a:stCxn id="234545" idx="4"/>
              <a:endCxn id="234542" idx="0"/>
            </p:cNvCxnSpPr>
            <p:nvPr/>
          </p:nvCxnSpPr>
          <p:spPr bwMode="auto">
            <a:xfrm>
              <a:off x="977" y="1764"/>
              <a:ext cx="1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557" name="AutoShape 61"/>
            <p:cNvCxnSpPr>
              <a:cxnSpLocks noChangeShapeType="1"/>
              <a:stCxn id="234542" idx="2"/>
              <a:endCxn id="234546" idx="0"/>
            </p:cNvCxnSpPr>
            <p:nvPr/>
          </p:nvCxnSpPr>
          <p:spPr bwMode="auto">
            <a:xfrm flipH="1">
              <a:off x="977" y="2218"/>
              <a:ext cx="1" cy="11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4559" name="Line 63"/>
            <p:cNvSpPr>
              <a:spLocks noChangeShapeType="1"/>
            </p:cNvSpPr>
            <p:nvPr/>
          </p:nvSpPr>
          <p:spPr bwMode="auto">
            <a:xfrm>
              <a:off x="1474" y="1072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4560" name="Text Box 64"/>
            <p:cNvSpPr txBox="1">
              <a:spLocks noChangeArrowheads="1"/>
            </p:cNvSpPr>
            <p:nvPr/>
          </p:nvSpPr>
          <p:spPr bwMode="auto">
            <a:xfrm>
              <a:off x="1202" y="1208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B</a:t>
              </a:r>
            </a:p>
          </p:txBody>
        </p:sp>
        <p:sp>
          <p:nvSpPr>
            <p:cNvPr id="234562" name="Text Box 66"/>
            <p:cNvSpPr txBox="1">
              <a:spLocks noChangeArrowheads="1"/>
            </p:cNvSpPr>
            <p:nvPr/>
          </p:nvSpPr>
          <p:spPr bwMode="auto">
            <a:xfrm>
              <a:off x="340" y="1843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34563" name="Text Box 67"/>
            <p:cNvSpPr txBox="1">
              <a:spLocks noChangeArrowheads="1"/>
            </p:cNvSpPr>
            <p:nvPr/>
          </p:nvSpPr>
          <p:spPr bwMode="auto">
            <a:xfrm>
              <a:off x="1429" y="1843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34564" name="Text Box 68"/>
            <p:cNvSpPr txBox="1">
              <a:spLocks noChangeArrowheads="1"/>
            </p:cNvSpPr>
            <p:nvPr/>
          </p:nvSpPr>
          <p:spPr bwMode="auto">
            <a:xfrm>
              <a:off x="703" y="1434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234565" name="Text Box 69"/>
            <p:cNvSpPr txBox="1">
              <a:spLocks noChangeArrowheads="1"/>
            </p:cNvSpPr>
            <p:nvPr/>
          </p:nvSpPr>
          <p:spPr bwMode="auto">
            <a:xfrm>
              <a:off x="658" y="1922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4</a:t>
              </a:r>
            </a:p>
          </p:txBody>
        </p:sp>
        <p:sp>
          <p:nvSpPr>
            <p:cNvPr id="234566" name="Line 70"/>
            <p:cNvSpPr>
              <a:spLocks noChangeShapeType="1"/>
            </p:cNvSpPr>
            <p:nvPr/>
          </p:nvSpPr>
          <p:spPr bwMode="auto">
            <a:xfrm rot="10800000">
              <a:off x="249" y="721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4567" name="Line 71"/>
            <p:cNvSpPr>
              <a:spLocks noChangeShapeType="1"/>
            </p:cNvSpPr>
            <p:nvPr/>
          </p:nvSpPr>
          <p:spPr bwMode="auto">
            <a:xfrm rot="10800000">
              <a:off x="1335" y="721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4568" name="Line 72"/>
            <p:cNvSpPr>
              <a:spLocks noChangeShapeType="1"/>
            </p:cNvSpPr>
            <p:nvPr/>
          </p:nvSpPr>
          <p:spPr bwMode="auto">
            <a:xfrm rot="5400000">
              <a:off x="760" y="1027"/>
              <a:ext cx="25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4569" name="Text Box 73"/>
            <p:cNvSpPr txBox="1">
              <a:spLocks noChangeArrowheads="1"/>
            </p:cNvSpPr>
            <p:nvPr/>
          </p:nvSpPr>
          <p:spPr bwMode="auto">
            <a:xfrm>
              <a:off x="282" y="482"/>
              <a:ext cx="23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’’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34570" name="Text Box 74"/>
            <p:cNvSpPr txBox="1">
              <a:spLocks noChangeArrowheads="1"/>
            </p:cNvSpPr>
            <p:nvPr/>
          </p:nvSpPr>
          <p:spPr bwMode="auto">
            <a:xfrm>
              <a:off x="1609" y="482"/>
              <a:ext cx="23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’’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34571" name="Text Box 75"/>
            <p:cNvSpPr txBox="1">
              <a:spLocks noChangeArrowheads="1"/>
            </p:cNvSpPr>
            <p:nvPr/>
          </p:nvSpPr>
          <p:spPr bwMode="auto">
            <a:xfrm>
              <a:off x="648" y="811"/>
              <a:ext cx="23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’’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34572" name="AutoShape 76"/>
            <p:cNvCxnSpPr>
              <a:cxnSpLocks noChangeShapeType="1"/>
              <a:stCxn id="234540" idx="0"/>
              <a:endCxn id="234547" idx="2"/>
            </p:cNvCxnSpPr>
            <p:nvPr/>
          </p:nvCxnSpPr>
          <p:spPr bwMode="auto">
            <a:xfrm rot="16200000">
              <a:off x="92" y="958"/>
              <a:ext cx="985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34575" name="Rectangle 79"/>
          <p:cNvSpPr>
            <a:spLocks noChangeArrowheads="1"/>
          </p:cNvSpPr>
          <p:nvPr/>
        </p:nvSpPr>
        <p:spPr bwMode="auto">
          <a:xfrm>
            <a:off x="3563938" y="980603"/>
            <a:ext cx="518477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napěťový zdroj U</a:t>
            </a:r>
            <a:r>
              <a:rPr lang="en-US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nahradíme zkratem</a:t>
            </a:r>
            <a:endParaRPr lang="en-US" altLang="cs-CZ" sz="2000" b="1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dílčí veličiny zdroje 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označíme (např. dvěmi čárkami)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2000" b="1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celkového odporu:</a:t>
            </a:r>
          </a:p>
        </p:txBody>
      </p:sp>
      <p:graphicFrame>
        <p:nvGraphicFramePr>
          <p:cNvPr id="234576" name="Object 80"/>
          <p:cNvGraphicFramePr>
            <a:graphicFrameLocks noChangeAspect="1"/>
          </p:cNvGraphicFramePr>
          <p:nvPr/>
        </p:nvGraphicFramePr>
        <p:xfrm>
          <a:off x="6300788" y="2276475"/>
          <a:ext cx="2592387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179" name="Rovnice" r:id="rId11" imgW="1460160" imgH="431640" progId="Equation.3">
                  <p:embed/>
                </p:oleObj>
              </mc:Choice>
              <mc:Fallback>
                <p:oleObj name="Rovnice" r:id="rId11" imgW="1460160" imgH="431640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2276475"/>
                        <a:ext cx="2592387" cy="7651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4578" name="Rectangle 82"/>
          <p:cNvSpPr>
            <a:spLocks noChangeArrowheads="1"/>
          </p:cNvSpPr>
          <p:nvPr/>
        </p:nvSpPr>
        <p:spPr bwMode="auto">
          <a:xfrm>
            <a:off x="3275013" y="3357091"/>
            <a:ext cx="41052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celkového proudu I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en-US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’’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sp>
        <p:nvSpPr>
          <p:cNvPr id="234579" name="Rectangle 83"/>
          <p:cNvSpPr>
            <a:spLocks noChangeArrowheads="1"/>
          </p:cNvSpPr>
          <p:nvPr/>
        </p:nvSpPr>
        <p:spPr bwMode="auto">
          <a:xfrm>
            <a:off x="395288" y="6092825"/>
            <a:ext cx="40322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proudu rezistoru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4580" name="Object 84"/>
          <p:cNvGraphicFramePr>
            <a:graphicFrameLocks noChangeAspect="1"/>
          </p:cNvGraphicFramePr>
          <p:nvPr/>
        </p:nvGraphicFramePr>
        <p:xfrm>
          <a:off x="4572000" y="6021388"/>
          <a:ext cx="207327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180" name="Rovnice" r:id="rId13" imgW="749160" imgH="228600" progId="Equation.3">
                  <p:embed/>
                </p:oleObj>
              </mc:Choice>
              <mc:Fallback>
                <p:oleObj name="Rovnice" r:id="rId13" imgW="749160" imgH="228600" progId="Equation.3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6021388"/>
                        <a:ext cx="2073275" cy="6334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4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4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45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45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4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4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4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4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4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4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4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4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4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4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34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4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4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34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4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4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4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58888" y="115888"/>
            <a:ext cx="69135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Metoda lineární superpozice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236547" name="Group 3"/>
          <p:cNvGrpSpPr>
            <a:grpSpLocks/>
          </p:cNvGrpSpPr>
          <p:nvPr/>
        </p:nvGrpSpPr>
        <p:grpSpPr bwMode="auto">
          <a:xfrm>
            <a:off x="250825" y="747713"/>
            <a:ext cx="2774950" cy="3113087"/>
            <a:chOff x="3742" y="2194"/>
            <a:chExt cx="1748" cy="1961"/>
          </a:xfrm>
        </p:grpSpPr>
        <p:sp>
          <p:nvSpPr>
            <p:cNvPr id="236548" name="Oval 4"/>
            <p:cNvSpPr>
              <a:spLocks noChangeAspect="1" noChangeArrowheads="1"/>
            </p:cNvSpPr>
            <p:nvPr/>
          </p:nvSpPr>
          <p:spPr bwMode="auto">
            <a:xfrm>
              <a:off x="3742" y="2886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36549" name="Rectangle 5"/>
            <p:cNvSpPr>
              <a:spLocks noChangeAspect="1" noChangeArrowheads="1"/>
            </p:cNvSpPr>
            <p:nvPr/>
          </p:nvSpPr>
          <p:spPr bwMode="auto">
            <a:xfrm>
              <a:off x="3853" y="3520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6550" name="Rectangle 6"/>
            <p:cNvSpPr>
              <a:spLocks noChangeAspect="1" noChangeArrowheads="1"/>
            </p:cNvSpPr>
            <p:nvPr/>
          </p:nvSpPr>
          <p:spPr bwMode="auto">
            <a:xfrm>
              <a:off x="4581" y="3612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6551" name="Rectangle 7"/>
            <p:cNvSpPr>
              <a:spLocks noChangeAspect="1" noChangeArrowheads="1"/>
            </p:cNvSpPr>
            <p:nvPr/>
          </p:nvSpPr>
          <p:spPr bwMode="auto">
            <a:xfrm>
              <a:off x="5349" y="3520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6552" name="Rectangle 8"/>
            <p:cNvSpPr>
              <a:spLocks noChangeAspect="1" noChangeArrowheads="1"/>
            </p:cNvSpPr>
            <p:nvPr/>
          </p:nvSpPr>
          <p:spPr bwMode="auto">
            <a:xfrm>
              <a:off x="4580" y="2931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6553" name="Oval 9"/>
            <p:cNvSpPr>
              <a:spLocks noChangeAspect="1" noChangeArrowheads="1"/>
            </p:cNvSpPr>
            <p:nvPr/>
          </p:nvSpPr>
          <p:spPr bwMode="auto">
            <a:xfrm>
              <a:off x="4606" y="3385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6554" name="Oval 10"/>
            <p:cNvSpPr>
              <a:spLocks noChangeAspect="1" noChangeArrowheads="1"/>
            </p:cNvSpPr>
            <p:nvPr/>
          </p:nvSpPr>
          <p:spPr bwMode="auto">
            <a:xfrm>
              <a:off x="4606" y="4065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6555" name="Oval 11"/>
            <p:cNvSpPr>
              <a:spLocks noChangeAspect="1" noChangeArrowheads="1"/>
            </p:cNvSpPr>
            <p:nvPr/>
          </p:nvSpPr>
          <p:spPr bwMode="auto">
            <a:xfrm>
              <a:off x="4606" y="2478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236556" name="AutoShape 12"/>
            <p:cNvCxnSpPr>
              <a:cxnSpLocks noChangeShapeType="1"/>
              <a:stCxn id="236548" idx="0"/>
              <a:endCxn id="236555" idx="2"/>
            </p:cNvCxnSpPr>
            <p:nvPr/>
          </p:nvCxnSpPr>
          <p:spPr bwMode="auto">
            <a:xfrm rot="16200000">
              <a:off x="4083" y="2364"/>
              <a:ext cx="35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557" name="AutoShape 13"/>
            <p:cNvCxnSpPr>
              <a:cxnSpLocks noChangeShapeType="1"/>
              <a:stCxn id="236555" idx="4"/>
              <a:endCxn id="236552" idx="0"/>
            </p:cNvCxnSpPr>
            <p:nvPr/>
          </p:nvCxnSpPr>
          <p:spPr bwMode="auto">
            <a:xfrm>
              <a:off x="4651" y="2580"/>
              <a:ext cx="0" cy="33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558" name="AutoShape 14"/>
            <p:cNvCxnSpPr>
              <a:cxnSpLocks noChangeShapeType="1"/>
              <a:stCxn id="236552" idx="2"/>
              <a:endCxn id="236553" idx="0"/>
            </p:cNvCxnSpPr>
            <p:nvPr/>
          </p:nvCxnSpPr>
          <p:spPr bwMode="auto">
            <a:xfrm>
              <a:off x="4651" y="3260"/>
              <a:ext cx="0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559" name="AutoShape 15"/>
            <p:cNvCxnSpPr>
              <a:cxnSpLocks noChangeShapeType="1"/>
              <a:stCxn id="236548" idx="4"/>
              <a:endCxn id="236549" idx="0"/>
            </p:cNvCxnSpPr>
            <p:nvPr/>
          </p:nvCxnSpPr>
          <p:spPr bwMode="auto">
            <a:xfrm>
              <a:off x="3924" y="3261"/>
              <a:ext cx="0" cy="24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560" name="AutoShape 16"/>
            <p:cNvCxnSpPr>
              <a:cxnSpLocks noChangeShapeType="1"/>
              <a:stCxn id="236549" idx="2"/>
              <a:endCxn id="236554" idx="2"/>
            </p:cNvCxnSpPr>
            <p:nvPr/>
          </p:nvCxnSpPr>
          <p:spPr bwMode="auto">
            <a:xfrm rot="16200000" flipH="1">
              <a:off x="4128" y="3645"/>
              <a:ext cx="26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561" name="AutoShape 17"/>
            <p:cNvCxnSpPr>
              <a:cxnSpLocks noChangeShapeType="1"/>
              <a:stCxn id="236554" idx="6"/>
              <a:endCxn id="236551" idx="2"/>
            </p:cNvCxnSpPr>
            <p:nvPr/>
          </p:nvCxnSpPr>
          <p:spPr bwMode="auto">
            <a:xfrm flipV="1">
              <a:off x="4708" y="3849"/>
              <a:ext cx="712" cy="26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562" name="AutoShape 18"/>
            <p:cNvCxnSpPr>
              <a:cxnSpLocks noChangeShapeType="1"/>
              <a:stCxn id="236553" idx="4"/>
              <a:endCxn id="236550" idx="0"/>
            </p:cNvCxnSpPr>
            <p:nvPr/>
          </p:nvCxnSpPr>
          <p:spPr bwMode="auto">
            <a:xfrm>
              <a:off x="4651" y="3487"/>
              <a:ext cx="1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563" name="AutoShape 19"/>
            <p:cNvCxnSpPr>
              <a:cxnSpLocks noChangeShapeType="1"/>
              <a:stCxn id="236550" idx="2"/>
              <a:endCxn id="236554" idx="0"/>
            </p:cNvCxnSpPr>
            <p:nvPr/>
          </p:nvCxnSpPr>
          <p:spPr bwMode="auto">
            <a:xfrm flipH="1">
              <a:off x="4651" y="3941"/>
              <a:ext cx="1" cy="11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564" name="Line 20"/>
            <p:cNvSpPr>
              <a:spLocks noChangeShapeType="1"/>
            </p:cNvSpPr>
            <p:nvPr/>
          </p:nvSpPr>
          <p:spPr bwMode="auto">
            <a:xfrm>
              <a:off x="4196" y="2795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6565" name="Text Box 21"/>
            <p:cNvSpPr txBox="1">
              <a:spLocks noChangeArrowheads="1"/>
            </p:cNvSpPr>
            <p:nvPr/>
          </p:nvSpPr>
          <p:spPr bwMode="auto">
            <a:xfrm>
              <a:off x="4196" y="2920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A</a:t>
              </a:r>
            </a:p>
          </p:txBody>
        </p:sp>
        <p:sp>
          <p:nvSpPr>
            <p:cNvPr id="236566" name="Text Box 22"/>
            <p:cNvSpPr txBox="1">
              <a:spLocks noChangeArrowheads="1"/>
            </p:cNvSpPr>
            <p:nvPr/>
          </p:nvSpPr>
          <p:spPr bwMode="auto">
            <a:xfrm>
              <a:off x="4014" y="3566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36567" name="Text Box 23"/>
            <p:cNvSpPr txBox="1">
              <a:spLocks noChangeArrowheads="1"/>
            </p:cNvSpPr>
            <p:nvPr/>
          </p:nvSpPr>
          <p:spPr bwMode="auto">
            <a:xfrm>
              <a:off x="5103" y="3566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36568" name="Text Box 24"/>
            <p:cNvSpPr txBox="1">
              <a:spLocks noChangeArrowheads="1"/>
            </p:cNvSpPr>
            <p:nvPr/>
          </p:nvSpPr>
          <p:spPr bwMode="auto">
            <a:xfrm>
              <a:off x="4377" y="3157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236569" name="Text Box 25"/>
            <p:cNvSpPr txBox="1">
              <a:spLocks noChangeArrowheads="1"/>
            </p:cNvSpPr>
            <p:nvPr/>
          </p:nvSpPr>
          <p:spPr bwMode="auto">
            <a:xfrm>
              <a:off x="4332" y="3645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4</a:t>
              </a:r>
            </a:p>
          </p:txBody>
        </p:sp>
        <p:sp>
          <p:nvSpPr>
            <p:cNvPr id="236570" name="Line 26"/>
            <p:cNvSpPr>
              <a:spLocks noChangeShapeType="1"/>
            </p:cNvSpPr>
            <p:nvPr/>
          </p:nvSpPr>
          <p:spPr bwMode="auto">
            <a:xfrm>
              <a:off x="3923" y="2444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6571" name="Line 27"/>
            <p:cNvSpPr>
              <a:spLocks noChangeShapeType="1"/>
            </p:cNvSpPr>
            <p:nvPr/>
          </p:nvSpPr>
          <p:spPr bwMode="auto">
            <a:xfrm>
              <a:off x="5009" y="2444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6572" name="Line 28"/>
            <p:cNvSpPr>
              <a:spLocks noChangeShapeType="1"/>
            </p:cNvSpPr>
            <p:nvPr/>
          </p:nvSpPr>
          <p:spPr bwMode="auto">
            <a:xfrm rot="5400000">
              <a:off x="4434" y="2750"/>
              <a:ext cx="25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6573" name="Text Box 29"/>
            <p:cNvSpPr txBox="1">
              <a:spLocks noChangeArrowheads="1"/>
            </p:cNvSpPr>
            <p:nvPr/>
          </p:nvSpPr>
          <p:spPr bwMode="auto">
            <a:xfrm>
              <a:off x="3956" y="2205"/>
              <a:ext cx="19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</a:t>
              </a:r>
              <a:endParaRPr lang="cs-CZ" altLang="cs-CZ" sz="2000" b="1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36574" name="Text Box 30"/>
            <p:cNvSpPr txBox="1">
              <a:spLocks noChangeArrowheads="1"/>
            </p:cNvSpPr>
            <p:nvPr/>
          </p:nvSpPr>
          <p:spPr bwMode="auto">
            <a:xfrm>
              <a:off x="5000" y="2194"/>
              <a:ext cx="19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36575" name="Text Box 31"/>
            <p:cNvSpPr txBox="1">
              <a:spLocks noChangeArrowheads="1"/>
            </p:cNvSpPr>
            <p:nvPr/>
          </p:nvSpPr>
          <p:spPr bwMode="auto">
            <a:xfrm>
              <a:off x="4377" y="2534"/>
              <a:ext cx="19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</a:t>
              </a:r>
              <a:endParaRPr lang="cs-CZ" altLang="cs-CZ" sz="2000" b="1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36576" name="AutoShape 32"/>
            <p:cNvCxnSpPr>
              <a:cxnSpLocks noChangeShapeType="1"/>
              <a:stCxn id="236555" idx="6"/>
              <a:endCxn id="236551" idx="0"/>
            </p:cNvCxnSpPr>
            <p:nvPr/>
          </p:nvCxnSpPr>
          <p:spPr bwMode="auto">
            <a:xfrm>
              <a:off x="4708" y="2523"/>
              <a:ext cx="712" cy="985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36577" name="Rectangle 33"/>
          <p:cNvSpPr>
            <a:spLocks noChangeArrowheads="1"/>
          </p:cNvSpPr>
          <p:nvPr/>
        </p:nvSpPr>
        <p:spPr bwMode="auto">
          <a:xfrm>
            <a:off x="3563938" y="3251200"/>
            <a:ext cx="280828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celkového proudu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’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6578" name="Object 34"/>
          <p:cNvGraphicFramePr>
            <a:graphicFrameLocks noChangeAspect="1"/>
          </p:cNvGraphicFramePr>
          <p:nvPr/>
        </p:nvGraphicFramePr>
        <p:xfrm>
          <a:off x="6475413" y="3213100"/>
          <a:ext cx="256063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83" name="Rovnice" r:id="rId3" imgW="1409400" imgH="393480" progId="Equation.3">
                  <p:embed/>
                </p:oleObj>
              </mc:Choice>
              <mc:Fallback>
                <p:oleObj name="Rovnice" r:id="rId3" imgW="140940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5413" y="3213100"/>
                        <a:ext cx="2560637" cy="7143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579" name="Rectangle 35"/>
          <p:cNvSpPr>
            <a:spLocks noChangeArrowheads="1"/>
          </p:cNvSpPr>
          <p:nvPr/>
        </p:nvSpPr>
        <p:spPr bwMode="auto">
          <a:xfrm>
            <a:off x="1692275" y="4292600"/>
            <a:ext cx="40322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napětí na odporu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6580" name="Object 36"/>
          <p:cNvGraphicFramePr>
            <a:graphicFrameLocks noChangeAspect="1"/>
          </p:cNvGraphicFramePr>
          <p:nvPr/>
        </p:nvGraphicFramePr>
        <p:xfrm>
          <a:off x="5867400" y="4076700"/>
          <a:ext cx="320357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84" name="Rovnice" r:id="rId5" imgW="1663560" imgH="393480" progId="Equation.3">
                  <p:embed/>
                </p:oleObj>
              </mc:Choice>
              <mc:Fallback>
                <p:oleObj name="Rovnice" r:id="rId5" imgW="1663560" imgH="3934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076700"/>
                        <a:ext cx="3203575" cy="7588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581" name="Rectangle 37"/>
          <p:cNvSpPr>
            <a:spLocks noChangeArrowheads="1"/>
          </p:cNvSpPr>
          <p:nvPr/>
        </p:nvSpPr>
        <p:spPr bwMode="auto">
          <a:xfrm>
            <a:off x="323850" y="5084763"/>
            <a:ext cx="43195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napětí na odporech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34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6582" name="Object 38"/>
          <p:cNvGraphicFramePr>
            <a:graphicFrameLocks noChangeAspect="1"/>
          </p:cNvGraphicFramePr>
          <p:nvPr/>
        </p:nvGraphicFramePr>
        <p:xfrm>
          <a:off x="4779963" y="4941888"/>
          <a:ext cx="423068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85" name="Rovnice" r:id="rId7" imgW="2552400" imgH="393480" progId="Equation.3">
                  <p:embed/>
                </p:oleObj>
              </mc:Choice>
              <mc:Fallback>
                <p:oleObj name="Rovnice" r:id="rId7" imgW="2552400" imgH="39348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9963" y="4941888"/>
                        <a:ext cx="4230687" cy="6508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583" name="Rectangle 39"/>
          <p:cNvSpPr>
            <a:spLocks noChangeArrowheads="1"/>
          </p:cNvSpPr>
          <p:nvPr/>
        </p:nvSpPr>
        <p:spPr bwMode="auto">
          <a:xfrm>
            <a:off x="1765300" y="5930900"/>
            <a:ext cx="27352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proudu I</a:t>
            </a:r>
            <a:r>
              <a:rPr lang="en-US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’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6584" name="Object 40"/>
          <p:cNvGraphicFramePr>
            <a:graphicFrameLocks noChangeAspect="1"/>
          </p:cNvGraphicFramePr>
          <p:nvPr/>
        </p:nvGraphicFramePr>
        <p:xfrm>
          <a:off x="4752975" y="5734050"/>
          <a:ext cx="341947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86" name="Rovnice" r:id="rId9" imgW="2133360" imgH="431640" progId="Equation.3">
                  <p:embed/>
                </p:oleObj>
              </mc:Choice>
              <mc:Fallback>
                <p:oleObj name="Rovnice" r:id="rId9" imgW="2133360" imgH="4316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2975" y="5734050"/>
                        <a:ext cx="3419475" cy="6905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585" name="Rectangle 41"/>
          <p:cNvSpPr>
            <a:spLocks noChangeArrowheads="1"/>
          </p:cNvSpPr>
          <p:nvPr/>
        </p:nvSpPr>
        <p:spPr bwMode="auto">
          <a:xfrm>
            <a:off x="3563938" y="981075"/>
            <a:ext cx="3529012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U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=6V, U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=8V, 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=1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=2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	</a:t>
            </a:r>
          </a:p>
        </p:txBody>
      </p:sp>
      <p:sp>
        <p:nvSpPr>
          <p:cNvPr id="236586" name="Rectangle 42"/>
          <p:cNvSpPr>
            <a:spLocks noChangeArrowheads="1"/>
          </p:cNvSpPr>
          <p:nvPr/>
        </p:nvSpPr>
        <p:spPr bwMode="auto">
          <a:xfrm>
            <a:off x="3203575" y="1916113"/>
            <a:ext cx="37449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celkového odporu:</a:t>
            </a:r>
          </a:p>
        </p:txBody>
      </p:sp>
      <p:graphicFrame>
        <p:nvGraphicFramePr>
          <p:cNvPr id="236587" name="Object 43"/>
          <p:cNvGraphicFramePr>
            <a:graphicFrameLocks noChangeAspect="1"/>
          </p:cNvGraphicFramePr>
          <p:nvPr/>
        </p:nvGraphicFramePr>
        <p:xfrm>
          <a:off x="3873500" y="2276475"/>
          <a:ext cx="51625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87" name="Rovnice" r:id="rId11" imgW="2806560" imgH="431640" progId="Equation.3">
                  <p:embed/>
                </p:oleObj>
              </mc:Choice>
              <mc:Fallback>
                <p:oleObj name="Rovnice" r:id="rId11" imgW="2806560" imgH="4316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0" y="2276475"/>
                        <a:ext cx="5162550" cy="7937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6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6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6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6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6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6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6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6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6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6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6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6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6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6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6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36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65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36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6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6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58888" y="115888"/>
            <a:ext cx="6913562" cy="720725"/>
          </a:xfrm>
        </p:spPr>
        <p:txBody>
          <a:bodyPr/>
          <a:lstStyle/>
          <a:p>
            <a:r>
              <a:rPr lang="cs-CZ" altLang="cs-CZ" sz="36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Metoda lineární superpozice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237571" name="Object 3"/>
          <p:cNvGraphicFramePr>
            <a:graphicFrameLocks noChangeAspect="1"/>
          </p:cNvGraphicFramePr>
          <p:nvPr/>
        </p:nvGraphicFramePr>
        <p:xfrm>
          <a:off x="6300788" y="2997200"/>
          <a:ext cx="259238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08" name="Rovnice" r:id="rId3" imgW="1460160" imgH="393480" progId="Equation.3">
                  <p:embed/>
                </p:oleObj>
              </mc:Choice>
              <mc:Fallback>
                <p:oleObj name="Rovnice" r:id="rId3" imgW="146016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2997200"/>
                        <a:ext cx="2592387" cy="6985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7572" name="Rectangle 4"/>
          <p:cNvSpPr>
            <a:spLocks noChangeArrowheads="1"/>
          </p:cNvSpPr>
          <p:nvPr/>
        </p:nvSpPr>
        <p:spPr bwMode="auto">
          <a:xfrm>
            <a:off x="1547813" y="3933825"/>
            <a:ext cx="38877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napětí na odporu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7573" name="Object 5"/>
          <p:cNvGraphicFramePr>
            <a:graphicFrameLocks noChangeAspect="1"/>
          </p:cNvGraphicFramePr>
          <p:nvPr/>
        </p:nvGraphicFramePr>
        <p:xfrm>
          <a:off x="5510213" y="3775075"/>
          <a:ext cx="338296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09" name="Rovnice" r:id="rId5" imgW="1879560" imgH="393480" progId="Equation.3">
                  <p:embed/>
                </p:oleObj>
              </mc:Choice>
              <mc:Fallback>
                <p:oleObj name="Rovnice" r:id="rId5" imgW="18795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0213" y="3775075"/>
                        <a:ext cx="3382962" cy="7096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7574" name="Rectangle 6"/>
          <p:cNvSpPr>
            <a:spLocks noChangeArrowheads="1"/>
          </p:cNvSpPr>
          <p:nvPr/>
        </p:nvSpPr>
        <p:spPr bwMode="auto">
          <a:xfrm>
            <a:off x="900113" y="4706938"/>
            <a:ext cx="44640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napětí na odporech 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34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7575" name="Object 7"/>
          <p:cNvGraphicFramePr>
            <a:graphicFrameLocks noChangeAspect="1"/>
          </p:cNvGraphicFramePr>
          <p:nvPr/>
        </p:nvGraphicFramePr>
        <p:xfrm>
          <a:off x="5487988" y="4581525"/>
          <a:ext cx="3405187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10" name="Rovnice" r:id="rId7" imgW="2044440" imgH="393480" progId="Equation.3">
                  <p:embed/>
                </p:oleObj>
              </mc:Choice>
              <mc:Fallback>
                <p:oleObj name="Rovnice" r:id="rId7" imgW="204444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7988" y="4581525"/>
                        <a:ext cx="3405187" cy="6556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7576" name="Rectangle 8"/>
          <p:cNvSpPr>
            <a:spLocks noChangeArrowheads="1"/>
          </p:cNvSpPr>
          <p:nvPr/>
        </p:nvSpPr>
        <p:spPr bwMode="auto">
          <a:xfrm>
            <a:off x="2843213" y="5445125"/>
            <a:ext cx="27352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proudu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’’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7577" name="Object 9"/>
          <p:cNvGraphicFramePr>
            <a:graphicFrameLocks noChangeAspect="1"/>
          </p:cNvGraphicFramePr>
          <p:nvPr/>
        </p:nvGraphicFramePr>
        <p:xfrm>
          <a:off x="5695950" y="5300663"/>
          <a:ext cx="31972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11" name="Rovnice" r:id="rId9" imgW="2108160" imgH="431640" progId="Equation.3">
                  <p:embed/>
                </p:oleObj>
              </mc:Choice>
              <mc:Fallback>
                <p:oleObj name="Rovnice" r:id="rId9" imgW="210816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5950" y="5300663"/>
                        <a:ext cx="3197225" cy="6540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7578" name="Group 10"/>
          <p:cNvGrpSpPr>
            <a:grpSpLocks/>
          </p:cNvGrpSpPr>
          <p:nvPr/>
        </p:nvGrpSpPr>
        <p:grpSpPr bwMode="auto">
          <a:xfrm>
            <a:off x="284163" y="765175"/>
            <a:ext cx="2774950" cy="3095625"/>
            <a:chOff x="179" y="482"/>
            <a:chExt cx="1748" cy="1950"/>
          </a:xfrm>
        </p:grpSpPr>
        <p:sp>
          <p:nvSpPr>
            <p:cNvPr id="237579" name="Rectangle 11"/>
            <p:cNvSpPr>
              <a:spLocks noChangeAspect="1" noChangeArrowheads="1"/>
            </p:cNvSpPr>
            <p:nvPr/>
          </p:nvSpPr>
          <p:spPr bwMode="auto">
            <a:xfrm>
              <a:off x="179" y="1797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7580" name="Oval 12"/>
            <p:cNvSpPr>
              <a:spLocks noChangeAspect="1" noChangeArrowheads="1"/>
            </p:cNvSpPr>
            <p:nvPr/>
          </p:nvSpPr>
          <p:spPr bwMode="auto">
            <a:xfrm>
              <a:off x="1564" y="1163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37581" name="Rectangle 13"/>
            <p:cNvSpPr>
              <a:spLocks noChangeAspect="1" noChangeArrowheads="1"/>
            </p:cNvSpPr>
            <p:nvPr/>
          </p:nvSpPr>
          <p:spPr bwMode="auto">
            <a:xfrm>
              <a:off x="907" y="1889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7582" name="Rectangle 14"/>
            <p:cNvSpPr>
              <a:spLocks noChangeAspect="1" noChangeArrowheads="1"/>
            </p:cNvSpPr>
            <p:nvPr/>
          </p:nvSpPr>
          <p:spPr bwMode="auto">
            <a:xfrm>
              <a:off x="1675" y="1797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7583" name="Rectangle 15"/>
            <p:cNvSpPr>
              <a:spLocks noChangeAspect="1" noChangeArrowheads="1"/>
            </p:cNvSpPr>
            <p:nvPr/>
          </p:nvSpPr>
          <p:spPr bwMode="auto">
            <a:xfrm>
              <a:off x="906" y="1208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7584" name="Oval 16"/>
            <p:cNvSpPr>
              <a:spLocks noChangeAspect="1" noChangeArrowheads="1"/>
            </p:cNvSpPr>
            <p:nvPr/>
          </p:nvSpPr>
          <p:spPr bwMode="auto">
            <a:xfrm>
              <a:off x="932" y="1662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7585" name="Oval 17"/>
            <p:cNvSpPr>
              <a:spLocks noChangeAspect="1" noChangeArrowheads="1"/>
            </p:cNvSpPr>
            <p:nvPr/>
          </p:nvSpPr>
          <p:spPr bwMode="auto">
            <a:xfrm>
              <a:off x="932" y="2342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7586" name="Oval 18"/>
            <p:cNvSpPr>
              <a:spLocks noChangeAspect="1" noChangeArrowheads="1"/>
            </p:cNvSpPr>
            <p:nvPr/>
          </p:nvSpPr>
          <p:spPr bwMode="auto">
            <a:xfrm>
              <a:off x="932" y="755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237587" name="AutoShape 19"/>
            <p:cNvCxnSpPr>
              <a:cxnSpLocks noChangeShapeType="1"/>
              <a:stCxn id="237586" idx="6"/>
              <a:endCxn id="237580" idx="0"/>
            </p:cNvCxnSpPr>
            <p:nvPr/>
          </p:nvCxnSpPr>
          <p:spPr bwMode="auto">
            <a:xfrm>
              <a:off x="1034" y="800"/>
              <a:ext cx="712" cy="35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588" name="AutoShape 20"/>
            <p:cNvCxnSpPr>
              <a:cxnSpLocks noChangeShapeType="1"/>
              <a:stCxn id="237586" idx="4"/>
              <a:endCxn id="237583" idx="0"/>
            </p:cNvCxnSpPr>
            <p:nvPr/>
          </p:nvCxnSpPr>
          <p:spPr bwMode="auto">
            <a:xfrm>
              <a:off x="977" y="857"/>
              <a:ext cx="0" cy="33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589" name="AutoShape 21"/>
            <p:cNvCxnSpPr>
              <a:cxnSpLocks noChangeShapeType="1"/>
              <a:stCxn id="237583" idx="2"/>
              <a:endCxn id="237584" idx="0"/>
            </p:cNvCxnSpPr>
            <p:nvPr/>
          </p:nvCxnSpPr>
          <p:spPr bwMode="auto">
            <a:xfrm>
              <a:off x="977" y="1537"/>
              <a:ext cx="0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590" name="AutoShape 22"/>
            <p:cNvCxnSpPr>
              <a:cxnSpLocks noChangeShapeType="1"/>
              <a:stCxn id="237580" idx="4"/>
              <a:endCxn id="237582" idx="0"/>
            </p:cNvCxnSpPr>
            <p:nvPr/>
          </p:nvCxnSpPr>
          <p:spPr bwMode="auto">
            <a:xfrm rot="5400000">
              <a:off x="1622" y="1662"/>
              <a:ext cx="247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591" name="AutoShape 23"/>
            <p:cNvCxnSpPr>
              <a:cxnSpLocks noChangeShapeType="1"/>
              <a:stCxn id="237579" idx="2"/>
              <a:endCxn id="237585" idx="2"/>
            </p:cNvCxnSpPr>
            <p:nvPr/>
          </p:nvCxnSpPr>
          <p:spPr bwMode="auto">
            <a:xfrm rot="16200000" flipH="1">
              <a:off x="454" y="1922"/>
              <a:ext cx="26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592" name="AutoShape 24"/>
            <p:cNvCxnSpPr>
              <a:cxnSpLocks noChangeShapeType="1"/>
              <a:stCxn id="237585" idx="6"/>
              <a:endCxn id="237582" idx="2"/>
            </p:cNvCxnSpPr>
            <p:nvPr/>
          </p:nvCxnSpPr>
          <p:spPr bwMode="auto">
            <a:xfrm flipV="1">
              <a:off x="1034" y="2126"/>
              <a:ext cx="712" cy="26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593" name="AutoShape 25"/>
            <p:cNvCxnSpPr>
              <a:cxnSpLocks noChangeShapeType="1"/>
              <a:stCxn id="237584" idx="4"/>
              <a:endCxn id="237581" idx="0"/>
            </p:cNvCxnSpPr>
            <p:nvPr/>
          </p:nvCxnSpPr>
          <p:spPr bwMode="auto">
            <a:xfrm>
              <a:off x="977" y="1764"/>
              <a:ext cx="1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594" name="AutoShape 26"/>
            <p:cNvCxnSpPr>
              <a:cxnSpLocks noChangeShapeType="1"/>
              <a:stCxn id="237581" idx="2"/>
              <a:endCxn id="237585" idx="0"/>
            </p:cNvCxnSpPr>
            <p:nvPr/>
          </p:nvCxnSpPr>
          <p:spPr bwMode="auto">
            <a:xfrm flipH="1">
              <a:off x="977" y="2218"/>
              <a:ext cx="1" cy="11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7595" name="Line 27"/>
            <p:cNvSpPr>
              <a:spLocks noChangeShapeType="1"/>
            </p:cNvSpPr>
            <p:nvPr/>
          </p:nvSpPr>
          <p:spPr bwMode="auto">
            <a:xfrm>
              <a:off x="1474" y="1072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7596" name="Text Box 28"/>
            <p:cNvSpPr txBox="1">
              <a:spLocks noChangeArrowheads="1"/>
            </p:cNvSpPr>
            <p:nvPr/>
          </p:nvSpPr>
          <p:spPr bwMode="auto">
            <a:xfrm>
              <a:off x="1202" y="1208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B</a:t>
              </a:r>
            </a:p>
          </p:txBody>
        </p:sp>
        <p:sp>
          <p:nvSpPr>
            <p:cNvPr id="237597" name="Text Box 29"/>
            <p:cNvSpPr txBox="1">
              <a:spLocks noChangeArrowheads="1"/>
            </p:cNvSpPr>
            <p:nvPr/>
          </p:nvSpPr>
          <p:spPr bwMode="auto">
            <a:xfrm>
              <a:off x="340" y="1843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37598" name="Text Box 30"/>
            <p:cNvSpPr txBox="1">
              <a:spLocks noChangeArrowheads="1"/>
            </p:cNvSpPr>
            <p:nvPr/>
          </p:nvSpPr>
          <p:spPr bwMode="auto">
            <a:xfrm>
              <a:off x="1429" y="1843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37599" name="Text Box 31"/>
            <p:cNvSpPr txBox="1">
              <a:spLocks noChangeArrowheads="1"/>
            </p:cNvSpPr>
            <p:nvPr/>
          </p:nvSpPr>
          <p:spPr bwMode="auto">
            <a:xfrm>
              <a:off x="703" y="1434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237600" name="Text Box 32"/>
            <p:cNvSpPr txBox="1">
              <a:spLocks noChangeArrowheads="1"/>
            </p:cNvSpPr>
            <p:nvPr/>
          </p:nvSpPr>
          <p:spPr bwMode="auto">
            <a:xfrm>
              <a:off x="658" y="1922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4</a:t>
              </a:r>
            </a:p>
          </p:txBody>
        </p:sp>
        <p:sp>
          <p:nvSpPr>
            <p:cNvPr id="237601" name="Line 33"/>
            <p:cNvSpPr>
              <a:spLocks noChangeShapeType="1"/>
            </p:cNvSpPr>
            <p:nvPr/>
          </p:nvSpPr>
          <p:spPr bwMode="auto">
            <a:xfrm rot="10800000">
              <a:off x="249" y="721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7602" name="Line 34"/>
            <p:cNvSpPr>
              <a:spLocks noChangeShapeType="1"/>
            </p:cNvSpPr>
            <p:nvPr/>
          </p:nvSpPr>
          <p:spPr bwMode="auto">
            <a:xfrm rot="10800000">
              <a:off x="1335" y="721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7603" name="Line 35"/>
            <p:cNvSpPr>
              <a:spLocks noChangeShapeType="1"/>
            </p:cNvSpPr>
            <p:nvPr/>
          </p:nvSpPr>
          <p:spPr bwMode="auto">
            <a:xfrm rot="5400000">
              <a:off x="760" y="1027"/>
              <a:ext cx="25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7604" name="Text Box 36"/>
            <p:cNvSpPr txBox="1">
              <a:spLocks noChangeArrowheads="1"/>
            </p:cNvSpPr>
            <p:nvPr/>
          </p:nvSpPr>
          <p:spPr bwMode="auto">
            <a:xfrm>
              <a:off x="282" y="482"/>
              <a:ext cx="23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’’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37605" name="Text Box 37"/>
            <p:cNvSpPr txBox="1">
              <a:spLocks noChangeArrowheads="1"/>
            </p:cNvSpPr>
            <p:nvPr/>
          </p:nvSpPr>
          <p:spPr bwMode="auto">
            <a:xfrm>
              <a:off x="1609" y="482"/>
              <a:ext cx="23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’’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37606" name="Text Box 38"/>
            <p:cNvSpPr txBox="1">
              <a:spLocks noChangeArrowheads="1"/>
            </p:cNvSpPr>
            <p:nvPr/>
          </p:nvSpPr>
          <p:spPr bwMode="auto">
            <a:xfrm>
              <a:off x="648" y="811"/>
              <a:ext cx="23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  <a:r>
                <a:rPr lang="en-US" altLang="cs-CZ" sz="2000" b="1">
                  <a:solidFill>
                    <a:schemeClr val="bg2"/>
                  </a:solidFill>
                  <a:effectLst/>
                </a:rPr>
                <a:t>’’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37607" name="AutoShape 39"/>
            <p:cNvCxnSpPr>
              <a:cxnSpLocks noChangeShapeType="1"/>
              <a:stCxn id="237579" idx="0"/>
              <a:endCxn id="237586" idx="2"/>
            </p:cNvCxnSpPr>
            <p:nvPr/>
          </p:nvCxnSpPr>
          <p:spPr bwMode="auto">
            <a:xfrm rot="16200000">
              <a:off x="92" y="958"/>
              <a:ext cx="985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37608" name="Rectangle 40"/>
          <p:cNvSpPr>
            <a:spLocks noChangeArrowheads="1"/>
          </p:cNvSpPr>
          <p:nvPr/>
        </p:nvSpPr>
        <p:spPr bwMode="auto">
          <a:xfrm>
            <a:off x="3563938" y="908050"/>
            <a:ext cx="518477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napěťový zdroj U</a:t>
            </a:r>
            <a:r>
              <a:rPr lang="en-US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nahradíme zkratem</a:t>
            </a:r>
            <a:endParaRPr lang="en-US" altLang="cs-CZ" sz="2000" b="1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dílčí veličiny zdroje 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označíme (např. dvěmi čárkami)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2000" b="1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celkového odporu:</a:t>
            </a:r>
          </a:p>
        </p:txBody>
      </p:sp>
      <p:graphicFrame>
        <p:nvGraphicFramePr>
          <p:cNvPr id="237609" name="Object 41"/>
          <p:cNvGraphicFramePr>
            <a:graphicFrameLocks noChangeAspect="1"/>
          </p:cNvGraphicFramePr>
          <p:nvPr/>
        </p:nvGraphicFramePr>
        <p:xfrm>
          <a:off x="4068763" y="2205038"/>
          <a:ext cx="482441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12" name="Rovnice" r:id="rId11" imgW="2844720" imgH="431640" progId="Equation.3">
                  <p:embed/>
                </p:oleObj>
              </mc:Choice>
              <mc:Fallback>
                <p:oleObj name="Rovnice" r:id="rId11" imgW="2844720" imgH="4316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763" y="2205038"/>
                        <a:ext cx="4824412" cy="730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7610" name="Rectangle 42"/>
          <p:cNvSpPr>
            <a:spLocks noChangeArrowheads="1"/>
          </p:cNvSpPr>
          <p:nvPr/>
        </p:nvSpPr>
        <p:spPr bwMode="auto">
          <a:xfrm>
            <a:off x="3276600" y="3141663"/>
            <a:ext cx="28813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proudu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’’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sp>
        <p:nvSpPr>
          <p:cNvPr id="237611" name="Rectangle 43"/>
          <p:cNvSpPr>
            <a:spLocks noChangeArrowheads="1"/>
          </p:cNvSpPr>
          <p:nvPr/>
        </p:nvSpPr>
        <p:spPr bwMode="auto">
          <a:xfrm>
            <a:off x="2484438" y="6021388"/>
            <a:ext cx="244792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proudu rezistoru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</p:txBody>
      </p:sp>
      <p:graphicFrame>
        <p:nvGraphicFramePr>
          <p:cNvPr id="237612" name="Object 44"/>
          <p:cNvGraphicFramePr>
            <a:graphicFrameLocks noChangeAspect="1"/>
          </p:cNvGraphicFramePr>
          <p:nvPr/>
        </p:nvGraphicFramePr>
        <p:xfrm>
          <a:off x="5122863" y="6021388"/>
          <a:ext cx="3770312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13" name="Rovnice" r:id="rId13" imgW="2184120" imgH="393480" progId="Equation.3">
                  <p:embed/>
                </p:oleObj>
              </mc:Choice>
              <mc:Fallback>
                <p:oleObj name="Rovnice" r:id="rId13" imgW="2184120" imgH="39348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2863" y="6021388"/>
                        <a:ext cx="3770312" cy="6810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7613" name="Picture 45" descr="MC900437791[1]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5149850"/>
            <a:ext cx="1943100" cy="159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7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7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7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7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7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7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7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37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37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7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7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7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237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000" fill="hold"/>
                                        <p:tgtEl>
                                          <p:spTgt spid="237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3000"/>
                                        <p:tgtEl>
                                          <p:spTgt spid="237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3528516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t="6329"/>
          <a:stretch/>
        </p:blipFill>
        <p:spPr>
          <a:xfrm>
            <a:off x="0" y="764704"/>
            <a:ext cx="4286250" cy="2141314"/>
          </a:xfrm>
          <a:prstGeom prst="rect">
            <a:avLst/>
          </a:prstGeom>
        </p:spPr>
      </p:pic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5508104" y="187325"/>
            <a:ext cx="3183168" cy="123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15V, U</a:t>
            </a:r>
            <a:r>
              <a:rPr lang="cs-CZ" altLang="cs-CZ" sz="1800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6V, R1 = 8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R2 = 5</a:t>
            </a:r>
            <a:r>
              <a:rPr lang="cs-CZ" altLang="cs-CZ" sz="18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R3 = 2, R4 = 3, R5 = 4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I2 = ?</a:t>
            </a:r>
            <a:endParaRPr lang="cs-CZ" altLang="cs-CZ" sz="18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198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785225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04" y="2172"/>
            <a:ext cx="3676650" cy="2771775"/>
          </a:xfrm>
          <a:prstGeom prst="rect">
            <a:avLst/>
          </a:prstGeom>
        </p:spPr>
      </p:pic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757811" y="192985"/>
            <a:ext cx="3206802" cy="123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19V, U</a:t>
            </a:r>
            <a:r>
              <a:rPr lang="cs-CZ" altLang="cs-CZ" sz="1800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7V, R1 = 5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R2 = 12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, R3 = 4, R4 = 6, R5 = 3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I2 = ?</a:t>
            </a:r>
            <a:endParaRPr lang="cs-CZ" altLang="cs-CZ" sz="18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994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87450" y="260350"/>
            <a:ext cx="6769100" cy="865188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Věty o náhradních zdrojích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179388" y="1406525"/>
            <a:ext cx="8785225" cy="311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Věty o náhradních zdrojích lze využít v libovolně složitých obvodech, ve kterých je proměnná zátěž.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Princip metody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reálný obvod bez zátěže nahradíme ideálním zdrojem a jeho vnitřním odporem. Na takto zjednodušený obvod lze připojit libovolnou (proměnnou) zátěž a vypočítat její parametry.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Význam metody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 většiny obvodů je zapojení dáno a nemění se. Proměnná je pouze zátěž. Pomocí věty o náhradních zdrojích počítáme složitý obvod pouze jednou a nahradíme ho jednoduchým obvodem s proměnnou zátěží.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Podmínka metody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prvky v obvodu musí být lineární</a:t>
            </a:r>
          </a:p>
        </p:txBody>
      </p:sp>
      <p:sp>
        <p:nvSpPr>
          <p:cNvPr id="238596" name="Rectangle 4"/>
          <p:cNvSpPr>
            <a:spLocks noChangeArrowheads="1"/>
          </p:cNvSpPr>
          <p:nvPr/>
        </p:nvSpPr>
        <p:spPr bwMode="auto">
          <a:xfrm>
            <a:off x="179388" y="5013325"/>
            <a:ext cx="7056437" cy="1180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Podle požadavku na charakter obvodu: </a:t>
            </a:r>
            <a:endParaRPr lang="cs-CZ" altLang="cs-CZ" sz="2400" b="1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Théveninova poučka – věta o náhradním zdroji napětí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Nortonova poučka – věta o náhradním zdroji proudu</a:t>
            </a:r>
          </a:p>
        </p:txBody>
      </p:sp>
      <p:pic>
        <p:nvPicPr>
          <p:cNvPr id="238599" name="Picture 7" descr="MC9003398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724400"/>
            <a:ext cx="1262063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38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8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3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87450" y="115888"/>
            <a:ext cx="6769100" cy="865187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Théveninova poučka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44739" name="Rectangle 3"/>
          <p:cNvSpPr>
            <a:spLocks noChangeArrowheads="1"/>
          </p:cNvSpPr>
          <p:nvPr/>
        </p:nvSpPr>
        <p:spPr bwMode="auto">
          <a:xfrm>
            <a:off x="179388" y="1052513"/>
            <a:ext cx="878522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Pomocí Théveninovy poučky nahradíme lineární obvod s libovolnou zátěží skutečným zdrojem napětí (ideální zdroj napětí a vnitřní odpor), na který je připojena zátěž.</a:t>
            </a:r>
          </a:p>
        </p:txBody>
      </p:sp>
      <p:sp>
        <p:nvSpPr>
          <p:cNvPr id="244742" name="Rectangle 6"/>
          <p:cNvSpPr>
            <a:spLocks noChangeArrowheads="1"/>
          </p:cNvSpPr>
          <p:nvPr/>
        </p:nvSpPr>
        <p:spPr bwMode="auto">
          <a:xfrm>
            <a:off x="142875" y="2205038"/>
            <a:ext cx="88217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parametrů zdroje napětí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napětí ideálního napěťového zdroje (U</a:t>
            </a:r>
            <a:r>
              <a:rPr lang="cs-CZ" altLang="cs-CZ" sz="2000" b="1" u="sng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)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– napětí naprázdno daného obvodu (počítáme celý obvod při odpojené zátěži)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vnitřního odporu napěťového zdroje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(R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) – odpojíme zátěž, napěťové zdroje nahradíme zkratem, proudové zdroje odpojíme a vypočítáme celkový odpor obvodu z pohledu výstupních svorek </a:t>
            </a:r>
          </a:p>
        </p:txBody>
      </p:sp>
      <p:grpSp>
        <p:nvGrpSpPr>
          <p:cNvPr id="244789" name="Group 53"/>
          <p:cNvGrpSpPr>
            <a:grpSpLocks/>
          </p:cNvGrpSpPr>
          <p:nvPr/>
        </p:nvGrpSpPr>
        <p:grpSpPr bwMode="auto">
          <a:xfrm>
            <a:off x="323850" y="4653136"/>
            <a:ext cx="2881313" cy="2033588"/>
            <a:chOff x="113" y="2874"/>
            <a:chExt cx="1815" cy="1281"/>
          </a:xfrm>
        </p:grpSpPr>
        <p:grpSp>
          <p:nvGrpSpPr>
            <p:cNvPr id="244744" name="Group 8"/>
            <p:cNvGrpSpPr>
              <a:grpSpLocks/>
            </p:cNvGrpSpPr>
            <p:nvPr/>
          </p:nvGrpSpPr>
          <p:grpSpPr bwMode="auto">
            <a:xfrm>
              <a:off x="113" y="3111"/>
              <a:ext cx="1815" cy="1044"/>
              <a:chOff x="431" y="935"/>
              <a:chExt cx="1815" cy="1044"/>
            </a:xfrm>
          </p:grpSpPr>
          <p:sp>
            <p:nvSpPr>
              <p:cNvPr id="244745" name="Oval 9"/>
              <p:cNvSpPr>
                <a:spLocks noChangeAspect="1" noChangeArrowheads="1"/>
              </p:cNvSpPr>
              <p:nvPr/>
            </p:nvSpPr>
            <p:spPr bwMode="auto">
              <a:xfrm>
                <a:off x="431" y="1253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44746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1292" y="935"/>
                <a:ext cx="340" cy="136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44747" name="Oval 11"/>
              <p:cNvSpPr>
                <a:spLocks noChangeArrowheads="1"/>
              </p:cNvSpPr>
              <p:nvPr/>
            </p:nvSpPr>
            <p:spPr bwMode="auto">
              <a:xfrm>
                <a:off x="2154" y="956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44748" name="Oval 12"/>
              <p:cNvSpPr>
                <a:spLocks noChangeArrowheads="1"/>
              </p:cNvSpPr>
              <p:nvPr/>
            </p:nvSpPr>
            <p:spPr bwMode="auto">
              <a:xfrm>
                <a:off x="2155" y="1888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244749" name="AutoShape 13"/>
              <p:cNvCxnSpPr>
                <a:cxnSpLocks noChangeShapeType="1"/>
                <a:stCxn id="244745" idx="0"/>
                <a:endCxn id="244746" idx="1"/>
              </p:cNvCxnSpPr>
              <p:nvPr/>
            </p:nvCxnSpPr>
            <p:spPr bwMode="auto">
              <a:xfrm rot="16200000">
                <a:off x="839" y="799"/>
                <a:ext cx="238" cy="645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4750" name="AutoShape 14"/>
              <p:cNvCxnSpPr>
                <a:cxnSpLocks noChangeShapeType="1"/>
                <a:stCxn id="244746" idx="3"/>
                <a:endCxn id="244747" idx="2"/>
              </p:cNvCxnSpPr>
              <p:nvPr/>
            </p:nvCxnSpPr>
            <p:spPr bwMode="auto">
              <a:xfrm flipV="1">
                <a:off x="1644" y="1002"/>
                <a:ext cx="498" cy="1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4751" name="AutoShape 15"/>
              <p:cNvCxnSpPr>
                <a:cxnSpLocks noChangeShapeType="1"/>
                <a:stCxn id="244745" idx="4"/>
                <a:endCxn id="244748" idx="2"/>
              </p:cNvCxnSpPr>
              <p:nvPr/>
            </p:nvCxnSpPr>
            <p:spPr bwMode="auto">
              <a:xfrm rot="16200000" flipH="1">
                <a:off x="1258" y="1050"/>
                <a:ext cx="261" cy="1508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44752" name="Line 16"/>
            <p:cNvSpPr>
              <a:spLocks noChangeShapeType="1"/>
            </p:cNvSpPr>
            <p:nvPr/>
          </p:nvSpPr>
          <p:spPr bwMode="auto">
            <a:xfrm>
              <a:off x="1882" y="3293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4753" name="Line 17"/>
            <p:cNvSpPr>
              <a:spLocks noChangeShapeType="1"/>
            </p:cNvSpPr>
            <p:nvPr/>
          </p:nvSpPr>
          <p:spPr bwMode="auto">
            <a:xfrm>
              <a:off x="612" y="3293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4755" name="Text Box 19"/>
            <p:cNvSpPr txBox="1">
              <a:spLocks noChangeArrowheads="1"/>
            </p:cNvSpPr>
            <p:nvPr/>
          </p:nvSpPr>
          <p:spPr bwMode="auto">
            <a:xfrm>
              <a:off x="1021" y="2874"/>
              <a:ext cx="19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i</a:t>
              </a:r>
            </a:p>
          </p:txBody>
        </p:sp>
        <p:sp>
          <p:nvSpPr>
            <p:cNvPr id="244756" name="Text Box 20"/>
            <p:cNvSpPr txBox="1">
              <a:spLocks noChangeArrowheads="1"/>
            </p:cNvSpPr>
            <p:nvPr/>
          </p:nvSpPr>
          <p:spPr bwMode="auto">
            <a:xfrm>
              <a:off x="1713" y="3475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2000" b="1" baseline="-25000" dirty="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4757" name="Text Box 21"/>
            <p:cNvSpPr txBox="1">
              <a:spLocks noChangeArrowheads="1"/>
            </p:cNvSpPr>
            <p:nvPr/>
          </p:nvSpPr>
          <p:spPr bwMode="auto">
            <a:xfrm>
              <a:off x="612" y="3475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0</a:t>
              </a:r>
            </a:p>
          </p:txBody>
        </p:sp>
      </p:grpSp>
      <p:grpSp>
        <p:nvGrpSpPr>
          <p:cNvPr id="244790" name="Group 54"/>
          <p:cNvGrpSpPr>
            <a:grpSpLocks/>
          </p:cNvGrpSpPr>
          <p:nvPr/>
        </p:nvGrpSpPr>
        <p:grpSpPr bwMode="auto">
          <a:xfrm>
            <a:off x="4643438" y="4635103"/>
            <a:ext cx="3816350" cy="2033587"/>
            <a:chOff x="3198" y="2874"/>
            <a:chExt cx="2404" cy="1281"/>
          </a:xfrm>
        </p:grpSpPr>
        <p:grpSp>
          <p:nvGrpSpPr>
            <p:cNvPr id="244767" name="Group 31"/>
            <p:cNvGrpSpPr>
              <a:grpSpLocks/>
            </p:cNvGrpSpPr>
            <p:nvPr/>
          </p:nvGrpSpPr>
          <p:grpSpPr bwMode="auto">
            <a:xfrm>
              <a:off x="3198" y="3111"/>
              <a:ext cx="1815" cy="1044"/>
              <a:chOff x="431" y="935"/>
              <a:chExt cx="1815" cy="1044"/>
            </a:xfrm>
          </p:grpSpPr>
          <p:sp>
            <p:nvSpPr>
              <p:cNvPr id="244768" name="Oval 32"/>
              <p:cNvSpPr>
                <a:spLocks noChangeAspect="1" noChangeArrowheads="1"/>
              </p:cNvSpPr>
              <p:nvPr/>
            </p:nvSpPr>
            <p:spPr bwMode="auto">
              <a:xfrm>
                <a:off x="431" y="1253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44769" name="Rectangle 33"/>
              <p:cNvSpPr>
                <a:spLocks noChangeAspect="1" noChangeArrowheads="1"/>
              </p:cNvSpPr>
              <p:nvPr/>
            </p:nvSpPr>
            <p:spPr bwMode="auto">
              <a:xfrm>
                <a:off x="1292" y="935"/>
                <a:ext cx="340" cy="136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44770" name="Oval 34"/>
              <p:cNvSpPr>
                <a:spLocks noChangeArrowheads="1"/>
              </p:cNvSpPr>
              <p:nvPr/>
            </p:nvSpPr>
            <p:spPr bwMode="auto">
              <a:xfrm>
                <a:off x="2154" y="956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44771" name="Oval 35"/>
              <p:cNvSpPr>
                <a:spLocks noChangeArrowheads="1"/>
              </p:cNvSpPr>
              <p:nvPr/>
            </p:nvSpPr>
            <p:spPr bwMode="auto">
              <a:xfrm>
                <a:off x="2155" y="1888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244772" name="AutoShape 36"/>
              <p:cNvCxnSpPr>
                <a:cxnSpLocks noChangeShapeType="1"/>
                <a:stCxn id="244768" idx="0"/>
                <a:endCxn id="244769" idx="1"/>
              </p:cNvCxnSpPr>
              <p:nvPr/>
            </p:nvCxnSpPr>
            <p:spPr bwMode="auto">
              <a:xfrm rot="16200000">
                <a:off x="839" y="799"/>
                <a:ext cx="238" cy="645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4773" name="AutoShape 37"/>
              <p:cNvCxnSpPr>
                <a:cxnSpLocks noChangeShapeType="1"/>
                <a:stCxn id="244769" idx="3"/>
                <a:endCxn id="244770" idx="2"/>
              </p:cNvCxnSpPr>
              <p:nvPr/>
            </p:nvCxnSpPr>
            <p:spPr bwMode="auto">
              <a:xfrm flipV="1">
                <a:off x="1644" y="1002"/>
                <a:ext cx="498" cy="1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4774" name="AutoShape 38"/>
              <p:cNvCxnSpPr>
                <a:cxnSpLocks noChangeShapeType="1"/>
                <a:stCxn id="244768" idx="4"/>
                <a:endCxn id="244771" idx="2"/>
              </p:cNvCxnSpPr>
              <p:nvPr/>
            </p:nvCxnSpPr>
            <p:spPr bwMode="auto">
              <a:xfrm rot="16200000" flipH="1">
                <a:off x="1258" y="1050"/>
                <a:ext cx="261" cy="1508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44775" name="Line 39"/>
            <p:cNvSpPr>
              <a:spLocks noChangeShapeType="1"/>
            </p:cNvSpPr>
            <p:nvPr/>
          </p:nvSpPr>
          <p:spPr bwMode="auto">
            <a:xfrm>
              <a:off x="4967" y="3293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4776" name="Line 40"/>
            <p:cNvSpPr>
              <a:spLocks noChangeShapeType="1"/>
            </p:cNvSpPr>
            <p:nvPr/>
          </p:nvSpPr>
          <p:spPr bwMode="auto">
            <a:xfrm>
              <a:off x="3697" y="3293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4778" name="Text Box 42"/>
            <p:cNvSpPr txBox="1">
              <a:spLocks noChangeArrowheads="1"/>
            </p:cNvSpPr>
            <p:nvPr/>
          </p:nvSpPr>
          <p:spPr bwMode="auto">
            <a:xfrm>
              <a:off x="4106" y="2874"/>
              <a:ext cx="19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i</a:t>
              </a:r>
            </a:p>
          </p:txBody>
        </p:sp>
        <p:sp>
          <p:nvSpPr>
            <p:cNvPr id="244779" name="Text Box 43"/>
            <p:cNvSpPr txBox="1">
              <a:spLocks noChangeArrowheads="1"/>
            </p:cNvSpPr>
            <p:nvPr/>
          </p:nvSpPr>
          <p:spPr bwMode="auto">
            <a:xfrm>
              <a:off x="4798" y="3475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4780" name="Text Box 44"/>
            <p:cNvSpPr txBox="1">
              <a:spLocks noChangeArrowheads="1"/>
            </p:cNvSpPr>
            <p:nvPr/>
          </p:nvSpPr>
          <p:spPr bwMode="auto">
            <a:xfrm>
              <a:off x="3697" y="3475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0</a:t>
              </a:r>
            </a:p>
          </p:txBody>
        </p:sp>
        <p:sp>
          <p:nvSpPr>
            <p:cNvPr id="244782" name="Line 46"/>
            <p:cNvSpPr>
              <a:spLocks noChangeShapeType="1"/>
            </p:cNvSpPr>
            <p:nvPr/>
          </p:nvSpPr>
          <p:spPr bwMode="auto">
            <a:xfrm>
              <a:off x="3470" y="3112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4783" name="Text Box 47"/>
            <p:cNvSpPr txBox="1">
              <a:spLocks noChangeArrowheads="1"/>
            </p:cNvSpPr>
            <p:nvPr/>
          </p:nvSpPr>
          <p:spPr bwMode="auto">
            <a:xfrm>
              <a:off x="3664" y="2874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I</a:t>
              </a:r>
              <a:endParaRPr lang="cs-CZ" altLang="cs-CZ" sz="2000" b="1" baseline="-25000" dirty="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244784" name="Group 48"/>
            <p:cNvGrpSpPr>
              <a:grpSpLocks/>
            </p:cNvGrpSpPr>
            <p:nvPr/>
          </p:nvGrpSpPr>
          <p:grpSpPr bwMode="auto">
            <a:xfrm>
              <a:off x="5024" y="3178"/>
              <a:ext cx="578" cy="932"/>
              <a:chOff x="1939" y="3043"/>
              <a:chExt cx="578" cy="932"/>
            </a:xfrm>
          </p:grpSpPr>
          <p:sp>
            <p:nvSpPr>
              <p:cNvPr id="244785" name="Rectangle 49"/>
              <p:cNvSpPr>
                <a:spLocks noChangeAspect="1" noChangeArrowheads="1"/>
              </p:cNvSpPr>
              <p:nvPr/>
            </p:nvSpPr>
            <p:spPr bwMode="auto">
              <a:xfrm>
                <a:off x="2200" y="3339"/>
                <a:ext cx="136" cy="340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244786" name="AutoShape 50"/>
              <p:cNvCxnSpPr>
                <a:cxnSpLocks noChangeShapeType="1"/>
                <a:stCxn id="244770" idx="6"/>
                <a:endCxn id="244785" idx="0"/>
              </p:cNvCxnSpPr>
              <p:nvPr/>
            </p:nvCxnSpPr>
            <p:spPr bwMode="auto">
              <a:xfrm>
                <a:off x="1939" y="3043"/>
                <a:ext cx="329" cy="284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4787" name="AutoShape 51"/>
              <p:cNvCxnSpPr>
                <a:cxnSpLocks noChangeShapeType="1"/>
                <a:stCxn id="244785" idx="2"/>
                <a:endCxn id="244771" idx="6"/>
              </p:cNvCxnSpPr>
              <p:nvPr/>
            </p:nvCxnSpPr>
            <p:spPr bwMode="auto">
              <a:xfrm rot="5400000">
                <a:off x="1962" y="3669"/>
                <a:ext cx="284" cy="328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44788" name="Text Box 52"/>
              <p:cNvSpPr txBox="1">
                <a:spLocks noChangeArrowheads="1"/>
              </p:cNvSpPr>
              <p:nvPr/>
            </p:nvSpPr>
            <p:spPr bwMode="auto">
              <a:xfrm>
                <a:off x="2355" y="3385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</p:grpSp>
      <p:sp>
        <p:nvSpPr>
          <p:cNvPr id="244791" name="Rectangle 55"/>
          <p:cNvSpPr>
            <a:spLocks noChangeArrowheads="1"/>
          </p:cNvSpPr>
          <p:nvPr/>
        </p:nvSpPr>
        <p:spPr bwMode="auto">
          <a:xfrm>
            <a:off x="179388" y="4392613"/>
            <a:ext cx="3455987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8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zjednodušený náhradní obvod</a:t>
            </a:r>
          </a:p>
        </p:txBody>
      </p:sp>
      <p:sp>
        <p:nvSpPr>
          <p:cNvPr id="244792" name="Rectangle 56"/>
          <p:cNvSpPr>
            <a:spLocks noChangeArrowheads="1"/>
          </p:cNvSpPr>
          <p:nvPr/>
        </p:nvSpPr>
        <p:spPr bwMode="auto">
          <a:xfrm>
            <a:off x="4500563" y="4392613"/>
            <a:ext cx="403225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8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náhradní obvod s připojenou zátěží</a:t>
            </a:r>
          </a:p>
        </p:txBody>
      </p:sp>
      <p:sp>
        <p:nvSpPr>
          <p:cNvPr id="244793" name="AutoShape 57"/>
          <p:cNvSpPr>
            <a:spLocks noChangeArrowheads="1"/>
          </p:cNvSpPr>
          <p:nvPr/>
        </p:nvSpPr>
        <p:spPr bwMode="auto">
          <a:xfrm>
            <a:off x="3492500" y="5734050"/>
            <a:ext cx="863600" cy="431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38100" algn="ctr">
            <a:solidFill>
              <a:srgbClr val="C00000"/>
            </a:solidFill>
            <a:prstDash val="sysDot"/>
            <a:miter lim="800000"/>
            <a:headEnd/>
            <a:tailEnd type="none" w="lg" len="lg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44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4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44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44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44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4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4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4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44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44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44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44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44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44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/>
      <p:bldP spid="24479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58888" y="115888"/>
            <a:ext cx="69135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Théveninova poučka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239619" name="Group 3"/>
          <p:cNvGrpSpPr>
            <a:grpSpLocks/>
          </p:cNvGrpSpPr>
          <p:nvPr/>
        </p:nvGrpSpPr>
        <p:grpSpPr bwMode="auto">
          <a:xfrm>
            <a:off x="250825" y="765175"/>
            <a:ext cx="2951163" cy="3095625"/>
            <a:chOff x="158" y="709"/>
            <a:chExt cx="1859" cy="1950"/>
          </a:xfrm>
        </p:grpSpPr>
        <p:grpSp>
          <p:nvGrpSpPr>
            <p:cNvPr id="239620" name="Group 4"/>
            <p:cNvGrpSpPr>
              <a:grpSpLocks/>
            </p:cNvGrpSpPr>
            <p:nvPr/>
          </p:nvGrpSpPr>
          <p:grpSpPr bwMode="auto">
            <a:xfrm>
              <a:off x="158" y="982"/>
              <a:ext cx="1859" cy="1677"/>
              <a:chOff x="158" y="982"/>
              <a:chExt cx="1859" cy="1677"/>
            </a:xfrm>
          </p:grpSpPr>
          <p:sp>
            <p:nvSpPr>
              <p:cNvPr id="239621" name="Oval 5"/>
              <p:cNvSpPr>
                <a:spLocks noChangeAspect="1" noChangeArrowheads="1"/>
              </p:cNvSpPr>
              <p:nvPr/>
            </p:nvSpPr>
            <p:spPr bwMode="auto">
              <a:xfrm>
                <a:off x="158" y="1390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39622" name="Rectangle 6"/>
              <p:cNvSpPr>
                <a:spLocks noChangeAspect="1" noChangeArrowheads="1"/>
              </p:cNvSpPr>
              <p:nvPr/>
            </p:nvSpPr>
            <p:spPr bwMode="auto">
              <a:xfrm>
                <a:off x="269" y="2024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623" name="Oval 7"/>
              <p:cNvSpPr>
                <a:spLocks noChangeAspect="1" noChangeArrowheads="1"/>
              </p:cNvSpPr>
              <p:nvPr/>
            </p:nvSpPr>
            <p:spPr bwMode="auto">
              <a:xfrm>
                <a:off x="1654" y="1390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39624" name="Rectangle 8"/>
              <p:cNvSpPr>
                <a:spLocks noChangeAspect="1" noChangeArrowheads="1"/>
              </p:cNvSpPr>
              <p:nvPr/>
            </p:nvSpPr>
            <p:spPr bwMode="auto">
              <a:xfrm>
                <a:off x="997" y="2116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625" name="Rectangle 9"/>
              <p:cNvSpPr>
                <a:spLocks noChangeAspect="1" noChangeArrowheads="1"/>
              </p:cNvSpPr>
              <p:nvPr/>
            </p:nvSpPr>
            <p:spPr bwMode="auto">
              <a:xfrm>
                <a:off x="1765" y="2024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626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996" y="1435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627" name="Oval 11"/>
              <p:cNvSpPr>
                <a:spLocks noChangeAspect="1" noChangeArrowheads="1"/>
              </p:cNvSpPr>
              <p:nvPr/>
            </p:nvSpPr>
            <p:spPr bwMode="auto">
              <a:xfrm>
                <a:off x="1022" y="188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628" name="Oval 12"/>
              <p:cNvSpPr>
                <a:spLocks noChangeAspect="1" noChangeArrowheads="1"/>
              </p:cNvSpPr>
              <p:nvPr/>
            </p:nvSpPr>
            <p:spPr bwMode="auto">
              <a:xfrm>
                <a:off x="1022" y="256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629" name="Oval 13"/>
              <p:cNvSpPr>
                <a:spLocks noChangeAspect="1" noChangeArrowheads="1"/>
              </p:cNvSpPr>
              <p:nvPr/>
            </p:nvSpPr>
            <p:spPr bwMode="auto">
              <a:xfrm>
                <a:off x="1022" y="982"/>
                <a:ext cx="90" cy="90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239630" name="AutoShape 14"/>
              <p:cNvCxnSpPr>
                <a:cxnSpLocks noChangeShapeType="1"/>
              </p:cNvCxnSpPr>
              <p:nvPr/>
            </p:nvCxnSpPr>
            <p:spPr bwMode="auto">
              <a:xfrm rot="16200000">
                <a:off x="499" y="868"/>
                <a:ext cx="35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631" name="AutoShape 15"/>
              <p:cNvCxnSpPr>
                <a:cxnSpLocks noChangeShapeType="1"/>
                <a:endCxn id="239623" idx="0"/>
              </p:cNvCxnSpPr>
              <p:nvPr/>
            </p:nvCxnSpPr>
            <p:spPr bwMode="auto">
              <a:xfrm>
                <a:off x="1124" y="1027"/>
                <a:ext cx="712" cy="35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632" name="AutoShape 16"/>
              <p:cNvCxnSpPr>
                <a:cxnSpLocks noChangeShapeType="1"/>
              </p:cNvCxnSpPr>
              <p:nvPr/>
            </p:nvCxnSpPr>
            <p:spPr bwMode="auto">
              <a:xfrm>
                <a:off x="1067" y="1084"/>
                <a:ext cx="0" cy="339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633" name="AutoShape 17"/>
              <p:cNvCxnSpPr>
                <a:cxnSpLocks noChangeShapeType="1"/>
                <a:stCxn id="239626" idx="2"/>
                <a:endCxn id="239627" idx="0"/>
              </p:cNvCxnSpPr>
              <p:nvPr/>
            </p:nvCxnSpPr>
            <p:spPr bwMode="auto">
              <a:xfrm>
                <a:off x="1067" y="1764"/>
                <a:ext cx="0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634" name="AutoShape 18"/>
              <p:cNvCxnSpPr>
                <a:cxnSpLocks noChangeShapeType="1"/>
                <a:stCxn id="239621" idx="4"/>
                <a:endCxn id="239622" idx="0"/>
              </p:cNvCxnSpPr>
              <p:nvPr/>
            </p:nvCxnSpPr>
            <p:spPr bwMode="auto">
              <a:xfrm>
                <a:off x="340" y="1765"/>
                <a:ext cx="0" cy="247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635" name="AutoShape 19"/>
              <p:cNvCxnSpPr>
                <a:cxnSpLocks noChangeShapeType="1"/>
                <a:stCxn id="239623" idx="4"/>
              </p:cNvCxnSpPr>
              <p:nvPr/>
            </p:nvCxnSpPr>
            <p:spPr bwMode="auto">
              <a:xfrm rot="5400000">
                <a:off x="1712" y="1889"/>
                <a:ext cx="247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636" name="AutoShape 20"/>
              <p:cNvCxnSpPr>
                <a:cxnSpLocks noChangeShapeType="1"/>
              </p:cNvCxnSpPr>
              <p:nvPr/>
            </p:nvCxnSpPr>
            <p:spPr bwMode="auto">
              <a:xfrm rot="16200000" flipH="1">
                <a:off x="544" y="2149"/>
                <a:ext cx="26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637" name="AutoShape 21"/>
              <p:cNvCxnSpPr>
                <a:cxnSpLocks noChangeShapeType="1"/>
                <a:endCxn id="239625" idx="2"/>
              </p:cNvCxnSpPr>
              <p:nvPr/>
            </p:nvCxnSpPr>
            <p:spPr bwMode="auto">
              <a:xfrm flipV="1">
                <a:off x="1124" y="2353"/>
                <a:ext cx="712" cy="26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638" name="AutoShape 22"/>
              <p:cNvCxnSpPr>
                <a:cxnSpLocks noChangeShapeType="1"/>
                <a:stCxn id="239627" idx="4"/>
                <a:endCxn id="239624" idx="0"/>
              </p:cNvCxnSpPr>
              <p:nvPr/>
            </p:nvCxnSpPr>
            <p:spPr bwMode="auto">
              <a:xfrm>
                <a:off x="1067" y="1991"/>
                <a:ext cx="1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639" name="AutoShape 23"/>
              <p:cNvCxnSpPr>
                <a:cxnSpLocks noChangeShapeType="1"/>
                <a:stCxn id="239624" idx="2"/>
              </p:cNvCxnSpPr>
              <p:nvPr/>
            </p:nvCxnSpPr>
            <p:spPr bwMode="auto">
              <a:xfrm flipH="1">
                <a:off x="1067" y="2445"/>
                <a:ext cx="1" cy="112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39640" name="Line 24"/>
              <p:cNvSpPr>
                <a:spLocks noChangeShapeType="1"/>
              </p:cNvSpPr>
              <p:nvPr/>
            </p:nvSpPr>
            <p:spPr bwMode="auto">
              <a:xfrm>
                <a:off x="612" y="1327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641" name="Line 25"/>
              <p:cNvSpPr>
                <a:spLocks noChangeShapeType="1"/>
              </p:cNvSpPr>
              <p:nvPr/>
            </p:nvSpPr>
            <p:spPr bwMode="auto">
              <a:xfrm>
                <a:off x="1564" y="1327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642" name="Text Box 26"/>
              <p:cNvSpPr txBox="1">
                <a:spLocks noChangeArrowheads="1"/>
              </p:cNvSpPr>
              <p:nvPr/>
            </p:nvSpPr>
            <p:spPr bwMode="auto">
              <a:xfrm>
                <a:off x="1292" y="1435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B</a:t>
                </a:r>
              </a:p>
            </p:txBody>
          </p:sp>
          <p:sp>
            <p:nvSpPr>
              <p:cNvPr id="239643" name="Text Box 27"/>
              <p:cNvSpPr txBox="1">
                <a:spLocks noChangeArrowheads="1"/>
              </p:cNvSpPr>
              <p:nvPr/>
            </p:nvSpPr>
            <p:spPr bwMode="auto">
              <a:xfrm>
                <a:off x="612" y="1424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A</a:t>
                </a:r>
              </a:p>
            </p:txBody>
          </p:sp>
          <p:sp>
            <p:nvSpPr>
              <p:cNvPr id="239644" name="Text Box 28"/>
              <p:cNvSpPr txBox="1">
                <a:spLocks noChangeArrowheads="1"/>
              </p:cNvSpPr>
              <p:nvPr/>
            </p:nvSpPr>
            <p:spPr bwMode="auto">
              <a:xfrm>
                <a:off x="430" y="2070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39645" name="Text Box 29"/>
              <p:cNvSpPr txBox="1">
                <a:spLocks noChangeArrowheads="1"/>
              </p:cNvSpPr>
              <p:nvPr/>
            </p:nvSpPr>
            <p:spPr bwMode="auto">
              <a:xfrm>
                <a:off x="1519" y="2070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239646" name="Text Box 30"/>
              <p:cNvSpPr txBox="1">
                <a:spLocks noChangeArrowheads="1"/>
              </p:cNvSpPr>
              <p:nvPr/>
            </p:nvSpPr>
            <p:spPr bwMode="auto">
              <a:xfrm>
                <a:off x="793" y="1661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  <p:sp>
            <p:nvSpPr>
              <p:cNvPr id="239647" name="Text Box 31"/>
              <p:cNvSpPr txBox="1">
                <a:spLocks noChangeArrowheads="1"/>
              </p:cNvSpPr>
              <p:nvPr/>
            </p:nvSpPr>
            <p:spPr bwMode="auto">
              <a:xfrm>
                <a:off x="748" y="2149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4</a:t>
                </a:r>
              </a:p>
            </p:txBody>
          </p:sp>
        </p:grpSp>
        <p:sp>
          <p:nvSpPr>
            <p:cNvPr id="239648" name="Line 32"/>
            <p:cNvSpPr>
              <a:spLocks noChangeShapeType="1"/>
            </p:cNvSpPr>
            <p:nvPr/>
          </p:nvSpPr>
          <p:spPr bwMode="auto">
            <a:xfrm>
              <a:off x="339" y="976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9649" name="Line 33"/>
            <p:cNvSpPr>
              <a:spLocks noChangeShapeType="1"/>
            </p:cNvSpPr>
            <p:nvPr/>
          </p:nvSpPr>
          <p:spPr bwMode="auto">
            <a:xfrm rot="10800000">
              <a:off x="1425" y="976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9650" name="Line 34"/>
            <p:cNvSpPr>
              <a:spLocks noChangeShapeType="1"/>
            </p:cNvSpPr>
            <p:nvPr/>
          </p:nvSpPr>
          <p:spPr bwMode="auto">
            <a:xfrm rot="5400000">
              <a:off x="850" y="1282"/>
              <a:ext cx="25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39651" name="Text Box 35"/>
            <p:cNvSpPr txBox="1">
              <a:spLocks noChangeArrowheads="1"/>
            </p:cNvSpPr>
            <p:nvPr/>
          </p:nvSpPr>
          <p:spPr bwMode="auto">
            <a:xfrm>
              <a:off x="372" y="709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39652" name="Text Box 36"/>
            <p:cNvSpPr txBox="1">
              <a:spLocks noChangeArrowheads="1"/>
            </p:cNvSpPr>
            <p:nvPr/>
          </p:nvSpPr>
          <p:spPr bwMode="auto">
            <a:xfrm>
              <a:off x="1699" y="709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39653" name="Text Box 37"/>
            <p:cNvSpPr txBox="1">
              <a:spLocks noChangeArrowheads="1"/>
            </p:cNvSpPr>
            <p:nvPr/>
          </p:nvSpPr>
          <p:spPr bwMode="auto">
            <a:xfrm>
              <a:off x="827" y="1038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</p:grpSp>
      <p:sp>
        <p:nvSpPr>
          <p:cNvPr id="239654" name="Rectangle 38"/>
          <p:cNvSpPr>
            <a:spLocks noChangeArrowheads="1"/>
          </p:cNvSpPr>
          <p:nvPr/>
        </p:nvSpPr>
        <p:spPr bwMode="auto">
          <a:xfrm>
            <a:off x="3348038" y="981075"/>
            <a:ext cx="5688012" cy="235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Postup: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Odpojíme zátěž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Výpočet napětí ideálního zdroje napětí (U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vypočítáme výstupní napětí nezatíženého obvodu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kolik je v obvodu uzavřených smyček proudu ?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pouze jedna</a:t>
            </a:r>
          </a:p>
        </p:txBody>
      </p:sp>
      <p:sp>
        <p:nvSpPr>
          <p:cNvPr id="239685" name="Rectangle 69"/>
          <p:cNvSpPr>
            <a:spLocks noChangeArrowheads="1"/>
          </p:cNvSpPr>
          <p:nvPr/>
        </p:nvSpPr>
        <p:spPr bwMode="auto">
          <a:xfrm>
            <a:off x="250825" y="3933825"/>
            <a:ext cx="51847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proudu </a:t>
            </a:r>
          </a:p>
        </p:txBody>
      </p:sp>
      <p:graphicFrame>
        <p:nvGraphicFramePr>
          <p:cNvPr id="239686" name="Object 70"/>
          <p:cNvGraphicFramePr>
            <a:graphicFrameLocks noChangeAspect="1"/>
          </p:cNvGraphicFramePr>
          <p:nvPr/>
        </p:nvGraphicFramePr>
        <p:xfrm>
          <a:off x="179388" y="4386263"/>
          <a:ext cx="5459412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840" name="Rovnice" r:id="rId3" imgW="2793960" imgH="431640" progId="Equation.3">
                  <p:embed/>
                </p:oleObj>
              </mc:Choice>
              <mc:Fallback>
                <p:oleObj name="Rovnice" r:id="rId3" imgW="2793960" imgH="43164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386263"/>
                        <a:ext cx="5459412" cy="8429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9740" name="Group 124"/>
          <p:cNvGrpSpPr>
            <a:grpSpLocks/>
          </p:cNvGrpSpPr>
          <p:nvPr/>
        </p:nvGrpSpPr>
        <p:grpSpPr bwMode="auto">
          <a:xfrm>
            <a:off x="6013450" y="3719513"/>
            <a:ext cx="2951163" cy="2695142"/>
            <a:chOff x="3788" y="2343"/>
            <a:chExt cx="1859" cy="1677"/>
          </a:xfrm>
        </p:grpSpPr>
        <p:cxnSp>
          <p:nvCxnSpPr>
            <p:cNvPr id="239701" name="AutoShape 85"/>
            <p:cNvCxnSpPr>
              <a:cxnSpLocks noChangeShapeType="1"/>
              <a:stCxn id="239694" idx="2"/>
              <a:endCxn id="239695" idx="0"/>
            </p:cNvCxnSpPr>
            <p:nvPr/>
          </p:nvCxnSpPr>
          <p:spPr bwMode="auto">
            <a:xfrm>
              <a:off x="4697" y="3125"/>
              <a:ext cx="0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39739" name="Group 123"/>
            <p:cNvGrpSpPr>
              <a:grpSpLocks/>
            </p:cNvGrpSpPr>
            <p:nvPr/>
          </p:nvGrpSpPr>
          <p:grpSpPr bwMode="auto">
            <a:xfrm>
              <a:off x="3788" y="2343"/>
              <a:ext cx="1859" cy="1677"/>
              <a:chOff x="3788" y="2343"/>
              <a:chExt cx="1859" cy="1677"/>
            </a:xfrm>
          </p:grpSpPr>
          <p:sp>
            <p:nvSpPr>
              <p:cNvPr id="239689" name="Oval 73"/>
              <p:cNvSpPr>
                <a:spLocks noChangeAspect="1" noChangeArrowheads="1"/>
              </p:cNvSpPr>
              <p:nvPr/>
            </p:nvSpPr>
            <p:spPr bwMode="auto">
              <a:xfrm>
                <a:off x="3788" y="2751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39690" name="Rectangle 74"/>
              <p:cNvSpPr>
                <a:spLocks noChangeAspect="1" noChangeArrowheads="1"/>
              </p:cNvSpPr>
              <p:nvPr/>
            </p:nvSpPr>
            <p:spPr bwMode="auto">
              <a:xfrm>
                <a:off x="3899" y="3385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691" name="Oval 75"/>
              <p:cNvSpPr>
                <a:spLocks noChangeAspect="1" noChangeArrowheads="1"/>
              </p:cNvSpPr>
              <p:nvPr/>
            </p:nvSpPr>
            <p:spPr bwMode="auto">
              <a:xfrm>
                <a:off x="5284" y="2785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39693" name="Rectangle 77"/>
              <p:cNvSpPr>
                <a:spLocks noChangeAspect="1" noChangeArrowheads="1"/>
              </p:cNvSpPr>
              <p:nvPr/>
            </p:nvSpPr>
            <p:spPr bwMode="auto">
              <a:xfrm>
                <a:off x="5395" y="3419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694" name="Rectangle 78"/>
              <p:cNvSpPr>
                <a:spLocks noChangeAspect="1" noChangeArrowheads="1"/>
              </p:cNvSpPr>
              <p:nvPr/>
            </p:nvSpPr>
            <p:spPr bwMode="auto">
              <a:xfrm>
                <a:off x="4626" y="2796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695" name="Oval 79"/>
              <p:cNvSpPr>
                <a:spLocks noChangeAspect="1" noChangeArrowheads="1"/>
              </p:cNvSpPr>
              <p:nvPr/>
            </p:nvSpPr>
            <p:spPr bwMode="auto">
              <a:xfrm>
                <a:off x="4652" y="3250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696" name="Oval 80"/>
              <p:cNvSpPr>
                <a:spLocks noChangeAspect="1" noChangeArrowheads="1"/>
              </p:cNvSpPr>
              <p:nvPr/>
            </p:nvSpPr>
            <p:spPr bwMode="auto">
              <a:xfrm>
                <a:off x="4652" y="3930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697" name="Oval 81"/>
              <p:cNvSpPr>
                <a:spLocks noChangeAspect="1" noChangeArrowheads="1"/>
              </p:cNvSpPr>
              <p:nvPr/>
            </p:nvSpPr>
            <p:spPr bwMode="auto">
              <a:xfrm>
                <a:off x="4652" y="2343"/>
                <a:ext cx="90" cy="90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239698" name="AutoShape 82"/>
              <p:cNvCxnSpPr>
                <a:cxnSpLocks noChangeShapeType="1"/>
              </p:cNvCxnSpPr>
              <p:nvPr/>
            </p:nvCxnSpPr>
            <p:spPr bwMode="auto">
              <a:xfrm rot="16200000">
                <a:off x="4129" y="2263"/>
                <a:ext cx="35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699" name="AutoShape 83"/>
              <p:cNvCxnSpPr>
                <a:cxnSpLocks noChangeShapeType="1"/>
                <a:endCxn id="239691" idx="0"/>
              </p:cNvCxnSpPr>
              <p:nvPr/>
            </p:nvCxnSpPr>
            <p:spPr bwMode="auto">
              <a:xfrm>
                <a:off x="4754" y="2422"/>
                <a:ext cx="712" cy="35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700" name="AutoShape 84"/>
              <p:cNvCxnSpPr>
                <a:cxnSpLocks noChangeShapeType="1"/>
                <a:stCxn id="239697" idx="4"/>
                <a:endCxn id="239694" idx="0"/>
              </p:cNvCxnSpPr>
              <p:nvPr/>
            </p:nvCxnSpPr>
            <p:spPr bwMode="auto">
              <a:xfrm>
                <a:off x="4697" y="2445"/>
                <a:ext cx="0" cy="339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702" name="AutoShape 86"/>
              <p:cNvCxnSpPr>
                <a:cxnSpLocks noChangeShapeType="1"/>
                <a:stCxn id="239689" idx="4"/>
                <a:endCxn id="239690" idx="0"/>
              </p:cNvCxnSpPr>
              <p:nvPr/>
            </p:nvCxnSpPr>
            <p:spPr bwMode="auto">
              <a:xfrm>
                <a:off x="3970" y="3126"/>
                <a:ext cx="0" cy="247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703" name="AutoShape 87"/>
              <p:cNvCxnSpPr>
                <a:cxnSpLocks noChangeShapeType="1"/>
                <a:stCxn id="239691" idx="4"/>
                <a:endCxn id="239693" idx="0"/>
              </p:cNvCxnSpPr>
              <p:nvPr/>
            </p:nvCxnSpPr>
            <p:spPr bwMode="auto">
              <a:xfrm rot="5400000">
                <a:off x="5342" y="3284"/>
                <a:ext cx="247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704" name="AutoShape 88"/>
              <p:cNvCxnSpPr>
                <a:cxnSpLocks noChangeShapeType="1"/>
                <a:stCxn id="239690" idx="2"/>
                <a:endCxn id="239696" idx="2"/>
              </p:cNvCxnSpPr>
              <p:nvPr/>
            </p:nvCxnSpPr>
            <p:spPr bwMode="auto">
              <a:xfrm rot="16200000" flipH="1">
                <a:off x="4174" y="3510"/>
                <a:ext cx="26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705" name="AutoShape 89"/>
              <p:cNvCxnSpPr>
                <a:cxnSpLocks noChangeShapeType="1"/>
                <a:stCxn id="239696" idx="6"/>
                <a:endCxn id="239693" idx="2"/>
              </p:cNvCxnSpPr>
              <p:nvPr/>
            </p:nvCxnSpPr>
            <p:spPr bwMode="auto">
              <a:xfrm flipV="1">
                <a:off x="4742" y="3736"/>
                <a:ext cx="724" cy="239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39708" name="Line 92"/>
              <p:cNvSpPr>
                <a:spLocks noChangeShapeType="1"/>
              </p:cNvSpPr>
              <p:nvPr/>
            </p:nvSpPr>
            <p:spPr bwMode="auto">
              <a:xfrm>
                <a:off x="4242" y="2660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709" name="Line 93"/>
              <p:cNvSpPr>
                <a:spLocks noChangeShapeType="1"/>
              </p:cNvSpPr>
              <p:nvPr/>
            </p:nvSpPr>
            <p:spPr bwMode="auto">
              <a:xfrm>
                <a:off x="5239" y="2660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39710" name="Text Box 94"/>
              <p:cNvSpPr txBox="1">
                <a:spLocks noChangeArrowheads="1"/>
              </p:cNvSpPr>
              <p:nvPr/>
            </p:nvSpPr>
            <p:spPr bwMode="auto">
              <a:xfrm>
                <a:off x="5002" y="2784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B</a:t>
                </a:r>
              </a:p>
            </p:txBody>
          </p:sp>
          <p:sp>
            <p:nvSpPr>
              <p:cNvPr id="239711" name="Text Box 95"/>
              <p:cNvSpPr txBox="1">
                <a:spLocks noChangeArrowheads="1"/>
              </p:cNvSpPr>
              <p:nvPr/>
            </p:nvSpPr>
            <p:spPr bwMode="auto">
              <a:xfrm>
                <a:off x="4242" y="2785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A</a:t>
                </a:r>
              </a:p>
            </p:txBody>
          </p:sp>
          <p:sp>
            <p:nvSpPr>
              <p:cNvPr id="239712" name="Text Box 96"/>
              <p:cNvSpPr txBox="1">
                <a:spLocks noChangeArrowheads="1"/>
              </p:cNvSpPr>
              <p:nvPr/>
            </p:nvSpPr>
            <p:spPr bwMode="auto">
              <a:xfrm>
                <a:off x="4060" y="3431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39713" name="Text Box 97"/>
              <p:cNvSpPr txBox="1">
                <a:spLocks noChangeArrowheads="1"/>
              </p:cNvSpPr>
              <p:nvPr/>
            </p:nvSpPr>
            <p:spPr bwMode="auto">
              <a:xfrm>
                <a:off x="5149" y="3431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239714" name="Text Box 98"/>
              <p:cNvSpPr txBox="1">
                <a:spLocks noChangeArrowheads="1"/>
              </p:cNvSpPr>
              <p:nvPr/>
            </p:nvSpPr>
            <p:spPr bwMode="auto">
              <a:xfrm>
                <a:off x="4423" y="3022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</p:grpSp>
      </p:grpSp>
      <p:sp>
        <p:nvSpPr>
          <p:cNvPr id="239715" name="Text Box 99"/>
          <p:cNvSpPr txBox="1">
            <a:spLocks noChangeArrowheads="1"/>
          </p:cNvSpPr>
          <p:nvPr/>
        </p:nvSpPr>
        <p:spPr bwMode="auto">
          <a:xfrm>
            <a:off x="7102475" y="5516563"/>
            <a:ext cx="353229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U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</a:rPr>
              <a:t>0</a:t>
            </a:r>
          </a:p>
        </p:txBody>
      </p:sp>
      <p:sp>
        <p:nvSpPr>
          <p:cNvPr id="239722" name="Line 106"/>
          <p:cNvSpPr>
            <a:spLocks noChangeShapeType="1"/>
          </p:cNvSpPr>
          <p:nvPr/>
        </p:nvSpPr>
        <p:spPr bwMode="auto">
          <a:xfrm>
            <a:off x="7451725" y="5445125"/>
            <a:ext cx="0" cy="6477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9729" name="Freeform 113"/>
          <p:cNvSpPr>
            <a:spLocks/>
          </p:cNvSpPr>
          <p:nvPr/>
        </p:nvSpPr>
        <p:spPr bwMode="auto">
          <a:xfrm>
            <a:off x="6456363" y="4010025"/>
            <a:ext cx="1754187" cy="2147888"/>
          </a:xfrm>
          <a:custGeom>
            <a:avLst/>
            <a:gdLst>
              <a:gd name="T0" fmla="*/ 0 w 1105"/>
              <a:gd name="T1" fmla="*/ 139 h 1353"/>
              <a:gd name="T2" fmla="*/ 7 w 1105"/>
              <a:gd name="T3" fmla="*/ 111 h 1353"/>
              <a:gd name="T4" fmla="*/ 48 w 1105"/>
              <a:gd name="T5" fmla="*/ 83 h 1353"/>
              <a:gd name="T6" fmla="*/ 187 w 1105"/>
              <a:gd name="T7" fmla="*/ 0 h 1353"/>
              <a:gd name="T8" fmla="*/ 701 w 1105"/>
              <a:gd name="T9" fmla="*/ 7 h 1353"/>
              <a:gd name="T10" fmla="*/ 791 w 1105"/>
              <a:gd name="T11" fmla="*/ 14 h 1353"/>
              <a:gd name="T12" fmla="*/ 819 w 1105"/>
              <a:gd name="T13" fmla="*/ 56 h 1353"/>
              <a:gd name="T14" fmla="*/ 888 w 1105"/>
              <a:gd name="T15" fmla="*/ 118 h 1353"/>
              <a:gd name="T16" fmla="*/ 923 w 1105"/>
              <a:gd name="T17" fmla="*/ 181 h 1353"/>
              <a:gd name="T18" fmla="*/ 985 w 1105"/>
              <a:gd name="T19" fmla="*/ 625 h 1353"/>
              <a:gd name="T20" fmla="*/ 1048 w 1105"/>
              <a:gd name="T21" fmla="*/ 902 h 1353"/>
              <a:gd name="T22" fmla="*/ 978 w 1105"/>
              <a:gd name="T23" fmla="*/ 1298 h 1353"/>
              <a:gd name="T24" fmla="*/ 916 w 1105"/>
              <a:gd name="T25" fmla="*/ 1333 h 1353"/>
              <a:gd name="T26" fmla="*/ 187 w 1105"/>
              <a:gd name="T27" fmla="*/ 1353 h 1353"/>
              <a:gd name="T28" fmla="*/ 69 w 1105"/>
              <a:gd name="T29" fmla="*/ 1333 h 1353"/>
              <a:gd name="T30" fmla="*/ 55 w 1105"/>
              <a:gd name="T31" fmla="*/ 1305 h 1353"/>
              <a:gd name="T32" fmla="*/ 14 w 1105"/>
              <a:gd name="T33" fmla="*/ 1256 h 1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05" h="1353">
                <a:moveTo>
                  <a:pt x="0" y="139"/>
                </a:moveTo>
                <a:cubicBezTo>
                  <a:pt x="2" y="130"/>
                  <a:pt x="1" y="118"/>
                  <a:pt x="7" y="111"/>
                </a:cubicBezTo>
                <a:cubicBezTo>
                  <a:pt x="18" y="98"/>
                  <a:pt x="48" y="83"/>
                  <a:pt x="48" y="83"/>
                </a:cubicBezTo>
                <a:cubicBezTo>
                  <a:pt x="79" y="38"/>
                  <a:pt x="135" y="13"/>
                  <a:pt x="187" y="0"/>
                </a:cubicBezTo>
                <a:cubicBezTo>
                  <a:pt x="358" y="2"/>
                  <a:pt x="530" y="3"/>
                  <a:pt x="701" y="7"/>
                </a:cubicBezTo>
                <a:cubicBezTo>
                  <a:pt x="731" y="8"/>
                  <a:pt x="763" y="4"/>
                  <a:pt x="791" y="14"/>
                </a:cubicBezTo>
                <a:cubicBezTo>
                  <a:pt x="807" y="20"/>
                  <a:pt x="805" y="47"/>
                  <a:pt x="819" y="56"/>
                </a:cubicBezTo>
                <a:cubicBezTo>
                  <a:pt x="858" y="116"/>
                  <a:pt x="836" y="83"/>
                  <a:pt x="888" y="118"/>
                </a:cubicBezTo>
                <a:cubicBezTo>
                  <a:pt x="920" y="166"/>
                  <a:pt x="911" y="144"/>
                  <a:pt x="923" y="181"/>
                </a:cubicBezTo>
                <a:cubicBezTo>
                  <a:pt x="937" y="306"/>
                  <a:pt x="930" y="515"/>
                  <a:pt x="985" y="625"/>
                </a:cubicBezTo>
                <a:cubicBezTo>
                  <a:pt x="1004" y="716"/>
                  <a:pt x="996" y="824"/>
                  <a:pt x="1048" y="902"/>
                </a:cubicBezTo>
                <a:cubicBezTo>
                  <a:pt x="1059" y="1036"/>
                  <a:pt x="1105" y="1213"/>
                  <a:pt x="978" y="1298"/>
                </a:cubicBezTo>
                <a:cubicBezTo>
                  <a:pt x="967" y="1331"/>
                  <a:pt x="949" y="1326"/>
                  <a:pt x="916" y="1333"/>
                </a:cubicBezTo>
                <a:cubicBezTo>
                  <a:pt x="670" y="1327"/>
                  <a:pt x="432" y="1342"/>
                  <a:pt x="187" y="1353"/>
                </a:cubicBezTo>
                <a:cubicBezTo>
                  <a:pt x="168" y="1351"/>
                  <a:pt x="88" y="1344"/>
                  <a:pt x="69" y="1333"/>
                </a:cubicBezTo>
                <a:cubicBezTo>
                  <a:pt x="60" y="1328"/>
                  <a:pt x="61" y="1313"/>
                  <a:pt x="55" y="1305"/>
                </a:cubicBezTo>
                <a:cubicBezTo>
                  <a:pt x="44" y="1290"/>
                  <a:pt x="27" y="1269"/>
                  <a:pt x="14" y="1256"/>
                </a:cubicBezTo>
              </a:path>
            </a:pathLst>
          </a:custGeom>
          <a:noFill/>
          <a:ln w="25400" cap="flat" cmpd="sng">
            <a:solidFill>
              <a:srgbClr val="C00000"/>
            </a:solidFill>
            <a:prstDash val="dash"/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9730" name="Rectangle 114"/>
          <p:cNvSpPr>
            <a:spLocks noChangeArrowheads="1"/>
          </p:cNvSpPr>
          <p:nvPr/>
        </p:nvSpPr>
        <p:spPr bwMode="auto">
          <a:xfrm>
            <a:off x="107950" y="5373688"/>
            <a:ext cx="5545138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jak určíme napětí U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prostřední větví neprochází proud (není uzavřený obvod, na odporu 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není žádný úbytek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 napětí U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0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je mezi danými uzly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239735" name="Freeform 119"/>
          <p:cNvSpPr>
            <a:spLocks/>
          </p:cNvSpPr>
          <p:nvPr/>
        </p:nvSpPr>
        <p:spPr bwMode="auto">
          <a:xfrm>
            <a:off x="7589838" y="4164013"/>
            <a:ext cx="188912" cy="1839912"/>
          </a:xfrm>
          <a:custGeom>
            <a:avLst/>
            <a:gdLst>
              <a:gd name="T0" fmla="*/ 21 w 119"/>
              <a:gd name="T1" fmla="*/ 0 h 1159"/>
              <a:gd name="T2" fmla="*/ 42 w 119"/>
              <a:gd name="T3" fmla="*/ 90 h 1159"/>
              <a:gd name="T4" fmla="*/ 63 w 119"/>
              <a:gd name="T5" fmla="*/ 195 h 1159"/>
              <a:gd name="T6" fmla="*/ 84 w 119"/>
              <a:gd name="T7" fmla="*/ 382 h 1159"/>
              <a:gd name="T8" fmla="*/ 105 w 119"/>
              <a:gd name="T9" fmla="*/ 451 h 1159"/>
              <a:gd name="T10" fmla="*/ 105 w 119"/>
              <a:gd name="T11" fmla="*/ 819 h 1159"/>
              <a:gd name="T12" fmla="*/ 91 w 119"/>
              <a:gd name="T13" fmla="*/ 875 h 1159"/>
              <a:gd name="T14" fmla="*/ 63 w 119"/>
              <a:gd name="T15" fmla="*/ 916 h 1159"/>
              <a:gd name="T16" fmla="*/ 56 w 119"/>
              <a:gd name="T17" fmla="*/ 993 h 1159"/>
              <a:gd name="T18" fmla="*/ 35 w 119"/>
              <a:gd name="T19" fmla="*/ 1027 h 1159"/>
              <a:gd name="T20" fmla="*/ 21 w 119"/>
              <a:gd name="T21" fmla="*/ 1097 h 1159"/>
              <a:gd name="T22" fmla="*/ 0 w 119"/>
              <a:gd name="T23" fmla="*/ 1159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9" h="1159">
                <a:moveTo>
                  <a:pt x="21" y="0"/>
                </a:moveTo>
                <a:cubicBezTo>
                  <a:pt x="10" y="34"/>
                  <a:pt x="22" y="62"/>
                  <a:pt x="42" y="90"/>
                </a:cubicBezTo>
                <a:cubicBezTo>
                  <a:pt x="53" y="124"/>
                  <a:pt x="56" y="160"/>
                  <a:pt x="63" y="195"/>
                </a:cubicBezTo>
                <a:cubicBezTo>
                  <a:pt x="69" y="257"/>
                  <a:pt x="75" y="320"/>
                  <a:pt x="84" y="382"/>
                </a:cubicBezTo>
                <a:cubicBezTo>
                  <a:pt x="88" y="406"/>
                  <a:pt x="105" y="451"/>
                  <a:pt x="105" y="451"/>
                </a:cubicBezTo>
                <a:cubicBezTo>
                  <a:pt x="117" y="607"/>
                  <a:pt x="119" y="595"/>
                  <a:pt x="105" y="819"/>
                </a:cubicBezTo>
                <a:cubicBezTo>
                  <a:pt x="104" y="838"/>
                  <a:pt x="102" y="859"/>
                  <a:pt x="91" y="875"/>
                </a:cubicBezTo>
                <a:cubicBezTo>
                  <a:pt x="82" y="889"/>
                  <a:pt x="63" y="916"/>
                  <a:pt x="63" y="916"/>
                </a:cubicBezTo>
                <a:cubicBezTo>
                  <a:pt x="61" y="942"/>
                  <a:pt x="62" y="968"/>
                  <a:pt x="56" y="993"/>
                </a:cubicBezTo>
                <a:cubicBezTo>
                  <a:pt x="53" y="1006"/>
                  <a:pt x="39" y="1014"/>
                  <a:pt x="35" y="1027"/>
                </a:cubicBezTo>
                <a:cubicBezTo>
                  <a:pt x="27" y="1050"/>
                  <a:pt x="27" y="1074"/>
                  <a:pt x="21" y="1097"/>
                </a:cubicBezTo>
                <a:cubicBezTo>
                  <a:pt x="18" y="1108"/>
                  <a:pt x="16" y="1159"/>
                  <a:pt x="0" y="1159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9736" name="Text Box 120"/>
          <p:cNvSpPr txBox="1">
            <a:spLocks noChangeArrowheads="1"/>
          </p:cNvSpPr>
          <p:nvPr/>
        </p:nvSpPr>
        <p:spPr bwMode="auto">
          <a:xfrm>
            <a:off x="7751763" y="5427663"/>
            <a:ext cx="3492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FF3300"/>
                </a:solidFill>
                <a:effectLst/>
              </a:rPr>
              <a:t>U</a:t>
            </a:r>
            <a:r>
              <a:rPr lang="cs-CZ" altLang="cs-CZ" sz="2000" b="1" baseline="-25000">
                <a:solidFill>
                  <a:srgbClr val="FF3300"/>
                </a:solidFill>
                <a:effectLst/>
              </a:rPr>
              <a:t>0</a:t>
            </a:r>
          </a:p>
        </p:txBody>
      </p:sp>
      <p:sp>
        <p:nvSpPr>
          <p:cNvPr id="239737" name="Text Box 121"/>
          <p:cNvSpPr txBox="1">
            <a:spLocks noChangeArrowheads="1"/>
          </p:cNvSpPr>
          <p:nvPr/>
        </p:nvSpPr>
        <p:spPr bwMode="auto">
          <a:xfrm>
            <a:off x="7885113" y="3860800"/>
            <a:ext cx="1428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C00000"/>
                </a:solidFill>
                <a:effectLst/>
              </a:rPr>
              <a:t>I</a:t>
            </a:r>
            <a:endParaRPr lang="cs-CZ" altLang="cs-CZ" sz="2000" b="1" baseline="-25000">
              <a:solidFill>
                <a:srgbClr val="C0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9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9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9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9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9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9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39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3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9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9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9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9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23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9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9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39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9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9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3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3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3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39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9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/>
      <p:bldP spid="239715" grpId="0"/>
      <p:bldP spid="239722" grpId="0" animBg="1"/>
      <p:bldP spid="239729" grpId="0" animBg="1"/>
      <p:bldP spid="239735" grpId="0" animBg="1"/>
      <p:bldP spid="239736" grpId="0"/>
      <p:bldP spid="23973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58888" y="115888"/>
            <a:ext cx="69135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Théveninova poučka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46822" name="Rectangle 38"/>
          <p:cNvSpPr>
            <a:spLocks noChangeArrowheads="1"/>
          </p:cNvSpPr>
          <p:nvPr/>
        </p:nvSpPr>
        <p:spPr bwMode="auto">
          <a:xfrm>
            <a:off x="3203575" y="981075"/>
            <a:ext cx="56880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napětí U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endParaRPr lang="cs-CZ" altLang="cs-CZ" sz="20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246823" name="Rectangle 39"/>
          <p:cNvSpPr>
            <a:spLocks noChangeArrowheads="1"/>
          </p:cNvSpPr>
          <p:nvPr/>
        </p:nvSpPr>
        <p:spPr bwMode="auto">
          <a:xfrm>
            <a:off x="3203575" y="2060575"/>
            <a:ext cx="5832475" cy="204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3.	Výpočet vnitřního odporu napěťového zdroje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odpojíme zátěž, napěťové zdroje nahradíme zkratem, proudové zdroje odpojíme (v daném obvodu žádné nejsou)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počítáme výsledný odpor z pohledu výstupních svorek </a:t>
            </a:r>
          </a:p>
        </p:txBody>
      </p:sp>
      <p:graphicFrame>
        <p:nvGraphicFramePr>
          <p:cNvPr id="246824" name="Object 40"/>
          <p:cNvGraphicFramePr>
            <a:graphicFrameLocks noChangeAspect="1"/>
          </p:cNvGraphicFramePr>
          <p:nvPr/>
        </p:nvGraphicFramePr>
        <p:xfrm>
          <a:off x="2411413" y="4652963"/>
          <a:ext cx="244792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93" name="Rovnice" r:id="rId3" imgW="1079280" imgH="431640" progId="Equation.3">
                  <p:embed/>
                </p:oleObj>
              </mc:Choice>
              <mc:Fallback>
                <p:oleObj name="Rovnice" r:id="rId3" imgW="1079280" imgH="4316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4652963"/>
                        <a:ext cx="2447925" cy="9779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853" name="Rectangle 69"/>
          <p:cNvSpPr>
            <a:spLocks noChangeArrowheads="1"/>
          </p:cNvSpPr>
          <p:nvPr/>
        </p:nvSpPr>
        <p:spPr bwMode="auto">
          <a:xfrm>
            <a:off x="250825" y="4221163"/>
            <a:ext cx="554513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odporu 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</a:p>
        </p:txBody>
      </p:sp>
      <p:grpSp>
        <p:nvGrpSpPr>
          <p:cNvPr id="246857" name="Group 73"/>
          <p:cNvGrpSpPr>
            <a:grpSpLocks/>
          </p:cNvGrpSpPr>
          <p:nvPr/>
        </p:nvGrpSpPr>
        <p:grpSpPr bwMode="auto">
          <a:xfrm>
            <a:off x="180975" y="908050"/>
            <a:ext cx="2951163" cy="2662238"/>
            <a:chOff x="3788" y="2343"/>
            <a:chExt cx="1859" cy="1677"/>
          </a:xfrm>
        </p:grpSpPr>
        <p:grpSp>
          <p:nvGrpSpPr>
            <p:cNvPr id="246825" name="Group 41"/>
            <p:cNvGrpSpPr>
              <a:grpSpLocks/>
            </p:cNvGrpSpPr>
            <p:nvPr/>
          </p:nvGrpSpPr>
          <p:grpSpPr bwMode="auto">
            <a:xfrm>
              <a:off x="3788" y="2343"/>
              <a:ext cx="1859" cy="1677"/>
              <a:chOff x="3788" y="2343"/>
              <a:chExt cx="1859" cy="1677"/>
            </a:xfrm>
          </p:grpSpPr>
          <p:cxnSp>
            <p:nvCxnSpPr>
              <p:cNvPr id="246826" name="AutoShape 42"/>
              <p:cNvCxnSpPr>
                <a:cxnSpLocks noChangeShapeType="1"/>
                <a:stCxn id="246832" idx="2"/>
                <a:endCxn id="246833" idx="0"/>
              </p:cNvCxnSpPr>
              <p:nvPr/>
            </p:nvCxnSpPr>
            <p:spPr bwMode="auto">
              <a:xfrm>
                <a:off x="4697" y="3125"/>
                <a:ext cx="0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246827" name="Group 43"/>
              <p:cNvGrpSpPr>
                <a:grpSpLocks/>
              </p:cNvGrpSpPr>
              <p:nvPr/>
            </p:nvGrpSpPr>
            <p:grpSpPr bwMode="auto">
              <a:xfrm>
                <a:off x="3788" y="2343"/>
                <a:ext cx="1859" cy="1677"/>
                <a:chOff x="3788" y="2343"/>
                <a:chExt cx="1859" cy="1677"/>
              </a:xfrm>
            </p:grpSpPr>
            <p:sp>
              <p:nvSpPr>
                <p:cNvPr id="246828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3788" y="2751"/>
                  <a:ext cx="363" cy="363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2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b="1">
                      <a:solidFill>
                        <a:schemeClr val="bg2"/>
                      </a:solidFill>
                      <a:effectLst/>
                      <a:latin typeface="Garamond" panose="02020404030301010803" pitchFamily="18" charset="0"/>
                    </a:rPr>
                    <a:t>=</a:t>
                  </a:r>
                </a:p>
              </p:txBody>
            </p:sp>
            <p:sp>
              <p:nvSpPr>
                <p:cNvPr id="246829" name="Rectangl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3899" y="3385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6830" name="Oval 46"/>
                <p:cNvSpPr>
                  <a:spLocks noChangeAspect="1" noChangeArrowheads="1"/>
                </p:cNvSpPr>
                <p:nvPr/>
              </p:nvSpPr>
              <p:spPr bwMode="auto">
                <a:xfrm>
                  <a:off x="5284" y="2751"/>
                  <a:ext cx="363" cy="363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2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b="1">
                      <a:solidFill>
                        <a:schemeClr val="bg2"/>
                      </a:solidFill>
                      <a:effectLst/>
                      <a:latin typeface="Garamond" panose="02020404030301010803" pitchFamily="18" charset="0"/>
                    </a:rPr>
                    <a:t>=</a:t>
                  </a:r>
                </a:p>
              </p:txBody>
            </p:sp>
            <p:sp>
              <p:nvSpPr>
                <p:cNvPr id="246831" name="Rectangle 47"/>
                <p:cNvSpPr>
                  <a:spLocks noChangeAspect="1" noChangeArrowheads="1"/>
                </p:cNvSpPr>
                <p:nvPr/>
              </p:nvSpPr>
              <p:spPr bwMode="auto">
                <a:xfrm>
                  <a:off x="5395" y="3385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6832" name="Rectangle 48"/>
                <p:cNvSpPr>
                  <a:spLocks noChangeAspect="1" noChangeArrowheads="1"/>
                </p:cNvSpPr>
                <p:nvPr/>
              </p:nvSpPr>
              <p:spPr bwMode="auto">
                <a:xfrm>
                  <a:off x="4626" y="2796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6833" name="Oval 49"/>
                <p:cNvSpPr>
                  <a:spLocks noChangeAspect="1" noChangeArrowheads="1"/>
                </p:cNvSpPr>
                <p:nvPr/>
              </p:nvSpPr>
              <p:spPr bwMode="auto">
                <a:xfrm>
                  <a:off x="4652" y="3250"/>
                  <a:ext cx="90" cy="90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6834" name="Oval 50"/>
                <p:cNvSpPr>
                  <a:spLocks noChangeAspect="1" noChangeArrowheads="1"/>
                </p:cNvSpPr>
                <p:nvPr/>
              </p:nvSpPr>
              <p:spPr bwMode="auto">
                <a:xfrm>
                  <a:off x="4652" y="3930"/>
                  <a:ext cx="90" cy="90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6835" name="Oval 51"/>
                <p:cNvSpPr>
                  <a:spLocks noChangeAspect="1" noChangeArrowheads="1"/>
                </p:cNvSpPr>
                <p:nvPr/>
              </p:nvSpPr>
              <p:spPr bwMode="auto">
                <a:xfrm>
                  <a:off x="4652" y="2343"/>
                  <a:ext cx="90" cy="90"/>
                </a:xfrm>
                <a:prstGeom prst="ellipse">
                  <a:avLst/>
                </a:prstGeom>
                <a:solidFill>
                  <a:schemeClr val="bg2"/>
                </a:solidFill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cxnSp>
              <p:nvCxnSpPr>
                <p:cNvPr id="246836" name="AutoShape 52"/>
                <p:cNvCxnSpPr>
                  <a:cxnSpLocks noChangeShapeType="1"/>
                  <a:stCxn id="246828" idx="0"/>
                  <a:endCxn id="246835" idx="2"/>
                </p:cNvCxnSpPr>
                <p:nvPr/>
              </p:nvCxnSpPr>
              <p:spPr bwMode="auto">
                <a:xfrm rot="16200000">
                  <a:off x="4129" y="2229"/>
                  <a:ext cx="351" cy="670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6837" name="AutoShape 53"/>
                <p:cNvCxnSpPr>
                  <a:cxnSpLocks noChangeShapeType="1"/>
                  <a:stCxn id="246835" idx="6"/>
                  <a:endCxn id="246830" idx="0"/>
                </p:cNvCxnSpPr>
                <p:nvPr/>
              </p:nvCxnSpPr>
              <p:spPr bwMode="auto">
                <a:xfrm>
                  <a:off x="4754" y="2388"/>
                  <a:ext cx="712" cy="351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6838" name="AutoShape 54"/>
                <p:cNvCxnSpPr>
                  <a:cxnSpLocks noChangeShapeType="1"/>
                  <a:stCxn id="246835" idx="4"/>
                  <a:endCxn id="246832" idx="0"/>
                </p:cNvCxnSpPr>
                <p:nvPr/>
              </p:nvCxnSpPr>
              <p:spPr bwMode="auto">
                <a:xfrm>
                  <a:off x="4697" y="2445"/>
                  <a:ext cx="0" cy="339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6839" name="AutoShape 55"/>
                <p:cNvCxnSpPr>
                  <a:cxnSpLocks noChangeShapeType="1"/>
                  <a:stCxn id="246828" idx="4"/>
                  <a:endCxn id="246829" idx="0"/>
                </p:cNvCxnSpPr>
                <p:nvPr/>
              </p:nvCxnSpPr>
              <p:spPr bwMode="auto">
                <a:xfrm>
                  <a:off x="3970" y="3126"/>
                  <a:ext cx="0" cy="247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6840" name="AutoShape 56"/>
                <p:cNvCxnSpPr>
                  <a:cxnSpLocks noChangeShapeType="1"/>
                  <a:stCxn id="246830" idx="4"/>
                  <a:endCxn id="246831" idx="0"/>
                </p:cNvCxnSpPr>
                <p:nvPr/>
              </p:nvCxnSpPr>
              <p:spPr bwMode="auto">
                <a:xfrm rot="5400000">
                  <a:off x="5342" y="3250"/>
                  <a:ext cx="247" cy="0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6841" name="AutoShape 57"/>
                <p:cNvCxnSpPr>
                  <a:cxnSpLocks noChangeShapeType="1"/>
                  <a:stCxn id="246829" idx="2"/>
                  <a:endCxn id="246834" idx="2"/>
                </p:cNvCxnSpPr>
                <p:nvPr/>
              </p:nvCxnSpPr>
              <p:spPr bwMode="auto">
                <a:xfrm rot="16200000" flipH="1">
                  <a:off x="4174" y="3510"/>
                  <a:ext cx="261" cy="670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6842" name="AutoShape 58"/>
                <p:cNvCxnSpPr>
                  <a:cxnSpLocks noChangeShapeType="1"/>
                  <a:stCxn id="246834" idx="6"/>
                  <a:endCxn id="246831" idx="2"/>
                </p:cNvCxnSpPr>
                <p:nvPr/>
              </p:nvCxnSpPr>
              <p:spPr bwMode="auto">
                <a:xfrm flipV="1">
                  <a:off x="4754" y="3714"/>
                  <a:ext cx="712" cy="261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46843" name="Line 59"/>
                <p:cNvSpPr>
                  <a:spLocks noChangeShapeType="1"/>
                </p:cNvSpPr>
                <p:nvPr/>
              </p:nvSpPr>
              <p:spPr bwMode="auto">
                <a:xfrm>
                  <a:off x="4242" y="2660"/>
                  <a:ext cx="0" cy="635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 type="arrow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6844" name="Line 60"/>
                <p:cNvSpPr>
                  <a:spLocks noChangeShapeType="1"/>
                </p:cNvSpPr>
                <p:nvPr/>
              </p:nvSpPr>
              <p:spPr bwMode="auto">
                <a:xfrm>
                  <a:off x="5239" y="2660"/>
                  <a:ext cx="0" cy="635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 type="arrow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6845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5002" y="2784"/>
                  <a:ext cx="241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U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B</a:t>
                  </a:r>
                </a:p>
              </p:txBody>
            </p:sp>
            <p:sp>
              <p:nvSpPr>
                <p:cNvPr id="246846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4242" y="2785"/>
                  <a:ext cx="241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U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A</a:t>
                  </a:r>
                </a:p>
              </p:txBody>
            </p:sp>
            <p:sp>
              <p:nvSpPr>
                <p:cNvPr id="246847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4060" y="3431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1</a:t>
                  </a:r>
                </a:p>
              </p:txBody>
            </p:sp>
            <p:sp>
              <p:nvSpPr>
                <p:cNvPr id="246848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5149" y="3431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2</a:t>
                  </a:r>
                </a:p>
              </p:txBody>
            </p:sp>
            <p:sp>
              <p:nvSpPr>
                <p:cNvPr id="246849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4423" y="3022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3</a:t>
                  </a:r>
                </a:p>
              </p:txBody>
            </p:sp>
          </p:grpSp>
        </p:grpSp>
        <p:sp>
          <p:nvSpPr>
            <p:cNvPr id="246850" name="Text Box 66"/>
            <p:cNvSpPr txBox="1">
              <a:spLocks noChangeArrowheads="1"/>
            </p:cNvSpPr>
            <p:nvPr/>
          </p:nvSpPr>
          <p:spPr bwMode="auto">
            <a:xfrm>
              <a:off x="4474" y="3475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0</a:t>
              </a:r>
            </a:p>
          </p:txBody>
        </p:sp>
        <p:sp>
          <p:nvSpPr>
            <p:cNvPr id="246851" name="Line 67"/>
            <p:cNvSpPr>
              <a:spLocks noChangeShapeType="1"/>
            </p:cNvSpPr>
            <p:nvPr/>
          </p:nvSpPr>
          <p:spPr bwMode="auto">
            <a:xfrm>
              <a:off x="4694" y="3430"/>
              <a:ext cx="0" cy="4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6852" name="Freeform 68"/>
            <p:cNvSpPr>
              <a:spLocks/>
            </p:cNvSpPr>
            <p:nvPr/>
          </p:nvSpPr>
          <p:spPr bwMode="auto">
            <a:xfrm>
              <a:off x="4067" y="2526"/>
              <a:ext cx="1105" cy="1353"/>
            </a:xfrm>
            <a:custGeom>
              <a:avLst/>
              <a:gdLst>
                <a:gd name="T0" fmla="*/ 0 w 1105"/>
                <a:gd name="T1" fmla="*/ 139 h 1353"/>
                <a:gd name="T2" fmla="*/ 7 w 1105"/>
                <a:gd name="T3" fmla="*/ 111 h 1353"/>
                <a:gd name="T4" fmla="*/ 48 w 1105"/>
                <a:gd name="T5" fmla="*/ 83 h 1353"/>
                <a:gd name="T6" fmla="*/ 187 w 1105"/>
                <a:gd name="T7" fmla="*/ 0 h 1353"/>
                <a:gd name="T8" fmla="*/ 701 w 1105"/>
                <a:gd name="T9" fmla="*/ 7 h 1353"/>
                <a:gd name="T10" fmla="*/ 791 w 1105"/>
                <a:gd name="T11" fmla="*/ 14 h 1353"/>
                <a:gd name="T12" fmla="*/ 819 w 1105"/>
                <a:gd name="T13" fmla="*/ 56 h 1353"/>
                <a:gd name="T14" fmla="*/ 888 w 1105"/>
                <a:gd name="T15" fmla="*/ 118 h 1353"/>
                <a:gd name="T16" fmla="*/ 923 w 1105"/>
                <a:gd name="T17" fmla="*/ 181 h 1353"/>
                <a:gd name="T18" fmla="*/ 985 w 1105"/>
                <a:gd name="T19" fmla="*/ 625 h 1353"/>
                <a:gd name="T20" fmla="*/ 1048 w 1105"/>
                <a:gd name="T21" fmla="*/ 902 h 1353"/>
                <a:gd name="T22" fmla="*/ 978 w 1105"/>
                <a:gd name="T23" fmla="*/ 1298 h 1353"/>
                <a:gd name="T24" fmla="*/ 916 w 1105"/>
                <a:gd name="T25" fmla="*/ 1333 h 1353"/>
                <a:gd name="T26" fmla="*/ 187 w 1105"/>
                <a:gd name="T27" fmla="*/ 1353 h 1353"/>
                <a:gd name="T28" fmla="*/ 69 w 1105"/>
                <a:gd name="T29" fmla="*/ 1333 h 1353"/>
                <a:gd name="T30" fmla="*/ 55 w 1105"/>
                <a:gd name="T31" fmla="*/ 1305 h 1353"/>
                <a:gd name="T32" fmla="*/ 14 w 1105"/>
                <a:gd name="T33" fmla="*/ 1256 h 1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5" h="1353">
                  <a:moveTo>
                    <a:pt x="0" y="139"/>
                  </a:moveTo>
                  <a:cubicBezTo>
                    <a:pt x="2" y="130"/>
                    <a:pt x="1" y="118"/>
                    <a:pt x="7" y="111"/>
                  </a:cubicBezTo>
                  <a:cubicBezTo>
                    <a:pt x="18" y="98"/>
                    <a:pt x="48" y="83"/>
                    <a:pt x="48" y="83"/>
                  </a:cubicBezTo>
                  <a:cubicBezTo>
                    <a:pt x="79" y="38"/>
                    <a:pt x="135" y="13"/>
                    <a:pt x="187" y="0"/>
                  </a:cubicBezTo>
                  <a:cubicBezTo>
                    <a:pt x="358" y="2"/>
                    <a:pt x="530" y="3"/>
                    <a:pt x="701" y="7"/>
                  </a:cubicBezTo>
                  <a:cubicBezTo>
                    <a:pt x="731" y="8"/>
                    <a:pt x="763" y="4"/>
                    <a:pt x="791" y="14"/>
                  </a:cubicBezTo>
                  <a:cubicBezTo>
                    <a:pt x="807" y="20"/>
                    <a:pt x="805" y="47"/>
                    <a:pt x="819" y="56"/>
                  </a:cubicBezTo>
                  <a:cubicBezTo>
                    <a:pt x="858" y="116"/>
                    <a:pt x="836" y="83"/>
                    <a:pt x="888" y="118"/>
                  </a:cubicBezTo>
                  <a:cubicBezTo>
                    <a:pt x="920" y="166"/>
                    <a:pt x="911" y="144"/>
                    <a:pt x="923" y="181"/>
                  </a:cubicBezTo>
                  <a:cubicBezTo>
                    <a:pt x="937" y="306"/>
                    <a:pt x="930" y="515"/>
                    <a:pt x="985" y="625"/>
                  </a:cubicBezTo>
                  <a:cubicBezTo>
                    <a:pt x="1004" y="716"/>
                    <a:pt x="996" y="824"/>
                    <a:pt x="1048" y="902"/>
                  </a:cubicBezTo>
                  <a:cubicBezTo>
                    <a:pt x="1059" y="1036"/>
                    <a:pt x="1105" y="1213"/>
                    <a:pt x="978" y="1298"/>
                  </a:cubicBezTo>
                  <a:cubicBezTo>
                    <a:pt x="967" y="1331"/>
                    <a:pt x="949" y="1326"/>
                    <a:pt x="916" y="1333"/>
                  </a:cubicBezTo>
                  <a:cubicBezTo>
                    <a:pt x="670" y="1327"/>
                    <a:pt x="432" y="1342"/>
                    <a:pt x="187" y="1353"/>
                  </a:cubicBezTo>
                  <a:cubicBezTo>
                    <a:pt x="168" y="1351"/>
                    <a:pt x="88" y="1344"/>
                    <a:pt x="69" y="1333"/>
                  </a:cubicBezTo>
                  <a:cubicBezTo>
                    <a:pt x="60" y="1328"/>
                    <a:pt x="61" y="1313"/>
                    <a:pt x="55" y="1305"/>
                  </a:cubicBezTo>
                  <a:cubicBezTo>
                    <a:pt x="44" y="1290"/>
                    <a:pt x="27" y="1269"/>
                    <a:pt x="14" y="1256"/>
                  </a:cubicBezTo>
                </a:path>
              </a:pathLst>
            </a:custGeom>
            <a:noFill/>
            <a:ln w="25400" cap="flat" cmpd="sng">
              <a:solidFill>
                <a:srgbClr val="C00000"/>
              </a:solidFill>
              <a:prstDash val="dash"/>
              <a:round/>
              <a:headEnd type="none" w="med" len="med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6854" name="Freeform 70"/>
            <p:cNvSpPr>
              <a:spLocks/>
            </p:cNvSpPr>
            <p:nvPr/>
          </p:nvSpPr>
          <p:spPr bwMode="auto">
            <a:xfrm>
              <a:off x="4781" y="2623"/>
              <a:ext cx="119" cy="1159"/>
            </a:xfrm>
            <a:custGeom>
              <a:avLst/>
              <a:gdLst>
                <a:gd name="T0" fmla="*/ 21 w 119"/>
                <a:gd name="T1" fmla="*/ 0 h 1159"/>
                <a:gd name="T2" fmla="*/ 42 w 119"/>
                <a:gd name="T3" fmla="*/ 90 h 1159"/>
                <a:gd name="T4" fmla="*/ 63 w 119"/>
                <a:gd name="T5" fmla="*/ 195 h 1159"/>
                <a:gd name="T6" fmla="*/ 84 w 119"/>
                <a:gd name="T7" fmla="*/ 382 h 1159"/>
                <a:gd name="T8" fmla="*/ 105 w 119"/>
                <a:gd name="T9" fmla="*/ 451 h 1159"/>
                <a:gd name="T10" fmla="*/ 105 w 119"/>
                <a:gd name="T11" fmla="*/ 819 h 1159"/>
                <a:gd name="T12" fmla="*/ 91 w 119"/>
                <a:gd name="T13" fmla="*/ 875 h 1159"/>
                <a:gd name="T14" fmla="*/ 63 w 119"/>
                <a:gd name="T15" fmla="*/ 916 h 1159"/>
                <a:gd name="T16" fmla="*/ 56 w 119"/>
                <a:gd name="T17" fmla="*/ 993 h 1159"/>
                <a:gd name="T18" fmla="*/ 35 w 119"/>
                <a:gd name="T19" fmla="*/ 1027 h 1159"/>
                <a:gd name="T20" fmla="*/ 21 w 119"/>
                <a:gd name="T21" fmla="*/ 1097 h 1159"/>
                <a:gd name="T22" fmla="*/ 0 w 119"/>
                <a:gd name="T23" fmla="*/ 1159 h 1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" h="1159">
                  <a:moveTo>
                    <a:pt x="21" y="0"/>
                  </a:moveTo>
                  <a:cubicBezTo>
                    <a:pt x="10" y="34"/>
                    <a:pt x="22" y="62"/>
                    <a:pt x="42" y="90"/>
                  </a:cubicBezTo>
                  <a:cubicBezTo>
                    <a:pt x="53" y="124"/>
                    <a:pt x="56" y="160"/>
                    <a:pt x="63" y="195"/>
                  </a:cubicBezTo>
                  <a:cubicBezTo>
                    <a:pt x="69" y="257"/>
                    <a:pt x="75" y="320"/>
                    <a:pt x="84" y="382"/>
                  </a:cubicBezTo>
                  <a:cubicBezTo>
                    <a:pt x="88" y="406"/>
                    <a:pt x="105" y="451"/>
                    <a:pt x="105" y="451"/>
                  </a:cubicBezTo>
                  <a:cubicBezTo>
                    <a:pt x="117" y="607"/>
                    <a:pt x="119" y="595"/>
                    <a:pt x="105" y="819"/>
                  </a:cubicBezTo>
                  <a:cubicBezTo>
                    <a:pt x="104" y="838"/>
                    <a:pt x="102" y="859"/>
                    <a:pt x="91" y="875"/>
                  </a:cubicBezTo>
                  <a:cubicBezTo>
                    <a:pt x="82" y="889"/>
                    <a:pt x="63" y="916"/>
                    <a:pt x="63" y="916"/>
                  </a:cubicBezTo>
                  <a:cubicBezTo>
                    <a:pt x="61" y="942"/>
                    <a:pt x="62" y="968"/>
                    <a:pt x="56" y="993"/>
                  </a:cubicBezTo>
                  <a:cubicBezTo>
                    <a:pt x="53" y="1006"/>
                    <a:pt x="39" y="1014"/>
                    <a:pt x="35" y="1027"/>
                  </a:cubicBezTo>
                  <a:cubicBezTo>
                    <a:pt x="27" y="1050"/>
                    <a:pt x="27" y="1074"/>
                    <a:pt x="21" y="1097"/>
                  </a:cubicBezTo>
                  <a:cubicBezTo>
                    <a:pt x="18" y="1108"/>
                    <a:pt x="16" y="1159"/>
                    <a:pt x="0" y="1159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ysDot"/>
              <a:round/>
              <a:headEnd type="none" w="med" len="med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6855" name="Text Box 71"/>
            <p:cNvSpPr txBox="1">
              <a:spLocks noChangeArrowheads="1"/>
            </p:cNvSpPr>
            <p:nvPr/>
          </p:nvSpPr>
          <p:spPr bwMode="auto">
            <a:xfrm>
              <a:off x="4883" y="3419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0</a:t>
              </a:r>
            </a:p>
          </p:txBody>
        </p:sp>
        <p:sp>
          <p:nvSpPr>
            <p:cNvPr id="246856" name="Text Box 72"/>
            <p:cNvSpPr txBox="1">
              <a:spLocks noChangeArrowheads="1"/>
            </p:cNvSpPr>
            <p:nvPr/>
          </p:nvSpPr>
          <p:spPr bwMode="auto">
            <a:xfrm>
              <a:off x="4967" y="2432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</p:grpSp>
      <p:graphicFrame>
        <p:nvGraphicFramePr>
          <p:cNvPr id="246858" name="Object 74"/>
          <p:cNvGraphicFramePr>
            <a:graphicFrameLocks noChangeAspect="1"/>
          </p:cNvGraphicFramePr>
          <p:nvPr/>
        </p:nvGraphicFramePr>
        <p:xfrm>
          <a:off x="3492500" y="1412875"/>
          <a:ext cx="52324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94" name="Rovnice" r:id="rId5" imgW="2400120" imgH="228600" progId="Equation.3">
                  <p:embed/>
                </p:oleObj>
              </mc:Choice>
              <mc:Fallback>
                <p:oleObj name="Rovnice" r:id="rId5" imgW="2400120" imgH="228600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1412875"/>
                        <a:ext cx="5232400" cy="4984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6889" name="Group 105"/>
          <p:cNvGrpSpPr>
            <a:grpSpLocks/>
          </p:cNvGrpSpPr>
          <p:nvPr/>
        </p:nvGrpSpPr>
        <p:grpSpPr bwMode="auto">
          <a:xfrm>
            <a:off x="6084168" y="3933056"/>
            <a:ext cx="2598737" cy="2662238"/>
            <a:chOff x="3899" y="2568"/>
            <a:chExt cx="1637" cy="1677"/>
          </a:xfrm>
        </p:grpSpPr>
        <p:cxnSp>
          <p:nvCxnSpPr>
            <p:cNvPr id="246860" name="AutoShape 76"/>
            <p:cNvCxnSpPr>
              <a:cxnSpLocks noChangeShapeType="1"/>
              <a:stCxn id="246866" idx="2"/>
              <a:endCxn id="246867" idx="0"/>
            </p:cNvCxnSpPr>
            <p:nvPr/>
          </p:nvCxnSpPr>
          <p:spPr bwMode="auto">
            <a:xfrm>
              <a:off x="4697" y="3350"/>
              <a:ext cx="0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6863" name="Rectangle 79"/>
            <p:cNvSpPr>
              <a:spLocks noChangeAspect="1" noChangeArrowheads="1"/>
            </p:cNvSpPr>
            <p:nvPr/>
          </p:nvSpPr>
          <p:spPr bwMode="auto">
            <a:xfrm>
              <a:off x="3899" y="3610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6865" name="Rectangle 81"/>
            <p:cNvSpPr>
              <a:spLocks noChangeAspect="1" noChangeArrowheads="1"/>
            </p:cNvSpPr>
            <p:nvPr/>
          </p:nvSpPr>
          <p:spPr bwMode="auto">
            <a:xfrm>
              <a:off x="5395" y="3610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6866" name="Rectangle 82"/>
            <p:cNvSpPr>
              <a:spLocks noChangeAspect="1" noChangeArrowheads="1"/>
            </p:cNvSpPr>
            <p:nvPr/>
          </p:nvSpPr>
          <p:spPr bwMode="auto">
            <a:xfrm>
              <a:off x="4626" y="3021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6867" name="Oval 83"/>
            <p:cNvSpPr>
              <a:spLocks noChangeAspect="1" noChangeArrowheads="1"/>
            </p:cNvSpPr>
            <p:nvPr/>
          </p:nvSpPr>
          <p:spPr bwMode="auto">
            <a:xfrm>
              <a:off x="4652" y="3475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6868" name="Oval 84"/>
            <p:cNvSpPr>
              <a:spLocks noChangeAspect="1" noChangeArrowheads="1"/>
            </p:cNvSpPr>
            <p:nvPr/>
          </p:nvSpPr>
          <p:spPr bwMode="auto">
            <a:xfrm>
              <a:off x="4652" y="4155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6869" name="Oval 85"/>
            <p:cNvSpPr>
              <a:spLocks noChangeAspect="1" noChangeArrowheads="1"/>
            </p:cNvSpPr>
            <p:nvPr/>
          </p:nvSpPr>
          <p:spPr bwMode="auto">
            <a:xfrm>
              <a:off x="4652" y="2568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246872" name="AutoShape 88"/>
            <p:cNvCxnSpPr>
              <a:cxnSpLocks noChangeShapeType="1"/>
              <a:stCxn id="246869" idx="4"/>
              <a:endCxn id="246866" idx="0"/>
            </p:cNvCxnSpPr>
            <p:nvPr/>
          </p:nvCxnSpPr>
          <p:spPr bwMode="auto">
            <a:xfrm>
              <a:off x="4697" y="2670"/>
              <a:ext cx="0" cy="33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6875" name="AutoShape 91"/>
            <p:cNvCxnSpPr>
              <a:cxnSpLocks noChangeShapeType="1"/>
              <a:stCxn id="246863" idx="2"/>
              <a:endCxn id="246868" idx="2"/>
            </p:cNvCxnSpPr>
            <p:nvPr/>
          </p:nvCxnSpPr>
          <p:spPr bwMode="auto">
            <a:xfrm rot="16200000" flipH="1">
              <a:off x="4174" y="3735"/>
              <a:ext cx="26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6876" name="AutoShape 92"/>
            <p:cNvCxnSpPr>
              <a:cxnSpLocks noChangeShapeType="1"/>
              <a:stCxn id="246868" idx="6"/>
              <a:endCxn id="246865" idx="2"/>
            </p:cNvCxnSpPr>
            <p:nvPr/>
          </p:nvCxnSpPr>
          <p:spPr bwMode="auto">
            <a:xfrm flipV="1">
              <a:off x="4754" y="3939"/>
              <a:ext cx="712" cy="26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6881" name="Text Box 97"/>
            <p:cNvSpPr txBox="1">
              <a:spLocks noChangeArrowheads="1"/>
            </p:cNvSpPr>
            <p:nvPr/>
          </p:nvSpPr>
          <p:spPr bwMode="auto">
            <a:xfrm>
              <a:off x="4060" y="3656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46882" name="Text Box 98"/>
            <p:cNvSpPr txBox="1">
              <a:spLocks noChangeArrowheads="1"/>
            </p:cNvSpPr>
            <p:nvPr/>
          </p:nvSpPr>
          <p:spPr bwMode="auto">
            <a:xfrm>
              <a:off x="5149" y="3656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46883" name="Text Box 99"/>
            <p:cNvSpPr txBox="1">
              <a:spLocks noChangeArrowheads="1"/>
            </p:cNvSpPr>
            <p:nvPr/>
          </p:nvSpPr>
          <p:spPr bwMode="auto">
            <a:xfrm>
              <a:off x="4377" y="3022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cxnSp>
          <p:nvCxnSpPr>
            <p:cNvPr id="246884" name="AutoShape 100"/>
            <p:cNvCxnSpPr>
              <a:cxnSpLocks noChangeShapeType="1"/>
              <a:stCxn id="246863" idx="0"/>
              <a:endCxn id="246869" idx="2"/>
            </p:cNvCxnSpPr>
            <p:nvPr/>
          </p:nvCxnSpPr>
          <p:spPr bwMode="auto">
            <a:xfrm rot="16200000">
              <a:off x="3812" y="2771"/>
              <a:ext cx="985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6885" name="AutoShape 101"/>
            <p:cNvCxnSpPr>
              <a:cxnSpLocks noChangeShapeType="1"/>
              <a:stCxn id="246869" idx="6"/>
              <a:endCxn id="246865" idx="0"/>
            </p:cNvCxnSpPr>
            <p:nvPr/>
          </p:nvCxnSpPr>
          <p:spPr bwMode="auto">
            <a:xfrm>
              <a:off x="4754" y="2613"/>
              <a:ext cx="712" cy="985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6886" name="Text Box 102"/>
          <p:cNvSpPr txBox="1">
            <a:spLocks noChangeArrowheads="1"/>
          </p:cNvSpPr>
          <p:nvPr/>
        </p:nvSpPr>
        <p:spPr bwMode="auto">
          <a:xfrm>
            <a:off x="7077075" y="5949950"/>
            <a:ext cx="306742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</a:rPr>
              <a:t>i</a:t>
            </a:r>
          </a:p>
        </p:txBody>
      </p:sp>
      <p:sp>
        <p:nvSpPr>
          <p:cNvPr id="246887" name="Line 103"/>
          <p:cNvSpPr>
            <a:spLocks noChangeShapeType="1"/>
          </p:cNvSpPr>
          <p:nvPr/>
        </p:nvSpPr>
        <p:spPr bwMode="auto">
          <a:xfrm>
            <a:off x="7452320" y="5661248"/>
            <a:ext cx="0" cy="6477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>
              <a:effectLst/>
            </a:endParaRPr>
          </a:p>
        </p:txBody>
      </p:sp>
      <p:pic>
        <p:nvPicPr>
          <p:cNvPr id="246894" name="Picture 110" descr="MC900423575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4662488"/>
            <a:ext cx="1609725" cy="182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6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6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6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6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6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6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46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6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6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68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4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6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6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46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6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6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6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6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/>
      <p:bldP spid="246886" grpId="0"/>
      <p:bldP spid="24688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15888"/>
            <a:ext cx="4826000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Théveninova poučka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3276600" y="1125538"/>
            <a:ext cx="27352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výpočet napětí U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endParaRPr lang="cs-CZ" altLang="cs-CZ" sz="20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graphicFrame>
        <p:nvGraphicFramePr>
          <p:cNvPr id="247813" name="Object 5"/>
          <p:cNvGraphicFramePr>
            <a:graphicFrameLocks noChangeAspect="1"/>
          </p:cNvGraphicFramePr>
          <p:nvPr/>
        </p:nvGraphicFramePr>
        <p:xfrm>
          <a:off x="2987675" y="4241800"/>
          <a:ext cx="2376488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222" name="Rovnice" r:id="rId3" imgW="1333440" imgH="838080" progId="Equation.3">
                  <p:embed/>
                </p:oleObj>
              </mc:Choice>
              <mc:Fallback>
                <p:oleObj name="Rovnice" r:id="rId3" imgW="1333440" imgH="838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241800"/>
                        <a:ext cx="2376488" cy="1492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2700338" y="3860800"/>
            <a:ext cx="26638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odporu 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</a:p>
        </p:txBody>
      </p:sp>
      <p:grpSp>
        <p:nvGrpSpPr>
          <p:cNvPr id="247815" name="Group 7"/>
          <p:cNvGrpSpPr>
            <a:grpSpLocks/>
          </p:cNvGrpSpPr>
          <p:nvPr/>
        </p:nvGrpSpPr>
        <p:grpSpPr bwMode="auto">
          <a:xfrm>
            <a:off x="5867400" y="4005263"/>
            <a:ext cx="2951163" cy="2662237"/>
            <a:chOff x="3788" y="2343"/>
            <a:chExt cx="1859" cy="1677"/>
          </a:xfrm>
        </p:grpSpPr>
        <p:grpSp>
          <p:nvGrpSpPr>
            <p:cNvPr id="247816" name="Group 8"/>
            <p:cNvGrpSpPr>
              <a:grpSpLocks/>
            </p:cNvGrpSpPr>
            <p:nvPr/>
          </p:nvGrpSpPr>
          <p:grpSpPr bwMode="auto">
            <a:xfrm>
              <a:off x="3788" y="2343"/>
              <a:ext cx="1859" cy="1677"/>
              <a:chOff x="3788" y="2343"/>
              <a:chExt cx="1859" cy="1677"/>
            </a:xfrm>
          </p:grpSpPr>
          <p:cxnSp>
            <p:nvCxnSpPr>
              <p:cNvPr id="247817" name="AutoShape 9"/>
              <p:cNvCxnSpPr>
                <a:cxnSpLocks noChangeShapeType="1"/>
                <a:stCxn id="247823" idx="2"/>
                <a:endCxn id="247824" idx="0"/>
              </p:cNvCxnSpPr>
              <p:nvPr/>
            </p:nvCxnSpPr>
            <p:spPr bwMode="auto">
              <a:xfrm>
                <a:off x="4697" y="3125"/>
                <a:ext cx="0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247818" name="Group 10"/>
              <p:cNvGrpSpPr>
                <a:grpSpLocks/>
              </p:cNvGrpSpPr>
              <p:nvPr/>
            </p:nvGrpSpPr>
            <p:grpSpPr bwMode="auto">
              <a:xfrm>
                <a:off x="3788" y="2343"/>
                <a:ext cx="1859" cy="1677"/>
                <a:chOff x="3788" y="2343"/>
                <a:chExt cx="1859" cy="1677"/>
              </a:xfrm>
            </p:grpSpPr>
            <p:sp>
              <p:nvSpPr>
                <p:cNvPr id="247819" name="Oval 11"/>
                <p:cNvSpPr>
                  <a:spLocks noChangeAspect="1" noChangeArrowheads="1"/>
                </p:cNvSpPr>
                <p:nvPr/>
              </p:nvSpPr>
              <p:spPr bwMode="auto">
                <a:xfrm>
                  <a:off x="3788" y="2751"/>
                  <a:ext cx="363" cy="363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2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b="1">
                      <a:solidFill>
                        <a:schemeClr val="bg2"/>
                      </a:solidFill>
                      <a:effectLst/>
                      <a:latin typeface="Garamond" panose="02020404030301010803" pitchFamily="18" charset="0"/>
                    </a:rPr>
                    <a:t>=</a:t>
                  </a:r>
                </a:p>
              </p:txBody>
            </p:sp>
            <p:sp>
              <p:nvSpPr>
                <p:cNvPr id="247820" name="Rectangle 12"/>
                <p:cNvSpPr>
                  <a:spLocks noChangeAspect="1" noChangeArrowheads="1"/>
                </p:cNvSpPr>
                <p:nvPr/>
              </p:nvSpPr>
              <p:spPr bwMode="auto">
                <a:xfrm>
                  <a:off x="3899" y="3385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7821" name="Oval 13"/>
                <p:cNvSpPr>
                  <a:spLocks noChangeAspect="1" noChangeArrowheads="1"/>
                </p:cNvSpPr>
                <p:nvPr/>
              </p:nvSpPr>
              <p:spPr bwMode="auto">
                <a:xfrm>
                  <a:off x="5284" y="2751"/>
                  <a:ext cx="363" cy="363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2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b="1">
                      <a:solidFill>
                        <a:schemeClr val="bg2"/>
                      </a:solidFill>
                      <a:effectLst/>
                      <a:latin typeface="Garamond" panose="02020404030301010803" pitchFamily="18" charset="0"/>
                    </a:rPr>
                    <a:t>=</a:t>
                  </a:r>
                </a:p>
              </p:txBody>
            </p:sp>
            <p:sp>
              <p:nvSpPr>
                <p:cNvPr id="247822" name="Rectangle 14"/>
                <p:cNvSpPr>
                  <a:spLocks noChangeAspect="1" noChangeArrowheads="1"/>
                </p:cNvSpPr>
                <p:nvPr/>
              </p:nvSpPr>
              <p:spPr bwMode="auto">
                <a:xfrm>
                  <a:off x="5395" y="3385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7823" name="Rectangle 15"/>
                <p:cNvSpPr>
                  <a:spLocks noChangeAspect="1" noChangeArrowheads="1"/>
                </p:cNvSpPr>
                <p:nvPr/>
              </p:nvSpPr>
              <p:spPr bwMode="auto">
                <a:xfrm>
                  <a:off x="4626" y="2796"/>
                  <a:ext cx="141" cy="317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7824" name="Oval 16"/>
                <p:cNvSpPr>
                  <a:spLocks noChangeAspect="1" noChangeArrowheads="1"/>
                </p:cNvSpPr>
                <p:nvPr/>
              </p:nvSpPr>
              <p:spPr bwMode="auto">
                <a:xfrm>
                  <a:off x="4652" y="3250"/>
                  <a:ext cx="90" cy="90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7825" name="Oval 17"/>
                <p:cNvSpPr>
                  <a:spLocks noChangeAspect="1" noChangeArrowheads="1"/>
                </p:cNvSpPr>
                <p:nvPr/>
              </p:nvSpPr>
              <p:spPr bwMode="auto">
                <a:xfrm>
                  <a:off x="4652" y="3930"/>
                  <a:ext cx="90" cy="90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7826" name="Oval 18"/>
                <p:cNvSpPr>
                  <a:spLocks noChangeAspect="1" noChangeArrowheads="1"/>
                </p:cNvSpPr>
                <p:nvPr/>
              </p:nvSpPr>
              <p:spPr bwMode="auto">
                <a:xfrm>
                  <a:off x="4652" y="2343"/>
                  <a:ext cx="90" cy="90"/>
                </a:xfrm>
                <a:prstGeom prst="ellipse">
                  <a:avLst/>
                </a:prstGeom>
                <a:solidFill>
                  <a:schemeClr val="bg2"/>
                </a:solidFill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cxnSp>
              <p:nvCxnSpPr>
                <p:cNvPr id="247827" name="AutoShape 19"/>
                <p:cNvCxnSpPr>
                  <a:cxnSpLocks noChangeShapeType="1"/>
                  <a:stCxn id="247819" idx="0"/>
                  <a:endCxn id="247826" idx="2"/>
                </p:cNvCxnSpPr>
                <p:nvPr/>
              </p:nvCxnSpPr>
              <p:spPr bwMode="auto">
                <a:xfrm rot="16200000">
                  <a:off x="4129" y="2229"/>
                  <a:ext cx="351" cy="670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7828" name="AutoShape 20"/>
                <p:cNvCxnSpPr>
                  <a:cxnSpLocks noChangeShapeType="1"/>
                  <a:stCxn id="247826" idx="6"/>
                  <a:endCxn id="247821" idx="0"/>
                </p:cNvCxnSpPr>
                <p:nvPr/>
              </p:nvCxnSpPr>
              <p:spPr bwMode="auto">
                <a:xfrm>
                  <a:off x="4754" y="2388"/>
                  <a:ext cx="712" cy="351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7829" name="AutoShape 21"/>
                <p:cNvCxnSpPr>
                  <a:cxnSpLocks noChangeShapeType="1"/>
                  <a:stCxn id="247826" idx="4"/>
                  <a:endCxn id="247823" idx="0"/>
                </p:cNvCxnSpPr>
                <p:nvPr/>
              </p:nvCxnSpPr>
              <p:spPr bwMode="auto">
                <a:xfrm>
                  <a:off x="4697" y="2445"/>
                  <a:ext cx="0" cy="339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7830" name="AutoShape 22"/>
                <p:cNvCxnSpPr>
                  <a:cxnSpLocks noChangeShapeType="1"/>
                  <a:stCxn id="247819" idx="4"/>
                  <a:endCxn id="247820" idx="0"/>
                </p:cNvCxnSpPr>
                <p:nvPr/>
              </p:nvCxnSpPr>
              <p:spPr bwMode="auto">
                <a:xfrm>
                  <a:off x="3970" y="3126"/>
                  <a:ext cx="0" cy="247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7831" name="AutoShape 23"/>
                <p:cNvCxnSpPr>
                  <a:cxnSpLocks noChangeShapeType="1"/>
                  <a:stCxn id="247821" idx="4"/>
                  <a:endCxn id="247822" idx="0"/>
                </p:cNvCxnSpPr>
                <p:nvPr/>
              </p:nvCxnSpPr>
              <p:spPr bwMode="auto">
                <a:xfrm rot="5400000">
                  <a:off x="5342" y="3250"/>
                  <a:ext cx="247" cy="0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7832" name="AutoShape 24"/>
                <p:cNvCxnSpPr>
                  <a:cxnSpLocks noChangeShapeType="1"/>
                  <a:stCxn id="247820" idx="2"/>
                  <a:endCxn id="247825" idx="2"/>
                </p:cNvCxnSpPr>
                <p:nvPr/>
              </p:nvCxnSpPr>
              <p:spPr bwMode="auto">
                <a:xfrm rot="16200000" flipH="1">
                  <a:off x="4174" y="3510"/>
                  <a:ext cx="261" cy="670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7833" name="AutoShape 25"/>
                <p:cNvCxnSpPr>
                  <a:cxnSpLocks noChangeShapeType="1"/>
                  <a:stCxn id="247825" idx="6"/>
                  <a:endCxn id="247822" idx="2"/>
                </p:cNvCxnSpPr>
                <p:nvPr/>
              </p:nvCxnSpPr>
              <p:spPr bwMode="auto">
                <a:xfrm flipV="1">
                  <a:off x="4754" y="3714"/>
                  <a:ext cx="712" cy="261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47834" name="Line 26"/>
                <p:cNvSpPr>
                  <a:spLocks noChangeShapeType="1"/>
                </p:cNvSpPr>
                <p:nvPr/>
              </p:nvSpPr>
              <p:spPr bwMode="auto">
                <a:xfrm>
                  <a:off x="4242" y="2660"/>
                  <a:ext cx="0" cy="635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 type="arrow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7835" name="Line 27"/>
                <p:cNvSpPr>
                  <a:spLocks noChangeShapeType="1"/>
                </p:cNvSpPr>
                <p:nvPr/>
              </p:nvSpPr>
              <p:spPr bwMode="auto">
                <a:xfrm>
                  <a:off x="5239" y="2660"/>
                  <a:ext cx="0" cy="635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 type="arrow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7836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5002" y="2784"/>
                  <a:ext cx="241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U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B</a:t>
                  </a:r>
                </a:p>
              </p:txBody>
            </p:sp>
            <p:sp>
              <p:nvSpPr>
                <p:cNvPr id="247837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242" y="2785"/>
                  <a:ext cx="241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U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A</a:t>
                  </a:r>
                </a:p>
              </p:txBody>
            </p:sp>
            <p:sp>
              <p:nvSpPr>
                <p:cNvPr id="24783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060" y="3431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1</a:t>
                  </a:r>
                </a:p>
              </p:txBody>
            </p:sp>
            <p:sp>
              <p:nvSpPr>
                <p:cNvPr id="247839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5149" y="3431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2</a:t>
                  </a:r>
                </a:p>
              </p:txBody>
            </p:sp>
            <p:sp>
              <p:nvSpPr>
                <p:cNvPr id="247840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423" y="3022"/>
                  <a:ext cx="223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R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3</a:t>
                  </a:r>
                </a:p>
              </p:txBody>
            </p:sp>
          </p:grpSp>
        </p:grpSp>
        <p:sp>
          <p:nvSpPr>
            <p:cNvPr id="247841" name="Text Box 33"/>
            <p:cNvSpPr txBox="1">
              <a:spLocks noChangeArrowheads="1"/>
            </p:cNvSpPr>
            <p:nvPr/>
          </p:nvSpPr>
          <p:spPr bwMode="auto">
            <a:xfrm>
              <a:off x="4474" y="3475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0</a:t>
              </a:r>
            </a:p>
          </p:txBody>
        </p:sp>
        <p:sp>
          <p:nvSpPr>
            <p:cNvPr id="247842" name="Line 34"/>
            <p:cNvSpPr>
              <a:spLocks noChangeShapeType="1"/>
            </p:cNvSpPr>
            <p:nvPr/>
          </p:nvSpPr>
          <p:spPr bwMode="auto">
            <a:xfrm>
              <a:off x="4694" y="3430"/>
              <a:ext cx="0" cy="4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7843" name="Freeform 35"/>
            <p:cNvSpPr>
              <a:spLocks/>
            </p:cNvSpPr>
            <p:nvPr/>
          </p:nvSpPr>
          <p:spPr bwMode="auto">
            <a:xfrm>
              <a:off x="4067" y="2526"/>
              <a:ext cx="1105" cy="1353"/>
            </a:xfrm>
            <a:custGeom>
              <a:avLst/>
              <a:gdLst>
                <a:gd name="T0" fmla="*/ 0 w 1105"/>
                <a:gd name="T1" fmla="*/ 139 h 1353"/>
                <a:gd name="T2" fmla="*/ 7 w 1105"/>
                <a:gd name="T3" fmla="*/ 111 h 1353"/>
                <a:gd name="T4" fmla="*/ 48 w 1105"/>
                <a:gd name="T5" fmla="*/ 83 h 1353"/>
                <a:gd name="T6" fmla="*/ 187 w 1105"/>
                <a:gd name="T7" fmla="*/ 0 h 1353"/>
                <a:gd name="T8" fmla="*/ 701 w 1105"/>
                <a:gd name="T9" fmla="*/ 7 h 1353"/>
                <a:gd name="T10" fmla="*/ 791 w 1105"/>
                <a:gd name="T11" fmla="*/ 14 h 1353"/>
                <a:gd name="T12" fmla="*/ 819 w 1105"/>
                <a:gd name="T13" fmla="*/ 56 h 1353"/>
                <a:gd name="T14" fmla="*/ 888 w 1105"/>
                <a:gd name="T15" fmla="*/ 118 h 1353"/>
                <a:gd name="T16" fmla="*/ 923 w 1105"/>
                <a:gd name="T17" fmla="*/ 181 h 1353"/>
                <a:gd name="T18" fmla="*/ 985 w 1105"/>
                <a:gd name="T19" fmla="*/ 625 h 1353"/>
                <a:gd name="T20" fmla="*/ 1048 w 1105"/>
                <a:gd name="T21" fmla="*/ 902 h 1353"/>
                <a:gd name="T22" fmla="*/ 978 w 1105"/>
                <a:gd name="T23" fmla="*/ 1298 h 1353"/>
                <a:gd name="T24" fmla="*/ 916 w 1105"/>
                <a:gd name="T25" fmla="*/ 1333 h 1353"/>
                <a:gd name="T26" fmla="*/ 187 w 1105"/>
                <a:gd name="T27" fmla="*/ 1353 h 1353"/>
                <a:gd name="T28" fmla="*/ 69 w 1105"/>
                <a:gd name="T29" fmla="*/ 1333 h 1353"/>
                <a:gd name="T30" fmla="*/ 55 w 1105"/>
                <a:gd name="T31" fmla="*/ 1305 h 1353"/>
                <a:gd name="T32" fmla="*/ 14 w 1105"/>
                <a:gd name="T33" fmla="*/ 1256 h 1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5" h="1353">
                  <a:moveTo>
                    <a:pt x="0" y="139"/>
                  </a:moveTo>
                  <a:cubicBezTo>
                    <a:pt x="2" y="130"/>
                    <a:pt x="1" y="118"/>
                    <a:pt x="7" y="111"/>
                  </a:cubicBezTo>
                  <a:cubicBezTo>
                    <a:pt x="18" y="98"/>
                    <a:pt x="48" y="83"/>
                    <a:pt x="48" y="83"/>
                  </a:cubicBezTo>
                  <a:cubicBezTo>
                    <a:pt x="79" y="38"/>
                    <a:pt x="135" y="13"/>
                    <a:pt x="187" y="0"/>
                  </a:cubicBezTo>
                  <a:cubicBezTo>
                    <a:pt x="358" y="2"/>
                    <a:pt x="530" y="3"/>
                    <a:pt x="701" y="7"/>
                  </a:cubicBezTo>
                  <a:cubicBezTo>
                    <a:pt x="731" y="8"/>
                    <a:pt x="763" y="4"/>
                    <a:pt x="791" y="14"/>
                  </a:cubicBezTo>
                  <a:cubicBezTo>
                    <a:pt x="807" y="20"/>
                    <a:pt x="805" y="47"/>
                    <a:pt x="819" y="56"/>
                  </a:cubicBezTo>
                  <a:cubicBezTo>
                    <a:pt x="858" y="116"/>
                    <a:pt x="836" y="83"/>
                    <a:pt x="888" y="118"/>
                  </a:cubicBezTo>
                  <a:cubicBezTo>
                    <a:pt x="920" y="166"/>
                    <a:pt x="911" y="144"/>
                    <a:pt x="923" y="181"/>
                  </a:cubicBezTo>
                  <a:cubicBezTo>
                    <a:pt x="937" y="306"/>
                    <a:pt x="930" y="515"/>
                    <a:pt x="985" y="625"/>
                  </a:cubicBezTo>
                  <a:cubicBezTo>
                    <a:pt x="1004" y="716"/>
                    <a:pt x="996" y="824"/>
                    <a:pt x="1048" y="902"/>
                  </a:cubicBezTo>
                  <a:cubicBezTo>
                    <a:pt x="1059" y="1036"/>
                    <a:pt x="1105" y="1213"/>
                    <a:pt x="978" y="1298"/>
                  </a:cubicBezTo>
                  <a:cubicBezTo>
                    <a:pt x="967" y="1331"/>
                    <a:pt x="949" y="1326"/>
                    <a:pt x="916" y="1333"/>
                  </a:cubicBezTo>
                  <a:cubicBezTo>
                    <a:pt x="670" y="1327"/>
                    <a:pt x="432" y="1342"/>
                    <a:pt x="187" y="1353"/>
                  </a:cubicBezTo>
                  <a:cubicBezTo>
                    <a:pt x="168" y="1351"/>
                    <a:pt x="88" y="1344"/>
                    <a:pt x="69" y="1333"/>
                  </a:cubicBezTo>
                  <a:cubicBezTo>
                    <a:pt x="60" y="1328"/>
                    <a:pt x="61" y="1313"/>
                    <a:pt x="55" y="1305"/>
                  </a:cubicBezTo>
                  <a:cubicBezTo>
                    <a:pt x="44" y="1290"/>
                    <a:pt x="27" y="1269"/>
                    <a:pt x="14" y="1256"/>
                  </a:cubicBezTo>
                </a:path>
              </a:pathLst>
            </a:custGeom>
            <a:noFill/>
            <a:ln w="25400" cap="flat" cmpd="sng">
              <a:solidFill>
                <a:srgbClr val="C00000"/>
              </a:solidFill>
              <a:prstDash val="dash"/>
              <a:round/>
              <a:headEnd type="none" w="med" len="med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7844" name="Freeform 36"/>
            <p:cNvSpPr>
              <a:spLocks/>
            </p:cNvSpPr>
            <p:nvPr/>
          </p:nvSpPr>
          <p:spPr bwMode="auto">
            <a:xfrm>
              <a:off x="4781" y="2623"/>
              <a:ext cx="119" cy="1159"/>
            </a:xfrm>
            <a:custGeom>
              <a:avLst/>
              <a:gdLst>
                <a:gd name="T0" fmla="*/ 21 w 119"/>
                <a:gd name="T1" fmla="*/ 0 h 1159"/>
                <a:gd name="T2" fmla="*/ 42 w 119"/>
                <a:gd name="T3" fmla="*/ 90 h 1159"/>
                <a:gd name="T4" fmla="*/ 63 w 119"/>
                <a:gd name="T5" fmla="*/ 195 h 1159"/>
                <a:gd name="T6" fmla="*/ 84 w 119"/>
                <a:gd name="T7" fmla="*/ 382 h 1159"/>
                <a:gd name="T8" fmla="*/ 105 w 119"/>
                <a:gd name="T9" fmla="*/ 451 h 1159"/>
                <a:gd name="T10" fmla="*/ 105 w 119"/>
                <a:gd name="T11" fmla="*/ 819 h 1159"/>
                <a:gd name="T12" fmla="*/ 91 w 119"/>
                <a:gd name="T13" fmla="*/ 875 h 1159"/>
                <a:gd name="T14" fmla="*/ 63 w 119"/>
                <a:gd name="T15" fmla="*/ 916 h 1159"/>
                <a:gd name="T16" fmla="*/ 56 w 119"/>
                <a:gd name="T17" fmla="*/ 993 h 1159"/>
                <a:gd name="T18" fmla="*/ 35 w 119"/>
                <a:gd name="T19" fmla="*/ 1027 h 1159"/>
                <a:gd name="T20" fmla="*/ 21 w 119"/>
                <a:gd name="T21" fmla="*/ 1097 h 1159"/>
                <a:gd name="T22" fmla="*/ 0 w 119"/>
                <a:gd name="T23" fmla="*/ 1159 h 1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" h="1159">
                  <a:moveTo>
                    <a:pt x="21" y="0"/>
                  </a:moveTo>
                  <a:cubicBezTo>
                    <a:pt x="10" y="34"/>
                    <a:pt x="22" y="62"/>
                    <a:pt x="42" y="90"/>
                  </a:cubicBezTo>
                  <a:cubicBezTo>
                    <a:pt x="53" y="124"/>
                    <a:pt x="56" y="160"/>
                    <a:pt x="63" y="195"/>
                  </a:cubicBezTo>
                  <a:cubicBezTo>
                    <a:pt x="69" y="257"/>
                    <a:pt x="75" y="320"/>
                    <a:pt x="84" y="382"/>
                  </a:cubicBezTo>
                  <a:cubicBezTo>
                    <a:pt x="88" y="406"/>
                    <a:pt x="105" y="451"/>
                    <a:pt x="105" y="451"/>
                  </a:cubicBezTo>
                  <a:cubicBezTo>
                    <a:pt x="117" y="607"/>
                    <a:pt x="119" y="595"/>
                    <a:pt x="105" y="819"/>
                  </a:cubicBezTo>
                  <a:cubicBezTo>
                    <a:pt x="104" y="838"/>
                    <a:pt x="102" y="859"/>
                    <a:pt x="91" y="875"/>
                  </a:cubicBezTo>
                  <a:cubicBezTo>
                    <a:pt x="82" y="889"/>
                    <a:pt x="63" y="916"/>
                    <a:pt x="63" y="916"/>
                  </a:cubicBezTo>
                  <a:cubicBezTo>
                    <a:pt x="61" y="942"/>
                    <a:pt x="62" y="968"/>
                    <a:pt x="56" y="993"/>
                  </a:cubicBezTo>
                  <a:cubicBezTo>
                    <a:pt x="53" y="1006"/>
                    <a:pt x="39" y="1014"/>
                    <a:pt x="35" y="1027"/>
                  </a:cubicBezTo>
                  <a:cubicBezTo>
                    <a:pt x="27" y="1050"/>
                    <a:pt x="27" y="1074"/>
                    <a:pt x="21" y="1097"/>
                  </a:cubicBezTo>
                  <a:cubicBezTo>
                    <a:pt x="18" y="1108"/>
                    <a:pt x="16" y="1159"/>
                    <a:pt x="0" y="1159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ysDot"/>
              <a:round/>
              <a:headEnd type="none" w="med" len="med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7845" name="Text Box 37"/>
            <p:cNvSpPr txBox="1">
              <a:spLocks noChangeArrowheads="1"/>
            </p:cNvSpPr>
            <p:nvPr/>
          </p:nvSpPr>
          <p:spPr bwMode="auto">
            <a:xfrm>
              <a:off x="4883" y="3419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0</a:t>
              </a:r>
            </a:p>
          </p:txBody>
        </p:sp>
        <p:sp>
          <p:nvSpPr>
            <p:cNvPr id="247846" name="Text Box 38"/>
            <p:cNvSpPr txBox="1">
              <a:spLocks noChangeArrowheads="1"/>
            </p:cNvSpPr>
            <p:nvPr/>
          </p:nvSpPr>
          <p:spPr bwMode="auto">
            <a:xfrm>
              <a:off x="4967" y="2432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</p:grpSp>
      <p:grpSp>
        <p:nvGrpSpPr>
          <p:cNvPr id="247870" name="Group 62"/>
          <p:cNvGrpSpPr>
            <a:grpSpLocks/>
          </p:cNvGrpSpPr>
          <p:nvPr/>
        </p:nvGrpSpPr>
        <p:grpSpPr bwMode="auto">
          <a:xfrm>
            <a:off x="180677" y="981075"/>
            <a:ext cx="2951163" cy="2662238"/>
            <a:chOff x="249" y="800"/>
            <a:chExt cx="1859" cy="1677"/>
          </a:xfrm>
        </p:grpSpPr>
        <p:sp>
          <p:nvSpPr>
            <p:cNvPr id="247871" name="Oval 63"/>
            <p:cNvSpPr>
              <a:spLocks noChangeAspect="1" noChangeArrowheads="1"/>
            </p:cNvSpPr>
            <p:nvPr/>
          </p:nvSpPr>
          <p:spPr bwMode="auto">
            <a:xfrm>
              <a:off x="249" y="1208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47872" name="Rectangle 64"/>
            <p:cNvSpPr>
              <a:spLocks noChangeAspect="1" noChangeArrowheads="1"/>
            </p:cNvSpPr>
            <p:nvPr/>
          </p:nvSpPr>
          <p:spPr bwMode="auto">
            <a:xfrm>
              <a:off x="360" y="1842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7873" name="Oval 65"/>
            <p:cNvSpPr>
              <a:spLocks noChangeAspect="1" noChangeArrowheads="1"/>
            </p:cNvSpPr>
            <p:nvPr/>
          </p:nvSpPr>
          <p:spPr bwMode="auto">
            <a:xfrm>
              <a:off x="1745" y="1208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47874" name="Rectangle 66"/>
            <p:cNvSpPr>
              <a:spLocks noChangeAspect="1" noChangeArrowheads="1"/>
            </p:cNvSpPr>
            <p:nvPr/>
          </p:nvSpPr>
          <p:spPr bwMode="auto">
            <a:xfrm>
              <a:off x="1088" y="1934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7875" name="Rectangle 67"/>
            <p:cNvSpPr>
              <a:spLocks noChangeAspect="1" noChangeArrowheads="1"/>
            </p:cNvSpPr>
            <p:nvPr/>
          </p:nvSpPr>
          <p:spPr bwMode="auto">
            <a:xfrm>
              <a:off x="1856" y="1842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7876" name="Rectangle 68"/>
            <p:cNvSpPr>
              <a:spLocks noChangeAspect="1" noChangeArrowheads="1"/>
            </p:cNvSpPr>
            <p:nvPr/>
          </p:nvSpPr>
          <p:spPr bwMode="auto">
            <a:xfrm>
              <a:off x="1087" y="1253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7877" name="Oval 69"/>
            <p:cNvSpPr>
              <a:spLocks noChangeAspect="1" noChangeArrowheads="1"/>
            </p:cNvSpPr>
            <p:nvPr/>
          </p:nvSpPr>
          <p:spPr bwMode="auto">
            <a:xfrm>
              <a:off x="1113" y="1707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7878" name="Oval 70"/>
            <p:cNvSpPr>
              <a:spLocks noChangeAspect="1" noChangeArrowheads="1"/>
            </p:cNvSpPr>
            <p:nvPr/>
          </p:nvSpPr>
          <p:spPr bwMode="auto">
            <a:xfrm>
              <a:off x="1113" y="2387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7879" name="Oval 71"/>
            <p:cNvSpPr>
              <a:spLocks noChangeAspect="1" noChangeArrowheads="1"/>
            </p:cNvSpPr>
            <p:nvPr/>
          </p:nvSpPr>
          <p:spPr bwMode="auto">
            <a:xfrm>
              <a:off x="1113" y="800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247880" name="AutoShape 72"/>
            <p:cNvCxnSpPr>
              <a:cxnSpLocks noChangeShapeType="1"/>
              <a:stCxn id="247871" idx="0"/>
              <a:endCxn id="247879" idx="2"/>
            </p:cNvCxnSpPr>
            <p:nvPr/>
          </p:nvCxnSpPr>
          <p:spPr bwMode="auto">
            <a:xfrm rot="16200000">
              <a:off x="590" y="686"/>
              <a:ext cx="35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881" name="AutoShape 73"/>
            <p:cNvCxnSpPr>
              <a:cxnSpLocks noChangeShapeType="1"/>
              <a:stCxn id="247879" idx="6"/>
              <a:endCxn id="247873" idx="0"/>
            </p:cNvCxnSpPr>
            <p:nvPr/>
          </p:nvCxnSpPr>
          <p:spPr bwMode="auto">
            <a:xfrm>
              <a:off x="1215" y="845"/>
              <a:ext cx="712" cy="35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882" name="AutoShape 74"/>
            <p:cNvCxnSpPr>
              <a:cxnSpLocks noChangeShapeType="1"/>
              <a:stCxn id="247879" idx="4"/>
              <a:endCxn id="247876" idx="0"/>
            </p:cNvCxnSpPr>
            <p:nvPr/>
          </p:nvCxnSpPr>
          <p:spPr bwMode="auto">
            <a:xfrm>
              <a:off x="1158" y="902"/>
              <a:ext cx="0" cy="33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883" name="AutoShape 75"/>
            <p:cNvCxnSpPr>
              <a:cxnSpLocks noChangeShapeType="1"/>
              <a:stCxn id="247876" idx="2"/>
              <a:endCxn id="247877" idx="0"/>
            </p:cNvCxnSpPr>
            <p:nvPr/>
          </p:nvCxnSpPr>
          <p:spPr bwMode="auto">
            <a:xfrm>
              <a:off x="1158" y="1582"/>
              <a:ext cx="0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884" name="AutoShape 76"/>
            <p:cNvCxnSpPr>
              <a:cxnSpLocks noChangeShapeType="1"/>
              <a:stCxn id="247871" idx="4"/>
              <a:endCxn id="247872" idx="0"/>
            </p:cNvCxnSpPr>
            <p:nvPr/>
          </p:nvCxnSpPr>
          <p:spPr bwMode="auto">
            <a:xfrm>
              <a:off x="431" y="1583"/>
              <a:ext cx="0" cy="24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885" name="AutoShape 77"/>
            <p:cNvCxnSpPr>
              <a:cxnSpLocks noChangeShapeType="1"/>
              <a:stCxn id="247873" idx="4"/>
              <a:endCxn id="247875" idx="0"/>
            </p:cNvCxnSpPr>
            <p:nvPr/>
          </p:nvCxnSpPr>
          <p:spPr bwMode="auto">
            <a:xfrm rot="5400000">
              <a:off x="1803" y="1707"/>
              <a:ext cx="247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886" name="AutoShape 78"/>
            <p:cNvCxnSpPr>
              <a:cxnSpLocks noChangeShapeType="1"/>
              <a:stCxn id="247872" idx="2"/>
              <a:endCxn id="247878" idx="2"/>
            </p:cNvCxnSpPr>
            <p:nvPr/>
          </p:nvCxnSpPr>
          <p:spPr bwMode="auto">
            <a:xfrm rot="16200000" flipH="1">
              <a:off x="635" y="1967"/>
              <a:ext cx="26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887" name="AutoShape 79"/>
            <p:cNvCxnSpPr>
              <a:cxnSpLocks noChangeShapeType="1"/>
              <a:stCxn id="247878" idx="6"/>
              <a:endCxn id="247875" idx="2"/>
            </p:cNvCxnSpPr>
            <p:nvPr/>
          </p:nvCxnSpPr>
          <p:spPr bwMode="auto">
            <a:xfrm flipV="1">
              <a:off x="1215" y="2171"/>
              <a:ext cx="712" cy="26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888" name="AutoShape 80"/>
            <p:cNvCxnSpPr>
              <a:cxnSpLocks noChangeShapeType="1"/>
              <a:stCxn id="247877" idx="4"/>
              <a:endCxn id="247874" idx="0"/>
            </p:cNvCxnSpPr>
            <p:nvPr/>
          </p:nvCxnSpPr>
          <p:spPr bwMode="auto">
            <a:xfrm>
              <a:off x="1158" y="1809"/>
              <a:ext cx="1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889" name="AutoShape 81"/>
            <p:cNvCxnSpPr>
              <a:cxnSpLocks noChangeShapeType="1"/>
              <a:stCxn id="247874" idx="2"/>
              <a:endCxn id="247878" idx="0"/>
            </p:cNvCxnSpPr>
            <p:nvPr/>
          </p:nvCxnSpPr>
          <p:spPr bwMode="auto">
            <a:xfrm flipH="1">
              <a:off x="1158" y="2263"/>
              <a:ext cx="1" cy="11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7890" name="Line 82"/>
            <p:cNvSpPr>
              <a:spLocks noChangeShapeType="1"/>
            </p:cNvSpPr>
            <p:nvPr/>
          </p:nvSpPr>
          <p:spPr bwMode="auto">
            <a:xfrm>
              <a:off x="703" y="1117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7891" name="Line 83"/>
            <p:cNvSpPr>
              <a:spLocks noChangeShapeType="1"/>
            </p:cNvSpPr>
            <p:nvPr/>
          </p:nvSpPr>
          <p:spPr bwMode="auto">
            <a:xfrm>
              <a:off x="1655" y="1117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47892" name="Text Box 84"/>
            <p:cNvSpPr txBox="1">
              <a:spLocks noChangeArrowheads="1"/>
            </p:cNvSpPr>
            <p:nvPr/>
          </p:nvSpPr>
          <p:spPr bwMode="auto">
            <a:xfrm>
              <a:off x="1383" y="1253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B</a:t>
              </a:r>
            </a:p>
          </p:txBody>
        </p:sp>
        <p:sp>
          <p:nvSpPr>
            <p:cNvPr id="247893" name="Text Box 85"/>
            <p:cNvSpPr txBox="1">
              <a:spLocks noChangeArrowheads="1"/>
            </p:cNvSpPr>
            <p:nvPr/>
          </p:nvSpPr>
          <p:spPr bwMode="auto">
            <a:xfrm>
              <a:off x="703" y="1242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A</a:t>
              </a:r>
            </a:p>
          </p:txBody>
        </p:sp>
        <p:sp>
          <p:nvSpPr>
            <p:cNvPr id="247894" name="Text Box 86"/>
            <p:cNvSpPr txBox="1">
              <a:spLocks noChangeArrowheads="1"/>
            </p:cNvSpPr>
            <p:nvPr/>
          </p:nvSpPr>
          <p:spPr bwMode="auto">
            <a:xfrm>
              <a:off x="521" y="188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47895" name="Text Box 87"/>
            <p:cNvSpPr txBox="1">
              <a:spLocks noChangeArrowheads="1"/>
            </p:cNvSpPr>
            <p:nvPr/>
          </p:nvSpPr>
          <p:spPr bwMode="auto">
            <a:xfrm>
              <a:off x="1610" y="188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47896" name="Text Box 88"/>
            <p:cNvSpPr txBox="1">
              <a:spLocks noChangeArrowheads="1"/>
            </p:cNvSpPr>
            <p:nvPr/>
          </p:nvSpPr>
          <p:spPr bwMode="auto">
            <a:xfrm>
              <a:off x="929" y="981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247897" name="Text Box 89"/>
            <p:cNvSpPr txBox="1">
              <a:spLocks noChangeArrowheads="1"/>
            </p:cNvSpPr>
            <p:nvPr/>
          </p:nvSpPr>
          <p:spPr bwMode="auto">
            <a:xfrm>
              <a:off x="839" y="1967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4</a:t>
              </a:r>
            </a:p>
          </p:txBody>
        </p:sp>
      </p:grpSp>
      <p:sp>
        <p:nvSpPr>
          <p:cNvPr id="247901" name="Rectangle 93"/>
          <p:cNvSpPr>
            <a:spLocks noChangeArrowheads="1"/>
          </p:cNvSpPr>
          <p:nvPr/>
        </p:nvSpPr>
        <p:spPr bwMode="auto">
          <a:xfrm>
            <a:off x="5435600" y="188913"/>
            <a:ext cx="3529013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U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=6V, U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=8V, 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=1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=2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	</a:t>
            </a:r>
          </a:p>
        </p:txBody>
      </p:sp>
      <p:sp>
        <p:nvSpPr>
          <p:cNvPr id="247902" name="Rectangle 94"/>
          <p:cNvSpPr>
            <a:spLocks noChangeArrowheads="1"/>
          </p:cNvSpPr>
          <p:nvPr/>
        </p:nvSpPr>
        <p:spPr bwMode="auto">
          <a:xfrm>
            <a:off x="3276600" y="1682750"/>
            <a:ext cx="25193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proudu </a:t>
            </a:r>
          </a:p>
        </p:txBody>
      </p:sp>
      <p:graphicFrame>
        <p:nvGraphicFramePr>
          <p:cNvPr id="247903" name="Object 95"/>
          <p:cNvGraphicFramePr>
            <a:graphicFrameLocks noChangeAspect="1"/>
          </p:cNvGraphicFramePr>
          <p:nvPr/>
        </p:nvGraphicFramePr>
        <p:xfrm>
          <a:off x="5580063" y="1628775"/>
          <a:ext cx="3186112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223" name="Rovnice" r:id="rId5" imgW="1777680" imgH="431640" progId="Equation.3">
                  <p:embed/>
                </p:oleObj>
              </mc:Choice>
              <mc:Fallback>
                <p:oleObj name="Rovnice" r:id="rId5" imgW="1777680" imgH="431640" progId="Equation.3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1628775"/>
                        <a:ext cx="3186112" cy="7731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7904" name="Rectangle 96"/>
          <p:cNvSpPr>
            <a:spLocks noChangeArrowheads="1"/>
          </p:cNvSpPr>
          <p:nvPr/>
        </p:nvSpPr>
        <p:spPr bwMode="auto">
          <a:xfrm>
            <a:off x="3276600" y="2492375"/>
            <a:ext cx="26654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napětí U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endParaRPr lang="cs-CZ" altLang="cs-CZ" sz="20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graphicFrame>
        <p:nvGraphicFramePr>
          <p:cNvPr id="247905" name="Object 97"/>
          <p:cNvGraphicFramePr>
            <a:graphicFrameLocks noChangeAspect="1"/>
          </p:cNvGraphicFramePr>
          <p:nvPr/>
        </p:nvGraphicFramePr>
        <p:xfrm>
          <a:off x="4284663" y="2913063"/>
          <a:ext cx="45402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224" name="Rovnice" r:id="rId7" imgW="2336760" imgH="228600" progId="Equation.3">
                  <p:embed/>
                </p:oleObj>
              </mc:Choice>
              <mc:Fallback>
                <p:oleObj name="Rovnice" r:id="rId7" imgW="2336760" imgH="228600" progId="Equation.3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913063"/>
                        <a:ext cx="4540250" cy="4445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7924" name="Group 116"/>
          <p:cNvGrpSpPr>
            <a:grpSpLocks/>
          </p:cNvGrpSpPr>
          <p:nvPr/>
        </p:nvGrpSpPr>
        <p:grpSpPr bwMode="auto">
          <a:xfrm>
            <a:off x="173062" y="3935413"/>
            <a:ext cx="2598738" cy="2662237"/>
            <a:chOff x="68" y="2479"/>
            <a:chExt cx="1637" cy="1677"/>
          </a:xfrm>
        </p:grpSpPr>
        <p:grpSp>
          <p:nvGrpSpPr>
            <p:cNvPr id="247906" name="Group 98"/>
            <p:cNvGrpSpPr>
              <a:grpSpLocks/>
            </p:cNvGrpSpPr>
            <p:nvPr/>
          </p:nvGrpSpPr>
          <p:grpSpPr bwMode="auto">
            <a:xfrm>
              <a:off x="68" y="2479"/>
              <a:ext cx="1637" cy="1677"/>
              <a:chOff x="3899" y="2568"/>
              <a:chExt cx="1637" cy="1677"/>
            </a:xfrm>
          </p:grpSpPr>
          <p:cxnSp>
            <p:nvCxnSpPr>
              <p:cNvPr id="247907" name="AutoShape 99"/>
              <p:cNvCxnSpPr>
                <a:cxnSpLocks noChangeShapeType="1"/>
                <a:stCxn id="247910" idx="2"/>
                <a:endCxn id="247911" idx="0"/>
              </p:cNvCxnSpPr>
              <p:nvPr/>
            </p:nvCxnSpPr>
            <p:spPr bwMode="auto">
              <a:xfrm>
                <a:off x="4697" y="3350"/>
                <a:ext cx="0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47908" name="Rectangle 100"/>
              <p:cNvSpPr>
                <a:spLocks noChangeAspect="1" noChangeArrowheads="1"/>
              </p:cNvSpPr>
              <p:nvPr/>
            </p:nvSpPr>
            <p:spPr bwMode="auto">
              <a:xfrm>
                <a:off x="3899" y="3610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47909" name="Rectangle 101"/>
              <p:cNvSpPr>
                <a:spLocks noChangeAspect="1" noChangeArrowheads="1"/>
              </p:cNvSpPr>
              <p:nvPr/>
            </p:nvSpPr>
            <p:spPr bwMode="auto">
              <a:xfrm>
                <a:off x="5395" y="3610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47910" name="Rectangle 102"/>
              <p:cNvSpPr>
                <a:spLocks noChangeAspect="1" noChangeArrowheads="1"/>
              </p:cNvSpPr>
              <p:nvPr/>
            </p:nvSpPr>
            <p:spPr bwMode="auto">
              <a:xfrm>
                <a:off x="4626" y="3021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47911" name="Oval 103"/>
              <p:cNvSpPr>
                <a:spLocks noChangeAspect="1" noChangeArrowheads="1"/>
              </p:cNvSpPr>
              <p:nvPr/>
            </p:nvSpPr>
            <p:spPr bwMode="auto">
              <a:xfrm>
                <a:off x="4652" y="3475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47912" name="Oval 104"/>
              <p:cNvSpPr>
                <a:spLocks noChangeAspect="1" noChangeArrowheads="1"/>
              </p:cNvSpPr>
              <p:nvPr/>
            </p:nvSpPr>
            <p:spPr bwMode="auto">
              <a:xfrm>
                <a:off x="4652" y="4155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47913" name="Oval 105"/>
              <p:cNvSpPr>
                <a:spLocks noChangeAspect="1" noChangeArrowheads="1"/>
              </p:cNvSpPr>
              <p:nvPr/>
            </p:nvSpPr>
            <p:spPr bwMode="auto">
              <a:xfrm>
                <a:off x="4652" y="2568"/>
                <a:ext cx="90" cy="90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247914" name="AutoShape 106"/>
              <p:cNvCxnSpPr>
                <a:cxnSpLocks noChangeShapeType="1"/>
                <a:stCxn id="247913" idx="4"/>
                <a:endCxn id="247910" idx="0"/>
              </p:cNvCxnSpPr>
              <p:nvPr/>
            </p:nvCxnSpPr>
            <p:spPr bwMode="auto">
              <a:xfrm>
                <a:off x="4697" y="2670"/>
                <a:ext cx="0" cy="339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7915" name="AutoShape 107"/>
              <p:cNvCxnSpPr>
                <a:cxnSpLocks noChangeShapeType="1"/>
                <a:stCxn id="247908" idx="2"/>
                <a:endCxn id="247912" idx="2"/>
              </p:cNvCxnSpPr>
              <p:nvPr/>
            </p:nvCxnSpPr>
            <p:spPr bwMode="auto">
              <a:xfrm rot="16200000" flipH="1">
                <a:off x="4174" y="3735"/>
                <a:ext cx="26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7916" name="AutoShape 108"/>
              <p:cNvCxnSpPr>
                <a:cxnSpLocks noChangeShapeType="1"/>
                <a:stCxn id="247912" idx="6"/>
                <a:endCxn id="247909" idx="2"/>
              </p:cNvCxnSpPr>
              <p:nvPr/>
            </p:nvCxnSpPr>
            <p:spPr bwMode="auto">
              <a:xfrm flipV="1">
                <a:off x="4754" y="3939"/>
                <a:ext cx="712" cy="26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47917" name="Text Box 109"/>
              <p:cNvSpPr txBox="1">
                <a:spLocks noChangeArrowheads="1"/>
              </p:cNvSpPr>
              <p:nvPr/>
            </p:nvSpPr>
            <p:spPr bwMode="auto">
              <a:xfrm>
                <a:off x="4060" y="3656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47918" name="Text Box 110"/>
              <p:cNvSpPr txBox="1">
                <a:spLocks noChangeArrowheads="1"/>
              </p:cNvSpPr>
              <p:nvPr/>
            </p:nvSpPr>
            <p:spPr bwMode="auto">
              <a:xfrm>
                <a:off x="5149" y="3656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247919" name="Text Box 111"/>
              <p:cNvSpPr txBox="1">
                <a:spLocks noChangeArrowheads="1"/>
              </p:cNvSpPr>
              <p:nvPr/>
            </p:nvSpPr>
            <p:spPr bwMode="auto">
              <a:xfrm>
                <a:off x="4377" y="3022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  <p:cxnSp>
            <p:nvCxnSpPr>
              <p:cNvPr id="247920" name="AutoShape 112"/>
              <p:cNvCxnSpPr>
                <a:cxnSpLocks noChangeShapeType="1"/>
                <a:stCxn id="247908" idx="0"/>
                <a:endCxn id="247913" idx="2"/>
              </p:cNvCxnSpPr>
              <p:nvPr/>
            </p:nvCxnSpPr>
            <p:spPr bwMode="auto">
              <a:xfrm rot="16200000">
                <a:off x="3812" y="2771"/>
                <a:ext cx="985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7921" name="AutoShape 113"/>
              <p:cNvCxnSpPr>
                <a:cxnSpLocks noChangeShapeType="1"/>
                <a:stCxn id="247913" idx="6"/>
                <a:endCxn id="247909" idx="0"/>
              </p:cNvCxnSpPr>
              <p:nvPr/>
            </p:nvCxnSpPr>
            <p:spPr bwMode="auto">
              <a:xfrm>
                <a:off x="4754" y="2613"/>
                <a:ext cx="712" cy="985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47922" name="Text Box 114"/>
            <p:cNvSpPr txBox="1">
              <a:spLocks noChangeArrowheads="1"/>
            </p:cNvSpPr>
            <p:nvPr/>
          </p:nvSpPr>
          <p:spPr bwMode="auto">
            <a:xfrm>
              <a:off x="603" y="3657"/>
              <a:ext cx="19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i</a:t>
              </a:r>
            </a:p>
          </p:txBody>
        </p:sp>
        <p:sp>
          <p:nvSpPr>
            <p:cNvPr id="247923" name="Line 115"/>
            <p:cNvSpPr>
              <a:spLocks noChangeShapeType="1"/>
            </p:cNvSpPr>
            <p:nvPr/>
          </p:nvSpPr>
          <p:spPr bwMode="auto">
            <a:xfrm>
              <a:off x="839" y="3566"/>
              <a:ext cx="0" cy="4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7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7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7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7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7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7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47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7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7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7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7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7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47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7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7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260350"/>
            <a:ext cx="8785225" cy="865188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Řešení pomocí Kirchhoffových zákonů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179388" y="1268413"/>
            <a:ext cx="87852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Je to základní metoda výpočtu, která vychází z 1. a 2. Kirchhoffova  zákona.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Výhoda metoda je v jednoduchosti sestavení rovnic (nemusíme provádět žádné další úpravy), nevýhodou je komplikované matematické řešení (velký počet rovnic).</a:t>
            </a:r>
          </a:p>
        </p:txBody>
      </p:sp>
      <p:sp>
        <p:nvSpPr>
          <p:cNvPr id="222217" name="Rectangle 9"/>
          <p:cNvSpPr>
            <a:spLocks noChangeArrowheads="1"/>
          </p:cNvSpPr>
          <p:nvPr/>
        </p:nvSpPr>
        <p:spPr bwMode="auto">
          <a:xfrm>
            <a:off x="179388" y="3213100"/>
            <a:ext cx="8785225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Zásady: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Musíme znát polaritu a velikost napětí zdrojů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Počet rovnic je shodný jako počet neznámých veličin, rovnice musí být na sobě nezávislé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3.	Žádný z neznámých proudů nesmí být vynechán (musí být obsažen alespoň v jedné rovnici)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4.	Směry proudů si můžeme libovolně určit (volíme pravděpodobné směry). Jestliže vyjde záporná hodnota proudu, skutečný směr je opačný.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22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2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2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2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2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87450" y="115888"/>
            <a:ext cx="6769100" cy="865187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Théveninova poučka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179388" y="1052513"/>
            <a:ext cx="46085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Dosazení do náhradního obvodu:</a:t>
            </a:r>
            <a:endParaRPr lang="cs-CZ" altLang="cs-CZ" sz="2000" b="1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grpSp>
        <p:nvGrpSpPr>
          <p:cNvPr id="248878" name="Group 46"/>
          <p:cNvGrpSpPr>
            <a:grpSpLocks/>
          </p:cNvGrpSpPr>
          <p:nvPr/>
        </p:nvGrpSpPr>
        <p:grpSpPr bwMode="auto">
          <a:xfrm>
            <a:off x="4643439" y="981075"/>
            <a:ext cx="3913188" cy="2087563"/>
            <a:chOff x="2925" y="618"/>
            <a:chExt cx="2465" cy="1315"/>
          </a:xfrm>
        </p:grpSpPr>
        <p:grpSp>
          <p:nvGrpSpPr>
            <p:cNvPr id="248852" name="Group 20"/>
            <p:cNvGrpSpPr>
              <a:grpSpLocks/>
            </p:cNvGrpSpPr>
            <p:nvPr/>
          </p:nvGrpSpPr>
          <p:grpSpPr bwMode="auto">
            <a:xfrm>
              <a:off x="2925" y="889"/>
              <a:ext cx="1815" cy="1044"/>
              <a:chOff x="431" y="935"/>
              <a:chExt cx="1815" cy="1044"/>
            </a:xfrm>
          </p:grpSpPr>
          <p:sp>
            <p:nvSpPr>
              <p:cNvPr id="248853" name="Oval 21"/>
              <p:cNvSpPr>
                <a:spLocks noChangeAspect="1" noChangeArrowheads="1"/>
              </p:cNvSpPr>
              <p:nvPr/>
            </p:nvSpPr>
            <p:spPr bwMode="auto">
              <a:xfrm>
                <a:off x="431" y="1253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48854" name="Rectangle 22"/>
              <p:cNvSpPr>
                <a:spLocks noChangeAspect="1" noChangeArrowheads="1"/>
              </p:cNvSpPr>
              <p:nvPr/>
            </p:nvSpPr>
            <p:spPr bwMode="auto">
              <a:xfrm>
                <a:off x="1292" y="935"/>
                <a:ext cx="340" cy="136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48855" name="Oval 23"/>
              <p:cNvSpPr>
                <a:spLocks noChangeArrowheads="1"/>
              </p:cNvSpPr>
              <p:nvPr/>
            </p:nvSpPr>
            <p:spPr bwMode="auto">
              <a:xfrm>
                <a:off x="2154" y="956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48856" name="Oval 24"/>
              <p:cNvSpPr>
                <a:spLocks noChangeArrowheads="1"/>
              </p:cNvSpPr>
              <p:nvPr/>
            </p:nvSpPr>
            <p:spPr bwMode="auto">
              <a:xfrm>
                <a:off x="2155" y="1888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cxnSp>
            <p:nvCxnSpPr>
              <p:cNvPr id="248857" name="AutoShape 25"/>
              <p:cNvCxnSpPr>
                <a:cxnSpLocks noChangeShapeType="1"/>
                <a:stCxn id="248853" idx="0"/>
                <a:endCxn id="248854" idx="1"/>
              </p:cNvCxnSpPr>
              <p:nvPr/>
            </p:nvCxnSpPr>
            <p:spPr bwMode="auto">
              <a:xfrm rot="16200000">
                <a:off x="839" y="799"/>
                <a:ext cx="238" cy="645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8858" name="AutoShape 26"/>
              <p:cNvCxnSpPr>
                <a:cxnSpLocks noChangeShapeType="1"/>
                <a:stCxn id="248854" idx="3"/>
                <a:endCxn id="248855" idx="2"/>
              </p:cNvCxnSpPr>
              <p:nvPr/>
            </p:nvCxnSpPr>
            <p:spPr bwMode="auto">
              <a:xfrm flipV="1">
                <a:off x="1644" y="1002"/>
                <a:ext cx="498" cy="1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8859" name="AutoShape 27"/>
              <p:cNvCxnSpPr>
                <a:cxnSpLocks noChangeShapeType="1"/>
                <a:stCxn id="248853" idx="4"/>
                <a:endCxn id="248856" idx="2"/>
              </p:cNvCxnSpPr>
              <p:nvPr/>
            </p:nvCxnSpPr>
            <p:spPr bwMode="auto">
              <a:xfrm rot="16200000" flipH="1">
                <a:off x="1258" y="1050"/>
                <a:ext cx="261" cy="1508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48860" name="Line 28"/>
            <p:cNvSpPr>
              <a:spLocks noChangeShapeType="1"/>
            </p:cNvSpPr>
            <p:nvPr/>
          </p:nvSpPr>
          <p:spPr bwMode="auto">
            <a:xfrm>
              <a:off x="4694" y="1071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8861" name="Line 29"/>
            <p:cNvSpPr>
              <a:spLocks noChangeShapeType="1"/>
            </p:cNvSpPr>
            <p:nvPr/>
          </p:nvSpPr>
          <p:spPr bwMode="auto">
            <a:xfrm>
              <a:off x="3424" y="1071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8862" name="Text Box 30"/>
            <p:cNvSpPr txBox="1">
              <a:spLocks noChangeArrowheads="1"/>
            </p:cNvSpPr>
            <p:nvPr/>
          </p:nvSpPr>
          <p:spPr bwMode="auto">
            <a:xfrm>
              <a:off x="3833" y="652"/>
              <a:ext cx="19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i</a:t>
              </a:r>
            </a:p>
          </p:txBody>
        </p:sp>
        <p:sp>
          <p:nvSpPr>
            <p:cNvPr id="248863" name="Text Box 31"/>
            <p:cNvSpPr txBox="1">
              <a:spLocks noChangeArrowheads="1"/>
            </p:cNvSpPr>
            <p:nvPr/>
          </p:nvSpPr>
          <p:spPr bwMode="auto">
            <a:xfrm>
              <a:off x="4468" y="1253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4</a:t>
              </a:r>
            </a:p>
          </p:txBody>
        </p:sp>
        <p:sp>
          <p:nvSpPr>
            <p:cNvPr id="248864" name="Text Box 32"/>
            <p:cNvSpPr txBox="1">
              <a:spLocks noChangeArrowheads="1"/>
            </p:cNvSpPr>
            <p:nvPr/>
          </p:nvSpPr>
          <p:spPr bwMode="auto">
            <a:xfrm>
              <a:off x="3424" y="1253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0</a:t>
              </a:r>
            </a:p>
          </p:txBody>
        </p:sp>
        <p:sp>
          <p:nvSpPr>
            <p:cNvPr id="248865" name="Line 33"/>
            <p:cNvSpPr>
              <a:spLocks noChangeShapeType="1"/>
            </p:cNvSpPr>
            <p:nvPr/>
          </p:nvSpPr>
          <p:spPr bwMode="auto">
            <a:xfrm>
              <a:off x="3197" y="844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8866" name="Text Box 34"/>
            <p:cNvSpPr txBox="1">
              <a:spLocks noChangeArrowheads="1"/>
            </p:cNvSpPr>
            <p:nvPr/>
          </p:nvSpPr>
          <p:spPr bwMode="auto">
            <a:xfrm>
              <a:off x="3391" y="618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8868" name="Rectangle 36"/>
            <p:cNvSpPr>
              <a:spLocks noChangeAspect="1" noChangeArrowheads="1"/>
            </p:cNvSpPr>
            <p:nvPr/>
          </p:nvSpPr>
          <p:spPr bwMode="auto">
            <a:xfrm>
              <a:off x="5012" y="1252"/>
              <a:ext cx="136" cy="340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48869" name="AutoShape 37"/>
            <p:cNvCxnSpPr>
              <a:cxnSpLocks noChangeShapeType="1"/>
              <a:stCxn id="248855" idx="6"/>
              <a:endCxn id="248868" idx="0"/>
            </p:cNvCxnSpPr>
            <p:nvPr/>
          </p:nvCxnSpPr>
          <p:spPr bwMode="auto">
            <a:xfrm>
              <a:off x="4751" y="956"/>
              <a:ext cx="329" cy="284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8870" name="AutoShape 38"/>
            <p:cNvCxnSpPr>
              <a:cxnSpLocks noChangeShapeType="1"/>
              <a:stCxn id="248868" idx="2"/>
              <a:endCxn id="248856" idx="6"/>
            </p:cNvCxnSpPr>
            <p:nvPr/>
          </p:nvCxnSpPr>
          <p:spPr bwMode="auto">
            <a:xfrm rot="5400000">
              <a:off x="4774" y="1582"/>
              <a:ext cx="284" cy="328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8871" name="Text Box 39"/>
            <p:cNvSpPr txBox="1">
              <a:spLocks noChangeArrowheads="1"/>
            </p:cNvSpPr>
            <p:nvPr/>
          </p:nvSpPr>
          <p:spPr bwMode="auto">
            <a:xfrm>
              <a:off x="5167" y="129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4</a:t>
              </a:r>
            </a:p>
          </p:txBody>
        </p:sp>
      </p:grpSp>
      <p:sp>
        <p:nvSpPr>
          <p:cNvPr id="248875" name="Rectangle 43"/>
          <p:cNvSpPr>
            <a:spLocks noChangeArrowheads="1"/>
          </p:cNvSpPr>
          <p:nvPr/>
        </p:nvSpPr>
        <p:spPr bwMode="auto">
          <a:xfrm>
            <a:off x="395288" y="1557338"/>
            <a:ext cx="37433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2100" b="1" u="sng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=6,5V, R</a:t>
            </a:r>
            <a:r>
              <a:rPr lang="cs-CZ" altLang="cs-CZ" sz="2100" b="1" u="sng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=3,75</a:t>
            </a: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R</a:t>
            </a:r>
            <a:r>
              <a:rPr lang="cs-CZ" altLang="cs-CZ" sz="2100" b="1" u="sng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4</a:t>
            </a: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=2</a:t>
            </a:r>
          </a:p>
        </p:txBody>
      </p:sp>
      <p:sp>
        <p:nvSpPr>
          <p:cNvPr id="248876" name="Rectangle 44"/>
          <p:cNvSpPr>
            <a:spLocks noChangeArrowheads="1"/>
          </p:cNvSpPr>
          <p:nvPr/>
        </p:nvSpPr>
        <p:spPr bwMode="auto">
          <a:xfrm>
            <a:off x="179388" y="2852738"/>
            <a:ext cx="39243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výstupního napětí: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 </a:t>
            </a:r>
          </a:p>
        </p:txBody>
      </p:sp>
      <p:graphicFrame>
        <p:nvGraphicFramePr>
          <p:cNvPr id="248877" name="Object 45"/>
          <p:cNvGraphicFramePr>
            <a:graphicFrameLocks noChangeAspect="1"/>
          </p:cNvGraphicFramePr>
          <p:nvPr/>
        </p:nvGraphicFramePr>
        <p:xfrm>
          <a:off x="250825" y="3429000"/>
          <a:ext cx="45275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79" name="Rovnice" r:id="rId3" imgW="2539800" imgH="431640" progId="Equation.3">
                  <p:embed/>
                </p:oleObj>
              </mc:Choice>
              <mc:Fallback>
                <p:oleObj name="Rovnice" r:id="rId3" imgW="2539800" imgH="4316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429000"/>
                        <a:ext cx="4527550" cy="7683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879" name="Rectangle 47"/>
          <p:cNvSpPr>
            <a:spLocks noChangeArrowheads="1"/>
          </p:cNvSpPr>
          <p:nvPr/>
        </p:nvSpPr>
        <p:spPr bwMode="auto">
          <a:xfrm>
            <a:off x="1331913" y="4508500"/>
            <a:ext cx="20891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Simulace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 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hlinkClick r:id="rId5" action="ppaction://hlinkfile"/>
              </a:rPr>
              <a:t>zde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hlinkClick r:id="rId5" action="ppaction://hlinkfile"/>
              </a:rPr>
              <a:t>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8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8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8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8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8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8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8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8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3528516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t="6329"/>
          <a:stretch/>
        </p:blipFill>
        <p:spPr>
          <a:xfrm>
            <a:off x="0" y="764704"/>
            <a:ext cx="4286250" cy="2141314"/>
          </a:xfrm>
          <a:prstGeom prst="rect">
            <a:avLst/>
          </a:prstGeom>
        </p:spPr>
      </p:pic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5508104" y="187325"/>
            <a:ext cx="3183168" cy="123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15V, U</a:t>
            </a:r>
            <a:r>
              <a:rPr lang="cs-CZ" altLang="cs-CZ" sz="1800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6V, R1 = 8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R2 = 5</a:t>
            </a:r>
            <a:r>
              <a:rPr lang="cs-CZ" altLang="cs-CZ" sz="18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R3 = 2, R4 = 3, R5 = 4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indent="0">
              <a:buNone/>
            </a:pPr>
            <a:r>
              <a:rPr lang="cs-CZ" altLang="cs-CZ" sz="1800" b="1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Rz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=R2</a:t>
            </a:r>
            <a:endParaRPr lang="cs-CZ" altLang="cs-CZ" sz="18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078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785225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04" y="2172"/>
            <a:ext cx="3676650" cy="2771775"/>
          </a:xfrm>
          <a:prstGeom prst="rect">
            <a:avLst/>
          </a:prstGeom>
        </p:spPr>
      </p:pic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757811" y="192985"/>
            <a:ext cx="3206802" cy="123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19V, U</a:t>
            </a:r>
            <a:r>
              <a:rPr lang="cs-CZ" altLang="cs-CZ" sz="1800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7V, R1 = 5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R2 = 12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, R3 = 4, R4 = 6, R5 = 3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RZ=R2</a:t>
            </a:r>
            <a:endParaRPr lang="cs-CZ" altLang="cs-CZ" sz="18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294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87450" y="115888"/>
            <a:ext cx="6769100" cy="865187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Nortonova poučka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49859" name="Rectangle 3"/>
          <p:cNvSpPr>
            <a:spLocks noChangeArrowheads="1"/>
          </p:cNvSpPr>
          <p:nvPr/>
        </p:nvSpPr>
        <p:spPr bwMode="auto">
          <a:xfrm>
            <a:off x="179388" y="1052513"/>
            <a:ext cx="878522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Pomocí Nortonovy poučky nahradíme lineární obvod s libovolnou zátěží skutečným zdrojem proudu (ideální zdroj proudu a vnitřní odpor), na který je připojena zátěž.</a:t>
            </a:r>
          </a:p>
        </p:txBody>
      </p:sp>
      <p:sp>
        <p:nvSpPr>
          <p:cNvPr id="249860" name="Rectangle 4"/>
          <p:cNvSpPr>
            <a:spLocks noChangeArrowheads="1"/>
          </p:cNvSpPr>
          <p:nvPr/>
        </p:nvSpPr>
        <p:spPr bwMode="auto">
          <a:xfrm>
            <a:off x="142875" y="2205038"/>
            <a:ext cx="88217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parametrů zdroje proudu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proudu ideálního zdroje (I</a:t>
            </a:r>
            <a:r>
              <a:rPr lang="cs-CZ" altLang="cs-CZ" sz="2000" b="1" u="sng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)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– proud nakrátko daného obvodu (počítáme celý obvod při odpojené zátěži a zkratovaných výstupních svorkách)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vnitřního odporu proudového zdroje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(R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) – výpočet je stejný jako u 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Theveninovy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poučky. </a:t>
            </a:r>
          </a:p>
        </p:txBody>
      </p:sp>
      <p:sp>
        <p:nvSpPr>
          <p:cNvPr id="249896" name="Rectangle 40"/>
          <p:cNvSpPr>
            <a:spLocks noChangeArrowheads="1"/>
          </p:cNvSpPr>
          <p:nvPr/>
        </p:nvSpPr>
        <p:spPr bwMode="auto">
          <a:xfrm>
            <a:off x="179388" y="4392613"/>
            <a:ext cx="3455987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8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zjednodušený náhradní obvod</a:t>
            </a:r>
          </a:p>
        </p:txBody>
      </p:sp>
      <p:sp>
        <p:nvSpPr>
          <p:cNvPr id="249897" name="Rectangle 41"/>
          <p:cNvSpPr>
            <a:spLocks noChangeArrowheads="1"/>
          </p:cNvSpPr>
          <p:nvPr/>
        </p:nvSpPr>
        <p:spPr bwMode="auto">
          <a:xfrm>
            <a:off x="4500563" y="4392613"/>
            <a:ext cx="403225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8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náhradní obvod s připojenou zátěží</a:t>
            </a:r>
          </a:p>
        </p:txBody>
      </p:sp>
      <p:sp>
        <p:nvSpPr>
          <p:cNvPr id="249898" name="AutoShape 42"/>
          <p:cNvSpPr>
            <a:spLocks noChangeArrowheads="1"/>
          </p:cNvSpPr>
          <p:nvPr/>
        </p:nvSpPr>
        <p:spPr bwMode="auto">
          <a:xfrm>
            <a:off x="3492500" y="5734050"/>
            <a:ext cx="863600" cy="431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38100" algn="ctr">
            <a:solidFill>
              <a:srgbClr val="C00000"/>
            </a:solidFill>
            <a:prstDash val="sysDot"/>
            <a:miter lim="800000"/>
            <a:headEnd/>
            <a:tailEnd type="none" w="lg" len="lg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49911" name="Group 55"/>
          <p:cNvGrpSpPr>
            <a:grpSpLocks/>
          </p:cNvGrpSpPr>
          <p:nvPr/>
        </p:nvGrpSpPr>
        <p:grpSpPr bwMode="auto">
          <a:xfrm>
            <a:off x="323850" y="4869160"/>
            <a:ext cx="2881313" cy="1771650"/>
            <a:chOff x="204" y="3113"/>
            <a:chExt cx="1815" cy="1116"/>
          </a:xfrm>
        </p:grpSpPr>
        <p:sp>
          <p:nvSpPr>
            <p:cNvPr id="249864" name="Rectangle 8"/>
            <p:cNvSpPr>
              <a:spLocks noChangeAspect="1" noChangeArrowheads="1"/>
            </p:cNvSpPr>
            <p:nvPr/>
          </p:nvSpPr>
          <p:spPr bwMode="auto">
            <a:xfrm rot="5400000">
              <a:off x="873" y="3577"/>
              <a:ext cx="340" cy="136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9865" name="Oval 9"/>
            <p:cNvSpPr>
              <a:spLocks noChangeArrowheads="1"/>
            </p:cNvSpPr>
            <p:nvPr/>
          </p:nvSpPr>
          <p:spPr bwMode="auto">
            <a:xfrm>
              <a:off x="1927" y="3113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9866" name="Oval 10"/>
            <p:cNvSpPr>
              <a:spLocks noChangeArrowheads="1"/>
            </p:cNvSpPr>
            <p:nvPr/>
          </p:nvSpPr>
          <p:spPr bwMode="auto">
            <a:xfrm>
              <a:off x="1928" y="4138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9871" name="Line 15"/>
            <p:cNvSpPr>
              <a:spLocks noChangeShapeType="1"/>
            </p:cNvSpPr>
            <p:nvPr/>
          </p:nvSpPr>
          <p:spPr bwMode="auto">
            <a:xfrm rot="16200000">
              <a:off x="721" y="3095"/>
              <a:ext cx="0" cy="3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9872" name="Text Box 16"/>
            <p:cNvSpPr txBox="1">
              <a:spLocks noChangeArrowheads="1"/>
            </p:cNvSpPr>
            <p:nvPr/>
          </p:nvSpPr>
          <p:spPr bwMode="auto">
            <a:xfrm>
              <a:off x="1111" y="3521"/>
              <a:ext cx="19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i</a:t>
              </a:r>
            </a:p>
          </p:txBody>
        </p:sp>
        <p:sp>
          <p:nvSpPr>
            <p:cNvPr id="249874" name="Text Box 18"/>
            <p:cNvSpPr txBox="1">
              <a:spLocks noChangeArrowheads="1"/>
            </p:cNvSpPr>
            <p:nvPr/>
          </p:nvSpPr>
          <p:spPr bwMode="auto">
            <a:xfrm>
              <a:off x="657" y="3249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k</a:t>
              </a:r>
            </a:p>
          </p:txBody>
        </p:sp>
        <p:grpSp>
          <p:nvGrpSpPr>
            <p:cNvPr id="249900" name="Group 44"/>
            <p:cNvGrpSpPr>
              <a:grpSpLocks/>
            </p:cNvGrpSpPr>
            <p:nvPr/>
          </p:nvGrpSpPr>
          <p:grpSpPr bwMode="auto">
            <a:xfrm>
              <a:off x="204" y="3430"/>
              <a:ext cx="408" cy="590"/>
              <a:chOff x="204" y="3339"/>
              <a:chExt cx="408" cy="590"/>
            </a:xfrm>
          </p:grpSpPr>
          <p:sp>
            <p:nvSpPr>
              <p:cNvPr id="249863" name="Oval 7"/>
              <p:cNvSpPr>
                <a:spLocks noChangeAspect="1" noChangeArrowheads="1"/>
              </p:cNvSpPr>
              <p:nvPr/>
            </p:nvSpPr>
            <p:spPr bwMode="auto">
              <a:xfrm>
                <a:off x="204" y="3339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endPara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endParaRPr>
              </a:p>
            </p:txBody>
          </p:sp>
          <p:sp>
            <p:nvSpPr>
              <p:cNvPr id="249899" name="Oval 43"/>
              <p:cNvSpPr>
                <a:spLocks noChangeAspect="1" noChangeArrowheads="1"/>
              </p:cNvSpPr>
              <p:nvPr/>
            </p:nvSpPr>
            <p:spPr bwMode="auto">
              <a:xfrm>
                <a:off x="204" y="3521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endPara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endParaRPr>
              </a:p>
            </p:txBody>
          </p:sp>
        </p:grpSp>
        <p:sp>
          <p:nvSpPr>
            <p:cNvPr id="249902" name="Oval 46"/>
            <p:cNvSpPr>
              <a:spLocks noChangeArrowheads="1"/>
            </p:cNvSpPr>
            <p:nvPr/>
          </p:nvSpPr>
          <p:spPr bwMode="auto">
            <a:xfrm>
              <a:off x="998" y="4138"/>
              <a:ext cx="91" cy="91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9903" name="Oval 47"/>
            <p:cNvSpPr>
              <a:spLocks noChangeArrowheads="1"/>
            </p:cNvSpPr>
            <p:nvPr/>
          </p:nvSpPr>
          <p:spPr bwMode="auto">
            <a:xfrm>
              <a:off x="997" y="3114"/>
              <a:ext cx="91" cy="91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49904" name="AutoShape 48"/>
            <p:cNvCxnSpPr>
              <a:cxnSpLocks noChangeShapeType="1"/>
              <a:stCxn id="249863" idx="0"/>
              <a:endCxn id="249903" idx="2"/>
            </p:cNvCxnSpPr>
            <p:nvPr/>
          </p:nvCxnSpPr>
          <p:spPr bwMode="auto">
            <a:xfrm rot="16200000">
              <a:off x="568" y="3000"/>
              <a:ext cx="258" cy="577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905" name="AutoShape 49"/>
            <p:cNvCxnSpPr>
              <a:cxnSpLocks noChangeShapeType="1"/>
              <a:stCxn id="249903" idx="6"/>
              <a:endCxn id="249865" idx="2"/>
            </p:cNvCxnSpPr>
            <p:nvPr/>
          </p:nvCxnSpPr>
          <p:spPr bwMode="auto">
            <a:xfrm flipV="1">
              <a:off x="1100" y="3159"/>
              <a:ext cx="815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906" name="AutoShape 50"/>
            <p:cNvCxnSpPr>
              <a:cxnSpLocks noChangeShapeType="1"/>
              <a:stCxn id="249903" idx="4"/>
              <a:endCxn id="249864" idx="1"/>
            </p:cNvCxnSpPr>
            <p:nvPr/>
          </p:nvCxnSpPr>
          <p:spPr bwMode="auto">
            <a:xfrm>
              <a:off x="1043" y="3217"/>
              <a:ext cx="0" cy="24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908" name="AutoShape 52"/>
            <p:cNvCxnSpPr>
              <a:cxnSpLocks noChangeShapeType="1"/>
              <a:stCxn id="249864" idx="3"/>
              <a:endCxn id="249902" idx="0"/>
            </p:cNvCxnSpPr>
            <p:nvPr/>
          </p:nvCxnSpPr>
          <p:spPr bwMode="auto">
            <a:xfrm>
              <a:off x="1043" y="3827"/>
              <a:ext cx="1" cy="29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909" name="AutoShape 53"/>
            <p:cNvCxnSpPr>
              <a:cxnSpLocks noChangeShapeType="1"/>
              <a:stCxn id="249899" idx="4"/>
              <a:endCxn id="249902" idx="2"/>
            </p:cNvCxnSpPr>
            <p:nvPr/>
          </p:nvCxnSpPr>
          <p:spPr bwMode="auto">
            <a:xfrm rot="16200000" flipH="1">
              <a:off x="621" y="3819"/>
              <a:ext cx="152" cy="578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910" name="AutoShape 54"/>
            <p:cNvCxnSpPr>
              <a:cxnSpLocks noChangeShapeType="1"/>
              <a:stCxn id="249902" idx="6"/>
              <a:endCxn id="249866" idx="2"/>
            </p:cNvCxnSpPr>
            <p:nvPr/>
          </p:nvCxnSpPr>
          <p:spPr bwMode="auto">
            <a:xfrm>
              <a:off x="1101" y="4184"/>
              <a:ext cx="815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49936" name="Group 80"/>
          <p:cNvGrpSpPr>
            <a:grpSpLocks/>
          </p:cNvGrpSpPr>
          <p:nvPr/>
        </p:nvGrpSpPr>
        <p:grpSpPr bwMode="auto">
          <a:xfrm>
            <a:off x="4930775" y="4868863"/>
            <a:ext cx="3224213" cy="1771650"/>
            <a:chOff x="3106" y="3067"/>
            <a:chExt cx="2031" cy="1116"/>
          </a:xfrm>
        </p:grpSpPr>
        <p:sp>
          <p:nvSpPr>
            <p:cNvPr id="249913" name="Rectangle 57"/>
            <p:cNvSpPr>
              <a:spLocks noChangeAspect="1" noChangeArrowheads="1"/>
            </p:cNvSpPr>
            <p:nvPr/>
          </p:nvSpPr>
          <p:spPr bwMode="auto">
            <a:xfrm rot="5400000">
              <a:off x="3775" y="3531"/>
              <a:ext cx="340" cy="136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9914" name="Oval 58"/>
            <p:cNvSpPr>
              <a:spLocks noChangeArrowheads="1"/>
            </p:cNvSpPr>
            <p:nvPr/>
          </p:nvSpPr>
          <p:spPr bwMode="auto">
            <a:xfrm>
              <a:off x="4808" y="306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9915" name="Oval 59"/>
            <p:cNvSpPr>
              <a:spLocks noChangeArrowheads="1"/>
            </p:cNvSpPr>
            <p:nvPr/>
          </p:nvSpPr>
          <p:spPr bwMode="auto">
            <a:xfrm>
              <a:off x="4808" y="4092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9916" name="Line 60"/>
            <p:cNvSpPr>
              <a:spLocks noChangeShapeType="1"/>
            </p:cNvSpPr>
            <p:nvPr/>
          </p:nvSpPr>
          <p:spPr bwMode="auto">
            <a:xfrm rot="16200000">
              <a:off x="3623" y="3049"/>
              <a:ext cx="0" cy="3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9917" name="Text Box 61"/>
            <p:cNvSpPr txBox="1">
              <a:spLocks noChangeArrowheads="1"/>
            </p:cNvSpPr>
            <p:nvPr/>
          </p:nvSpPr>
          <p:spPr bwMode="auto">
            <a:xfrm>
              <a:off x="4013" y="3475"/>
              <a:ext cx="19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i</a:t>
              </a:r>
            </a:p>
          </p:txBody>
        </p:sp>
        <p:sp>
          <p:nvSpPr>
            <p:cNvPr id="249918" name="Text Box 62"/>
            <p:cNvSpPr txBox="1">
              <a:spLocks noChangeArrowheads="1"/>
            </p:cNvSpPr>
            <p:nvPr/>
          </p:nvSpPr>
          <p:spPr bwMode="auto">
            <a:xfrm>
              <a:off x="3559" y="3203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k</a:t>
              </a:r>
            </a:p>
          </p:txBody>
        </p:sp>
        <p:grpSp>
          <p:nvGrpSpPr>
            <p:cNvPr id="249919" name="Group 63"/>
            <p:cNvGrpSpPr>
              <a:grpSpLocks/>
            </p:cNvGrpSpPr>
            <p:nvPr/>
          </p:nvGrpSpPr>
          <p:grpSpPr bwMode="auto">
            <a:xfrm>
              <a:off x="3106" y="3384"/>
              <a:ext cx="408" cy="590"/>
              <a:chOff x="204" y="3339"/>
              <a:chExt cx="408" cy="590"/>
            </a:xfrm>
          </p:grpSpPr>
          <p:sp>
            <p:nvSpPr>
              <p:cNvPr id="249920" name="Oval 64"/>
              <p:cNvSpPr>
                <a:spLocks noChangeAspect="1" noChangeArrowheads="1"/>
              </p:cNvSpPr>
              <p:nvPr/>
            </p:nvSpPr>
            <p:spPr bwMode="auto">
              <a:xfrm>
                <a:off x="204" y="3339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endPara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endParaRPr>
              </a:p>
            </p:txBody>
          </p:sp>
          <p:sp>
            <p:nvSpPr>
              <p:cNvPr id="249921" name="Oval 65"/>
              <p:cNvSpPr>
                <a:spLocks noChangeAspect="1" noChangeArrowheads="1"/>
              </p:cNvSpPr>
              <p:nvPr/>
            </p:nvSpPr>
            <p:spPr bwMode="auto">
              <a:xfrm>
                <a:off x="204" y="3521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endPara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endParaRPr>
              </a:p>
            </p:txBody>
          </p:sp>
        </p:grpSp>
        <p:sp>
          <p:nvSpPr>
            <p:cNvPr id="249922" name="Oval 66"/>
            <p:cNvSpPr>
              <a:spLocks noChangeArrowheads="1"/>
            </p:cNvSpPr>
            <p:nvPr/>
          </p:nvSpPr>
          <p:spPr bwMode="auto">
            <a:xfrm>
              <a:off x="3900" y="4092"/>
              <a:ext cx="91" cy="91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9923" name="Oval 67"/>
            <p:cNvSpPr>
              <a:spLocks noChangeArrowheads="1"/>
            </p:cNvSpPr>
            <p:nvPr/>
          </p:nvSpPr>
          <p:spPr bwMode="auto">
            <a:xfrm>
              <a:off x="3899" y="3068"/>
              <a:ext cx="91" cy="91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49924" name="AutoShape 68"/>
            <p:cNvCxnSpPr>
              <a:cxnSpLocks noChangeShapeType="1"/>
              <a:stCxn id="249920" idx="0"/>
              <a:endCxn id="249923" idx="2"/>
            </p:cNvCxnSpPr>
            <p:nvPr/>
          </p:nvCxnSpPr>
          <p:spPr bwMode="auto">
            <a:xfrm rot="16200000">
              <a:off x="3470" y="2954"/>
              <a:ext cx="258" cy="577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925" name="AutoShape 69"/>
            <p:cNvCxnSpPr>
              <a:cxnSpLocks noChangeShapeType="1"/>
              <a:stCxn id="249923" idx="6"/>
              <a:endCxn id="249914" idx="2"/>
            </p:cNvCxnSpPr>
            <p:nvPr/>
          </p:nvCxnSpPr>
          <p:spPr bwMode="auto">
            <a:xfrm flipV="1">
              <a:off x="4002" y="3113"/>
              <a:ext cx="794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926" name="AutoShape 70"/>
            <p:cNvCxnSpPr>
              <a:cxnSpLocks noChangeShapeType="1"/>
              <a:stCxn id="249923" idx="4"/>
              <a:endCxn id="249913" idx="1"/>
            </p:cNvCxnSpPr>
            <p:nvPr/>
          </p:nvCxnSpPr>
          <p:spPr bwMode="auto">
            <a:xfrm>
              <a:off x="3945" y="3171"/>
              <a:ext cx="0" cy="24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927" name="AutoShape 71"/>
            <p:cNvCxnSpPr>
              <a:cxnSpLocks noChangeShapeType="1"/>
              <a:stCxn id="249913" idx="3"/>
              <a:endCxn id="249922" idx="0"/>
            </p:cNvCxnSpPr>
            <p:nvPr/>
          </p:nvCxnSpPr>
          <p:spPr bwMode="auto">
            <a:xfrm>
              <a:off x="3945" y="3781"/>
              <a:ext cx="1" cy="29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928" name="AutoShape 72"/>
            <p:cNvCxnSpPr>
              <a:cxnSpLocks noChangeShapeType="1"/>
              <a:stCxn id="249921" idx="4"/>
              <a:endCxn id="249922" idx="2"/>
            </p:cNvCxnSpPr>
            <p:nvPr/>
          </p:nvCxnSpPr>
          <p:spPr bwMode="auto">
            <a:xfrm rot="16200000" flipH="1">
              <a:off x="3523" y="3773"/>
              <a:ext cx="152" cy="578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929" name="AutoShape 73"/>
            <p:cNvCxnSpPr>
              <a:cxnSpLocks noChangeShapeType="1"/>
              <a:stCxn id="249922" idx="6"/>
              <a:endCxn id="249915" idx="2"/>
            </p:cNvCxnSpPr>
            <p:nvPr/>
          </p:nvCxnSpPr>
          <p:spPr bwMode="auto">
            <a:xfrm>
              <a:off x="4003" y="4138"/>
              <a:ext cx="793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9930" name="Rectangle 74"/>
            <p:cNvSpPr>
              <a:spLocks noChangeAspect="1" noChangeArrowheads="1"/>
            </p:cNvSpPr>
            <p:nvPr/>
          </p:nvSpPr>
          <p:spPr bwMode="auto">
            <a:xfrm rot="5400000">
              <a:off x="4683" y="3532"/>
              <a:ext cx="340" cy="136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9931" name="Text Box 75"/>
            <p:cNvSpPr txBox="1">
              <a:spLocks noChangeArrowheads="1"/>
            </p:cNvSpPr>
            <p:nvPr/>
          </p:nvSpPr>
          <p:spPr bwMode="auto">
            <a:xfrm>
              <a:off x="4921" y="3475"/>
              <a:ext cx="216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z</a:t>
              </a:r>
            </a:p>
          </p:txBody>
        </p:sp>
        <p:cxnSp>
          <p:nvCxnSpPr>
            <p:cNvPr id="249932" name="AutoShape 76"/>
            <p:cNvCxnSpPr>
              <a:cxnSpLocks noChangeShapeType="1"/>
              <a:stCxn id="249914" idx="4"/>
              <a:endCxn id="249930" idx="1"/>
            </p:cNvCxnSpPr>
            <p:nvPr/>
          </p:nvCxnSpPr>
          <p:spPr bwMode="auto">
            <a:xfrm flipH="1">
              <a:off x="4853" y="3170"/>
              <a:ext cx="1" cy="24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933" name="AutoShape 77"/>
            <p:cNvCxnSpPr>
              <a:cxnSpLocks noChangeShapeType="1"/>
              <a:stCxn id="249930" idx="3"/>
              <a:endCxn id="249915" idx="0"/>
            </p:cNvCxnSpPr>
            <p:nvPr/>
          </p:nvCxnSpPr>
          <p:spPr bwMode="auto">
            <a:xfrm>
              <a:off x="4853" y="3782"/>
              <a:ext cx="1" cy="29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9934" name="Line 78"/>
            <p:cNvSpPr>
              <a:spLocks noChangeShapeType="1"/>
            </p:cNvSpPr>
            <p:nvPr/>
          </p:nvSpPr>
          <p:spPr bwMode="auto">
            <a:xfrm rot="16200000">
              <a:off x="4405" y="3049"/>
              <a:ext cx="0" cy="3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49935" name="Text Box 79"/>
            <p:cNvSpPr txBox="1">
              <a:spLocks noChangeArrowheads="1"/>
            </p:cNvSpPr>
            <p:nvPr/>
          </p:nvSpPr>
          <p:spPr bwMode="auto">
            <a:xfrm>
              <a:off x="4274" y="3203"/>
              <a:ext cx="14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z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4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4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4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9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9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49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49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49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9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8" grpId="0"/>
      <p:bldP spid="24989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58888" y="115888"/>
            <a:ext cx="69135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Nortonova poučka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250883" name="Group 3"/>
          <p:cNvGrpSpPr>
            <a:grpSpLocks/>
          </p:cNvGrpSpPr>
          <p:nvPr/>
        </p:nvGrpSpPr>
        <p:grpSpPr bwMode="auto">
          <a:xfrm>
            <a:off x="250825" y="765175"/>
            <a:ext cx="2951163" cy="3095625"/>
            <a:chOff x="158" y="709"/>
            <a:chExt cx="1859" cy="1950"/>
          </a:xfrm>
        </p:grpSpPr>
        <p:grpSp>
          <p:nvGrpSpPr>
            <p:cNvPr id="250884" name="Group 4"/>
            <p:cNvGrpSpPr>
              <a:grpSpLocks/>
            </p:cNvGrpSpPr>
            <p:nvPr/>
          </p:nvGrpSpPr>
          <p:grpSpPr bwMode="auto">
            <a:xfrm>
              <a:off x="158" y="982"/>
              <a:ext cx="1859" cy="1677"/>
              <a:chOff x="158" y="982"/>
              <a:chExt cx="1859" cy="1677"/>
            </a:xfrm>
          </p:grpSpPr>
          <p:sp>
            <p:nvSpPr>
              <p:cNvPr id="250885" name="Oval 5"/>
              <p:cNvSpPr>
                <a:spLocks noChangeAspect="1" noChangeArrowheads="1"/>
              </p:cNvSpPr>
              <p:nvPr/>
            </p:nvSpPr>
            <p:spPr bwMode="auto">
              <a:xfrm>
                <a:off x="158" y="1390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50886" name="Rectangle 6"/>
              <p:cNvSpPr>
                <a:spLocks noChangeAspect="1" noChangeArrowheads="1"/>
              </p:cNvSpPr>
              <p:nvPr/>
            </p:nvSpPr>
            <p:spPr bwMode="auto">
              <a:xfrm>
                <a:off x="269" y="2024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0887" name="Oval 7"/>
              <p:cNvSpPr>
                <a:spLocks noChangeAspect="1" noChangeArrowheads="1"/>
              </p:cNvSpPr>
              <p:nvPr/>
            </p:nvSpPr>
            <p:spPr bwMode="auto">
              <a:xfrm>
                <a:off x="1654" y="1390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50888" name="Rectangle 8"/>
              <p:cNvSpPr>
                <a:spLocks noChangeAspect="1" noChangeArrowheads="1"/>
              </p:cNvSpPr>
              <p:nvPr/>
            </p:nvSpPr>
            <p:spPr bwMode="auto">
              <a:xfrm>
                <a:off x="997" y="2116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0889" name="Rectangle 9"/>
              <p:cNvSpPr>
                <a:spLocks noChangeAspect="1" noChangeArrowheads="1"/>
              </p:cNvSpPr>
              <p:nvPr/>
            </p:nvSpPr>
            <p:spPr bwMode="auto">
              <a:xfrm>
                <a:off x="1765" y="2024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0890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996" y="1435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0891" name="Oval 11"/>
              <p:cNvSpPr>
                <a:spLocks noChangeAspect="1" noChangeArrowheads="1"/>
              </p:cNvSpPr>
              <p:nvPr/>
            </p:nvSpPr>
            <p:spPr bwMode="auto">
              <a:xfrm>
                <a:off x="1022" y="188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0892" name="Oval 12"/>
              <p:cNvSpPr>
                <a:spLocks noChangeAspect="1" noChangeArrowheads="1"/>
              </p:cNvSpPr>
              <p:nvPr/>
            </p:nvSpPr>
            <p:spPr bwMode="auto">
              <a:xfrm>
                <a:off x="1022" y="256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0893" name="Oval 13"/>
              <p:cNvSpPr>
                <a:spLocks noChangeAspect="1" noChangeArrowheads="1"/>
              </p:cNvSpPr>
              <p:nvPr/>
            </p:nvSpPr>
            <p:spPr bwMode="auto">
              <a:xfrm>
                <a:off x="1022" y="982"/>
                <a:ext cx="90" cy="90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cxnSp>
            <p:nvCxnSpPr>
              <p:cNvPr id="250894" name="AutoShape 14"/>
              <p:cNvCxnSpPr>
                <a:cxnSpLocks noChangeShapeType="1"/>
                <a:stCxn id="250885" idx="0"/>
                <a:endCxn id="250893" idx="2"/>
              </p:cNvCxnSpPr>
              <p:nvPr/>
            </p:nvCxnSpPr>
            <p:spPr bwMode="auto">
              <a:xfrm rot="16200000">
                <a:off x="499" y="868"/>
                <a:ext cx="35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0895" name="AutoShape 15"/>
              <p:cNvCxnSpPr>
                <a:cxnSpLocks noChangeShapeType="1"/>
                <a:stCxn id="250893" idx="6"/>
                <a:endCxn id="250887" idx="0"/>
              </p:cNvCxnSpPr>
              <p:nvPr/>
            </p:nvCxnSpPr>
            <p:spPr bwMode="auto">
              <a:xfrm>
                <a:off x="1124" y="1027"/>
                <a:ext cx="712" cy="35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0896" name="AutoShape 16"/>
              <p:cNvCxnSpPr>
                <a:cxnSpLocks noChangeShapeType="1"/>
                <a:stCxn id="250893" idx="4"/>
                <a:endCxn id="250890" idx="0"/>
              </p:cNvCxnSpPr>
              <p:nvPr/>
            </p:nvCxnSpPr>
            <p:spPr bwMode="auto">
              <a:xfrm>
                <a:off x="1067" y="1084"/>
                <a:ext cx="0" cy="339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0897" name="AutoShape 17"/>
              <p:cNvCxnSpPr>
                <a:cxnSpLocks noChangeShapeType="1"/>
                <a:stCxn id="250890" idx="2"/>
                <a:endCxn id="250891" idx="0"/>
              </p:cNvCxnSpPr>
              <p:nvPr/>
            </p:nvCxnSpPr>
            <p:spPr bwMode="auto">
              <a:xfrm>
                <a:off x="1067" y="1764"/>
                <a:ext cx="0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0898" name="AutoShape 18"/>
              <p:cNvCxnSpPr>
                <a:cxnSpLocks noChangeShapeType="1"/>
                <a:stCxn id="250885" idx="4"/>
                <a:endCxn id="250886" idx="0"/>
              </p:cNvCxnSpPr>
              <p:nvPr/>
            </p:nvCxnSpPr>
            <p:spPr bwMode="auto">
              <a:xfrm>
                <a:off x="340" y="1765"/>
                <a:ext cx="0" cy="247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0899" name="AutoShape 19"/>
              <p:cNvCxnSpPr>
                <a:cxnSpLocks noChangeShapeType="1"/>
                <a:stCxn id="250887" idx="4"/>
                <a:endCxn id="250889" idx="0"/>
              </p:cNvCxnSpPr>
              <p:nvPr/>
            </p:nvCxnSpPr>
            <p:spPr bwMode="auto">
              <a:xfrm rot="5400000">
                <a:off x="1712" y="1889"/>
                <a:ext cx="247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0900" name="AutoShape 20"/>
              <p:cNvCxnSpPr>
                <a:cxnSpLocks noChangeShapeType="1"/>
                <a:stCxn id="250886" idx="2"/>
                <a:endCxn id="250892" idx="2"/>
              </p:cNvCxnSpPr>
              <p:nvPr/>
            </p:nvCxnSpPr>
            <p:spPr bwMode="auto">
              <a:xfrm rot="16200000" flipH="1">
                <a:off x="544" y="2149"/>
                <a:ext cx="26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0901" name="AutoShape 21"/>
              <p:cNvCxnSpPr>
                <a:cxnSpLocks noChangeShapeType="1"/>
                <a:stCxn id="250892" idx="6"/>
                <a:endCxn id="250889" idx="2"/>
              </p:cNvCxnSpPr>
              <p:nvPr/>
            </p:nvCxnSpPr>
            <p:spPr bwMode="auto">
              <a:xfrm flipV="1">
                <a:off x="1124" y="2353"/>
                <a:ext cx="712" cy="26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0902" name="AutoShape 22"/>
              <p:cNvCxnSpPr>
                <a:cxnSpLocks noChangeShapeType="1"/>
                <a:stCxn id="250891" idx="4"/>
                <a:endCxn id="250888" idx="0"/>
              </p:cNvCxnSpPr>
              <p:nvPr/>
            </p:nvCxnSpPr>
            <p:spPr bwMode="auto">
              <a:xfrm>
                <a:off x="1067" y="1991"/>
                <a:ext cx="1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0903" name="AutoShape 23"/>
              <p:cNvCxnSpPr>
                <a:cxnSpLocks noChangeShapeType="1"/>
                <a:stCxn id="250888" idx="2"/>
                <a:endCxn id="250892" idx="0"/>
              </p:cNvCxnSpPr>
              <p:nvPr/>
            </p:nvCxnSpPr>
            <p:spPr bwMode="auto">
              <a:xfrm flipH="1">
                <a:off x="1067" y="2445"/>
                <a:ext cx="1" cy="112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0904" name="Line 24"/>
              <p:cNvSpPr>
                <a:spLocks noChangeShapeType="1"/>
              </p:cNvSpPr>
              <p:nvPr/>
            </p:nvSpPr>
            <p:spPr bwMode="auto">
              <a:xfrm>
                <a:off x="612" y="1299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0905" name="Line 25"/>
              <p:cNvSpPr>
                <a:spLocks noChangeShapeType="1"/>
              </p:cNvSpPr>
              <p:nvPr/>
            </p:nvSpPr>
            <p:spPr bwMode="auto">
              <a:xfrm>
                <a:off x="1564" y="1299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0906" name="Text Box 26"/>
              <p:cNvSpPr txBox="1">
                <a:spLocks noChangeArrowheads="1"/>
              </p:cNvSpPr>
              <p:nvPr/>
            </p:nvSpPr>
            <p:spPr bwMode="auto">
              <a:xfrm>
                <a:off x="1292" y="1435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B</a:t>
                </a:r>
              </a:p>
            </p:txBody>
          </p:sp>
          <p:sp>
            <p:nvSpPr>
              <p:cNvPr id="250907" name="Text Box 27"/>
              <p:cNvSpPr txBox="1">
                <a:spLocks noChangeArrowheads="1"/>
              </p:cNvSpPr>
              <p:nvPr/>
            </p:nvSpPr>
            <p:spPr bwMode="auto">
              <a:xfrm>
                <a:off x="612" y="1424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A</a:t>
                </a:r>
              </a:p>
            </p:txBody>
          </p:sp>
          <p:sp>
            <p:nvSpPr>
              <p:cNvPr id="250908" name="Text Box 28"/>
              <p:cNvSpPr txBox="1">
                <a:spLocks noChangeArrowheads="1"/>
              </p:cNvSpPr>
              <p:nvPr/>
            </p:nvSpPr>
            <p:spPr bwMode="auto">
              <a:xfrm>
                <a:off x="430" y="2070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50909" name="Text Box 29"/>
              <p:cNvSpPr txBox="1">
                <a:spLocks noChangeArrowheads="1"/>
              </p:cNvSpPr>
              <p:nvPr/>
            </p:nvSpPr>
            <p:spPr bwMode="auto">
              <a:xfrm>
                <a:off x="1519" y="2070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250910" name="Text Box 30"/>
              <p:cNvSpPr txBox="1">
                <a:spLocks noChangeArrowheads="1"/>
              </p:cNvSpPr>
              <p:nvPr/>
            </p:nvSpPr>
            <p:spPr bwMode="auto">
              <a:xfrm>
                <a:off x="793" y="1661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  <p:sp>
            <p:nvSpPr>
              <p:cNvPr id="250911" name="Text Box 31"/>
              <p:cNvSpPr txBox="1">
                <a:spLocks noChangeArrowheads="1"/>
              </p:cNvSpPr>
              <p:nvPr/>
            </p:nvSpPr>
            <p:spPr bwMode="auto">
              <a:xfrm>
                <a:off x="748" y="2149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4</a:t>
                </a:r>
              </a:p>
            </p:txBody>
          </p:sp>
        </p:grpSp>
        <p:sp>
          <p:nvSpPr>
            <p:cNvPr id="250912" name="Line 32"/>
            <p:cNvSpPr>
              <a:spLocks noChangeShapeType="1"/>
            </p:cNvSpPr>
            <p:nvPr/>
          </p:nvSpPr>
          <p:spPr bwMode="auto">
            <a:xfrm>
              <a:off x="339" y="948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0913" name="Line 33"/>
            <p:cNvSpPr>
              <a:spLocks noChangeShapeType="1"/>
            </p:cNvSpPr>
            <p:nvPr/>
          </p:nvSpPr>
          <p:spPr bwMode="auto">
            <a:xfrm rot="10800000">
              <a:off x="1425" y="948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0914" name="Line 34"/>
            <p:cNvSpPr>
              <a:spLocks noChangeShapeType="1"/>
            </p:cNvSpPr>
            <p:nvPr/>
          </p:nvSpPr>
          <p:spPr bwMode="auto">
            <a:xfrm rot="5400000">
              <a:off x="850" y="1254"/>
              <a:ext cx="25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0915" name="Text Box 35"/>
            <p:cNvSpPr txBox="1">
              <a:spLocks noChangeArrowheads="1"/>
            </p:cNvSpPr>
            <p:nvPr/>
          </p:nvSpPr>
          <p:spPr bwMode="auto">
            <a:xfrm>
              <a:off x="372" y="709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50916" name="Text Box 36"/>
            <p:cNvSpPr txBox="1">
              <a:spLocks noChangeArrowheads="1"/>
            </p:cNvSpPr>
            <p:nvPr/>
          </p:nvSpPr>
          <p:spPr bwMode="auto">
            <a:xfrm>
              <a:off x="1699" y="709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50917" name="Text Box 37"/>
            <p:cNvSpPr txBox="1">
              <a:spLocks noChangeArrowheads="1"/>
            </p:cNvSpPr>
            <p:nvPr/>
          </p:nvSpPr>
          <p:spPr bwMode="auto">
            <a:xfrm>
              <a:off x="827" y="1038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</p:grpSp>
      <p:sp>
        <p:nvSpPr>
          <p:cNvPr id="250918" name="Rectangle 38"/>
          <p:cNvSpPr>
            <a:spLocks noChangeArrowheads="1"/>
          </p:cNvSpPr>
          <p:nvPr/>
        </p:nvSpPr>
        <p:spPr bwMode="auto">
          <a:xfrm>
            <a:off x="3348038" y="981075"/>
            <a:ext cx="5688012" cy="235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Postup: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Odpojíme zátěž a nahradíme ji zkratem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Výpočet napětí ideálního zdroje proudu (I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vypočítáme výstupní proud zkratovaného obvodu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kolik je v obvodu uzavřených smyček proudu ?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dvě</a:t>
            </a:r>
          </a:p>
        </p:txBody>
      </p:sp>
      <p:sp>
        <p:nvSpPr>
          <p:cNvPr id="250919" name="Rectangle 39"/>
          <p:cNvSpPr>
            <a:spLocks noChangeArrowheads="1"/>
          </p:cNvSpPr>
          <p:nvPr/>
        </p:nvSpPr>
        <p:spPr bwMode="auto">
          <a:xfrm>
            <a:off x="250825" y="3933825"/>
            <a:ext cx="51847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proudů </a:t>
            </a:r>
          </a:p>
        </p:txBody>
      </p:sp>
      <p:graphicFrame>
        <p:nvGraphicFramePr>
          <p:cNvPr id="250920" name="Object 40"/>
          <p:cNvGraphicFramePr>
            <a:graphicFrameLocks noChangeAspect="1"/>
          </p:cNvGraphicFramePr>
          <p:nvPr/>
        </p:nvGraphicFramePr>
        <p:xfrm>
          <a:off x="539750" y="4437063"/>
          <a:ext cx="451961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61" name="Rovnice" r:id="rId3" imgW="1892160" imgH="482400" progId="Equation.3">
                  <p:embed/>
                </p:oleObj>
              </mc:Choice>
              <mc:Fallback>
                <p:oleObj name="Rovnice" r:id="rId3" imgW="1892160" imgH="4824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437063"/>
                        <a:ext cx="4519613" cy="11525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949" name="Rectangle 69"/>
          <p:cNvSpPr>
            <a:spLocks noChangeArrowheads="1"/>
          </p:cNvSpPr>
          <p:nvPr/>
        </p:nvSpPr>
        <p:spPr bwMode="auto">
          <a:xfrm>
            <a:off x="107950" y="5781675"/>
            <a:ext cx="5545138" cy="74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jak určíme proud I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proud I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je dán součtem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(rozdílem) proudů</a:t>
            </a:r>
            <a:endParaRPr lang="cs-CZ" altLang="cs-CZ" sz="2000" b="1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250951" name="Text Box 71"/>
          <p:cNvSpPr txBox="1">
            <a:spLocks noChangeArrowheads="1"/>
          </p:cNvSpPr>
          <p:nvPr/>
        </p:nvSpPr>
        <p:spPr bwMode="auto">
          <a:xfrm>
            <a:off x="7596188" y="5445125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FF3300"/>
                </a:solidFill>
                <a:effectLst/>
              </a:rPr>
              <a:t>I</a:t>
            </a:r>
            <a:r>
              <a:rPr lang="cs-CZ" altLang="cs-CZ" sz="2000" b="1" baseline="-25000" dirty="0">
                <a:solidFill>
                  <a:srgbClr val="FF3300"/>
                </a:solidFill>
                <a:effectLst/>
              </a:rPr>
              <a:t>k</a:t>
            </a:r>
          </a:p>
        </p:txBody>
      </p:sp>
      <p:grpSp>
        <p:nvGrpSpPr>
          <p:cNvPr id="250961" name="Group 81"/>
          <p:cNvGrpSpPr>
            <a:grpSpLocks/>
          </p:cNvGrpSpPr>
          <p:nvPr/>
        </p:nvGrpSpPr>
        <p:grpSpPr bwMode="auto">
          <a:xfrm>
            <a:off x="6013450" y="3719513"/>
            <a:ext cx="2951163" cy="2662237"/>
            <a:chOff x="3788" y="2343"/>
            <a:chExt cx="1859" cy="1677"/>
          </a:xfrm>
        </p:grpSpPr>
        <p:cxnSp>
          <p:nvCxnSpPr>
            <p:cNvPr id="250922" name="AutoShape 42"/>
            <p:cNvCxnSpPr>
              <a:cxnSpLocks noChangeShapeType="1"/>
              <a:stCxn id="250928" idx="2"/>
              <a:endCxn id="250929" idx="0"/>
            </p:cNvCxnSpPr>
            <p:nvPr/>
          </p:nvCxnSpPr>
          <p:spPr bwMode="auto">
            <a:xfrm>
              <a:off x="4697" y="3125"/>
              <a:ext cx="0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0924" name="Oval 44"/>
            <p:cNvSpPr>
              <a:spLocks noChangeAspect="1" noChangeArrowheads="1"/>
            </p:cNvSpPr>
            <p:nvPr/>
          </p:nvSpPr>
          <p:spPr bwMode="auto">
            <a:xfrm>
              <a:off x="3788" y="2751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50925" name="Rectangle 45"/>
            <p:cNvSpPr>
              <a:spLocks noChangeAspect="1" noChangeArrowheads="1"/>
            </p:cNvSpPr>
            <p:nvPr/>
          </p:nvSpPr>
          <p:spPr bwMode="auto">
            <a:xfrm>
              <a:off x="3899" y="3385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0926" name="Oval 46"/>
            <p:cNvSpPr>
              <a:spLocks noChangeAspect="1" noChangeArrowheads="1"/>
            </p:cNvSpPr>
            <p:nvPr/>
          </p:nvSpPr>
          <p:spPr bwMode="auto">
            <a:xfrm>
              <a:off x="5284" y="2751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50927" name="Rectangle 47"/>
            <p:cNvSpPr>
              <a:spLocks noChangeAspect="1" noChangeArrowheads="1"/>
            </p:cNvSpPr>
            <p:nvPr/>
          </p:nvSpPr>
          <p:spPr bwMode="auto">
            <a:xfrm>
              <a:off x="5395" y="3385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0928" name="Rectangle 48"/>
            <p:cNvSpPr>
              <a:spLocks noChangeAspect="1" noChangeArrowheads="1"/>
            </p:cNvSpPr>
            <p:nvPr/>
          </p:nvSpPr>
          <p:spPr bwMode="auto">
            <a:xfrm>
              <a:off x="4626" y="2796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0929" name="Oval 49"/>
            <p:cNvSpPr>
              <a:spLocks noChangeAspect="1" noChangeArrowheads="1"/>
            </p:cNvSpPr>
            <p:nvPr/>
          </p:nvSpPr>
          <p:spPr bwMode="auto">
            <a:xfrm>
              <a:off x="4652" y="3250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0930" name="Oval 50"/>
            <p:cNvSpPr>
              <a:spLocks noChangeAspect="1" noChangeArrowheads="1"/>
            </p:cNvSpPr>
            <p:nvPr/>
          </p:nvSpPr>
          <p:spPr bwMode="auto">
            <a:xfrm>
              <a:off x="4652" y="3930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0931" name="Oval 51"/>
            <p:cNvSpPr>
              <a:spLocks noChangeAspect="1" noChangeArrowheads="1"/>
            </p:cNvSpPr>
            <p:nvPr/>
          </p:nvSpPr>
          <p:spPr bwMode="auto">
            <a:xfrm>
              <a:off x="4652" y="2343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50932" name="AutoShape 52"/>
            <p:cNvCxnSpPr>
              <a:cxnSpLocks noChangeShapeType="1"/>
              <a:stCxn id="250924" idx="0"/>
              <a:endCxn id="250931" idx="2"/>
            </p:cNvCxnSpPr>
            <p:nvPr/>
          </p:nvCxnSpPr>
          <p:spPr bwMode="auto">
            <a:xfrm rot="16200000">
              <a:off x="4129" y="2229"/>
              <a:ext cx="35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33" name="AutoShape 53"/>
            <p:cNvCxnSpPr>
              <a:cxnSpLocks noChangeShapeType="1"/>
              <a:stCxn id="250931" idx="6"/>
              <a:endCxn id="250926" idx="0"/>
            </p:cNvCxnSpPr>
            <p:nvPr/>
          </p:nvCxnSpPr>
          <p:spPr bwMode="auto">
            <a:xfrm>
              <a:off x="4754" y="2388"/>
              <a:ext cx="712" cy="35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34" name="AutoShape 54"/>
            <p:cNvCxnSpPr>
              <a:cxnSpLocks noChangeShapeType="1"/>
              <a:stCxn id="250931" idx="4"/>
              <a:endCxn id="250928" idx="0"/>
            </p:cNvCxnSpPr>
            <p:nvPr/>
          </p:nvCxnSpPr>
          <p:spPr bwMode="auto">
            <a:xfrm>
              <a:off x="4697" y="2445"/>
              <a:ext cx="0" cy="33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35" name="AutoShape 55"/>
            <p:cNvCxnSpPr>
              <a:cxnSpLocks noChangeShapeType="1"/>
              <a:stCxn id="250924" idx="4"/>
              <a:endCxn id="250925" idx="0"/>
            </p:cNvCxnSpPr>
            <p:nvPr/>
          </p:nvCxnSpPr>
          <p:spPr bwMode="auto">
            <a:xfrm>
              <a:off x="3970" y="3126"/>
              <a:ext cx="0" cy="24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36" name="AutoShape 56"/>
            <p:cNvCxnSpPr>
              <a:cxnSpLocks noChangeShapeType="1"/>
              <a:stCxn id="250926" idx="4"/>
              <a:endCxn id="250927" idx="0"/>
            </p:cNvCxnSpPr>
            <p:nvPr/>
          </p:nvCxnSpPr>
          <p:spPr bwMode="auto">
            <a:xfrm rot="5400000">
              <a:off x="5342" y="3250"/>
              <a:ext cx="247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37" name="AutoShape 57"/>
            <p:cNvCxnSpPr>
              <a:cxnSpLocks noChangeShapeType="1"/>
              <a:stCxn id="250925" idx="2"/>
              <a:endCxn id="250930" idx="2"/>
            </p:cNvCxnSpPr>
            <p:nvPr/>
          </p:nvCxnSpPr>
          <p:spPr bwMode="auto">
            <a:xfrm rot="16200000" flipH="1">
              <a:off x="4174" y="3510"/>
              <a:ext cx="26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38" name="AutoShape 58"/>
            <p:cNvCxnSpPr>
              <a:cxnSpLocks noChangeShapeType="1"/>
              <a:stCxn id="250930" idx="6"/>
              <a:endCxn id="250927" idx="2"/>
            </p:cNvCxnSpPr>
            <p:nvPr/>
          </p:nvCxnSpPr>
          <p:spPr bwMode="auto">
            <a:xfrm flipV="1">
              <a:off x="4754" y="3714"/>
              <a:ext cx="712" cy="26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0939" name="Line 59"/>
            <p:cNvSpPr>
              <a:spLocks noChangeShapeType="1"/>
            </p:cNvSpPr>
            <p:nvPr/>
          </p:nvSpPr>
          <p:spPr bwMode="auto">
            <a:xfrm>
              <a:off x="4242" y="2704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0940" name="Line 60"/>
            <p:cNvSpPr>
              <a:spLocks noChangeShapeType="1"/>
            </p:cNvSpPr>
            <p:nvPr/>
          </p:nvSpPr>
          <p:spPr bwMode="auto">
            <a:xfrm>
              <a:off x="5239" y="2704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0941" name="Text Box 61"/>
            <p:cNvSpPr txBox="1">
              <a:spLocks noChangeArrowheads="1"/>
            </p:cNvSpPr>
            <p:nvPr/>
          </p:nvSpPr>
          <p:spPr bwMode="auto">
            <a:xfrm>
              <a:off x="5002" y="2784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B</a:t>
              </a:r>
            </a:p>
          </p:txBody>
        </p:sp>
        <p:sp>
          <p:nvSpPr>
            <p:cNvPr id="250942" name="Text Box 62"/>
            <p:cNvSpPr txBox="1">
              <a:spLocks noChangeArrowheads="1"/>
            </p:cNvSpPr>
            <p:nvPr/>
          </p:nvSpPr>
          <p:spPr bwMode="auto">
            <a:xfrm>
              <a:off x="4242" y="2785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A</a:t>
              </a:r>
            </a:p>
          </p:txBody>
        </p:sp>
        <p:sp>
          <p:nvSpPr>
            <p:cNvPr id="250943" name="Text Box 63"/>
            <p:cNvSpPr txBox="1">
              <a:spLocks noChangeArrowheads="1"/>
            </p:cNvSpPr>
            <p:nvPr/>
          </p:nvSpPr>
          <p:spPr bwMode="auto">
            <a:xfrm>
              <a:off x="4060" y="3431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50944" name="Text Box 64"/>
            <p:cNvSpPr txBox="1">
              <a:spLocks noChangeArrowheads="1"/>
            </p:cNvSpPr>
            <p:nvPr/>
          </p:nvSpPr>
          <p:spPr bwMode="auto">
            <a:xfrm>
              <a:off x="5149" y="3431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50945" name="Text Box 65"/>
            <p:cNvSpPr txBox="1">
              <a:spLocks noChangeArrowheads="1"/>
            </p:cNvSpPr>
            <p:nvPr/>
          </p:nvSpPr>
          <p:spPr bwMode="auto">
            <a:xfrm>
              <a:off x="4423" y="3022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cxnSp>
          <p:nvCxnSpPr>
            <p:cNvPr id="250954" name="AutoShape 74"/>
            <p:cNvCxnSpPr>
              <a:cxnSpLocks noChangeShapeType="1"/>
              <a:stCxn id="250929" idx="4"/>
              <a:endCxn id="250930" idx="0"/>
            </p:cNvCxnSpPr>
            <p:nvPr/>
          </p:nvCxnSpPr>
          <p:spPr bwMode="auto">
            <a:xfrm>
              <a:off x="4697" y="3352"/>
              <a:ext cx="0" cy="56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50956" name="Freeform 76"/>
          <p:cNvSpPr>
            <a:spLocks/>
          </p:cNvSpPr>
          <p:nvPr/>
        </p:nvSpPr>
        <p:spPr bwMode="auto">
          <a:xfrm>
            <a:off x="6588125" y="3860800"/>
            <a:ext cx="679450" cy="423863"/>
          </a:xfrm>
          <a:custGeom>
            <a:avLst/>
            <a:gdLst>
              <a:gd name="T0" fmla="*/ 0 w 428"/>
              <a:gd name="T1" fmla="*/ 153 h 267"/>
              <a:gd name="T2" fmla="*/ 84 w 428"/>
              <a:gd name="T3" fmla="*/ 77 h 267"/>
              <a:gd name="T4" fmla="*/ 167 w 428"/>
              <a:gd name="T5" fmla="*/ 35 h 267"/>
              <a:gd name="T6" fmla="*/ 188 w 428"/>
              <a:gd name="T7" fmla="*/ 28 h 267"/>
              <a:gd name="T8" fmla="*/ 215 w 428"/>
              <a:gd name="T9" fmla="*/ 22 h 267"/>
              <a:gd name="T10" fmla="*/ 257 w 428"/>
              <a:gd name="T11" fmla="*/ 8 h 267"/>
              <a:gd name="T12" fmla="*/ 396 w 428"/>
              <a:gd name="T13" fmla="*/ 42 h 267"/>
              <a:gd name="T14" fmla="*/ 424 w 428"/>
              <a:gd name="T15" fmla="*/ 146 h 267"/>
              <a:gd name="T16" fmla="*/ 333 w 428"/>
              <a:gd name="T17" fmla="*/ 258 h 267"/>
              <a:gd name="T18" fmla="*/ 215 w 428"/>
              <a:gd name="T19" fmla="*/ 244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28" h="267">
                <a:moveTo>
                  <a:pt x="0" y="153"/>
                </a:moveTo>
                <a:cubicBezTo>
                  <a:pt x="40" y="140"/>
                  <a:pt x="33" y="94"/>
                  <a:pt x="84" y="77"/>
                </a:cubicBezTo>
                <a:cubicBezTo>
                  <a:pt x="132" y="43"/>
                  <a:pt x="95" y="45"/>
                  <a:pt x="167" y="35"/>
                </a:cubicBezTo>
                <a:cubicBezTo>
                  <a:pt x="174" y="33"/>
                  <a:pt x="181" y="30"/>
                  <a:pt x="188" y="28"/>
                </a:cubicBezTo>
                <a:cubicBezTo>
                  <a:pt x="197" y="26"/>
                  <a:pt x="206" y="25"/>
                  <a:pt x="215" y="22"/>
                </a:cubicBezTo>
                <a:cubicBezTo>
                  <a:pt x="229" y="18"/>
                  <a:pt x="257" y="8"/>
                  <a:pt x="257" y="8"/>
                </a:cubicBezTo>
                <a:cubicBezTo>
                  <a:pt x="328" y="13"/>
                  <a:pt x="352" y="0"/>
                  <a:pt x="396" y="42"/>
                </a:cubicBezTo>
                <a:cubicBezTo>
                  <a:pt x="409" y="80"/>
                  <a:pt x="417" y="107"/>
                  <a:pt x="424" y="146"/>
                </a:cubicBezTo>
                <a:cubicBezTo>
                  <a:pt x="414" y="258"/>
                  <a:pt x="428" y="234"/>
                  <a:pt x="333" y="258"/>
                </a:cubicBezTo>
                <a:cubicBezTo>
                  <a:pt x="224" y="251"/>
                  <a:pt x="260" y="267"/>
                  <a:pt x="215" y="244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dash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957" name="Freeform 77"/>
          <p:cNvSpPr>
            <a:spLocks/>
          </p:cNvSpPr>
          <p:nvPr/>
        </p:nvSpPr>
        <p:spPr bwMode="auto">
          <a:xfrm>
            <a:off x="7596188" y="3860800"/>
            <a:ext cx="679450" cy="423863"/>
          </a:xfrm>
          <a:custGeom>
            <a:avLst/>
            <a:gdLst>
              <a:gd name="T0" fmla="*/ 0 w 428"/>
              <a:gd name="T1" fmla="*/ 153 h 267"/>
              <a:gd name="T2" fmla="*/ 84 w 428"/>
              <a:gd name="T3" fmla="*/ 77 h 267"/>
              <a:gd name="T4" fmla="*/ 167 w 428"/>
              <a:gd name="T5" fmla="*/ 35 h 267"/>
              <a:gd name="T6" fmla="*/ 188 w 428"/>
              <a:gd name="T7" fmla="*/ 28 h 267"/>
              <a:gd name="T8" fmla="*/ 215 w 428"/>
              <a:gd name="T9" fmla="*/ 22 h 267"/>
              <a:gd name="T10" fmla="*/ 257 w 428"/>
              <a:gd name="T11" fmla="*/ 8 h 267"/>
              <a:gd name="T12" fmla="*/ 396 w 428"/>
              <a:gd name="T13" fmla="*/ 42 h 267"/>
              <a:gd name="T14" fmla="*/ 424 w 428"/>
              <a:gd name="T15" fmla="*/ 146 h 267"/>
              <a:gd name="T16" fmla="*/ 333 w 428"/>
              <a:gd name="T17" fmla="*/ 258 h 267"/>
              <a:gd name="T18" fmla="*/ 215 w 428"/>
              <a:gd name="T19" fmla="*/ 244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28" h="267">
                <a:moveTo>
                  <a:pt x="0" y="153"/>
                </a:moveTo>
                <a:cubicBezTo>
                  <a:pt x="40" y="140"/>
                  <a:pt x="33" y="94"/>
                  <a:pt x="84" y="77"/>
                </a:cubicBezTo>
                <a:cubicBezTo>
                  <a:pt x="132" y="43"/>
                  <a:pt x="95" y="45"/>
                  <a:pt x="167" y="35"/>
                </a:cubicBezTo>
                <a:cubicBezTo>
                  <a:pt x="174" y="33"/>
                  <a:pt x="181" y="30"/>
                  <a:pt x="188" y="28"/>
                </a:cubicBezTo>
                <a:cubicBezTo>
                  <a:pt x="197" y="26"/>
                  <a:pt x="206" y="25"/>
                  <a:pt x="215" y="22"/>
                </a:cubicBezTo>
                <a:cubicBezTo>
                  <a:pt x="229" y="18"/>
                  <a:pt x="257" y="8"/>
                  <a:pt x="257" y="8"/>
                </a:cubicBezTo>
                <a:cubicBezTo>
                  <a:pt x="328" y="13"/>
                  <a:pt x="352" y="0"/>
                  <a:pt x="396" y="42"/>
                </a:cubicBezTo>
                <a:cubicBezTo>
                  <a:pt x="409" y="80"/>
                  <a:pt x="417" y="107"/>
                  <a:pt x="424" y="146"/>
                </a:cubicBezTo>
                <a:cubicBezTo>
                  <a:pt x="414" y="258"/>
                  <a:pt x="428" y="234"/>
                  <a:pt x="333" y="258"/>
                </a:cubicBezTo>
                <a:cubicBezTo>
                  <a:pt x="224" y="251"/>
                  <a:pt x="260" y="267"/>
                  <a:pt x="215" y="244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dash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958" name="Text Box 78"/>
          <p:cNvSpPr txBox="1">
            <a:spLocks noChangeArrowheads="1"/>
          </p:cNvSpPr>
          <p:nvPr/>
        </p:nvSpPr>
        <p:spPr bwMode="auto">
          <a:xfrm>
            <a:off x="7000875" y="3843338"/>
            <a:ext cx="237813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 err="1">
                <a:solidFill>
                  <a:srgbClr val="C00000"/>
                </a:solidFill>
                <a:effectLst/>
              </a:rPr>
              <a:t>I</a:t>
            </a:r>
            <a:r>
              <a:rPr lang="cs-CZ" altLang="cs-CZ" sz="2000" b="1" baseline="-25000" dirty="0" err="1">
                <a:solidFill>
                  <a:srgbClr val="C00000"/>
                </a:solidFill>
                <a:effectLst/>
              </a:rPr>
              <a:t>x</a:t>
            </a:r>
            <a:endParaRPr lang="cs-CZ" altLang="cs-CZ" sz="2000" b="1" baseline="-25000" dirty="0">
              <a:solidFill>
                <a:srgbClr val="C00000"/>
              </a:solidFill>
              <a:effectLst/>
            </a:endParaRPr>
          </a:p>
        </p:txBody>
      </p:sp>
      <p:sp>
        <p:nvSpPr>
          <p:cNvPr id="250959" name="Text Box 79"/>
          <p:cNvSpPr txBox="1">
            <a:spLocks noChangeArrowheads="1"/>
          </p:cNvSpPr>
          <p:nvPr/>
        </p:nvSpPr>
        <p:spPr bwMode="auto">
          <a:xfrm>
            <a:off x="8008938" y="3843338"/>
            <a:ext cx="237813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C00000"/>
                </a:solidFill>
                <a:effectLst/>
              </a:rPr>
              <a:t>I</a:t>
            </a:r>
            <a:r>
              <a:rPr lang="cs-CZ" altLang="cs-CZ" sz="2000" b="1" baseline="-25000">
                <a:solidFill>
                  <a:srgbClr val="C00000"/>
                </a:solidFill>
                <a:effectLst/>
              </a:rPr>
              <a:t>y</a:t>
            </a:r>
          </a:p>
        </p:txBody>
      </p:sp>
      <p:sp>
        <p:nvSpPr>
          <p:cNvPr id="250960" name="Line 80"/>
          <p:cNvSpPr>
            <a:spLocks noChangeShapeType="1"/>
          </p:cNvSpPr>
          <p:nvPr/>
        </p:nvSpPr>
        <p:spPr bwMode="auto">
          <a:xfrm>
            <a:off x="7596188" y="5516563"/>
            <a:ext cx="0" cy="5048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0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0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0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0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0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0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0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0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09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09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09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250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250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0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0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0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0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50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0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50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5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50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5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0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0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2" grpId="0"/>
      <p:bldP spid="250951" grpId="0"/>
      <p:bldP spid="250956" grpId="0" animBg="1"/>
      <p:bldP spid="250957" grpId="0" animBg="1"/>
      <p:bldP spid="250958" grpId="0"/>
      <p:bldP spid="250959" grpId="0"/>
      <p:bldP spid="25096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58888" y="115888"/>
            <a:ext cx="69135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Nortonova poučka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51907" name="Rectangle 3"/>
          <p:cNvSpPr>
            <a:spLocks noChangeArrowheads="1"/>
          </p:cNvSpPr>
          <p:nvPr/>
        </p:nvSpPr>
        <p:spPr bwMode="auto">
          <a:xfrm>
            <a:off x="3203575" y="981075"/>
            <a:ext cx="245420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napětí I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</a:t>
            </a:r>
            <a:endParaRPr lang="cs-CZ" altLang="cs-CZ" sz="2000" b="1" u="sng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3203575" y="2060575"/>
            <a:ext cx="5832475" cy="204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3.	Výpočet vnitřního odporu napěťového zdroje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odpojíme zátěž, napěťové zdroje nahradíme zkratem, proudové zdroje odpojíme (v daném obvodu žádné nejsou)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počítáme výsledný odpor z pohledu výstupních svorek </a:t>
            </a:r>
          </a:p>
        </p:txBody>
      </p:sp>
      <p:graphicFrame>
        <p:nvGraphicFramePr>
          <p:cNvPr id="251909" name="Object 5"/>
          <p:cNvGraphicFramePr>
            <a:graphicFrameLocks noChangeAspect="1"/>
          </p:cNvGraphicFramePr>
          <p:nvPr/>
        </p:nvGraphicFramePr>
        <p:xfrm>
          <a:off x="2411413" y="4652963"/>
          <a:ext cx="244792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99" name="Rovnice" r:id="rId3" imgW="1079280" imgH="431640" progId="Equation.3">
                  <p:embed/>
                </p:oleObj>
              </mc:Choice>
              <mc:Fallback>
                <p:oleObj name="Rovnice" r:id="rId3" imgW="107928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4652963"/>
                        <a:ext cx="2447925" cy="9779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1910" name="Rectangle 6"/>
          <p:cNvSpPr>
            <a:spLocks noChangeArrowheads="1"/>
          </p:cNvSpPr>
          <p:nvPr/>
        </p:nvSpPr>
        <p:spPr bwMode="auto">
          <a:xfrm>
            <a:off x="250825" y="4221163"/>
            <a:ext cx="554513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odporu 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</a:p>
        </p:txBody>
      </p:sp>
      <p:graphicFrame>
        <p:nvGraphicFramePr>
          <p:cNvPr id="251943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586254"/>
              </p:ext>
            </p:extLst>
          </p:nvPr>
        </p:nvGraphicFramePr>
        <p:xfrm>
          <a:off x="5716587" y="1031875"/>
          <a:ext cx="2233613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200" name="Rovnice" r:id="rId5" imgW="711000" imgH="241200" progId="Equation.3">
                  <p:embed/>
                </p:oleObj>
              </mc:Choice>
              <mc:Fallback>
                <p:oleObj name="Rovnice" r:id="rId5" imgW="711000" imgH="2412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587" y="1031875"/>
                        <a:ext cx="2233613" cy="7604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1944" name="Group 40"/>
          <p:cNvGrpSpPr>
            <a:grpSpLocks/>
          </p:cNvGrpSpPr>
          <p:nvPr/>
        </p:nvGrpSpPr>
        <p:grpSpPr bwMode="auto">
          <a:xfrm>
            <a:off x="6189663" y="4005064"/>
            <a:ext cx="2598737" cy="2662238"/>
            <a:chOff x="3899" y="2568"/>
            <a:chExt cx="1637" cy="1677"/>
          </a:xfrm>
        </p:grpSpPr>
        <p:cxnSp>
          <p:nvCxnSpPr>
            <p:cNvPr id="251945" name="AutoShape 41"/>
            <p:cNvCxnSpPr>
              <a:cxnSpLocks noChangeShapeType="1"/>
              <a:stCxn id="251948" idx="2"/>
              <a:endCxn id="251949" idx="0"/>
            </p:cNvCxnSpPr>
            <p:nvPr/>
          </p:nvCxnSpPr>
          <p:spPr bwMode="auto">
            <a:xfrm>
              <a:off x="4697" y="3350"/>
              <a:ext cx="0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1946" name="Rectangle 42"/>
            <p:cNvSpPr>
              <a:spLocks noChangeAspect="1" noChangeArrowheads="1"/>
            </p:cNvSpPr>
            <p:nvPr/>
          </p:nvSpPr>
          <p:spPr bwMode="auto">
            <a:xfrm>
              <a:off x="3899" y="3610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1947" name="Rectangle 43"/>
            <p:cNvSpPr>
              <a:spLocks noChangeAspect="1" noChangeArrowheads="1"/>
            </p:cNvSpPr>
            <p:nvPr/>
          </p:nvSpPr>
          <p:spPr bwMode="auto">
            <a:xfrm>
              <a:off x="5395" y="3610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1948" name="Rectangle 44"/>
            <p:cNvSpPr>
              <a:spLocks noChangeAspect="1" noChangeArrowheads="1"/>
            </p:cNvSpPr>
            <p:nvPr/>
          </p:nvSpPr>
          <p:spPr bwMode="auto">
            <a:xfrm>
              <a:off x="4626" y="3021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1949" name="Oval 45"/>
            <p:cNvSpPr>
              <a:spLocks noChangeAspect="1" noChangeArrowheads="1"/>
            </p:cNvSpPr>
            <p:nvPr/>
          </p:nvSpPr>
          <p:spPr bwMode="auto">
            <a:xfrm>
              <a:off x="4652" y="3475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1950" name="Oval 46"/>
            <p:cNvSpPr>
              <a:spLocks noChangeAspect="1" noChangeArrowheads="1"/>
            </p:cNvSpPr>
            <p:nvPr/>
          </p:nvSpPr>
          <p:spPr bwMode="auto">
            <a:xfrm>
              <a:off x="4652" y="4155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1951" name="Oval 47"/>
            <p:cNvSpPr>
              <a:spLocks noChangeAspect="1" noChangeArrowheads="1"/>
            </p:cNvSpPr>
            <p:nvPr/>
          </p:nvSpPr>
          <p:spPr bwMode="auto">
            <a:xfrm>
              <a:off x="4652" y="2568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251952" name="AutoShape 48"/>
            <p:cNvCxnSpPr>
              <a:cxnSpLocks noChangeShapeType="1"/>
              <a:stCxn id="251951" idx="4"/>
              <a:endCxn id="251948" idx="0"/>
            </p:cNvCxnSpPr>
            <p:nvPr/>
          </p:nvCxnSpPr>
          <p:spPr bwMode="auto">
            <a:xfrm>
              <a:off x="4697" y="2670"/>
              <a:ext cx="0" cy="33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1953" name="AutoShape 49"/>
            <p:cNvCxnSpPr>
              <a:cxnSpLocks noChangeShapeType="1"/>
              <a:stCxn id="251946" idx="2"/>
              <a:endCxn id="251950" idx="2"/>
            </p:cNvCxnSpPr>
            <p:nvPr/>
          </p:nvCxnSpPr>
          <p:spPr bwMode="auto">
            <a:xfrm rot="16200000" flipH="1">
              <a:off x="4174" y="3735"/>
              <a:ext cx="26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1954" name="AutoShape 50"/>
            <p:cNvCxnSpPr>
              <a:cxnSpLocks noChangeShapeType="1"/>
              <a:stCxn id="251950" idx="6"/>
              <a:endCxn id="251947" idx="2"/>
            </p:cNvCxnSpPr>
            <p:nvPr/>
          </p:nvCxnSpPr>
          <p:spPr bwMode="auto">
            <a:xfrm flipV="1">
              <a:off x="4754" y="3939"/>
              <a:ext cx="712" cy="26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1955" name="Text Box 51"/>
            <p:cNvSpPr txBox="1">
              <a:spLocks noChangeArrowheads="1"/>
            </p:cNvSpPr>
            <p:nvPr/>
          </p:nvSpPr>
          <p:spPr bwMode="auto">
            <a:xfrm>
              <a:off x="4060" y="3656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51956" name="Text Box 52"/>
            <p:cNvSpPr txBox="1">
              <a:spLocks noChangeArrowheads="1"/>
            </p:cNvSpPr>
            <p:nvPr/>
          </p:nvSpPr>
          <p:spPr bwMode="auto">
            <a:xfrm>
              <a:off x="5149" y="3656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51957" name="Text Box 53"/>
            <p:cNvSpPr txBox="1">
              <a:spLocks noChangeArrowheads="1"/>
            </p:cNvSpPr>
            <p:nvPr/>
          </p:nvSpPr>
          <p:spPr bwMode="auto">
            <a:xfrm>
              <a:off x="4377" y="3022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cxnSp>
          <p:nvCxnSpPr>
            <p:cNvPr id="251958" name="AutoShape 54"/>
            <p:cNvCxnSpPr>
              <a:cxnSpLocks noChangeShapeType="1"/>
              <a:stCxn id="251946" idx="0"/>
              <a:endCxn id="251951" idx="2"/>
            </p:cNvCxnSpPr>
            <p:nvPr/>
          </p:nvCxnSpPr>
          <p:spPr bwMode="auto">
            <a:xfrm rot="16200000">
              <a:off x="3812" y="2771"/>
              <a:ext cx="985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1959" name="AutoShape 55"/>
            <p:cNvCxnSpPr>
              <a:cxnSpLocks noChangeShapeType="1"/>
              <a:stCxn id="251951" idx="6"/>
              <a:endCxn id="251947" idx="0"/>
            </p:cNvCxnSpPr>
            <p:nvPr/>
          </p:nvCxnSpPr>
          <p:spPr bwMode="auto">
            <a:xfrm>
              <a:off x="4754" y="2613"/>
              <a:ext cx="712" cy="985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51960" name="Text Box 56"/>
          <p:cNvSpPr txBox="1">
            <a:spLocks noChangeArrowheads="1"/>
          </p:cNvSpPr>
          <p:nvPr/>
        </p:nvSpPr>
        <p:spPr bwMode="auto">
          <a:xfrm>
            <a:off x="7077075" y="5949950"/>
            <a:ext cx="306742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</a:rPr>
              <a:t>i</a:t>
            </a:r>
          </a:p>
        </p:txBody>
      </p:sp>
      <p:sp>
        <p:nvSpPr>
          <p:cNvPr id="251961" name="Line 57"/>
          <p:cNvSpPr>
            <a:spLocks noChangeShapeType="1"/>
          </p:cNvSpPr>
          <p:nvPr/>
        </p:nvSpPr>
        <p:spPr bwMode="auto">
          <a:xfrm>
            <a:off x="7451725" y="5733256"/>
            <a:ext cx="0" cy="6477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51962" name="Picture 58" descr="MC900423575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4662488"/>
            <a:ext cx="1609725" cy="182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2000" name="Group 96"/>
          <p:cNvGrpSpPr>
            <a:grpSpLocks/>
          </p:cNvGrpSpPr>
          <p:nvPr/>
        </p:nvGrpSpPr>
        <p:grpSpPr bwMode="auto">
          <a:xfrm>
            <a:off x="252685" y="1052513"/>
            <a:ext cx="2951163" cy="2662237"/>
            <a:chOff x="68" y="663"/>
            <a:chExt cx="1859" cy="1677"/>
          </a:xfrm>
        </p:grpSpPr>
        <p:sp>
          <p:nvSpPr>
            <p:cNvPr id="251969" name="Text Box 65"/>
            <p:cNvSpPr txBox="1">
              <a:spLocks noChangeArrowheads="1"/>
            </p:cNvSpPr>
            <p:nvPr/>
          </p:nvSpPr>
          <p:spPr bwMode="auto">
            <a:xfrm>
              <a:off x="1065" y="1750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k</a:t>
              </a:r>
            </a:p>
          </p:txBody>
        </p:sp>
        <p:grpSp>
          <p:nvGrpSpPr>
            <p:cNvPr id="251970" name="Group 66"/>
            <p:cNvGrpSpPr>
              <a:grpSpLocks/>
            </p:cNvGrpSpPr>
            <p:nvPr/>
          </p:nvGrpSpPr>
          <p:grpSpPr bwMode="auto">
            <a:xfrm>
              <a:off x="68" y="663"/>
              <a:ext cx="1859" cy="1677"/>
              <a:chOff x="3788" y="2343"/>
              <a:chExt cx="1859" cy="1677"/>
            </a:xfrm>
          </p:grpSpPr>
          <p:cxnSp>
            <p:nvCxnSpPr>
              <p:cNvPr id="251971" name="AutoShape 67"/>
              <p:cNvCxnSpPr>
                <a:cxnSpLocks noChangeShapeType="1"/>
                <a:stCxn id="251976" idx="2"/>
                <a:endCxn id="251977" idx="0"/>
              </p:cNvCxnSpPr>
              <p:nvPr/>
            </p:nvCxnSpPr>
            <p:spPr bwMode="auto">
              <a:xfrm>
                <a:off x="4697" y="3125"/>
                <a:ext cx="0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1972" name="Oval 68"/>
              <p:cNvSpPr>
                <a:spLocks noChangeAspect="1" noChangeArrowheads="1"/>
              </p:cNvSpPr>
              <p:nvPr/>
            </p:nvSpPr>
            <p:spPr bwMode="auto">
              <a:xfrm>
                <a:off x="3788" y="2751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51973" name="Rectangle 69"/>
              <p:cNvSpPr>
                <a:spLocks noChangeAspect="1" noChangeArrowheads="1"/>
              </p:cNvSpPr>
              <p:nvPr/>
            </p:nvSpPr>
            <p:spPr bwMode="auto">
              <a:xfrm>
                <a:off x="3899" y="3385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1974" name="Oval 70"/>
              <p:cNvSpPr>
                <a:spLocks noChangeAspect="1" noChangeArrowheads="1"/>
              </p:cNvSpPr>
              <p:nvPr/>
            </p:nvSpPr>
            <p:spPr bwMode="auto">
              <a:xfrm>
                <a:off x="5284" y="2751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51975" name="Rectangle 71"/>
              <p:cNvSpPr>
                <a:spLocks noChangeAspect="1" noChangeArrowheads="1"/>
              </p:cNvSpPr>
              <p:nvPr/>
            </p:nvSpPr>
            <p:spPr bwMode="auto">
              <a:xfrm>
                <a:off x="5395" y="3385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1976" name="Rectangle 72"/>
              <p:cNvSpPr>
                <a:spLocks noChangeAspect="1" noChangeArrowheads="1"/>
              </p:cNvSpPr>
              <p:nvPr/>
            </p:nvSpPr>
            <p:spPr bwMode="auto">
              <a:xfrm>
                <a:off x="4626" y="2796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1977" name="Oval 73"/>
              <p:cNvSpPr>
                <a:spLocks noChangeAspect="1" noChangeArrowheads="1"/>
              </p:cNvSpPr>
              <p:nvPr/>
            </p:nvSpPr>
            <p:spPr bwMode="auto">
              <a:xfrm>
                <a:off x="4652" y="3250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1978" name="Oval 74"/>
              <p:cNvSpPr>
                <a:spLocks noChangeAspect="1" noChangeArrowheads="1"/>
              </p:cNvSpPr>
              <p:nvPr/>
            </p:nvSpPr>
            <p:spPr bwMode="auto">
              <a:xfrm>
                <a:off x="4652" y="3930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1979" name="Oval 75"/>
              <p:cNvSpPr>
                <a:spLocks noChangeAspect="1" noChangeArrowheads="1"/>
              </p:cNvSpPr>
              <p:nvPr/>
            </p:nvSpPr>
            <p:spPr bwMode="auto">
              <a:xfrm>
                <a:off x="4652" y="2343"/>
                <a:ext cx="90" cy="90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251980" name="AutoShape 76"/>
              <p:cNvCxnSpPr>
                <a:cxnSpLocks noChangeShapeType="1"/>
                <a:stCxn id="251972" idx="0"/>
                <a:endCxn id="251979" idx="2"/>
              </p:cNvCxnSpPr>
              <p:nvPr/>
            </p:nvCxnSpPr>
            <p:spPr bwMode="auto">
              <a:xfrm rot="16200000">
                <a:off x="4129" y="2229"/>
                <a:ext cx="35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1981" name="AutoShape 77"/>
              <p:cNvCxnSpPr>
                <a:cxnSpLocks noChangeShapeType="1"/>
                <a:stCxn id="251979" idx="6"/>
                <a:endCxn id="251974" idx="0"/>
              </p:cNvCxnSpPr>
              <p:nvPr/>
            </p:nvCxnSpPr>
            <p:spPr bwMode="auto">
              <a:xfrm>
                <a:off x="4754" y="2388"/>
                <a:ext cx="712" cy="35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1982" name="AutoShape 78"/>
              <p:cNvCxnSpPr>
                <a:cxnSpLocks noChangeShapeType="1"/>
                <a:stCxn id="251979" idx="4"/>
                <a:endCxn id="251976" idx="0"/>
              </p:cNvCxnSpPr>
              <p:nvPr/>
            </p:nvCxnSpPr>
            <p:spPr bwMode="auto">
              <a:xfrm>
                <a:off x="4697" y="2445"/>
                <a:ext cx="0" cy="339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1983" name="AutoShape 79"/>
              <p:cNvCxnSpPr>
                <a:cxnSpLocks noChangeShapeType="1"/>
                <a:stCxn id="251972" idx="4"/>
                <a:endCxn id="251973" idx="0"/>
              </p:cNvCxnSpPr>
              <p:nvPr/>
            </p:nvCxnSpPr>
            <p:spPr bwMode="auto">
              <a:xfrm>
                <a:off x="3970" y="3126"/>
                <a:ext cx="0" cy="247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1984" name="AutoShape 80"/>
              <p:cNvCxnSpPr>
                <a:cxnSpLocks noChangeShapeType="1"/>
                <a:stCxn id="251974" idx="4"/>
                <a:endCxn id="251975" idx="0"/>
              </p:cNvCxnSpPr>
              <p:nvPr/>
            </p:nvCxnSpPr>
            <p:spPr bwMode="auto">
              <a:xfrm rot="5400000">
                <a:off x="5342" y="3250"/>
                <a:ext cx="247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1985" name="AutoShape 81"/>
              <p:cNvCxnSpPr>
                <a:cxnSpLocks noChangeShapeType="1"/>
                <a:stCxn id="251973" idx="2"/>
                <a:endCxn id="251978" idx="2"/>
              </p:cNvCxnSpPr>
              <p:nvPr/>
            </p:nvCxnSpPr>
            <p:spPr bwMode="auto">
              <a:xfrm rot="16200000" flipH="1">
                <a:off x="4174" y="3510"/>
                <a:ext cx="26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1986" name="AutoShape 82"/>
              <p:cNvCxnSpPr>
                <a:cxnSpLocks noChangeShapeType="1"/>
                <a:stCxn id="251978" idx="6"/>
                <a:endCxn id="251975" idx="2"/>
              </p:cNvCxnSpPr>
              <p:nvPr/>
            </p:nvCxnSpPr>
            <p:spPr bwMode="auto">
              <a:xfrm flipV="1">
                <a:off x="4754" y="3714"/>
                <a:ext cx="712" cy="26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1987" name="Line 83"/>
              <p:cNvSpPr>
                <a:spLocks noChangeShapeType="1"/>
              </p:cNvSpPr>
              <p:nvPr/>
            </p:nvSpPr>
            <p:spPr bwMode="auto">
              <a:xfrm>
                <a:off x="4242" y="2704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1988" name="Line 84"/>
              <p:cNvSpPr>
                <a:spLocks noChangeShapeType="1"/>
              </p:cNvSpPr>
              <p:nvPr/>
            </p:nvSpPr>
            <p:spPr bwMode="auto">
              <a:xfrm>
                <a:off x="5239" y="2704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1989" name="Text Box 85"/>
              <p:cNvSpPr txBox="1">
                <a:spLocks noChangeArrowheads="1"/>
              </p:cNvSpPr>
              <p:nvPr/>
            </p:nvSpPr>
            <p:spPr bwMode="auto">
              <a:xfrm>
                <a:off x="5002" y="2784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B</a:t>
                </a:r>
              </a:p>
            </p:txBody>
          </p:sp>
          <p:sp>
            <p:nvSpPr>
              <p:cNvPr id="251990" name="Text Box 86"/>
              <p:cNvSpPr txBox="1">
                <a:spLocks noChangeArrowheads="1"/>
              </p:cNvSpPr>
              <p:nvPr/>
            </p:nvSpPr>
            <p:spPr bwMode="auto">
              <a:xfrm>
                <a:off x="4242" y="2785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A</a:t>
                </a:r>
              </a:p>
            </p:txBody>
          </p:sp>
          <p:sp>
            <p:nvSpPr>
              <p:cNvPr id="251991" name="Text Box 87"/>
              <p:cNvSpPr txBox="1">
                <a:spLocks noChangeArrowheads="1"/>
              </p:cNvSpPr>
              <p:nvPr/>
            </p:nvSpPr>
            <p:spPr bwMode="auto">
              <a:xfrm>
                <a:off x="4060" y="3431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51992" name="Text Box 88"/>
              <p:cNvSpPr txBox="1">
                <a:spLocks noChangeArrowheads="1"/>
              </p:cNvSpPr>
              <p:nvPr/>
            </p:nvSpPr>
            <p:spPr bwMode="auto">
              <a:xfrm>
                <a:off x="5149" y="3431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251993" name="Text Box 89"/>
              <p:cNvSpPr txBox="1">
                <a:spLocks noChangeArrowheads="1"/>
              </p:cNvSpPr>
              <p:nvPr/>
            </p:nvSpPr>
            <p:spPr bwMode="auto">
              <a:xfrm>
                <a:off x="4423" y="3022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  <p:cxnSp>
            <p:nvCxnSpPr>
              <p:cNvPr id="251994" name="AutoShape 90"/>
              <p:cNvCxnSpPr>
                <a:cxnSpLocks noChangeShapeType="1"/>
                <a:stCxn id="251977" idx="4"/>
                <a:endCxn id="251978" idx="0"/>
              </p:cNvCxnSpPr>
              <p:nvPr/>
            </p:nvCxnSpPr>
            <p:spPr bwMode="auto">
              <a:xfrm>
                <a:off x="4697" y="3352"/>
                <a:ext cx="0" cy="566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1995" name="Freeform 91"/>
            <p:cNvSpPr>
              <a:spLocks/>
            </p:cNvSpPr>
            <p:nvPr/>
          </p:nvSpPr>
          <p:spPr bwMode="auto">
            <a:xfrm>
              <a:off x="430" y="752"/>
              <a:ext cx="428" cy="267"/>
            </a:xfrm>
            <a:custGeom>
              <a:avLst/>
              <a:gdLst>
                <a:gd name="T0" fmla="*/ 0 w 428"/>
                <a:gd name="T1" fmla="*/ 153 h 267"/>
                <a:gd name="T2" fmla="*/ 84 w 428"/>
                <a:gd name="T3" fmla="*/ 77 h 267"/>
                <a:gd name="T4" fmla="*/ 167 w 428"/>
                <a:gd name="T5" fmla="*/ 35 h 267"/>
                <a:gd name="T6" fmla="*/ 188 w 428"/>
                <a:gd name="T7" fmla="*/ 28 h 267"/>
                <a:gd name="T8" fmla="*/ 215 w 428"/>
                <a:gd name="T9" fmla="*/ 22 h 267"/>
                <a:gd name="T10" fmla="*/ 257 w 428"/>
                <a:gd name="T11" fmla="*/ 8 h 267"/>
                <a:gd name="T12" fmla="*/ 396 w 428"/>
                <a:gd name="T13" fmla="*/ 42 h 267"/>
                <a:gd name="T14" fmla="*/ 424 w 428"/>
                <a:gd name="T15" fmla="*/ 146 h 267"/>
                <a:gd name="T16" fmla="*/ 333 w 428"/>
                <a:gd name="T17" fmla="*/ 258 h 267"/>
                <a:gd name="T18" fmla="*/ 215 w 428"/>
                <a:gd name="T19" fmla="*/ 244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8" h="267">
                  <a:moveTo>
                    <a:pt x="0" y="153"/>
                  </a:moveTo>
                  <a:cubicBezTo>
                    <a:pt x="40" y="140"/>
                    <a:pt x="33" y="94"/>
                    <a:pt x="84" y="77"/>
                  </a:cubicBezTo>
                  <a:cubicBezTo>
                    <a:pt x="132" y="43"/>
                    <a:pt x="95" y="45"/>
                    <a:pt x="167" y="35"/>
                  </a:cubicBezTo>
                  <a:cubicBezTo>
                    <a:pt x="174" y="33"/>
                    <a:pt x="181" y="30"/>
                    <a:pt x="188" y="28"/>
                  </a:cubicBezTo>
                  <a:cubicBezTo>
                    <a:pt x="197" y="26"/>
                    <a:pt x="206" y="25"/>
                    <a:pt x="215" y="22"/>
                  </a:cubicBezTo>
                  <a:cubicBezTo>
                    <a:pt x="229" y="18"/>
                    <a:pt x="257" y="8"/>
                    <a:pt x="257" y="8"/>
                  </a:cubicBezTo>
                  <a:cubicBezTo>
                    <a:pt x="328" y="13"/>
                    <a:pt x="352" y="0"/>
                    <a:pt x="396" y="42"/>
                  </a:cubicBezTo>
                  <a:cubicBezTo>
                    <a:pt x="409" y="80"/>
                    <a:pt x="417" y="107"/>
                    <a:pt x="424" y="146"/>
                  </a:cubicBezTo>
                  <a:cubicBezTo>
                    <a:pt x="414" y="258"/>
                    <a:pt x="428" y="234"/>
                    <a:pt x="333" y="258"/>
                  </a:cubicBezTo>
                  <a:cubicBezTo>
                    <a:pt x="224" y="251"/>
                    <a:pt x="260" y="267"/>
                    <a:pt x="215" y="244"/>
                  </a:cubicBez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dash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1996" name="Freeform 92"/>
            <p:cNvSpPr>
              <a:spLocks/>
            </p:cNvSpPr>
            <p:nvPr/>
          </p:nvSpPr>
          <p:spPr bwMode="auto">
            <a:xfrm>
              <a:off x="1065" y="752"/>
              <a:ext cx="428" cy="267"/>
            </a:xfrm>
            <a:custGeom>
              <a:avLst/>
              <a:gdLst>
                <a:gd name="T0" fmla="*/ 0 w 428"/>
                <a:gd name="T1" fmla="*/ 153 h 267"/>
                <a:gd name="T2" fmla="*/ 84 w 428"/>
                <a:gd name="T3" fmla="*/ 77 h 267"/>
                <a:gd name="T4" fmla="*/ 167 w 428"/>
                <a:gd name="T5" fmla="*/ 35 h 267"/>
                <a:gd name="T6" fmla="*/ 188 w 428"/>
                <a:gd name="T7" fmla="*/ 28 h 267"/>
                <a:gd name="T8" fmla="*/ 215 w 428"/>
                <a:gd name="T9" fmla="*/ 22 h 267"/>
                <a:gd name="T10" fmla="*/ 257 w 428"/>
                <a:gd name="T11" fmla="*/ 8 h 267"/>
                <a:gd name="T12" fmla="*/ 396 w 428"/>
                <a:gd name="T13" fmla="*/ 42 h 267"/>
                <a:gd name="T14" fmla="*/ 424 w 428"/>
                <a:gd name="T15" fmla="*/ 146 h 267"/>
                <a:gd name="T16" fmla="*/ 333 w 428"/>
                <a:gd name="T17" fmla="*/ 258 h 267"/>
                <a:gd name="T18" fmla="*/ 215 w 428"/>
                <a:gd name="T19" fmla="*/ 244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8" h="267">
                  <a:moveTo>
                    <a:pt x="0" y="153"/>
                  </a:moveTo>
                  <a:cubicBezTo>
                    <a:pt x="40" y="140"/>
                    <a:pt x="33" y="94"/>
                    <a:pt x="84" y="77"/>
                  </a:cubicBezTo>
                  <a:cubicBezTo>
                    <a:pt x="132" y="43"/>
                    <a:pt x="95" y="45"/>
                    <a:pt x="167" y="35"/>
                  </a:cubicBezTo>
                  <a:cubicBezTo>
                    <a:pt x="174" y="33"/>
                    <a:pt x="181" y="30"/>
                    <a:pt x="188" y="28"/>
                  </a:cubicBezTo>
                  <a:cubicBezTo>
                    <a:pt x="197" y="26"/>
                    <a:pt x="206" y="25"/>
                    <a:pt x="215" y="22"/>
                  </a:cubicBezTo>
                  <a:cubicBezTo>
                    <a:pt x="229" y="18"/>
                    <a:pt x="257" y="8"/>
                    <a:pt x="257" y="8"/>
                  </a:cubicBezTo>
                  <a:cubicBezTo>
                    <a:pt x="328" y="13"/>
                    <a:pt x="352" y="0"/>
                    <a:pt x="396" y="42"/>
                  </a:cubicBezTo>
                  <a:cubicBezTo>
                    <a:pt x="409" y="80"/>
                    <a:pt x="417" y="107"/>
                    <a:pt x="424" y="146"/>
                  </a:cubicBezTo>
                  <a:cubicBezTo>
                    <a:pt x="414" y="258"/>
                    <a:pt x="428" y="234"/>
                    <a:pt x="333" y="258"/>
                  </a:cubicBezTo>
                  <a:cubicBezTo>
                    <a:pt x="224" y="251"/>
                    <a:pt x="260" y="267"/>
                    <a:pt x="215" y="244"/>
                  </a:cubicBez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dash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1997" name="Text Box 93"/>
            <p:cNvSpPr txBox="1">
              <a:spLocks noChangeArrowheads="1"/>
            </p:cNvSpPr>
            <p:nvPr/>
          </p:nvSpPr>
          <p:spPr bwMode="auto">
            <a:xfrm>
              <a:off x="690" y="741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x</a:t>
              </a:r>
            </a:p>
          </p:txBody>
        </p:sp>
        <p:sp>
          <p:nvSpPr>
            <p:cNvPr id="251998" name="Text Box 94"/>
            <p:cNvSpPr txBox="1">
              <a:spLocks noChangeArrowheads="1"/>
            </p:cNvSpPr>
            <p:nvPr/>
          </p:nvSpPr>
          <p:spPr bwMode="auto">
            <a:xfrm>
              <a:off x="1325" y="741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y</a:t>
              </a:r>
            </a:p>
          </p:txBody>
        </p:sp>
        <p:sp>
          <p:nvSpPr>
            <p:cNvPr id="251999" name="Line 95"/>
            <p:cNvSpPr>
              <a:spLocks noChangeShapeType="1"/>
            </p:cNvSpPr>
            <p:nvPr/>
          </p:nvSpPr>
          <p:spPr bwMode="auto">
            <a:xfrm>
              <a:off x="1065" y="1795"/>
              <a:ext cx="0" cy="31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2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2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1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1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1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1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1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1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1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5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1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1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51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1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1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1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6" grpId="0"/>
      <p:bldP spid="25196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15888"/>
            <a:ext cx="4826000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Nortonova poučka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52931" name="Rectangle 3"/>
          <p:cNvSpPr>
            <a:spLocks noChangeArrowheads="1"/>
          </p:cNvSpPr>
          <p:nvPr/>
        </p:nvSpPr>
        <p:spPr bwMode="auto">
          <a:xfrm>
            <a:off x="3132138" y="1125538"/>
            <a:ext cx="25193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tabLst>
                <a:tab pos="26511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tabLst>
                <a:tab pos="26511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tabLst>
                <a:tab pos="26511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tabLst>
                <a:tab pos="2651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tabLst>
                <a:tab pos="2651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51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51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51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51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výpočet proudu I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</a:t>
            </a:r>
            <a:endParaRPr lang="cs-CZ" altLang="cs-CZ" sz="2000" b="1" u="sng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graphicFrame>
        <p:nvGraphicFramePr>
          <p:cNvPr id="252932" name="Object 4"/>
          <p:cNvGraphicFramePr>
            <a:graphicFrameLocks noChangeAspect="1"/>
          </p:cNvGraphicFramePr>
          <p:nvPr/>
        </p:nvGraphicFramePr>
        <p:xfrm>
          <a:off x="2987675" y="4241800"/>
          <a:ext cx="2376488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349" name="Rovnice" r:id="rId3" imgW="1333440" imgH="838080" progId="Equation.3">
                  <p:embed/>
                </p:oleObj>
              </mc:Choice>
              <mc:Fallback>
                <p:oleObj name="Rovnice" r:id="rId3" imgW="1333440" imgH="838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241800"/>
                        <a:ext cx="2376488" cy="1492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2933" name="Rectangle 5"/>
          <p:cNvSpPr>
            <a:spLocks noChangeArrowheads="1"/>
          </p:cNvSpPr>
          <p:nvPr/>
        </p:nvSpPr>
        <p:spPr bwMode="auto">
          <a:xfrm>
            <a:off x="2700338" y="3860800"/>
            <a:ext cx="26638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odporu 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</a:p>
        </p:txBody>
      </p:sp>
      <p:grpSp>
        <p:nvGrpSpPr>
          <p:cNvPr id="252966" name="Group 38"/>
          <p:cNvGrpSpPr>
            <a:grpSpLocks/>
          </p:cNvGrpSpPr>
          <p:nvPr/>
        </p:nvGrpSpPr>
        <p:grpSpPr bwMode="auto">
          <a:xfrm>
            <a:off x="180677" y="981075"/>
            <a:ext cx="2951163" cy="2662238"/>
            <a:chOff x="249" y="800"/>
            <a:chExt cx="1859" cy="1677"/>
          </a:xfrm>
        </p:grpSpPr>
        <p:sp>
          <p:nvSpPr>
            <p:cNvPr id="252967" name="Oval 39"/>
            <p:cNvSpPr>
              <a:spLocks noChangeAspect="1" noChangeArrowheads="1"/>
            </p:cNvSpPr>
            <p:nvPr/>
          </p:nvSpPr>
          <p:spPr bwMode="auto">
            <a:xfrm>
              <a:off x="249" y="1208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52968" name="Rectangle 40"/>
            <p:cNvSpPr>
              <a:spLocks noChangeAspect="1" noChangeArrowheads="1"/>
            </p:cNvSpPr>
            <p:nvPr/>
          </p:nvSpPr>
          <p:spPr bwMode="auto">
            <a:xfrm>
              <a:off x="360" y="1842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2969" name="Oval 41"/>
            <p:cNvSpPr>
              <a:spLocks noChangeAspect="1" noChangeArrowheads="1"/>
            </p:cNvSpPr>
            <p:nvPr/>
          </p:nvSpPr>
          <p:spPr bwMode="auto">
            <a:xfrm>
              <a:off x="1745" y="1208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52970" name="Rectangle 42"/>
            <p:cNvSpPr>
              <a:spLocks noChangeAspect="1" noChangeArrowheads="1"/>
            </p:cNvSpPr>
            <p:nvPr/>
          </p:nvSpPr>
          <p:spPr bwMode="auto">
            <a:xfrm>
              <a:off x="1088" y="1934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2971" name="Rectangle 43"/>
            <p:cNvSpPr>
              <a:spLocks noChangeAspect="1" noChangeArrowheads="1"/>
            </p:cNvSpPr>
            <p:nvPr/>
          </p:nvSpPr>
          <p:spPr bwMode="auto">
            <a:xfrm>
              <a:off x="1856" y="1842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2972" name="Rectangle 44"/>
            <p:cNvSpPr>
              <a:spLocks noChangeAspect="1" noChangeArrowheads="1"/>
            </p:cNvSpPr>
            <p:nvPr/>
          </p:nvSpPr>
          <p:spPr bwMode="auto">
            <a:xfrm>
              <a:off x="1087" y="1253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2973" name="Oval 45"/>
            <p:cNvSpPr>
              <a:spLocks noChangeAspect="1" noChangeArrowheads="1"/>
            </p:cNvSpPr>
            <p:nvPr/>
          </p:nvSpPr>
          <p:spPr bwMode="auto">
            <a:xfrm>
              <a:off x="1113" y="1707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2974" name="Oval 46"/>
            <p:cNvSpPr>
              <a:spLocks noChangeAspect="1" noChangeArrowheads="1"/>
            </p:cNvSpPr>
            <p:nvPr/>
          </p:nvSpPr>
          <p:spPr bwMode="auto">
            <a:xfrm>
              <a:off x="1113" y="2387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2975" name="Oval 47"/>
            <p:cNvSpPr>
              <a:spLocks noChangeAspect="1" noChangeArrowheads="1"/>
            </p:cNvSpPr>
            <p:nvPr/>
          </p:nvSpPr>
          <p:spPr bwMode="auto">
            <a:xfrm>
              <a:off x="1113" y="800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252976" name="AutoShape 48"/>
            <p:cNvCxnSpPr>
              <a:cxnSpLocks noChangeShapeType="1"/>
              <a:stCxn id="252967" idx="0"/>
              <a:endCxn id="252975" idx="2"/>
            </p:cNvCxnSpPr>
            <p:nvPr/>
          </p:nvCxnSpPr>
          <p:spPr bwMode="auto">
            <a:xfrm rot="16200000">
              <a:off x="590" y="686"/>
              <a:ext cx="35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2977" name="AutoShape 49"/>
            <p:cNvCxnSpPr>
              <a:cxnSpLocks noChangeShapeType="1"/>
              <a:stCxn id="252975" idx="6"/>
              <a:endCxn id="252969" idx="0"/>
            </p:cNvCxnSpPr>
            <p:nvPr/>
          </p:nvCxnSpPr>
          <p:spPr bwMode="auto">
            <a:xfrm>
              <a:off x="1215" y="845"/>
              <a:ext cx="712" cy="35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2978" name="AutoShape 50"/>
            <p:cNvCxnSpPr>
              <a:cxnSpLocks noChangeShapeType="1"/>
              <a:stCxn id="252975" idx="4"/>
              <a:endCxn id="252972" idx="0"/>
            </p:cNvCxnSpPr>
            <p:nvPr/>
          </p:nvCxnSpPr>
          <p:spPr bwMode="auto">
            <a:xfrm>
              <a:off x="1158" y="902"/>
              <a:ext cx="0" cy="33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2979" name="AutoShape 51"/>
            <p:cNvCxnSpPr>
              <a:cxnSpLocks noChangeShapeType="1"/>
              <a:stCxn id="252972" idx="2"/>
              <a:endCxn id="252973" idx="0"/>
            </p:cNvCxnSpPr>
            <p:nvPr/>
          </p:nvCxnSpPr>
          <p:spPr bwMode="auto">
            <a:xfrm>
              <a:off x="1158" y="1582"/>
              <a:ext cx="0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2980" name="AutoShape 52"/>
            <p:cNvCxnSpPr>
              <a:cxnSpLocks noChangeShapeType="1"/>
              <a:stCxn id="252967" idx="4"/>
              <a:endCxn id="252968" idx="0"/>
            </p:cNvCxnSpPr>
            <p:nvPr/>
          </p:nvCxnSpPr>
          <p:spPr bwMode="auto">
            <a:xfrm>
              <a:off x="431" y="1583"/>
              <a:ext cx="0" cy="24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2981" name="AutoShape 53"/>
            <p:cNvCxnSpPr>
              <a:cxnSpLocks noChangeShapeType="1"/>
              <a:stCxn id="252969" idx="4"/>
              <a:endCxn id="252971" idx="0"/>
            </p:cNvCxnSpPr>
            <p:nvPr/>
          </p:nvCxnSpPr>
          <p:spPr bwMode="auto">
            <a:xfrm rot="5400000">
              <a:off x="1803" y="1707"/>
              <a:ext cx="247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2982" name="AutoShape 54"/>
            <p:cNvCxnSpPr>
              <a:cxnSpLocks noChangeShapeType="1"/>
              <a:stCxn id="252968" idx="2"/>
              <a:endCxn id="252974" idx="2"/>
            </p:cNvCxnSpPr>
            <p:nvPr/>
          </p:nvCxnSpPr>
          <p:spPr bwMode="auto">
            <a:xfrm rot="16200000" flipH="1">
              <a:off x="635" y="1967"/>
              <a:ext cx="26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2983" name="AutoShape 55"/>
            <p:cNvCxnSpPr>
              <a:cxnSpLocks noChangeShapeType="1"/>
              <a:stCxn id="252974" idx="6"/>
              <a:endCxn id="252971" idx="2"/>
            </p:cNvCxnSpPr>
            <p:nvPr/>
          </p:nvCxnSpPr>
          <p:spPr bwMode="auto">
            <a:xfrm flipV="1">
              <a:off x="1215" y="2171"/>
              <a:ext cx="712" cy="26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2984" name="AutoShape 56"/>
            <p:cNvCxnSpPr>
              <a:cxnSpLocks noChangeShapeType="1"/>
              <a:stCxn id="252973" idx="4"/>
              <a:endCxn id="252970" idx="0"/>
            </p:cNvCxnSpPr>
            <p:nvPr/>
          </p:nvCxnSpPr>
          <p:spPr bwMode="auto">
            <a:xfrm>
              <a:off x="1158" y="1809"/>
              <a:ext cx="1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2985" name="AutoShape 57"/>
            <p:cNvCxnSpPr>
              <a:cxnSpLocks noChangeShapeType="1"/>
              <a:stCxn id="252970" idx="2"/>
              <a:endCxn id="252974" idx="0"/>
            </p:cNvCxnSpPr>
            <p:nvPr/>
          </p:nvCxnSpPr>
          <p:spPr bwMode="auto">
            <a:xfrm flipH="1">
              <a:off x="1158" y="2263"/>
              <a:ext cx="1" cy="11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2986" name="Line 58"/>
            <p:cNvSpPr>
              <a:spLocks noChangeShapeType="1"/>
            </p:cNvSpPr>
            <p:nvPr/>
          </p:nvSpPr>
          <p:spPr bwMode="auto">
            <a:xfrm>
              <a:off x="703" y="1117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2987" name="Line 59"/>
            <p:cNvSpPr>
              <a:spLocks noChangeShapeType="1"/>
            </p:cNvSpPr>
            <p:nvPr/>
          </p:nvSpPr>
          <p:spPr bwMode="auto">
            <a:xfrm>
              <a:off x="1655" y="1117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2988" name="Text Box 60"/>
            <p:cNvSpPr txBox="1">
              <a:spLocks noChangeArrowheads="1"/>
            </p:cNvSpPr>
            <p:nvPr/>
          </p:nvSpPr>
          <p:spPr bwMode="auto">
            <a:xfrm>
              <a:off x="1383" y="1253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B</a:t>
              </a:r>
            </a:p>
          </p:txBody>
        </p:sp>
        <p:sp>
          <p:nvSpPr>
            <p:cNvPr id="252989" name="Text Box 61"/>
            <p:cNvSpPr txBox="1">
              <a:spLocks noChangeArrowheads="1"/>
            </p:cNvSpPr>
            <p:nvPr/>
          </p:nvSpPr>
          <p:spPr bwMode="auto">
            <a:xfrm>
              <a:off x="703" y="1242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A</a:t>
              </a:r>
            </a:p>
          </p:txBody>
        </p:sp>
        <p:sp>
          <p:nvSpPr>
            <p:cNvPr id="252990" name="Text Box 62"/>
            <p:cNvSpPr txBox="1">
              <a:spLocks noChangeArrowheads="1"/>
            </p:cNvSpPr>
            <p:nvPr/>
          </p:nvSpPr>
          <p:spPr bwMode="auto">
            <a:xfrm>
              <a:off x="521" y="188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52991" name="Text Box 63"/>
            <p:cNvSpPr txBox="1">
              <a:spLocks noChangeArrowheads="1"/>
            </p:cNvSpPr>
            <p:nvPr/>
          </p:nvSpPr>
          <p:spPr bwMode="auto">
            <a:xfrm>
              <a:off x="1610" y="188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52992" name="Text Box 64"/>
            <p:cNvSpPr txBox="1">
              <a:spLocks noChangeArrowheads="1"/>
            </p:cNvSpPr>
            <p:nvPr/>
          </p:nvSpPr>
          <p:spPr bwMode="auto">
            <a:xfrm>
              <a:off x="929" y="981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252993" name="Text Box 65"/>
            <p:cNvSpPr txBox="1">
              <a:spLocks noChangeArrowheads="1"/>
            </p:cNvSpPr>
            <p:nvPr/>
          </p:nvSpPr>
          <p:spPr bwMode="auto">
            <a:xfrm>
              <a:off x="839" y="1967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4</a:t>
              </a:r>
            </a:p>
          </p:txBody>
        </p:sp>
      </p:grpSp>
      <p:sp>
        <p:nvSpPr>
          <p:cNvPr id="252994" name="Rectangle 66"/>
          <p:cNvSpPr>
            <a:spLocks noChangeArrowheads="1"/>
          </p:cNvSpPr>
          <p:nvPr/>
        </p:nvSpPr>
        <p:spPr bwMode="auto">
          <a:xfrm>
            <a:off x="5435600" y="188913"/>
            <a:ext cx="3529013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U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=6V, U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=8V, 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=1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=2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	</a:t>
            </a:r>
          </a:p>
        </p:txBody>
      </p:sp>
      <p:grpSp>
        <p:nvGrpSpPr>
          <p:cNvPr id="252999" name="Group 71"/>
          <p:cNvGrpSpPr>
            <a:grpSpLocks/>
          </p:cNvGrpSpPr>
          <p:nvPr/>
        </p:nvGrpSpPr>
        <p:grpSpPr bwMode="auto">
          <a:xfrm>
            <a:off x="173062" y="3935413"/>
            <a:ext cx="2598738" cy="2662237"/>
            <a:chOff x="68" y="2479"/>
            <a:chExt cx="1637" cy="1677"/>
          </a:xfrm>
        </p:grpSpPr>
        <p:grpSp>
          <p:nvGrpSpPr>
            <p:cNvPr id="253000" name="Group 72"/>
            <p:cNvGrpSpPr>
              <a:grpSpLocks/>
            </p:cNvGrpSpPr>
            <p:nvPr/>
          </p:nvGrpSpPr>
          <p:grpSpPr bwMode="auto">
            <a:xfrm>
              <a:off x="68" y="2479"/>
              <a:ext cx="1637" cy="1677"/>
              <a:chOff x="3899" y="2568"/>
              <a:chExt cx="1637" cy="1677"/>
            </a:xfrm>
          </p:grpSpPr>
          <p:cxnSp>
            <p:nvCxnSpPr>
              <p:cNvPr id="253001" name="AutoShape 73"/>
              <p:cNvCxnSpPr>
                <a:cxnSpLocks noChangeShapeType="1"/>
                <a:stCxn id="253004" idx="2"/>
                <a:endCxn id="253005" idx="0"/>
              </p:cNvCxnSpPr>
              <p:nvPr/>
            </p:nvCxnSpPr>
            <p:spPr bwMode="auto">
              <a:xfrm>
                <a:off x="4697" y="3350"/>
                <a:ext cx="0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3002" name="Rectangle 74"/>
              <p:cNvSpPr>
                <a:spLocks noChangeAspect="1" noChangeArrowheads="1"/>
              </p:cNvSpPr>
              <p:nvPr/>
            </p:nvSpPr>
            <p:spPr bwMode="auto">
              <a:xfrm>
                <a:off x="3899" y="3610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3003" name="Rectangle 75"/>
              <p:cNvSpPr>
                <a:spLocks noChangeAspect="1" noChangeArrowheads="1"/>
              </p:cNvSpPr>
              <p:nvPr/>
            </p:nvSpPr>
            <p:spPr bwMode="auto">
              <a:xfrm>
                <a:off x="5395" y="3610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3004" name="Rectangle 76"/>
              <p:cNvSpPr>
                <a:spLocks noChangeAspect="1" noChangeArrowheads="1"/>
              </p:cNvSpPr>
              <p:nvPr/>
            </p:nvSpPr>
            <p:spPr bwMode="auto">
              <a:xfrm>
                <a:off x="4626" y="3021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3005" name="Oval 77"/>
              <p:cNvSpPr>
                <a:spLocks noChangeAspect="1" noChangeArrowheads="1"/>
              </p:cNvSpPr>
              <p:nvPr/>
            </p:nvSpPr>
            <p:spPr bwMode="auto">
              <a:xfrm>
                <a:off x="4652" y="3475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3006" name="Oval 78"/>
              <p:cNvSpPr>
                <a:spLocks noChangeAspect="1" noChangeArrowheads="1"/>
              </p:cNvSpPr>
              <p:nvPr/>
            </p:nvSpPr>
            <p:spPr bwMode="auto">
              <a:xfrm>
                <a:off x="4652" y="4155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3007" name="Oval 79"/>
              <p:cNvSpPr>
                <a:spLocks noChangeAspect="1" noChangeArrowheads="1"/>
              </p:cNvSpPr>
              <p:nvPr/>
            </p:nvSpPr>
            <p:spPr bwMode="auto">
              <a:xfrm>
                <a:off x="4652" y="2568"/>
                <a:ext cx="90" cy="90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cxnSp>
            <p:nvCxnSpPr>
              <p:cNvPr id="253008" name="AutoShape 80"/>
              <p:cNvCxnSpPr>
                <a:cxnSpLocks noChangeShapeType="1"/>
                <a:stCxn id="253007" idx="4"/>
                <a:endCxn id="253004" idx="0"/>
              </p:cNvCxnSpPr>
              <p:nvPr/>
            </p:nvCxnSpPr>
            <p:spPr bwMode="auto">
              <a:xfrm>
                <a:off x="4697" y="2670"/>
                <a:ext cx="0" cy="339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009" name="AutoShape 81"/>
              <p:cNvCxnSpPr>
                <a:cxnSpLocks noChangeShapeType="1"/>
                <a:stCxn id="253002" idx="2"/>
                <a:endCxn id="253006" idx="2"/>
              </p:cNvCxnSpPr>
              <p:nvPr/>
            </p:nvCxnSpPr>
            <p:spPr bwMode="auto">
              <a:xfrm rot="16200000" flipH="1">
                <a:off x="4174" y="3735"/>
                <a:ext cx="26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010" name="AutoShape 82"/>
              <p:cNvCxnSpPr>
                <a:cxnSpLocks noChangeShapeType="1"/>
                <a:stCxn id="253006" idx="6"/>
                <a:endCxn id="253003" idx="2"/>
              </p:cNvCxnSpPr>
              <p:nvPr/>
            </p:nvCxnSpPr>
            <p:spPr bwMode="auto">
              <a:xfrm flipV="1">
                <a:off x="4754" y="3939"/>
                <a:ext cx="712" cy="26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3011" name="Text Box 83"/>
              <p:cNvSpPr txBox="1">
                <a:spLocks noChangeArrowheads="1"/>
              </p:cNvSpPr>
              <p:nvPr/>
            </p:nvSpPr>
            <p:spPr bwMode="auto">
              <a:xfrm>
                <a:off x="4060" y="3656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53012" name="Text Box 84"/>
              <p:cNvSpPr txBox="1">
                <a:spLocks noChangeArrowheads="1"/>
              </p:cNvSpPr>
              <p:nvPr/>
            </p:nvSpPr>
            <p:spPr bwMode="auto">
              <a:xfrm>
                <a:off x="5149" y="3656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253013" name="Text Box 85"/>
              <p:cNvSpPr txBox="1">
                <a:spLocks noChangeArrowheads="1"/>
              </p:cNvSpPr>
              <p:nvPr/>
            </p:nvSpPr>
            <p:spPr bwMode="auto">
              <a:xfrm>
                <a:off x="4377" y="3022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  <p:cxnSp>
            <p:nvCxnSpPr>
              <p:cNvPr id="253014" name="AutoShape 86"/>
              <p:cNvCxnSpPr>
                <a:cxnSpLocks noChangeShapeType="1"/>
                <a:stCxn id="253002" idx="0"/>
                <a:endCxn id="253007" idx="2"/>
              </p:cNvCxnSpPr>
              <p:nvPr/>
            </p:nvCxnSpPr>
            <p:spPr bwMode="auto">
              <a:xfrm rot="16200000">
                <a:off x="3812" y="2771"/>
                <a:ext cx="985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015" name="AutoShape 87"/>
              <p:cNvCxnSpPr>
                <a:cxnSpLocks noChangeShapeType="1"/>
                <a:stCxn id="253007" idx="6"/>
                <a:endCxn id="253003" idx="0"/>
              </p:cNvCxnSpPr>
              <p:nvPr/>
            </p:nvCxnSpPr>
            <p:spPr bwMode="auto">
              <a:xfrm>
                <a:off x="4754" y="2613"/>
                <a:ext cx="712" cy="985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3016" name="Text Box 88"/>
            <p:cNvSpPr txBox="1">
              <a:spLocks noChangeArrowheads="1"/>
            </p:cNvSpPr>
            <p:nvPr/>
          </p:nvSpPr>
          <p:spPr bwMode="auto">
            <a:xfrm>
              <a:off x="603" y="3657"/>
              <a:ext cx="19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i</a:t>
              </a:r>
            </a:p>
          </p:txBody>
        </p:sp>
        <p:sp>
          <p:nvSpPr>
            <p:cNvPr id="253017" name="Line 89"/>
            <p:cNvSpPr>
              <a:spLocks noChangeShapeType="1"/>
            </p:cNvSpPr>
            <p:nvPr/>
          </p:nvSpPr>
          <p:spPr bwMode="auto">
            <a:xfrm>
              <a:off x="839" y="3566"/>
              <a:ext cx="0" cy="4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</p:grpSp>
      <p:grpSp>
        <p:nvGrpSpPr>
          <p:cNvPr id="253018" name="Group 90"/>
          <p:cNvGrpSpPr>
            <a:grpSpLocks/>
          </p:cNvGrpSpPr>
          <p:nvPr/>
        </p:nvGrpSpPr>
        <p:grpSpPr bwMode="auto">
          <a:xfrm>
            <a:off x="6013450" y="3862388"/>
            <a:ext cx="2951163" cy="2662237"/>
            <a:chOff x="68" y="663"/>
            <a:chExt cx="1859" cy="1677"/>
          </a:xfrm>
        </p:grpSpPr>
        <p:sp>
          <p:nvSpPr>
            <p:cNvPr id="253019" name="Text Box 91"/>
            <p:cNvSpPr txBox="1">
              <a:spLocks noChangeArrowheads="1"/>
            </p:cNvSpPr>
            <p:nvPr/>
          </p:nvSpPr>
          <p:spPr bwMode="auto">
            <a:xfrm>
              <a:off x="1065" y="1750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rgbClr val="FF0000"/>
                  </a:solidFill>
                  <a:effectLst/>
                </a:rPr>
                <a:t>I</a:t>
              </a:r>
              <a:r>
                <a:rPr lang="cs-CZ" altLang="cs-CZ" sz="2000" b="1" baseline="-25000" dirty="0">
                  <a:solidFill>
                    <a:srgbClr val="FF0000"/>
                  </a:solidFill>
                  <a:effectLst/>
                </a:rPr>
                <a:t>k</a:t>
              </a:r>
            </a:p>
          </p:txBody>
        </p:sp>
        <p:grpSp>
          <p:nvGrpSpPr>
            <p:cNvPr id="253020" name="Group 92"/>
            <p:cNvGrpSpPr>
              <a:grpSpLocks/>
            </p:cNvGrpSpPr>
            <p:nvPr/>
          </p:nvGrpSpPr>
          <p:grpSpPr bwMode="auto">
            <a:xfrm>
              <a:off x="68" y="663"/>
              <a:ext cx="1859" cy="1677"/>
              <a:chOff x="3788" y="2343"/>
              <a:chExt cx="1859" cy="1677"/>
            </a:xfrm>
          </p:grpSpPr>
          <p:cxnSp>
            <p:nvCxnSpPr>
              <p:cNvPr id="253021" name="AutoShape 93"/>
              <p:cNvCxnSpPr>
                <a:cxnSpLocks noChangeShapeType="1"/>
                <a:stCxn id="253026" idx="2"/>
                <a:endCxn id="253027" idx="0"/>
              </p:cNvCxnSpPr>
              <p:nvPr/>
            </p:nvCxnSpPr>
            <p:spPr bwMode="auto">
              <a:xfrm>
                <a:off x="4697" y="3125"/>
                <a:ext cx="0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3022" name="Oval 94"/>
              <p:cNvSpPr>
                <a:spLocks noChangeAspect="1" noChangeArrowheads="1"/>
              </p:cNvSpPr>
              <p:nvPr/>
            </p:nvSpPr>
            <p:spPr bwMode="auto">
              <a:xfrm>
                <a:off x="3788" y="2751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53023" name="Rectangle 95"/>
              <p:cNvSpPr>
                <a:spLocks noChangeAspect="1" noChangeArrowheads="1"/>
              </p:cNvSpPr>
              <p:nvPr/>
            </p:nvSpPr>
            <p:spPr bwMode="auto">
              <a:xfrm>
                <a:off x="3899" y="3385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3024" name="Oval 96"/>
              <p:cNvSpPr>
                <a:spLocks noChangeAspect="1" noChangeArrowheads="1"/>
              </p:cNvSpPr>
              <p:nvPr/>
            </p:nvSpPr>
            <p:spPr bwMode="auto">
              <a:xfrm>
                <a:off x="5284" y="2751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53025" name="Rectangle 97"/>
              <p:cNvSpPr>
                <a:spLocks noChangeAspect="1" noChangeArrowheads="1"/>
              </p:cNvSpPr>
              <p:nvPr/>
            </p:nvSpPr>
            <p:spPr bwMode="auto">
              <a:xfrm>
                <a:off x="5395" y="3385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3026" name="Rectangle 98"/>
              <p:cNvSpPr>
                <a:spLocks noChangeAspect="1" noChangeArrowheads="1"/>
              </p:cNvSpPr>
              <p:nvPr/>
            </p:nvSpPr>
            <p:spPr bwMode="auto">
              <a:xfrm>
                <a:off x="4626" y="2796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3027" name="Oval 99"/>
              <p:cNvSpPr>
                <a:spLocks noChangeAspect="1" noChangeArrowheads="1"/>
              </p:cNvSpPr>
              <p:nvPr/>
            </p:nvSpPr>
            <p:spPr bwMode="auto">
              <a:xfrm>
                <a:off x="4652" y="3250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3028" name="Oval 100"/>
              <p:cNvSpPr>
                <a:spLocks noChangeAspect="1" noChangeArrowheads="1"/>
              </p:cNvSpPr>
              <p:nvPr/>
            </p:nvSpPr>
            <p:spPr bwMode="auto">
              <a:xfrm>
                <a:off x="4652" y="3930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3029" name="Oval 101"/>
              <p:cNvSpPr>
                <a:spLocks noChangeAspect="1" noChangeArrowheads="1"/>
              </p:cNvSpPr>
              <p:nvPr/>
            </p:nvSpPr>
            <p:spPr bwMode="auto">
              <a:xfrm>
                <a:off x="4652" y="2343"/>
                <a:ext cx="90" cy="90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cxnSp>
            <p:nvCxnSpPr>
              <p:cNvPr id="253030" name="AutoShape 102"/>
              <p:cNvCxnSpPr>
                <a:cxnSpLocks noChangeShapeType="1"/>
                <a:stCxn id="253022" idx="0"/>
                <a:endCxn id="253029" idx="2"/>
              </p:cNvCxnSpPr>
              <p:nvPr/>
            </p:nvCxnSpPr>
            <p:spPr bwMode="auto">
              <a:xfrm rot="16200000">
                <a:off x="4129" y="2229"/>
                <a:ext cx="35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031" name="AutoShape 103"/>
              <p:cNvCxnSpPr>
                <a:cxnSpLocks noChangeShapeType="1"/>
                <a:stCxn id="253029" idx="6"/>
                <a:endCxn id="253024" idx="0"/>
              </p:cNvCxnSpPr>
              <p:nvPr/>
            </p:nvCxnSpPr>
            <p:spPr bwMode="auto">
              <a:xfrm>
                <a:off x="4754" y="2388"/>
                <a:ext cx="712" cy="35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032" name="AutoShape 104"/>
              <p:cNvCxnSpPr>
                <a:cxnSpLocks noChangeShapeType="1"/>
                <a:stCxn id="253029" idx="4"/>
                <a:endCxn id="253026" idx="0"/>
              </p:cNvCxnSpPr>
              <p:nvPr/>
            </p:nvCxnSpPr>
            <p:spPr bwMode="auto">
              <a:xfrm>
                <a:off x="4697" y="2445"/>
                <a:ext cx="0" cy="339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033" name="AutoShape 105"/>
              <p:cNvCxnSpPr>
                <a:cxnSpLocks noChangeShapeType="1"/>
                <a:stCxn id="253022" idx="4"/>
                <a:endCxn id="253023" idx="0"/>
              </p:cNvCxnSpPr>
              <p:nvPr/>
            </p:nvCxnSpPr>
            <p:spPr bwMode="auto">
              <a:xfrm>
                <a:off x="3970" y="3126"/>
                <a:ext cx="0" cy="247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034" name="AutoShape 106"/>
              <p:cNvCxnSpPr>
                <a:cxnSpLocks noChangeShapeType="1"/>
                <a:stCxn id="253024" idx="4"/>
                <a:endCxn id="253025" idx="0"/>
              </p:cNvCxnSpPr>
              <p:nvPr/>
            </p:nvCxnSpPr>
            <p:spPr bwMode="auto">
              <a:xfrm rot="5400000">
                <a:off x="5342" y="3250"/>
                <a:ext cx="247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035" name="AutoShape 107"/>
              <p:cNvCxnSpPr>
                <a:cxnSpLocks noChangeShapeType="1"/>
                <a:stCxn id="253023" idx="2"/>
                <a:endCxn id="253028" idx="2"/>
              </p:cNvCxnSpPr>
              <p:nvPr/>
            </p:nvCxnSpPr>
            <p:spPr bwMode="auto">
              <a:xfrm rot="16200000" flipH="1">
                <a:off x="4174" y="3510"/>
                <a:ext cx="26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036" name="AutoShape 108"/>
              <p:cNvCxnSpPr>
                <a:cxnSpLocks noChangeShapeType="1"/>
                <a:stCxn id="253028" idx="6"/>
                <a:endCxn id="253025" idx="2"/>
              </p:cNvCxnSpPr>
              <p:nvPr/>
            </p:nvCxnSpPr>
            <p:spPr bwMode="auto">
              <a:xfrm flipV="1">
                <a:off x="4754" y="3714"/>
                <a:ext cx="712" cy="26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3037" name="Line 109"/>
              <p:cNvSpPr>
                <a:spLocks noChangeShapeType="1"/>
              </p:cNvSpPr>
              <p:nvPr/>
            </p:nvSpPr>
            <p:spPr bwMode="auto">
              <a:xfrm>
                <a:off x="4242" y="2704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3038" name="Line 110"/>
              <p:cNvSpPr>
                <a:spLocks noChangeShapeType="1"/>
              </p:cNvSpPr>
              <p:nvPr/>
            </p:nvSpPr>
            <p:spPr bwMode="auto">
              <a:xfrm>
                <a:off x="5239" y="2704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3039" name="Text Box 111"/>
              <p:cNvSpPr txBox="1">
                <a:spLocks noChangeArrowheads="1"/>
              </p:cNvSpPr>
              <p:nvPr/>
            </p:nvSpPr>
            <p:spPr bwMode="auto">
              <a:xfrm>
                <a:off x="5002" y="2784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B</a:t>
                </a:r>
              </a:p>
            </p:txBody>
          </p:sp>
          <p:sp>
            <p:nvSpPr>
              <p:cNvPr id="253040" name="Text Box 112"/>
              <p:cNvSpPr txBox="1">
                <a:spLocks noChangeArrowheads="1"/>
              </p:cNvSpPr>
              <p:nvPr/>
            </p:nvSpPr>
            <p:spPr bwMode="auto">
              <a:xfrm>
                <a:off x="4242" y="2785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A</a:t>
                </a:r>
              </a:p>
            </p:txBody>
          </p:sp>
          <p:sp>
            <p:nvSpPr>
              <p:cNvPr id="253041" name="Text Box 113"/>
              <p:cNvSpPr txBox="1">
                <a:spLocks noChangeArrowheads="1"/>
              </p:cNvSpPr>
              <p:nvPr/>
            </p:nvSpPr>
            <p:spPr bwMode="auto">
              <a:xfrm>
                <a:off x="4060" y="3431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53042" name="Text Box 114"/>
              <p:cNvSpPr txBox="1">
                <a:spLocks noChangeArrowheads="1"/>
              </p:cNvSpPr>
              <p:nvPr/>
            </p:nvSpPr>
            <p:spPr bwMode="auto">
              <a:xfrm>
                <a:off x="5149" y="3431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253043" name="Text Box 115"/>
              <p:cNvSpPr txBox="1">
                <a:spLocks noChangeArrowheads="1"/>
              </p:cNvSpPr>
              <p:nvPr/>
            </p:nvSpPr>
            <p:spPr bwMode="auto">
              <a:xfrm>
                <a:off x="4423" y="3022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  <p:cxnSp>
            <p:nvCxnSpPr>
              <p:cNvPr id="253044" name="AutoShape 116"/>
              <p:cNvCxnSpPr>
                <a:cxnSpLocks noChangeShapeType="1"/>
                <a:stCxn id="253027" idx="4"/>
                <a:endCxn id="253028" idx="0"/>
              </p:cNvCxnSpPr>
              <p:nvPr/>
            </p:nvCxnSpPr>
            <p:spPr bwMode="auto">
              <a:xfrm>
                <a:off x="4697" y="3352"/>
                <a:ext cx="0" cy="566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3045" name="Freeform 117"/>
            <p:cNvSpPr>
              <a:spLocks/>
            </p:cNvSpPr>
            <p:nvPr/>
          </p:nvSpPr>
          <p:spPr bwMode="auto">
            <a:xfrm>
              <a:off x="430" y="752"/>
              <a:ext cx="428" cy="267"/>
            </a:xfrm>
            <a:custGeom>
              <a:avLst/>
              <a:gdLst>
                <a:gd name="T0" fmla="*/ 0 w 428"/>
                <a:gd name="T1" fmla="*/ 153 h 267"/>
                <a:gd name="T2" fmla="*/ 84 w 428"/>
                <a:gd name="T3" fmla="*/ 77 h 267"/>
                <a:gd name="T4" fmla="*/ 167 w 428"/>
                <a:gd name="T5" fmla="*/ 35 h 267"/>
                <a:gd name="T6" fmla="*/ 188 w 428"/>
                <a:gd name="T7" fmla="*/ 28 h 267"/>
                <a:gd name="T8" fmla="*/ 215 w 428"/>
                <a:gd name="T9" fmla="*/ 22 h 267"/>
                <a:gd name="T10" fmla="*/ 257 w 428"/>
                <a:gd name="T11" fmla="*/ 8 h 267"/>
                <a:gd name="T12" fmla="*/ 396 w 428"/>
                <a:gd name="T13" fmla="*/ 42 h 267"/>
                <a:gd name="T14" fmla="*/ 424 w 428"/>
                <a:gd name="T15" fmla="*/ 146 h 267"/>
                <a:gd name="T16" fmla="*/ 333 w 428"/>
                <a:gd name="T17" fmla="*/ 258 h 267"/>
                <a:gd name="T18" fmla="*/ 215 w 428"/>
                <a:gd name="T19" fmla="*/ 244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8" h="267">
                  <a:moveTo>
                    <a:pt x="0" y="153"/>
                  </a:moveTo>
                  <a:cubicBezTo>
                    <a:pt x="40" y="140"/>
                    <a:pt x="33" y="94"/>
                    <a:pt x="84" y="77"/>
                  </a:cubicBezTo>
                  <a:cubicBezTo>
                    <a:pt x="132" y="43"/>
                    <a:pt x="95" y="45"/>
                    <a:pt x="167" y="35"/>
                  </a:cubicBezTo>
                  <a:cubicBezTo>
                    <a:pt x="174" y="33"/>
                    <a:pt x="181" y="30"/>
                    <a:pt x="188" y="28"/>
                  </a:cubicBezTo>
                  <a:cubicBezTo>
                    <a:pt x="197" y="26"/>
                    <a:pt x="206" y="25"/>
                    <a:pt x="215" y="22"/>
                  </a:cubicBezTo>
                  <a:cubicBezTo>
                    <a:pt x="229" y="18"/>
                    <a:pt x="257" y="8"/>
                    <a:pt x="257" y="8"/>
                  </a:cubicBezTo>
                  <a:cubicBezTo>
                    <a:pt x="328" y="13"/>
                    <a:pt x="352" y="0"/>
                    <a:pt x="396" y="42"/>
                  </a:cubicBezTo>
                  <a:cubicBezTo>
                    <a:pt x="409" y="80"/>
                    <a:pt x="417" y="107"/>
                    <a:pt x="424" y="146"/>
                  </a:cubicBezTo>
                  <a:cubicBezTo>
                    <a:pt x="414" y="258"/>
                    <a:pt x="428" y="234"/>
                    <a:pt x="333" y="258"/>
                  </a:cubicBezTo>
                  <a:cubicBezTo>
                    <a:pt x="224" y="251"/>
                    <a:pt x="260" y="267"/>
                    <a:pt x="215" y="244"/>
                  </a:cubicBez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dash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3046" name="Freeform 118"/>
            <p:cNvSpPr>
              <a:spLocks/>
            </p:cNvSpPr>
            <p:nvPr/>
          </p:nvSpPr>
          <p:spPr bwMode="auto">
            <a:xfrm>
              <a:off x="1065" y="752"/>
              <a:ext cx="428" cy="267"/>
            </a:xfrm>
            <a:custGeom>
              <a:avLst/>
              <a:gdLst>
                <a:gd name="T0" fmla="*/ 0 w 428"/>
                <a:gd name="T1" fmla="*/ 153 h 267"/>
                <a:gd name="T2" fmla="*/ 84 w 428"/>
                <a:gd name="T3" fmla="*/ 77 h 267"/>
                <a:gd name="T4" fmla="*/ 167 w 428"/>
                <a:gd name="T5" fmla="*/ 35 h 267"/>
                <a:gd name="T6" fmla="*/ 188 w 428"/>
                <a:gd name="T7" fmla="*/ 28 h 267"/>
                <a:gd name="T8" fmla="*/ 215 w 428"/>
                <a:gd name="T9" fmla="*/ 22 h 267"/>
                <a:gd name="T10" fmla="*/ 257 w 428"/>
                <a:gd name="T11" fmla="*/ 8 h 267"/>
                <a:gd name="T12" fmla="*/ 396 w 428"/>
                <a:gd name="T13" fmla="*/ 42 h 267"/>
                <a:gd name="T14" fmla="*/ 424 w 428"/>
                <a:gd name="T15" fmla="*/ 146 h 267"/>
                <a:gd name="T16" fmla="*/ 333 w 428"/>
                <a:gd name="T17" fmla="*/ 258 h 267"/>
                <a:gd name="T18" fmla="*/ 215 w 428"/>
                <a:gd name="T19" fmla="*/ 244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8" h="267">
                  <a:moveTo>
                    <a:pt x="0" y="153"/>
                  </a:moveTo>
                  <a:cubicBezTo>
                    <a:pt x="40" y="140"/>
                    <a:pt x="33" y="94"/>
                    <a:pt x="84" y="77"/>
                  </a:cubicBezTo>
                  <a:cubicBezTo>
                    <a:pt x="132" y="43"/>
                    <a:pt x="95" y="45"/>
                    <a:pt x="167" y="35"/>
                  </a:cubicBezTo>
                  <a:cubicBezTo>
                    <a:pt x="174" y="33"/>
                    <a:pt x="181" y="30"/>
                    <a:pt x="188" y="28"/>
                  </a:cubicBezTo>
                  <a:cubicBezTo>
                    <a:pt x="197" y="26"/>
                    <a:pt x="206" y="25"/>
                    <a:pt x="215" y="22"/>
                  </a:cubicBezTo>
                  <a:cubicBezTo>
                    <a:pt x="229" y="18"/>
                    <a:pt x="257" y="8"/>
                    <a:pt x="257" y="8"/>
                  </a:cubicBezTo>
                  <a:cubicBezTo>
                    <a:pt x="328" y="13"/>
                    <a:pt x="352" y="0"/>
                    <a:pt x="396" y="42"/>
                  </a:cubicBezTo>
                  <a:cubicBezTo>
                    <a:pt x="409" y="80"/>
                    <a:pt x="417" y="107"/>
                    <a:pt x="424" y="146"/>
                  </a:cubicBezTo>
                  <a:cubicBezTo>
                    <a:pt x="414" y="258"/>
                    <a:pt x="428" y="234"/>
                    <a:pt x="333" y="258"/>
                  </a:cubicBezTo>
                  <a:cubicBezTo>
                    <a:pt x="224" y="251"/>
                    <a:pt x="260" y="267"/>
                    <a:pt x="215" y="244"/>
                  </a:cubicBez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dash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3047" name="Text Box 119"/>
            <p:cNvSpPr txBox="1">
              <a:spLocks noChangeArrowheads="1"/>
            </p:cNvSpPr>
            <p:nvPr/>
          </p:nvSpPr>
          <p:spPr bwMode="auto">
            <a:xfrm>
              <a:off x="690" y="741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 err="1">
                  <a:solidFill>
                    <a:srgbClr val="C00000"/>
                  </a:solidFill>
                  <a:effectLst/>
                </a:rPr>
                <a:t>I</a:t>
              </a:r>
              <a:r>
                <a:rPr lang="cs-CZ" altLang="cs-CZ" sz="2000" b="1" baseline="-25000" dirty="0" err="1">
                  <a:solidFill>
                    <a:srgbClr val="C00000"/>
                  </a:solidFill>
                  <a:effectLst/>
                </a:rPr>
                <a:t>x</a:t>
              </a:r>
              <a:endParaRPr lang="cs-CZ" altLang="cs-CZ" sz="2000" b="1" baseline="-25000" dirty="0"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53048" name="Text Box 120"/>
            <p:cNvSpPr txBox="1">
              <a:spLocks noChangeArrowheads="1"/>
            </p:cNvSpPr>
            <p:nvPr/>
          </p:nvSpPr>
          <p:spPr bwMode="auto">
            <a:xfrm>
              <a:off x="1325" y="741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rgbClr val="C00000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rgbClr val="C00000"/>
                  </a:solidFill>
                  <a:effectLst/>
                </a:rPr>
                <a:t>y</a:t>
              </a:r>
            </a:p>
          </p:txBody>
        </p:sp>
        <p:sp>
          <p:nvSpPr>
            <p:cNvPr id="253049" name="Line 121"/>
            <p:cNvSpPr>
              <a:spLocks noChangeShapeType="1"/>
            </p:cNvSpPr>
            <p:nvPr/>
          </p:nvSpPr>
          <p:spPr bwMode="auto">
            <a:xfrm>
              <a:off x="1065" y="1795"/>
              <a:ext cx="0" cy="31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</p:grpSp>
      <p:graphicFrame>
        <p:nvGraphicFramePr>
          <p:cNvPr id="253050" name="Object 122"/>
          <p:cNvGraphicFramePr>
            <a:graphicFrameLocks noChangeAspect="1"/>
          </p:cNvGraphicFramePr>
          <p:nvPr/>
        </p:nvGraphicFramePr>
        <p:xfrm>
          <a:off x="5795963" y="1104900"/>
          <a:ext cx="3240087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350" name="Rovnice" r:id="rId5" imgW="1892160" imgH="1231560" progId="Equation.3">
                  <p:embed/>
                </p:oleObj>
              </mc:Choice>
              <mc:Fallback>
                <p:oleObj name="Rovnice" r:id="rId5" imgW="1892160" imgH="1231560" progId="Equation.3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1104900"/>
                        <a:ext cx="3240087" cy="2108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051" name="Object 123"/>
          <p:cNvGraphicFramePr>
            <a:graphicFrameLocks noChangeAspect="1"/>
          </p:cNvGraphicFramePr>
          <p:nvPr/>
        </p:nvGraphicFramePr>
        <p:xfrm>
          <a:off x="3059113" y="2430463"/>
          <a:ext cx="2695575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351" name="Rovnice" r:id="rId7" imgW="1574640" imgH="457200" progId="Equation.3">
                  <p:embed/>
                </p:oleObj>
              </mc:Choice>
              <mc:Fallback>
                <p:oleObj name="Rovnice" r:id="rId7" imgW="1574640" imgH="457200" progId="Equation.3">
                  <p:embed/>
                  <p:pic>
                    <p:nvPicPr>
                      <p:cNvPr id="0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430463"/>
                        <a:ext cx="2695575" cy="7826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2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2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2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2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2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3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3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3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3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3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3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3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2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2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87450" y="115888"/>
            <a:ext cx="6769100" cy="865187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Nortonova poučka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179388" y="1052513"/>
            <a:ext cx="46085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Dosazení do náhradního obvodu:</a:t>
            </a:r>
            <a:endParaRPr lang="cs-CZ" altLang="cs-CZ" sz="2000" b="1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253976" name="Rectangle 24"/>
          <p:cNvSpPr>
            <a:spLocks noChangeArrowheads="1"/>
          </p:cNvSpPr>
          <p:nvPr/>
        </p:nvSpPr>
        <p:spPr bwMode="auto">
          <a:xfrm>
            <a:off x="395288" y="1557338"/>
            <a:ext cx="37433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100" b="1" u="sng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</a:t>
            </a: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=1,73A, R</a:t>
            </a:r>
            <a:r>
              <a:rPr lang="cs-CZ" altLang="cs-CZ" sz="2100" b="1" u="sng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=3,75</a:t>
            </a: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R</a:t>
            </a:r>
            <a:r>
              <a:rPr lang="cs-CZ" altLang="cs-CZ" sz="2100" b="1" u="sng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4</a:t>
            </a: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=2</a:t>
            </a:r>
          </a:p>
        </p:txBody>
      </p:sp>
      <p:sp>
        <p:nvSpPr>
          <p:cNvPr id="253977" name="Rectangle 25"/>
          <p:cNvSpPr>
            <a:spLocks noChangeArrowheads="1"/>
          </p:cNvSpPr>
          <p:nvPr/>
        </p:nvSpPr>
        <p:spPr bwMode="auto">
          <a:xfrm>
            <a:off x="179388" y="3213100"/>
            <a:ext cx="59769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výstupního proudu (proudový dělič):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 </a:t>
            </a:r>
          </a:p>
        </p:txBody>
      </p:sp>
      <p:graphicFrame>
        <p:nvGraphicFramePr>
          <p:cNvPr id="253978" name="Object 26"/>
          <p:cNvGraphicFramePr>
            <a:graphicFrameLocks noChangeAspect="1"/>
          </p:cNvGraphicFramePr>
          <p:nvPr/>
        </p:nvGraphicFramePr>
        <p:xfrm>
          <a:off x="2771775" y="3716338"/>
          <a:ext cx="570865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103" name="Rovnice" r:id="rId4" imgW="2476440" imgH="431640" progId="Equation.3">
                  <p:embed/>
                </p:oleObj>
              </mc:Choice>
              <mc:Fallback>
                <p:oleObj name="Rovnice" r:id="rId4" imgW="2476440" imgH="4316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3716338"/>
                        <a:ext cx="5708650" cy="9937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3979" name="Rectangle 27"/>
          <p:cNvSpPr>
            <a:spLocks noChangeArrowheads="1"/>
          </p:cNvSpPr>
          <p:nvPr/>
        </p:nvSpPr>
        <p:spPr bwMode="auto">
          <a:xfrm>
            <a:off x="1403350" y="5589588"/>
            <a:ext cx="20891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Simulace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 </a:t>
            </a: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hlinkClick r:id="rId6" action="ppaction://hlinkfile"/>
              </a:rPr>
              <a:t>zde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hlinkClick r:id="rId7" action="ppaction://hlinkfile"/>
              </a:rPr>
              <a:t>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</a:p>
        </p:txBody>
      </p:sp>
      <p:grpSp>
        <p:nvGrpSpPr>
          <p:cNvPr id="253980" name="Group 28"/>
          <p:cNvGrpSpPr>
            <a:grpSpLocks/>
          </p:cNvGrpSpPr>
          <p:nvPr/>
        </p:nvGrpSpPr>
        <p:grpSpPr bwMode="auto">
          <a:xfrm>
            <a:off x="5167313" y="1152525"/>
            <a:ext cx="3224212" cy="1771650"/>
            <a:chOff x="3106" y="3067"/>
            <a:chExt cx="2031" cy="1116"/>
          </a:xfrm>
        </p:grpSpPr>
        <p:sp>
          <p:nvSpPr>
            <p:cNvPr id="253981" name="Rectangle 29"/>
            <p:cNvSpPr>
              <a:spLocks noChangeAspect="1" noChangeArrowheads="1"/>
            </p:cNvSpPr>
            <p:nvPr/>
          </p:nvSpPr>
          <p:spPr bwMode="auto">
            <a:xfrm rot="5400000">
              <a:off x="3775" y="3531"/>
              <a:ext cx="340" cy="136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3982" name="Oval 30"/>
            <p:cNvSpPr>
              <a:spLocks noChangeArrowheads="1"/>
            </p:cNvSpPr>
            <p:nvPr/>
          </p:nvSpPr>
          <p:spPr bwMode="auto">
            <a:xfrm>
              <a:off x="4808" y="306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3983" name="Oval 31"/>
            <p:cNvSpPr>
              <a:spLocks noChangeArrowheads="1"/>
            </p:cNvSpPr>
            <p:nvPr/>
          </p:nvSpPr>
          <p:spPr bwMode="auto">
            <a:xfrm>
              <a:off x="4808" y="4092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3984" name="Line 32"/>
            <p:cNvSpPr>
              <a:spLocks noChangeShapeType="1"/>
            </p:cNvSpPr>
            <p:nvPr/>
          </p:nvSpPr>
          <p:spPr bwMode="auto">
            <a:xfrm rot="16200000">
              <a:off x="3623" y="3049"/>
              <a:ext cx="0" cy="3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3985" name="Text Box 33"/>
            <p:cNvSpPr txBox="1">
              <a:spLocks noChangeArrowheads="1"/>
            </p:cNvSpPr>
            <p:nvPr/>
          </p:nvSpPr>
          <p:spPr bwMode="auto">
            <a:xfrm>
              <a:off x="4013" y="3475"/>
              <a:ext cx="19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i</a:t>
              </a:r>
            </a:p>
          </p:txBody>
        </p:sp>
        <p:sp>
          <p:nvSpPr>
            <p:cNvPr id="253986" name="Text Box 34"/>
            <p:cNvSpPr txBox="1">
              <a:spLocks noChangeArrowheads="1"/>
            </p:cNvSpPr>
            <p:nvPr/>
          </p:nvSpPr>
          <p:spPr bwMode="auto">
            <a:xfrm>
              <a:off x="3559" y="3203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k</a:t>
              </a:r>
            </a:p>
          </p:txBody>
        </p:sp>
        <p:grpSp>
          <p:nvGrpSpPr>
            <p:cNvPr id="253987" name="Group 35"/>
            <p:cNvGrpSpPr>
              <a:grpSpLocks/>
            </p:cNvGrpSpPr>
            <p:nvPr/>
          </p:nvGrpSpPr>
          <p:grpSpPr bwMode="auto">
            <a:xfrm>
              <a:off x="3106" y="3384"/>
              <a:ext cx="408" cy="590"/>
              <a:chOff x="204" y="3339"/>
              <a:chExt cx="408" cy="590"/>
            </a:xfrm>
          </p:grpSpPr>
          <p:sp>
            <p:nvSpPr>
              <p:cNvPr id="253988" name="Oval 36"/>
              <p:cNvSpPr>
                <a:spLocks noChangeAspect="1" noChangeArrowheads="1"/>
              </p:cNvSpPr>
              <p:nvPr/>
            </p:nvSpPr>
            <p:spPr bwMode="auto">
              <a:xfrm>
                <a:off x="204" y="3339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endPara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endParaRPr>
              </a:p>
            </p:txBody>
          </p:sp>
          <p:sp>
            <p:nvSpPr>
              <p:cNvPr id="253989" name="Oval 37"/>
              <p:cNvSpPr>
                <a:spLocks noChangeAspect="1" noChangeArrowheads="1"/>
              </p:cNvSpPr>
              <p:nvPr/>
            </p:nvSpPr>
            <p:spPr bwMode="auto">
              <a:xfrm>
                <a:off x="204" y="3521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endPara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endParaRPr>
              </a:p>
            </p:txBody>
          </p:sp>
        </p:grpSp>
        <p:sp>
          <p:nvSpPr>
            <p:cNvPr id="253990" name="Oval 38"/>
            <p:cNvSpPr>
              <a:spLocks noChangeArrowheads="1"/>
            </p:cNvSpPr>
            <p:nvPr/>
          </p:nvSpPr>
          <p:spPr bwMode="auto">
            <a:xfrm>
              <a:off x="3900" y="4092"/>
              <a:ext cx="91" cy="91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3991" name="Oval 39"/>
            <p:cNvSpPr>
              <a:spLocks noChangeArrowheads="1"/>
            </p:cNvSpPr>
            <p:nvPr/>
          </p:nvSpPr>
          <p:spPr bwMode="auto">
            <a:xfrm>
              <a:off x="3899" y="3068"/>
              <a:ext cx="91" cy="91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53992" name="AutoShape 40"/>
            <p:cNvCxnSpPr>
              <a:cxnSpLocks noChangeShapeType="1"/>
              <a:stCxn id="253988" idx="0"/>
              <a:endCxn id="253991" idx="2"/>
            </p:cNvCxnSpPr>
            <p:nvPr/>
          </p:nvCxnSpPr>
          <p:spPr bwMode="auto">
            <a:xfrm rot="16200000">
              <a:off x="3470" y="2954"/>
              <a:ext cx="258" cy="577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3993" name="AutoShape 41"/>
            <p:cNvCxnSpPr>
              <a:cxnSpLocks noChangeShapeType="1"/>
              <a:stCxn id="253991" idx="6"/>
              <a:endCxn id="253982" idx="2"/>
            </p:cNvCxnSpPr>
            <p:nvPr/>
          </p:nvCxnSpPr>
          <p:spPr bwMode="auto">
            <a:xfrm flipV="1">
              <a:off x="4002" y="3113"/>
              <a:ext cx="794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3994" name="AutoShape 42"/>
            <p:cNvCxnSpPr>
              <a:cxnSpLocks noChangeShapeType="1"/>
              <a:stCxn id="253991" idx="4"/>
              <a:endCxn id="253981" idx="1"/>
            </p:cNvCxnSpPr>
            <p:nvPr/>
          </p:nvCxnSpPr>
          <p:spPr bwMode="auto">
            <a:xfrm>
              <a:off x="3945" y="3171"/>
              <a:ext cx="0" cy="24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3995" name="AutoShape 43"/>
            <p:cNvCxnSpPr>
              <a:cxnSpLocks noChangeShapeType="1"/>
              <a:stCxn id="253981" idx="3"/>
              <a:endCxn id="253990" idx="0"/>
            </p:cNvCxnSpPr>
            <p:nvPr/>
          </p:nvCxnSpPr>
          <p:spPr bwMode="auto">
            <a:xfrm>
              <a:off x="3945" y="3781"/>
              <a:ext cx="1" cy="29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3996" name="AutoShape 44"/>
            <p:cNvCxnSpPr>
              <a:cxnSpLocks noChangeShapeType="1"/>
              <a:stCxn id="253989" idx="4"/>
              <a:endCxn id="253990" idx="2"/>
            </p:cNvCxnSpPr>
            <p:nvPr/>
          </p:nvCxnSpPr>
          <p:spPr bwMode="auto">
            <a:xfrm rot="16200000" flipH="1">
              <a:off x="3523" y="3773"/>
              <a:ext cx="152" cy="578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3997" name="AutoShape 45"/>
            <p:cNvCxnSpPr>
              <a:cxnSpLocks noChangeShapeType="1"/>
              <a:stCxn id="253990" idx="6"/>
              <a:endCxn id="253983" idx="2"/>
            </p:cNvCxnSpPr>
            <p:nvPr/>
          </p:nvCxnSpPr>
          <p:spPr bwMode="auto">
            <a:xfrm>
              <a:off x="4003" y="4138"/>
              <a:ext cx="793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3998" name="Rectangle 46"/>
            <p:cNvSpPr>
              <a:spLocks noChangeAspect="1" noChangeArrowheads="1"/>
            </p:cNvSpPr>
            <p:nvPr/>
          </p:nvSpPr>
          <p:spPr bwMode="auto">
            <a:xfrm rot="5400000">
              <a:off x="4683" y="3532"/>
              <a:ext cx="340" cy="136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3999" name="Text Box 47"/>
            <p:cNvSpPr txBox="1">
              <a:spLocks noChangeArrowheads="1"/>
            </p:cNvSpPr>
            <p:nvPr/>
          </p:nvSpPr>
          <p:spPr bwMode="auto">
            <a:xfrm>
              <a:off x="4921" y="3475"/>
              <a:ext cx="216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z</a:t>
              </a:r>
            </a:p>
          </p:txBody>
        </p:sp>
        <p:cxnSp>
          <p:nvCxnSpPr>
            <p:cNvPr id="254000" name="AutoShape 48"/>
            <p:cNvCxnSpPr>
              <a:cxnSpLocks noChangeShapeType="1"/>
              <a:stCxn id="253982" idx="4"/>
              <a:endCxn id="253998" idx="1"/>
            </p:cNvCxnSpPr>
            <p:nvPr/>
          </p:nvCxnSpPr>
          <p:spPr bwMode="auto">
            <a:xfrm flipH="1">
              <a:off x="4853" y="3170"/>
              <a:ext cx="1" cy="24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4001" name="AutoShape 49"/>
            <p:cNvCxnSpPr>
              <a:cxnSpLocks noChangeShapeType="1"/>
              <a:stCxn id="253998" idx="3"/>
              <a:endCxn id="253983" idx="0"/>
            </p:cNvCxnSpPr>
            <p:nvPr/>
          </p:nvCxnSpPr>
          <p:spPr bwMode="auto">
            <a:xfrm>
              <a:off x="4853" y="3782"/>
              <a:ext cx="1" cy="29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4002" name="Line 50"/>
            <p:cNvSpPr>
              <a:spLocks noChangeShapeType="1"/>
            </p:cNvSpPr>
            <p:nvPr/>
          </p:nvSpPr>
          <p:spPr bwMode="auto">
            <a:xfrm rot="16200000">
              <a:off x="4405" y="3049"/>
              <a:ext cx="0" cy="3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4003" name="Text Box 51"/>
            <p:cNvSpPr txBox="1">
              <a:spLocks noChangeArrowheads="1"/>
            </p:cNvSpPr>
            <p:nvPr/>
          </p:nvSpPr>
          <p:spPr bwMode="auto">
            <a:xfrm>
              <a:off x="4274" y="3203"/>
              <a:ext cx="14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z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3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3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3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3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3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3528516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t="6329"/>
          <a:stretch/>
        </p:blipFill>
        <p:spPr>
          <a:xfrm>
            <a:off x="0" y="764704"/>
            <a:ext cx="4286250" cy="2141314"/>
          </a:xfrm>
          <a:prstGeom prst="rect">
            <a:avLst/>
          </a:prstGeom>
        </p:spPr>
      </p:pic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5508104" y="187325"/>
            <a:ext cx="3183168" cy="123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15V, U</a:t>
            </a:r>
            <a:r>
              <a:rPr lang="cs-CZ" altLang="cs-CZ" sz="1800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6V, R1 = 8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R2 = 5</a:t>
            </a:r>
            <a:r>
              <a:rPr lang="cs-CZ" altLang="cs-CZ" sz="18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R3 = 2, R4 = 3, R5 = 4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indent="0">
              <a:buNone/>
            </a:pPr>
            <a:r>
              <a:rPr lang="cs-CZ" altLang="cs-CZ" sz="1800" b="1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Rz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=R2</a:t>
            </a:r>
            <a:endParaRPr lang="cs-CZ" altLang="cs-CZ" sz="18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38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785225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04" y="2172"/>
            <a:ext cx="3676650" cy="2771775"/>
          </a:xfrm>
          <a:prstGeom prst="rect">
            <a:avLst/>
          </a:prstGeom>
        </p:spPr>
      </p:pic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757811" y="192985"/>
            <a:ext cx="3206802" cy="123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19V, U</a:t>
            </a:r>
            <a:r>
              <a:rPr lang="cs-CZ" altLang="cs-CZ" sz="1800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7V, R1 = 5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R2 = 12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, R3 = 4, R4 = 6, R5 = 3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RZ=R2</a:t>
            </a:r>
            <a:endParaRPr lang="cs-CZ" altLang="cs-CZ" sz="18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88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785225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Postup výpočtu – vzorový příklad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3779838" y="1341438"/>
            <a:ext cx="5184775" cy="318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Pozn. </a:t>
            </a:r>
            <a:r>
              <a:rPr lang="cs-CZ" altLang="cs-CZ" sz="2100" b="1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R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Vyznačení neznámých proudů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Sestavení n-1 rovnic podle 1. KZ (kde n je počet uzlů)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– 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0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3.	Sestavení zbylých rovnic podle 2. KZ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-U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R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R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R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0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- R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- R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- R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0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</a:p>
        </p:txBody>
      </p:sp>
      <p:sp>
        <p:nvSpPr>
          <p:cNvPr id="223260" name="Line 28"/>
          <p:cNvSpPr>
            <a:spLocks noChangeShapeType="1"/>
          </p:cNvSpPr>
          <p:nvPr/>
        </p:nvSpPr>
        <p:spPr bwMode="auto">
          <a:xfrm>
            <a:off x="539750" y="1414463"/>
            <a:ext cx="6508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261" name="Line 29"/>
          <p:cNvSpPr>
            <a:spLocks noChangeShapeType="1"/>
          </p:cNvSpPr>
          <p:nvPr/>
        </p:nvSpPr>
        <p:spPr bwMode="auto">
          <a:xfrm rot="10800000">
            <a:off x="2263775" y="1414463"/>
            <a:ext cx="6508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262" name="Line 30"/>
          <p:cNvSpPr>
            <a:spLocks noChangeShapeType="1"/>
          </p:cNvSpPr>
          <p:nvPr/>
        </p:nvSpPr>
        <p:spPr bwMode="auto">
          <a:xfrm rot="5400000">
            <a:off x="1636712" y="1900238"/>
            <a:ext cx="3968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23273" name="Group 41"/>
          <p:cNvGrpSpPr>
            <a:grpSpLocks/>
          </p:cNvGrpSpPr>
          <p:nvPr/>
        </p:nvGrpSpPr>
        <p:grpSpPr bwMode="auto">
          <a:xfrm>
            <a:off x="250825" y="1487488"/>
            <a:ext cx="2951163" cy="2662237"/>
            <a:chOff x="249" y="800"/>
            <a:chExt cx="1859" cy="1677"/>
          </a:xfrm>
        </p:grpSpPr>
        <p:sp>
          <p:nvSpPr>
            <p:cNvPr id="223237" name="Oval 5"/>
            <p:cNvSpPr>
              <a:spLocks noChangeAspect="1" noChangeArrowheads="1"/>
            </p:cNvSpPr>
            <p:nvPr/>
          </p:nvSpPr>
          <p:spPr bwMode="auto">
            <a:xfrm>
              <a:off x="249" y="1208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23238" name="Rectangle 6"/>
            <p:cNvSpPr>
              <a:spLocks noChangeAspect="1" noChangeArrowheads="1"/>
            </p:cNvSpPr>
            <p:nvPr/>
          </p:nvSpPr>
          <p:spPr bwMode="auto">
            <a:xfrm>
              <a:off x="360" y="1842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3239" name="Oval 7"/>
            <p:cNvSpPr>
              <a:spLocks noChangeAspect="1" noChangeArrowheads="1"/>
            </p:cNvSpPr>
            <p:nvPr/>
          </p:nvSpPr>
          <p:spPr bwMode="auto">
            <a:xfrm>
              <a:off x="1745" y="1208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23240" name="Rectangle 8"/>
            <p:cNvSpPr>
              <a:spLocks noChangeAspect="1" noChangeArrowheads="1"/>
            </p:cNvSpPr>
            <p:nvPr/>
          </p:nvSpPr>
          <p:spPr bwMode="auto">
            <a:xfrm>
              <a:off x="1088" y="1934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3241" name="Rectangle 9"/>
            <p:cNvSpPr>
              <a:spLocks noChangeAspect="1" noChangeArrowheads="1"/>
            </p:cNvSpPr>
            <p:nvPr/>
          </p:nvSpPr>
          <p:spPr bwMode="auto">
            <a:xfrm>
              <a:off x="1856" y="1842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3242" name="Rectangle 10"/>
            <p:cNvSpPr>
              <a:spLocks noChangeAspect="1" noChangeArrowheads="1"/>
            </p:cNvSpPr>
            <p:nvPr/>
          </p:nvSpPr>
          <p:spPr bwMode="auto">
            <a:xfrm>
              <a:off x="1087" y="1253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3243" name="Oval 11"/>
            <p:cNvSpPr>
              <a:spLocks noChangeAspect="1" noChangeArrowheads="1"/>
            </p:cNvSpPr>
            <p:nvPr/>
          </p:nvSpPr>
          <p:spPr bwMode="auto">
            <a:xfrm>
              <a:off x="1113" y="1707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3245" name="Oval 13"/>
            <p:cNvSpPr>
              <a:spLocks noChangeAspect="1" noChangeArrowheads="1"/>
            </p:cNvSpPr>
            <p:nvPr/>
          </p:nvSpPr>
          <p:spPr bwMode="auto">
            <a:xfrm>
              <a:off x="1113" y="2387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3246" name="Oval 14"/>
            <p:cNvSpPr>
              <a:spLocks noChangeAspect="1" noChangeArrowheads="1"/>
            </p:cNvSpPr>
            <p:nvPr/>
          </p:nvSpPr>
          <p:spPr bwMode="auto">
            <a:xfrm>
              <a:off x="1113" y="800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223247" name="AutoShape 15"/>
            <p:cNvCxnSpPr>
              <a:cxnSpLocks noChangeShapeType="1"/>
              <a:stCxn id="223237" idx="0"/>
              <a:endCxn id="223246" idx="2"/>
            </p:cNvCxnSpPr>
            <p:nvPr/>
          </p:nvCxnSpPr>
          <p:spPr bwMode="auto">
            <a:xfrm rot="16200000">
              <a:off x="590" y="686"/>
              <a:ext cx="35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48" name="AutoShape 16"/>
            <p:cNvCxnSpPr>
              <a:cxnSpLocks noChangeShapeType="1"/>
              <a:stCxn id="223246" idx="6"/>
              <a:endCxn id="223239" idx="0"/>
            </p:cNvCxnSpPr>
            <p:nvPr/>
          </p:nvCxnSpPr>
          <p:spPr bwMode="auto">
            <a:xfrm>
              <a:off x="1215" y="845"/>
              <a:ext cx="712" cy="35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50" name="AutoShape 18"/>
            <p:cNvCxnSpPr>
              <a:cxnSpLocks noChangeShapeType="1"/>
              <a:stCxn id="223246" idx="4"/>
              <a:endCxn id="223242" idx="0"/>
            </p:cNvCxnSpPr>
            <p:nvPr/>
          </p:nvCxnSpPr>
          <p:spPr bwMode="auto">
            <a:xfrm>
              <a:off x="1158" y="902"/>
              <a:ext cx="0" cy="33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51" name="AutoShape 19"/>
            <p:cNvCxnSpPr>
              <a:cxnSpLocks noChangeShapeType="1"/>
              <a:stCxn id="223242" idx="2"/>
              <a:endCxn id="223243" idx="0"/>
            </p:cNvCxnSpPr>
            <p:nvPr/>
          </p:nvCxnSpPr>
          <p:spPr bwMode="auto">
            <a:xfrm>
              <a:off x="1158" y="1582"/>
              <a:ext cx="0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52" name="AutoShape 20"/>
            <p:cNvCxnSpPr>
              <a:cxnSpLocks noChangeShapeType="1"/>
              <a:stCxn id="223237" idx="4"/>
              <a:endCxn id="223238" idx="0"/>
            </p:cNvCxnSpPr>
            <p:nvPr/>
          </p:nvCxnSpPr>
          <p:spPr bwMode="auto">
            <a:xfrm>
              <a:off x="431" y="1583"/>
              <a:ext cx="0" cy="24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53" name="AutoShape 21"/>
            <p:cNvCxnSpPr>
              <a:cxnSpLocks noChangeShapeType="1"/>
              <a:stCxn id="223239" idx="4"/>
              <a:endCxn id="223241" idx="0"/>
            </p:cNvCxnSpPr>
            <p:nvPr/>
          </p:nvCxnSpPr>
          <p:spPr bwMode="auto">
            <a:xfrm rot="5400000">
              <a:off x="1803" y="1707"/>
              <a:ext cx="247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54" name="AutoShape 22"/>
            <p:cNvCxnSpPr>
              <a:cxnSpLocks noChangeShapeType="1"/>
              <a:stCxn id="223238" idx="2"/>
              <a:endCxn id="223245" idx="2"/>
            </p:cNvCxnSpPr>
            <p:nvPr/>
          </p:nvCxnSpPr>
          <p:spPr bwMode="auto">
            <a:xfrm rot="16200000" flipH="1">
              <a:off x="635" y="1967"/>
              <a:ext cx="26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55" name="AutoShape 23"/>
            <p:cNvCxnSpPr>
              <a:cxnSpLocks noChangeShapeType="1"/>
              <a:stCxn id="223245" idx="6"/>
              <a:endCxn id="223241" idx="2"/>
            </p:cNvCxnSpPr>
            <p:nvPr/>
          </p:nvCxnSpPr>
          <p:spPr bwMode="auto">
            <a:xfrm flipV="1">
              <a:off x="1215" y="2171"/>
              <a:ext cx="712" cy="26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56" name="AutoShape 24"/>
            <p:cNvCxnSpPr>
              <a:cxnSpLocks noChangeShapeType="1"/>
              <a:stCxn id="223243" idx="4"/>
              <a:endCxn id="223240" idx="0"/>
            </p:cNvCxnSpPr>
            <p:nvPr/>
          </p:nvCxnSpPr>
          <p:spPr bwMode="auto">
            <a:xfrm>
              <a:off x="1158" y="1809"/>
              <a:ext cx="1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57" name="AutoShape 25"/>
            <p:cNvCxnSpPr>
              <a:cxnSpLocks noChangeShapeType="1"/>
              <a:stCxn id="223240" idx="2"/>
              <a:endCxn id="223245" idx="0"/>
            </p:cNvCxnSpPr>
            <p:nvPr/>
          </p:nvCxnSpPr>
          <p:spPr bwMode="auto">
            <a:xfrm flipH="1">
              <a:off x="1158" y="2263"/>
              <a:ext cx="1" cy="11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3258" name="Line 26"/>
            <p:cNvSpPr>
              <a:spLocks noChangeShapeType="1"/>
            </p:cNvSpPr>
            <p:nvPr/>
          </p:nvSpPr>
          <p:spPr bwMode="auto">
            <a:xfrm>
              <a:off x="703" y="1117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3259" name="Line 27"/>
            <p:cNvSpPr>
              <a:spLocks noChangeShapeType="1"/>
            </p:cNvSpPr>
            <p:nvPr/>
          </p:nvSpPr>
          <p:spPr bwMode="auto">
            <a:xfrm>
              <a:off x="1655" y="1117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3263" name="Text Box 31"/>
            <p:cNvSpPr txBox="1">
              <a:spLocks noChangeArrowheads="1"/>
            </p:cNvSpPr>
            <p:nvPr/>
          </p:nvSpPr>
          <p:spPr bwMode="auto">
            <a:xfrm>
              <a:off x="1383" y="1253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B</a:t>
              </a:r>
            </a:p>
          </p:txBody>
        </p:sp>
        <p:sp>
          <p:nvSpPr>
            <p:cNvPr id="223264" name="Text Box 32"/>
            <p:cNvSpPr txBox="1">
              <a:spLocks noChangeArrowheads="1"/>
            </p:cNvSpPr>
            <p:nvPr/>
          </p:nvSpPr>
          <p:spPr bwMode="auto">
            <a:xfrm>
              <a:off x="703" y="1242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A</a:t>
              </a:r>
            </a:p>
          </p:txBody>
        </p:sp>
        <p:sp>
          <p:nvSpPr>
            <p:cNvPr id="223265" name="Text Box 33"/>
            <p:cNvSpPr txBox="1">
              <a:spLocks noChangeArrowheads="1"/>
            </p:cNvSpPr>
            <p:nvPr/>
          </p:nvSpPr>
          <p:spPr bwMode="auto">
            <a:xfrm>
              <a:off x="521" y="188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23266" name="Text Box 34"/>
            <p:cNvSpPr txBox="1">
              <a:spLocks noChangeArrowheads="1"/>
            </p:cNvSpPr>
            <p:nvPr/>
          </p:nvSpPr>
          <p:spPr bwMode="auto">
            <a:xfrm>
              <a:off x="1610" y="188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23267" name="Text Box 35"/>
            <p:cNvSpPr txBox="1">
              <a:spLocks noChangeArrowheads="1"/>
            </p:cNvSpPr>
            <p:nvPr/>
          </p:nvSpPr>
          <p:spPr bwMode="auto">
            <a:xfrm>
              <a:off x="929" y="981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223268" name="Text Box 36"/>
            <p:cNvSpPr txBox="1">
              <a:spLocks noChangeArrowheads="1"/>
            </p:cNvSpPr>
            <p:nvPr/>
          </p:nvSpPr>
          <p:spPr bwMode="auto">
            <a:xfrm>
              <a:off x="839" y="1967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4</a:t>
              </a:r>
            </a:p>
          </p:txBody>
        </p:sp>
      </p:grpSp>
      <p:sp>
        <p:nvSpPr>
          <p:cNvPr id="223269" name="Text Box 37"/>
          <p:cNvSpPr txBox="1">
            <a:spLocks noChangeArrowheads="1"/>
          </p:cNvSpPr>
          <p:nvPr/>
        </p:nvSpPr>
        <p:spPr bwMode="auto">
          <a:xfrm>
            <a:off x="592138" y="1035050"/>
            <a:ext cx="237813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I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1</a:t>
            </a:r>
          </a:p>
        </p:txBody>
      </p:sp>
      <p:sp>
        <p:nvSpPr>
          <p:cNvPr id="223270" name="Text Box 38"/>
          <p:cNvSpPr txBox="1">
            <a:spLocks noChangeArrowheads="1"/>
          </p:cNvSpPr>
          <p:nvPr/>
        </p:nvSpPr>
        <p:spPr bwMode="auto">
          <a:xfrm>
            <a:off x="2698750" y="1035050"/>
            <a:ext cx="237813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I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2</a:t>
            </a:r>
          </a:p>
        </p:txBody>
      </p:sp>
      <p:sp>
        <p:nvSpPr>
          <p:cNvPr id="223271" name="Text Box 39"/>
          <p:cNvSpPr txBox="1">
            <a:spLocks noChangeArrowheads="1"/>
          </p:cNvSpPr>
          <p:nvPr/>
        </p:nvSpPr>
        <p:spPr bwMode="auto">
          <a:xfrm>
            <a:off x="1889125" y="1557338"/>
            <a:ext cx="237813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I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3</a:t>
            </a:r>
          </a:p>
        </p:txBody>
      </p:sp>
      <p:sp>
        <p:nvSpPr>
          <p:cNvPr id="223274" name="Rectangle 42"/>
          <p:cNvSpPr>
            <a:spLocks noChangeArrowheads="1"/>
          </p:cNvSpPr>
          <p:nvPr/>
        </p:nvSpPr>
        <p:spPr bwMode="auto">
          <a:xfrm>
            <a:off x="323850" y="4816475"/>
            <a:ext cx="4392613" cy="17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4.	Úprava rovnic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– 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0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+ R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*(R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R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) = U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- R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- I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*(R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R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) = -U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</a:p>
        </p:txBody>
      </p:sp>
      <p:sp>
        <p:nvSpPr>
          <p:cNvPr id="223275" name="Rectangle 43"/>
          <p:cNvSpPr>
            <a:spLocks noChangeArrowheads="1"/>
          </p:cNvSpPr>
          <p:nvPr/>
        </p:nvSpPr>
        <p:spPr bwMode="auto">
          <a:xfrm>
            <a:off x="4643438" y="4724400"/>
            <a:ext cx="4319587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5.	Řešení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Pro U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=6V, U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=8V, R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=1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=2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	Řešení: 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  <a:hlinkClick r:id="rId2" action="ppaction://hlinkfile"/>
              </a:rPr>
              <a:t>zde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, simulace: 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  <a:hlinkClick r:id="rId3" action="ppaction://hlinkfile"/>
              </a:rPr>
              <a:t>zde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	I1= 0,35A, I2=0,78A , I3=1,13A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3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3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2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2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3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3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3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3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3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3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3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3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23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3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23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23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23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23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23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  <p:bldP spid="223260" grpId="0" animBg="1"/>
      <p:bldP spid="223261" grpId="0" animBg="1"/>
      <p:bldP spid="223262" grpId="0" animBg="1"/>
      <p:bldP spid="223269" grpId="0"/>
      <p:bldP spid="223270" grpId="0"/>
      <p:bldP spid="22327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87450" y="115888"/>
            <a:ext cx="6769100" cy="649287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Ekvivalence zdrojů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54979" name="Rectangle 3"/>
          <p:cNvSpPr>
            <a:spLocks noChangeArrowheads="1"/>
          </p:cNvSpPr>
          <p:nvPr/>
        </p:nvSpPr>
        <p:spPr bwMode="auto">
          <a:xfrm>
            <a:off x="179388" y="836613"/>
            <a:ext cx="8785225" cy="949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Pomocí Théveninovy (Nortonovy) poučky lze nahradit lineární obvod s libovolnou zátěží skutečným zdrojem napětí (proudu) a jejich vnitřním odporem. Oba obvody jsou tedy rovnocenné a je mezi nimi existovat vazba.</a:t>
            </a:r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142875" y="1933575"/>
            <a:ext cx="8821738" cy="2165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</a:t>
            </a:r>
            <a:r>
              <a:rPr lang="cs-CZ" altLang="cs-CZ" sz="2000" b="1" u="sng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Théveninova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poučka </a:t>
            </a:r>
            <a:endParaRPr lang="cs-CZ" altLang="cs-CZ" sz="2000" b="1" u="sng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</a:t>
            </a:r>
            <a:r>
              <a:rPr lang="cs-CZ" altLang="cs-CZ" sz="2000" b="1" u="sng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Nortonova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poučka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 oba zdroje lze vzájemně zaměnit (je výhodné mít v obvodu pouze napěťové nebo pouze proudové zdroje.</a:t>
            </a:r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1187450" y="4292600"/>
            <a:ext cx="18002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8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napěťový zdroj</a:t>
            </a:r>
          </a:p>
        </p:txBody>
      </p:sp>
      <p:sp>
        <p:nvSpPr>
          <p:cNvPr id="254982" name="Rectangle 6"/>
          <p:cNvSpPr>
            <a:spLocks noChangeArrowheads="1"/>
          </p:cNvSpPr>
          <p:nvPr/>
        </p:nvSpPr>
        <p:spPr bwMode="auto">
          <a:xfrm>
            <a:off x="5795963" y="4221163"/>
            <a:ext cx="2592387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8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proudový </a:t>
            </a:r>
            <a:r>
              <a:rPr lang="cs-CZ" altLang="cs-CZ" sz="18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zdroj</a:t>
            </a:r>
            <a:endParaRPr lang="cs-CZ" altLang="cs-CZ" sz="1800" b="1" u="sng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graphicFrame>
        <p:nvGraphicFramePr>
          <p:cNvPr id="255026" name="Object 50"/>
          <p:cNvGraphicFramePr>
            <a:graphicFrameLocks noChangeAspect="1"/>
          </p:cNvGraphicFramePr>
          <p:nvPr/>
        </p:nvGraphicFramePr>
        <p:xfrm>
          <a:off x="5576888" y="1844675"/>
          <a:ext cx="180340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284" name="Rovnice" r:id="rId3" imgW="736560" imgH="228600" progId="Equation.3">
                  <p:embed/>
                </p:oleObj>
              </mc:Choice>
              <mc:Fallback>
                <p:oleObj name="Rovnice" r:id="rId3" imgW="736560" imgH="2286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6888" y="1844675"/>
                        <a:ext cx="1803400" cy="5603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5027" name="Object 51"/>
          <p:cNvGraphicFramePr>
            <a:graphicFrameLocks noChangeAspect="1"/>
          </p:cNvGraphicFramePr>
          <p:nvPr/>
        </p:nvGraphicFramePr>
        <p:xfrm>
          <a:off x="5580063" y="2492375"/>
          <a:ext cx="890587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285" name="Rovnice" r:id="rId5" imgW="520560" imgH="431640" progId="Equation.3">
                  <p:embed/>
                </p:oleObj>
              </mc:Choice>
              <mc:Fallback>
                <p:oleObj name="Rovnice" r:id="rId5" imgW="520560" imgH="43164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2492375"/>
                        <a:ext cx="890587" cy="7413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5042" name="AutoShape 66"/>
          <p:cNvSpPr>
            <a:spLocks noChangeArrowheads="1"/>
          </p:cNvSpPr>
          <p:nvPr/>
        </p:nvSpPr>
        <p:spPr bwMode="auto">
          <a:xfrm>
            <a:off x="3700464" y="5516563"/>
            <a:ext cx="1592261" cy="576262"/>
          </a:xfrm>
          <a:prstGeom prst="leftRightArrow">
            <a:avLst>
              <a:gd name="adj1" fmla="val 50000"/>
              <a:gd name="adj2" fmla="val 34986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prstDash val="dash"/>
            <a:miter lim="800000"/>
            <a:headEnd/>
            <a:tailEnd type="none" w="lg" len="lg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" name="Skupina 5"/>
          <p:cNvGrpSpPr/>
          <p:nvPr/>
        </p:nvGrpSpPr>
        <p:grpSpPr>
          <a:xfrm>
            <a:off x="252414" y="4510088"/>
            <a:ext cx="2881313" cy="2087562"/>
            <a:chOff x="252414" y="4510088"/>
            <a:chExt cx="2881313" cy="2087562"/>
          </a:xfrm>
        </p:grpSpPr>
        <p:grpSp>
          <p:nvGrpSpPr>
            <p:cNvPr id="255067" name="Group 91"/>
            <p:cNvGrpSpPr>
              <a:grpSpLocks/>
            </p:cNvGrpSpPr>
            <p:nvPr/>
          </p:nvGrpSpPr>
          <p:grpSpPr bwMode="auto">
            <a:xfrm>
              <a:off x="252414" y="4510088"/>
              <a:ext cx="2881313" cy="2087562"/>
              <a:chOff x="3198" y="2840"/>
              <a:chExt cx="1815" cy="1315"/>
            </a:xfrm>
          </p:grpSpPr>
          <p:grpSp>
            <p:nvGrpSpPr>
              <p:cNvPr id="255068" name="Group 92"/>
              <p:cNvGrpSpPr>
                <a:grpSpLocks/>
              </p:cNvGrpSpPr>
              <p:nvPr/>
            </p:nvGrpSpPr>
            <p:grpSpPr bwMode="auto">
              <a:xfrm>
                <a:off x="3198" y="3111"/>
                <a:ext cx="1815" cy="1044"/>
                <a:chOff x="431" y="935"/>
                <a:chExt cx="1815" cy="1044"/>
              </a:xfrm>
            </p:grpSpPr>
            <p:sp>
              <p:nvSpPr>
                <p:cNvPr id="255069" name="Oval 93"/>
                <p:cNvSpPr>
                  <a:spLocks noChangeAspect="1" noChangeArrowheads="1"/>
                </p:cNvSpPr>
                <p:nvPr/>
              </p:nvSpPr>
              <p:spPr bwMode="auto">
                <a:xfrm>
                  <a:off x="431" y="1253"/>
                  <a:ext cx="408" cy="408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2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b="1">
                      <a:solidFill>
                        <a:schemeClr val="bg2"/>
                      </a:solidFill>
                      <a:effectLst/>
                      <a:latin typeface="Garamond" panose="02020404030301010803" pitchFamily="18" charset="0"/>
                    </a:rPr>
                    <a:t>=</a:t>
                  </a:r>
                </a:p>
              </p:txBody>
            </p:sp>
            <p:sp>
              <p:nvSpPr>
                <p:cNvPr id="255070" name="Rectangle 94"/>
                <p:cNvSpPr>
                  <a:spLocks noChangeAspect="1" noChangeArrowheads="1"/>
                </p:cNvSpPr>
                <p:nvPr/>
              </p:nvSpPr>
              <p:spPr bwMode="auto">
                <a:xfrm>
                  <a:off x="1292" y="935"/>
                  <a:ext cx="340" cy="136"/>
                </a:xfrm>
                <a:prstGeom prst="rect">
                  <a:avLst/>
                </a:prstGeom>
                <a:noFill/>
                <a:ln w="38100" algn="ctr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  <a:effectLst/>
                  </a:endParaRPr>
                </a:p>
              </p:txBody>
            </p:sp>
            <p:sp>
              <p:nvSpPr>
                <p:cNvPr id="255071" name="Oval 95"/>
                <p:cNvSpPr>
                  <a:spLocks noChangeArrowheads="1"/>
                </p:cNvSpPr>
                <p:nvPr/>
              </p:nvSpPr>
              <p:spPr bwMode="auto">
                <a:xfrm>
                  <a:off x="2154" y="956"/>
                  <a:ext cx="91" cy="91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  <a:effectLst/>
                  </a:endParaRPr>
                </a:p>
              </p:txBody>
            </p:sp>
            <p:sp>
              <p:nvSpPr>
                <p:cNvPr id="255072" name="Oval 96"/>
                <p:cNvSpPr>
                  <a:spLocks noChangeArrowheads="1"/>
                </p:cNvSpPr>
                <p:nvPr/>
              </p:nvSpPr>
              <p:spPr bwMode="auto">
                <a:xfrm>
                  <a:off x="2155" y="1888"/>
                  <a:ext cx="91" cy="91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  <a:effectLst/>
                  </a:endParaRPr>
                </a:p>
              </p:txBody>
            </p:sp>
            <p:cxnSp>
              <p:nvCxnSpPr>
                <p:cNvPr id="255073" name="AutoShape 97"/>
                <p:cNvCxnSpPr>
                  <a:cxnSpLocks noChangeShapeType="1"/>
                  <a:stCxn id="255069" idx="0"/>
                  <a:endCxn id="255070" idx="1"/>
                </p:cNvCxnSpPr>
                <p:nvPr/>
              </p:nvCxnSpPr>
              <p:spPr bwMode="auto">
                <a:xfrm rot="16200000">
                  <a:off x="839" y="799"/>
                  <a:ext cx="238" cy="645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55074" name="AutoShape 98"/>
                <p:cNvCxnSpPr>
                  <a:cxnSpLocks noChangeShapeType="1"/>
                  <a:stCxn id="255070" idx="3"/>
                  <a:endCxn id="255071" idx="2"/>
                </p:cNvCxnSpPr>
                <p:nvPr/>
              </p:nvCxnSpPr>
              <p:spPr bwMode="auto">
                <a:xfrm flipV="1">
                  <a:off x="1644" y="1002"/>
                  <a:ext cx="498" cy="1"/>
                </a:xfrm>
                <a:prstGeom prst="straightConnector1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55075" name="AutoShape 99"/>
                <p:cNvCxnSpPr>
                  <a:cxnSpLocks noChangeShapeType="1"/>
                  <a:stCxn id="255069" idx="4"/>
                  <a:endCxn id="255072" idx="2"/>
                </p:cNvCxnSpPr>
                <p:nvPr/>
              </p:nvCxnSpPr>
              <p:spPr bwMode="auto">
                <a:xfrm rot="16200000" flipH="1">
                  <a:off x="1258" y="1050"/>
                  <a:ext cx="261" cy="1508"/>
                </a:xfrm>
                <a:prstGeom prst="bentConnector2">
                  <a:avLst/>
                </a:prstGeom>
                <a:noFill/>
                <a:ln w="381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255077" name="Line 101"/>
              <p:cNvSpPr>
                <a:spLocks noChangeShapeType="1"/>
              </p:cNvSpPr>
              <p:nvPr/>
            </p:nvSpPr>
            <p:spPr bwMode="auto">
              <a:xfrm>
                <a:off x="3697" y="3293"/>
                <a:ext cx="0" cy="68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5078" name="Text Box 102"/>
              <p:cNvSpPr txBox="1">
                <a:spLocks noChangeArrowheads="1"/>
              </p:cNvSpPr>
              <p:nvPr/>
            </p:nvSpPr>
            <p:spPr bwMode="auto">
              <a:xfrm>
                <a:off x="4106" y="2874"/>
                <a:ext cx="19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 dirty="0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 dirty="0">
                    <a:solidFill>
                      <a:schemeClr val="bg2"/>
                    </a:solidFill>
                    <a:effectLst/>
                  </a:rPr>
                  <a:t>i</a:t>
                </a:r>
              </a:p>
            </p:txBody>
          </p:sp>
          <p:sp>
            <p:nvSpPr>
              <p:cNvPr id="255080" name="Text Box 104"/>
              <p:cNvSpPr txBox="1">
                <a:spLocks noChangeArrowheads="1"/>
              </p:cNvSpPr>
              <p:nvPr/>
            </p:nvSpPr>
            <p:spPr bwMode="auto">
              <a:xfrm>
                <a:off x="3697" y="3475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 dirty="0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 dirty="0">
                    <a:solidFill>
                      <a:schemeClr val="bg2"/>
                    </a:solidFill>
                    <a:effectLst/>
                  </a:rPr>
                  <a:t>0</a:t>
                </a:r>
              </a:p>
            </p:txBody>
          </p:sp>
          <p:sp>
            <p:nvSpPr>
              <p:cNvPr id="255081" name="Line 105"/>
              <p:cNvSpPr>
                <a:spLocks noChangeShapeType="1"/>
              </p:cNvSpPr>
              <p:nvPr/>
            </p:nvSpPr>
            <p:spPr bwMode="auto">
              <a:xfrm>
                <a:off x="3560" y="3066"/>
                <a:ext cx="363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5082" name="Text Box 106"/>
              <p:cNvSpPr txBox="1">
                <a:spLocks noChangeArrowheads="1"/>
              </p:cNvSpPr>
              <p:nvPr/>
            </p:nvSpPr>
            <p:spPr bwMode="auto">
              <a:xfrm>
                <a:off x="3664" y="2840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 dirty="0" smtClean="0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 dirty="0" smtClean="0">
                    <a:solidFill>
                      <a:schemeClr val="bg2"/>
                    </a:solidFill>
                    <a:effectLst/>
                  </a:rPr>
                  <a:t>k</a:t>
                </a:r>
                <a:endParaRPr lang="cs-CZ" altLang="cs-CZ" sz="2000" b="1" baseline="-25000" dirty="0">
                  <a:solidFill>
                    <a:schemeClr val="bg2"/>
                  </a:solidFill>
                  <a:effectLst/>
                </a:endParaRPr>
              </a:p>
            </p:txBody>
          </p:sp>
        </p:grpSp>
        <p:cxnSp>
          <p:nvCxnSpPr>
            <p:cNvPr id="5" name="Přímá spojnice 4"/>
            <p:cNvCxnSpPr>
              <a:stCxn id="255071" idx="4"/>
              <a:endCxn id="255072" idx="0"/>
            </p:cNvCxnSpPr>
            <p:nvPr/>
          </p:nvCxnSpPr>
          <p:spPr bwMode="auto">
            <a:xfrm>
              <a:off x="3059909" y="5118101"/>
              <a:ext cx="1587" cy="1335087"/>
            </a:xfrm>
            <a:prstGeom prst="line">
              <a:avLst/>
            </a:prstGeom>
            <a:ln w="38100">
              <a:headEnd type="none" w="med" len="med"/>
              <a:tailEnd type="none" w="lg" len="lg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Skupina 6"/>
          <p:cNvGrpSpPr/>
          <p:nvPr/>
        </p:nvGrpSpPr>
        <p:grpSpPr>
          <a:xfrm>
            <a:off x="5599113" y="4826000"/>
            <a:ext cx="2846387" cy="1771650"/>
            <a:chOff x="5599113" y="4826000"/>
            <a:chExt cx="2846387" cy="1771650"/>
          </a:xfrm>
        </p:grpSpPr>
        <p:grpSp>
          <p:nvGrpSpPr>
            <p:cNvPr id="255043" name="Group 67"/>
            <p:cNvGrpSpPr>
              <a:grpSpLocks/>
            </p:cNvGrpSpPr>
            <p:nvPr/>
          </p:nvGrpSpPr>
          <p:grpSpPr bwMode="auto">
            <a:xfrm>
              <a:off x="5599113" y="4826000"/>
              <a:ext cx="2846387" cy="1771650"/>
              <a:chOff x="3106" y="3067"/>
              <a:chExt cx="1793" cy="1116"/>
            </a:xfrm>
          </p:grpSpPr>
          <p:sp>
            <p:nvSpPr>
              <p:cNvPr id="255044" name="Rectangle 68"/>
              <p:cNvSpPr>
                <a:spLocks noChangeAspect="1" noChangeArrowheads="1"/>
              </p:cNvSpPr>
              <p:nvPr/>
            </p:nvSpPr>
            <p:spPr bwMode="auto">
              <a:xfrm rot="5400000">
                <a:off x="3775" y="3531"/>
                <a:ext cx="340" cy="136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5045" name="Oval 69"/>
              <p:cNvSpPr>
                <a:spLocks noChangeArrowheads="1"/>
              </p:cNvSpPr>
              <p:nvPr/>
            </p:nvSpPr>
            <p:spPr bwMode="auto">
              <a:xfrm>
                <a:off x="4808" y="3067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5046" name="Oval 70"/>
              <p:cNvSpPr>
                <a:spLocks noChangeArrowheads="1"/>
              </p:cNvSpPr>
              <p:nvPr/>
            </p:nvSpPr>
            <p:spPr bwMode="auto">
              <a:xfrm>
                <a:off x="4808" y="4092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5047" name="Line 71"/>
              <p:cNvSpPr>
                <a:spLocks noChangeShapeType="1"/>
              </p:cNvSpPr>
              <p:nvPr/>
            </p:nvSpPr>
            <p:spPr bwMode="auto">
              <a:xfrm rot="16200000">
                <a:off x="3623" y="3049"/>
                <a:ext cx="0" cy="30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5048" name="Text Box 72"/>
              <p:cNvSpPr txBox="1">
                <a:spLocks noChangeArrowheads="1"/>
              </p:cNvSpPr>
              <p:nvPr/>
            </p:nvSpPr>
            <p:spPr bwMode="auto">
              <a:xfrm>
                <a:off x="4013" y="3475"/>
                <a:ext cx="19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 dirty="0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 dirty="0">
                    <a:solidFill>
                      <a:schemeClr val="bg2"/>
                    </a:solidFill>
                    <a:effectLst/>
                  </a:rPr>
                  <a:t>i</a:t>
                </a:r>
              </a:p>
            </p:txBody>
          </p:sp>
          <p:sp>
            <p:nvSpPr>
              <p:cNvPr id="255049" name="Text Box 73"/>
              <p:cNvSpPr txBox="1">
                <a:spLocks noChangeArrowheads="1"/>
              </p:cNvSpPr>
              <p:nvPr/>
            </p:nvSpPr>
            <p:spPr bwMode="auto">
              <a:xfrm>
                <a:off x="3559" y="3203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 dirty="0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 dirty="0">
                    <a:solidFill>
                      <a:schemeClr val="bg2"/>
                    </a:solidFill>
                    <a:effectLst/>
                  </a:rPr>
                  <a:t>k</a:t>
                </a:r>
              </a:p>
            </p:txBody>
          </p:sp>
          <p:grpSp>
            <p:nvGrpSpPr>
              <p:cNvPr id="255050" name="Group 74"/>
              <p:cNvGrpSpPr>
                <a:grpSpLocks/>
              </p:cNvGrpSpPr>
              <p:nvPr/>
            </p:nvGrpSpPr>
            <p:grpSpPr bwMode="auto">
              <a:xfrm>
                <a:off x="3106" y="3384"/>
                <a:ext cx="408" cy="590"/>
                <a:chOff x="204" y="3339"/>
                <a:chExt cx="408" cy="590"/>
              </a:xfrm>
            </p:grpSpPr>
            <p:sp>
              <p:nvSpPr>
                <p:cNvPr id="255051" name="Oval 75"/>
                <p:cNvSpPr>
                  <a:spLocks noChangeAspect="1" noChangeArrowheads="1"/>
                </p:cNvSpPr>
                <p:nvPr/>
              </p:nvSpPr>
              <p:spPr bwMode="auto">
                <a:xfrm>
                  <a:off x="204" y="3339"/>
                  <a:ext cx="408" cy="408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20000"/>
                    </a:spcBef>
                    <a:buFont typeface="Wingdings" panose="05000000000000000000" pitchFamily="2" charset="2"/>
                    <a:buNone/>
                  </a:pPr>
                  <a:endPara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endParaRPr>
                </a:p>
              </p:txBody>
            </p:sp>
            <p:sp>
              <p:nvSpPr>
                <p:cNvPr id="255052" name="Oval 76"/>
                <p:cNvSpPr>
                  <a:spLocks noChangeAspect="1" noChangeArrowheads="1"/>
                </p:cNvSpPr>
                <p:nvPr/>
              </p:nvSpPr>
              <p:spPr bwMode="auto">
                <a:xfrm>
                  <a:off x="204" y="3521"/>
                  <a:ext cx="408" cy="408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marL="342900" indent="-342900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20000"/>
                    </a:spcBef>
                    <a:buFont typeface="Wingdings" panose="05000000000000000000" pitchFamily="2" charset="2"/>
                    <a:buNone/>
                  </a:pPr>
                  <a:endPara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endParaRPr>
                </a:p>
              </p:txBody>
            </p:sp>
          </p:grpSp>
          <p:sp>
            <p:nvSpPr>
              <p:cNvPr id="255053" name="Oval 77"/>
              <p:cNvSpPr>
                <a:spLocks noChangeArrowheads="1"/>
              </p:cNvSpPr>
              <p:nvPr/>
            </p:nvSpPr>
            <p:spPr bwMode="auto">
              <a:xfrm>
                <a:off x="3900" y="4092"/>
                <a:ext cx="91" cy="91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5054" name="Oval 78"/>
              <p:cNvSpPr>
                <a:spLocks noChangeArrowheads="1"/>
              </p:cNvSpPr>
              <p:nvPr/>
            </p:nvSpPr>
            <p:spPr bwMode="auto">
              <a:xfrm>
                <a:off x="3899" y="3068"/>
                <a:ext cx="91" cy="91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cxnSp>
            <p:nvCxnSpPr>
              <p:cNvPr id="255055" name="AutoShape 79"/>
              <p:cNvCxnSpPr>
                <a:cxnSpLocks noChangeShapeType="1"/>
                <a:stCxn id="255051" idx="0"/>
                <a:endCxn id="255054" idx="2"/>
              </p:cNvCxnSpPr>
              <p:nvPr/>
            </p:nvCxnSpPr>
            <p:spPr bwMode="auto">
              <a:xfrm rot="16200000">
                <a:off x="3470" y="2954"/>
                <a:ext cx="258" cy="577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56" name="AutoShape 80"/>
              <p:cNvCxnSpPr>
                <a:cxnSpLocks noChangeShapeType="1"/>
                <a:stCxn id="255054" idx="6"/>
                <a:endCxn id="255045" idx="2"/>
              </p:cNvCxnSpPr>
              <p:nvPr/>
            </p:nvCxnSpPr>
            <p:spPr bwMode="auto">
              <a:xfrm flipV="1">
                <a:off x="4002" y="3113"/>
                <a:ext cx="794" cy="1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57" name="AutoShape 81"/>
              <p:cNvCxnSpPr>
                <a:cxnSpLocks noChangeShapeType="1"/>
                <a:stCxn id="255054" idx="4"/>
                <a:endCxn id="255044" idx="1"/>
              </p:cNvCxnSpPr>
              <p:nvPr/>
            </p:nvCxnSpPr>
            <p:spPr bwMode="auto">
              <a:xfrm>
                <a:off x="3945" y="3171"/>
                <a:ext cx="0" cy="246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58" name="AutoShape 82"/>
              <p:cNvCxnSpPr>
                <a:cxnSpLocks noChangeShapeType="1"/>
                <a:stCxn id="255044" idx="3"/>
                <a:endCxn id="255053" idx="0"/>
              </p:cNvCxnSpPr>
              <p:nvPr/>
            </p:nvCxnSpPr>
            <p:spPr bwMode="auto">
              <a:xfrm>
                <a:off x="3945" y="3781"/>
                <a:ext cx="1" cy="299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59" name="AutoShape 83"/>
              <p:cNvCxnSpPr>
                <a:cxnSpLocks noChangeShapeType="1"/>
                <a:stCxn id="255052" idx="4"/>
                <a:endCxn id="255053" idx="2"/>
              </p:cNvCxnSpPr>
              <p:nvPr/>
            </p:nvCxnSpPr>
            <p:spPr bwMode="auto">
              <a:xfrm rot="16200000" flipH="1">
                <a:off x="3523" y="3773"/>
                <a:ext cx="152" cy="578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60" name="AutoShape 84"/>
              <p:cNvCxnSpPr>
                <a:cxnSpLocks noChangeShapeType="1"/>
                <a:stCxn id="255053" idx="6"/>
                <a:endCxn id="255046" idx="2"/>
              </p:cNvCxnSpPr>
              <p:nvPr/>
            </p:nvCxnSpPr>
            <p:spPr bwMode="auto">
              <a:xfrm>
                <a:off x="4003" y="4138"/>
                <a:ext cx="793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3" name="Line 101"/>
            <p:cNvSpPr>
              <a:spLocks noChangeShapeType="1"/>
            </p:cNvSpPr>
            <p:nvPr/>
          </p:nvSpPr>
          <p:spPr bwMode="auto">
            <a:xfrm>
              <a:off x="8388350" y="5117719"/>
              <a:ext cx="0" cy="107950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54" name="Text Box 104"/>
            <p:cNvSpPr txBox="1">
              <a:spLocks noChangeArrowheads="1"/>
            </p:cNvSpPr>
            <p:nvPr/>
          </p:nvSpPr>
          <p:spPr bwMode="auto">
            <a:xfrm>
              <a:off x="7974490" y="5427663"/>
              <a:ext cx="354013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4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5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5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5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54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54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54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4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54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54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54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5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5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54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5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5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5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8" grpId="0"/>
      <p:bldP spid="25504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87450" y="115888"/>
            <a:ext cx="6769100" cy="649287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Ekvivalence zdrojů - příklad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56003" name="Rectangle 3"/>
          <p:cNvSpPr>
            <a:spLocks noChangeArrowheads="1"/>
          </p:cNvSpPr>
          <p:nvPr/>
        </p:nvSpPr>
        <p:spPr bwMode="auto">
          <a:xfrm>
            <a:off x="179388" y="836613"/>
            <a:ext cx="6192837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Upravte obvod pomocí ekvivalence zdrojů a vyřešte</a:t>
            </a:r>
          </a:p>
        </p:txBody>
      </p:sp>
      <p:sp>
        <p:nvSpPr>
          <p:cNvPr id="256005" name="Rectangle 5"/>
          <p:cNvSpPr>
            <a:spLocks noChangeArrowheads="1"/>
          </p:cNvSpPr>
          <p:nvPr/>
        </p:nvSpPr>
        <p:spPr bwMode="auto">
          <a:xfrm>
            <a:off x="4860925" y="2395538"/>
            <a:ext cx="4032250" cy="1771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 	Proudový zdroj nahradíme napěťovým zdrojem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22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=I</a:t>
            </a:r>
            <a:r>
              <a:rPr lang="cs-CZ" altLang="cs-CZ" sz="22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k2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*R</a:t>
            </a:r>
            <a:r>
              <a:rPr lang="cs-CZ" altLang="cs-CZ" sz="22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i2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2*10=20V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vnitřní odpor napěťového zdroje se nemění</a:t>
            </a:r>
          </a:p>
        </p:txBody>
      </p:sp>
      <p:grpSp>
        <p:nvGrpSpPr>
          <p:cNvPr id="256109" name="Group 109"/>
          <p:cNvGrpSpPr>
            <a:grpSpLocks/>
          </p:cNvGrpSpPr>
          <p:nvPr/>
        </p:nvGrpSpPr>
        <p:grpSpPr bwMode="auto">
          <a:xfrm>
            <a:off x="197421" y="1412875"/>
            <a:ext cx="4446587" cy="3744913"/>
            <a:chOff x="340" y="890"/>
            <a:chExt cx="2801" cy="2359"/>
          </a:xfrm>
        </p:grpSpPr>
        <p:sp>
          <p:nvSpPr>
            <p:cNvPr id="256036" name="Oval 36"/>
            <p:cNvSpPr>
              <a:spLocks noChangeAspect="1" noChangeArrowheads="1"/>
            </p:cNvSpPr>
            <p:nvPr/>
          </p:nvSpPr>
          <p:spPr bwMode="auto">
            <a:xfrm>
              <a:off x="340" y="2614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56037" name="Rectangle 37"/>
            <p:cNvSpPr>
              <a:spLocks noChangeAspect="1" noChangeArrowheads="1"/>
            </p:cNvSpPr>
            <p:nvPr/>
          </p:nvSpPr>
          <p:spPr bwMode="auto">
            <a:xfrm rot="5400000">
              <a:off x="374" y="2126"/>
              <a:ext cx="340" cy="136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6038" name="Oval 38"/>
            <p:cNvSpPr>
              <a:spLocks noChangeArrowheads="1"/>
            </p:cNvSpPr>
            <p:nvPr/>
          </p:nvSpPr>
          <p:spPr bwMode="auto">
            <a:xfrm>
              <a:off x="2767" y="914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6039" name="Oval 39"/>
            <p:cNvSpPr>
              <a:spLocks noChangeArrowheads="1"/>
            </p:cNvSpPr>
            <p:nvPr/>
          </p:nvSpPr>
          <p:spPr bwMode="auto">
            <a:xfrm>
              <a:off x="2767" y="3158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6043" name="Line 43"/>
            <p:cNvSpPr>
              <a:spLocks noChangeShapeType="1"/>
            </p:cNvSpPr>
            <p:nvPr/>
          </p:nvSpPr>
          <p:spPr bwMode="auto">
            <a:xfrm>
              <a:off x="839" y="2523"/>
              <a:ext cx="0" cy="4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6045" name="Text Box 45"/>
            <p:cNvSpPr txBox="1">
              <a:spLocks noChangeArrowheads="1"/>
            </p:cNvSpPr>
            <p:nvPr/>
          </p:nvSpPr>
          <p:spPr bwMode="auto">
            <a:xfrm>
              <a:off x="612" y="2024"/>
              <a:ext cx="25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i1</a:t>
              </a:r>
            </a:p>
          </p:txBody>
        </p:sp>
        <p:sp>
          <p:nvSpPr>
            <p:cNvPr id="256046" name="Text Box 46"/>
            <p:cNvSpPr txBox="1">
              <a:spLocks noChangeArrowheads="1"/>
            </p:cNvSpPr>
            <p:nvPr/>
          </p:nvSpPr>
          <p:spPr bwMode="auto">
            <a:xfrm>
              <a:off x="839" y="2614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56047" name="Text Box 47"/>
            <p:cNvSpPr txBox="1">
              <a:spLocks noChangeArrowheads="1"/>
            </p:cNvSpPr>
            <p:nvPr/>
          </p:nvSpPr>
          <p:spPr bwMode="auto">
            <a:xfrm>
              <a:off x="612" y="1207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256049" name="Text Box 49"/>
            <p:cNvSpPr txBox="1">
              <a:spLocks noChangeArrowheads="1"/>
            </p:cNvSpPr>
            <p:nvPr/>
          </p:nvSpPr>
          <p:spPr bwMode="auto">
            <a:xfrm>
              <a:off x="1066" y="146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5</a:t>
              </a:r>
            </a:p>
          </p:txBody>
        </p:sp>
        <p:sp>
          <p:nvSpPr>
            <p:cNvPr id="256056" name="Rectangle 56"/>
            <p:cNvSpPr>
              <a:spLocks noChangeAspect="1" noChangeArrowheads="1"/>
            </p:cNvSpPr>
            <p:nvPr/>
          </p:nvSpPr>
          <p:spPr bwMode="auto">
            <a:xfrm rot="5400000">
              <a:off x="2234" y="2398"/>
              <a:ext cx="340" cy="136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6059" name="Line 59"/>
            <p:cNvSpPr>
              <a:spLocks noChangeShapeType="1"/>
            </p:cNvSpPr>
            <p:nvPr/>
          </p:nvSpPr>
          <p:spPr bwMode="auto">
            <a:xfrm rot="10800000">
              <a:off x="1746" y="2795"/>
              <a:ext cx="0" cy="3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6060" name="Text Box 60"/>
            <p:cNvSpPr txBox="1">
              <a:spLocks noChangeArrowheads="1"/>
            </p:cNvSpPr>
            <p:nvPr/>
          </p:nvSpPr>
          <p:spPr bwMode="auto">
            <a:xfrm>
              <a:off x="2132" y="2568"/>
              <a:ext cx="25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i2</a:t>
              </a:r>
            </a:p>
          </p:txBody>
        </p:sp>
        <p:sp>
          <p:nvSpPr>
            <p:cNvPr id="256061" name="Text Box 61"/>
            <p:cNvSpPr txBox="1">
              <a:spLocks noChangeArrowheads="1"/>
            </p:cNvSpPr>
            <p:nvPr/>
          </p:nvSpPr>
          <p:spPr bwMode="auto">
            <a:xfrm>
              <a:off x="1519" y="2795"/>
              <a:ext cx="209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k2</a:t>
              </a:r>
            </a:p>
          </p:txBody>
        </p:sp>
        <p:grpSp>
          <p:nvGrpSpPr>
            <p:cNvPr id="256062" name="Group 62"/>
            <p:cNvGrpSpPr>
              <a:grpSpLocks/>
            </p:cNvGrpSpPr>
            <p:nvPr/>
          </p:nvGrpSpPr>
          <p:grpSpPr bwMode="auto">
            <a:xfrm>
              <a:off x="1634" y="2069"/>
              <a:ext cx="408" cy="590"/>
              <a:chOff x="204" y="3339"/>
              <a:chExt cx="408" cy="590"/>
            </a:xfrm>
          </p:grpSpPr>
          <p:sp>
            <p:nvSpPr>
              <p:cNvPr id="256063" name="Oval 63"/>
              <p:cNvSpPr>
                <a:spLocks noChangeAspect="1" noChangeArrowheads="1"/>
              </p:cNvSpPr>
              <p:nvPr/>
            </p:nvSpPr>
            <p:spPr bwMode="auto">
              <a:xfrm>
                <a:off x="204" y="3339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endPara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endParaRPr>
              </a:p>
            </p:txBody>
          </p:sp>
          <p:sp>
            <p:nvSpPr>
              <p:cNvPr id="256064" name="Oval 64"/>
              <p:cNvSpPr>
                <a:spLocks noChangeAspect="1" noChangeArrowheads="1"/>
              </p:cNvSpPr>
              <p:nvPr/>
            </p:nvSpPr>
            <p:spPr bwMode="auto">
              <a:xfrm>
                <a:off x="204" y="3521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endPara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endParaRPr>
              </a:p>
            </p:txBody>
          </p:sp>
        </p:grpSp>
        <p:sp>
          <p:nvSpPr>
            <p:cNvPr id="256065" name="Oval 65"/>
            <p:cNvSpPr>
              <a:spLocks noChangeArrowheads="1"/>
            </p:cNvSpPr>
            <p:nvPr/>
          </p:nvSpPr>
          <p:spPr bwMode="auto">
            <a:xfrm>
              <a:off x="498" y="1752"/>
              <a:ext cx="91" cy="91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6066" name="Oval 66"/>
            <p:cNvSpPr>
              <a:spLocks noChangeArrowheads="1"/>
            </p:cNvSpPr>
            <p:nvPr/>
          </p:nvSpPr>
          <p:spPr bwMode="auto">
            <a:xfrm>
              <a:off x="1792" y="1751"/>
              <a:ext cx="91" cy="91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6073" name="Rectangle 73"/>
            <p:cNvSpPr>
              <a:spLocks noChangeAspect="1" noChangeArrowheads="1"/>
            </p:cNvSpPr>
            <p:nvPr/>
          </p:nvSpPr>
          <p:spPr bwMode="auto">
            <a:xfrm rot="5400000">
              <a:off x="2642" y="2014"/>
              <a:ext cx="340" cy="136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6074" name="Text Box 74"/>
            <p:cNvSpPr txBox="1">
              <a:spLocks noChangeArrowheads="1"/>
            </p:cNvSpPr>
            <p:nvPr/>
          </p:nvSpPr>
          <p:spPr bwMode="auto">
            <a:xfrm>
              <a:off x="2925" y="1888"/>
              <a:ext cx="216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z</a:t>
              </a:r>
            </a:p>
          </p:txBody>
        </p:sp>
        <p:sp>
          <p:nvSpPr>
            <p:cNvPr id="256078" name="Text Box 78"/>
            <p:cNvSpPr txBox="1">
              <a:spLocks noChangeArrowheads="1"/>
            </p:cNvSpPr>
            <p:nvPr/>
          </p:nvSpPr>
          <p:spPr bwMode="auto">
            <a:xfrm>
              <a:off x="1927" y="1242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4</a:t>
              </a:r>
            </a:p>
          </p:txBody>
        </p:sp>
        <p:sp>
          <p:nvSpPr>
            <p:cNvPr id="256079" name="Rectangle 79"/>
            <p:cNvSpPr>
              <a:spLocks noChangeAspect="1" noChangeArrowheads="1"/>
            </p:cNvSpPr>
            <p:nvPr/>
          </p:nvSpPr>
          <p:spPr bwMode="auto">
            <a:xfrm rot="5400000">
              <a:off x="374" y="1309"/>
              <a:ext cx="340" cy="136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56082" name="AutoShape 82"/>
            <p:cNvCxnSpPr>
              <a:cxnSpLocks noChangeShapeType="1"/>
              <a:stCxn id="256037" idx="3"/>
              <a:endCxn id="256036" idx="0"/>
            </p:cNvCxnSpPr>
            <p:nvPr/>
          </p:nvCxnSpPr>
          <p:spPr bwMode="auto">
            <a:xfrm>
              <a:off x="544" y="2376"/>
              <a:ext cx="0" cy="22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083" name="AutoShape 83"/>
            <p:cNvCxnSpPr>
              <a:cxnSpLocks noChangeShapeType="1"/>
              <a:stCxn id="256037" idx="1"/>
              <a:endCxn id="256065" idx="4"/>
            </p:cNvCxnSpPr>
            <p:nvPr/>
          </p:nvCxnSpPr>
          <p:spPr bwMode="auto">
            <a:xfrm flipV="1">
              <a:off x="544" y="1855"/>
              <a:ext cx="0" cy="15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084" name="AutoShape 84"/>
            <p:cNvCxnSpPr>
              <a:cxnSpLocks noChangeShapeType="1"/>
              <a:stCxn id="256065" idx="0"/>
              <a:endCxn id="256079" idx="3"/>
            </p:cNvCxnSpPr>
            <p:nvPr/>
          </p:nvCxnSpPr>
          <p:spPr bwMode="auto">
            <a:xfrm flipV="1">
              <a:off x="544" y="1559"/>
              <a:ext cx="0" cy="18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6085" name="Oval 85"/>
            <p:cNvSpPr>
              <a:spLocks noChangeArrowheads="1"/>
            </p:cNvSpPr>
            <p:nvPr/>
          </p:nvSpPr>
          <p:spPr bwMode="auto">
            <a:xfrm>
              <a:off x="1793" y="3158"/>
              <a:ext cx="91" cy="91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56087" name="AutoShape 87"/>
            <p:cNvCxnSpPr>
              <a:cxnSpLocks noChangeShapeType="1"/>
              <a:stCxn id="256066" idx="4"/>
              <a:endCxn id="256063" idx="0"/>
            </p:cNvCxnSpPr>
            <p:nvPr/>
          </p:nvCxnSpPr>
          <p:spPr bwMode="auto">
            <a:xfrm>
              <a:off x="1838" y="1854"/>
              <a:ext cx="0" cy="20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088" name="AutoShape 88"/>
            <p:cNvCxnSpPr>
              <a:cxnSpLocks noChangeShapeType="1"/>
              <a:stCxn id="256036" idx="4"/>
              <a:endCxn id="256085" idx="2"/>
            </p:cNvCxnSpPr>
            <p:nvPr/>
          </p:nvCxnSpPr>
          <p:spPr bwMode="auto">
            <a:xfrm rot="16200000" flipH="1">
              <a:off x="1078" y="2500"/>
              <a:ext cx="170" cy="1237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089" name="AutoShape 89"/>
            <p:cNvCxnSpPr>
              <a:cxnSpLocks noChangeShapeType="1"/>
              <a:stCxn id="256064" idx="4"/>
              <a:endCxn id="256085" idx="0"/>
            </p:cNvCxnSpPr>
            <p:nvPr/>
          </p:nvCxnSpPr>
          <p:spPr bwMode="auto">
            <a:xfrm>
              <a:off x="1838" y="2671"/>
              <a:ext cx="1" cy="475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6092" name="Oval 92"/>
            <p:cNvSpPr>
              <a:spLocks noChangeArrowheads="1"/>
            </p:cNvSpPr>
            <p:nvPr/>
          </p:nvSpPr>
          <p:spPr bwMode="auto">
            <a:xfrm>
              <a:off x="2360" y="3158"/>
              <a:ext cx="91" cy="91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56093" name="AutoShape 93"/>
            <p:cNvCxnSpPr>
              <a:cxnSpLocks noChangeShapeType="1"/>
              <a:stCxn id="256085" idx="6"/>
              <a:endCxn id="256092" idx="2"/>
            </p:cNvCxnSpPr>
            <p:nvPr/>
          </p:nvCxnSpPr>
          <p:spPr bwMode="auto">
            <a:xfrm>
              <a:off x="1896" y="3204"/>
              <a:ext cx="452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095" name="AutoShape 95"/>
            <p:cNvCxnSpPr>
              <a:cxnSpLocks noChangeShapeType="1"/>
              <a:stCxn id="256056" idx="3"/>
              <a:endCxn id="256092" idx="0"/>
            </p:cNvCxnSpPr>
            <p:nvPr/>
          </p:nvCxnSpPr>
          <p:spPr bwMode="auto">
            <a:xfrm>
              <a:off x="2404" y="2648"/>
              <a:ext cx="2" cy="49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6096" name="Rectangle 96"/>
            <p:cNvSpPr>
              <a:spLocks noChangeAspect="1" noChangeArrowheads="1"/>
            </p:cNvSpPr>
            <p:nvPr/>
          </p:nvSpPr>
          <p:spPr bwMode="auto">
            <a:xfrm>
              <a:off x="998" y="1729"/>
              <a:ext cx="340" cy="136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56097" name="AutoShape 97"/>
            <p:cNvCxnSpPr>
              <a:cxnSpLocks noChangeShapeType="1"/>
              <a:stCxn id="256065" idx="6"/>
              <a:endCxn id="256096" idx="1"/>
            </p:cNvCxnSpPr>
            <p:nvPr/>
          </p:nvCxnSpPr>
          <p:spPr bwMode="auto">
            <a:xfrm flipV="1">
              <a:off x="601" y="1797"/>
              <a:ext cx="385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098" name="AutoShape 98"/>
            <p:cNvCxnSpPr>
              <a:cxnSpLocks noChangeShapeType="1"/>
              <a:stCxn id="256096" idx="3"/>
              <a:endCxn id="256066" idx="2"/>
            </p:cNvCxnSpPr>
            <p:nvPr/>
          </p:nvCxnSpPr>
          <p:spPr bwMode="auto">
            <a:xfrm>
              <a:off x="1350" y="1797"/>
              <a:ext cx="430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6099" name="Rectangle 99"/>
            <p:cNvSpPr>
              <a:spLocks noChangeAspect="1" noChangeArrowheads="1"/>
            </p:cNvSpPr>
            <p:nvPr/>
          </p:nvSpPr>
          <p:spPr bwMode="auto">
            <a:xfrm rot="5400000">
              <a:off x="1668" y="1287"/>
              <a:ext cx="340" cy="136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6100" name="Oval 100"/>
            <p:cNvSpPr>
              <a:spLocks noChangeArrowheads="1"/>
            </p:cNvSpPr>
            <p:nvPr/>
          </p:nvSpPr>
          <p:spPr bwMode="auto">
            <a:xfrm>
              <a:off x="1792" y="890"/>
              <a:ext cx="91" cy="91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56101" name="AutoShape 101"/>
            <p:cNvCxnSpPr>
              <a:cxnSpLocks noChangeShapeType="1"/>
              <a:stCxn id="256079" idx="1"/>
              <a:endCxn id="256100" idx="2"/>
            </p:cNvCxnSpPr>
            <p:nvPr/>
          </p:nvCxnSpPr>
          <p:spPr bwMode="auto">
            <a:xfrm rot="16200000">
              <a:off x="1032" y="448"/>
              <a:ext cx="259" cy="1236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02" name="AutoShape 102"/>
            <p:cNvCxnSpPr>
              <a:cxnSpLocks noChangeShapeType="1"/>
              <a:stCxn id="256100" idx="4"/>
              <a:endCxn id="256099" idx="1"/>
            </p:cNvCxnSpPr>
            <p:nvPr/>
          </p:nvCxnSpPr>
          <p:spPr bwMode="auto">
            <a:xfrm>
              <a:off x="1838" y="993"/>
              <a:ext cx="0" cy="18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03" name="AutoShape 103"/>
            <p:cNvCxnSpPr>
              <a:cxnSpLocks noChangeShapeType="1"/>
              <a:stCxn id="256099" idx="3"/>
              <a:endCxn id="256066" idx="0"/>
            </p:cNvCxnSpPr>
            <p:nvPr/>
          </p:nvCxnSpPr>
          <p:spPr bwMode="auto">
            <a:xfrm>
              <a:off x="1838" y="1537"/>
              <a:ext cx="0" cy="20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04" name="AutoShape 104"/>
            <p:cNvCxnSpPr>
              <a:cxnSpLocks noChangeShapeType="1"/>
              <a:endCxn id="256038" idx="2"/>
            </p:cNvCxnSpPr>
            <p:nvPr/>
          </p:nvCxnSpPr>
          <p:spPr bwMode="auto">
            <a:xfrm>
              <a:off x="1895" y="960"/>
              <a:ext cx="860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05" name="AutoShape 105"/>
            <p:cNvCxnSpPr>
              <a:cxnSpLocks noChangeShapeType="1"/>
              <a:stCxn id="256092" idx="6"/>
              <a:endCxn id="256039" idx="2"/>
            </p:cNvCxnSpPr>
            <p:nvPr/>
          </p:nvCxnSpPr>
          <p:spPr bwMode="auto">
            <a:xfrm>
              <a:off x="2463" y="3204"/>
              <a:ext cx="292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06" name="AutoShape 106"/>
            <p:cNvCxnSpPr>
              <a:cxnSpLocks noChangeShapeType="1"/>
              <a:stCxn id="256066" idx="6"/>
              <a:endCxn id="256056" idx="1"/>
            </p:cNvCxnSpPr>
            <p:nvPr/>
          </p:nvCxnSpPr>
          <p:spPr bwMode="auto">
            <a:xfrm>
              <a:off x="1895" y="1797"/>
              <a:ext cx="509" cy="487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07" name="AutoShape 107"/>
            <p:cNvCxnSpPr>
              <a:cxnSpLocks noChangeShapeType="1"/>
              <a:stCxn id="256038" idx="4"/>
              <a:endCxn id="256073" idx="1"/>
            </p:cNvCxnSpPr>
            <p:nvPr/>
          </p:nvCxnSpPr>
          <p:spPr bwMode="auto">
            <a:xfrm flipH="1">
              <a:off x="2812" y="1017"/>
              <a:ext cx="1" cy="88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08" name="AutoShape 108"/>
            <p:cNvCxnSpPr>
              <a:cxnSpLocks noChangeShapeType="1"/>
              <a:stCxn id="256073" idx="3"/>
            </p:cNvCxnSpPr>
            <p:nvPr/>
          </p:nvCxnSpPr>
          <p:spPr bwMode="auto">
            <a:xfrm>
              <a:off x="2812" y="2264"/>
              <a:ext cx="1" cy="90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56110" name="Rectangle 110"/>
          <p:cNvSpPr>
            <a:spLocks noChangeArrowheads="1"/>
          </p:cNvSpPr>
          <p:nvPr/>
        </p:nvSpPr>
        <p:spPr bwMode="auto">
          <a:xfrm>
            <a:off x="4643438" y="1306513"/>
            <a:ext cx="417671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i1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=2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i2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=10,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3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5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=2,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4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=3,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6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Z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=8, U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=8V,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k2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=2A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6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6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6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87450" y="115888"/>
            <a:ext cx="6769100" cy="649287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Ekvivalence zdrojů - příklad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179388" y="836613"/>
            <a:ext cx="6192837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Upravte obvod pomocí ekvivalence zdrojů a vyřešte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4787900" y="2060575"/>
            <a:ext cx="4032250" cy="244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2438" indent="-4524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 	Řešení pomocí 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Théveninovy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poučky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napětí naprázdno pomocí metody smyčkových proudů: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000" b="1" baseline="-25000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x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-0,894A, 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000" b="1" baseline="-25000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y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-0,255A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 </a:t>
            </a:r>
            <a:r>
              <a:rPr lang="cs-CZ" altLang="cs-CZ" sz="22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 R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i2</a:t>
            </a:r>
            <a:r>
              <a:rPr lang="cs-CZ" altLang="cs-CZ" sz="22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</a:t>
            </a:r>
            <a:r>
              <a:rPr lang="cs-CZ" altLang="cs-CZ" sz="2200" b="1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200" b="1" baseline="-25000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x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lang="cs-CZ" altLang="cs-CZ" sz="22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+ R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  <a:r>
              <a:rPr lang="cs-CZ" altLang="cs-CZ" sz="22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</a:t>
            </a:r>
            <a:r>
              <a:rPr lang="cs-CZ" altLang="cs-CZ" sz="2200" b="1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200" b="1" baseline="-25000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y</a:t>
            </a:r>
            <a:endParaRPr lang="cs-CZ" altLang="cs-CZ" sz="2200" b="1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257075" name="Rectangle 51"/>
          <p:cNvSpPr>
            <a:spLocks noChangeArrowheads="1"/>
          </p:cNvSpPr>
          <p:nvPr/>
        </p:nvSpPr>
        <p:spPr bwMode="auto">
          <a:xfrm>
            <a:off x="4643438" y="1306513"/>
            <a:ext cx="417671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i1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=2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i2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=10, 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3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5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=2, 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4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=3, 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6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Z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=8, U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1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=8V, I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k2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=2A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128588" y="1412875"/>
            <a:ext cx="4515420" cy="3744913"/>
            <a:chOff x="128588" y="1412875"/>
            <a:chExt cx="4515420" cy="3744913"/>
          </a:xfrm>
        </p:grpSpPr>
        <p:sp>
          <p:nvSpPr>
            <p:cNvPr id="257030" name="Oval 6"/>
            <p:cNvSpPr>
              <a:spLocks noChangeAspect="1" noChangeArrowheads="1"/>
            </p:cNvSpPr>
            <p:nvPr/>
          </p:nvSpPr>
          <p:spPr bwMode="auto">
            <a:xfrm>
              <a:off x="128588" y="4149725"/>
              <a:ext cx="647700" cy="64770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 dirty="0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grpSp>
          <p:nvGrpSpPr>
            <p:cNvPr id="257087" name="Group 63"/>
            <p:cNvGrpSpPr>
              <a:grpSpLocks/>
            </p:cNvGrpSpPr>
            <p:nvPr/>
          </p:nvGrpSpPr>
          <p:grpSpPr bwMode="auto">
            <a:xfrm>
              <a:off x="413321" y="1412875"/>
              <a:ext cx="4230687" cy="3744913"/>
              <a:chOff x="217" y="890"/>
              <a:chExt cx="2665" cy="2359"/>
            </a:xfrm>
          </p:grpSpPr>
          <p:sp>
            <p:nvSpPr>
              <p:cNvPr id="257031" name="Rectangle 7"/>
              <p:cNvSpPr>
                <a:spLocks noChangeAspect="1" noChangeArrowheads="1"/>
              </p:cNvSpPr>
              <p:nvPr/>
            </p:nvSpPr>
            <p:spPr bwMode="auto">
              <a:xfrm rot="5400000">
                <a:off x="115" y="2126"/>
                <a:ext cx="340" cy="136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7032" name="Oval 8"/>
              <p:cNvSpPr>
                <a:spLocks noChangeArrowheads="1"/>
              </p:cNvSpPr>
              <p:nvPr/>
            </p:nvSpPr>
            <p:spPr bwMode="auto">
              <a:xfrm>
                <a:off x="2508" y="890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7033" name="Oval 9"/>
              <p:cNvSpPr>
                <a:spLocks noChangeArrowheads="1"/>
              </p:cNvSpPr>
              <p:nvPr/>
            </p:nvSpPr>
            <p:spPr bwMode="auto">
              <a:xfrm>
                <a:off x="2508" y="3158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7034" name="Line 10"/>
              <p:cNvSpPr>
                <a:spLocks noChangeShapeType="1"/>
              </p:cNvSpPr>
              <p:nvPr/>
            </p:nvSpPr>
            <p:spPr bwMode="auto">
              <a:xfrm>
                <a:off x="580" y="2523"/>
                <a:ext cx="0" cy="49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7035" name="Text Box 11"/>
              <p:cNvSpPr txBox="1">
                <a:spLocks noChangeArrowheads="1"/>
              </p:cNvSpPr>
              <p:nvPr/>
            </p:nvSpPr>
            <p:spPr bwMode="auto">
              <a:xfrm>
                <a:off x="353" y="2024"/>
                <a:ext cx="25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i1</a:t>
                </a:r>
              </a:p>
            </p:txBody>
          </p:sp>
          <p:sp>
            <p:nvSpPr>
              <p:cNvPr id="257036" name="Text Box 12"/>
              <p:cNvSpPr txBox="1">
                <a:spLocks noChangeArrowheads="1"/>
              </p:cNvSpPr>
              <p:nvPr/>
            </p:nvSpPr>
            <p:spPr bwMode="auto">
              <a:xfrm>
                <a:off x="580" y="2614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57037" name="Text Box 13"/>
              <p:cNvSpPr txBox="1">
                <a:spLocks noChangeArrowheads="1"/>
              </p:cNvSpPr>
              <p:nvPr/>
            </p:nvSpPr>
            <p:spPr bwMode="auto">
              <a:xfrm>
                <a:off x="353" y="1207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  <p:sp>
            <p:nvSpPr>
              <p:cNvPr id="257038" name="Text Box 14"/>
              <p:cNvSpPr txBox="1">
                <a:spLocks noChangeArrowheads="1"/>
              </p:cNvSpPr>
              <p:nvPr/>
            </p:nvSpPr>
            <p:spPr bwMode="auto">
              <a:xfrm>
                <a:off x="807" y="1468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257041" name="Text Box 17"/>
              <p:cNvSpPr txBox="1">
                <a:spLocks noChangeArrowheads="1"/>
              </p:cNvSpPr>
              <p:nvPr/>
            </p:nvSpPr>
            <p:spPr bwMode="auto">
              <a:xfrm>
                <a:off x="1873" y="2568"/>
                <a:ext cx="25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i2</a:t>
                </a:r>
              </a:p>
            </p:txBody>
          </p:sp>
          <p:sp>
            <p:nvSpPr>
              <p:cNvPr id="257046" name="Oval 22"/>
              <p:cNvSpPr>
                <a:spLocks noChangeArrowheads="1"/>
              </p:cNvSpPr>
              <p:nvPr/>
            </p:nvSpPr>
            <p:spPr bwMode="auto">
              <a:xfrm>
                <a:off x="239" y="1752"/>
                <a:ext cx="91" cy="91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7047" name="Oval 23"/>
              <p:cNvSpPr>
                <a:spLocks noChangeArrowheads="1"/>
              </p:cNvSpPr>
              <p:nvPr/>
            </p:nvSpPr>
            <p:spPr bwMode="auto">
              <a:xfrm>
                <a:off x="1541" y="1751"/>
                <a:ext cx="91" cy="91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7048" name="Rectangle 24"/>
              <p:cNvSpPr>
                <a:spLocks noChangeAspect="1" noChangeArrowheads="1"/>
              </p:cNvSpPr>
              <p:nvPr/>
            </p:nvSpPr>
            <p:spPr bwMode="auto">
              <a:xfrm rot="5400000">
                <a:off x="2383" y="1990"/>
                <a:ext cx="340" cy="136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7049" name="Text Box 25"/>
              <p:cNvSpPr txBox="1">
                <a:spLocks noChangeArrowheads="1"/>
              </p:cNvSpPr>
              <p:nvPr/>
            </p:nvSpPr>
            <p:spPr bwMode="auto">
              <a:xfrm>
                <a:off x="2666" y="1888"/>
                <a:ext cx="216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z</a:t>
                </a:r>
              </a:p>
            </p:txBody>
          </p:sp>
          <p:sp>
            <p:nvSpPr>
              <p:cNvPr id="257050" name="Text Box 26"/>
              <p:cNvSpPr txBox="1">
                <a:spLocks noChangeArrowheads="1"/>
              </p:cNvSpPr>
              <p:nvPr/>
            </p:nvSpPr>
            <p:spPr bwMode="auto">
              <a:xfrm>
                <a:off x="1668" y="1242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4</a:t>
                </a:r>
              </a:p>
            </p:txBody>
          </p:sp>
          <p:sp>
            <p:nvSpPr>
              <p:cNvPr id="257051" name="Rectangle 27"/>
              <p:cNvSpPr>
                <a:spLocks noChangeAspect="1" noChangeArrowheads="1"/>
              </p:cNvSpPr>
              <p:nvPr/>
            </p:nvSpPr>
            <p:spPr bwMode="auto">
              <a:xfrm rot="5400000">
                <a:off x="115" y="1309"/>
                <a:ext cx="340" cy="136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cxnSp>
            <p:nvCxnSpPr>
              <p:cNvPr id="257052" name="AutoShape 28"/>
              <p:cNvCxnSpPr>
                <a:cxnSpLocks noChangeShapeType="1"/>
                <a:stCxn id="257031" idx="3"/>
                <a:endCxn id="257030" idx="0"/>
              </p:cNvCxnSpPr>
              <p:nvPr/>
            </p:nvCxnSpPr>
            <p:spPr bwMode="auto">
              <a:xfrm>
                <a:off x="285" y="2376"/>
                <a:ext cx="0" cy="226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7053" name="AutoShape 29"/>
              <p:cNvCxnSpPr>
                <a:cxnSpLocks noChangeShapeType="1"/>
                <a:stCxn id="257031" idx="1"/>
                <a:endCxn id="257046" idx="4"/>
              </p:cNvCxnSpPr>
              <p:nvPr/>
            </p:nvCxnSpPr>
            <p:spPr bwMode="auto">
              <a:xfrm flipV="1">
                <a:off x="285" y="1855"/>
                <a:ext cx="0" cy="157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7054" name="AutoShape 30"/>
              <p:cNvCxnSpPr>
                <a:cxnSpLocks noChangeShapeType="1"/>
                <a:stCxn id="257046" idx="0"/>
                <a:endCxn id="257051" idx="3"/>
              </p:cNvCxnSpPr>
              <p:nvPr/>
            </p:nvCxnSpPr>
            <p:spPr bwMode="auto">
              <a:xfrm flipV="1">
                <a:off x="285" y="1559"/>
                <a:ext cx="0" cy="181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7055" name="Oval 31"/>
              <p:cNvSpPr>
                <a:spLocks noChangeArrowheads="1"/>
              </p:cNvSpPr>
              <p:nvPr/>
            </p:nvSpPr>
            <p:spPr bwMode="auto">
              <a:xfrm>
                <a:off x="1541" y="3158"/>
                <a:ext cx="91" cy="91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cxnSp>
            <p:nvCxnSpPr>
              <p:cNvPr id="257057" name="AutoShape 33"/>
              <p:cNvCxnSpPr>
                <a:cxnSpLocks noChangeShapeType="1"/>
                <a:stCxn id="257030" idx="4"/>
                <a:endCxn id="257055" idx="2"/>
              </p:cNvCxnSpPr>
              <p:nvPr/>
            </p:nvCxnSpPr>
            <p:spPr bwMode="auto">
              <a:xfrm rot="16200000" flipH="1">
                <a:off x="822" y="2497"/>
                <a:ext cx="170" cy="1244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7062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739" y="1729"/>
                <a:ext cx="340" cy="136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cxnSp>
            <p:nvCxnSpPr>
              <p:cNvPr id="257063" name="AutoShape 39"/>
              <p:cNvCxnSpPr>
                <a:cxnSpLocks noChangeShapeType="1"/>
                <a:stCxn id="257046" idx="6"/>
                <a:endCxn id="257062" idx="1"/>
              </p:cNvCxnSpPr>
              <p:nvPr/>
            </p:nvCxnSpPr>
            <p:spPr bwMode="auto">
              <a:xfrm flipV="1">
                <a:off x="342" y="1797"/>
                <a:ext cx="385" cy="1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7064" name="AutoShape 40"/>
              <p:cNvCxnSpPr>
                <a:cxnSpLocks noChangeShapeType="1"/>
                <a:stCxn id="257062" idx="3"/>
                <a:endCxn id="257047" idx="2"/>
              </p:cNvCxnSpPr>
              <p:nvPr/>
            </p:nvCxnSpPr>
            <p:spPr bwMode="auto">
              <a:xfrm>
                <a:off x="1091" y="1797"/>
                <a:ext cx="438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7065" name="Rectangle 41"/>
              <p:cNvSpPr>
                <a:spLocks noChangeAspect="1" noChangeArrowheads="1"/>
              </p:cNvSpPr>
              <p:nvPr/>
            </p:nvSpPr>
            <p:spPr bwMode="auto">
              <a:xfrm rot="5400000">
                <a:off x="1417" y="1287"/>
                <a:ext cx="340" cy="136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7066" name="Oval 42"/>
              <p:cNvSpPr>
                <a:spLocks noChangeArrowheads="1"/>
              </p:cNvSpPr>
              <p:nvPr/>
            </p:nvSpPr>
            <p:spPr bwMode="auto">
              <a:xfrm>
                <a:off x="1541" y="890"/>
                <a:ext cx="91" cy="91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cxnSp>
            <p:nvCxnSpPr>
              <p:cNvPr id="257067" name="AutoShape 43"/>
              <p:cNvCxnSpPr>
                <a:cxnSpLocks noChangeShapeType="1"/>
                <a:stCxn id="257051" idx="1"/>
                <a:endCxn id="257066" idx="2"/>
              </p:cNvCxnSpPr>
              <p:nvPr/>
            </p:nvCxnSpPr>
            <p:spPr bwMode="auto">
              <a:xfrm rot="16200000">
                <a:off x="777" y="444"/>
                <a:ext cx="259" cy="1244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7068" name="AutoShape 44"/>
              <p:cNvCxnSpPr>
                <a:cxnSpLocks noChangeShapeType="1"/>
                <a:stCxn id="257066" idx="4"/>
                <a:endCxn id="257065" idx="1"/>
              </p:cNvCxnSpPr>
              <p:nvPr/>
            </p:nvCxnSpPr>
            <p:spPr bwMode="auto">
              <a:xfrm>
                <a:off x="1587" y="993"/>
                <a:ext cx="0" cy="18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7069" name="AutoShape 45"/>
              <p:cNvCxnSpPr>
                <a:cxnSpLocks noChangeShapeType="1"/>
                <a:stCxn id="257065" idx="3"/>
                <a:endCxn id="257047" idx="0"/>
              </p:cNvCxnSpPr>
              <p:nvPr/>
            </p:nvCxnSpPr>
            <p:spPr bwMode="auto">
              <a:xfrm>
                <a:off x="1587" y="1537"/>
                <a:ext cx="0" cy="202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7070" name="AutoShape 46"/>
              <p:cNvCxnSpPr>
                <a:cxnSpLocks noChangeShapeType="1"/>
                <a:stCxn id="257066" idx="6"/>
                <a:endCxn id="257032" idx="2"/>
              </p:cNvCxnSpPr>
              <p:nvPr/>
            </p:nvCxnSpPr>
            <p:spPr bwMode="auto">
              <a:xfrm>
                <a:off x="1644" y="936"/>
                <a:ext cx="852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7073" name="AutoShape 49"/>
              <p:cNvCxnSpPr>
                <a:cxnSpLocks noChangeShapeType="1"/>
                <a:stCxn id="257032" idx="4"/>
                <a:endCxn id="257048" idx="1"/>
              </p:cNvCxnSpPr>
              <p:nvPr/>
            </p:nvCxnSpPr>
            <p:spPr bwMode="auto">
              <a:xfrm flipH="1">
                <a:off x="2553" y="993"/>
                <a:ext cx="1" cy="88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7074" name="AutoShape 50"/>
              <p:cNvCxnSpPr>
                <a:cxnSpLocks noChangeShapeType="1"/>
                <a:stCxn id="257048" idx="3"/>
                <a:endCxn id="257033" idx="0"/>
              </p:cNvCxnSpPr>
              <p:nvPr/>
            </p:nvCxnSpPr>
            <p:spPr bwMode="auto">
              <a:xfrm>
                <a:off x="2553" y="2240"/>
                <a:ext cx="1" cy="906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7076" name="Oval 52"/>
              <p:cNvSpPr>
                <a:spLocks noChangeAspect="1" noChangeArrowheads="1"/>
              </p:cNvSpPr>
              <p:nvPr/>
            </p:nvSpPr>
            <p:spPr bwMode="auto">
              <a:xfrm>
                <a:off x="1383" y="2647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57077" name="Rectangle 53"/>
              <p:cNvSpPr>
                <a:spLocks noChangeAspect="1" noChangeArrowheads="1"/>
              </p:cNvSpPr>
              <p:nvPr/>
            </p:nvSpPr>
            <p:spPr bwMode="auto">
              <a:xfrm rot="5400000">
                <a:off x="1417" y="2159"/>
                <a:ext cx="340" cy="136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7078" name="Line 54"/>
              <p:cNvSpPr>
                <a:spLocks noChangeShapeType="1"/>
              </p:cNvSpPr>
              <p:nvPr/>
            </p:nvSpPr>
            <p:spPr bwMode="auto">
              <a:xfrm>
                <a:off x="1292" y="2568"/>
                <a:ext cx="0" cy="49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7079" name="Text Box 55"/>
              <p:cNvSpPr txBox="1">
                <a:spLocks noChangeArrowheads="1"/>
              </p:cNvSpPr>
              <p:nvPr/>
            </p:nvSpPr>
            <p:spPr bwMode="auto">
              <a:xfrm>
                <a:off x="1655" y="2057"/>
                <a:ext cx="25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i2</a:t>
                </a:r>
              </a:p>
            </p:txBody>
          </p:sp>
          <p:sp>
            <p:nvSpPr>
              <p:cNvPr id="257080" name="Text Box 56"/>
              <p:cNvSpPr txBox="1">
                <a:spLocks noChangeArrowheads="1"/>
              </p:cNvSpPr>
              <p:nvPr/>
            </p:nvSpPr>
            <p:spPr bwMode="auto">
              <a:xfrm>
                <a:off x="1066" y="2704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cxnSp>
            <p:nvCxnSpPr>
              <p:cNvPr id="257081" name="AutoShape 57"/>
              <p:cNvCxnSpPr>
                <a:cxnSpLocks noChangeShapeType="1"/>
                <a:stCxn id="257077" idx="3"/>
                <a:endCxn id="257076" idx="0"/>
              </p:cNvCxnSpPr>
              <p:nvPr/>
            </p:nvCxnSpPr>
            <p:spPr bwMode="auto">
              <a:xfrm>
                <a:off x="1587" y="2409"/>
                <a:ext cx="0" cy="226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7083" name="AutoShape 59"/>
              <p:cNvCxnSpPr>
                <a:cxnSpLocks noChangeShapeType="1"/>
                <a:stCxn id="257047" idx="4"/>
                <a:endCxn id="257077" idx="1"/>
              </p:cNvCxnSpPr>
              <p:nvPr/>
            </p:nvCxnSpPr>
            <p:spPr bwMode="auto">
              <a:xfrm>
                <a:off x="1587" y="1854"/>
                <a:ext cx="0" cy="191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7084" name="AutoShape 60"/>
              <p:cNvCxnSpPr>
                <a:cxnSpLocks noChangeShapeType="1"/>
                <a:stCxn id="257076" idx="4"/>
                <a:endCxn id="257055" idx="0"/>
              </p:cNvCxnSpPr>
              <p:nvPr/>
            </p:nvCxnSpPr>
            <p:spPr bwMode="auto">
              <a:xfrm>
                <a:off x="1587" y="3067"/>
                <a:ext cx="0" cy="79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7086" name="AutoShape 62"/>
              <p:cNvCxnSpPr>
                <a:cxnSpLocks noChangeShapeType="1"/>
                <a:stCxn id="257055" idx="6"/>
                <a:endCxn id="257033" idx="2"/>
              </p:cNvCxnSpPr>
              <p:nvPr/>
            </p:nvCxnSpPr>
            <p:spPr bwMode="auto">
              <a:xfrm>
                <a:off x="1644" y="3204"/>
                <a:ext cx="852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257088" name="Freeform 64"/>
          <p:cNvSpPr>
            <a:spLocks/>
          </p:cNvSpPr>
          <p:nvPr/>
        </p:nvSpPr>
        <p:spPr bwMode="auto">
          <a:xfrm>
            <a:off x="993775" y="1670050"/>
            <a:ext cx="1176338" cy="720725"/>
          </a:xfrm>
          <a:custGeom>
            <a:avLst/>
            <a:gdLst>
              <a:gd name="T0" fmla="*/ 82 w 741"/>
              <a:gd name="T1" fmla="*/ 385 h 454"/>
              <a:gd name="T2" fmla="*/ 117 w 741"/>
              <a:gd name="T3" fmla="*/ 156 h 454"/>
              <a:gd name="T4" fmla="*/ 137 w 741"/>
              <a:gd name="T5" fmla="*/ 100 h 454"/>
              <a:gd name="T6" fmla="*/ 290 w 741"/>
              <a:gd name="T7" fmla="*/ 17 h 454"/>
              <a:gd name="T8" fmla="*/ 595 w 741"/>
              <a:gd name="T9" fmla="*/ 31 h 454"/>
              <a:gd name="T10" fmla="*/ 699 w 741"/>
              <a:gd name="T11" fmla="*/ 121 h 454"/>
              <a:gd name="T12" fmla="*/ 720 w 741"/>
              <a:gd name="T13" fmla="*/ 142 h 454"/>
              <a:gd name="T14" fmla="*/ 741 w 741"/>
              <a:gd name="T15" fmla="*/ 246 h 454"/>
              <a:gd name="T16" fmla="*/ 734 w 741"/>
              <a:gd name="T17" fmla="*/ 405 h 454"/>
              <a:gd name="T18" fmla="*/ 713 w 741"/>
              <a:gd name="T19" fmla="*/ 45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41" h="454">
                <a:moveTo>
                  <a:pt x="82" y="385"/>
                </a:moveTo>
                <a:cubicBezTo>
                  <a:pt x="0" y="330"/>
                  <a:pt x="64" y="207"/>
                  <a:pt x="117" y="156"/>
                </a:cubicBezTo>
                <a:cubicBezTo>
                  <a:pt x="125" y="138"/>
                  <a:pt x="124" y="115"/>
                  <a:pt x="137" y="100"/>
                </a:cubicBezTo>
                <a:cubicBezTo>
                  <a:pt x="175" y="56"/>
                  <a:pt x="241" y="42"/>
                  <a:pt x="290" y="17"/>
                </a:cubicBezTo>
                <a:cubicBezTo>
                  <a:pt x="392" y="20"/>
                  <a:pt x="498" y="0"/>
                  <a:pt x="595" y="31"/>
                </a:cubicBezTo>
                <a:cubicBezTo>
                  <a:pt x="630" y="42"/>
                  <a:pt x="676" y="98"/>
                  <a:pt x="699" y="121"/>
                </a:cubicBezTo>
                <a:cubicBezTo>
                  <a:pt x="706" y="128"/>
                  <a:pt x="720" y="142"/>
                  <a:pt x="720" y="142"/>
                </a:cubicBezTo>
                <a:cubicBezTo>
                  <a:pt x="727" y="177"/>
                  <a:pt x="735" y="211"/>
                  <a:pt x="741" y="246"/>
                </a:cubicBezTo>
                <a:cubicBezTo>
                  <a:pt x="739" y="299"/>
                  <a:pt x="738" y="352"/>
                  <a:pt x="734" y="405"/>
                </a:cubicBezTo>
                <a:cubicBezTo>
                  <a:pt x="733" y="423"/>
                  <a:pt x="713" y="454"/>
                  <a:pt x="713" y="454"/>
                </a:cubicBezTo>
              </a:path>
            </a:pathLst>
          </a:custGeom>
          <a:noFill/>
          <a:ln w="19050" cap="flat" cmpd="sng">
            <a:solidFill>
              <a:schemeClr val="hlink"/>
            </a:solidFill>
            <a:prstDash val="dash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89" name="Freeform 65"/>
          <p:cNvSpPr>
            <a:spLocks/>
          </p:cNvSpPr>
          <p:nvPr/>
        </p:nvSpPr>
        <p:spPr bwMode="auto">
          <a:xfrm>
            <a:off x="971550" y="3068638"/>
            <a:ext cx="1176338" cy="720725"/>
          </a:xfrm>
          <a:custGeom>
            <a:avLst/>
            <a:gdLst>
              <a:gd name="T0" fmla="*/ 82 w 741"/>
              <a:gd name="T1" fmla="*/ 385 h 454"/>
              <a:gd name="T2" fmla="*/ 117 w 741"/>
              <a:gd name="T3" fmla="*/ 156 h 454"/>
              <a:gd name="T4" fmla="*/ 137 w 741"/>
              <a:gd name="T5" fmla="*/ 100 h 454"/>
              <a:gd name="T6" fmla="*/ 290 w 741"/>
              <a:gd name="T7" fmla="*/ 17 h 454"/>
              <a:gd name="T8" fmla="*/ 595 w 741"/>
              <a:gd name="T9" fmla="*/ 31 h 454"/>
              <a:gd name="T10" fmla="*/ 699 w 741"/>
              <a:gd name="T11" fmla="*/ 121 h 454"/>
              <a:gd name="T12" fmla="*/ 720 w 741"/>
              <a:gd name="T13" fmla="*/ 142 h 454"/>
              <a:gd name="T14" fmla="*/ 741 w 741"/>
              <a:gd name="T15" fmla="*/ 246 h 454"/>
              <a:gd name="T16" fmla="*/ 734 w 741"/>
              <a:gd name="T17" fmla="*/ 405 h 454"/>
              <a:gd name="T18" fmla="*/ 713 w 741"/>
              <a:gd name="T19" fmla="*/ 45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41" h="454">
                <a:moveTo>
                  <a:pt x="82" y="385"/>
                </a:moveTo>
                <a:cubicBezTo>
                  <a:pt x="0" y="330"/>
                  <a:pt x="64" y="207"/>
                  <a:pt x="117" y="156"/>
                </a:cubicBezTo>
                <a:cubicBezTo>
                  <a:pt x="125" y="138"/>
                  <a:pt x="124" y="115"/>
                  <a:pt x="137" y="100"/>
                </a:cubicBezTo>
                <a:cubicBezTo>
                  <a:pt x="175" y="56"/>
                  <a:pt x="241" y="42"/>
                  <a:pt x="290" y="17"/>
                </a:cubicBezTo>
                <a:cubicBezTo>
                  <a:pt x="392" y="20"/>
                  <a:pt x="498" y="0"/>
                  <a:pt x="595" y="31"/>
                </a:cubicBezTo>
                <a:cubicBezTo>
                  <a:pt x="630" y="42"/>
                  <a:pt x="676" y="98"/>
                  <a:pt x="699" y="121"/>
                </a:cubicBezTo>
                <a:cubicBezTo>
                  <a:pt x="706" y="128"/>
                  <a:pt x="720" y="142"/>
                  <a:pt x="720" y="142"/>
                </a:cubicBezTo>
                <a:cubicBezTo>
                  <a:pt x="727" y="177"/>
                  <a:pt x="735" y="211"/>
                  <a:pt x="741" y="246"/>
                </a:cubicBezTo>
                <a:cubicBezTo>
                  <a:pt x="739" y="299"/>
                  <a:pt x="738" y="352"/>
                  <a:pt x="734" y="405"/>
                </a:cubicBezTo>
                <a:cubicBezTo>
                  <a:pt x="733" y="423"/>
                  <a:pt x="713" y="454"/>
                  <a:pt x="713" y="454"/>
                </a:cubicBezTo>
              </a:path>
            </a:pathLst>
          </a:custGeom>
          <a:noFill/>
          <a:ln w="19050" cap="flat" cmpd="sng">
            <a:solidFill>
              <a:schemeClr val="hlink"/>
            </a:solidFill>
            <a:prstDash val="dash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90" name="Text Box 66"/>
          <p:cNvSpPr txBox="1">
            <a:spLocks noChangeArrowheads="1"/>
          </p:cNvSpPr>
          <p:nvPr/>
        </p:nvSpPr>
        <p:spPr bwMode="auto">
          <a:xfrm>
            <a:off x="1476375" y="1700213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hlink"/>
                </a:solidFill>
                <a:effectLst/>
              </a:rPr>
              <a:t>I</a:t>
            </a:r>
            <a:r>
              <a:rPr lang="cs-CZ" altLang="cs-CZ" sz="2000" b="1" baseline="-25000">
                <a:solidFill>
                  <a:schemeClr val="hlink"/>
                </a:solidFill>
                <a:effectLst/>
              </a:rPr>
              <a:t>y</a:t>
            </a:r>
          </a:p>
        </p:txBody>
      </p:sp>
      <p:sp>
        <p:nvSpPr>
          <p:cNvPr id="257091" name="Text Box 67"/>
          <p:cNvSpPr txBox="1">
            <a:spLocks noChangeArrowheads="1"/>
          </p:cNvSpPr>
          <p:nvPr/>
        </p:nvSpPr>
        <p:spPr bwMode="auto">
          <a:xfrm>
            <a:off x="1476375" y="3213100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hlink"/>
                </a:solidFill>
                <a:effectLst/>
              </a:rPr>
              <a:t>I</a:t>
            </a:r>
            <a:r>
              <a:rPr lang="cs-CZ" altLang="cs-CZ" sz="2000" b="1" baseline="-25000">
                <a:solidFill>
                  <a:schemeClr val="hlink"/>
                </a:solidFill>
                <a:effectLst/>
              </a:rPr>
              <a:t>x</a:t>
            </a:r>
          </a:p>
        </p:txBody>
      </p:sp>
      <p:sp>
        <p:nvSpPr>
          <p:cNvPr id="257092" name="Rectangle 68"/>
          <p:cNvSpPr>
            <a:spLocks noChangeArrowheads="1"/>
          </p:cNvSpPr>
          <p:nvPr/>
        </p:nvSpPr>
        <p:spPr bwMode="auto">
          <a:xfrm>
            <a:off x="4356100" y="4564063"/>
            <a:ext cx="46799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19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10*(-0,894)+3*(-0,255)+20=10,295V</a:t>
            </a:r>
          </a:p>
        </p:txBody>
      </p:sp>
      <p:sp>
        <p:nvSpPr>
          <p:cNvPr id="257094" name="Rectangle 70"/>
          <p:cNvSpPr>
            <a:spLocks noChangeArrowheads="1"/>
          </p:cNvSpPr>
          <p:nvPr/>
        </p:nvSpPr>
        <p:spPr bwMode="auto">
          <a:xfrm>
            <a:off x="179388" y="5229225"/>
            <a:ext cx="8856662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9175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3255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7335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141538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987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0559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5131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97033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celkového vnitřního odporu 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8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pomocí transfigurace (spodní trojúhelník): R</a:t>
            </a:r>
            <a:r>
              <a:rPr lang="cs-CZ" altLang="cs-CZ" sz="18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15</a:t>
            </a:r>
            <a:r>
              <a:rPr lang="cs-CZ" altLang="cs-CZ" sz="18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=4/14,R</a:t>
            </a:r>
            <a:r>
              <a:rPr lang="cs-CZ" altLang="cs-CZ" sz="18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12</a:t>
            </a:r>
            <a:r>
              <a:rPr lang="cs-CZ" altLang="cs-CZ" sz="18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=R</a:t>
            </a:r>
            <a:r>
              <a:rPr lang="cs-CZ" altLang="cs-CZ" sz="18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25</a:t>
            </a:r>
            <a:r>
              <a:rPr lang="cs-CZ" altLang="cs-CZ" sz="18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=10/7</a:t>
            </a:r>
            <a:r>
              <a:rPr lang="cs-CZ" altLang="cs-CZ" sz="18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8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Ri = 2,936 </a:t>
            </a:r>
            <a:r>
              <a:rPr lang="cs-CZ" altLang="cs-CZ" sz="18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Výpočet výstupního napětí (napěťový dělič): U6 = U0*(R6/(Ri+R6)) = 7,53V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7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57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57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7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57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57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57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7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7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7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7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57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57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57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57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57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57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57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57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57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57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57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57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57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57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57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57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57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57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57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57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57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6" grpId="0"/>
      <p:bldP spid="257088" grpId="0" animBg="1"/>
      <p:bldP spid="257089" grpId="0" animBg="1"/>
      <p:bldP spid="257090" grpId="0"/>
      <p:bldP spid="25709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87450" y="115888"/>
            <a:ext cx="6769100" cy="649287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Ekvivalence zdrojů - příklad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56003" name="Rectangle 3"/>
          <p:cNvSpPr>
            <a:spLocks noChangeArrowheads="1"/>
          </p:cNvSpPr>
          <p:nvPr/>
        </p:nvSpPr>
        <p:spPr bwMode="auto">
          <a:xfrm>
            <a:off x="179388" y="836613"/>
            <a:ext cx="6192837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Upravte obvod pomocí ekvivalence zdrojů a vyřešte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1254372"/>
            <a:ext cx="4819650" cy="301942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0565" y="1341181"/>
            <a:ext cx="4162262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20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87450" y="115888"/>
            <a:ext cx="6769100" cy="649287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Spojování zdrojů napětí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179388" y="836613"/>
            <a:ext cx="8497068" cy="1359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Při spojování zdrojů do série (paralelně) lze dosáhnout vyšší celkové napětí (proud) zdroje.</a:t>
            </a:r>
          </a:p>
          <a:p>
            <a:pPr>
              <a:buFont typeface="Wingdings" panose="05000000000000000000" pitchFamily="2" charset="2"/>
              <a:buNone/>
              <a:tabLst>
                <a:tab pos="1076325" algn="l"/>
                <a:tab pos="1254125" algn="l"/>
              </a:tabLst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Příklad 	-	baterie a akumulátory v přístrojích</a:t>
            </a:r>
          </a:p>
          <a:p>
            <a:pPr>
              <a:buFont typeface="Wingdings" panose="05000000000000000000" pitchFamily="2" charset="2"/>
              <a:buNone/>
              <a:tabLst>
                <a:tab pos="1076325" algn="l"/>
                <a:tab pos="1254125" algn="l"/>
              </a:tabLst>
            </a:pP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fotovoltaické panely</a:t>
            </a:r>
            <a:endParaRPr lang="cs-CZ" altLang="cs-CZ" sz="19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55" name="Rectangle 2"/>
          <p:cNvSpPr txBox="1">
            <a:spLocks noRot="1" noChangeArrowheads="1"/>
          </p:cNvSpPr>
          <p:nvPr/>
        </p:nvSpPr>
        <p:spPr bwMode="auto">
          <a:xfrm>
            <a:off x="683568" y="2420888"/>
            <a:ext cx="7632848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Sériové zapojení zdrojů napětí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119293"/>
              </p:ext>
            </p:extLst>
          </p:nvPr>
        </p:nvGraphicFramePr>
        <p:xfrm>
          <a:off x="1167520" y="3304369"/>
          <a:ext cx="6181725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74" name="List" r:id="rId3" imgW="6181809" imgH="2609972" progId="Excel.Sheet.12">
                  <p:embed/>
                </p:oleObj>
              </mc:Choice>
              <mc:Fallback>
                <p:oleObj name="List" r:id="rId3" imgW="6181809" imgH="26099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7520" y="3304369"/>
                        <a:ext cx="6181725" cy="2609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464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7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6" grpId="0"/>
      <p:bldP spid="5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317984" y="3375769"/>
            <a:ext cx="4037992" cy="82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Celkové napětí naprázdno: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24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U</a:t>
            </a:r>
            <a:r>
              <a:rPr lang="cs-CZ" altLang="cs-CZ" sz="24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01</a:t>
            </a: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U</a:t>
            </a:r>
            <a:r>
              <a:rPr lang="cs-CZ" altLang="cs-CZ" sz="24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02</a:t>
            </a: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… + U</a:t>
            </a:r>
            <a:r>
              <a:rPr lang="cs-CZ" altLang="cs-CZ" sz="24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0n</a:t>
            </a:r>
            <a:endParaRPr lang="cs-CZ" altLang="cs-CZ" sz="2400" b="1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55" name="Rectangle 2"/>
          <p:cNvSpPr txBox="1">
            <a:spLocks noRot="1" noChangeArrowheads="1"/>
          </p:cNvSpPr>
          <p:nvPr/>
        </p:nvSpPr>
        <p:spPr bwMode="auto">
          <a:xfrm>
            <a:off x="611560" y="116632"/>
            <a:ext cx="7632848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Sériové zapojení zdrojů napětí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754651"/>
              </p:ext>
            </p:extLst>
          </p:nvPr>
        </p:nvGraphicFramePr>
        <p:xfrm>
          <a:off x="1475656" y="765919"/>
          <a:ext cx="6181725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96" name="List" r:id="rId3" imgW="6181809" imgH="2609972" progId="Excel.Sheet.12">
                  <p:embed/>
                </p:oleObj>
              </mc:Choice>
              <mc:Fallback>
                <p:oleObj name="List" r:id="rId3" imgW="6181809" imgH="2609972" progId="Excel.Sheet.12">
                  <p:embed/>
                  <p:pic>
                    <p:nvPicPr>
                      <p:cNvPr id="3" name="Objek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5656" y="765919"/>
                        <a:ext cx="6181725" cy="2609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77061" y="3375769"/>
            <a:ext cx="4037992" cy="82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Celkový vnitřní odpor: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4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R</a:t>
            </a:r>
            <a:r>
              <a:rPr lang="cs-CZ" altLang="cs-CZ" sz="24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i1</a:t>
            </a: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R</a:t>
            </a:r>
            <a:r>
              <a:rPr lang="cs-CZ" altLang="cs-CZ" sz="24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i2</a:t>
            </a: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… + </a:t>
            </a:r>
            <a:r>
              <a:rPr lang="cs-CZ" altLang="cs-CZ" sz="2400" b="1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400" b="1" baseline="-25000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in</a:t>
            </a:r>
            <a:endParaRPr lang="cs-CZ" altLang="cs-CZ" sz="2400" b="1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25843" y="4233254"/>
            <a:ext cx="4037992" cy="82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Celkové svorkové napětí: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 = U</a:t>
            </a:r>
            <a:r>
              <a:rPr lang="cs-CZ" altLang="cs-CZ" sz="24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U</a:t>
            </a:r>
            <a:r>
              <a:rPr lang="cs-CZ" altLang="cs-CZ" sz="24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+ … + </a:t>
            </a:r>
            <a:r>
              <a:rPr lang="cs-CZ" altLang="cs-CZ" sz="2400" b="1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2400" b="1" baseline="-25000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</a:t>
            </a:r>
            <a:endParaRPr lang="cs-CZ" altLang="cs-CZ" sz="2400" b="1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98060" y="5133246"/>
            <a:ext cx="8381823" cy="1562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 praxi spojujeme většinou stejné zdroje napětí: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 = n*u</a:t>
            </a:r>
          </a:p>
          <a:p>
            <a:pPr>
              <a:buFont typeface="Wingdings" panose="05000000000000000000" pitchFamily="2" charset="2"/>
              <a:buNone/>
              <a:tabLst>
                <a:tab pos="811213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kde 	n je počet zdrojů</a:t>
            </a:r>
          </a:p>
          <a:p>
            <a:pPr>
              <a:buFont typeface="Wingdings" panose="05000000000000000000" pitchFamily="2" charset="2"/>
              <a:buNone/>
              <a:tabLst>
                <a:tab pos="811213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u je napětí jednoho zdroje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180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2"/>
          <p:cNvSpPr txBox="1">
            <a:spLocks noRot="1" noChangeArrowheads="1"/>
          </p:cNvSpPr>
          <p:nvPr/>
        </p:nvSpPr>
        <p:spPr bwMode="auto">
          <a:xfrm>
            <a:off x="611560" y="116632"/>
            <a:ext cx="7632848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Sériové zapojení zdrojů napětí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81088" y="908720"/>
            <a:ext cx="8381823" cy="148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Každý zdroj je definovaný napětím a maximálním proudem</a:t>
            </a: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.</a:t>
            </a:r>
          </a:p>
          <a:p>
            <a:pPr marL="354013" indent="-354013"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 	Pro různé zdroje - zátěž obvodu nesmí být větší, než proud zdroje s nejmenší hodnotou</a:t>
            </a:r>
          </a:p>
          <a:p>
            <a:pPr marL="354013" indent="-354013"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Pro stejné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zdroje - zátěž obvodu nesmí být větší, než proud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zdroje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9511" y="2539996"/>
            <a:ext cx="8784976" cy="3212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Příklad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 Napětí naprázdno jednoho zdroje je 1,65 V, maximální proud 120 mA a vnitřní odpor je 0,15 ohm. Kolik zdrojů musíme zapojit do série, je-li požadavek napětí minimálně 25V a jaký bude příkon spotřebiče.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svorkové napětí jednoho zdroje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 = u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- r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 i = 1,65 - 0,15 * 0,12 = 1,632 V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počet zdrojů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n=U/u = 25 / 1,632 = 15,3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 16 zdrojů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maximální příkon zátěže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Pp = i * n * u =  0,12 * 16 * 1,632 = 3,13 W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032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260350"/>
            <a:ext cx="8280920" cy="865188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 - sériové řazení zdrojů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179388" y="1406525"/>
            <a:ext cx="8785225" cy="1042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Jeden článek má tyto parametry: u</a:t>
            </a:r>
            <a:r>
              <a:rPr lang="cs-CZ" altLang="cs-CZ" sz="21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=1,2V, i=125mA, r</a:t>
            </a:r>
            <a:r>
              <a:rPr lang="cs-CZ" altLang="cs-CZ" sz="21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=0,15</a:t>
            </a:r>
            <a:r>
              <a:rPr lang="el-GR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Ω</a:t>
            </a:r>
            <a:r>
              <a:rPr lang="cs-CZ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. Celkový počet článků je 45. Vypočítejte celkové napětí, celkový vnitřní odpor, </a:t>
            </a:r>
            <a:r>
              <a:rPr lang="cs-CZ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minimální </a:t>
            </a:r>
            <a:r>
              <a:rPr lang="cs-CZ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odpor, který lze připojit jako zátěž a proud nakrátko.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387" y="2729711"/>
            <a:ext cx="8785225" cy="3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U=53,16V, R</a:t>
            </a:r>
            <a:r>
              <a:rPr lang="cs-CZ" altLang="cs-CZ" sz="21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=6,75</a:t>
            </a:r>
            <a:r>
              <a:rPr lang="el-GR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Ω</a:t>
            </a:r>
            <a:r>
              <a:rPr lang="cs-CZ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R=425,25</a:t>
            </a:r>
            <a:r>
              <a:rPr lang="el-GR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Ω</a:t>
            </a:r>
            <a:r>
              <a:rPr lang="cs-CZ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I</a:t>
            </a:r>
            <a:r>
              <a:rPr lang="cs-CZ" altLang="cs-CZ" sz="21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</a:t>
            </a:r>
            <a:r>
              <a:rPr lang="cs-CZ" altLang="cs-CZ" sz="21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=8A 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604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3289286" y="4625770"/>
            <a:ext cx="5573883" cy="113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Celkový maximální proud je dán součet proudů jednotlivých zdrojů: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 = n * i</a:t>
            </a:r>
            <a:endParaRPr lang="cs-CZ" altLang="cs-CZ" sz="2400" b="1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55" name="Rectangle 2"/>
          <p:cNvSpPr txBox="1">
            <a:spLocks noRot="1" noChangeArrowheads="1"/>
          </p:cNvSpPr>
          <p:nvPr/>
        </p:nvSpPr>
        <p:spPr bwMode="auto">
          <a:xfrm>
            <a:off x="611560" y="116632"/>
            <a:ext cx="7632848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Paralelní zapojení zdrojů napětí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273662" y="920879"/>
            <a:ext cx="5406221" cy="148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Předpoklad - všechny zdroje jsou stejné</a:t>
            </a:r>
          </a:p>
          <a:p>
            <a:pPr marL="365125" indent="-365125"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	- napětí naprázdno jednoho zdroje</a:t>
            </a:r>
          </a:p>
          <a:p>
            <a:pPr marL="365125" indent="-365125"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 	- proud jednoho zdroje</a:t>
            </a:r>
          </a:p>
          <a:p>
            <a:pPr marL="365125" indent="-365125"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- vnitřní odpor jednoho zdroje	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029356"/>
              </p:ext>
            </p:extLst>
          </p:nvPr>
        </p:nvGraphicFramePr>
        <p:xfrm>
          <a:off x="297708" y="695735"/>
          <a:ext cx="2752725" cy="401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36" name="List" r:id="rId3" imgW="2752766" imgH="4010094" progId="Excel.Sheet.12">
                  <p:embed/>
                </p:oleObj>
              </mc:Choice>
              <mc:Fallback>
                <p:oleObj name="List" r:id="rId3" imgW="2752766" imgH="401009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708" y="695735"/>
                        <a:ext cx="2752725" cy="4010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273661" y="2567290"/>
            <a:ext cx="5406221" cy="113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Celkové svorkové napětí je stejné jako napětí jednoho zdroje: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 = u</a:t>
            </a:r>
            <a:endParaRPr lang="cs-CZ" altLang="cs-CZ" sz="2400" b="1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97708" y="4625770"/>
            <a:ext cx="2752725" cy="1439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Celkový vnitřní odpor je dán paralelním řazení odporů: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4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r</a:t>
            </a:r>
            <a:r>
              <a:rPr lang="cs-CZ" altLang="cs-CZ" sz="24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/n</a:t>
            </a:r>
            <a:endParaRPr lang="cs-CZ" altLang="cs-CZ" sz="2400" b="1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236950" y="3444842"/>
            <a:ext cx="3626219" cy="82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Celkové napětí naprázdno: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24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u</a:t>
            </a:r>
            <a:r>
              <a:rPr lang="cs-CZ" altLang="cs-CZ" sz="24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endParaRPr lang="cs-CZ" altLang="cs-CZ" sz="2400" b="1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81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2"/>
          <p:cNvSpPr txBox="1">
            <a:spLocks noRot="1" noChangeArrowheads="1"/>
          </p:cNvSpPr>
          <p:nvPr/>
        </p:nvSpPr>
        <p:spPr bwMode="auto">
          <a:xfrm>
            <a:off x="611560" y="116632"/>
            <a:ext cx="7632848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Paralelní zapojení zdrojů napětí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23528" y="794127"/>
            <a:ext cx="7920880" cy="1734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Příklad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Parametr jednoho zdroje jsou u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1,8 V, r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0,22 ohm a proud i = 210 mA.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Určete kolik zdrojů musíme zapojit paralelně, je-li požadavek proudu zátěže minimálně 1,55 A. Jaké bude svorkové napětí a příkon zátěže.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4312" y="2560832"/>
            <a:ext cx="7056784" cy="2227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svorkové napětí jednoho zdroje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 = u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- r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 i = 1,8 - 0,22 * 0,21 = 1,754 V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počet zdrojů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n=I/i = 1,55 / 0,21 = 7,4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 8 zdrojů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maximální příkon zátěže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Pp = u * n * i =  1,754 * 8 * 0,21 = 2,95 W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977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785225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t="6329"/>
          <a:stretch/>
        </p:blipFill>
        <p:spPr>
          <a:xfrm>
            <a:off x="0" y="764704"/>
            <a:ext cx="4286250" cy="2141314"/>
          </a:xfrm>
          <a:prstGeom prst="rect">
            <a:avLst/>
          </a:prstGeom>
        </p:spPr>
      </p:pic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4586816" y="1340768"/>
            <a:ext cx="4104456" cy="626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15V, U</a:t>
            </a:r>
            <a:r>
              <a:rPr lang="cs-CZ" altLang="cs-CZ" sz="1800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6V, R1 = 8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R2 = 5</a:t>
            </a:r>
            <a:r>
              <a:rPr lang="cs-CZ" altLang="cs-CZ" sz="18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R3 = 2, R4 = 3, R5 = 4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18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128" y="3212976"/>
            <a:ext cx="7953375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71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2"/>
          <p:cNvSpPr txBox="1">
            <a:spLocks noRot="1" noChangeArrowheads="1"/>
          </p:cNvSpPr>
          <p:nvPr/>
        </p:nvSpPr>
        <p:spPr bwMode="auto">
          <a:xfrm>
            <a:off x="611560" y="116632"/>
            <a:ext cx="7632848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Zapojení zdrojů napětí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23528" y="794127"/>
            <a:ext cx="8352928" cy="30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Příklad </a:t>
            </a:r>
          </a:p>
          <a:p>
            <a:pPr marL="265113" indent="-265113"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 Jak je velké proud nakrátko, celkové napětí naprázdno a vnitřní odpor, je-li 14 článků. Odpor zátěže je 20</a:t>
            </a:r>
            <a:r>
              <a:rPr lang="el-GR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Ω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. Napětí naprázdno jednoho článku je 1,5V a vnitřní odpor je 0,3</a:t>
            </a:r>
            <a:r>
              <a:rPr lang="el-GR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Ω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. Články jsou zapojeny</a:t>
            </a:r>
          </a:p>
          <a:p>
            <a:pPr marL="265113" indent="-265113"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a) do série</a:t>
            </a:r>
          </a:p>
          <a:p>
            <a:pPr marL="265113" indent="-265113"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b) paralelně    </a:t>
            </a:r>
          </a:p>
          <a:p>
            <a:pPr marL="265113" indent="-265113"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Vypočítejte svorkové napětí, celkový vnitřní odpor a  proud zátěží, je-li odpor 9</a:t>
            </a:r>
            <a:r>
              <a:rPr lang="el-GR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Ω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. Baterie je složená z 20 článků zapojených so série. Napětí naprázdno jednoho článku je 1,5V a jeho vnitřní odpor je 50m</a:t>
            </a:r>
            <a:r>
              <a:rPr lang="el-GR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Ω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.   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383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57027" name="Rectangle 3"/>
              <p:cNvSpPr>
                <a:spLocks noChangeArrowheads="1"/>
              </p:cNvSpPr>
              <p:nvPr/>
            </p:nvSpPr>
            <p:spPr bwMode="auto">
              <a:xfrm>
                <a:off x="3273661" y="4243453"/>
                <a:ext cx="3816424" cy="9259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1pPr>
                <a:lvl2pPr marL="742950" indent="-285750">
                  <a:buClr>
                    <a:schemeClr val="accent2"/>
                  </a:buClr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2pPr>
                <a:lvl3pPr marL="1143000" indent="-228600">
                  <a:buClr>
                    <a:schemeClr val="tx2"/>
                  </a:buClr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3pPr>
                <a:lvl4pPr marL="1600200" indent="-228600">
                  <a:buClr>
                    <a:schemeClr val="accent2"/>
                  </a:buClr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cs-CZ" altLang="cs-CZ" sz="2000" b="1" dirty="0" smtClean="0">
                    <a:solidFill>
                      <a:schemeClr val="bg2"/>
                    </a:solidFill>
                    <a:effectLst/>
                    <a:latin typeface="Arial Unicode MS" panose="020B0604020202020204" pitchFamily="34" charset="-128"/>
                  </a:rPr>
                  <a:t>Výsledné svorkové napětí </a:t>
                </a:r>
              </a:p>
              <a:p>
                <a:pPr>
                  <a:buFont typeface="Wingdings" panose="05000000000000000000" pitchFamily="2" charset="2"/>
                  <a:buNone/>
                </a:pPr>
                <a:endParaRPr lang="cs-CZ" altLang="cs-CZ" sz="1000" b="1" dirty="0" smtClean="0">
                  <a:solidFill>
                    <a:schemeClr val="bg2"/>
                  </a:solidFill>
                  <a:effectLst/>
                  <a:latin typeface="Arial Unicode MS" panose="020B0604020202020204" pitchFamily="34" charset="-128"/>
                </a:endParaRPr>
              </a:p>
              <a:p>
                <a:pPr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𝟎𝟐</m:t>
                          </m:r>
                        </m:sub>
                      </m:sSub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</m:oMath>
                  </m:oMathPara>
                </a14:m>
                <a:endParaRPr lang="cs-CZ" altLang="cs-CZ" sz="2400" b="1" baseline="-25000" dirty="0">
                  <a:solidFill>
                    <a:schemeClr val="bg2"/>
                  </a:solidFill>
                  <a:effectLst/>
                  <a:latin typeface="Arial Unicode MS" panose="020B0604020202020204" pitchFamily="34" charset="-128"/>
                </a:endParaRPr>
              </a:p>
            </p:txBody>
          </p:sp>
        </mc:Choice>
        <mc:Fallback xmlns="">
          <p:sp>
            <p:nvSpPr>
              <p:cNvPr id="257027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3661" y="4243453"/>
                <a:ext cx="3816424" cy="925950"/>
              </a:xfrm>
              <a:prstGeom prst="rect">
                <a:avLst/>
              </a:prstGeom>
              <a:blipFill>
                <a:blip r:embed="rId3"/>
                <a:stretch>
                  <a:fillRect l="-3195" t="-4605" b="-32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2"/>
          <p:cNvSpPr txBox="1">
            <a:spLocks noRot="1" noChangeArrowheads="1"/>
          </p:cNvSpPr>
          <p:nvPr/>
        </p:nvSpPr>
        <p:spPr bwMode="auto">
          <a:xfrm>
            <a:off x="611560" y="116632"/>
            <a:ext cx="763284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Paralelní zapojení zdrojů napětí s různými parametry (2 zdroje)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273661" y="1700808"/>
            <a:ext cx="5406221" cy="105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Oba zdroje jsou zapojeny paralelně - svorková napětí musí být stejná 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mezi zdroji bude procházet vyrovnávací proud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>
                <a:off x="3273662" y="2852936"/>
                <a:ext cx="5406221" cy="1265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1pPr>
                <a:lvl2pPr marL="742950" indent="-285750">
                  <a:buClr>
                    <a:schemeClr val="accent2"/>
                  </a:buClr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2pPr>
                <a:lvl3pPr marL="1143000" indent="-228600">
                  <a:buClr>
                    <a:schemeClr val="tx2"/>
                  </a:buClr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3pPr>
                <a:lvl4pPr marL="1600200" indent="-228600">
                  <a:buClr>
                    <a:schemeClr val="accent2"/>
                  </a:buClr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cs-CZ" altLang="cs-CZ" sz="2000" b="1" dirty="0" smtClean="0">
                    <a:solidFill>
                      <a:schemeClr val="bg2"/>
                    </a:solidFill>
                    <a:effectLst/>
                    <a:latin typeface="Arial Unicode MS" panose="020B0604020202020204" pitchFamily="34" charset="-128"/>
                  </a:rPr>
                  <a:t>Velikost vyrovnávacího proudu:</a:t>
                </a:r>
              </a:p>
              <a:p>
                <a:pPr>
                  <a:buFont typeface="Wingdings" panose="05000000000000000000" pitchFamily="2" charset="2"/>
                  <a:buNone/>
                </a:pPr>
                <a:endParaRPr lang="cs-CZ" altLang="cs-CZ" sz="1000" b="1" dirty="0" smtClean="0">
                  <a:solidFill>
                    <a:schemeClr val="bg2"/>
                  </a:solidFill>
                  <a:effectLst/>
                  <a:latin typeface="Arial Unicode MS" panose="020B0604020202020204" pitchFamily="34" charset="-128"/>
                </a:endParaRPr>
              </a:p>
              <a:p>
                <a:pPr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𝟎𝟐</m:t>
                              </m:r>
                            </m:sub>
                          </m:sSub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𝟎𝟏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altLang="cs-CZ" sz="2400" b="1" baseline="-25000" dirty="0">
                  <a:solidFill>
                    <a:schemeClr val="bg2"/>
                  </a:solidFill>
                  <a:effectLst/>
                  <a:latin typeface="Arial Unicode MS" panose="020B0604020202020204" pitchFamily="34" charset="-128"/>
                </a:endParaRPr>
              </a:p>
            </p:txBody>
          </p:sp>
        </mc:Choice>
        <mc:Fallback xmlns="">
          <p:sp>
            <p:nvSpPr>
              <p:cNvPr id="10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3662" y="2852936"/>
                <a:ext cx="5406221" cy="1265145"/>
              </a:xfrm>
              <a:prstGeom prst="rect">
                <a:avLst/>
              </a:prstGeom>
              <a:blipFill>
                <a:blip r:embed="rId4"/>
                <a:stretch>
                  <a:fillRect l="-2255" t="-33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944477"/>
              </p:ext>
            </p:extLst>
          </p:nvPr>
        </p:nvGraphicFramePr>
        <p:xfrm>
          <a:off x="251520" y="1484784"/>
          <a:ext cx="2752725" cy="36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207" name="List" r:id="rId5" imgW="2752766" imgH="3609843" progId="Excel.Sheet.12">
                  <p:embed/>
                </p:oleObj>
              </mc:Choice>
              <mc:Fallback>
                <p:oleObj name="List" r:id="rId5" imgW="2752766" imgH="36098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520" y="1484784"/>
                        <a:ext cx="2752725" cy="3609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01134" y="5272080"/>
            <a:ext cx="8591346" cy="148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Vyrovnávací proud:</a:t>
            </a:r>
          </a:p>
          <a:p>
            <a:pPr marL="265113" indent="-265113"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prochází trvale mezi zdroji a je nezávislý na zátěži</a:t>
            </a:r>
          </a:p>
          <a:p>
            <a:pPr marL="265113" indent="-265113"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trvale zatěžuje oba zdroje a snižuje maximální výkon zátěže</a:t>
            </a:r>
          </a:p>
          <a:p>
            <a:pPr marL="265113" indent="-265113"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 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proto se snažíme, aby vyrovnávací proudy byly co nejmenší</a:t>
            </a:r>
            <a:endParaRPr lang="cs-CZ" altLang="cs-CZ" sz="2000" b="1" u="sng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60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57027" name="Rectangle 3"/>
              <p:cNvSpPr>
                <a:spLocks noChangeArrowheads="1"/>
              </p:cNvSpPr>
              <p:nvPr/>
            </p:nvSpPr>
            <p:spPr bwMode="auto">
              <a:xfrm>
                <a:off x="755576" y="5306190"/>
                <a:ext cx="6984776" cy="9259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1pPr>
                <a:lvl2pPr marL="742950" indent="-285750">
                  <a:buClr>
                    <a:schemeClr val="accent2"/>
                  </a:buClr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2pPr>
                <a:lvl3pPr marL="1143000" indent="-228600">
                  <a:buClr>
                    <a:schemeClr val="tx2"/>
                  </a:buClr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3pPr>
                <a:lvl4pPr marL="1600200" indent="-228600">
                  <a:buClr>
                    <a:schemeClr val="accent2"/>
                  </a:buClr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cs-CZ" altLang="cs-CZ" sz="2000" b="1" dirty="0" smtClean="0">
                    <a:solidFill>
                      <a:schemeClr val="bg2"/>
                    </a:solidFill>
                    <a:effectLst/>
                    <a:latin typeface="Arial Unicode MS" panose="020B0604020202020204" pitchFamily="34" charset="-128"/>
                  </a:rPr>
                  <a:t>Výsledné svorkové napětí </a:t>
                </a:r>
              </a:p>
              <a:p>
                <a:pPr>
                  <a:buFont typeface="Wingdings" panose="05000000000000000000" pitchFamily="2" charset="2"/>
                  <a:buNone/>
                </a:pPr>
                <a:endParaRPr lang="cs-CZ" altLang="cs-CZ" sz="1000" b="1" dirty="0" smtClean="0">
                  <a:solidFill>
                    <a:schemeClr val="bg2"/>
                  </a:solidFill>
                  <a:effectLst/>
                  <a:latin typeface="Arial Unicode MS" panose="020B0604020202020204" pitchFamily="34" charset="-128"/>
                </a:endParaRPr>
              </a:p>
              <a:p>
                <a:pPr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𝟎𝟐</m:t>
                          </m:r>
                        </m:sub>
                      </m:sSub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cs-CZ" altLang="cs-CZ" sz="2400" b="1" baseline="-25000" dirty="0">
                  <a:solidFill>
                    <a:schemeClr val="bg2"/>
                  </a:solidFill>
                  <a:effectLst/>
                  <a:latin typeface="Arial Unicode MS" panose="020B0604020202020204" pitchFamily="34" charset="-128"/>
                </a:endParaRPr>
              </a:p>
            </p:txBody>
          </p:sp>
        </mc:Choice>
        <mc:Fallback xmlns="">
          <p:sp>
            <p:nvSpPr>
              <p:cNvPr id="257027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576" y="5306190"/>
                <a:ext cx="6984776" cy="925950"/>
              </a:xfrm>
              <a:prstGeom prst="rect">
                <a:avLst/>
              </a:prstGeom>
              <a:blipFill>
                <a:blip r:embed="rId3"/>
                <a:stretch>
                  <a:fillRect l="-1745" t="-4605" b="-32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2"/>
          <p:cNvSpPr txBox="1">
            <a:spLocks noRot="1" noChangeArrowheads="1"/>
          </p:cNvSpPr>
          <p:nvPr/>
        </p:nvSpPr>
        <p:spPr bwMode="auto">
          <a:xfrm>
            <a:off x="611560" y="116632"/>
            <a:ext cx="763284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Paralelní zapojení zdrojů napětí s různými parametry (2 zdroje)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273661" y="1700808"/>
            <a:ext cx="5406221" cy="1980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Příklad - dva zdroje jsou zapojeny paralelně.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01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12,5 V a vnitřní odpor je 1,3 ohmu, druhý zdroj má napětí  naprázdno 11,9V a vnitřní odpor je 1,7 ohmu. Oba zdroje mají maximální proud 450 mA. Vypočítejte vyrovnávací proud a svorkové napětí.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>
                <a:off x="3004245" y="3829614"/>
                <a:ext cx="5675637" cy="1328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1pPr>
                <a:lvl2pPr marL="742950" indent="-285750">
                  <a:buClr>
                    <a:schemeClr val="accent2"/>
                  </a:buClr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2pPr>
                <a:lvl3pPr marL="1143000" indent="-228600">
                  <a:buClr>
                    <a:schemeClr val="tx2"/>
                  </a:buClr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3pPr>
                <a:lvl4pPr marL="1600200" indent="-228600">
                  <a:buClr>
                    <a:schemeClr val="accent2"/>
                  </a:buClr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anose="02020404030301010803" pitchFamily="18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cs-CZ" altLang="cs-CZ" sz="2000" b="1" dirty="0" smtClean="0">
                    <a:solidFill>
                      <a:schemeClr val="bg2"/>
                    </a:solidFill>
                    <a:effectLst/>
                    <a:latin typeface="Arial Unicode MS" panose="020B0604020202020204" pitchFamily="34" charset="-128"/>
                  </a:rPr>
                  <a:t>Velikost vyrovnávacího proudu:</a:t>
                </a:r>
              </a:p>
              <a:p>
                <a:pPr>
                  <a:buFont typeface="Wingdings" panose="05000000000000000000" pitchFamily="2" charset="2"/>
                  <a:buNone/>
                </a:pPr>
                <a:endParaRPr lang="cs-CZ" altLang="cs-CZ" sz="1000" b="1" dirty="0" smtClean="0">
                  <a:solidFill>
                    <a:schemeClr val="bg2"/>
                  </a:solidFill>
                  <a:effectLst/>
                  <a:latin typeface="Arial Unicode MS" panose="020B0604020202020204" pitchFamily="34" charset="-128"/>
                </a:endParaRPr>
              </a:p>
              <a:p>
                <a:pPr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𝟎𝟐</m:t>
                              </m:r>
                            </m:sub>
                          </m:sSub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𝟎𝟏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cs-CZ" altLang="cs-CZ" sz="2400" b="1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𝟏𝟏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altLang="cs-CZ" sz="2400" b="1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cs-CZ" altLang="cs-CZ" sz="2400" b="1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cs-CZ" altLang="cs-CZ" sz="2400" b="1" baseline="-25000" dirty="0">
                  <a:solidFill>
                    <a:schemeClr val="bg2"/>
                  </a:solidFill>
                  <a:effectLst/>
                  <a:latin typeface="Arial Unicode MS" panose="020B0604020202020204" pitchFamily="34" charset="-128"/>
                </a:endParaRPr>
              </a:p>
            </p:txBody>
          </p:sp>
        </mc:Choice>
        <mc:Fallback xmlns="">
          <p:sp>
            <p:nvSpPr>
              <p:cNvPr id="10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4245" y="3829614"/>
                <a:ext cx="5675637" cy="1328688"/>
              </a:xfrm>
              <a:prstGeom prst="rect">
                <a:avLst/>
              </a:prstGeom>
              <a:blipFill>
                <a:blip r:embed="rId4"/>
                <a:stretch>
                  <a:fillRect l="-2148" t="-3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51520" y="1484784"/>
          <a:ext cx="2752725" cy="36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95" name="List" r:id="rId5" imgW="2752766" imgH="3609843" progId="Excel.Sheet.12">
                  <p:embed/>
                </p:oleObj>
              </mc:Choice>
              <mc:Fallback>
                <p:oleObj name="List" r:id="rId5" imgW="2752766" imgH="3609843" progId="Excel.Sheet.12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520" y="1484784"/>
                        <a:ext cx="2752725" cy="3609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885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2"/>
          <p:cNvSpPr txBox="1">
            <a:spLocks noRot="1" noChangeArrowheads="1"/>
          </p:cNvSpPr>
          <p:nvPr/>
        </p:nvSpPr>
        <p:spPr bwMode="auto">
          <a:xfrm>
            <a:off x="611560" y="116632"/>
            <a:ext cx="7632848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23528" y="794127"/>
            <a:ext cx="7920880" cy="2473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Příklad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Jaký velký je vnitřní odpor, napětí naprázdno , svorkové napětí a proud, jestliže propojíme 5 článků s napětím naprázdno 4,5V a vnitřním odporem 0,2 ohmu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a) do série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b) paralelně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Odpor zátěže je 3,5 ohmu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15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2"/>
          <p:cNvSpPr txBox="1">
            <a:spLocks noRot="1" noChangeArrowheads="1"/>
          </p:cNvSpPr>
          <p:nvPr/>
        </p:nvSpPr>
        <p:spPr bwMode="auto">
          <a:xfrm>
            <a:off x="611560" y="116632"/>
            <a:ext cx="7632848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23528" y="794127"/>
            <a:ext cx="7920880" cy="167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Příklad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Určete velikost proudu, je-li zátěž 9 ohm. Zdroj je tvořen  články zapojených do série. Napětí naprázdno jednoho článku je 1,5V a vnitřní odpor je 0,05 ohm. Dále vypočítejte svorkové napětí a příkon zátěže.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230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67481"/>
            <a:ext cx="8713788" cy="1068387"/>
          </a:xfrm>
        </p:spPr>
        <p:txBody>
          <a:bodyPr/>
          <a:lstStyle/>
          <a:p>
            <a:r>
              <a:rPr lang="cs-CZ" altLang="cs-CZ" sz="28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Graficko-početní metoda řešení nelineárních obvodů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58051" name="Rectangle 3"/>
          <p:cNvSpPr>
            <a:spLocks noChangeArrowheads="1"/>
          </p:cNvSpPr>
          <p:nvPr/>
        </p:nvSpPr>
        <p:spPr bwMode="auto">
          <a:xfrm>
            <a:off x="179388" y="1235868"/>
            <a:ext cx="8785225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Nelineární prvek je prvek, jehož VA charakteristika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není </a:t>
            </a:r>
            <a:r>
              <a:rPr lang="cs-CZ" altLang="cs-CZ" sz="2000" b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lineární (odpor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se mění v závislosti na napětí nebo na proudu) 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Obvody, které obsahují nelineární prvek nelze počítat klasickými metodami, protože neznáme napětí (proud) v daném místě obvodu a  tím ani odpor prvku.   </a:t>
            </a:r>
          </a:p>
        </p:txBody>
      </p:sp>
      <p:sp>
        <p:nvSpPr>
          <p:cNvPr id="258098" name="Rectangle 50"/>
          <p:cNvSpPr>
            <a:spLocks noChangeArrowheads="1"/>
          </p:cNvSpPr>
          <p:nvPr/>
        </p:nvSpPr>
        <p:spPr bwMode="auto">
          <a:xfrm>
            <a:off x="179388" y="3080543"/>
            <a:ext cx="8785225" cy="2571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tabLst>
                <a:tab pos="26511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tabLst>
                <a:tab pos="26511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tabLst>
                <a:tab pos="26511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tabLst>
                <a:tab pos="2651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tabLst>
                <a:tab pos="2651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51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51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51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51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Nejjednodušší způsob řešení je využití graficko-početní metody. Základem je znalost VA nelineárního prvku.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Jak lze určit VA nelineárního prvku ? 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zjednodušené vyjádřením pomocí matematické funkce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pomocí tabulky od výrobce (katalog)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pomocí VA charakteristiky od výrobce (katalog)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měřením nelineárního prvku </a:t>
            </a:r>
          </a:p>
        </p:txBody>
      </p:sp>
      <p:sp>
        <p:nvSpPr>
          <p:cNvPr id="258099" name="Rectangle 51"/>
          <p:cNvSpPr>
            <a:spLocks noChangeArrowheads="1"/>
          </p:cNvSpPr>
          <p:nvPr/>
        </p:nvSpPr>
        <p:spPr bwMode="auto">
          <a:xfrm>
            <a:off x="179388" y="5733256"/>
            <a:ext cx="8785225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Je-li v obvodu pouze jeden nelineární prvek, pak lze využít Théveninovu poučku – určíme náhradní obvod bez nelineárního prvku a poté řešíme náhradní obvod s jedním nelineárním prvkem.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8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8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8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8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8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8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713787" cy="720725"/>
          </a:xfrm>
        </p:spPr>
        <p:txBody>
          <a:bodyPr/>
          <a:lstStyle/>
          <a:p>
            <a:r>
              <a:rPr lang="cs-CZ" altLang="cs-CZ" sz="32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Grafické řešení – dva prvky do série</a:t>
            </a:r>
            <a:endParaRPr lang="cs-CZ" altLang="cs-CZ" sz="32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59075" name="Rectangle 3"/>
          <p:cNvSpPr>
            <a:spLocks noChangeArrowheads="1"/>
          </p:cNvSpPr>
          <p:nvPr/>
        </p:nvSpPr>
        <p:spPr bwMode="auto">
          <a:xfrm>
            <a:off x="179388" y="1052513"/>
            <a:ext cx="8785225" cy="1771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Charakteristika lineárního prvku (rezistoru)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Nelineární rezistor – daná charakteristika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Co platí pro napětí a proud, jsou-li dva prvky do série 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Oba prvky mají stejný proud, celkové napětí je dáno součtem dílčích napětí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 pro daný proud sčítáme dílčí napětí</a:t>
            </a:r>
          </a:p>
        </p:txBody>
      </p:sp>
      <p:grpSp>
        <p:nvGrpSpPr>
          <p:cNvPr id="259124" name="Group 52"/>
          <p:cNvGrpSpPr>
            <a:grpSpLocks/>
          </p:cNvGrpSpPr>
          <p:nvPr/>
        </p:nvGrpSpPr>
        <p:grpSpPr bwMode="auto">
          <a:xfrm>
            <a:off x="3635375" y="3214688"/>
            <a:ext cx="5057775" cy="3473450"/>
            <a:chOff x="2290" y="2025"/>
            <a:chExt cx="3186" cy="2188"/>
          </a:xfrm>
        </p:grpSpPr>
        <p:sp>
          <p:nvSpPr>
            <p:cNvPr id="259096" name="Freeform 24"/>
            <p:cNvSpPr>
              <a:spLocks/>
            </p:cNvSpPr>
            <p:nvPr/>
          </p:nvSpPr>
          <p:spPr bwMode="auto">
            <a:xfrm>
              <a:off x="2744" y="2070"/>
              <a:ext cx="2540" cy="1905"/>
            </a:xfrm>
            <a:custGeom>
              <a:avLst/>
              <a:gdLst>
                <a:gd name="T0" fmla="*/ 0 w 2540"/>
                <a:gd name="T1" fmla="*/ 0 h 1905"/>
                <a:gd name="T2" fmla="*/ 0 w 2540"/>
                <a:gd name="T3" fmla="*/ 1905 h 1905"/>
                <a:gd name="T4" fmla="*/ 2540 w 2540"/>
                <a:gd name="T5" fmla="*/ 1905 h 1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0" h="1905">
                  <a:moveTo>
                    <a:pt x="0" y="0"/>
                  </a:moveTo>
                  <a:lnTo>
                    <a:pt x="0" y="1905"/>
                  </a:lnTo>
                  <a:lnTo>
                    <a:pt x="2540" y="1905"/>
                  </a:lnTo>
                </a:path>
              </a:pathLst>
            </a:custGeom>
            <a:noFill/>
            <a:ln w="12700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59097" name="Text Box 25"/>
            <p:cNvSpPr txBox="1">
              <a:spLocks noChangeArrowheads="1"/>
            </p:cNvSpPr>
            <p:nvPr/>
          </p:nvSpPr>
          <p:spPr bwMode="auto">
            <a:xfrm>
              <a:off x="5057" y="3975"/>
              <a:ext cx="41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 (V)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59098" name="Text Box 26"/>
            <p:cNvSpPr txBox="1">
              <a:spLocks noChangeArrowheads="1"/>
            </p:cNvSpPr>
            <p:nvPr/>
          </p:nvSpPr>
          <p:spPr bwMode="auto">
            <a:xfrm>
              <a:off x="2290" y="2025"/>
              <a:ext cx="35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 (A)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</p:grpSp>
      <p:sp>
        <p:nvSpPr>
          <p:cNvPr id="259099" name="Line 27"/>
          <p:cNvSpPr>
            <a:spLocks noChangeShapeType="1"/>
          </p:cNvSpPr>
          <p:nvPr/>
        </p:nvSpPr>
        <p:spPr bwMode="auto">
          <a:xfrm flipV="1">
            <a:off x="4356100" y="3430588"/>
            <a:ext cx="647700" cy="2879725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00" name="Text Box 28"/>
          <p:cNvSpPr txBox="1">
            <a:spLocks noChangeArrowheads="1"/>
          </p:cNvSpPr>
          <p:nvPr/>
        </p:nvSpPr>
        <p:spPr bwMode="auto">
          <a:xfrm>
            <a:off x="4859338" y="2997200"/>
            <a:ext cx="502308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~</a:t>
            </a:r>
            <a:r>
              <a:rPr lang="cs-CZ" altLang="cs-CZ" sz="20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R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2</a:t>
            </a:r>
            <a:endParaRPr lang="en-US" altLang="cs-CZ" sz="2000" b="1" baseline="-25000" dirty="0">
              <a:solidFill>
                <a:schemeClr val="bg2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59101" name="Freeform 29"/>
          <p:cNvSpPr>
            <a:spLocks/>
          </p:cNvSpPr>
          <p:nvPr/>
        </p:nvSpPr>
        <p:spPr bwMode="auto">
          <a:xfrm>
            <a:off x="4356100" y="3590925"/>
            <a:ext cx="1584325" cy="2736850"/>
          </a:xfrm>
          <a:custGeom>
            <a:avLst/>
            <a:gdLst>
              <a:gd name="T0" fmla="*/ 0 w 998"/>
              <a:gd name="T1" fmla="*/ 1724 h 1724"/>
              <a:gd name="T2" fmla="*/ 499 w 998"/>
              <a:gd name="T3" fmla="*/ 1316 h 1724"/>
              <a:gd name="T4" fmla="*/ 862 w 998"/>
              <a:gd name="T5" fmla="*/ 544 h 1724"/>
              <a:gd name="T6" fmla="*/ 998 w 998"/>
              <a:gd name="T7" fmla="*/ 0 h 1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98" h="1724">
                <a:moveTo>
                  <a:pt x="0" y="1724"/>
                </a:moveTo>
                <a:cubicBezTo>
                  <a:pt x="177" y="1618"/>
                  <a:pt x="355" y="1513"/>
                  <a:pt x="499" y="1316"/>
                </a:cubicBezTo>
                <a:cubicBezTo>
                  <a:pt x="643" y="1119"/>
                  <a:pt x="779" y="763"/>
                  <a:pt x="862" y="544"/>
                </a:cubicBezTo>
                <a:cubicBezTo>
                  <a:pt x="945" y="325"/>
                  <a:pt x="971" y="162"/>
                  <a:pt x="998" y="0"/>
                </a:cubicBezTo>
              </a:path>
            </a:pathLst>
          </a:custGeom>
          <a:noFill/>
          <a:ln w="3810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02" name="Text Box 30"/>
          <p:cNvSpPr txBox="1">
            <a:spLocks noChangeArrowheads="1"/>
          </p:cNvSpPr>
          <p:nvPr/>
        </p:nvSpPr>
        <p:spPr bwMode="auto">
          <a:xfrm>
            <a:off x="5651500" y="3141663"/>
            <a:ext cx="502308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 dirty="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~</a:t>
            </a: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R</a:t>
            </a:r>
            <a:r>
              <a:rPr lang="cs-CZ" altLang="cs-CZ" sz="2000" b="1" baseline="-25000" dirty="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1</a:t>
            </a:r>
            <a:endParaRPr lang="en-US" altLang="cs-CZ" sz="2000" b="1" baseline="-25000" dirty="0">
              <a:solidFill>
                <a:schemeClr val="bg1">
                  <a:lumMod val="75000"/>
                </a:schemeClr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59103" name="Line 31"/>
          <p:cNvSpPr>
            <a:spLocks noChangeShapeType="1"/>
          </p:cNvSpPr>
          <p:nvPr/>
        </p:nvSpPr>
        <p:spPr bwMode="auto">
          <a:xfrm>
            <a:off x="4356100" y="5283200"/>
            <a:ext cx="1584325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04" name="Line 32"/>
          <p:cNvSpPr>
            <a:spLocks noChangeShapeType="1"/>
          </p:cNvSpPr>
          <p:nvPr/>
        </p:nvSpPr>
        <p:spPr bwMode="auto">
          <a:xfrm>
            <a:off x="4356100" y="4778375"/>
            <a:ext cx="1871663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05" name="Line 33"/>
          <p:cNvSpPr>
            <a:spLocks noChangeShapeType="1"/>
          </p:cNvSpPr>
          <p:nvPr/>
        </p:nvSpPr>
        <p:spPr bwMode="auto">
          <a:xfrm>
            <a:off x="4356100" y="5788025"/>
            <a:ext cx="1152525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06" name="Line 34"/>
          <p:cNvSpPr>
            <a:spLocks noChangeShapeType="1"/>
          </p:cNvSpPr>
          <p:nvPr/>
        </p:nvSpPr>
        <p:spPr bwMode="auto">
          <a:xfrm>
            <a:off x="4356100" y="3771900"/>
            <a:ext cx="2303463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07" name="Line 35"/>
          <p:cNvSpPr>
            <a:spLocks noChangeShapeType="1"/>
          </p:cNvSpPr>
          <p:nvPr/>
        </p:nvSpPr>
        <p:spPr bwMode="auto">
          <a:xfrm>
            <a:off x="4356100" y="4275138"/>
            <a:ext cx="2087563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08" name="Line 36"/>
          <p:cNvSpPr>
            <a:spLocks noChangeShapeType="1"/>
          </p:cNvSpPr>
          <p:nvPr/>
        </p:nvSpPr>
        <p:spPr bwMode="auto">
          <a:xfrm>
            <a:off x="5292725" y="5680075"/>
            <a:ext cx="0" cy="2159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10" name="Line 38"/>
          <p:cNvSpPr>
            <a:spLocks noChangeShapeType="1"/>
          </p:cNvSpPr>
          <p:nvPr/>
        </p:nvSpPr>
        <p:spPr bwMode="auto">
          <a:xfrm>
            <a:off x="6011863" y="4670425"/>
            <a:ext cx="0" cy="2159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11" name="Line 39"/>
          <p:cNvSpPr>
            <a:spLocks noChangeShapeType="1"/>
          </p:cNvSpPr>
          <p:nvPr/>
        </p:nvSpPr>
        <p:spPr bwMode="auto">
          <a:xfrm>
            <a:off x="5724525" y="5175250"/>
            <a:ext cx="0" cy="2159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12" name="Line 40"/>
          <p:cNvSpPr>
            <a:spLocks noChangeShapeType="1"/>
          </p:cNvSpPr>
          <p:nvPr/>
        </p:nvSpPr>
        <p:spPr bwMode="auto">
          <a:xfrm>
            <a:off x="6477000" y="3663950"/>
            <a:ext cx="0" cy="2159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13" name="Freeform 41"/>
          <p:cNvSpPr>
            <a:spLocks/>
          </p:cNvSpPr>
          <p:nvPr/>
        </p:nvSpPr>
        <p:spPr bwMode="auto">
          <a:xfrm>
            <a:off x="4343400" y="3303588"/>
            <a:ext cx="2316163" cy="3035300"/>
          </a:xfrm>
          <a:custGeom>
            <a:avLst/>
            <a:gdLst>
              <a:gd name="T0" fmla="*/ 53 w 1459"/>
              <a:gd name="T1" fmla="*/ 1859 h 1912"/>
              <a:gd name="T2" fmla="*/ 98 w 1459"/>
              <a:gd name="T3" fmla="*/ 1859 h 1912"/>
              <a:gd name="T4" fmla="*/ 643 w 1459"/>
              <a:gd name="T5" fmla="*/ 1542 h 1912"/>
              <a:gd name="T6" fmla="*/ 896 w 1459"/>
              <a:gd name="T7" fmla="*/ 1230 h 1912"/>
              <a:gd name="T8" fmla="*/ 1076 w 1459"/>
              <a:gd name="T9" fmla="*/ 911 h 1912"/>
              <a:gd name="T10" fmla="*/ 1232 w 1459"/>
              <a:gd name="T11" fmla="*/ 589 h 1912"/>
              <a:gd name="T12" fmla="*/ 1368 w 1459"/>
              <a:gd name="T13" fmla="*/ 272 h 1912"/>
              <a:gd name="T14" fmla="*/ 1459 w 1459"/>
              <a:gd name="T15" fmla="*/ 0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59" h="1912">
                <a:moveTo>
                  <a:pt x="53" y="1859"/>
                </a:moveTo>
                <a:cubicBezTo>
                  <a:pt x="26" y="1885"/>
                  <a:pt x="0" y="1912"/>
                  <a:pt x="98" y="1859"/>
                </a:cubicBezTo>
                <a:cubicBezTo>
                  <a:pt x="196" y="1806"/>
                  <a:pt x="510" y="1647"/>
                  <a:pt x="643" y="1542"/>
                </a:cubicBezTo>
                <a:cubicBezTo>
                  <a:pt x="776" y="1437"/>
                  <a:pt x="824" y="1335"/>
                  <a:pt x="896" y="1230"/>
                </a:cubicBezTo>
                <a:cubicBezTo>
                  <a:pt x="968" y="1125"/>
                  <a:pt x="1020" y="1018"/>
                  <a:pt x="1076" y="911"/>
                </a:cubicBezTo>
                <a:cubicBezTo>
                  <a:pt x="1132" y="804"/>
                  <a:pt x="1183" y="695"/>
                  <a:pt x="1232" y="589"/>
                </a:cubicBezTo>
                <a:cubicBezTo>
                  <a:pt x="1281" y="483"/>
                  <a:pt x="1330" y="370"/>
                  <a:pt x="1368" y="272"/>
                </a:cubicBezTo>
                <a:cubicBezTo>
                  <a:pt x="1406" y="174"/>
                  <a:pt x="1432" y="87"/>
                  <a:pt x="1459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14" name="Text Box 42"/>
          <p:cNvSpPr txBox="1">
            <a:spLocks noChangeArrowheads="1"/>
          </p:cNvSpPr>
          <p:nvPr/>
        </p:nvSpPr>
        <p:spPr bwMode="auto">
          <a:xfrm>
            <a:off x="6804025" y="3068638"/>
            <a:ext cx="9207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~</a:t>
            </a:r>
            <a:r>
              <a:rPr lang="cs-CZ" altLang="cs-CZ" sz="2000" b="1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R</a:t>
            </a:r>
            <a:r>
              <a:rPr lang="cs-CZ" altLang="cs-CZ" sz="2000" b="1" baseline="-25000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1</a:t>
            </a:r>
            <a:r>
              <a:rPr lang="cs-CZ" altLang="cs-CZ" sz="2000" b="1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+R</a:t>
            </a:r>
            <a:r>
              <a:rPr lang="cs-CZ" altLang="cs-CZ" sz="2000" b="1" baseline="-25000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2</a:t>
            </a:r>
            <a:endParaRPr lang="en-US" altLang="cs-CZ" sz="2000" b="1" baseline="-25000">
              <a:solidFill>
                <a:srgbClr val="FF33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59116" name="Text Box 44"/>
          <p:cNvSpPr txBox="1">
            <a:spLocks noChangeArrowheads="1"/>
          </p:cNvSpPr>
          <p:nvPr/>
        </p:nvSpPr>
        <p:spPr bwMode="auto">
          <a:xfrm>
            <a:off x="4022725" y="4022725"/>
            <a:ext cx="266667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I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A</a:t>
            </a:r>
            <a:endParaRPr lang="en-US" altLang="cs-CZ" sz="2000" b="1" baseline="-25000" dirty="0">
              <a:solidFill>
                <a:schemeClr val="bg2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59117" name="Line 45"/>
          <p:cNvSpPr>
            <a:spLocks noChangeShapeType="1"/>
          </p:cNvSpPr>
          <p:nvPr/>
        </p:nvSpPr>
        <p:spPr bwMode="auto">
          <a:xfrm>
            <a:off x="4821238" y="4238625"/>
            <a:ext cx="0" cy="208915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18" name="Text Box 46"/>
          <p:cNvSpPr txBox="1">
            <a:spLocks noChangeArrowheads="1"/>
          </p:cNvSpPr>
          <p:nvPr/>
        </p:nvSpPr>
        <p:spPr bwMode="auto">
          <a:xfrm>
            <a:off x="4643438" y="6308725"/>
            <a:ext cx="47666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U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2A</a:t>
            </a:r>
            <a:endParaRPr lang="en-US" altLang="cs-CZ" sz="2000" b="1" baseline="-25000">
              <a:solidFill>
                <a:schemeClr val="bg2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59119" name="Text Box 47"/>
          <p:cNvSpPr txBox="1">
            <a:spLocks noChangeArrowheads="1"/>
          </p:cNvSpPr>
          <p:nvPr/>
        </p:nvSpPr>
        <p:spPr bwMode="auto">
          <a:xfrm>
            <a:off x="5508625" y="6308725"/>
            <a:ext cx="47666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U</a:t>
            </a:r>
            <a:r>
              <a:rPr lang="cs-CZ" altLang="cs-CZ" sz="2000" b="1" baseline="-2500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1A</a:t>
            </a:r>
            <a:endParaRPr lang="en-US" altLang="cs-CZ" sz="2000" b="1" baseline="-25000">
              <a:solidFill>
                <a:schemeClr val="bg1">
                  <a:lumMod val="75000"/>
                </a:schemeClr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59120" name="Line 48"/>
          <p:cNvSpPr>
            <a:spLocks noChangeShapeType="1"/>
          </p:cNvSpPr>
          <p:nvPr/>
        </p:nvSpPr>
        <p:spPr bwMode="auto">
          <a:xfrm>
            <a:off x="5795963" y="4221163"/>
            <a:ext cx="0" cy="2089150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21" name="Line 49"/>
          <p:cNvSpPr>
            <a:spLocks noChangeShapeType="1"/>
          </p:cNvSpPr>
          <p:nvPr/>
        </p:nvSpPr>
        <p:spPr bwMode="auto">
          <a:xfrm>
            <a:off x="6264275" y="4221163"/>
            <a:ext cx="0" cy="208915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9122" name="Text Box 50"/>
          <p:cNvSpPr txBox="1">
            <a:spLocks noChangeArrowheads="1"/>
          </p:cNvSpPr>
          <p:nvPr/>
        </p:nvSpPr>
        <p:spPr bwMode="auto">
          <a:xfrm>
            <a:off x="6156325" y="6308725"/>
            <a:ext cx="14620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U</a:t>
            </a:r>
            <a:r>
              <a:rPr lang="cs-CZ" altLang="cs-CZ" sz="2000" b="1" baseline="-25000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A</a:t>
            </a:r>
            <a:r>
              <a:rPr lang="cs-CZ" altLang="cs-CZ" sz="2000" b="1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=U</a:t>
            </a:r>
            <a:r>
              <a:rPr lang="cs-CZ" altLang="cs-CZ" sz="2000" b="1" baseline="-25000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1A</a:t>
            </a:r>
            <a:r>
              <a:rPr lang="cs-CZ" altLang="cs-CZ" sz="2000" b="1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+U</a:t>
            </a:r>
            <a:r>
              <a:rPr lang="cs-CZ" altLang="cs-CZ" sz="2000" b="1" baseline="-25000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2A</a:t>
            </a:r>
            <a:endParaRPr lang="en-US" altLang="cs-CZ" sz="2000" b="1" baseline="-25000">
              <a:solidFill>
                <a:srgbClr val="FF3300"/>
              </a:solidFill>
              <a:effectLst/>
              <a:cs typeface="Arial" panose="020B0604020202020204" pitchFamily="34" charset="0"/>
            </a:endParaRPr>
          </a:p>
        </p:txBody>
      </p:sp>
      <p:grpSp>
        <p:nvGrpSpPr>
          <p:cNvPr id="259127" name="Group 55"/>
          <p:cNvGrpSpPr>
            <a:grpSpLocks/>
          </p:cNvGrpSpPr>
          <p:nvPr/>
        </p:nvGrpSpPr>
        <p:grpSpPr bwMode="auto">
          <a:xfrm>
            <a:off x="406400" y="3429000"/>
            <a:ext cx="2514601" cy="2520950"/>
            <a:chOff x="256" y="2160"/>
            <a:chExt cx="1584" cy="1588"/>
          </a:xfrm>
        </p:grpSpPr>
        <p:grpSp>
          <p:nvGrpSpPr>
            <p:cNvPr id="259123" name="Group 51"/>
            <p:cNvGrpSpPr>
              <a:grpSpLocks/>
            </p:cNvGrpSpPr>
            <p:nvPr/>
          </p:nvGrpSpPr>
          <p:grpSpPr bwMode="auto">
            <a:xfrm>
              <a:off x="256" y="2160"/>
              <a:ext cx="1584" cy="1588"/>
              <a:chOff x="256" y="2160"/>
              <a:chExt cx="1584" cy="1588"/>
            </a:xfrm>
          </p:grpSpPr>
          <p:sp>
            <p:nvSpPr>
              <p:cNvPr id="259078" name="Rectangle 6"/>
              <p:cNvSpPr>
                <a:spLocks noChangeAspect="1" noChangeArrowheads="1"/>
              </p:cNvSpPr>
              <p:nvPr/>
            </p:nvSpPr>
            <p:spPr bwMode="auto">
              <a:xfrm>
                <a:off x="1345" y="2614"/>
                <a:ext cx="136" cy="340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9079" name="Rectangle 7"/>
              <p:cNvSpPr>
                <a:spLocks noChangeAspect="1" noChangeArrowheads="1"/>
              </p:cNvSpPr>
              <p:nvPr/>
            </p:nvSpPr>
            <p:spPr bwMode="auto">
              <a:xfrm>
                <a:off x="1345" y="3294"/>
                <a:ext cx="136" cy="340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9080" name="Oval 8"/>
              <p:cNvSpPr>
                <a:spLocks noChangeAspect="1" noChangeArrowheads="1"/>
              </p:cNvSpPr>
              <p:nvPr/>
            </p:nvSpPr>
            <p:spPr bwMode="auto">
              <a:xfrm>
                <a:off x="574" y="2976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9081" name="Freeform 9"/>
              <p:cNvSpPr>
                <a:spLocks/>
              </p:cNvSpPr>
              <p:nvPr/>
            </p:nvSpPr>
            <p:spPr bwMode="auto">
              <a:xfrm>
                <a:off x="1163" y="2614"/>
                <a:ext cx="409" cy="363"/>
              </a:xfrm>
              <a:custGeom>
                <a:avLst/>
                <a:gdLst>
                  <a:gd name="T0" fmla="*/ 409 w 409"/>
                  <a:gd name="T1" fmla="*/ 0 h 363"/>
                  <a:gd name="T2" fmla="*/ 91 w 409"/>
                  <a:gd name="T3" fmla="*/ 363 h 363"/>
                  <a:gd name="T4" fmla="*/ 0 w 409"/>
                  <a:gd name="T5" fmla="*/ 363 h 3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363">
                    <a:moveTo>
                      <a:pt x="409" y="0"/>
                    </a:moveTo>
                    <a:lnTo>
                      <a:pt x="91" y="363"/>
                    </a:lnTo>
                    <a:lnTo>
                      <a:pt x="0" y="363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259082" name="AutoShape 10"/>
              <p:cNvCxnSpPr>
                <a:cxnSpLocks noChangeShapeType="1"/>
                <a:stCxn id="259078" idx="2"/>
                <a:endCxn id="259079" idx="0"/>
              </p:cNvCxnSpPr>
              <p:nvPr/>
            </p:nvCxnSpPr>
            <p:spPr bwMode="auto">
              <a:xfrm>
                <a:off x="1413" y="2966"/>
                <a:ext cx="0" cy="316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9083" name="AutoShape 11"/>
              <p:cNvCxnSpPr>
                <a:cxnSpLocks noChangeShapeType="1"/>
                <a:stCxn id="259080" idx="0"/>
              </p:cNvCxnSpPr>
              <p:nvPr/>
            </p:nvCxnSpPr>
            <p:spPr bwMode="auto">
              <a:xfrm rot="16200000">
                <a:off x="903" y="2454"/>
                <a:ext cx="363" cy="657"/>
              </a:xfrm>
              <a:prstGeom prst="bentConnector3">
                <a:avLst>
                  <a:gd name="adj1" fmla="val 136366"/>
                </a:avLst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9084" name="AutoShape 12"/>
              <p:cNvCxnSpPr>
                <a:cxnSpLocks noChangeShapeType="1"/>
                <a:endCxn id="259080" idx="4"/>
              </p:cNvCxnSpPr>
              <p:nvPr/>
            </p:nvCxnSpPr>
            <p:spPr bwMode="auto">
              <a:xfrm rot="16200000" flipV="1">
                <a:off x="938" y="3169"/>
                <a:ext cx="294" cy="657"/>
              </a:xfrm>
              <a:prstGeom prst="bentConnector3">
                <a:avLst>
                  <a:gd name="adj1" fmla="val -44898"/>
                </a:avLst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9085" name="Text Box 13"/>
              <p:cNvSpPr txBox="1">
                <a:spLocks noChangeArrowheads="1"/>
              </p:cNvSpPr>
              <p:nvPr/>
            </p:nvSpPr>
            <p:spPr bwMode="auto">
              <a:xfrm>
                <a:off x="679" y="3027"/>
                <a:ext cx="153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59086" name="Line 14"/>
              <p:cNvSpPr>
                <a:spLocks noChangeShapeType="1"/>
              </p:cNvSpPr>
              <p:nvPr/>
            </p:nvSpPr>
            <p:spPr bwMode="auto">
              <a:xfrm>
                <a:off x="937" y="2387"/>
                <a:ext cx="27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9087" name="Line 15"/>
              <p:cNvSpPr>
                <a:spLocks noChangeShapeType="1"/>
              </p:cNvSpPr>
              <p:nvPr/>
            </p:nvSpPr>
            <p:spPr bwMode="auto">
              <a:xfrm>
                <a:off x="483" y="2841"/>
                <a:ext cx="0" cy="635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9088" name="Text Box 16"/>
              <p:cNvSpPr txBox="1">
                <a:spLocks noChangeArrowheads="1"/>
              </p:cNvSpPr>
              <p:nvPr/>
            </p:nvSpPr>
            <p:spPr bwMode="auto">
              <a:xfrm>
                <a:off x="937" y="2160"/>
                <a:ext cx="90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9089" name="Text Box 17"/>
              <p:cNvSpPr txBox="1">
                <a:spLocks noChangeArrowheads="1"/>
              </p:cNvSpPr>
              <p:nvPr/>
            </p:nvSpPr>
            <p:spPr bwMode="auto">
              <a:xfrm>
                <a:off x="256" y="2977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59090" name="Line 18"/>
              <p:cNvSpPr>
                <a:spLocks noChangeShapeType="1"/>
              </p:cNvSpPr>
              <p:nvPr/>
            </p:nvSpPr>
            <p:spPr bwMode="auto">
              <a:xfrm>
                <a:off x="1572" y="3249"/>
                <a:ext cx="0" cy="499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9091" name="Line 19"/>
              <p:cNvSpPr>
                <a:spLocks noChangeShapeType="1"/>
              </p:cNvSpPr>
              <p:nvPr/>
            </p:nvSpPr>
            <p:spPr bwMode="auto">
              <a:xfrm>
                <a:off x="1617" y="2478"/>
                <a:ext cx="0" cy="544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59092" name="Text Box 20"/>
              <p:cNvSpPr txBox="1">
                <a:spLocks noChangeArrowheads="1"/>
              </p:cNvSpPr>
              <p:nvPr/>
            </p:nvSpPr>
            <p:spPr bwMode="auto">
              <a:xfrm>
                <a:off x="1617" y="2557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59093" name="Text Box 21"/>
              <p:cNvSpPr txBox="1">
                <a:spLocks noChangeArrowheads="1"/>
              </p:cNvSpPr>
              <p:nvPr/>
            </p:nvSpPr>
            <p:spPr bwMode="auto">
              <a:xfrm>
                <a:off x="1572" y="3294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</p:grpSp>
        <p:sp>
          <p:nvSpPr>
            <p:cNvPr id="259125" name="Text Box 53"/>
            <p:cNvSpPr txBox="1">
              <a:spLocks noChangeArrowheads="1"/>
            </p:cNvSpPr>
            <p:nvPr/>
          </p:nvSpPr>
          <p:spPr bwMode="auto">
            <a:xfrm>
              <a:off x="1111" y="3339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59126" name="Text Box 54"/>
            <p:cNvSpPr txBox="1">
              <a:spLocks noChangeArrowheads="1"/>
            </p:cNvSpPr>
            <p:nvPr/>
          </p:nvSpPr>
          <p:spPr bwMode="auto">
            <a:xfrm>
              <a:off x="1118" y="256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9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9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9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9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9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9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9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9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9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9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9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9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9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9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9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59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9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9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9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59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9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9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9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5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59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59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59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5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59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5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25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25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25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25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59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59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59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59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  <p:bldP spid="259099" grpId="0" animBg="1"/>
      <p:bldP spid="259100" grpId="0"/>
      <p:bldP spid="259101" grpId="0" animBg="1"/>
      <p:bldP spid="259102" grpId="0"/>
      <p:bldP spid="259103" grpId="0" animBg="1"/>
      <p:bldP spid="259104" grpId="0" animBg="1"/>
      <p:bldP spid="259105" grpId="0" animBg="1"/>
      <p:bldP spid="259106" grpId="0" animBg="1"/>
      <p:bldP spid="259107" grpId="0" animBg="1"/>
      <p:bldP spid="259108" grpId="0" animBg="1"/>
      <p:bldP spid="259110" grpId="0" animBg="1"/>
      <p:bldP spid="259111" grpId="0" animBg="1"/>
      <p:bldP spid="259112" grpId="0" animBg="1"/>
      <p:bldP spid="259113" grpId="0" animBg="1"/>
      <p:bldP spid="259114" grpId="0"/>
      <p:bldP spid="259116" grpId="0"/>
      <p:bldP spid="259117" grpId="0" animBg="1"/>
      <p:bldP spid="259118" grpId="0"/>
      <p:bldP spid="259119" grpId="0"/>
      <p:bldP spid="259120" grpId="0" animBg="1"/>
      <p:bldP spid="259121" grpId="0" animBg="1"/>
      <p:bldP spid="25912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713787" cy="720725"/>
          </a:xfrm>
        </p:spPr>
        <p:txBody>
          <a:bodyPr/>
          <a:lstStyle/>
          <a:p>
            <a:r>
              <a:rPr lang="cs-CZ" altLang="cs-CZ" sz="32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Grafické řešení – dva prvky paralelně</a:t>
            </a:r>
            <a:endParaRPr lang="cs-CZ" altLang="cs-CZ" sz="32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60099" name="Rectangle 3"/>
          <p:cNvSpPr>
            <a:spLocks noChangeArrowheads="1"/>
          </p:cNvSpPr>
          <p:nvPr/>
        </p:nvSpPr>
        <p:spPr bwMode="auto">
          <a:xfrm>
            <a:off x="114196" y="1065213"/>
            <a:ext cx="8785225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Co platí pro napětí a proud, jsou-li dva prvky paralelně 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Oba prvky mají stejné napětí, celkový proud je dán součtem dílčích proudů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 pro daný proud sčítáme dílčí proudy.</a:t>
            </a:r>
          </a:p>
        </p:txBody>
      </p:sp>
      <p:grpSp>
        <p:nvGrpSpPr>
          <p:cNvPr id="260117" name="Group 21"/>
          <p:cNvGrpSpPr>
            <a:grpSpLocks/>
          </p:cNvGrpSpPr>
          <p:nvPr/>
        </p:nvGrpSpPr>
        <p:grpSpPr bwMode="auto">
          <a:xfrm>
            <a:off x="3635375" y="3214688"/>
            <a:ext cx="4957763" cy="3473450"/>
            <a:chOff x="2290" y="2025"/>
            <a:chExt cx="3123" cy="2188"/>
          </a:xfrm>
        </p:grpSpPr>
        <p:sp>
          <p:nvSpPr>
            <p:cNvPr id="260118" name="Freeform 22"/>
            <p:cNvSpPr>
              <a:spLocks/>
            </p:cNvSpPr>
            <p:nvPr/>
          </p:nvSpPr>
          <p:spPr bwMode="auto">
            <a:xfrm>
              <a:off x="2744" y="2070"/>
              <a:ext cx="2540" cy="1905"/>
            </a:xfrm>
            <a:custGeom>
              <a:avLst/>
              <a:gdLst>
                <a:gd name="T0" fmla="*/ 0 w 2540"/>
                <a:gd name="T1" fmla="*/ 0 h 1905"/>
                <a:gd name="T2" fmla="*/ 0 w 2540"/>
                <a:gd name="T3" fmla="*/ 1905 h 1905"/>
                <a:gd name="T4" fmla="*/ 2540 w 2540"/>
                <a:gd name="T5" fmla="*/ 1905 h 1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0" h="1905">
                  <a:moveTo>
                    <a:pt x="0" y="0"/>
                  </a:moveTo>
                  <a:lnTo>
                    <a:pt x="0" y="1905"/>
                  </a:lnTo>
                  <a:lnTo>
                    <a:pt x="2540" y="1905"/>
                  </a:lnTo>
                </a:path>
              </a:pathLst>
            </a:custGeom>
            <a:noFill/>
            <a:ln w="12700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60119" name="Text Box 23"/>
            <p:cNvSpPr txBox="1">
              <a:spLocks noChangeArrowheads="1"/>
            </p:cNvSpPr>
            <p:nvPr/>
          </p:nvSpPr>
          <p:spPr bwMode="auto">
            <a:xfrm>
              <a:off x="5057" y="3975"/>
              <a:ext cx="35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 (A)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60120" name="Text Box 24"/>
            <p:cNvSpPr txBox="1">
              <a:spLocks noChangeArrowheads="1"/>
            </p:cNvSpPr>
            <p:nvPr/>
          </p:nvSpPr>
          <p:spPr bwMode="auto">
            <a:xfrm>
              <a:off x="2290" y="2025"/>
              <a:ext cx="41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 (V)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</p:grpSp>
      <p:sp>
        <p:nvSpPr>
          <p:cNvPr id="260121" name="Line 25"/>
          <p:cNvSpPr>
            <a:spLocks noChangeShapeType="1"/>
          </p:cNvSpPr>
          <p:nvPr/>
        </p:nvSpPr>
        <p:spPr bwMode="auto">
          <a:xfrm flipV="1">
            <a:off x="4356100" y="3430588"/>
            <a:ext cx="647700" cy="2879725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22" name="Text Box 26"/>
          <p:cNvSpPr txBox="1">
            <a:spLocks noChangeArrowheads="1"/>
          </p:cNvSpPr>
          <p:nvPr/>
        </p:nvSpPr>
        <p:spPr bwMode="auto">
          <a:xfrm>
            <a:off x="4859338" y="2997200"/>
            <a:ext cx="502308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~</a:t>
            </a:r>
            <a:r>
              <a:rPr lang="cs-CZ" altLang="cs-CZ" sz="20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2</a:t>
            </a:r>
            <a:endParaRPr lang="en-US" altLang="cs-CZ" sz="2000" b="1" baseline="-25000">
              <a:solidFill>
                <a:schemeClr val="bg2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60123" name="Freeform 27"/>
          <p:cNvSpPr>
            <a:spLocks/>
          </p:cNvSpPr>
          <p:nvPr/>
        </p:nvSpPr>
        <p:spPr bwMode="auto">
          <a:xfrm>
            <a:off x="4356100" y="3590925"/>
            <a:ext cx="1584325" cy="2736850"/>
          </a:xfrm>
          <a:custGeom>
            <a:avLst/>
            <a:gdLst>
              <a:gd name="T0" fmla="*/ 0 w 998"/>
              <a:gd name="T1" fmla="*/ 1724 h 1724"/>
              <a:gd name="T2" fmla="*/ 499 w 998"/>
              <a:gd name="T3" fmla="*/ 1316 h 1724"/>
              <a:gd name="T4" fmla="*/ 862 w 998"/>
              <a:gd name="T5" fmla="*/ 544 h 1724"/>
              <a:gd name="T6" fmla="*/ 998 w 998"/>
              <a:gd name="T7" fmla="*/ 0 h 1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98" h="1724">
                <a:moveTo>
                  <a:pt x="0" y="1724"/>
                </a:moveTo>
                <a:cubicBezTo>
                  <a:pt x="177" y="1618"/>
                  <a:pt x="355" y="1513"/>
                  <a:pt x="499" y="1316"/>
                </a:cubicBezTo>
                <a:cubicBezTo>
                  <a:pt x="643" y="1119"/>
                  <a:pt x="779" y="763"/>
                  <a:pt x="862" y="544"/>
                </a:cubicBezTo>
                <a:cubicBezTo>
                  <a:pt x="945" y="325"/>
                  <a:pt x="971" y="162"/>
                  <a:pt x="998" y="0"/>
                </a:cubicBezTo>
              </a:path>
            </a:pathLst>
          </a:custGeom>
          <a:noFill/>
          <a:ln w="3810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24" name="Text Box 28"/>
          <p:cNvSpPr txBox="1">
            <a:spLocks noChangeArrowheads="1"/>
          </p:cNvSpPr>
          <p:nvPr/>
        </p:nvSpPr>
        <p:spPr bwMode="auto">
          <a:xfrm>
            <a:off x="5651500" y="3141663"/>
            <a:ext cx="502308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~</a:t>
            </a: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R</a:t>
            </a:r>
            <a:r>
              <a:rPr lang="cs-CZ" altLang="cs-CZ" sz="2000" b="1" baseline="-2500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1</a:t>
            </a:r>
            <a:endParaRPr lang="en-US" altLang="cs-CZ" sz="2000" b="1" baseline="-25000">
              <a:solidFill>
                <a:schemeClr val="bg1">
                  <a:lumMod val="75000"/>
                </a:schemeClr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60125" name="Line 29"/>
          <p:cNvSpPr>
            <a:spLocks noChangeShapeType="1"/>
          </p:cNvSpPr>
          <p:nvPr/>
        </p:nvSpPr>
        <p:spPr bwMode="auto">
          <a:xfrm>
            <a:off x="4356100" y="5283200"/>
            <a:ext cx="1584325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26" name="Line 30"/>
          <p:cNvSpPr>
            <a:spLocks noChangeShapeType="1"/>
          </p:cNvSpPr>
          <p:nvPr/>
        </p:nvSpPr>
        <p:spPr bwMode="auto">
          <a:xfrm>
            <a:off x="4356100" y="4778375"/>
            <a:ext cx="1871663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27" name="Line 31"/>
          <p:cNvSpPr>
            <a:spLocks noChangeShapeType="1"/>
          </p:cNvSpPr>
          <p:nvPr/>
        </p:nvSpPr>
        <p:spPr bwMode="auto">
          <a:xfrm>
            <a:off x="4356100" y="5788025"/>
            <a:ext cx="1152525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28" name="Line 32"/>
          <p:cNvSpPr>
            <a:spLocks noChangeShapeType="1"/>
          </p:cNvSpPr>
          <p:nvPr/>
        </p:nvSpPr>
        <p:spPr bwMode="auto">
          <a:xfrm>
            <a:off x="4356100" y="3771900"/>
            <a:ext cx="2303463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29" name="Line 33"/>
          <p:cNvSpPr>
            <a:spLocks noChangeShapeType="1"/>
          </p:cNvSpPr>
          <p:nvPr/>
        </p:nvSpPr>
        <p:spPr bwMode="auto">
          <a:xfrm>
            <a:off x="4356100" y="4275138"/>
            <a:ext cx="2087563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30" name="Line 34"/>
          <p:cNvSpPr>
            <a:spLocks noChangeShapeType="1"/>
          </p:cNvSpPr>
          <p:nvPr/>
        </p:nvSpPr>
        <p:spPr bwMode="auto">
          <a:xfrm>
            <a:off x="5292725" y="5680075"/>
            <a:ext cx="0" cy="2159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31" name="Line 35"/>
          <p:cNvSpPr>
            <a:spLocks noChangeShapeType="1"/>
          </p:cNvSpPr>
          <p:nvPr/>
        </p:nvSpPr>
        <p:spPr bwMode="auto">
          <a:xfrm>
            <a:off x="6011863" y="4670425"/>
            <a:ext cx="0" cy="2159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32" name="Line 36"/>
          <p:cNvSpPr>
            <a:spLocks noChangeShapeType="1"/>
          </p:cNvSpPr>
          <p:nvPr/>
        </p:nvSpPr>
        <p:spPr bwMode="auto">
          <a:xfrm>
            <a:off x="5724525" y="5175250"/>
            <a:ext cx="0" cy="2159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33" name="Line 37"/>
          <p:cNvSpPr>
            <a:spLocks noChangeShapeType="1"/>
          </p:cNvSpPr>
          <p:nvPr/>
        </p:nvSpPr>
        <p:spPr bwMode="auto">
          <a:xfrm>
            <a:off x="6477000" y="3663950"/>
            <a:ext cx="0" cy="2159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34" name="Freeform 38"/>
          <p:cNvSpPr>
            <a:spLocks/>
          </p:cNvSpPr>
          <p:nvPr/>
        </p:nvSpPr>
        <p:spPr bwMode="auto">
          <a:xfrm>
            <a:off x="4343400" y="3303588"/>
            <a:ext cx="2316163" cy="3035300"/>
          </a:xfrm>
          <a:custGeom>
            <a:avLst/>
            <a:gdLst>
              <a:gd name="T0" fmla="*/ 53 w 1459"/>
              <a:gd name="T1" fmla="*/ 1859 h 1912"/>
              <a:gd name="T2" fmla="*/ 98 w 1459"/>
              <a:gd name="T3" fmla="*/ 1859 h 1912"/>
              <a:gd name="T4" fmla="*/ 643 w 1459"/>
              <a:gd name="T5" fmla="*/ 1542 h 1912"/>
              <a:gd name="T6" fmla="*/ 896 w 1459"/>
              <a:gd name="T7" fmla="*/ 1230 h 1912"/>
              <a:gd name="T8" fmla="*/ 1076 w 1459"/>
              <a:gd name="T9" fmla="*/ 911 h 1912"/>
              <a:gd name="T10" fmla="*/ 1232 w 1459"/>
              <a:gd name="T11" fmla="*/ 589 h 1912"/>
              <a:gd name="T12" fmla="*/ 1368 w 1459"/>
              <a:gd name="T13" fmla="*/ 272 h 1912"/>
              <a:gd name="T14" fmla="*/ 1459 w 1459"/>
              <a:gd name="T15" fmla="*/ 0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59" h="1912">
                <a:moveTo>
                  <a:pt x="53" y="1859"/>
                </a:moveTo>
                <a:cubicBezTo>
                  <a:pt x="26" y="1885"/>
                  <a:pt x="0" y="1912"/>
                  <a:pt x="98" y="1859"/>
                </a:cubicBezTo>
                <a:cubicBezTo>
                  <a:pt x="196" y="1806"/>
                  <a:pt x="510" y="1647"/>
                  <a:pt x="643" y="1542"/>
                </a:cubicBezTo>
                <a:cubicBezTo>
                  <a:pt x="776" y="1437"/>
                  <a:pt x="824" y="1335"/>
                  <a:pt x="896" y="1230"/>
                </a:cubicBezTo>
                <a:cubicBezTo>
                  <a:pt x="968" y="1125"/>
                  <a:pt x="1020" y="1018"/>
                  <a:pt x="1076" y="911"/>
                </a:cubicBezTo>
                <a:cubicBezTo>
                  <a:pt x="1132" y="804"/>
                  <a:pt x="1183" y="695"/>
                  <a:pt x="1232" y="589"/>
                </a:cubicBezTo>
                <a:cubicBezTo>
                  <a:pt x="1281" y="483"/>
                  <a:pt x="1330" y="370"/>
                  <a:pt x="1368" y="272"/>
                </a:cubicBezTo>
                <a:cubicBezTo>
                  <a:pt x="1406" y="174"/>
                  <a:pt x="1432" y="87"/>
                  <a:pt x="1459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35" name="Text Box 39"/>
          <p:cNvSpPr txBox="1">
            <a:spLocks noChangeArrowheads="1"/>
          </p:cNvSpPr>
          <p:nvPr/>
        </p:nvSpPr>
        <p:spPr bwMode="auto">
          <a:xfrm>
            <a:off x="6804025" y="3068638"/>
            <a:ext cx="9207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~</a:t>
            </a:r>
            <a:r>
              <a:rPr lang="cs-CZ" altLang="cs-CZ" sz="2000" b="1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R</a:t>
            </a:r>
            <a:r>
              <a:rPr lang="cs-CZ" altLang="cs-CZ" sz="2000" b="1" baseline="-25000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1</a:t>
            </a:r>
            <a:r>
              <a:rPr lang="cs-CZ" altLang="cs-CZ" sz="2000" b="1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+R</a:t>
            </a:r>
            <a:r>
              <a:rPr lang="cs-CZ" altLang="cs-CZ" sz="2000" b="1" baseline="-25000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2</a:t>
            </a:r>
            <a:endParaRPr lang="en-US" altLang="cs-CZ" sz="2000" b="1" baseline="-25000">
              <a:solidFill>
                <a:srgbClr val="FF33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60136" name="Text Box 40"/>
          <p:cNvSpPr txBox="1">
            <a:spLocks noChangeArrowheads="1"/>
          </p:cNvSpPr>
          <p:nvPr/>
        </p:nvSpPr>
        <p:spPr bwMode="auto">
          <a:xfrm>
            <a:off x="4022725" y="4022725"/>
            <a:ext cx="382083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U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A</a:t>
            </a:r>
            <a:endParaRPr lang="en-US" altLang="cs-CZ" sz="2000" b="1" baseline="-25000" dirty="0">
              <a:solidFill>
                <a:schemeClr val="bg2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60137" name="Line 41"/>
          <p:cNvSpPr>
            <a:spLocks noChangeShapeType="1"/>
          </p:cNvSpPr>
          <p:nvPr/>
        </p:nvSpPr>
        <p:spPr bwMode="auto">
          <a:xfrm>
            <a:off x="4821238" y="4238625"/>
            <a:ext cx="0" cy="208915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38" name="Text Box 42"/>
          <p:cNvSpPr txBox="1">
            <a:spLocks noChangeArrowheads="1"/>
          </p:cNvSpPr>
          <p:nvPr/>
        </p:nvSpPr>
        <p:spPr bwMode="auto">
          <a:xfrm>
            <a:off x="4643438" y="6308725"/>
            <a:ext cx="361244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I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2A</a:t>
            </a:r>
            <a:endParaRPr lang="en-US" altLang="cs-CZ" sz="2000" b="1" baseline="-25000">
              <a:solidFill>
                <a:schemeClr val="bg2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60139" name="Text Box 43"/>
          <p:cNvSpPr txBox="1">
            <a:spLocks noChangeArrowheads="1"/>
          </p:cNvSpPr>
          <p:nvPr/>
        </p:nvSpPr>
        <p:spPr bwMode="auto">
          <a:xfrm>
            <a:off x="5508625" y="6308725"/>
            <a:ext cx="361244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I</a:t>
            </a:r>
            <a:r>
              <a:rPr lang="cs-CZ" altLang="cs-CZ" sz="2000" b="1" baseline="-2500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1A</a:t>
            </a:r>
            <a:endParaRPr lang="en-US" altLang="cs-CZ" sz="2000" b="1" baseline="-25000">
              <a:solidFill>
                <a:schemeClr val="bg1">
                  <a:lumMod val="75000"/>
                </a:schemeClr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60140" name="Line 44"/>
          <p:cNvSpPr>
            <a:spLocks noChangeShapeType="1"/>
          </p:cNvSpPr>
          <p:nvPr/>
        </p:nvSpPr>
        <p:spPr bwMode="auto">
          <a:xfrm>
            <a:off x="5795963" y="4221163"/>
            <a:ext cx="0" cy="2089150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41" name="Line 45"/>
          <p:cNvSpPr>
            <a:spLocks noChangeShapeType="1"/>
          </p:cNvSpPr>
          <p:nvPr/>
        </p:nvSpPr>
        <p:spPr bwMode="auto">
          <a:xfrm>
            <a:off x="6264275" y="4221163"/>
            <a:ext cx="0" cy="208915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42" name="Text Box 46"/>
          <p:cNvSpPr txBox="1">
            <a:spLocks noChangeArrowheads="1"/>
          </p:cNvSpPr>
          <p:nvPr/>
        </p:nvSpPr>
        <p:spPr bwMode="auto">
          <a:xfrm>
            <a:off x="6156325" y="6308725"/>
            <a:ext cx="11191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I</a:t>
            </a:r>
            <a:r>
              <a:rPr lang="cs-CZ" altLang="cs-CZ" sz="2000" b="1" baseline="-25000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A</a:t>
            </a:r>
            <a:r>
              <a:rPr lang="cs-CZ" altLang="cs-CZ" sz="2000" b="1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=I</a:t>
            </a:r>
            <a:r>
              <a:rPr lang="cs-CZ" altLang="cs-CZ" sz="2000" b="1" baseline="-25000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1A</a:t>
            </a:r>
            <a:r>
              <a:rPr lang="cs-CZ" altLang="cs-CZ" sz="2000" b="1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+I</a:t>
            </a:r>
            <a:r>
              <a:rPr lang="cs-CZ" altLang="cs-CZ" sz="2000" b="1" baseline="-25000">
                <a:solidFill>
                  <a:srgbClr val="FF3300"/>
                </a:solidFill>
                <a:effectLst/>
                <a:cs typeface="Arial" panose="020B0604020202020204" pitchFamily="34" charset="0"/>
              </a:rPr>
              <a:t>2A</a:t>
            </a:r>
            <a:endParaRPr lang="en-US" altLang="cs-CZ" sz="2000" b="1" baseline="-25000">
              <a:solidFill>
                <a:srgbClr val="FF3300"/>
              </a:solidFill>
              <a:effectLst/>
              <a:cs typeface="Arial" panose="020B0604020202020204" pitchFamily="34" charset="0"/>
            </a:endParaRPr>
          </a:p>
        </p:txBody>
      </p:sp>
      <p:grpSp>
        <p:nvGrpSpPr>
          <p:cNvPr id="260161" name="Group 65"/>
          <p:cNvGrpSpPr>
            <a:grpSpLocks/>
          </p:cNvGrpSpPr>
          <p:nvPr/>
        </p:nvGrpSpPr>
        <p:grpSpPr bwMode="auto">
          <a:xfrm>
            <a:off x="325438" y="2420938"/>
            <a:ext cx="1941512" cy="2973387"/>
            <a:chOff x="205" y="1525"/>
            <a:chExt cx="1223" cy="1873"/>
          </a:xfrm>
        </p:grpSpPr>
        <p:sp>
          <p:nvSpPr>
            <p:cNvPr id="260104" name="Freeform 8"/>
            <p:cNvSpPr>
              <a:spLocks/>
            </p:cNvSpPr>
            <p:nvPr/>
          </p:nvSpPr>
          <p:spPr bwMode="auto">
            <a:xfrm rot="16200000">
              <a:off x="816" y="2318"/>
              <a:ext cx="409" cy="363"/>
            </a:xfrm>
            <a:custGeom>
              <a:avLst/>
              <a:gdLst>
                <a:gd name="T0" fmla="*/ 409 w 409"/>
                <a:gd name="T1" fmla="*/ 0 h 363"/>
                <a:gd name="T2" fmla="*/ 91 w 409"/>
                <a:gd name="T3" fmla="*/ 363 h 363"/>
                <a:gd name="T4" fmla="*/ 0 w 409"/>
                <a:gd name="T5" fmla="*/ 363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9" h="363">
                  <a:moveTo>
                    <a:pt x="409" y="0"/>
                  </a:moveTo>
                  <a:lnTo>
                    <a:pt x="91" y="363"/>
                  </a:lnTo>
                  <a:lnTo>
                    <a:pt x="0" y="363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60101" name="Rectangle 5"/>
            <p:cNvSpPr>
              <a:spLocks noChangeAspect="1" noChangeArrowheads="1"/>
            </p:cNvSpPr>
            <p:nvPr/>
          </p:nvSpPr>
          <p:spPr bwMode="auto">
            <a:xfrm rot="16200000">
              <a:off x="964" y="2307"/>
              <a:ext cx="136" cy="340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grpSp>
          <p:nvGrpSpPr>
            <p:cNvPr id="260143" name="Group 47"/>
            <p:cNvGrpSpPr>
              <a:grpSpLocks/>
            </p:cNvGrpSpPr>
            <p:nvPr/>
          </p:nvGrpSpPr>
          <p:grpSpPr bwMode="auto">
            <a:xfrm>
              <a:off x="703" y="1525"/>
              <a:ext cx="363" cy="363"/>
              <a:chOff x="703" y="1661"/>
              <a:chExt cx="363" cy="363"/>
            </a:xfrm>
          </p:grpSpPr>
          <p:sp>
            <p:nvSpPr>
              <p:cNvPr id="260103" name="Oval 7"/>
              <p:cNvSpPr>
                <a:spLocks noChangeAspect="1" noChangeArrowheads="1"/>
              </p:cNvSpPr>
              <p:nvPr/>
            </p:nvSpPr>
            <p:spPr bwMode="auto">
              <a:xfrm>
                <a:off x="703" y="1661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60108" name="Text Box 12"/>
              <p:cNvSpPr txBox="1">
                <a:spLocks noChangeArrowheads="1"/>
              </p:cNvSpPr>
              <p:nvPr/>
            </p:nvSpPr>
            <p:spPr bwMode="auto">
              <a:xfrm>
                <a:off x="808" y="1706"/>
                <a:ext cx="153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</p:grpSp>
        <p:sp>
          <p:nvSpPr>
            <p:cNvPr id="260109" name="Line 13"/>
            <p:cNvSpPr>
              <a:spLocks noChangeShapeType="1"/>
            </p:cNvSpPr>
            <p:nvPr/>
          </p:nvSpPr>
          <p:spPr bwMode="auto">
            <a:xfrm>
              <a:off x="476" y="3158"/>
              <a:ext cx="27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60110" name="Line 14"/>
            <p:cNvSpPr>
              <a:spLocks noChangeShapeType="1"/>
            </p:cNvSpPr>
            <p:nvPr/>
          </p:nvSpPr>
          <p:spPr bwMode="auto">
            <a:xfrm rot="16200000">
              <a:off x="885" y="1661"/>
              <a:ext cx="0" cy="635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60111" name="Text Box 15"/>
            <p:cNvSpPr txBox="1">
              <a:spLocks noChangeArrowheads="1"/>
            </p:cNvSpPr>
            <p:nvPr/>
          </p:nvSpPr>
          <p:spPr bwMode="auto">
            <a:xfrm>
              <a:off x="476" y="3158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60112" name="Text Box 16"/>
            <p:cNvSpPr txBox="1">
              <a:spLocks noChangeArrowheads="1"/>
            </p:cNvSpPr>
            <p:nvPr/>
          </p:nvSpPr>
          <p:spPr bwMode="auto">
            <a:xfrm>
              <a:off x="793" y="1979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60116" name="Text Box 20"/>
            <p:cNvSpPr txBox="1">
              <a:spLocks noChangeArrowheads="1"/>
            </p:cNvSpPr>
            <p:nvPr/>
          </p:nvSpPr>
          <p:spPr bwMode="auto">
            <a:xfrm>
              <a:off x="930" y="315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60144" name="Rectangle 48"/>
            <p:cNvSpPr>
              <a:spLocks noChangeAspect="1" noChangeArrowheads="1"/>
            </p:cNvSpPr>
            <p:nvPr/>
          </p:nvSpPr>
          <p:spPr bwMode="auto">
            <a:xfrm rot="5400000">
              <a:off x="964" y="2920"/>
              <a:ext cx="136" cy="340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60145" name="Oval 49"/>
            <p:cNvSpPr>
              <a:spLocks noChangeArrowheads="1"/>
            </p:cNvSpPr>
            <p:nvPr/>
          </p:nvSpPr>
          <p:spPr bwMode="auto">
            <a:xfrm>
              <a:off x="340" y="2432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60146" name="Oval 50"/>
            <p:cNvSpPr>
              <a:spLocks noChangeArrowheads="1"/>
            </p:cNvSpPr>
            <p:nvPr/>
          </p:nvSpPr>
          <p:spPr bwMode="auto">
            <a:xfrm>
              <a:off x="1338" y="2432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260147" name="AutoShape 51"/>
            <p:cNvCxnSpPr>
              <a:cxnSpLocks noChangeShapeType="1"/>
              <a:stCxn id="260103" idx="2"/>
              <a:endCxn id="260145" idx="0"/>
            </p:cNvCxnSpPr>
            <p:nvPr/>
          </p:nvCxnSpPr>
          <p:spPr bwMode="auto">
            <a:xfrm rot="10800000" flipV="1">
              <a:off x="385" y="1707"/>
              <a:ext cx="306" cy="713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0148" name="AutoShape 52"/>
            <p:cNvCxnSpPr>
              <a:cxnSpLocks noChangeShapeType="1"/>
              <a:stCxn id="260145" idx="4"/>
              <a:endCxn id="260144" idx="2"/>
            </p:cNvCxnSpPr>
            <p:nvPr/>
          </p:nvCxnSpPr>
          <p:spPr bwMode="auto">
            <a:xfrm rot="16200000" flipH="1">
              <a:off x="340" y="2579"/>
              <a:ext cx="556" cy="465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0151" name="AutoShape 55"/>
            <p:cNvCxnSpPr>
              <a:cxnSpLocks noChangeShapeType="1"/>
              <a:stCxn id="260101" idx="0"/>
              <a:endCxn id="260145" idx="6"/>
            </p:cNvCxnSpPr>
            <p:nvPr/>
          </p:nvCxnSpPr>
          <p:spPr bwMode="auto">
            <a:xfrm flipH="1">
              <a:off x="442" y="2477"/>
              <a:ext cx="408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0152" name="AutoShape 56"/>
            <p:cNvCxnSpPr>
              <a:cxnSpLocks noChangeShapeType="1"/>
              <a:stCxn id="260103" idx="6"/>
              <a:endCxn id="260146" idx="0"/>
            </p:cNvCxnSpPr>
            <p:nvPr/>
          </p:nvCxnSpPr>
          <p:spPr bwMode="auto">
            <a:xfrm>
              <a:off x="1078" y="1707"/>
              <a:ext cx="305" cy="713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0153" name="AutoShape 57"/>
            <p:cNvCxnSpPr>
              <a:cxnSpLocks noChangeShapeType="1"/>
              <a:stCxn id="260146" idx="2"/>
              <a:endCxn id="260101" idx="2"/>
            </p:cNvCxnSpPr>
            <p:nvPr/>
          </p:nvCxnSpPr>
          <p:spPr bwMode="auto">
            <a:xfrm flipH="1">
              <a:off x="1214" y="2477"/>
              <a:ext cx="112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0154" name="AutoShape 58"/>
            <p:cNvCxnSpPr>
              <a:cxnSpLocks noChangeShapeType="1"/>
              <a:stCxn id="260146" idx="4"/>
              <a:endCxn id="260144" idx="0"/>
            </p:cNvCxnSpPr>
            <p:nvPr/>
          </p:nvCxnSpPr>
          <p:spPr bwMode="auto">
            <a:xfrm rot="5400000">
              <a:off x="1021" y="2727"/>
              <a:ext cx="556" cy="16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0155" name="Line 59"/>
            <p:cNvSpPr>
              <a:spLocks noChangeShapeType="1"/>
            </p:cNvSpPr>
            <p:nvPr/>
          </p:nvSpPr>
          <p:spPr bwMode="auto">
            <a:xfrm>
              <a:off x="476" y="2568"/>
              <a:ext cx="27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60156" name="Text Box 60"/>
            <p:cNvSpPr txBox="1">
              <a:spLocks noChangeArrowheads="1"/>
            </p:cNvSpPr>
            <p:nvPr/>
          </p:nvSpPr>
          <p:spPr bwMode="auto">
            <a:xfrm>
              <a:off x="476" y="2568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60157" name="Text Box 61"/>
            <p:cNvSpPr txBox="1">
              <a:spLocks noChangeArrowheads="1"/>
            </p:cNvSpPr>
            <p:nvPr/>
          </p:nvSpPr>
          <p:spPr bwMode="auto">
            <a:xfrm>
              <a:off x="930" y="2523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60159" name="Line 63"/>
            <p:cNvSpPr>
              <a:spLocks noChangeShapeType="1"/>
            </p:cNvSpPr>
            <p:nvPr/>
          </p:nvSpPr>
          <p:spPr bwMode="auto">
            <a:xfrm rot="5400000">
              <a:off x="159" y="2160"/>
              <a:ext cx="27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60160" name="Text Box 64"/>
            <p:cNvSpPr txBox="1">
              <a:spLocks noChangeArrowheads="1"/>
            </p:cNvSpPr>
            <p:nvPr/>
          </p:nvSpPr>
          <p:spPr bwMode="auto">
            <a:xfrm>
              <a:off x="205" y="1797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0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0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0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0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0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0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0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0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0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0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0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6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0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60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6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0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0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6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60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60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60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0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6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6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6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6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6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26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26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6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26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60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60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6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8" grpId="0"/>
      <p:bldP spid="260121" grpId="0" animBg="1"/>
      <p:bldP spid="260122" grpId="0"/>
      <p:bldP spid="260123" grpId="0" animBg="1"/>
      <p:bldP spid="260124" grpId="0"/>
      <p:bldP spid="260125" grpId="0" animBg="1"/>
      <p:bldP spid="260126" grpId="0" animBg="1"/>
      <p:bldP spid="260127" grpId="0" animBg="1"/>
      <p:bldP spid="260128" grpId="0" animBg="1"/>
      <p:bldP spid="260129" grpId="0" animBg="1"/>
      <p:bldP spid="260130" grpId="0" animBg="1"/>
      <p:bldP spid="260131" grpId="0" animBg="1"/>
      <p:bldP spid="260132" grpId="0" animBg="1"/>
      <p:bldP spid="260133" grpId="0" animBg="1"/>
      <p:bldP spid="260134" grpId="0" animBg="1"/>
      <p:bldP spid="260135" grpId="0"/>
      <p:bldP spid="260136" grpId="0"/>
      <p:bldP spid="260137" grpId="0" animBg="1"/>
      <p:bldP spid="260139" grpId="0"/>
      <p:bldP spid="260140" grpId="0" animBg="1"/>
      <p:bldP spid="260141" grpId="0" animBg="1"/>
      <p:bldP spid="26014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188913"/>
            <a:ext cx="4464050" cy="720725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61123" name="Rectangle 3"/>
          <p:cNvSpPr>
            <a:spLocks noChangeArrowheads="1"/>
          </p:cNvSpPr>
          <p:nvPr/>
        </p:nvSpPr>
        <p:spPr bwMode="auto">
          <a:xfrm>
            <a:off x="179388" y="1341438"/>
            <a:ext cx="47529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Určete pracovní bod daného zapojení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261195" name="Rectangle 75"/>
          <p:cNvSpPr>
            <a:spLocks noChangeArrowheads="1"/>
          </p:cNvSpPr>
          <p:nvPr/>
        </p:nvSpPr>
        <p:spPr bwMode="auto">
          <a:xfrm>
            <a:off x="5292725" y="1412875"/>
            <a:ext cx="3313113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U=30V, R1=2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R2=5, R3 - tabulka</a:t>
            </a:r>
          </a:p>
        </p:txBody>
      </p:sp>
      <p:grpSp>
        <p:nvGrpSpPr>
          <p:cNvPr id="261224" name="Group 104"/>
          <p:cNvGrpSpPr>
            <a:grpSpLocks/>
          </p:cNvGrpSpPr>
          <p:nvPr/>
        </p:nvGrpSpPr>
        <p:grpSpPr bwMode="auto">
          <a:xfrm>
            <a:off x="179388" y="1916113"/>
            <a:ext cx="3459162" cy="2249487"/>
            <a:chOff x="113" y="1117"/>
            <a:chExt cx="2179" cy="1417"/>
          </a:xfrm>
        </p:grpSpPr>
        <p:grpSp>
          <p:nvGrpSpPr>
            <p:cNvPr id="261153" name="Group 33"/>
            <p:cNvGrpSpPr>
              <a:grpSpLocks/>
            </p:cNvGrpSpPr>
            <p:nvPr/>
          </p:nvGrpSpPr>
          <p:grpSpPr bwMode="auto">
            <a:xfrm>
              <a:off x="113" y="1764"/>
              <a:ext cx="363" cy="363"/>
              <a:chOff x="703" y="1661"/>
              <a:chExt cx="363" cy="363"/>
            </a:xfrm>
          </p:grpSpPr>
          <p:sp>
            <p:nvSpPr>
              <p:cNvPr id="261154" name="Oval 34"/>
              <p:cNvSpPr>
                <a:spLocks noChangeAspect="1" noChangeArrowheads="1"/>
              </p:cNvSpPr>
              <p:nvPr/>
            </p:nvSpPr>
            <p:spPr bwMode="auto">
              <a:xfrm>
                <a:off x="703" y="1661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61155" name="Text Box 35"/>
              <p:cNvSpPr txBox="1">
                <a:spLocks noChangeArrowheads="1"/>
              </p:cNvSpPr>
              <p:nvPr/>
            </p:nvSpPr>
            <p:spPr bwMode="auto">
              <a:xfrm>
                <a:off x="808" y="1706"/>
                <a:ext cx="153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</p:grpSp>
        <p:sp>
          <p:nvSpPr>
            <p:cNvPr id="261156" name="Line 36"/>
            <p:cNvSpPr>
              <a:spLocks noChangeShapeType="1"/>
            </p:cNvSpPr>
            <p:nvPr/>
          </p:nvSpPr>
          <p:spPr bwMode="auto">
            <a:xfrm>
              <a:off x="339" y="1265"/>
              <a:ext cx="27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61157" name="Line 37"/>
            <p:cNvSpPr>
              <a:spLocks noChangeShapeType="1"/>
            </p:cNvSpPr>
            <p:nvPr/>
          </p:nvSpPr>
          <p:spPr bwMode="auto">
            <a:xfrm>
              <a:off x="566" y="1673"/>
              <a:ext cx="0" cy="635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61158" name="Text Box 38"/>
            <p:cNvSpPr txBox="1">
              <a:spLocks noChangeArrowheads="1"/>
            </p:cNvSpPr>
            <p:nvPr/>
          </p:nvSpPr>
          <p:spPr bwMode="auto">
            <a:xfrm>
              <a:off x="2142" y="1310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261159" name="Text Box 39"/>
            <p:cNvSpPr txBox="1">
              <a:spLocks noChangeArrowheads="1"/>
            </p:cNvSpPr>
            <p:nvPr/>
          </p:nvSpPr>
          <p:spPr bwMode="auto">
            <a:xfrm>
              <a:off x="612" y="1843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61160" name="Text Box 40"/>
            <p:cNvSpPr txBox="1">
              <a:spLocks noChangeArrowheads="1"/>
            </p:cNvSpPr>
            <p:nvPr/>
          </p:nvSpPr>
          <p:spPr bwMode="auto">
            <a:xfrm>
              <a:off x="1156" y="1809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61161" name="Rectangle 41"/>
            <p:cNvSpPr>
              <a:spLocks noChangeAspect="1" noChangeArrowheads="1"/>
            </p:cNvSpPr>
            <p:nvPr/>
          </p:nvSpPr>
          <p:spPr bwMode="auto">
            <a:xfrm rot="5400000">
              <a:off x="804" y="1163"/>
              <a:ext cx="136" cy="340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61162" name="Oval 42"/>
            <p:cNvSpPr>
              <a:spLocks noChangeArrowheads="1"/>
            </p:cNvSpPr>
            <p:nvPr/>
          </p:nvSpPr>
          <p:spPr bwMode="auto">
            <a:xfrm>
              <a:off x="1429" y="2444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61163" name="Oval 43"/>
            <p:cNvSpPr>
              <a:spLocks noChangeArrowheads="1"/>
            </p:cNvSpPr>
            <p:nvPr/>
          </p:nvSpPr>
          <p:spPr bwMode="auto">
            <a:xfrm>
              <a:off x="1428" y="1288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61170" name="Line 50"/>
            <p:cNvSpPr>
              <a:spLocks noChangeShapeType="1"/>
            </p:cNvSpPr>
            <p:nvPr/>
          </p:nvSpPr>
          <p:spPr bwMode="auto">
            <a:xfrm rot="5400000">
              <a:off x="1428" y="1537"/>
              <a:ext cx="27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61171" name="Text Box 51"/>
            <p:cNvSpPr txBox="1">
              <a:spLocks noChangeArrowheads="1"/>
            </p:cNvSpPr>
            <p:nvPr/>
          </p:nvSpPr>
          <p:spPr bwMode="auto">
            <a:xfrm>
              <a:off x="1609" y="1344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61172" name="Text Box 52"/>
            <p:cNvSpPr txBox="1">
              <a:spLocks noChangeArrowheads="1"/>
            </p:cNvSpPr>
            <p:nvPr/>
          </p:nvSpPr>
          <p:spPr bwMode="auto">
            <a:xfrm>
              <a:off x="748" y="1401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61173" name="Line 53"/>
            <p:cNvSpPr>
              <a:spLocks noChangeShapeType="1"/>
            </p:cNvSpPr>
            <p:nvPr/>
          </p:nvSpPr>
          <p:spPr bwMode="auto">
            <a:xfrm rot="5400000">
              <a:off x="1973" y="1525"/>
              <a:ext cx="27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61174" name="Text Box 54"/>
            <p:cNvSpPr txBox="1">
              <a:spLocks noChangeArrowheads="1"/>
            </p:cNvSpPr>
            <p:nvPr/>
          </p:nvSpPr>
          <p:spPr bwMode="auto">
            <a:xfrm>
              <a:off x="203" y="1117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61177" name="Rectangle 57"/>
            <p:cNvSpPr>
              <a:spLocks noChangeAspect="1" noChangeArrowheads="1"/>
            </p:cNvSpPr>
            <p:nvPr/>
          </p:nvSpPr>
          <p:spPr bwMode="auto">
            <a:xfrm>
              <a:off x="1406" y="1764"/>
              <a:ext cx="136" cy="340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61186" name="AutoShape 66"/>
            <p:cNvCxnSpPr>
              <a:cxnSpLocks noChangeShapeType="1"/>
              <a:stCxn id="261154" idx="0"/>
              <a:endCxn id="261161" idx="2"/>
            </p:cNvCxnSpPr>
            <p:nvPr/>
          </p:nvCxnSpPr>
          <p:spPr bwMode="auto">
            <a:xfrm rot="16200000">
              <a:off x="283" y="1345"/>
              <a:ext cx="419" cy="395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1187" name="AutoShape 67"/>
            <p:cNvCxnSpPr>
              <a:cxnSpLocks noChangeShapeType="1"/>
              <a:stCxn id="261161" idx="0"/>
              <a:endCxn id="261163" idx="2"/>
            </p:cNvCxnSpPr>
            <p:nvPr/>
          </p:nvCxnSpPr>
          <p:spPr bwMode="auto">
            <a:xfrm>
              <a:off x="1054" y="1333"/>
              <a:ext cx="362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1188" name="AutoShape 68"/>
            <p:cNvCxnSpPr>
              <a:cxnSpLocks noChangeShapeType="1"/>
              <a:stCxn id="261163" idx="4"/>
              <a:endCxn id="261177" idx="0"/>
            </p:cNvCxnSpPr>
            <p:nvPr/>
          </p:nvCxnSpPr>
          <p:spPr bwMode="auto">
            <a:xfrm>
              <a:off x="1473" y="1390"/>
              <a:ext cx="1" cy="36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1189" name="AutoShape 69"/>
            <p:cNvCxnSpPr>
              <a:cxnSpLocks noChangeShapeType="1"/>
              <a:stCxn id="261154" idx="4"/>
              <a:endCxn id="261162" idx="2"/>
            </p:cNvCxnSpPr>
            <p:nvPr/>
          </p:nvCxnSpPr>
          <p:spPr bwMode="auto">
            <a:xfrm rot="16200000" flipH="1">
              <a:off x="681" y="1753"/>
              <a:ext cx="350" cy="1122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1190" name="AutoShape 70"/>
            <p:cNvCxnSpPr>
              <a:cxnSpLocks noChangeShapeType="1"/>
              <a:stCxn id="261177" idx="2"/>
              <a:endCxn id="261162" idx="0"/>
            </p:cNvCxnSpPr>
            <p:nvPr/>
          </p:nvCxnSpPr>
          <p:spPr bwMode="auto">
            <a:xfrm>
              <a:off x="1474" y="2116"/>
              <a:ext cx="0" cy="31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1193" name="Text Box 73"/>
            <p:cNvSpPr txBox="1">
              <a:spLocks noChangeArrowheads="1"/>
            </p:cNvSpPr>
            <p:nvPr/>
          </p:nvSpPr>
          <p:spPr bwMode="auto">
            <a:xfrm>
              <a:off x="1700" y="1809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261197" name="Freeform 77"/>
            <p:cNvSpPr>
              <a:spLocks/>
            </p:cNvSpPr>
            <p:nvPr/>
          </p:nvSpPr>
          <p:spPr bwMode="auto">
            <a:xfrm rot="21600000">
              <a:off x="1791" y="1752"/>
              <a:ext cx="409" cy="363"/>
            </a:xfrm>
            <a:custGeom>
              <a:avLst/>
              <a:gdLst>
                <a:gd name="T0" fmla="*/ 409 w 409"/>
                <a:gd name="T1" fmla="*/ 0 h 363"/>
                <a:gd name="T2" fmla="*/ 91 w 409"/>
                <a:gd name="T3" fmla="*/ 363 h 363"/>
                <a:gd name="T4" fmla="*/ 0 w 409"/>
                <a:gd name="T5" fmla="*/ 363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9" h="363">
                  <a:moveTo>
                    <a:pt x="409" y="0"/>
                  </a:moveTo>
                  <a:lnTo>
                    <a:pt x="91" y="363"/>
                  </a:lnTo>
                  <a:lnTo>
                    <a:pt x="0" y="363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261198" name="Rectangle 78"/>
            <p:cNvSpPr>
              <a:spLocks noChangeAspect="1" noChangeArrowheads="1"/>
            </p:cNvSpPr>
            <p:nvPr/>
          </p:nvSpPr>
          <p:spPr bwMode="auto">
            <a:xfrm rot="21600000">
              <a:off x="1951" y="1775"/>
              <a:ext cx="136" cy="340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261222" name="AutoShape 102"/>
            <p:cNvCxnSpPr>
              <a:cxnSpLocks noChangeShapeType="1"/>
              <a:stCxn id="261163" idx="6"/>
              <a:endCxn id="261198" idx="0"/>
            </p:cNvCxnSpPr>
            <p:nvPr/>
          </p:nvCxnSpPr>
          <p:spPr bwMode="auto">
            <a:xfrm>
              <a:off x="1530" y="1333"/>
              <a:ext cx="489" cy="43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1223" name="AutoShape 103"/>
            <p:cNvCxnSpPr>
              <a:cxnSpLocks noChangeShapeType="1"/>
              <a:stCxn id="261198" idx="2"/>
              <a:endCxn id="261162" idx="6"/>
            </p:cNvCxnSpPr>
            <p:nvPr/>
          </p:nvCxnSpPr>
          <p:spPr bwMode="auto">
            <a:xfrm rot="5400000">
              <a:off x="1594" y="2064"/>
              <a:ext cx="362" cy="488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261287" name="Group 1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692151"/>
              </p:ext>
            </p:extLst>
          </p:nvPr>
        </p:nvGraphicFramePr>
        <p:xfrm>
          <a:off x="3995738" y="2420938"/>
          <a:ext cx="4800600" cy="935038"/>
        </p:xfrm>
        <a:graphic>
          <a:graphicData uri="http://schemas.openxmlformats.org/drawingml/2006/table">
            <a:tbl>
              <a:tblPr/>
              <a:tblGrid>
                <a:gridCol w="60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313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U(V)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I(A)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1289" name="Rectangle 169"/>
          <p:cNvSpPr>
            <a:spLocks noChangeArrowheads="1"/>
          </p:cNvSpPr>
          <p:nvPr/>
        </p:nvSpPr>
        <p:spPr bwMode="auto">
          <a:xfrm>
            <a:off x="4284663" y="3860800"/>
            <a:ext cx="24479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Řešení (excel):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hlinkClick r:id="rId2" action="ppaction://hlinkfile"/>
              </a:rPr>
              <a:t>zde</a:t>
            </a:r>
            <a:endParaRPr lang="cs-CZ" altLang="cs-CZ" sz="2000" b="1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1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1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1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1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1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188913"/>
            <a:ext cx="4464050" cy="720725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61123" name="Rectangle 3"/>
          <p:cNvSpPr>
            <a:spLocks noChangeArrowheads="1"/>
          </p:cNvSpPr>
          <p:nvPr/>
        </p:nvSpPr>
        <p:spPr bwMode="auto">
          <a:xfrm>
            <a:off x="179388" y="1341438"/>
            <a:ext cx="8641083" cy="68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Určete pracovní bod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napěťový zdroj a paralelně připojený nelineární odpor R2 s odporem R3=50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261195" name="Rectangle 75"/>
          <p:cNvSpPr>
            <a:spLocks noChangeArrowheads="1"/>
          </p:cNvSpPr>
          <p:nvPr/>
        </p:nvSpPr>
        <p:spPr bwMode="auto">
          <a:xfrm>
            <a:off x="179388" y="2090019"/>
            <a:ext cx="3313113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=14V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=2,5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,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R2 -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tabulka</a:t>
            </a:r>
          </a:p>
        </p:txBody>
      </p:sp>
      <p:graphicFrame>
        <p:nvGraphicFramePr>
          <p:cNvPr id="261287" name="Group 1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597523"/>
              </p:ext>
            </p:extLst>
          </p:nvPr>
        </p:nvGraphicFramePr>
        <p:xfrm>
          <a:off x="4211960" y="2276872"/>
          <a:ext cx="4200525" cy="935038"/>
        </p:xfrm>
        <a:graphic>
          <a:graphicData uri="http://schemas.openxmlformats.org/drawingml/2006/table">
            <a:tbl>
              <a:tblPr/>
              <a:tblGrid>
                <a:gridCol w="60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8313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U(V)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I(A)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1289" name="Rectangle 169"/>
          <p:cNvSpPr>
            <a:spLocks noChangeArrowheads="1"/>
          </p:cNvSpPr>
          <p:nvPr/>
        </p:nvSpPr>
        <p:spPr bwMode="auto">
          <a:xfrm>
            <a:off x="5172075" y="6093296"/>
            <a:ext cx="24479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Řešení (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excel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):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hlinkClick r:id="rId2" action="ppaction://hlinkfile"/>
              </a:rPr>
              <a:t>zde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955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1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1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1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785225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398297"/>
            <a:ext cx="3960564" cy="2985814"/>
          </a:xfrm>
          <a:prstGeom prst="rect">
            <a:avLst/>
          </a:prstGeom>
        </p:spPr>
      </p:pic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4355976" y="1484784"/>
            <a:ext cx="4176464" cy="626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19V, U</a:t>
            </a:r>
            <a:r>
              <a:rPr lang="cs-CZ" altLang="cs-CZ" sz="1800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7V, R1 = 5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R2 = 12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, R3 = 4, R4 = 6, R5 = 3</a:t>
            </a:r>
            <a:r>
              <a:rPr lang="cs-CZ" altLang="cs-CZ" sz="18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18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33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50" y="274638"/>
            <a:ext cx="8928100" cy="777875"/>
          </a:xfrm>
          <a:noFill/>
        </p:spPr>
        <p:txBody>
          <a:bodyPr lIns="36000" tIns="36000" rIns="36000" bIns="36000"/>
          <a:lstStyle/>
          <a:p>
            <a:r>
              <a:rPr lang="cs-CZ" altLang="cs-CZ" u="sng">
                <a:solidFill>
                  <a:schemeClr val="bg2"/>
                </a:solidFill>
                <a:effectLst/>
              </a:rPr>
              <a:t>Materiály</a:t>
            </a:r>
          </a:p>
        </p:txBody>
      </p:sp>
      <p:sp>
        <p:nvSpPr>
          <p:cNvPr id="132120" name="Text Box 24"/>
          <p:cNvSpPr txBox="1">
            <a:spLocks noChangeArrowheads="1"/>
          </p:cNvSpPr>
          <p:nvPr/>
        </p:nvSpPr>
        <p:spPr bwMode="auto">
          <a:xfrm>
            <a:off x="250825" y="1412875"/>
            <a:ext cx="907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>
              <a:effectLst/>
              <a:latin typeface="Comic Sans MS" panose="030F0702030302020204" pitchFamily="66" charset="0"/>
            </a:endParaRPr>
          </a:p>
        </p:txBody>
      </p:sp>
      <p:sp>
        <p:nvSpPr>
          <p:cNvPr id="132121" name="Text Box 25"/>
          <p:cNvSpPr txBox="1">
            <a:spLocks noChangeArrowheads="1"/>
          </p:cNvSpPr>
          <p:nvPr/>
        </p:nvSpPr>
        <p:spPr bwMode="auto">
          <a:xfrm>
            <a:off x="468313" y="1484313"/>
            <a:ext cx="84248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Blahovec	Elektrotechnika 1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bg2"/>
                </a:solidFill>
                <a:effectLst/>
                <a:latin typeface="Garamond" panose="02020404030301010803" pitchFamily="18" charset="0"/>
                <a:hlinkClick r:id="rId2"/>
              </a:rPr>
              <a:t>http://www.leifiphysik.de/index.php</a:t>
            </a:r>
            <a:endParaRPr lang="cs-CZ" altLang="cs-CZ">
              <a:solidFill>
                <a:schemeClr val="bg2"/>
              </a:solidFill>
              <a:effectLst/>
              <a:latin typeface="Garamond" panose="02020404030301010803" pitchFamily="18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bg2"/>
                </a:solidFill>
                <a:effectLst/>
                <a:latin typeface="Garamond" panose="02020404030301010803" pitchFamily="18" charset="0"/>
                <a:hlinkClick r:id="rId3"/>
              </a:rPr>
              <a:t>http://www.zum.de/dwu/umaptg.htm</a:t>
            </a:r>
            <a:endParaRPr lang="cs-CZ" altLang="cs-CZ">
              <a:solidFill>
                <a:schemeClr val="bg2"/>
              </a:solidFill>
              <a:effectLst/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260350"/>
            <a:ext cx="6553200" cy="865188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Metoda smyčkových proudů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179388" y="1268413"/>
            <a:ext cx="87852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Metoda je založena na využití 2. Kirchhoffova zákona.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179388" y="1916113"/>
            <a:ext cx="8785225" cy="3581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Postup: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Do obvodu zakreslíme předpokládané směry proudů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Do každé smyčky obvodu zakreslíme smyčkový proud. Je výhodné volit směry smyčkových proudů stejné (například ve směru hodinových ručiček)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3.	Podle 2. KZ provedeme součty napětí (zdroje a úbytky na odporech). V rovnicích se mohou vyskytovat pouze zvolené smyčkové proudy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4.	Rovnice upravíme do tvaru pro řešení soustavy rovnic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5.	Vypočítáme soustavu rovnic – výpočet smyčkových proudů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6.	Ze smyčkových proudů vypočteme neznámě proudy a napětí v obvodu</a:t>
            </a:r>
          </a:p>
        </p:txBody>
      </p:sp>
      <p:pic>
        <p:nvPicPr>
          <p:cNvPr id="224261" name="Picture 5" descr="MC90033989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944688" cy="106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42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58888" y="260350"/>
            <a:ext cx="6553200" cy="865188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Metoda smyčkových proudů</a:t>
            </a:r>
            <a:endParaRPr lang="cs-CZ" altLang="cs-CZ" sz="36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225286" name="Group 6"/>
          <p:cNvGrpSpPr>
            <a:grpSpLocks/>
          </p:cNvGrpSpPr>
          <p:nvPr/>
        </p:nvGrpSpPr>
        <p:grpSpPr bwMode="auto">
          <a:xfrm>
            <a:off x="323850" y="1630363"/>
            <a:ext cx="2951163" cy="2662237"/>
            <a:chOff x="249" y="800"/>
            <a:chExt cx="1859" cy="1677"/>
          </a:xfrm>
        </p:grpSpPr>
        <p:sp>
          <p:nvSpPr>
            <p:cNvPr id="225287" name="Oval 7"/>
            <p:cNvSpPr>
              <a:spLocks noChangeAspect="1" noChangeArrowheads="1"/>
            </p:cNvSpPr>
            <p:nvPr/>
          </p:nvSpPr>
          <p:spPr bwMode="auto">
            <a:xfrm>
              <a:off x="249" y="1208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25288" name="Rectangle 8"/>
            <p:cNvSpPr>
              <a:spLocks noChangeAspect="1" noChangeArrowheads="1"/>
            </p:cNvSpPr>
            <p:nvPr/>
          </p:nvSpPr>
          <p:spPr bwMode="auto">
            <a:xfrm>
              <a:off x="360" y="1842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5289" name="Oval 9"/>
            <p:cNvSpPr>
              <a:spLocks noChangeAspect="1" noChangeArrowheads="1"/>
            </p:cNvSpPr>
            <p:nvPr/>
          </p:nvSpPr>
          <p:spPr bwMode="auto">
            <a:xfrm>
              <a:off x="1745" y="1208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2"/>
                  </a:solidFill>
                  <a:effectLst/>
                  <a:latin typeface="Garamond" panose="02020404030301010803" pitchFamily="18" charset="0"/>
                </a:rPr>
                <a:t>=</a:t>
              </a:r>
            </a:p>
          </p:txBody>
        </p:sp>
        <p:sp>
          <p:nvSpPr>
            <p:cNvPr id="225290" name="Rectangle 10"/>
            <p:cNvSpPr>
              <a:spLocks noChangeAspect="1" noChangeArrowheads="1"/>
            </p:cNvSpPr>
            <p:nvPr/>
          </p:nvSpPr>
          <p:spPr bwMode="auto">
            <a:xfrm>
              <a:off x="1088" y="1934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5291" name="Rectangle 11"/>
            <p:cNvSpPr>
              <a:spLocks noChangeAspect="1" noChangeArrowheads="1"/>
            </p:cNvSpPr>
            <p:nvPr/>
          </p:nvSpPr>
          <p:spPr bwMode="auto">
            <a:xfrm>
              <a:off x="1856" y="1842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5292" name="Rectangle 12"/>
            <p:cNvSpPr>
              <a:spLocks noChangeAspect="1" noChangeArrowheads="1"/>
            </p:cNvSpPr>
            <p:nvPr/>
          </p:nvSpPr>
          <p:spPr bwMode="auto">
            <a:xfrm>
              <a:off x="1087" y="1253"/>
              <a:ext cx="141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5293" name="Oval 13"/>
            <p:cNvSpPr>
              <a:spLocks noChangeAspect="1" noChangeArrowheads="1"/>
            </p:cNvSpPr>
            <p:nvPr/>
          </p:nvSpPr>
          <p:spPr bwMode="auto">
            <a:xfrm>
              <a:off x="1113" y="1707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5294" name="Oval 14"/>
            <p:cNvSpPr>
              <a:spLocks noChangeAspect="1" noChangeArrowheads="1"/>
            </p:cNvSpPr>
            <p:nvPr/>
          </p:nvSpPr>
          <p:spPr bwMode="auto">
            <a:xfrm>
              <a:off x="1113" y="2387"/>
              <a:ext cx="90" cy="90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5295" name="Oval 15"/>
            <p:cNvSpPr>
              <a:spLocks noChangeAspect="1" noChangeArrowheads="1"/>
            </p:cNvSpPr>
            <p:nvPr/>
          </p:nvSpPr>
          <p:spPr bwMode="auto">
            <a:xfrm>
              <a:off x="1113" y="800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225296" name="AutoShape 16"/>
            <p:cNvCxnSpPr>
              <a:cxnSpLocks noChangeShapeType="1"/>
              <a:stCxn id="225287" idx="0"/>
              <a:endCxn id="225295" idx="2"/>
            </p:cNvCxnSpPr>
            <p:nvPr/>
          </p:nvCxnSpPr>
          <p:spPr bwMode="auto">
            <a:xfrm rot="16200000">
              <a:off x="590" y="686"/>
              <a:ext cx="35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297" name="AutoShape 17"/>
            <p:cNvCxnSpPr>
              <a:cxnSpLocks noChangeShapeType="1"/>
              <a:stCxn id="225295" idx="6"/>
              <a:endCxn id="225289" idx="0"/>
            </p:cNvCxnSpPr>
            <p:nvPr/>
          </p:nvCxnSpPr>
          <p:spPr bwMode="auto">
            <a:xfrm>
              <a:off x="1215" y="845"/>
              <a:ext cx="712" cy="35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298" name="AutoShape 18"/>
            <p:cNvCxnSpPr>
              <a:cxnSpLocks noChangeShapeType="1"/>
              <a:stCxn id="225295" idx="4"/>
              <a:endCxn id="225292" idx="0"/>
            </p:cNvCxnSpPr>
            <p:nvPr/>
          </p:nvCxnSpPr>
          <p:spPr bwMode="auto">
            <a:xfrm>
              <a:off x="1158" y="902"/>
              <a:ext cx="0" cy="33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299" name="AutoShape 19"/>
            <p:cNvCxnSpPr>
              <a:cxnSpLocks noChangeShapeType="1"/>
              <a:stCxn id="225292" idx="2"/>
              <a:endCxn id="225293" idx="0"/>
            </p:cNvCxnSpPr>
            <p:nvPr/>
          </p:nvCxnSpPr>
          <p:spPr bwMode="auto">
            <a:xfrm>
              <a:off x="1158" y="1582"/>
              <a:ext cx="0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300" name="AutoShape 20"/>
            <p:cNvCxnSpPr>
              <a:cxnSpLocks noChangeShapeType="1"/>
              <a:stCxn id="225287" idx="4"/>
              <a:endCxn id="225288" idx="0"/>
            </p:cNvCxnSpPr>
            <p:nvPr/>
          </p:nvCxnSpPr>
          <p:spPr bwMode="auto">
            <a:xfrm>
              <a:off x="431" y="1583"/>
              <a:ext cx="0" cy="24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301" name="AutoShape 21"/>
            <p:cNvCxnSpPr>
              <a:cxnSpLocks noChangeShapeType="1"/>
              <a:stCxn id="225289" idx="4"/>
              <a:endCxn id="225291" idx="0"/>
            </p:cNvCxnSpPr>
            <p:nvPr/>
          </p:nvCxnSpPr>
          <p:spPr bwMode="auto">
            <a:xfrm rot="5400000">
              <a:off x="1803" y="1707"/>
              <a:ext cx="247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302" name="AutoShape 22"/>
            <p:cNvCxnSpPr>
              <a:cxnSpLocks noChangeShapeType="1"/>
              <a:stCxn id="225288" idx="2"/>
              <a:endCxn id="225294" idx="2"/>
            </p:cNvCxnSpPr>
            <p:nvPr/>
          </p:nvCxnSpPr>
          <p:spPr bwMode="auto">
            <a:xfrm rot="16200000" flipH="1">
              <a:off x="635" y="1967"/>
              <a:ext cx="261" cy="6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303" name="AutoShape 23"/>
            <p:cNvCxnSpPr>
              <a:cxnSpLocks noChangeShapeType="1"/>
              <a:stCxn id="225294" idx="6"/>
              <a:endCxn id="225291" idx="2"/>
            </p:cNvCxnSpPr>
            <p:nvPr/>
          </p:nvCxnSpPr>
          <p:spPr bwMode="auto">
            <a:xfrm flipV="1">
              <a:off x="1215" y="2171"/>
              <a:ext cx="712" cy="26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304" name="AutoShape 24"/>
            <p:cNvCxnSpPr>
              <a:cxnSpLocks noChangeShapeType="1"/>
              <a:stCxn id="225293" idx="4"/>
              <a:endCxn id="225290" idx="0"/>
            </p:cNvCxnSpPr>
            <p:nvPr/>
          </p:nvCxnSpPr>
          <p:spPr bwMode="auto">
            <a:xfrm>
              <a:off x="1158" y="1809"/>
              <a:ext cx="1" cy="113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305" name="AutoShape 25"/>
            <p:cNvCxnSpPr>
              <a:cxnSpLocks noChangeShapeType="1"/>
              <a:stCxn id="225290" idx="2"/>
              <a:endCxn id="225294" idx="0"/>
            </p:cNvCxnSpPr>
            <p:nvPr/>
          </p:nvCxnSpPr>
          <p:spPr bwMode="auto">
            <a:xfrm flipH="1">
              <a:off x="1158" y="2263"/>
              <a:ext cx="1" cy="11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5306" name="Line 26"/>
            <p:cNvSpPr>
              <a:spLocks noChangeShapeType="1"/>
            </p:cNvSpPr>
            <p:nvPr/>
          </p:nvSpPr>
          <p:spPr bwMode="auto">
            <a:xfrm>
              <a:off x="703" y="1117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5307" name="Line 27"/>
            <p:cNvSpPr>
              <a:spLocks noChangeShapeType="1"/>
            </p:cNvSpPr>
            <p:nvPr/>
          </p:nvSpPr>
          <p:spPr bwMode="auto">
            <a:xfrm>
              <a:off x="1655" y="1117"/>
              <a:ext cx="0" cy="63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5308" name="Text Box 28"/>
            <p:cNvSpPr txBox="1">
              <a:spLocks noChangeArrowheads="1"/>
            </p:cNvSpPr>
            <p:nvPr/>
          </p:nvSpPr>
          <p:spPr bwMode="auto">
            <a:xfrm>
              <a:off x="1383" y="1253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B</a:t>
              </a:r>
            </a:p>
          </p:txBody>
        </p:sp>
        <p:sp>
          <p:nvSpPr>
            <p:cNvPr id="225309" name="Text Box 29"/>
            <p:cNvSpPr txBox="1">
              <a:spLocks noChangeArrowheads="1"/>
            </p:cNvSpPr>
            <p:nvPr/>
          </p:nvSpPr>
          <p:spPr bwMode="auto">
            <a:xfrm>
              <a:off x="703" y="1242"/>
              <a:ext cx="24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A</a:t>
              </a:r>
            </a:p>
          </p:txBody>
        </p:sp>
        <p:sp>
          <p:nvSpPr>
            <p:cNvPr id="225310" name="Text Box 30"/>
            <p:cNvSpPr txBox="1">
              <a:spLocks noChangeArrowheads="1"/>
            </p:cNvSpPr>
            <p:nvPr/>
          </p:nvSpPr>
          <p:spPr bwMode="auto">
            <a:xfrm>
              <a:off x="521" y="188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25311" name="Text Box 31"/>
            <p:cNvSpPr txBox="1">
              <a:spLocks noChangeArrowheads="1"/>
            </p:cNvSpPr>
            <p:nvPr/>
          </p:nvSpPr>
          <p:spPr bwMode="auto">
            <a:xfrm>
              <a:off x="1610" y="188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25312" name="Text Box 32"/>
            <p:cNvSpPr txBox="1">
              <a:spLocks noChangeArrowheads="1"/>
            </p:cNvSpPr>
            <p:nvPr/>
          </p:nvSpPr>
          <p:spPr bwMode="auto">
            <a:xfrm>
              <a:off x="929" y="981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225313" name="Text Box 33"/>
            <p:cNvSpPr txBox="1">
              <a:spLocks noChangeArrowheads="1"/>
            </p:cNvSpPr>
            <p:nvPr/>
          </p:nvSpPr>
          <p:spPr bwMode="auto">
            <a:xfrm>
              <a:off x="839" y="1967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4</a:t>
              </a:r>
            </a:p>
          </p:txBody>
        </p:sp>
      </p:grpSp>
      <p:sp>
        <p:nvSpPr>
          <p:cNvPr id="225315" name="Line 35"/>
          <p:cNvSpPr>
            <a:spLocks noChangeShapeType="1"/>
          </p:cNvSpPr>
          <p:nvPr/>
        </p:nvSpPr>
        <p:spPr bwMode="auto">
          <a:xfrm>
            <a:off x="611188" y="1576388"/>
            <a:ext cx="6508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316" name="Line 36"/>
          <p:cNvSpPr>
            <a:spLocks noChangeShapeType="1"/>
          </p:cNvSpPr>
          <p:nvPr/>
        </p:nvSpPr>
        <p:spPr bwMode="auto">
          <a:xfrm rot="10800000">
            <a:off x="2335213" y="1576388"/>
            <a:ext cx="6508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317" name="Line 37"/>
          <p:cNvSpPr>
            <a:spLocks noChangeShapeType="1"/>
          </p:cNvSpPr>
          <p:nvPr/>
        </p:nvSpPr>
        <p:spPr bwMode="auto">
          <a:xfrm rot="5400000">
            <a:off x="1708150" y="2062163"/>
            <a:ext cx="3968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318" name="Text Box 38"/>
          <p:cNvSpPr txBox="1">
            <a:spLocks noChangeArrowheads="1"/>
          </p:cNvSpPr>
          <p:nvPr/>
        </p:nvSpPr>
        <p:spPr bwMode="auto">
          <a:xfrm>
            <a:off x="663575" y="1196975"/>
            <a:ext cx="237813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I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1</a:t>
            </a:r>
          </a:p>
        </p:txBody>
      </p:sp>
      <p:sp>
        <p:nvSpPr>
          <p:cNvPr id="225319" name="Text Box 39"/>
          <p:cNvSpPr txBox="1">
            <a:spLocks noChangeArrowheads="1"/>
          </p:cNvSpPr>
          <p:nvPr/>
        </p:nvSpPr>
        <p:spPr bwMode="auto">
          <a:xfrm>
            <a:off x="2770188" y="1196975"/>
            <a:ext cx="237813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I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2</a:t>
            </a:r>
          </a:p>
        </p:txBody>
      </p:sp>
      <p:sp>
        <p:nvSpPr>
          <p:cNvPr id="225320" name="Text Box 40"/>
          <p:cNvSpPr txBox="1">
            <a:spLocks noChangeArrowheads="1"/>
          </p:cNvSpPr>
          <p:nvPr/>
        </p:nvSpPr>
        <p:spPr bwMode="auto">
          <a:xfrm>
            <a:off x="1960563" y="1719263"/>
            <a:ext cx="237813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I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3</a:t>
            </a:r>
          </a:p>
        </p:txBody>
      </p:sp>
      <p:sp>
        <p:nvSpPr>
          <p:cNvPr id="225321" name="Rectangle 41"/>
          <p:cNvSpPr>
            <a:spLocks noChangeArrowheads="1"/>
          </p:cNvSpPr>
          <p:nvPr/>
        </p:nvSpPr>
        <p:spPr bwMode="auto">
          <a:xfrm>
            <a:off x="3563938" y="1125538"/>
            <a:ext cx="5472112" cy="2411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Postup: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Do obvodu zakreslíme předpokládané směry proudů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Do každé smyčky obvodu zakreslíme smyčkový proud. Je výhodné volit směry smyčkových proudů stejné (například ve směru hodinových ručiček)</a:t>
            </a:r>
          </a:p>
        </p:txBody>
      </p:sp>
      <p:sp>
        <p:nvSpPr>
          <p:cNvPr id="225322" name="Rectangle 42"/>
          <p:cNvSpPr>
            <a:spLocks noChangeArrowheads="1"/>
          </p:cNvSpPr>
          <p:nvPr/>
        </p:nvSpPr>
        <p:spPr bwMode="auto">
          <a:xfrm>
            <a:off x="3636963" y="3500438"/>
            <a:ext cx="532765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každá větev obvodu musí být alespoň v jedné smyčce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žádná smyčka nesmí protínat skutečnou větev obvodu </a:t>
            </a:r>
          </a:p>
        </p:txBody>
      </p:sp>
      <p:sp>
        <p:nvSpPr>
          <p:cNvPr id="225323" name="Freeform 43"/>
          <p:cNvSpPr>
            <a:spLocks/>
          </p:cNvSpPr>
          <p:nvPr/>
        </p:nvSpPr>
        <p:spPr bwMode="auto">
          <a:xfrm>
            <a:off x="1168400" y="2728913"/>
            <a:ext cx="379413" cy="628650"/>
          </a:xfrm>
          <a:custGeom>
            <a:avLst/>
            <a:gdLst>
              <a:gd name="T0" fmla="*/ 83 w 239"/>
              <a:gd name="T1" fmla="*/ 396 h 396"/>
              <a:gd name="T2" fmla="*/ 34 w 239"/>
              <a:gd name="T3" fmla="*/ 333 h 396"/>
              <a:gd name="T4" fmla="*/ 0 w 239"/>
              <a:gd name="T5" fmla="*/ 264 h 396"/>
              <a:gd name="T6" fmla="*/ 55 w 239"/>
              <a:gd name="T7" fmla="*/ 70 h 396"/>
              <a:gd name="T8" fmla="*/ 138 w 239"/>
              <a:gd name="T9" fmla="*/ 0 h 396"/>
              <a:gd name="T10" fmla="*/ 222 w 239"/>
              <a:gd name="T11" fmla="*/ 153 h 396"/>
              <a:gd name="T12" fmla="*/ 229 w 239"/>
              <a:gd name="T13" fmla="*/ 285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9" h="396">
                <a:moveTo>
                  <a:pt x="83" y="396"/>
                </a:moveTo>
                <a:cubicBezTo>
                  <a:pt x="66" y="371"/>
                  <a:pt x="60" y="350"/>
                  <a:pt x="34" y="333"/>
                </a:cubicBezTo>
                <a:cubicBezTo>
                  <a:pt x="17" y="309"/>
                  <a:pt x="7" y="293"/>
                  <a:pt x="0" y="264"/>
                </a:cubicBezTo>
                <a:cubicBezTo>
                  <a:pt x="6" y="202"/>
                  <a:pt x="7" y="118"/>
                  <a:pt x="55" y="70"/>
                </a:cubicBezTo>
                <a:cubicBezTo>
                  <a:pt x="81" y="44"/>
                  <a:pt x="112" y="27"/>
                  <a:pt x="138" y="0"/>
                </a:cubicBezTo>
                <a:cubicBezTo>
                  <a:pt x="239" y="25"/>
                  <a:pt x="215" y="31"/>
                  <a:pt x="222" y="153"/>
                </a:cubicBezTo>
                <a:cubicBezTo>
                  <a:pt x="224" y="197"/>
                  <a:pt x="229" y="285"/>
                  <a:pt x="229" y="285"/>
                </a:cubicBezTo>
              </a:path>
            </a:pathLst>
          </a:custGeom>
          <a:noFill/>
          <a:ln w="25400" cap="flat" cmpd="sng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324" name="Freeform 44"/>
          <p:cNvSpPr>
            <a:spLocks/>
          </p:cNvSpPr>
          <p:nvPr/>
        </p:nvSpPr>
        <p:spPr bwMode="auto">
          <a:xfrm>
            <a:off x="1979613" y="3087688"/>
            <a:ext cx="379412" cy="628650"/>
          </a:xfrm>
          <a:custGeom>
            <a:avLst/>
            <a:gdLst>
              <a:gd name="T0" fmla="*/ 83 w 239"/>
              <a:gd name="T1" fmla="*/ 396 h 396"/>
              <a:gd name="T2" fmla="*/ 34 w 239"/>
              <a:gd name="T3" fmla="*/ 333 h 396"/>
              <a:gd name="T4" fmla="*/ 0 w 239"/>
              <a:gd name="T5" fmla="*/ 264 h 396"/>
              <a:gd name="T6" fmla="*/ 55 w 239"/>
              <a:gd name="T7" fmla="*/ 70 h 396"/>
              <a:gd name="T8" fmla="*/ 138 w 239"/>
              <a:gd name="T9" fmla="*/ 0 h 396"/>
              <a:gd name="T10" fmla="*/ 222 w 239"/>
              <a:gd name="T11" fmla="*/ 153 h 396"/>
              <a:gd name="T12" fmla="*/ 229 w 239"/>
              <a:gd name="T13" fmla="*/ 285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9" h="396">
                <a:moveTo>
                  <a:pt x="83" y="396"/>
                </a:moveTo>
                <a:cubicBezTo>
                  <a:pt x="66" y="371"/>
                  <a:pt x="60" y="350"/>
                  <a:pt x="34" y="333"/>
                </a:cubicBezTo>
                <a:cubicBezTo>
                  <a:pt x="17" y="309"/>
                  <a:pt x="7" y="293"/>
                  <a:pt x="0" y="264"/>
                </a:cubicBezTo>
                <a:cubicBezTo>
                  <a:pt x="6" y="202"/>
                  <a:pt x="7" y="118"/>
                  <a:pt x="55" y="70"/>
                </a:cubicBezTo>
                <a:cubicBezTo>
                  <a:pt x="81" y="44"/>
                  <a:pt x="112" y="27"/>
                  <a:pt x="138" y="0"/>
                </a:cubicBezTo>
                <a:cubicBezTo>
                  <a:pt x="239" y="25"/>
                  <a:pt x="215" y="31"/>
                  <a:pt x="222" y="153"/>
                </a:cubicBezTo>
                <a:cubicBezTo>
                  <a:pt x="224" y="197"/>
                  <a:pt x="229" y="285"/>
                  <a:pt x="229" y="285"/>
                </a:cubicBezTo>
              </a:path>
            </a:pathLst>
          </a:custGeom>
          <a:noFill/>
          <a:ln w="25400" cap="flat" cmpd="sng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325" name="Text Box 45"/>
          <p:cNvSpPr txBox="1">
            <a:spLocks noChangeArrowheads="1"/>
          </p:cNvSpPr>
          <p:nvPr/>
        </p:nvSpPr>
        <p:spPr bwMode="auto">
          <a:xfrm>
            <a:off x="1366838" y="3068638"/>
            <a:ext cx="257049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C00000"/>
                </a:solidFill>
                <a:effectLst/>
              </a:rPr>
              <a:t>I</a:t>
            </a:r>
            <a:r>
              <a:rPr lang="cs-CZ" altLang="cs-CZ" sz="2000" b="1" baseline="-25000">
                <a:solidFill>
                  <a:srgbClr val="C00000"/>
                </a:solidFill>
                <a:effectLst/>
              </a:rPr>
              <a:t>X</a:t>
            </a:r>
          </a:p>
        </p:txBody>
      </p:sp>
      <p:sp>
        <p:nvSpPr>
          <p:cNvPr id="225326" name="Text Box 46"/>
          <p:cNvSpPr txBox="1">
            <a:spLocks noChangeArrowheads="1"/>
          </p:cNvSpPr>
          <p:nvPr/>
        </p:nvSpPr>
        <p:spPr bwMode="auto">
          <a:xfrm>
            <a:off x="2232025" y="3573463"/>
            <a:ext cx="257049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C00000"/>
                </a:solidFill>
                <a:effectLst/>
              </a:rPr>
              <a:t>I</a:t>
            </a:r>
            <a:r>
              <a:rPr lang="cs-CZ" altLang="cs-CZ" sz="2000" b="1" baseline="-25000" dirty="0">
                <a:solidFill>
                  <a:srgbClr val="C00000"/>
                </a:solidFill>
                <a:effectLst/>
              </a:rPr>
              <a:t>Y</a:t>
            </a:r>
          </a:p>
        </p:txBody>
      </p:sp>
      <p:sp>
        <p:nvSpPr>
          <p:cNvPr id="225327" name="Rectangle 47"/>
          <p:cNvSpPr>
            <a:spLocks noChangeArrowheads="1"/>
          </p:cNvSpPr>
          <p:nvPr/>
        </p:nvSpPr>
        <p:spPr bwMode="auto">
          <a:xfrm>
            <a:off x="179388" y="4868863"/>
            <a:ext cx="878522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3.	Podle 2. KZ provedeme součty napětí (zdroje a úbytky na odporech). V rovnicích se mohou vyskytovat pouze zvolené smyčkové proudy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64769" y="5567363"/>
                <a:ext cx="7579639" cy="495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>
                  <a:solidFill>
                    <a:srgbClr val="00000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769" y="5567363"/>
                <a:ext cx="7579639" cy="495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611188" y="6162675"/>
                <a:ext cx="7621830" cy="495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>
                  <a:solidFill>
                    <a:srgbClr val="00000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88" y="6162675"/>
                <a:ext cx="7621830" cy="4957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5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5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2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2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5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5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25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5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5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5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5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5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5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5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5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5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5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25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2" grpId="0"/>
      <p:bldP spid="225315" grpId="0" animBg="1"/>
      <p:bldP spid="225316" grpId="0" animBg="1"/>
      <p:bldP spid="225317" grpId="0" animBg="1"/>
      <p:bldP spid="225318" grpId="0"/>
      <p:bldP spid="225319" grpId="0"/>
      <p:bldP spid="225320" grpId="0"/>
      <p:bldP spid="225323" grpId="0" animBg="1"/>
      <p:bldP spid="225324" grpId="0" animBg="1"/>
      <p:bldP spid="225325" grpId="0"/>
      <p:bldP spid="225326" grpId="0"/>
      <p:bldP spid="2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58888" y="115888"/>
            <a:ext cx="6553200" cy="865187"/>
          </a:xfrm>
        </p:spPr>
        <p:txBody>
          <a:bodyPr/>
          <a:lstStyle/>
          <a:p>
            <a:r>
              <a:rPr lang="cs-CZ" altLang="cs-CZ" sz="36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Metoda smyčkových proudů</a:t>
            </a:r>
            <a:endParaRPr lang="cs-CZ" altLang="cs-CZ" sz="36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226349" name="Group 45"/>
          <p:cNvGrpSpPr>
            <a:grpSpLocks/>
          </p:cNvGrpSpPr>
          <p:nvPr/>
        </p:nvGrpSpPr>
        <p:grpSpPr bwMode="auto">
          <a:xfrm>
            <a:off x="179388" y="908050"/>
            <a:ext cx="2951162" cy="3095625"/>
            <a:chOff x="204" y="754"/>
            <a:chExt cx="1859" cy="1950"/>
          </a:xfrm>
        </p:grpSpPr>
        <p:grpSp>
          <p:nvGrpSpPr>
            <p:cNvPr id="226307" name="Group 3"/>
            <p:cNvGrpSpPr>
              <a:grpSpLocks/>
            </p:cNvGrpSpPr>
            <p:nvPr/>
          </p:nvGrpSpPr>
          <p:grpSpPr bwMode="auto">
            <a:xfrm>
              <a:off x="204" y="1027"/>
              <a:ext cx="1859" cy="1677"/>
              <a:chOff x="249" y="800"/>
              <a:chExt cx="1859" cy="1677"/>
            </a:xfrm>
          </p:grpSpPr>
          <p:sp>
            <p:nvSpPr>
              <p:cNvPr id="226308" name="Oval 4"/>
              <p:cNvSpPr>
                <a:spLocks noChangeAspect="1" noChangeArrowheads="1"/>
              </p:cNvSpPr>
              <p:nvPr/>
            </p:nvSpPr>
            <p:spPr bwMode="auto">
              <a:xfrm>
                <a:off x="249" y="1208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26309" name="Rectangle 5"/>
              <p:cNvSpPr>
                <a:spLocks noChangeAspect="1" noChangeArrowheads="1"/>
              </p:cNvSpPr>
              <p:nvPr/>
            </p:nvSpPr>
            <p:spPr bwMode="auto">
              <a:xfrm>
                <a:off x="360" y="1842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6310" name="Oval 6"/>
              <p:cNvSpPr>
                <a:spLocks noChangeAspect="1" noChangeArrowheads="1"/>
              </p:cNvSpPr>
              <p:nvPr/>
            </p:nvSpPr>
            <p:spPr bwMode="auto">
              <a:xfrm>
                <a:off x="1745" y="1208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</a:rPr>
                  <a:t>=</a:t>
                </a:r>
              </a:p>
            </p:txBody>
          </p:sp>
          <p:sp>
            <p:nvSpPr>
              <p:cNvPr id="226311" name="Rectangle 7"/>
              <p:cNvSpPr>
                <a:spLocks noChangeAspect="1" noChangeArrowheads="1"/>
              </p:cNvSpPr>
              <p:nvPr/>
            </p:nvSpPr>
            <p:spPr bwMode="auto">
              <a:xfrm>
                <a:off x="1088" y="1934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6312" name="Rectangle 8"/>
              <p:cNvSpPr>
                <a:spLocks noChangeAspect="1" noChangeArrowheads="1"/>
              </p:cNvSpPr>
              <p:nvPr/>
            </p:nvSpPr>
            <p:spPr bwMode="auto">
              <a:xfrm>
                <a:off x="1856" y="1842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6313" name="Rectangle 9"/>
              <p:cNvSpPr>
                <a:spLocks noChangeAspect="1" noChangeArrowheads="1"/>
              </p:cNvSpPr>
              <p:nvPr/>
            </p:nvSpPr>
            <p:spPr bwMode="auto">
              <a:xfrm>
                <a:off x="1087" y="1253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6314" name="Oval 10"/>
              <p:cNvSpPr>
                <a:spLocks noChangeAspect="1" noChangeArrowheads="1"/>
              </p:cNvSpPr>
              <p:nvPr/>
            </p:nvSpPr>
            <p:spPr bwMode="auto">
              <a:xfrm>
                <a:off x="1113" y="1707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6315" name="Oval 11"/>
              <p:cNvSpPr>
                <a:spLocks noChangeAspect="1" noChangeArrowheads="1"/>
              </p:cNvSpPr>
              <p:nvPr/>
            </p:nvSpPr>
            <p:spPr bwMode="auto">
              <a:xfrm>
                <a:off x="1113" y="2387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6316" name="Oval 12"/>
              <p:cNvSpPr>
                <a:spLocks noChangeAspect="1" noChangeArrowheads="1"/>
              </p:cNvSpPr>
              <p:nvPr/>
            </p:nvSpPr>
            <p:spPr bwMode="auto">
              <a:xfrm>
                <a:off x="1113" y="800"/>
                <a:ext cx="90" cy="90"/>
              </a:xfrm>
              <a:prstGeom prst="ellipse">
                <a:avLst/>
              </a:prstGeom>
              <a:solidFill>
                <a:schemeClr val="bg2"/>
              </a:solidFill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226317" name="AutoShape 13"/>
              <p:cNvCxnSpPr>
                <a:cxnSpLocks noChangeShapeType="1"/>
                <a:stCxn id="226308" idx="0"/>
                <a:endCxn id="226316" idx="2"/>
              </p:cNvCxnSpPr>
              <p:nvPr/>
            </p:nvCxnSpPr>
            <p:spPr bwMode="auto">
              <a:xfrm rot="16200000">
                <a:off x="590" y="686"/>
                <a:ext cx="35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6318" name="AutoShape 14"/>
              <p:cNvCxnSpPr>
                <a:cxnSpLocks noChangeShapeType="1"/>
                <a:stCxn id="226316" idx="6"/>
                <a:endCxn id="226310" idx="0"/>
              </p:cNvCxnSpPr>
              <p:nvPr/>
            </p:nvCxnSpPr>
            <p:spPr bwMode="auto">
              <a:xfrm>
                <a:off x="1215" y="845"/>
                <a:ext cx="712" cy="35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6319" name="AutoShape 15"/>
              <p:cNvCxnSpPr>
                <a:cxnSpLocks noChangeShapeType="1"/>
                <a:stCxn id="226316" idx="4"/>
                <a:endCxn id="226313" idx="0"/>
              </p:cNvCxnSpPr>
              <p:nvPr/>
            </p:nvCxnSpPr>
            <p:spPr bwMode="auto">
              <a:xfrm>
                <a:off x="1158" y="902"/>
                <a:ext cx="0" cy="339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6320" name="AutoShape 16"/>
              <p:cNvCxnSpPr>
                <a:cxnSpLocks noChangeShapeType="1"/>
                <a:stCxn id="226313" idx="2"/>
                <a:endCxn id="226314" idx="0"/>
              </p:cNvCxnSpPr>
              <p:nvPr/>
            </p:nvCxnSpPr>
            <p:spPr bwMode="auto">
              <a:xfrm>
                <a:off x="1158" y="1582"/>
                <a:ext cx="0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6321" name="AutoShape 17"/>
              <p:cNvCxnSpPr>
                <a:cxnSpLocks noChangeShapeType="1"/>
                <a:stCxn id="226308" idx="4"/>
                <a:endCxn id="226309" idx="0"/>
              </p:cNvCxnSpPr>
              <p:nvPr/>
            </p:nvCxnSpPr>
            <p:spPr bwMode="auto">
              <a:xfrm>
                <a:off x="431" y="1583"/>
                <a:ext cx="0" cy="247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6322" name="AutoShape 18"/>
              <p:cNvCxnSpPr>
                <a:cxnSpLocks noChangeShapeType="1"/>
                <a:stCxn id="226310" idx="4"/>
                <a:endCxn id="226312" idx="0"/>
              </p:cNvCxnSpPr>
              <p:nvPr/>
            </p:nvCxnSpPr>
            <p:spPr bwMode="auto">
              <a:xfrm rot="5400000">
                <a:off x="1803" y="1707"/>
                <a:ext cx="247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6323" name="AutoShape 19"/>
              <p:cNvCxnSpPr>
                <a:cxnSpLocks noChangeShapeType="1"/>
                <a:stCxn id="226309" idx="2"/>
                <a:endCxn id="226315" idx="2"/>
              </p:cNvCxnSpPr>
              <p:nvPr/>
            </p:nvCxnSpPr>
            <p:spPr bwMode="auto">
              <a:xfrm rot="16200000" flipH="1">
                <a:off x="635" y="1967"/>
                <a:ext cx="261" cy="67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6324" name="AutoShape 20"/>
              <p:cNvCxnSpPr>
                <a:cxnSpLocks noChangeShapeType="1"/>
                <a:stCxn id="226315" idx="6"/>
                <a:endCxn id="226312" idx="2"/>
              </p:cNvCxnSpPr>
              <p:nvPr/>
            </p:nvCxnSpPr>
            <p:spPr bwMode="auto">
              <a:xfrm flipV="1">
                <a:off x="1215" y="2171"/>
                <a:ext cx="712" cy="261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6325" name="AutoShape 21"/>
              <p:cNvCxnSpPr>
                <a:cxnSpLocks noChangeShapeType="1"/>
                <a:stCxn id="226314" idx="4"/>
                <a:endCxn id="226311" idx="0"/>
              </p:cNvCxnSpPr>
              <p:nvPr/>
            </p:nvCxnSpPr>
            <p:spPr bwMode="auto">
              <a:xfrm>
                <a:off x="1158" y="1809"/>
                <a:ext cx="1" cy="113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6326" name="AutoShape 22"/>
              <p:cNvCxnSpPr>
                <a:cxnSpLocks noChangeShapeType="1"/>
                <a:stCxn id="226311" idx="2"/>
                <a:endCxn id="226315" idx="0"/>
              </p:cNvCxnSpPr>
              <p:nvPr/>
            </p:nvCxnSpPr>
            <p:spPr bwMode="auto">
              <a:xfrm flipH="1">
                <a:off x="1158" y="2263"/>
                <a:ext cx="1" cy="112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6327" name="Line 23"/>
              <p:cNvSpPr>
                <a:spLocks noChangeShapeType="1"/>
              </p:cNvSpPr>
              <p:nvPr/>
            </p:nvSpPr>
            <p:spPr bwMode="auto">
              <a:xfrm>
                <a:off x="703" y="1117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6328" name="Line 24"/>
              <p:cNvSpPr>
                <a:spLocks noChangeShapeType="1"/>
              </p:cNvSpPr>
              <p:nvPr/>
            </p:nvSpPr>
            <p:spPr bwMode="auto">
              <a:xfrm>
                <a:off x="1655" y="1117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226329" name="Text Box 25"/>
              <p:cNvSpPr txBox="1">
                <a:spLocks noChangeArrowheads="1"/>
              </p:cNvSpPr>
              <p:nvPr/>
            </p:nvSpPr>
            <p:spPr bwMode="auto">
              <a:xfrm>
                <a:off x="1383" y="1253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B</a:t>
                </a:r>
              </a:p>
            </p:txBody>
          </p:sp>
          <p:sp>
            <p:nvSpPr>
              <p:cNvPr id="226330" name="Text Box 26"/>
              <p:cNvSpPr txBox="1">
                <a:spLocks noChangeArrowheads="1"/>
              </p:cNvSpPr>
              <p:nvPr/>
            </p:nvSpPr>
            <p:spPr bwMode="auto">
              <a:xfrm>
                <a:off x="703" y="1242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A</a:t>
                </a:r>
              </a:p>
            </p:txBody>
          </p:sp>
          <p:sp>
            <p:nvSpPr>
              <p:cNvPr id="226331" name="Text Box 27"/>
              <p:cNvSpPr txBox="1">
                <a:spLocks noChangeArrowheads="1"/>
              </p:cNvSpPr>
              <p:nvPr/>
            </p:nvSpPr>
            <p:spPr bwMode="auto">
              <a:xfrm>
                <a:off x="521" y="1888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226332" name="Text Box 28"/>
              <p:cNvSpPr txBox="1">
                <a:spLocks noChangeArrowheads="1"/>
              </p:cNvSpPr>
              <p:nvPr/>
            </p:nvSpPr>
            <p:spPr bwMode="auto">
              <a:xfrm>
                <a:off x="1610" y="1888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226333" name="Text Box 29"/>
              <p:cNvSpPr txBox="1">
                <a:spLocks noChangeArrowheads="1"/>
              </p:cNvSpPr>
              <p:nvPr/>
            </p:nvSpPr>
            <p:spPr bwMode="auto">
              <a:xfrm>
                <a:off x="929" y="981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  <p:sp>
            <p:nvSpPr>
              <p:cNvPr id="226334" name="Text Box 30"/>
              <p:cNvSpPr txBox="1">
                <a:spLocks noChangeArrowheads="1"/>
              </p:cNvSpPr>
              <p:nvPr/>
            </p:nvSpPr>
            <p:spPr bwMode="auto">
              <a:xfrm>
                <a:off x="839" y="1967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4</a:t>
                </a:r>
              </a:p>
            </p:txBody>
          </p:sp>
        </p:grpSp>
        <p:sp>
          <p:nvSpPr>
            <p:cNvPr id="226335" name="Line 31"/>
            <p:cNvSpPr>
              <a:spLocks noChangeShapeType="1"/>
            </p:cNvSpPr>
            <p:nvPr/>
          </p:nvSpPr>
          <p:spPr bwMode="auto">
            <a:xfrm>
              <a:off x="385" y="993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6336" name="Line 32"/>
            <p:cNvSpPr>
              <a:spLocks noChangeShapeType="1"/>
            </p:cNvSpPr>
            <p:nvPr/>
          </p:nvSpPr>
          <p:spPr bwMode="auto">
            <a:xfrm rot="10800000">
              <a:off x="1471" y="993"/>
              <a:ext cx="41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6337" name="Line 33"/>
            <p:cNvSpPr>
              <a:spLocks noChangeShapeType="1"/>
            </p:cNvSpPr>
            <p:nvPr/>
          </p:nvSpPr>
          <p:spPr bwMode="auto">
            <a:xfrm rot="5400000">
              <a:off x="1076" y="1299"/>
              <a:ext cx="25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6338" name="Text Box 34"/>
            <p:cNvSpPr txBox="1">
              <a:spLocks noChangeArrowheads="1"/>
            </p:cNvSpPr>
            <p:nvPr/>
          </p:nvSpPr>
          <p:spPr bwMode="auto">
            <a:xfrm>
              <a:off x="418" y="754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226339" name="Text Box 35"/>
            <p:cNvSpPr txBox="1">
              <a:spLocks noChangeArrowheads="1"/>
            </p:cNvSpPr>
            <p:nvPr/>
          </p:nvSpPr>
          <p:spPr bwMode="auto">
            <a:xfrm>
              <a:off x="1745" y="754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226340" name="Text Box 36"/>
            <p:cNvSpPr txBox="1">
              <a:spLocks noChangeArrowheads="1"/>
            </p:cNvSpPr>
            <p:nvPr/>
          </p:nvSpPr>
          <p:spPr bwMode="auto">
            <a:xfrm>
              <a:off x="1235" y="1083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226343" name="Freeform 39"/>
            <p:cNvSpPr>
              <a:spLocks/>
            </p:cNvSpPr>
            <p:nvPr/>
          </p:nvSpPr>
          <p:spPr bwMode="auto">
            <a:xfrm>
              <a:off x="736" y="1719"/>
              <a:ext cx="239" cy="396"/>
            </a:xfrm>
            <a:custGeom>
              <a:avLst/>
              <a:gdLst>
                <a:gd name="T0" fmla="*/ 83 w 239"/>
                <a:gd name="T1" fmla="*/ 396 h 396"/>
                <a:gd name="T2" fmla="*/ 34 w 239"/>
                <a:gd name="T3" fmla="*/ 333 h 396"/>
                <a:gd name="T4" fmla="*/ 0 w 239"/>
                <a:gd name="T5" fmla="*/ 264 h 396"/>
                <a:gd name="T6" fmla="*/ 55 w 239"/>
                <a:gd name="T7" fmla="*/ 70 h 396"/>
                <a:gd name="T8" fmla="*/ 138 w 239"/>
                <a:gd name="T9" fmla="*/ 0 h 396"/>
                <a:gd name="T10" fmla="*/ 222 w 239"/>
                <a:gd name="T11" fmla="*/ 153 h 396"/>
                <a:gd name="T12" fmla="*/ 229 w 239"/>
                <a:gd name="T13" fmla="*/ 28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9" h="396">
                  <a:moveTo>
                    <a:pt x="83" y="396"/>
                  </a:moveTo>
                  <a:cubicBezTo>
                    <a:pt x="66" y="371"/>
                    <a:pt x="60" y="350"/>
                    <a:pt x="34" y="333"/>
                  </a:cubicBezTo>
                  <a:cubicBezTo>
                    <a:pt x="17" y="309"/>
                    <a:pt x="7" y="293"/>
                    <a:pt x="0" y="264"/>
                  </a:cubicBezTo>
                  <a:cubicBezTo>
                    <a:pt x="6" y="202"/>
                    <a:pt x="7" y="118"/>
                    <a:pt x="55" y="70"/>
                  </a:cubicBezTo>
                  <a:cubicBezTo>
                    <a:pt x="81" y="44"/>
                    <a:pt x="112" y="27"/>
                    <a:pt x="138" y="0"/>
                  </a:cubicBezTo>
                  <a:cubicBezTo>
                    <a:pt x="239" y="25"/>
                    <a:pt x="215" y="31"/>
                    <a:pt x="222" y="153"/>
                  </a:cubicBezTo>
                  <a:cubicBezTo>
                    <a:pt x="224" y="197"/>
                    <a:pt x="229" y="285"/>
                    <a:pt x="229" y="285"/>
                  </a:cubicBezTo>
                </a:path>
              </a:pathLst>
            </a:custGeom>
            <a:noFill/>
            <a:ln w="25400" cap="flat" cmpd="sng">
              <a:solidFill>
                <a:srgbClr val="C00000"/>
              </a:solidFill>
              <a:prstDash val="solid"/>
              <a:round/>
              <a:headEnd type="none" w="med" len="med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6344" name="Freeform 40"/>
            <p:cNvSpPr>
              <a:spLocks/>
            </p:cNvSpPr>
            <p:nvPr/>
          </p:nvSpPr>
          <p:spPr bwMode="auto">
            <a:xfrm>
              <a:off x="1247" y="1945"/>
              <a:ext cx="239" cy="396"/>
            </a:xfrm>
            <a:custGeom>
              <a:avLst/>
              <a:gdLst>
                <a:gd name="T0" fmla="*/ 83 w 239"/>
                <a:gd name="T1" fmla="*/ 396 h 396"/>
                <a:gd name="T2" fmla="*/ 34 w 239"/>
                <a:gd name="T3" fmla="*/ 333 h 396"/>
                <a:gd name="T4" fmla="*/ 0 w 239"/>
                <a:gd name="T5" fmla="*/ 264 h 396"/>
                <a:gd name="T6" fmla="*/ 55 w 239"/>
                <a:gd name="T7" fmla="*/ 70 h 396"/>
                <a:gd name="T8" fmla="*/ 138 w 239"/>
                <a:gd name="T9" fmla="*/ 0 h 396"/>
                <a:gd name="T10" fmla="*/ 222 w 239"/>
                <a:gd name="T11" fmla="*/ 153 h 396"/>
                <a:gd name="T12" fmla="*/ 229 w 239"/>
                <a:gd name="T13" fmla="*/ 28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9" h="396">
                  <a:moveTo>
                    <a:pt x="83" y="396"/>
                  </a:moveTo>
                  <a:cubicBezTo>
                    <a:pt x="66" y="371"/>
                    <a:pt x="60" y="350"/>
                    <a:pt x="34" y="333"/>
                  </a:cubicBezTo>
                  <a:cubicBezTo>
                    <a:pt x="17" y="309"/>
                    <a:pt x="7" y="293"/>
                    <a:pt x="0" y="264"/>
                  </a:cubicBezTo>
                  <a:cubicBezTo>
                    <a:pt x="6" y="202"/>
                    <a:pt x="7" y="118"/>
                    <a:pt x="55" y="70"/>
                  </a:cubicBezTo>
                  <a:cubicBezTo>
                    <a:pt x="81" y="44"/>
                    <a:pt x="112" y="27"/>
                    <a:pt x="138" y="0"/>
                  </a:cubicBezTo>
                  <a:cubicBezTo>
                    <a:pt x="239" y="25"/>
                    <a:pt x="215" y="31"/>
                    <a:pt x="222" y="153"/>
                  </a:cubicBezTo>
                  <a:cubicBezTo>
                    <a:pt x="224" y="197"/>
                    <a:pt x="229" y="285"/>
                    <a:pt x="229" y="285"/>
                  </a:cubicBezTo>
                </a:path>
              </a:pathLst>
            </a:custGeom>
            <a:noFill/>
            <a:ln w="25400" cap="flat" cmpd="sng">
              <a:solidFill>
                <a:srgbClr val="C00000"/>
              </a:solidFill>
              <a:prstDash val="solid"/>
              <a:round/>
              <a:headEnd type="none" w="med" len="med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226345" name="Text Box 41"/>
            <p:cNvSpPr txBox="1">
              <a:spLocks noChangeArrowheads="1"/>
            </p:cNvSpPr>
            <p:nvPr/>
          </p:nvSpPr>
          <p:spPr bwMode="auto">
            <a:xfrm>
              <a:off x="861" y="1933"/>
              <a:ext cx="162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rgbClr val="C00000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rgbClr val="C00000"/>
                  </a:solidFill>
                  <a:effectLst/>
                </a:rPr>
                <a:t>X</a:t>
              </a:r>
            </a:p>
          </p:txBody>
        </p:sp>
        <p:sp>
          <p:nvSpPr>
            <p:cNvPr id="226346" name="Text Box 42"/>
            <p:cNvSpPr txBox="1">
              <a:spLocks noChangeArrowheads="1"/>
            </p:cNvSpPr>
            <p:nvPr/>
          </p:nvSpPr>
          <p:spPr bwMode="auto">
            <a:xfrm>
              <a:off x="1406" y="2251"/>
              <a:ext cx="162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rgbClr val="C00000"/>
                  </a:solidFill>
                  <a:effectLst/>
                </a:rPr>
                <a:t>I</a:t>
              </a:r>
              <a:r>
                <a:rPr lang="cs-CZ" altLang="cs-CZ" sz="2000" b="1" baseline="-25000" dirty="0">
                  <a:solidFill>
                    <a:srgbClr val="C00000"/>
                  </a:solidFill>
                  <a:effectLst/>
                </a:rPr>
                <a:t>Y</a:t>
              </a:r>
            </a:p>
          </p:txBody>
        </p:sp>
      </p:grpSp>
      <p:sp>
        <p:nvSpPr>
          <p:cNvPr id="226350" name="Rectangle 46"/>
          <p:cNvSpPr>
            <a:spLocks noChangeArrowheads="1"/>
          </p:cNvSpPr>
          <p:nvPr/>
        </p:nvSpPr>
        <p:spPr bwMode="auto">
          <a:xfrm>
            <a:off x="3276600" y="2349500"/>
            <a:ext cx="568801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4.	Rovnice upravíme do tvaru pro řešení soustavy rovnic</a:t>
            </a:r>
          </a:p>
        </p:txBody>
      </p:sp>
      <p:sp>
        <p:nvSpPr>
          <p:cNvPr id="226351" name="Rectangle 47"/>
          <p:cNvSpPr>
            <a:spLocks noChangeArrowheads="1"/>
          </p:cNvSpPr>
          <p:nvPr/>
        </p:nvSpPr>
        <p:spPr bwMode="auto">
          <a:xfrm>
            <a:off x="250825" y="4149725"/>
            <a:ext cx="8569325" cy="74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5.	Vypočítáme soustavu rovnic – výpočet smyčkových proudů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6.	Ze smyčkových proudů vypočteme neznámě proudy a napětí v obvodu</a:t>
            </a:r>
          </a:p>
        </p:txBody>
      </p:sp>
      <p:graphicFrame>
        <p:nvGraphicFramePr>
          <p:cNvPr id="226352" name="Object 48"/>
          <p:cNvGraphicFramePr>
            <a:graphicFrameLocks noChangeAspect="1"/>
          </p:cNvGraphicFramePr>
          <p:nvPr/>
        </p:nvGraphicFramePr>
        <p:xfrm>
          <a:off x="3473450" y="3076575"/>
          <a:ext cx="5291138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87" name="Rovnice" r:id="rId3" imgW="2603160" imgH="457200" progId="Equation.3">
                  <p:embed/>
                </p:oleObj>
              </mc:Choice>
              <mc:Fallback>
                <p:oleObj name="Rovnice" r:id="rId3" imgW="2603160" imgH="45720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3450" y="3076575"/>
                        <a:ext cx="5291138" cy="9286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353" name="Object 4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88" name="Rovnice" r:id="rId5" imgW="114120" imgH="215640" progId="Equation.3">
                  <p:embed/>
                </p:oleObj>
              </mc:Choice>
              <mc:Fallback>
                <p:oleObj name="Rovnice" r:id="rId5" imgW="114120" imgH="21564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354" name="Object 50"/>
          <p:cNvGraphicFramePr>
            <a:graphicFrameLocks noChangeAspect="1"/>
          </p:cNvGraphicFramePr>
          <p:nvPr/>
        </p:nvGraphicFramePr>
        <p:xfrm>
          <a:off x="468313" y="5348288"/>
          <a:ext cx="1497012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89" name="Rovnice" r:id="rId7" imgW="736560" imgH="685800" progId="Equation.3">
                  <p:embed/>
                </p:oleObj>
              </mc:Choice>
              <mc:Fallback>
                <p:oleObj name="Rovnice" r:id="rId7" imgW="736560" imgH="6858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5348288"/>
                        <a:ext cx="1497012" cy="13938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355" name="Rectangle 51"/>
          <p:cNvSpPr>
            <a:spLocks noChangeArrowheads="1"/>
          </p:cNvSpPr>
          <p:nvPr/>
        </p:nvSpPr>
        <p:spPr bwMode="auto">
          <a:xfrm>
            <a:off x="2195513" y="5300663"/>
            <a:ext cx="683895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Pro U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=6V, U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=8V, R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=1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4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=2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	Řešení: 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  <a:hlinkClick r:id="rId9" action="ppaction://hlinkfile"/>
              </a:rPr>
              <a:t>zde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, simulace: 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  <a:hlinkClick r:id="rId10" action="ppaction://hlinkfile"/>
              </a:rPr>
              <a:t>zde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	I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X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 0,35A, I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Y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=-0,78A</a:t>
            </a:r>
            <a:r>
              <a:rPr lang="en-US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; 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I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1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 0,35A</a:t>
            </a:r>
            <a:r>
              <a:rPr lang="en-US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;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I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2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=0,78A </a:t>
            </a:r>
            <a:r>
              <a:rPr lang="en-US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;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I</a:t>
            </a:r>
            <a:r>
              <a:rPr lang="cs-CZ" altLang="cs-CZ" sz="21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3</a:t>
            </a:r>
            <a:r>
              <a:rPr lang="cs-CZ" altLang="cs-CZ" sz="21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=1,13A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3378297" y="1141325"/>
                <a:ext cx="5421164" cy="3540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sz="2000" dirty="0">
                  <a:solidFill>
                    <a:srgbClr val="00000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297" y="1141325"/>
                <a:ext cx="5421164" cy="354071"/>
              </a:xfrm>
              <a:prstGeom prst="rect">
                <a:avLst/>
              </a:prstGeom>
              <a:blipFill>
                <a:blip r:embed="rId11"/>
                <a:stretch>
                  <a:fillRect l="-562" r="-562" b="-189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3324716" y="1736637"/>
                <a:ext cx="5451813" cy="3540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sz="2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sz="2000" dirty="0">
                  <a:solidFill>
                    <a:srgbClr val="00000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4716" y="1736637"/>
                <a:ext cx="5451813" cy="354071"/>
              </a:xfrm>
              <a:prstGeom prst="rect">
                <a:avLst/>
              </a:prstGeom>
              <a:blipFill>
                <a:blip r:embed="rId12"/>
                <a:stretch>
                  <a:fillRect l="-447" r="-559" b="-189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6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6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6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6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6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6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6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26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6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6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2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Proudění">
  <a:themeElements>
    <a:clrScheme name="Vlastní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C00000"/>
      </a:hlink>
      <a:folHlink>
        <a:srgbClr val="FF0000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lnDef>
  </a:objectDefaults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5033</TotalTime>
  <Words>4495</Words>
  <Application>Microsoft Office PowerPoint</Application>
  <PresentationFormat>Předvádění na obrazovce (4:3)</PresentationFormat>
  <Paragraphs>760</Paragraphs>
  <Slides>60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60</vt:i4>
      </vt:variant>
    </vt:vector>
  </HeadingPairs>
  <TitlesOfParts>
    <vt:vector size="71" baseType="lpstr">
      <vt:lpstr>Arial</vt:lpstr>
      <vt:lpstr>Arial Unicode MS</vt:lpstr>
      <vt:lpstr>Calibri</vt:lpstr>
      <vt:lpstr>Cambria Math</vt:lpstr>
      <vt:lpstr>Comic Sans MS</vt:lpstr>
      <vt:lpstr>Garamond</vt:lpstr>
      <vt:lpstr>Symbol</vt:lpstr>
      <vt:lpstr>Wingdings</vt:lpstr>
      <vt:lpstr>Proudění</vt:lpstr>
      <vt:lpstr>Rovnice</vt:lpstr>
      <vt:lpstr>List</vt:lpstr>
      <vt:lpstr>Základy elektrotechniky Řešení stejnosměrných obvodů s více zdroji</vt:lpstr>
      <vt:lpstr>Úvod</vt:lpstr>
      <vt:lpstr>Řešení pomocí Kirchhoffových zákonů</vt:lpstr>
      <vt:lpstr>Postup výpočtu – vzorový příklad</vt:lpstr>
      <vt:lpstr>Příklady</vt:lpstr>
      <vt:lpstr>Příklady</vt:lpstr>
      <vt:lpstr>Metoda smyčkových proudů</vt:lpstr>
      <vt:lpstr>Metoda smyčkových proudů</vt:lpstr>
      <vt:lpstr>Metoda smyčkových proudů</vt:lpstr>
      <vt:lpstr>Příklady</vt:lpstr>
      <vt:lpstr>Metoda uzlových napětí</vt:lpstr>
      <vt:lpstr>Metoda uzlových napětí</vt:lpstr>
      <vt:lpstr>Metoda uzlových napětí</vt:lpstr>
      <vt:lpstr>Metoda uzlových napětí</vt:lpstr>
      <vt:lpstr>Příklady</vt:lpstr>
      <vt:lpstr>Příklady</vt:lpstr>
      <vt:lpstr>Metoda lineární superpozice</vt:lpstr>
      <vt:lpstr>Metoda lineární superpozice</vt:lpstr>
      <vt:lpstr>Metoda lineární superpozice</vt:lpstr>
      <vt:lpstr>Metoda lineární superpozice</vt:lpstr>
      <vt:lpstr>Metoda lineární superpozice</vt:lpstr>
      <vt:lpstr>Metoda lineární superpozice</vt:lpstr>
      <vt:lpstr>Příklady</vt:lpstr>
      <vt:lpstr>Příklady</vt:lpstr>
      <vt:lpstr>Věty o náhradních zdrojích</vt:lpstr>
      <vt:lpstr>Théveninova poučka</vt:lpstr>
      <vt:lpstr>Théveninova poučka</vt:lpstr>
      <vt:lpstr>Théveninova poučka</vt:lpstr>
      <vt:lpstr>Théveninova poučka</vt:lpstr>
      <vt:lpstr>Théveninova poučka</vt:lpstr>
      <vt:lpstr>Příklady</vt:lpstr>
      <vt:lpstr>Příklady</vt:lpstr>
      <vt:lpstr>Nortonova poučka</vt:lpstr>
      <vt:lpstr>Nortonova poučka</vt:lpstr>
      <vt:lpstr>Nortonova poučka</vt:lpstr>
      <vt:lpstr>Nortonova poučka</vt:lpstr>
      <vt:lpstr>Nortonova poučka</vt:lpstr>
      <vt:lpstr>Příklady</vt:lpstr>
      <vt:lpstr>Příklady</vt:lpstr>
      <vt:lpstr>Ekvivalence zdrojů</vt:lpstr>
      <vt:lpstr>Ekvivalence zdrojů - příklad</vt:lpstr>
      <vt:lpstr>Ekvivalence zdrojů - příklad</vt:lpstr>
      <vt:lpstr>Ekvivalence zdrojů - příklad</vt:lpstr>
      <vt:lpstr>Spojování zdrojů napětí</vt:lpstr>
      <vt:lpstr>Prezentace aplikace PowerPoint</vt:lpstr>
      <vt:lpstr>Prezentace aplikace PowerPoint</vt:lpstr>
      <vt:lpstr>Příklad - sériové řazení zdrojů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Graficko-početní metoda řešení nelineárních obvodů</vt:lpstr>
      <vt:lpstr>Grafické řešení – dva prvky do série</vt:lpstr>
      <vt:lpstr>Grafické řešení – dva prvky paralelně</vt:lpstr>
      <vt:lpstr>Příklad</vt:lpstr>
      <vt:lpstr>Příklad</vt:lpstr>
      <vt:lpstr>Materiály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Jistící a ochranné přístroje nízkého napětí</dc:title>
  <dc:creator>pe</dc:creator>
  <cp:lastModifiedBy>Ivo Petricek</cp:lastModifiedBy>
  <cp:revision>605</cp:revision>
  <dcterms:created xsi:type="dcterms:W3CDTF">2006-07-11T07:50:54Z</dcterms:created>
  <dcterms:modified xsi:type="dcterms:W3CDTF">2025-02-25T08:48:37Z</dcterms:modified>
</cp:coreProperties>
</file>