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280" r:id="rId4"/>
    <p:sldId id="281" r:id="rId5"/>
    <p:sldId id="282" r:id="rId6"/>
    <p:sldId id="283" r:id="rId7"/>
    <p:sldId id="320" r:id="rId8"/>
    <p:sldId id="321" r:id="rId9"/>
    <p:sldId id="284" r:id="rId10"/>
    <p:sldId id="341" r:id="rId11"/>
    <p:sldId id="285" r:id="rId12"/>
    <p:sldId id="340" r:id="rId13"/>
    <p:sldId id="286" r:id="rId14"/>
    <p:sldId id="287" r:id="rId15"/>
    <p:sldId id="288" r:id="rId16"/>
    <p:sldId id="322" r:id="rId17"/>
    <p:sldId id="338" r:id="rId18"/>
    <p:sldId id="354" r:id="rId19"/>
    <p:sldId id="289" r:id="rId20"/>
    <p:sldId id="290" r:id="rId21"/>
    <p:sldId id="323" r:id="rId22"/>
    <p:sldId id="339" r:id="rId23"/>
    <p:sldId id="342" r:id="rId24"/>
    <p:sldId id="343" r:id="rId25"/>
    <p:sldId id="324" r:id="rId26"/>
    <p:sldId id="345" r:id="rId27"/>
    <p:sldId id="346" r:id="rId28"/>
    <p:sldId id="292" r:id="rId29"/>
    <p:sldId id="293" r:id="rId30"/>
    <p:sldId id="294" r:id="rId31"/>
    <p:sldId id="325" r:id="rId32"/>
    <p:sldId id="347" r:id="rId33"/>
    <p:sldId id="295" r:id="rId34"/>
    <p:sldId id="296" r:id="rId35"/>
    <p:sldId id="297" r:id="rId36"/>
    <p:sldId id="298" r:id="rId37"/>
    <p:sldId id="326" r:id="rId38"/>
    <p:sldId id="348" r:id="rId39"/>
    <p:sldId id="304" r:id="rId40"/>
    <p:sldId id="305" r:id="rId41"/>
    <p:sldId id="306" r:id="rId42"/>
    <p:sldId id="327" r:id="rId43"/>
    <p:sldId id="349" r:id="rId44"/>
    <p:sldId id="299" r:id="rId45"/>
    <p:sldId id="300" r:id="rId46"/>
    <p:sldId id="301" r:id="rId47"/>
    <p:sldId id="302" r:id="rId48"/>
    <p:sldId id="303" r:id="rId49"/>
    <p:sldId id="328" r:id="rId50"/>
    <p:sldId id="330" r:id="rId51"/>
    <p:sldId id="331" r:id="rId52"/>
    <p:sldId id="307" r:id="rId53"/>
    <p:sldId id="309" r:id="rId54"/>
    <p:sldId id="313" r:id="rId55"/>
    <p:sldId id="310" r:id="rId56"/>
    <p:sldId id="332" r:id="rId57"/>
    <p:sldId id="350" r:id="rId58"/>
    <p:sldId id="311" r:id="rId59"/>
    <p:sldId id="312" r:id="rId60"/>
    <p:sldId id="333" r:id="rId61"/>
    <p:sldId id="355" r:id="rId62"/>
    <p:sldId id="314" r:id="rId63"/>
    <p:sldId id="315" r:id="rId64"/>
    <p:sldId id="316" r:id="rId65"/>
    <p:sldId id="317" r:id="rId66"/>
    <p:sldId id="318" r:id="rId67"/>
    <p:sldId id="319" r:id="rId68"/>
    <p:sldId id="334" r:id="rId69"/>
    <p:sldId id="336" r:id="rId70"/>
    <p:sldId id="337" r:id="rId71"/>
    <p:sldId id="335" r:id="rId72"/>
    <p:sldId id="351" r:id="rId73"/>
    <p:sldId id="352" r:id="rId74"/>
    <p:sldId id="353" r:id="rId75"/>
    <p:sldId id="279" r:id="rId7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FF00"/>
    <a:srgbClr val="00FF00"/>
    <a:srgbClr val="0033CC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20" d="100"/>
          <a:sy n="120" d="100"/>
        </p:scale>
        <p:origin x="4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0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7" Type="http://schemas.openxmlformats.org/officeDocument/2006/relationships/image" Target="../media/image155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21310-88CC-4BB4-8686-BC7A7E304E77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37F30-99D8-43F7-8A3C-62ABC7F24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82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DA36E-E6CF-4E06-9960-6D967A87699A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F43A2-6F79-4B17-A931-7A788E135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82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F43A2-6F79-4B17-A931-7A788E135832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17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F43A2-6F79-4B17-A931-7A788E135832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F43A2-6F79-4B17-A931-7A788E135832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71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F43A2-6F79-4B17-A931-7A788E135832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4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BFFA28-4E36-4658-BCA4-1FC3D84C5FB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4CB324-43F3-425B-A686-A5B2414F844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35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199748-516A-41AB-A93E-47F175EC680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82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82170D-8E7E-4D82-96F5-8AC44EEDF7F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49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48D188-8599-4896-8331-28702C2F9CC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282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718DF8-AF49-4C09-8B5D-BEE604BF68E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851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845408-643C-46B5-9B89-46FF155CD9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0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2457B9-1ADA-423C-BD05-D9C2941686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8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706B7-8739-4DAD-8F52-37FE1CF6C88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105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18EB90-89A7-45E9-8499-658E3DF5830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576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B52A06-93B7-43BE-A78F-A255A582184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449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314CB9FB-850C-4630-96B9-594CD0C93FBA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5.wmf"/><Relationship Id="rId4" Type="http://schemas.openxmlformats.org/officeDocument/2006/relationships/image" Target="../media/image31.wmf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4.WMF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44.WMF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www.leifiphysik.de/elektrizitaetslehre/komplexere-schaltkreise/grundwissen/kirchhoffsche-gesetze-fuer-fortgeschrittene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leifiphysik.de/elektrizitaetslehre/komplexere-schaltkreise/grundwissen/kirchhoffsche-gesetze" TargetMode="Externa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6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8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0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93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4.wmf"/><Relationship Id="rId9" Type="http://schemas.openxmlformats.org/officeDocument/2006/relationships/image" Target="../media/image9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9.wmf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03.wmf"/><Relationship Id="rId9" Type="http://schemas.openxmlformats.org/officeDocument/2006/relationships/image" Target="../media/image10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8.wmf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13.wmf"/><Relationship Id="rId4" Type="http://schemas.openxmlformats.org/officeDocument/2006/relationships/image" Target="../media/image11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6" Type="http://schemas.openxmlformats.org/officeDocument/2006/relationships/hyperlink" Target="http://www.walter-fendt.de/ph14d/potentiometer.htm" TargetMode="External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s://www.leifiphysik.de/elektrizitaetslehre/komplexere-schaltkreise/grundwissen/kirchhoffsche-gesetze-fuer-fortgeschrittene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hyperlink" Target="https://www.leifiphysik.de/elektrizitaetslehre/komplexere-schaltkreise/grundwissen/kirchhoffsche-gesetze" TargetMode="Externa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21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25.wmf"/><Relationship Id="rId9" Type="http://schemas.openxmlformats.org/officeDocument/2006/relationships/image" Target="../media/image128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2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32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3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4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4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24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5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5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52.wmf"/><Relationship Id="rId5" Type="http://schemas.openxmlformats.org/officeDocument/2006/relationships/image" Target="../media/image149.wmf"/><Relationship Id="rId15" Type="http://schemas.openxmlformats.org/officeDocument/2006/relationships/image" Target="../media/image154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13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7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7" Type="http://schemas.openxmlformats.org/officeDocument/2006/relationships/image" Target="../media/image158.emf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56.emf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049838"/>
            <a:ext cx="8713787" cy="1692275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Řešení stejnosměrných obvodů s jedním zdrojem</a:t>
            </a:r>
          </a:p>
        </p:txBody>
      </p:sp>
      <p:pic>
        <p:nvPicPr>
          <p:cNvPr id="2054" name="Picture 6" descr="200px-Ohm's_Law_with_Voltage_source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755967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4752975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Napěťový zdroj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4284663" y="1557338"/>
            <a:ext cx="4535487" cy="27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719138" indent="-719138"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napětí naprázdno zdroje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(ideální zdroj napětí – velkost napětí nezávisí na zátěži)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vnitřní odpor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	-	proud zdroje (zátěže)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úbytek napětí na vnitřním odporu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	-	svorkové napětí</a:t>
            </a:r>
          </a:p>
        </p:txBody>
      </p:sp>
      <p:grpSp>
        <p:nvGrpSpPr>
          <p:cNvPr id="189454" name="Group 14"/>
          <p:cNvGrpSpPr>
            <a:grpSpLocks/>
          </p:cNvGrpSpPr>
          <p:nvPr/>
        </p:nvGrpSpPr>
        <p:grpSpPr bwMode="auto">
          <a:xfrm>
            <a:off x="684213" y="1555750"/>
            <a:ext cx="2881312" cy="1657350"/>
            <a:chOff x="431" y="935"/>
            <a:chExt cx="1815" cy="1044"/>
          </a:xfrm>
        </p:grpSpPr>
        <p:sp>
          <p:nvSpPr>
            <p:cNvPr id="189446" name="Oval 6"/>
            <p:cNvSpPr>
              <a:spLocks noChangeAspect="1" noChangeArrowheads="1"/>
            </p:cNvSpPr>
            <p:nvPr/>
          </p:nvSpPr>
          <p:spPr bwMode="auto">
            <a:xfrm>
              <a:off x="431" y="1253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89447" name="Rectangle 7"/>
            <p:cNvSpPr>
              <a:spLocks noChangeAspect="1" noChangeArrowheads="1"/>
            </p:cNvSpPr>
            <p:nvPr/>
          </p:nvSpPr>
          <p:spPr bwMode="auto">
            <a:xfrm>
              <a:off x="129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>
              <a:off x="2154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>
              <a:off x="2155" y="188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9450" name="AutoShape 10"/>
            <p:cNvCxnSpPr>
              <a:cxnSpLocks noChangeShapeType="1"/>
              <a:stCxn id="189446" idx="0"/>
              <a:endCxn id="189447" idx="1"/>
            </p:cNvCxnSpPr>
            <p:nvPr/>
          </p:nvCxnSpPr>
          <p:spPr bwMode="auto">
            <a:xfrm rot="16200000">
              <a:off x="839" y="799"/>
              <a:ext cx="238" cy="64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1" name="AutoShape 11"/>
            <p:cNvCxnSpPr>
              <a:cxnSpLocks noChangeShapeType="1"/>
              <a:stCxn id="189447" idx="3"/>
              <a:endCxn id="189448" idx="2"/>
            </p:cNvCxnSpPr>
            <p:nvPr/>
          </p:nvCxnSpPr>
          <p:spPr bwMode="auto">
            <a:xfrm flipV="1">
              <a:off x="1644" y="1002"/>
              <a:ext cx="49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2" name="AutoShape 12"/>
            <p:cNvCxnSpPr>
              <a:cxnSpLocks noChangeShapeType="1"/>
              <a:stCxn id="189446" idx="4"/>
              <a:endCxn id="189449" idx="2"/>
            </p:cNvCxnSpPr>
            <p:nvPr/>
          </p:nvCxnSpPr>
          <p:spPr bwMode="auto">
            <a:xfrm rot="16200000" flipH="1">
              <a:off x="1258" y="1050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455" name="Line 15"/>
          <p:cNvSpPr>
            <a:spLocks noChangeShapeType="1"/>
          </p:cNvSpPr>
          <p:nvPr/>
        </p:nvSpPr>
        <p:spPr bwMode="auto">
          <a:xfrm>
            <a:off x="3492500" y="1844675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1476375" y="1844675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1979613" y="1898650"/>
            <a:ext cx="59848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=0</a:t>
            </a: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2125663" y="1179513"/>
            <a:ext cx="30674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</a:rPr>
              <a:t>i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3492500" y="2133600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U=U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1476375" y="2133600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>
            <a:off x="1906588" y="1916113"/>
            <a:ext cx="9350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>
            <a:off x="1116013" y="1484313"/>
            <a:ext cx="5762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1116013" y="1125538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I=0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8632825" y="2662684"/>
            <a:ext cx="331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cs-CZ" altLang="cs-CZ" sz="36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8704708" y="3382764"/>
            <a:ext cx="331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cs-CZ" altLang="cs-CZ" sz="36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8632825" y="3789040"/>
            <a:ext cx="331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cs-CZ" altLang="cs-CZ" sz="36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9468" name="Group 28"/>
          <p:cNvGrpSpPr>
            <a:grpSpLocks/>
          </p:cNvGrpSpPr>
          <p:nvPr/>
        </p:nvGrpSpPr>
        <p:grpSpPr bwMode="auto">
          <a:xfrm>
            <a:off x="179388" y="4724400"/>
            <a:ext cx="2881312" cy="1657350"/>
            <a:chOff x="431" y="935"/>
            <a:chExt cx="1815" cy="1044"/>
          </a:xfrm>
        </p:grpSpPr>
        <p:sp>
          <p:nvSpPr>
            <p:cNvPr id="189469" name="Oval 29"/>
            <p:cNvSpPr>
              <a:spLocks noChangeAspect="1" noChangeArrowheads="1"/>
            </p:cNvSpPr>
            <p:nvPr/>
          </p:nvSpPr>
          <p:spPr bwMode="auto">
            <a:xfrm>
              <a:off x="431" y="1253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89470" name="Rectangle 30"/>
            <p:cNvSpPr>
              <a:spLocks noChangeAspect="1" noChangeArrowheads="1"/>
            </p:cNvSpPr>
            <p:nvPr/>
          </p:nvSpPr>
          <p:spPr bwMode="auto">
            <a:xfrm>
              <a:off x="129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>
              <a:off x="2154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>
              <a:off x="2155" y="188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9473" name="AutoShape 33"/>
            <p:cNvCxnSpPr>
              <a:cxnSpLocks noChangeShapeType="1"/>
              <a:stCxn id="189469" idx="0"/>
              <a:endCxn id="189470" idx="1"/>
            </p:cNvCxnSpPr>
            <p:nvPr/>
          </p:nvCxnSpPr>
          <p:spPr bwMode="auto">
            <a:xfrm rot="16200000">
              <a:off x="839" y="799"/>
              <a:ext cx="238" cy="64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74" name="AutoShape 34"/>
            <p:cNvCxnSpPr>
              <a:cxnSpLocks noChangeShapeType="1"/>
              <a:stCxn id="189470" idx="3"/>
              <a:endCxn id="189471" idx="2"/>
            </p:cNvCxnSpPr>
            <p:nvPr/>
          </p:nvCxnSpPr>
          <p:spPr bwMode="auto">
            <a:xfrm flipV="1">
              <a:off x="1644" y="1002"/>
              <a:ext cx="49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75" name="AutoShape 35"/>
            <p:cNvCxnSpPr>
              <a:cxnSpLocks noChangeShapeType="1"/>
              <a:stCxn id="189469" idx="4"/>
              <a:endCxn id="189472" idx="2"/>
            </p:cNvCxnSpPr>
            <p:nvPr/>
          </p:nvCxnSpPr>
          <p:spPr bwMode="auto">
            <a:xfrm rot="16200000" flipH="1">
              <a:off x="1258" y="1050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476" name="Line 36"/>
          <p:cNvSpPr>
            <a:spLocks noChangeShapeType="1"/>
          </p:cNvSpPr>
          <p:nvPr/>
        </p:nvSpPr>
        <p:spPr bwMode="auto">
          <a:xfrm>
            <a:off x="2987675" y="5013325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>
            <a:off x="971550" y="5013325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1474788" y="5067300"/>
            <a:ext cx="59848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i</a:t>
            </a:r>
            <a:r>
              <a:rPr lang="en-US" altLang="cs-CZ" sz="2000" b="1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1620838" y="4348163"/>
            <a:ext cx="30674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i</a:t>
            </a:r>
          </a:p>
        </p:txBody>
      </p:sp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2306638" y="5302250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&lt;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81" name="Text Box 41"/>
          <p:cNvSpPr txBox="1">
            <a:spLocks noChangeArrowheads="1"/>
          </p:cNvSpPr>
          <p:nvPr/>
        </p:nvSpPr>
        <p:spPr bwMode="auto">
          <a:xfrm>
            <a:off x="971550" y="5302250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>
            <a:off x="1401763" y="5084763"/>
            <a:ext cx="9350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>
            <a:off x="611188" y="4652963"/>
            <a:ext cx="5762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84" name="Text Box 44"/>
          <p:cNvSpPr txBox="1">
            <a:spLocks noChangeArrowheads="1"/>
          </p:cNvSpPr>
          <p:nvPr/>
        </p:nvSpPr>
        <p:spPr bwMode="auto">
          <a:xfrm>
            <a:off x="611188" y="4294188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en-US" altLang="cs-CZ" sz="2000" b="1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0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grpSp>
        <p:nvGrpSpPr>
          <p:cNvPr id="189493" name="Group 53"/>
          <p:cNvGrpSpPr>
            <a:grpSpLocks/>
          </p:cNvGrpSpPr>
          <p:nvPr/>
        </p:nvGrpSpPr>
        <p:grpSpPr bwMode="auto">
          <a:xfrm>
            <a:off x="3078163" y="4830763"/>
            <a:ext cx="917575" cy="1479550"/>
            <a:chOff x="1939" y="3043"/>
            <a:chExt cx="578" cy="932"/>
          </a:xfrm>
        </p:grpSpPr>
        <p:sp>
          <p:nvSpPr>
            <p:cNvPr id="189485" name="Rectangle 45"/>
            <p:cNvSpPr>
              <a:spLocks noChangeAspect="1" noChangeArrowheads="1"/>
            </p:cNvSpPr>
            <p:nvPr/>
          </p:nvSpPr>
          <p:spPr bwMode="auto">
            <a:xfrm>
              <a:off x="2200" y="3339"/>
              <a:ext cx="136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9486" name="AutoShape 46"/>
            <p:cNvCxnSpPr>
              <a:cxnSpLocks noChangeShapeType="1"/>
              <a:stCxn id="189471" idx="6"/>
              <a:endCxn id="189485" idx="0"/>
            </p:cNvCxnSpPr>
            <p:nvPr/>
          </p:nvCxnSpPr>
          <p:spPr bwMode="auto">
            <a:xfrm>
              <a:off x="1939" y="3043"/>
              <a:ext cx="329" cy="28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87" name="AutoShape 47"/>
            <p:cNvCxnSpPr>
              <a:cxnSpLocks noChangeShapeType="1"/>
              <a:stCxn id="189485" idx="2"/>
              <a:endCxn id="189472" idx="6"/>
            </p:cNvCxnSpPr>
            <p:nvPr/>
          </p:nvCxnSpPr>
          <p:spPr bwMode="auto">
            <a:xfrm rot="5400000">
              <a:off x="1962" y="3669"/>
              <a:ext cx="284" cy="32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488" name="Text Box 48"/>
            <p:cNvSpPr txBox="1">
              <a:spLocks noChangeArrowheads="1"/>
            </p:cNvSpPr>
            <p:nvPr/>
          </p:nvSpPr>
          <p:spPr bwMode="auto">
            <a:xfrm>
              <a:off x="2355" y="338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189489" name="Rectangle 49"/>
          <p:cNvSpPr>
            <a:spLocks noChangeArrowheads="1"/>
          </p:cNvSpPr>
          <p:nvPr/>
        </p:nvSpPr>
        <p:spPr bwMode="auto">
          <a:xfrm>
            <a:off x="4716463" y="4752975"/>
            <a:ext cx="3925887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719138" indent="-719138"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	-	proud zdroje (zátěže)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úbytek napětí na vnitřním odporu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	-	svorkové napětí</a:t>
            </a:r>
          </a:p>
        </p:txBody>
      </p:sp>
      <p:sp>
        <p:nvSpPr>
          <p:cNvPr id="189490" name="Text Box 50"/>
          <p:cNvSpPr txBox="1">
            <a:spLocks noChangeArrowheads="1"/>
          </p:cNvSpPr>
          <p:nvPr/>
        </p:nvSpPr>
        <p:spPr bwMode="auto">
          <a:xfrm>
            <a:off x="8604250" y="4606925"/>
            <a:ext cx="331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cs-CZ" altLang="cs-CZ" sz="3600" b="1" baseline="-25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91" name="Text Box 51"/>
          <p:cNvSpPr txBox="1">
            <a:spLocks noChangeArrowheads="1"/>
          </p:cNvSpPr>
          <p:nvPr/>
        </p:nvSpPr>
        <p:spPr bwMode="auto">
          <a:xfrm>
            <a:off x="8604250" y="5137150"/>
            <a:ext cx="331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cs-CZ" altLang="cs-CZ" sz="3600" b="1" baseline="-25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92" name="Text Box 52"/>
          <p:cNvSpPr txBox="1">
            <a:spLocks noChangeArrowheads="1"/>
          </p:cNvSpPr>
          <p:nvPr/>
        </p:nvSpPr>
        <p:spPr bwMode="auto">
          <a:xfrm>
            <a:off x="8604250" y="5686425"/>
            <a:ext cx="33178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</a:t>
            </a:r>
            <a:endParaRPr lang="cs-CZ" altLang="cs-CZ" sz="36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9494" name="Picture 54" descr="MC90043264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68288"/>
            <a:ext cx="1144588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8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89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89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8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89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8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55" grpId="0" animBg="1"/>
      <p:bldP spid="189456" grpId="0" animBg="1"/>
      <p:bldP spid="189457" grpId="0"/>
      <p:bldP spid="189458" grpId="0"/>
      <p:bldP spid="189459" grpId="0"/>
      <p:bldP spid="189460" grpId="0"/>
      <p:bldP spid="189461" grpId="0" animBg="1"/>
      <p:bldP spid="189463" grpId="0" animBg="1"/>
      <p:bldP spid="189464" grpId="0"/>
      <p:bldP spid="189465" grpId="0"/>
      <p:bldP spid="189465" grpId="1"/>
      <p:bldP spid="189466" grpId="0"/>
      <p:bldP spid="189466" grpId="1"/>
      <p:bldP spid="189467" grpId="0"/>
      <p:bldP spid="189467" grpId="1"/>
      <p:bldP spid="189476" grpId="0" animBg="1"/>
      <p:bldP spid="189477" grpId="0" animBg="1"/>
      <p:bldP spid="189478" grpId="0"/>
      <p:bldP spid="189479" grpId="0"/>
      <p:bldP spid="189480" grpId="0"/>
      <p:bldP spid="189481" grpId="0"/>
      <p:bldP spid="189482" grpId="0" animBg="1"/>
      <p:bldP spid="189483" grpId="0" animBg="1"/>
      <p:bldP spid="189484" grpId="0"/>
      <p:bldP spid="189490" grpId="0"/>
      <p:bldP spid="189490" grpId="1"/>
      <p:bldP spid="189491" grpId="0"/>
      <p:bldP spid="189491" grpId="1"/>
      <p:bldP spid="189492" grpId="0"/>
      <p:bldP spid="1894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MC90023060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4" y="4318596"/>
            <a:ext cx="23304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136135" cy="1372486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Napěťový 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 - naprázdno (bez zátěže)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4120848" y="2545568"/>
            <a:ext cx="4763762" cy="27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719138" indent="-719138"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napětí naprázdno zdroje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(ideální zdroj napětí – velkost napětí nezávisí na zátěži)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vnitřní odpor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	-	proud zdroje (zátěže)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úbytek napětí na vnitřním odporu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	-	svorkové napětí</a:t>
            </a:r>
          </a:p>
        </p:txBody>
      </p:sp>
      <p:grpSp>
        <p:nvGrpSpPr>
          <p:cNvPr id="189454" name="Group 14"/>
          <p:cNvGrpSpPr>
            <a:grpSpLocks/>
          </p:cNvGrpSpPr>
          <p:nvPr/>
        </p:nvGrpSpPr>
        <p:grpSpPr bwMode="auto">
          <a:xfrm>
            <a:off x="343333" y="2011455"/>
            <a:ext cx="2881312" cy="1657350"/>
            <a:chOff x="431" y="935"/>
            <a:chExt cx="1815" cy="1044"/>
          </a:xfrm>
        </p:grpSpPr>
        <p:sp>
          <p:nvSpPr>
            <p:cNvPr id="189446" name="Oval 6"/>
            <p:cNvSpPr>
              <a:spLocks noChangeAspect="1" noChangeArrowheads="1"/>
            </p:cNvSpPr>
            <p:nvPr/>
          </p:nvSpPr>
          <p:spPr bwMode="auto">
            <a:xfrm>
              <a:off x="431" y="1253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89447" name="Rectangle 7"/>
            <p:cNvSpPr>
              <a:spLocks noChangeAspect="1" noChangeArrowheads="1"/>
            </p:cNvSpPr>
            <p:nvPr/>
          </p:nvSpPr>
          <p:spPr bwMode="auto">
            <a:xfrm>
              <a:off x="129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>
              <a:off x="2154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>
              <a:off x="2155" y="188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9450" name="AutoShape 10"/>
            <p:cNvCxnSpPr>
              <a:cxnSpLocks noChangeShapeType="1"/>
              <a:stCxn id="189446" idx="0"/>
              <a:endCxn id="189447" idx="1"/>
            </p:cNvCxnSpPr>
            <p:nvPr/>
          </p:nvCxnSpPr>
          <p:spPr bwMode="auto">
            <a:xfrm rot="16200000">
              <a:off x="839" y="799"/>
              <a:ext cx="238" cy="64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1" name="AutoShape 11"/>
            <p:cNvCxnSpPr>
              <a:cxnSpLocks noChangeShapeType="1"/>
              <a:stCxn id="189447" idx="3"/>
              <a:endCxn id="189448" idx="2"/>
            </p:cNvCxnSpPr>
            <p:nvPr/>
          </p:nvCxnSpPr>
          <p:spPr bwMode="auto">
            <a:xfrm flipV="1">
              <a:off x="1644" y="1002"/>
              <a:ext cx="49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52" name="AutoShape 12"/>
            <p:cNvCxnSpPr>
              <a:cxnSpLocks noChangeShapeType="1"/>
              <a:stCxn id="189446" idx="4"/>
              <a:endCxn id="189449" idx="2"/>
            </p:cNvCxnSpPr>
            <p:nvPr/>
          </p:nvCxnSpPr>
          <p:spPr bwMode="auto">
            <a:xfrm rot="16200000" flipH="1">
              <a:off x="1258" y="1050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455" name="Line 15"/>
          <p:cNvSpPr>
            <a:spLocks noChangeShapeType="1"/>
          </p:cNvSpPr>
          <p:nvPr/>
        </p:nvSpPr>
        <p:spPr bwMode="auto">
          <a:xfrm>
            <a:off x="3151620" y="2300380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1135495" y="2300380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1638733" y="2354355"/>
            <a:ext cx="59848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=0</a:t>
            </a: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1784783" y="1635218"/>
            <a:ext cx="30674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</a:rPr>
              <a:t>i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3151620" y="2589305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U=U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1135495" y="2589305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>
            <a:off x="1565708" y="2371818"/>
            <a:ext cx="9350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>
            <a:off x="775133" y="1940018"/>
            <a:ext cx="5762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775133" y="1581243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I=0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89476" name="Line 36"/>
          <p:cNvSpPr>
            <a:spLocks noChangeShapeType="1"/>
          </p:cNvSpPr>
          <p:nvPr/>
        </p:nvSpPr>
        <p:spPr bwMode="auto">
          <a:xfrm>
            <a:off x="1520031" y="4318596"/>
            <a:ext cx="1062037" cy="45826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89494" name="Picture 54" descr="MC90043264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74" y="1082768"/>
            <a:ext cx="1144588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831651" y="4148235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U=U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8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55" grpId="0" animBg="1"/>
      <p:bldP spid="189456" grpId="0" animBg="1"/>
      <p:bldP spid="189457" grpId="0"/>
      <p:bldP spid="189458" grpId="0"/>
      <p:bldP spid="189459" grpId="0"/>
      <p:bldP spid="189460" grpId="0"/>
      <p:bldP spid="189461" grpId="0" animBg="1"/>
      <p:bldP spid="189463" grpId="0" animBg="1"/>
      <p:bldP spid="189464" grpId="0"/>
      <p:bldP spid="189476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Futaba 1/4W Odpor 220R 5% | laskarduino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2228">
            <a:off x="1071349" y="3265634"/>
            <a:ext cx="2116126" cy="15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80151" cy="865187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Napěťový 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 - zatížený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4411168" y="3456175"/>
            <a:ext cx="4535487" cy="27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719138" indent="-719138"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napětí naprázdno zdroje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	(ideální zdroj napětí – velkost napětí nezávisí na zátěži)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vnitřní odpor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	-	proud zdroje (zátěže)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úbytek napětí na vnitřním odporu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	-	svorkové napětí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1867304" y="4358167"/>
            <a:ext cx="36004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</a:rPr>
              <a:t>U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V="1">
            <a:off x="2861354" y="4409118"/>
            <a:ext cx="20162" cy="48068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89468" name="Group 28"/>
          <p:cNvGrpSpPr>
            <a:grpSpLocks/>
          </p:cNvGrpSpPr>
          <p:nvPr/>
        </p:nvGrpSpPr>
        <p:grpSpPr bwMode="auto">
          <a:xfrm>
            <a:off x="146253" y="1784964"/>
            <a:ext cx="2881312" cy="1657350"/>
            <a:chOff x="431" y="935"/>
            <a:chExt cx="1815" cy="1044"/>
          </a:xfrm>
        </p:grpSpPr>
        <p:sp>
          <p:nvSpPr>
            <p:cNvPr id="189469" name="Oval 29"/>
            <p:cNvSpPr>
              <a:spLocks noChangeAspect="1" noChangeArrowheads="1"/>
            </p:cNvSpPr>
            <p:nvPr/>
          </p:nvSpPr>
          <p:spPr bwMode="auto">
            <a:xfrm>
              <a:off x="431" y="1253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89470" name="Rectangle 30"/>
            <p:cNvSpPr>
              <a:spLocks noChangeAspect="1" noChangeArrowheads="1"/>
            </p:cNvSpPr>
            <p:nvPr/>
          </p:nvSpPr>
          <p:spPr bwMode="auto">
            <a:xfrm>
              <a:off x="129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>
              <a:off x="2154" y="95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>
              <a:off x="2155" y="188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9473" name="AutoShape 33"/>
            <p:cNvCxnSpPr>
              <a:cxnSpLocks noChangeShapeType="1"/>
              <a:stCxn id="189469" idx="0"/>
              <a:endCxn id="189470" idx="1"/>
            </p:cNvCxnSpPr>
            <p:nvPr/>
          </p:nvCxnSpPr>
          <p:spPr bwMode="auto">
            <a:xfrm rot="16200000">
              <a:off x="839" y="799"/>
              <a:ext cx="238" cy="64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74" name="AutoShape 34"/>
            <p:cNvCxnSpPr>
              <a:cxnSpLocks noChangeShapeType="1"/>
              <a:stCxn id="189470" idx="3"/>
              <a:endCxn id="189471" idx="2"/>
            </p:cNvCxnSpPr>
            <p:nvPr/>
          </p:nvCxnSpPr>
          <p:spPr bwMode="auto">
            <a:xfrm flipV="1">
              <a:off x="1644" y="1002"/>
              <a:ext cx="49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75" name="AutoShape 35"/>
            <p:cNvCxnSpPr>
              <a:cxnSpLocks noChangeShapeType="1"/>
              <a:stCxn id="189469" idx="4"/>
              <a:endCxn id="189472" idx="2"/>
            </p:cNvCxnSpPr>
            <p:nvPr/>
          </p:nvCxnSpPr>
          <p:spPr bwMode="auto">
            <a:xfrm rot="16200000" flipH="1">
              <a:off x="1258" y="1050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476" name="Line 36"/>
          <p:cNvSpPr>
            <a:spLocks noChangeShapeType="1"/>
          </p:cNvSpPr>
          <p:nvPr/>
        </p:nvSpPr>
        <p:spPr bwMode="auto">
          <a:xfrm>
            <a:off x="2954540" y="2073889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>
            <a:off x="938415" y="2073889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1441653" y="2127864"/>
            <a:ext cx="59848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i</a:t>
            </a:r>
            <a:r>
              <a:rPr lang="en-US" altLang="cs-CZ" sz="2000" b="1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1587703" y="1408727"/>
            <a:ext cx="30674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i</a:t>
            </a:r>
          </a:p>
        </p:txBody>
      </p:sp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2273503" y="2362814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&lt;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81" name="Text Box 41"/>
          <p:cNvSpPr txBox="1">
            <a:spLocks noChangeArrowheads="1"/>
          </p:cNvSpPr>
          <p:nvPr/>
        </p:nvSpPr>
        <p:spPr bwMode="auto">
          <a:xfrm>
            <a:off x="938415" y="2362814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>
            <a:off x="1368628" y="2145327"/>
            <a:ext cx="9350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>
            <a:off x="578053" y="1713527"/>
            <a:ext cx="5762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9484" name="Text Box 44"/>
          <p:cNvSpPr txBox="1">
            <a:spLocks noChangeArrowheads="1"/>
          </p:cNvSpPr>
          <p:nvPr/>
        </p:nvSpPr>
        <p:spPr bwMode="auto">
          <a:xfrm>
            <a:off x="578053" y="1354752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0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grpSp>
        <p:nvGrpSpPr>
          <p:cNvPr id="189493" name="Group 53"/>
          <p:cNvGrpSpPr>
            <a:grpSpLocks/>
          </p:cNvGrpSpPr>
          <p:nvPr/>
        </p:nvGrpSpPr>
        <p:grpSpPr bwMode="auto">
          <a:xfrm>
            <a:off x="3045028" y="1891327"/>
            <a:ext cx="917575" cy="1479550"/>
            <a:chOff x="1939" y="3043"/>
            <a:chExt cx="578" cy="932"/>
          </a:xfrm>
        </p:grpSpPr>
        <p:sp>
          <p:nvSpPr>
            <p:cNvPr id="189485" name="Rectangle 45"/>
            <p:cNvSpPr>
              <a:spLocks noChangeAspect="1" noChangeArrowheads="1"/>
            </p:cNvSpPr>
            <p:nvPr/>
          </p:nvSpPr>
          <p:spPr bwMode="auto">
            <a:xfrm>
              <a:off x="2200" y="3339"/>
              <a:ext cx="136" cy="34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9486" name="AutoShape 46"/>
            <p:cNvCxnSpPr>
              <a:cxnSpLocks noChangeShapeType="1"/>
              <a:stCxn id="189471" idx="6"/>
              <a:endCxn id="189485" idx="0"/>
            </p:cNvCxnSpPr>
            <p:nvPr/>
          </p:nvCxnSpPr>
          <p:spPr bwMode="auto">
            <a:xfrm>
              <a:off x="1939" y="3043"/>
              <a:ext cx="329" cy="28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487" name="AutoShape 47"/>
            <p:cNvCxnSpPr>
              <a:cxnSpLocks noChangeShapeType="1"/>
              <a:stCxn id="189485" idx="2"/>
              <a:endCxn id="189472" idx="6"/>
            </p:cNvCxnSpPr>
            <p:nvPr/>
          </p:nvCxnSpPr>
          <p:spPr bwMode="auto">
            <a:xfrm rot="5400000">
              <a:off x="1962" y="3669"/>
              <a:ext cx="284" cy="32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488" name="Text Box 48"/>
            <p:cNvSpPr txBox="1">
              <a:spLocks noChangeArrowheads="1"/>
            </p:cNvSpPr>
            <p:nvPr/>
          </p:nvSpPr>
          <p:spPr bwMode="auto">
            <a:xfrm>
              <a:off x="2355" y="338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189489" name="Rectangle 49"/>
          <p:cNvSpPr>
            <a:spLocks noChangeArrowheads="1"/>
          </p:cNvSpPr>
          <p:nvPr/>
        </p:nvSpPr>
        <p:spPr bwMode="auto">
          <a:xfrm>
            <a:off x="1511186" y="24792050"/>
            <a:ext cx="240757" cy="2471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719138" indent="-719138"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	-	proud zdroje (zátěže)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úbytek napětí na vnitřním odporu zdroje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	-	svorkové napětí</a:t>
            </a:r>
          </a:p>
        </p:txBody>
      </p:sp>
      <p:pic>
        <p:nvPicPr>
          <p:cNvPr id="189494" name="Picture 54" descr="MC90043264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73033"/>
            <a:ext cx="1144588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MC90023060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5" y="4338475"/>
            <a:ext cx="23304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1531342" y="4182207"/>
            <a:ext cx="1062037" cy="45826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2349965" y="3703553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&lt;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0</a:t>
            </a:r>
          </a:p>
        </p:txBody>
      </p:sp>
      <p:cxnSp>
        <p:nvCxnSpPr>
          <p:cNvPr id="5" name="Přímá spojnice 4"/>
          <p:cNvCxnSpPr/>
          <p:nvPr/>
        </p:nvCxnSpPr>
        <p:spPr bwMode="auto">
          <a:xfrm flipV="1">
            <a:off x="1396401" y="3774430"/>
            <a:ext cx="78378" cy="1348110"/>
          </a:xfrm>
          <a:prstGeom prst="line">
            <a:avLst/>
          </a:prstGeom>
          <a:ln w="38100">
            <a:headEnd type="none" w="med" len="med"/>
            <a:tailEnd type="non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 bwMode="auto">
          <a:xfrm flipV="1">
            <a:off x="2649943" y="4299001"/>
            <a:ext cx="78378" cy="1010345"/>
          </a:xfrm>
          <a:prstGeom prst="line">
            <a:avLst/>
          </a:prstGeom>
          <a:ln w="38100">
            <a:headEnd type="none" w="med" len="med"/>
            <a:tailEnd type="none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2898357" y="4508710"/>
            <a:ext cx="431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en-US" altLang="cs-CZ" sz="2000" b="1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2000" b="1" dirty="0">
                <a:solidFill>
                  <a:schemeClr val="bg2"/>
                </a:solidFill>
                <a:effectLst/>
              </a:rPr>
              <a:t>0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28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260350"/>
            <a:ext cx="6048375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Napěťový zdroj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90514" name="Group 50"/>
          <p:cNvGrpSpPr>
            <a:grpSpLocks/>
          </p:cNvGrpSpPr>
          <p:nvPr/>
        </p:nvGrpSpPr>
        <p:grpSpPr bwMode="auto">
          <a:xfrm>
            <a:off x="160338" y="1308100"/>
            <a:ext cx="3816350" cy="2087563"/>
            <a:chOff x="101" y="824"/>
            <a:chExt cx="2404" cy="1315"/>
          </a:xfrm>
        </p:grpSpPr>
        <p:grpSp>
          <p:nvGrpSpPr>
            <p:cNvPr id="190488" name="Group 24"/>
            <p:cNvGrpSpPr>
              <a:grpSpLocks/>
            </p:cNvGrpSpPr>
            <p:nvPr/>
          </p:nvGrpSpPr>
          <p:grpSpPr bwMode="auto">
            <a:xfrm>
              <a:off x="101" y="1095"/>
              <a:ext cx="1815" cy="1044"/>
              <a:chOff x="431" y="935"/>
              <a:chExt cx="1815" cy="1044"/>
            </a:xfrm>
          </p:grpSpPr>
          <p:sp>
            <p:nvSpPr>
              <p:cNvPr id="190489" name="Oval 2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19049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190491" name="Oval 2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190492" name="Oval 2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0493" name="AutoShape 29"/>
              <p:cNvCxnSpPr>
                <a:cxnSpLocks noChangeShapeType="1"/>
                <a:stCxn id="190489" idx="0"/>
                <a:endCxn id="190490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494" name="AutoShape 30"/>
              <p:cNvCxnSpPr>
                <a:cxnSpLocks noChangeShapeType="1"/>
                <a:stCxn id="190490" idx="3"/>
                <a:endCxn id="190491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495" name="AutoShape 31"/>
              <p:cNvCxnSpPr>
                <a:cxnSpLocks noChangeShapeType="1"/>
                <a:stCxn id="190489" idx="4"/>
                <a:endCxn id="190492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0496" name="Line 32"/>
            <p:cNvSpPr>
              <a:spLocks noChangeShapeType="1"/>
            </p:cNvSpPr>
            <p:nvPr/>
          </p:nvSpPr>
          <p:spPr bwMode="auto">
            <a:xfrm>
              <a:off x="187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0497" name="Line 33"/>
            <p:cNvSpPr>
              <a:spLocks noChangeShapeType="1"/>
            </p:cNvSpPr>
            <p:nvPr/>
          </p:nvSpPr>
          <p:spPr bwMode="auto">
            <a:xfrm>
              <a:off x="60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0498" name="Text Box 34"/>
            <p:cNvSpPr txBox="1">
              <a:spLocks noChangeArrowheads="1"/>
            </p:cNvSpPr>
            <p:nvPr/>
          </p:nvSpPr>
          <p:spPr bwMode="auto">
            <a:xfrm>
              <a:off x="1101" y="131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0499" name="Text Box 35"/>
            <p:cNvSpPr txBox="1">
              <a:spLocks noChangeArrowheads="1"/>
            </p:cNvSpPr>
            <p:nvPr/>
          </p:nvSpPr>
          <p:spPr bwMode="auto">
            <a:xfrm>
              <a:off x="1009" y="8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190500" name="Text Box 36"/>
            <p:cNvSpPr txBox="1">
              <a:spLocks noChangeArrowheads="1"/>
            </p:cNvSpPr>
            <p:nvPr/>
          </p:nvSpPr>
          <p:spPr bwMode="auto">
            <a:xfrm>
              <a:off x="1701" y="145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0501" name="Text Box 37"/>
            <p:cNvSpPr txBox="1">
              <a:spLocks noChangeArrowheads="1"/>
            </p:cNvSpPr>
            <p:nvPr/>
          </p:nvSpPr>
          <p:spPr bwMode="auto">
            <a:xfrm>
              <a:off x="600" y="145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0502" name="Line 38"/>
            <p:cNvSpPr>
              <a:spLocks noChangeShapeType="1"/>
            </p:cNvSpPr>
            <p:nvPr/>
          </p:nvSpPr>
          <p:spPr bwMode="auto">
            <a:xfrm>
              <a:off x="871" y="1322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0503" name="Line 39"/>
            <p:cNvSpPr>
              <a:spLocks noChangeShapeType="1"/>
            </p:cNvSpPr>
            <p:nvPr/>
          </p:nvSpPr>
          <p:spPr bwMode="auto">
            <a:xfrm>
              <a:off x="373" y="105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0504" name="Text Box 40"/>
            <p:cNvSpPr txBox="1">
              <a:spLocks noChangeArrowheads="1"/>
            </p:cNvSpPr>
            <p:nvPr/>
          </p:nvSpPr>
          <p:spPr bwMode="auto">
            <a:xfrm>
              <a:off x="567" y="82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0505" name="Group 41"/>
            <p:cNvGrpSpPr>
              <a:grpSpLocks/>
            </p:cNvGrpSpPr>
            <p:nvPr/>
          </p:nvGrpSpPr>
          <p:grpSpPr bwMode="auto">
            <a:xfrm>
              <a:off x="1927" y="1162"/>
              <a:ext cx="578" cy="932"/>
              <a:chOff x="1939" y="3043"/>
              <a:chExt cx="578" cy="932"/>
            </a:xfrm>
          </p:grpSpPr>
          <p:sp>
            <p:nvSpPr>
              <p:cNvPr id="19050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0507" name="AutoShape 43"/>
              <p:cNvCxnSpPr>
                <a:cxnSpLocks noChangeShapeType="1"/>
                <a:stCxn id="190491" idx="6"/>
                <a:endCxn id="190506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0508" name="AutoShape 44"/>
              <p:cNvCxnSpPr>
                <a:cxnSpLocks noChangeShapeType="1"/>
                <a:stCxn id="190506" idx="2"/>
                <a:endCxn id="190492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0509" name="Text Box 4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190510" name="Rectangle 46"/>
          <p:cNvSpPr>
            <a:spLocks noChangeArrowheads="1"/>
          </p:cNvSpPr>
          <p:nvPr/>
        </p:nvSpPr>
        <p:spPr bwMode="auto">
          <a:xfrm>
            <a:off x="4859338" y="1484313"/>
            <a:ext cx="2736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2. KZ sestavte napěťovou rovnici</a:t>
            </a:r>
          </a:p>
        </p:txBody>
      </p:sp>
      <p:graphicFrame>
        <p:nvGraphicFramePr>
          <p:cNvPr id="190515" name="Object 51"/>
          <p:cNvGraphicFramePr>
            <a:graphicFrameLocks noChangeAspect="1"/>
          </p:cNvGraphicFramePr>
          <p:nvPr/>
        </p:nvGraphicFramePr>
        <p:xfrm>
          <a:off x="4500563" y="2303463"/>
          <a:ext cx="33131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2" name="Rovnice" r:id="rId3" imgW="1091880" imgH="228600" progId="Equation.3">
                  <p:embed/>
                </p:oleObj>
              </mc:Choice>
              <mc:Fallback>
                <p:oleObj name="Rovnice" r:id="rId3" imgW="109188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03463"/>
                        <a:ext cx="3313112" cy="693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1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8184"/>
              </p:ext>
            </p:extLst>
          </p:nvPr>
        </p:nvGraphicFramePr>
        <p:xfrm>
          <a:off x="4134114" y="3789363"/>
          <a:ext cx="2862916" cy="52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3" name="Rovnice" r:id="rId5" imgW="1257120" imgH="228600" progId="Equation.3">
                  <p:embed/>
                </p:oleObj>
              </mc:Choice>
              <mc:Fallback>
                <p:oleObj name="Rovnice" r:id="rId5" imgW="1257120" imgH="2286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114" y="3789363"/>
                        <a:ext cx="2862916" cy="52080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51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01992"/>
              </p:ext>
            </p:extLst>
          </p:nvPr>
        </p:nvGraphicFramePr>
        <p:xfrm>
          <a:off x="4067944" y="4652963"/>
          <a:ext cx="3024336" cy="73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4" name="Rovnice" r:id="rId7" imgW="939600" imgH="228600" progId="Equation.3">
                  <p:embed/>
                </p:oleObj>
              </mc:Choice>
              <mc:Fallback>
                <p:oleObj name="Rovnice" r:id="rId7" imgW="939600" imgH="2286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652963"/>
                        <a:ext cx="3024336" cy="73552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518" name="Rectangle 54"/>
          <p:cNvSpPr>
            <a:spLocks noChangeArrowheads="1"/>
          </p:cNvSpPr>
          <p:nvPr/>
        </p:nvSpPr>
        <p:spPr bwMode="auto">
          <a:xfrm>
            <a:off x="179512" y="3913982"/>
            <a:ext cx="3797176" cy="13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úpravě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(vyjádřete svorkové napětí a za úbytek napětí na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dosaďte podle Ohmova zákona)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190519" name="Rectangle 55"/>
          <p:cNvSpPr>
            <a:spLocks noChangeArrowheads="1"/>
          </p:cNvSpPr>
          <p:nvPr/>
        </p:nvSpPr>
        <p:spPr bwMode="auto">
          <a:xfrm>
            <a:off x="179388" y="5949950"/>
            <a:ext cx="5328716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Svorkové napětí lze vyjádřit i pomocí Ohmova zákona:</a:t>
            </a:r>
          </a:p>
        </p:txBody>
      </p:sp>
      <p:graphicFrame>
        <p:nvGraphicFramePr>
          <p:cNvPr id="19052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1830"/>
              </p:ext>
            </p:extLst>
          </p:nvPr>
        </p:nvGraphicFramePr>
        <p:xfrm>
          <a:off x="5952951" y="5949950"/>
          <a:ext cx="20034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85" name="Rovnice" r:id="rId9" imgW="596880" imgH="177480" progId="Equation.3">
                  <p:embed/>
                </p:oleObj>
              </mc:Choice>
              <mc:Fallback>
                <p:oleObj name="Rovnice" r:id="rId9" imgW="596880" imgH="177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951" y="5949950"/>
                        <a:ext cx="2003425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0521" name="Picture 57" descr="MC900432598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88" y="371703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9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9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9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0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19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Napěťový zdroj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60338" y="188913"/>
            <a:ext cx="3816350" cy="2087562"/>
            <a:chOff x="101" y="824"/>
            <a:chExt cx="2404" cy="1315"/>
          </a:xfrm>
        </p:grpSpPr>
        <p:grpSp>
          <p:nvGrpSpPr>
            <p:cNvPr id="191492" name="Group 4"/>
            <p:cNvGrpSpPr>
              <a:grpSpLocks/>
            </p:cNvGrpSpPr>
            <p:nvPr/>
          </p:nvGrpSpPr>
          <p:grpSpPr bwMode="auto">
            <a:xfrm>
              <a:off x="101" y="1095"/>
              <a:ext cx="1815" cy="1044"/>
              <a:chOff x="431" y="935"/>
              <a:chExt cx="1815" cy="1044"/>
            </a:xfrm>
          </p:grpSpPr>
          <p:sp>
            <p:nvSpPr>
              <p:cNvPr id="191493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19149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1495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91496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91497" name="AutoShape 9"/>
              <p:cNvCxnSpPr>
                <a:cxnSpLocks noChangeShapeType="1"/>
                <a:stCxn id="191493" idx="0"/>
                <a:endCxn id="191494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498" name="AutoShape 10"/>
              <p:cNvCxnSpPr>
                <a:cxnSpLocks noChangeShapeType="1"/>
                <a:stCxn id="191494" idx="3"/>
                <a:endCxn id="191495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499" name="AutoShape 11"/>
              <p:cNvCxnSpPr>
                <a:cxnSpLocks noChangeShapeType="1"/>
                <a:stCxn id="191493" idx="4"/>
                <a:endCxn id="191496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187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>
              <a:off x="60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1101" y="131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1009" y="8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1701" y="145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5" name="Text Box 17"/>
            <p:cNvSpPr txBox="1">
              <a:spLocks noChangeArrowheads="1"/>
            </p:cNvSpPr>
            <p:nvPr/>
          </p:nvSpPr>
          <p:spPr bwMode="auto">
            <a:xfrm>
              <a:off x="600" y="145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>
              <a:off x="871" y="1322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373" y="105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567" y="82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1509" name="Group 21"/>
            <p:cNvGrpSpPr>
              <a:grpSpLocks/>
            </p:cNvGrpSpPr>
            <p:nvPr/>
          </p:nvGrpSpPr>
          <p:grpSpPr bwMode="auto">
            <a:xfrm>
              <a:off x="1927" y="1162"/>
              <a:ext cx="578" cy="932"/>
              <a:chOff x="1939" y="3043"/>
              <a:chExt cx="578" cy="932"/>
            </a:xfrm>
          </p:grpSpPr>
          <p:sp>
            <p:nvSpPr>
              <p:cNvPr id="19151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91511" name="AutoShape 23"/>
              <p:cNvCxnSpPr>
                <a:cxnSpLocks noChangeShapeType="1"/>
                <a:stCxn id="191495" idx="6"/>
                <a:endCxn id="191510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512" name="AutoShape 24"/>
              <p:cNvCxnSpPr>
                <a:cxnSpLocks noChangeShapeType="1"/>
                <a:stCxn id="191510" idx="2"/>
                <a:endCxn id="191496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1513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4103688" y="1942749"/>
            <a:ext cx="4895850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Obecné matematické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vyjádření (pomocí funkce)</a:t>
            </a:r>
          </a:p>
        </p:txBody>
      </p:sp>
      <p:graphicFrame>
        <p:nvGraphicFramePr>
          <p:cNvPr id="1915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51052"/>
              </p:ext>
            </p:extLst>
          </p:nvPr>
        </p:nvGraphicFramePr>
        <p:xfrm>
          <a:off x="5695508" y="1217192"/>
          <a:ext cx="26495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61" name="Rovnice" r:id="rId3" imgW="939600" imgH="228600" progId="Equation.3">
                  <p:embed/>
                </p:oleObj>
              </mc:Choice>
              <mc:Fallback>
                <p:oleObj name="Rovnice" r:id="rId3" imgW="9396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508" y="1217192"/>
                        <a:ext cx="2649538" cy="644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179388" y="2708275"/>
            <a:ext cx="3529012" cy="37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 jakou matematickou funkci se jedná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Klesající lineární funkce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1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Nakreslete charakteristiku pro ideální zdroj napětí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Nakreslete charakteristiku pro skutečný zdroj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je definován proud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- proud nakrátko – proud při zkratu na svorkách zdroje (svorkové napětí je nulové)</a:t>
            </a:r>
          </a:p>
        </p:txBody>
      </p:sp>
      <p:graphicFrame>
        <p:nvGraphicFramePr>
          <p:cNvPr id="1915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397786"/>
              </p:ext>
            </p:extLst>
          </p:nvPr>
        </p:nvGraphicFramePr>
        <p:xfrm>
          <a:off x="5219700" y="2395929"/>
          <a:ext cx="26638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62" name="Rovnice" r:id="rId5" imgW="863280" imgH="215640" progId="Equation.3">
                  <p:embed/>
                </p:oleObj>
              </mc:Choice>
              <mc:Fallback>
                <p:oleObj name="Rovnice" r:id="rId5" imgW="863280" imgH="215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95929"/>
                        <a:ext cx="2663825" cy="666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23" name="Freeform 35"/>
          <p:cNvSpPr>
            <a:spLocks/>
          </p:cNvSpPr>
          <p:nvPr/>
        </p:nvSpPr>
        <p:spPr bwMode="auto">
          <a:xfrm>
            <a:off x="4427538" y="3860800"/>
            <a:ext cx="4464050" cy="2303463"/>
          </a:xfrm>
          <a:custGeom>
            <a:avLst/>
            <a:gdLst>
              <a:gd name="T0" fmla="*/ 0 w 2812"/>
              <a:gd name="T1" fmla="*/ 0 h 1451"/>
              <a:gd name="T2" fmla="*/ 0 w 2812"/>
              <a:gd name="T3" fmla="*/ 1451 h 1451"/>
              <a:gd name="T4" fmla="*/ 2812 w 2812"/>
              <a:gd name="T5" fmla="*/ 1451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2" h="1451">
                <a:moveTo>
                  <a:pt x="0" y="0"/>
                </a:moveTo>
                <a:lnTo>
                  <a:pt x="0" y="1451"/>
                </a:lnTo>
                <a:lnTo>
                  <a:pt x="2812" y="1451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>
            <a:off x="4170363" y="377190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>
            <a:off x="8604250" y="616585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191526" name="Line 38"/>
          <p:cNvSpPr>
            <a:spLocks noChangeShapeType="1"/>
          </p:cNvSpPr>
          <p:nvPr/>
        </p:nvSpPr>
        <p:spPr bwMode="auto">
          <a:xfrm>
            <a:off x="4427538" y="4437063"/>
            <a:ext cx="4248150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1527" name="Text Box 39"/>
          <p:cNvSpPr txBox="1">
            <a:spLocks noChangeArrowheads="1"/>
          </p:cNvSpPr>
          <p:nvPr/>
        </p:nvSpPr>
        <p:spPr bwMode="auto">
          <a:xfrm>
            <a:off x="3746500" y="4275138"/>
            <a:ext cx="68825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U=U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0</a:t>
            </a:r>
          </a:p>
        </p:txBody>
      </p:sp>
      <p:sp>
        <p:nvSpPr>
          <p:cNvPr id="191528" name="Line 40"/>
          <p:cNvSpPr>
            <a:spLocks noChangeShapeType="1"/>
          </p:cNvSpPr>
          <p:nvPr/>
        </p:nvSpPr>
        <p:spPr bwMode="auto">
          <a:xfrm>
            <a:off x="4427538" y="4437063"/>
            <a:ext cx="3816350" cy="172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1529" name="Line 41"/>
          <p:cNvSpPr>
            <a:spLocks noChangeShapeType="1"/>
          </p:cNvSpPr>
          <p:nvPr/>
        </p:nvSpPr>
        <p:spPr bwMode="auto">
          <a:xfrm>
            <a:off x="8243888" y="6056313"/>
            <a:ext cx="0" cy="215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8172450" y="6237288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523" grpId="0" animBg="1"/>
      <p:bldP spid="191524" grpId="0"/>
      <p:bldP spid="191525" grpId="0"/>
      <p:bldP spid="191526" grpId="0" animBg="1"/>
      <p:bldP spid="191527" grpId="0"/>
      <p:bldP spid="191528" grpId="0" animBg="1"/>
      <p:bldP spid="191529" grpId="0" animBg="1"/>
      <p:bldP spid="191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Napěťový zdroj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92515" name="Group 3"/>
          <p:cNvGrpSpPr>
            <a:grpSpLocks/>
          </p:cNvGrpSpPr>
          <p:nvPr/>
        </p:nvGrpSpPr>
        <p:grpSpPr bwMode="auto">
          <a:xfrm>
            <a:off x="107950" y="188913"/>
            <a:ext cx="3816350" cy="2087562"/>
            <a:chOff x="101" y="824"/>
            <a:chExt cx="2404" cy="1315"/>
          </a:xfrm>
        </p:grpSpPr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>
              <a:off x="101" y="1095"/>
              <a:ext cx="1815" cy="1044"/>
              <a:chOff x="431" y="935"/>
              <a:chExt cx="1815" cy="1044"/>
            </a:xfrm>
          </p:grpSpPr>
          <p:sp>
            <p:nvSpPr>
              <p:cNvPr id="192517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 dirty="0"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192518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2519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2520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92521" name="AutoShape 9"/>
              <p:cNvCxnSpPr>
                <a:cxnSpLocks noChangeShapeType="1"/>
                <a:stCxn id="192517" idx="0"/>
                <a:endCxn id="192518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522" name="AutoShape 10"/>
              <p:cNvCxnSpPr>
                <a:cxnSpLocks noChangeShapeType="1"/>
                <a:stCxn id="192518" idx="3"/>
                <a:endCxn id="192519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523" name="AutoShape 11"/>
              <p:cNvCxnSpPr>
                <a:cxnSpLocks noChangeShapeType="1"/>
                <a:stCxn id="192517" idx="4"/>
                <a:endCxn id="192520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2524" name="Line 12"/>
            <p:cNvSpPr>
              <a:spLocks noChangeShapeType="1"/>
            </p:cNvSpPr>
            <p:nvPr/>
          </p:nvSpPr>
          <p:spPr bwMode="auto">
            <a:xfrm>
              <a:off x="187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25" name="Line 13"/>
            <p:cNvSpPr>
              <a:spLocks noChangeShapeType="1"/>
            </p:cNvSpPr>
            <p:nvPr/>
          </p:nvSpPr>
          <p:spPr bwMode="auto">
            <a:xfrm>
              <a:off x="60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26" name="Text Box 14"/>
            <p:cNvSpPr txBox="1">
              <a:spLocks noChangeArrowheads="1"/>
            </p:cNvSpPr>
            <p:nvPr/>
          </p:nvSpPr>
          <p:spPr bwMode="auto">
            <a:xfrm>
              <a:off x="1101" y="131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2527" name="Text Box 15"/>
            <p:cNvSpPr txBox="1">
              <a:spLocks noChangeArrowheads="1"/>
            </p:cNvSpPr>
            <p:nvPr/>
          </p:nvSpPr>
          <p:spPr bwMode="auto">
            <a:xfrm>
              <a:off x="1009" y="8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192528" name="Text Box 16"/>
            <p:cNvSpPr txBox="1">
              <a:spLocks noChangeArrowheads="1"/>
            </p:cNvSpPr>
            <p:nvPr/>
          </p:nvSpPr>
          <p:spPr bwMode="auto">
            <a:xfrm>
              <a:off x="1701" y="145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2529" name="Text Box 17"/>
            <p:cNvSpPr txBox="1">
              <a:spLocks noChangeArrowheads="1"/>
            </p:cNvSpPr>
            <p:nvPr/>
          </p:nvSpPr>
          <p:spPr bwMode="auto">
            <a:xfrm>
              <a:off x="600" y="145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2530" name="Line 18"/>
            <p:cNvSpPr>
              <a:spLocks noChangeShapeType="1"/>
            </p:cNvSpPr>
            <p:nvPr/>
          </p:nvSpPr>
          <p:spPr bwMode="auto">
            <a:xfrm>
              <a:off x="871" y="1322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31" name="Line 19"/>
            <p:cNvSpPr>
              <a:spLocks noChangeShapeType="1"/>
            </p:cNvSpPr>
            <p:nvPr/>
          </p:nvSpPr>
          <p:spPr bwMode="auto">
            <a:xfrm>
              <a:off x="373" y="105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32" name="Text Box 20"/>
            <p:cNvSpPr txBox="1">
              <a:spLocks noChangeArrowheads="1"/>
            </p:cNvSpPr>
            <p:nvPr/>
          </p:nvSpPr>
          <p:spPr bwMode="auto">
            <a:xfrm>
              <a:off x="567" y="82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2533" name="Group 21"/>
            <p:cNvGrpSpPr>
              <a:grpSpLocks/>
            </p:cNvGrpSpPr>
            <p:nvPr/>
          </p:nvGrpSpPr>
          <p:grpSpPr bwMode="auto">
            <a:xfrm>
              <a:off x="1927" y="1162"/>
              <a:ext cx="578" cy="932"/>
              <a:chOff x="1939" y="3043"/>
              <a:chExt cx="578" cy="932"/>
            </a:xfrm>
          </p:grpSpPr>
          <p:sp>
            <p:nvSpPr>
              <p:cNvPr id="192534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92535" name="AutoShape 23"/>
              <p:cNvCxnSpPr>
                <a:cxnSpLocks noChangeShapeType="1"/>
                <a:stCxn id="192519" idx="6"/>
                <a:endCxn id="192534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2536" name="AutoShape 24"/>
              <p:cNvCxnSpPr>
                <a:cxnSpLocks noChangeShapeType="1"/>
                <a:stCxn id="192534" idx="2"/>
                <a:endCxn id="192520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2537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 dirty="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graphicFrame>
        <p:nvGraphicFramePr>
          <p:cNvPr id="192539" name="Object 27"/>
          <p:cNvGraphicFramePr>
            <a:graphicFrameLocks noChangeAspect="1"/>
          </p:cNvGraphicFramePr>
          <p:nvPr/>
        </p:nvGraphicFramePr>
        <p:xfrm>
          <a:off x="5867400" y="1125538"/>
          <a:ext cx="2073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85" name="Rovnice" r:id="rId3" imgW="939600" imgH="228600" progId="Equation.3">
                  <p:embed/>
                </p:oleObj>
              </mc:Choice>
              <mc:Fallback>
                <p:oleObj name="Rovnice" r:id="rId3" imgW="9396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25538"/>
                        <a:ext cx="2073275" cy="504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179388" y="2890838"/>
            <a:ext cx="19446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lze vyjádřit proud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</a:p>
        </p:txBody>
      </p:sp>
      <p:grpSp>
        <p:nvGrpSpPr>
          <p:cNvPr id="192550" name="Group 38"/>
          <p:cNvGrpSpPr>
            <a:grpSpLocks/>
          </p:cNvGrpSpPr>
          <p:nvPr/>
        </p:nvGrpSpPr>
        <p:grpSpPr bwMode="auto">
          <a:xfrm>
            <a:off x="3890963" y="1522413"/>
            <a:ext cx="5145087" cy="2846387"/>
            <a:chOff x="2360" y="1344"/>
            <a:chExt cx="3241" cy="1793"/>
          </a:xfrm>
        </p:grpSpPr>
        <p:sp>
          <p:nvSpPr>
            <p:cNvPr id="192542" name="Freeform 30"/>
            <p:cNvSpPr>
              <a:spLocks/>
            </p:cNvSpPr>
            <p:nvPr/>
          </p:nvSpPr>
          <p:spPr bwMode="auto">
            <a:xfrm>
              <a:off x="2789" y="1400"/>
              <a:ext cx="2812" cy="1451"/>
            </a:xfrm>
            <a:custGeom>
              <a:avLst/>
              <a:gdLst>
                <a:gd name="T0" fmla="*/ 0 w 2812"/>
                <a:gd name="T1" fmla="*/ 0 h 1451"/>
                <a:gd name="T2" fmla="*/ 0 w 2812"/>
                <a:gd name="T3" fmla="*/ 1451 h 1451"/>
                <a:gd name="T4" fmla="*/ 2812 w 2812"/>
                <a:gd name="T5" fmla="*/ 1451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12" h="1451">
                  <a:moveTo>
                    <a:pt x="0" y="0"/>
                  </a:moveTo>
                  <a:lnTo>
                    <a:pt x="0" y="1451"/>
                  </a:lnTo>
                  <a:lnTo>
                    <a:pt x="2812" y="1451"/>
                  </a:ln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43" name="Text Box 31"/>
            <p:cNvSpPr txBox="1">
              <a:spLocks noChangeArrowheads="1"/>
            </p:cNvSpPr>
            <p:nvPr/>
          </p:nvSpPr>
          <p:spPr bwMode="auto">
            <a:xfrm>
              <a:off x="2627" y="134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2544" name="Text Box 32"/>
            <p:cNvSpPr txBox="1">
              <a:spLocks noChangeArrowheads="1"/>
            </p:cNvSpPr>
            <p:nvPr/>
          </p:nvSpPr>
          <p:spPr bwMode="auto">
            <a:xfrm>
              <a:off x="5420" y="2852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2545" name="Line 33"/>
            <p:cNvSpPr>
              <a:spLocks noChangeShapeType="1"/>
            </p:cNvSpPr>
            <p:nvPr/>
          </p:nvSpPr>
          <p:spPr bwMode="auto">
            <a:xfrm>
              <a:off x="2789" y="1763"/>
              <a:ext cx="2676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46" name="Text Box 34"/>
            <p:cNvSpPr txBox="1">
              <a:spLocks noChangeArrowheads="1"/>
            </p:cNvSpPr>
            <p:nvPr/>
          </p:nvSpPr>
          <p:spPr bwMode="auto">
            <a:xfrm>
              <a:off x="2360" y="1661"/>
              <a:ext cx="43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U=U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2547" name="Line 35"/>
            <p:cNvSpPr>
              <a:spLocks noChangeShapeType="1"/>
            </p:cNvSpPr>
            <p:nvPr/>
          </p:nvSpPr>
          <p:spPr bwMode="auto">
            <a:xfrm>
              <a:off x="2789" y="1763"/>
              <a:ext cx="2404" cy="108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48" name="Line 36"/>
            <p:cNvSpPr>
              <a:spLocks noChangeShapeType="1"/>
            </p:cNvSpPr>
            <p:nvPr/>
          </p:nvSpPr>
          <p:spPr bwMode="auto">
            <a:xfrm>
              <a:off x="5193" y="2783"/>
              <a:ext cx="0" cy="1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549" name="Text Box 37"/>
            <p:cNvSpPr txBox="1">
              <a:spLocks noChangeArrowheads="1"/>
            </p:cNvSpPr>
            <p:nvPr/>
          </p:nvSpPr>
          <p:spPr bwMode="auto">
            <a:xfrm>
              <a:off x="5148" y="2897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</p:grpSp>
      <p:graphicFrame>
        <p:nvGraphicFramePr>
          <p:cNvPr id="192551" name="Object 39"/>
          <p:cNvGraphicFramePr>
            <a:graphicFrameLocks noChangeAspect="1"/>
          </p:cNvGraphicFramePr>
          <p:nvPr/>
        </p:nvGraphicFramePr>
        <p:xfrm>
          <a:off x="2484438" y="2708275"/>
          <a:ext cx="11509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86" name="Rovnice" r:id="rId5" imgW="520560" imgH="431640" progId="Equation.3">
                  <p:embed/>
                </p:oleObj>
              </mc:Choice>
              <mc:Fallback>
                <p:oleObj name="Rovnice" r:id="rId5" imgW="520560" imgH="431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08275"/>
                        <a:ext cx="1150937" cy="95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52" name="Rectangle 40"/>
          <p:cNvSpPr>
            <a:spLocks noChangeArrowheads="1"/>
          </p:cNvSpPr>
          <p:nvPr/>
        </p:nvSpPr>
        <p:spPr bwMode="auto">
          <a:xfrm>
            <a:off x="107950" y="4381500"/>
            <a:ext cx="8928100" cy="241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Definujte vlastnosti napěťových zdrojů s  malým vnitřním odporem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pokles napětí se zatížením je minimální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tvrdý zdroj napětí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zdroje mají velké zkratové proudy, které je mohou zničit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nutnost jištění zdroje pomocí jističe nebo pojistky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Obecně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2000" b="1" dirty="0">
                <a:solidFill>
                  <a:srgbClr val="FF33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mezi tvrdé zdroje napětí patří akumulátory, </a:t>
            </a:r>
            <a:r>
              <a:rPr lang="cs-CZ" altLang="cs-CZ" sz="2000" b="1" dirty="0" smtClean="0">
                <a:solidFill>
                  <a:srgbClr val="FF33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transformátory (nakreslete)</a:t>
            </a:r>
            <a:endParaRPr lang="cs-CZ" altLang="cs-CZ" sz="2000" b="1" dirty="0">
              <a:solidFill>
                <a:srgbClr val="FF3300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</a:t>
            </a:r>
            <a:r>
              <a:rPr lang="cs-CZ" altLang="cs-CZ" sz="2000" b="1" dirty="0">
                <a:solidFill>
                  <a:srgbClr val="00FF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mezi měkké zdroje patří suché články, svařovací </a:t>
            </a:r>
            <a:r>
              <a:rPr lang="cs-CZ" altLang="cs-CZ" sz="2000" b="1" dirty="0" smtClean="0">
                <a:solidFill>
                  <a:srgbClr val="00FF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transformátory </a:t>
            </a:r>
            <a:r>
              <a:rPr lang="cs-CZ" altLang="cs-CZ" sz="1900" b="1" dirty="0" smtClean="0">
                <a:solidFill>
                  <a:srgbClr val="00FF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(nakreslete)  </a:t>
            </a:r>
            <a:endParaRPr lang="cs-CZ" altLang="cs-CZ" sz="1900" b="1" dirty="0">
              <a:solidFill>
                <a:srgbClr val="00FF00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4572000" y="2205038"/>
            <a:ext cx="4248150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>
            <a:off x="4572000" y="2205038"/>
            <a:ext cx="1295400" cy="17287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19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2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2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53" grpId="0" animBg="1"/>
      <p:bldP spid="1925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60338" y="188913"/>
            <a:ext cx="3816350" cy="2087562"/>
            <a:chOff x="101" y="824"/>
            <a:chExt cx="2404" cy="1315"/>
          </a:xfrm>
        </p:grpSpPr>
        <p:grpSp>
          <p:nvGrpSpPr>
            <p:cNvPr id="191492" name="Group 4"/>
            <p:cNvGrpSpPr>
              <a:grpSpLocks/>
            </p:cNvGrpSpPr>
            <p:nvPr/>
          </p:nvGrpSpPr>
          <p:grpSpPr bwMode="auto">
            <a:xfrm>
              <a:off x="101" y="1095"/>
              <a:ext cx="1815" cy="1044"/>
              <a:chOff x="431" y="935"/>
              <a:chExt cx="1815" cy="1044"/>
            </a:xfrm>
          </p:grpSpPr>
          <p:sp>
            <p:nvSpPr>
              <p:cNvPr id="191493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19149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191495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191496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1497" name="AutoShape 9"/>
              <p:cNvCxnSpPr>
                <a:cxnSpLocks noChangeShapeType="1"/>
                <a:stCxn id="191493" idx="0"/>
                <a:endCxn id="191494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498" name="AutoShape 10"/>
              <p:cNvCxnSpPr>
                <a:cxnSpLocks noChangeShapeType="1"/>
                <a:stCxn id="191494" idx="3"/>
                <a:endCxn id="191495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499" name="AutoShape 11"/>
              <p:cNvCxnSpPr>
                <a:cxnSpLocks noChangeShapeType="1"/>
                <a:stCxn id="191493" idx="4"/>
                <a:endCxn id="191496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187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>
              <a:off x="60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1101" y="131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1009" y="8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1701" y="145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5" name="Text Box 17"/>
            <p:cNvSpPr txBox="1">
              <a:spLocks noChangeArrowheads="1"/>
            </p:cNvSpPr>
            <p:nvPr/>
          </p:nvSpPr>
          <p:spPr bwMode="auto">
            <a:xfrm>
              <a:off x="600" y="145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>
              <a:off x="871" y="1322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373" y="105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567" y="82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1509" name="Group 21"/>
            <p:cNvGrpSpPr>
              <a:grpSpLocks/>
            </p:cNvGrpSpPr>
            <p:nvPr/>
          </p:nvGrpSpPr>
          <p:grpSpPr bwMode="auto">
            <a:xfrm>
              <a:off x="1927" y="1162"/>
              <a:ext cx="578" cy="932"/>
              <a:chOff x="1939" y="3043"/>
              <a:chExt cx="578" cy="932"/>
            </a:xfrm>
          </p:grpSpPr>
          <p:sp>
            <p:nvSpPr>
              <p:cNvPr id="19151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1511" name="AutoShape 23"/>
              <p:cNvCxnSpPr>
                <a:cxnSpLocks noChangeShapeType="1"/>
                <a:stCxn id="191495" idx="6"/>
                <a:endCxn id="191510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512" name="AutoShape 24"/>
              <p:cNvCxnSpPr>
                <a:cxnSpLocks noChangeShapeType="1"/>
                <a:stCxn id="191510" idx="2"/>
                <a:endCxn id="191496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1513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4140200" y="1341438"/>
            <a:ext cx="4895850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vnitřní odpor napěťového zdroje a proud nakrátko, je-li napětí naprázdno 38V a při zátěži 15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klesne napětí o 1V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915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97068"/>
              </p:ext>
            </p:extLst>
          </p:nvPr>
        </p:nvGraphicFramePr>
        <p:xfrm>
          <a:off x="3347864" y="3055447"/>
          <a:ext cx="3528392" cy="4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43" name="Rovnice" r:id="rId3" imgW="1726920" imgH="228600" progId="Equation.3">
                  <p:embed/>
                </p:oleObj>
              </mc:Choice>
              <mc:Fallback>
                <p:oleObj name="Rovnice" r:id="rId3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055447"/>
                        <a:ext cx="3528392" cy="46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179388" y="2708275"/>
            <a:ext cx="1871663" cy="18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38V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 = 15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U = 1V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1747838" y="2680169"/>
            <a:ext cx="692861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Podle 2. KZ vypočítáme svorkové napětí zatíženého zdroje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691680" y="3624584"/>
            <a:ext cx="439248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Podle Ohmova zákona vypočítáme proud v obvodu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51438"/>
              </p:ext>
            </p:extLst>
          </p:nvPr>
        </p:nvGraphicFramePr>
        <p:xfrm>
          <a:off x="6300192" y="3637178"/>
          <a:ext cx="2083808" cy="64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44" name="Rovnice" r:id="rId5" imgW="1269720" imgH="393480" progId="Equation.3">
                  <p:embed/>
                </p:oleObj>
              </mc:Choice>
              <mc:Fallback>
                <p:oleObj name="Rovnice" r:id="rId5" imgW="1269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637178"/>
                        <a:ext cx="2083808" cy="64620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1720498" y="4396928"/>
            <a:ext cx="4480346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Podle Ohmova zákona vypočítáme vnitřní odpor zdroje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32955"/>
              </p:ext>
            </p:extLst>
          </p:nvPr>
        </p:nvGraphicFramePr>
        <p:xfrm>
          <a:off x="6349504" y="4437112"/>
          <a:ext cx="2686992" cy="68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45" name="Rovnice" r:id="rId7" imgW="1638000" imgH="419040" progId="Equation.3">
                  <p:embed/>
                </p:oleObj>
              </mc:Choice>
              <mc:Fallback>
                <p:oleObj name="Rovnice" r:id="rId7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504" y="4437112"/>
                        <a:ext cx="2686992" cy="68858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160338" y="5199417"/>
            <a:ext cx="714796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Podle Ohmova zákona vypočítáme proud nakrátko zdroje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881149"/>
              </p:ext>
            </p:extLst>
          </p:nvPr>
        </p:nvGraphicFramePr>
        <p:xfrm>
          <a:off x="6037150" y="5645621"/>
          <a:ext cx="26654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46" name="Rovnice" r:id="rId9" imgW="1625400" imgH="431640" progId="Equation.3">
                  <p:embed/>
                </p:oleObj>
              </mc:Choice>
              <mc:Fallback>
                <p:oleObj name="Rovnice" r:id="rId9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150" y="5645621"/>
                        <a:ext cx="2665413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0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160338" y="116632"/>
            <a:ext cx="3816350" cy="2087562"/>
            <a:chOff x="101" y="824"/>
            <a:chExt cx="2404" cy="1315"/>
          </a:xfrm>
        </p:grpSpPr>
        <p:grpSp>
          <p:nvGrpSpPr>
            <p:cNvPr id="191492" name="Group 4"/>
            <p:cNvGrpSpPr>
              <a:grpSpLocks/>
            </p:cNvGrpSpPr>
            <p:nvPr/>
          </p:nvGrpSpPr>
          <p:grpSpPr bwMode="auto">
            <a:xfrm>
              <a:off x="101" y="1095"/>
              <a:ext cx="1815" cy="1044"/>
              <a:chOff x="431" y="935"/>
              <a:chExt cx="1815" cy="1044"/>
            </a:xfrm>
          </p:grpSpPr>
          <p:sp>
            <p:nvSpPr>
              <p:cNvPr id="191493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 dirty="0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19149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191495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191496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1497" name="AutoShape 9"/>
              <p:cNvCxnSpPr>
                <a:cxnSpLocks noChangeShapeType="1"/>
                <a:stCxn id="191493" idx="0"/>
                <a:endCxn id="191494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498" name="AutoShape 10"/>
              <p:cNvCxnSpPr>
                <a:cxnSpLocks noChangeShapeType="1"/>
                <a:stCxn id="191494" idx="3"/>
                <a:endCxn id="191495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499" name="AutoShape 11"/>
              <p:cNvCxnSpPr>
                <a:cxnSpLocks noChangeShapeType="1"/>
                <a:stCxn id="191493" idx="4"/>
                <a:endCxn id="191496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>
              <a:off x="187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>
              <a:off x="600" y="1277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1101" y="131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1009" y="8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1701" y="1459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5" name="Text Box 17"/>
            <p:cNvSpPr txBox="1">
              <a:spLocks noChangeArrowheads="1"/>
            </p:cNvSpPr>
            <p:nvPr/>
          </p:nvSpPr>
          <p:spPr bwMode="auto">
            <a:xfrm>
              <a:off x="600" y="145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1506" name="Line 18"/>
            <p:cNvSpPr>
              <a:spLocks noChangeShapeType="1"/>
            </p:cNvSpPr>
            <p:nvPr/>
          </p:nvSpPr>
          <p:spPr bwMode="auto">
            <a:xfrm>
              <a:off x="871" y="1322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7" name="Line 19"/>
            <p:cNvSpPr>
              <a:spLocks noChangeShapeType="1"/>
            </p:cNvSpPr>
            <p:nvPr/>
          </p:nvSpPr>
          <p:spPr bwMode="auto">
            <a:xfrm>
              <a:off x="373" y="105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567" y="824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1509" name="Group 21"/>
            <p:cNvGrpSpPr>
              <a:grpSpLocks/>
            </p:cNvGrpSpPr>
            <p:nvPr/>
          </p:nvGrpSpPr>
          <p:grpSpPr bwMode="auto">
            <a:xfrm>
              <a:off x="1927" y="1162"/>
              <a:ext cx="578" cy="932"/>
              <a:chOff x="1939" y="3043"/>
              <a:chExt cx="578" cy="932"/>
            </a:xfrm>
          </p:grpSpPr>
          <p:sp>
            <p:nvSpPr>
              <p:cNvPr id="19151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1511" name="AutoShape 23"/>
              <p:cNvCxnSpPr>
                <a:cxnSpLocks noChangeShapeType="1"/>
                <a:stCxn id="191495" idx="6"/>
                <a:endCxn id="191510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512" name="AutoShape 24"/>
              <p:cNvCxnSpPr>
                <a:cxnSpLocks noChangeShapeType="1"/>
                <a:stCxn id="191510" idx="2"/>
                <a:endCxn id="191496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1513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60339" y="2348880"/>
            <a:ext cx="8804274" cy="42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442913" indent="-442913">
              <a:buFont typeface="Wingdings" panose="05000000000000000000" pitchFamily="2" charset="2"/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1a. 	Vypočítejte výstupní napětí, je-li napětí naprázdno 35 V, vnitřní odpor 1,5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. Na svorky zdroje je připojen odpor 50  (34V) </a:t>
            </a:r>
          </a:p>
          <a:p>
            <a:pPr marL="442913" indent="-442913">
              <a:buFont typeface="Wingdings" panose="05000000000000000000" pitchFamily="2" charset="2"/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1b. 	Jak se změní výstupní napětí, bude-li odpor zátěže 5  (26,9V)</a:t>
            </a:r>
          </a:p>
          <a:p>
            <a:pPr marL="442913" indent="-442913">
              <a:buFont typeface="Wingdings" panose="05000000000000000000" pitchFamily="2" charset="2"/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1c. 	Určete proud nakrátko zdroje (23,33A)</a:t>
            </a:r>
          </a:p>
          <a:p>
            <a:pPr marL="442913" indent="-442913">
              <a:buFont typeface="Wingdings" panose="05000000000000000000" pitchFamily="2" charset="2"/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	Určete napětí naprázdno zdroje, je-li vnitřní odpor 3,5 . Při zátěži 15  je svorkové napětí 52 V (64,13V)</a:t>
            </a:r>
          </a:p>
          <a:p>
            <a:pPr marL="442913" indent="-442913">
              <a:buFont typeface="Wingdings" panose="05000000000000000000" pitchFamily="2" charset="2"/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3.	Určete napětí naprázdno a vnitřní odpor zdroje. Při zátěži 35  je svorkové napětí 50 V a proud nakrátko je 8,5 A (7,07</a:t>
            </a:r>
            <a:r>
              <a:rPr lang="el-GR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60,1V)</a:t>
            </a:r>
          </a:p>
          <a:p>
            <a:pPr marL="442913" indent="-442913"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4.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Při zátěži 13 </a:t>
            </a:r>
            <a:r>
              <a:rPr lang="el-GR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je svorkové napětí zdroje 53 V. Při zátěži 350 </a:t>
            </a:r>
            <a:r>
              <a:rPr lang="el-GR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se svorkové napětí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zvýší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 2V. Vypočítejte vnitřní odpor a napětí naprázdno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zdroje (0,51</a:t>
            </a:r>
            <a:r>
              <a:rPr lang="el-GR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55,08V)</a:t>
            </a:r>
            <a:endParaRPr lang="cs-CZ" altLang="cs-CZ" sz="19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 marL="442913" indent="-442913">
              <a:buNone/>
            </a:pP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5.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Určete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naprázdno a vnitřní odpor zdroje. Při zátěži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50 </a:t>
            </a: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je svorkové napětí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70V a při zátěži 5  se změní napětí o 25% (1,92</a:t>
            </a:r>
            <a:r>
              <a:rPr lang="el-GR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Ω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, 72,7V)</a:t>
            </a:r>
          </a:p>
        </p:txBody>
      </p:sp>
    </p:spTree>
    <p:extLst>
      <p:ext uri="{BB962C8B-B14F-4D97-AF65-F5344CB8AC3E}">
        <p14:creationId xmlns:p14="http://schemas.microsoft.com/office/powerpoint/2010/main" val="421054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4624"/>
            <a:ext cx="8928992" cy="72008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 5 - grafické řešení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882184" cy="57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6950" y="188913"/>
            <a:ext cx="4752975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Proudový zdroj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4108450" y="1268413"/>
            <a:ext cx="4784726" cy="27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804863" indent="-804863">
              <a:tabLst>
                <a:tab pos="628650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357313" indent="-285750">
              <a:buClr>
                <a:schemeClr val="accent2"/>
              </a:buClr>
              <a:tabLst>
                <a:tab pos="628650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765300" indent="-228600">
              <a:buClr>
                <a:schemeClr val="tx2"/>
              </a:buClr>
              <a:tabLst>
                <a:tab pos="628650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173288" indent="-228600">
              <a:buClr>
                <a:schemeClr val="accent2"/>
              </a:buClr>
              <a:tabLst>
                <a:tab pos="628650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581275" indent="-228600">
              <a:tabLst>
                <a:tab pos="628650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30384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4956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9528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410075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628650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ideální zdroj proudu – velikost proudu nezávisí na zátěži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vnitřní odpor proudového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zdroje 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(zapojený paralelně ke zdroji)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	-	zátěž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proud zátěže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	-	svorkové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proud vnitřním odporem</a:t>
            </a:r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3132138" y="2278063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2874963" y="2636838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1476375" y="2906713"/>
            <a:ext cx="30674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</a:rPr>
              <a:t>i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2124075" y="2133600"/>
            <a:ext cx="47826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</a:t>
            </a:r>
            <a:r>
              <a:rPr lang="cs-CZ" altLang="cs-CZ" sz="2000" b="1">
                <a:solidFill>
                  <a:schemeClr val="bg2"/>
                </a:solidFill>
                <a:effectLst/>
              </a:rPr>
              <a:t>-I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z</a:t>
            </a:r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755650" y="1844675"/>
            <a:ext cx="5762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755650" y="1412875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k</a:t>
            </a:r>
          </a:p>
        </p:txBody>
      </p:sp>
      <p:sp>
        <p:nvSpPr>
          <p:cNvPr id="194606" name="Rectangle 46"/>
          <p:cNvSpPr>
            <a:spLocks noChangeArrowheads="1"/>
          </p:cNvSpPr>
          <p:nvPr/>
        </p:nvSpPr>
        <p:spPr bwMode="auto">
          <a:xfrm>
            <a:off x="323850" y="4508500"/>
            <a:ext cx="8569325" cy="210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u zdroje proudu je hlavním parametrem proud dodávaný do obvodu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zdroj proudu by neměl pracovat naprázdno (proud zátěže je nulový, zdroj nemá smysl)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 některých případech zdroj proudu nesmí pracovat naprázdno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hrozí nebezpečný nárůst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používá se zejména v elektronických obvodech</a:t>
            </a:r>
          </a:p>
        </p:txBody>
      </p:sp>
      <p:grpSp>
        <p:nvGrpSpPr>
          <p:cNvPr id="194634" name="Group 74"/>
          <p:cNvGrpSpPr>
            <a:grpSpLocks/>
          </p:cNvGrpSpPr>
          <p:nvPr/>
        </p:nvGrpSpPr>
        <p:grpSpPr bwMode="auto">
          <a:xfrm>
            <a:off x="323850" y="1933575"/>
            <a:ext cx="3527425" cy="1855788"/>
            <a:chOff x="204" y="991"/>
            <a:chExt cx="2222" cy="1169"/>
          </a:xfrm>
        </p:grpSpPr>
        <p:cxnSp>
          <p:nvCxnSpPr>
            <p:cNvPr id="194620" name="AutoShape 60"/>
            <p:cNvCxnSpPr>
              <a:cxnSpLocks noChangeShapeType="1"/>
              <a:stCxn id="194618" idx="6"/>
              <a:endCxn id="194567" idx="2"/>
            </p:cNvCxnSpPr>
            <p:nvPr/>
          </p:nvCxnSpPr>
          <p:spPr bwMode="auto">
            <a:xfrm>
              <a:off x="1287" y="1037"/>
              <a:ext cx="62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4633" name="Group 73"/>
            <p:cNvGrpSpPr>
              <a:grpSpLocks/>
            </p:cNvGrpSpPr>
            <p:nvPr/>
          </p:nvGrpSpPr>
          <p:grpSpPr bwMode="auto">
            <a:xfrm>
              <a:off x="204" y="991"/>
              <a:ext cx="2222" cy="1169"/>
              <a:chOff x="204" y="991"/>
              <a:chExt cx="2222" cy="1169"/>
            </a:xfrm>
          </p:grpSpPr>
          <p:grpSp>
            <p:nvGrpSpPr>
              <p:cNvPr id="194632" name="Group 72"/>
              <p:cNvGrpSpPr>
                <a:grpSpLocks/>
              </p:cNvGrpSpPr>
              <p:nvPr/>
            </p:nvGrpSpPr>
            <p:grpSpPr bwMode="auto">
              <a:xfrm>
                <a:off x="204" y="991"/>
                <a:ext cx="2222" cy="1169"/>
                <a:chOff x="204" y="991"/>
                <a:chExt cx="2222" cy="1169"/>
              </a:xfrm>
            </p:grpSpPr>
            <p:grpSp>
              <p:nvGrpSpPr>
                <p:cNvPr id="194631" name="Group 71"/>
                <p:cNvGrpSpPr>
                  <a:grpSpLocks/>
                </p:cNvGrpSpPr>
                <p:nvPr/>
              </p:nvGrpSpPr>
              <p:grpSpPr bwMode="auto">
                <a:xfrm>
                  <a:off x="204" y="991"/>
                  <a:ext cx="2222" cy="1169"/>
                  <a:chOff x="204" y="991"/>
                  <a:chExt cx="2222" cy="1169"/>
                </a:xfrm>
              </p:grpSpPr>
              <p:grpSp>
                <p:nvGrpSpPr>
                  <p:cNvPr id="19463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162" y="991"/>
                    <a:ext cx="857" cy="1169"/>
                    <a:chOff x="1162" y="991"/>
                    <a:chExt cx="857" cy="1169"/>
                  </a:xfrm>
                </p:grpSpPr>
                <p:sp>
                  <p:nvSpPr>
                    <p:cNvPr id="194566" name="Rectangle 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060" y="1650"/>
                      <a:ext cx="340" cy="136"/>
                    </a:xfrm>
                    <a:prstGeom prst="rect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94567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7" y="991"/>
                      <a:ext cx="91" cy="91"/>
                    </a:xfrm>
                    <a:prstGeom prst="ellipse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94568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8" y="2069"/>
                      <a:ext cx="91" cy="91"/>
                    </a:xfrm>
                    <a:prstGeom prst="ellipse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19461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04" y="1253"/>
                    <a:ext cx="408" cy="635"/>
                    <a:chOff x="431" y="1298"/>
                    <a:chExt cx="408" cy="635"/>
                  </a:xfrm>
                </p:grpSpPr>
                <p:sp>
                  <p:nvSpPr>
                    <p:cNvPr id="194565" name="Oval 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1298"/>
                      <a:ext cx="408" cy="408"/>
                    </a:xfrm>
                    <a:prstGeom prst="ellipse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marL="342900" indent="-342900"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endParaRPr lang="cs-CZ" altLang="cs-CZ" b="1">
                        <a:effectLst/>
                        <a:latin typeface="Garamond" panose="02020404030301010803" pitchFamily="18" charset="0"/>
                      </a:endParaRPr>
                    </a:p>
                  </p:txBody>
                </p:sp>
                <p:sp>
                  <p:nvSpPr>
                    <p:cNvPr id="194611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1" y="1525"/>
                      <a:ext cx="408" cy="408"/>
                    </a:xfrm>
                    <a:prstGeom prst="ellipse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marL="342900" indent="-342900"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endParaRPr lang="cs-CZ" altLang="cs-CZ" b="1">
                        <a:effectLst/>
                        <a:latin typeface="Garamond" panose="02020404030301010803" pitchFamily="18" charset="0"/>
                      </a:endParaRPr>
                    </a:p>
                  </p:txBody>
                </p:sp>
              </p:grpSp>
              <p:sp>
                <p:nvSpPr>
                  <p:cNvPr id="194614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188" y="1502"/>
                    <a:ext cx="340" cy="136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cxnSp>
                <p:nvCxnSpPr>
                  <p:cNvPr id="194615" name="AutoShape 55"/>
                  <p:cNvCxnSpPr>
                    <a:cxnSpLocks noChangeShapeType="1"/>
                    <a:stCxn id="194567" idx="6"/>
                    <a:endCxn id="194614" idx="1"/>
                  </p:cNvCxnSpPr>
                  <p:nvPr/>
                </p:nvCxnSpPr>
                <p:spPr bwMode="auto">
                  <a:xfrm>
                    <a:off x="2030" y="1037"/>
                    <a:ext cx="328" cy="351"/>
                  </a:xfrm>
                  <a:prstGeom prst="bentConnector2">
                    <a:avLst/>
                  </a:prstGeom>
                  <a:noFill/>
                  <a:ln w="38100">
                    <a:solidFill>
                      <a:schemeClr val="bg2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4616" name="AutoShape 56"/>
                  <p:cNvCxnSpPr>
                    <a:cxnSpLocks noChangeShapeType="1"/>
                    <a:stCxn id="194614" idx="3"/>
                    <a:endCxn id="194568" idx="6"/>
                  </p:cNvCxnSpPr>
                  <p:nvPr/>
                </p:nvCxnSpPr>
                <p:spPr bwMode="auto">
                  <a:xfrm rot="5400000">
                    <a:off x="2013" y="1770"/>
                    <a:ext cx="363" cy="327"/>
                  </a:xfrm>
                  <a:prstGeom prst="bentConnector2">
                    <a:avLst/>
                  </a:prstGeom>
                  <a:noFill/>
                  <a:ln w="38100">
                    <a:solidFill>
                      <a:schemeClr val="bg2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9461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184" y="2069"/>
                    <a:ext cx="91" cy="91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9461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184" y="991"/>
                    <a:ext cx="91" cy="91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 algn="ctr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cxnSp>
                <p:nvCxnSpPr>
                  <p:cNvPr id="194619" name="AutoShape 59"/>
                  <p:cNvCxnSpPr>
                    <a:cxnSpLocks noChangeShapeType="1"/>
                    <a:stCxn id="194565" idx="0"/>
                    <a:endCxn id="194618" idx="2"/>
                  </p:cNvCxnSpPr>
                  <p:nvPr/>
                </p:nvCxnSpPr>
                <p:spPr bwMode="auto">
                  <a:xfrm rot="16200000">
                    <a:off x="688" y="757"/>
                    <a:ext cx="204" cy="764"/>
                  </a:xfrm>
                  <a:prstGeom prst="bentConnector2">
                    <a:avLst/>
                  </a:prstGeom>
                  <a:noFill/>
                  <a:ln w="38100">
                    <a:solidFill>
                      <a:schemeClr val="bg2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4622" name="AutoShape 62"/>
                  <p:cNvCxnSpPr>
                    <a:cxnSpLocks noChangeShapeType="1"/>
                    <a:stCxn id="194611" idx="4"/>
                    <a:endCxn id="194617" idx="2"/>
                  </p:cNvCxnSpPr>
                  <p:nvPr/>
                </p:nvCxnSpPr>
                <p:spPr bwMode="auto">
                  <a:xfrm rot="16200000" flipH="1">
                    <a:off x="682" y="1626"/>
                    <a:ext cx="215" cy="764"/>
                  </a:xfrm>
                  <a:prstGeom prst="bentConnector2">
                    <a:avLst/>
                  </a:prstGeom>
                  <a:noFill/>
                  <a:ln w="38100">
                    <a:solidFill>
                      <a:schemeClr val="bg2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194623" name="AutoShape 63"/>
                <p:cNvCxnSpPr>
                  <a:cxnSpLocks noChangeShapeType="1"/>
                  <a:stCxn id="194617" idx="6"/>
                  <a:endCxn id="194568" idx="2"/>
                </p:cNvCxnSpPr>
                <p:nvPr/>
              </p:nvCxnSpPr>
              <p:spPr bwMode="auto">
                <a:xfrm>
                  <a:off x="1287" y="2115"/>
                  <a:ext cx="629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94624" name="AutoShape 64"/>
              <p:cNvCxnSpPr>
                <a:cxnSpLocks noChangeShapeType="1"/>
                <a:stCxn id="194618" idx="4"/>
                <a:endCxn id="194566" idx="1"/>
              </p:cNvCxnSpPr>
              <p:nvPr/>
            </p:nvCxnSpPr>
            <p:spPr bwMode="auto">
              <a:xfrm>
                <a:off x="1230" y="1094"/>
                <a:ext cx="0" cy="442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4625" name="AutoShape 65"/>
              <p:cNvCxnSpPr>
                <a:cxnSpLocks noChangeShapeType="1"/>
                <a:stCxn id="194566" idx="3"/>
                <a:endCxn id="194617" idx="0"/>
              </p:cNvCxnSpPr>
              <p:nvPr/>
            </p:nvCxnSpPr>
            <p:spPr bwMode="auto">
              <a:xfrm>
                <a:off x="1230" y="1900"/>
                <a:ext cx="0" cy="157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4626" name="Line 66"/>
          <p:cNvSpPr>
            <a:spLocks noChangeShapeType="1"/>
          </p:cNvSpPr>
          <p:nvPr/>
        </p:nvSpPr>
        <p:spPr bwMode="auto">
          <a:xfrm rot="5400000">
            <a:off x="1834356" y="2420144"/>
            <a:ext cx="4333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7" name="Line 67"/>
          <p:cNvSpPr>
            <a:spLocks noChangeShapeType="1"/>
          </p:cNvSpPr>
          <p:nvPr/>
        </p:nvSpPr>
        <p:spPr bwMode="auto">
          <a:xfrm>
            <a:off x="2266950" y="1844675"/>
            <a:ext cx="5762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8" name="Text Box 68"/>
          <p:cNvSpPr txBox="1">
            <a:spLocks noChangeArrowheads="1"/>
          </p:cNvSpPr>
          <p:nvPr/>
        </p:nvSpPr>
        <p:spPr bwMode="auto">
          <a:xfrm>
            <a:off x="2320925" y="1412875"/>
            <a:ext cx="22819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</a:rPr>
              <a:t>z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194629" name="Text Box 69"/>
          <p:cNvSpPr txBox="1">
            <a:spLocks noChangeArrowheads="1"/>
          </p:cNvSpPr>
          <p:nvPr/>
        </p:nvSpPr>
        <p:spPr bwMode="auto">
          <a:xfrm>
            <a:off x="3348038" y="2636838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4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4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4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72" grpId="0" animBg="1"/>
      <p:bldP spid="194574" grpId="0"/>
      <p:bldP spid="194575" grpId="0"/>
      <p:bldP spid="194576" grpId="0"/>
      <p:bldP spid="194579" grpId="0" animBg="1"/>
      <p:bldP spid="194580" grpId="0"/>
      <p:bldP spid="194626" grpId="0" animBg="1"/>
      <p:bldP spid="194627" grpId="0" animBg="1"/>
      <p:bldP spid="194628" grpId="0"/>
      <p:bldP spid="194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Kirchhoffovy zákony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1144588"/>
            <a:ext cx="8785225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patří k základním zákonům elektrotechniky a mají zásadní význam pro výpočet stejnosměrných (i střídavých) obvodů.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První Kirchhoffův zákon – o proudech v uzlu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Druhý Kirchhoffův zákon – o napětí v uzavřeném obvodu  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50825" y="2997200"/>
            <a:ext cx="87137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</a:rPr>
              <a:t>1. Kirchhoffův zákon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 zákon o zachování náboje  náboj v elektrickém obvodu nemůže vznikat, hromadit se, ani se ztratit.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79388" y="5018088"/>
            <a:ext cx="87137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68400" indent="-1168400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Základní pojmy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Uzel	-	je místo, ve kterém se stýkají tři nebo více vodičů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Větev	-	je dráha mezi uzly, která je tvořena vodičem nebo prvkem </a:t>
            </a:r>
          </a:p>
        </p:txBody>
      </p:sp>
      <p:pic>
        <p:nvPicPr>
          <p:cNvPr id="90129" name="Picture 17" descr="MC90030790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581525"/>
            <a:ext cx="1828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3600450" y="45085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7788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5950">
              <a:spcBef>
                <a:spcPct val="0"/>
              </a:spcBef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 toto uzel (analogie k elektrickému obvodu)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Proudový zdroj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3951288" y="1179513"/>
            <a:ext cx="49403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O. zákona vyjádřete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výstupní napětí:  </a:t>
            </a:r>
          </a:p>
        </p:txBody>
      </p:sp>
      <p:graphicFrame>
        <p:nvGraphicFramePr>
          <p:cNvPr id="19561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86708"/>
              </p:ext>
            </p:extLst>
          </p:nvPr>
        </p:nvGraphicFramePr>
        <p:xfrm>
          <a:off x="4298950" y="1610520"/>
          <a:ext cx="43307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8" name="Rovnice" r:id="rId3" imgW="1536480" imgH="228600" progId="Equation.3">
                  <p:embed/>
                </p:oleObj>
              </mc:Choice>
              <mc:Fallback>
                <p:oleObj name="Rovnice" r:id="rId3" imgW="153648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1610520"/>
                        <a:ext cx="4330700" cy="644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58176" y="3861048"/>
            <a:ext cx="4081776" cy="27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1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Nakreslete charakteristiku pro ideální zdroj proudu </a:t>
            </a:r>
            <a:endParaRPr lang="cs-CZ" altLang="cs-CZ" sz="2000" b="1" dirty="0" smtClean="0">
              <a:solidFill>
                <a:schemeClr val="bg1">
                  <a:lumMod val="75000"/>
                </a:schemeClr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(u ideální zdroje proudu je napětí nekonečně velké) </a:t>
            </a:r>
            <a:endParaRPr lang="cs-CZ" altLang="cs-CZ" sz="2000" b="1" dirty="0">
              <a:solidFill>
                <a:schemeClr val="bg1">
                  <a:lumMod val="75000"/>
                </a:schemeClr>
              </a:solidFill>
              <a:effectLst/>
              <a:latin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Nakreslete charakteristiku pro skutečný zdroj </a:t>
            </a:r>
            <a:r>
              <a:rPr lang="cs-CZ" altLang="cs-CZ" sz="2000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proudu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(u skutečného zdroje proudu může být napětí nebezpečně veliké)</a:t>
            </a:r>
            <a:endParaRPr lang="cs-CZ" altLang="cs-CZ" sz="2000" b="1" dirty="0">
              <a:solidFill>
                <a:srgbClr val="FF0000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95613" name="Object 29"/>
          <p:cNvGraphicFramePr>
            <a:graphicFrameLocks noChangeAspect="1"/>
          </p:cNvGraphicFramePr>
          <p:nvPr/>
        </p:nvGraphicFramePr>
        <p:xfrm>
          <a:off x="7377113" y="3300413"/>
          <a:ext cx="1371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89" name="Rovnice" r:id="rId5" imgW="444240" imgH="228600" progId="Equation.3">
                  <p:embed/>
                </p:oleObj>
              </mc:Choice>
              <mc:Fallback>
                <p:oleObj name="Rovnice" r:id="rId5" imgW="44424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3300413"/>
                        <a:ext cx="1371600" cy="704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4" name="Freeform 30"/>
          <p:cNvSpPr>
            <a:spLocks/>
          </p:cNvSpPr>
          <p:nvPr/>
        </p:nvSpPr>
        <p:spPr bwMode="auto">
          <a:xfrm>
            <a:off x="4427538" y="3860800"/>
            <a:ext cx="4464050" cy="2303463"/>
          </a:xfrm>
          <a:custGeom>
            <a:avLst/>
            <a:gdLst>
              <a:gd name="T0" fmla="*/ 0 w 2812"/>
              <a:gd name="T1" fmla="*/ 0 h 1451"/>
              <a:gd name="T2" fmla="*/ 0 w 2812"/>
              <a:gd name="T3" fmla="*/ 1451 h 1451"/>
              <a:gd name="T4" fmla="*/ 2812 w 2812"/>
              <a:gd name="T5" fmla="*/ 1451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2" h="1451">
                <a:moveTo>
                  <a:pt x="0" y="0"/>
                </a:moveTo>
                <a:lnTo>
                  <a:pt x="0" y="1451"/>
                </a:lnTo>
                <a:lnTo>
                  <a:pt x="2812" y="1451"/>
                </a:lnTo>
              </a:path>
            </a:pathLst>
          </a:custGeom>
          <a:noFill/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4170363" y="377190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195616" name="Text Box 32"/>
          <p:cNvSpPr txBox="1">
            <a:spLocks noChangeArrowheads="1"/>
          </p:cNvSpPr>
          <p:nvPr/>
        </p:nvSpPr>
        <p:spPr bwMode="auto">
          <a:xfrm>
            <a:off x="8604250" y="616585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cs-CZ" altLang="cs-CZ" sz="20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617" name="Line 33"/>
          <p:cNvSpPr>
            <a:spLocks noChangeShapeType="1"/>
          </p:cNvSpPr>
          <p:nvPr/>
        </p:nvSpPr>
        <p:spPr bwMode="auto">
          <a:xfrm rot="5400000">
            <a:off x="5814219" y="4995069"/>
            <a:ext cx="2268538" cy="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19" name="Line 35"/>
          <p:cNvSpPr>
            <a:spLocks noChangeShapeType="1"/>
          </p:cNvSpPr>
          <p:nvPr/>
        </p:nvSpPr>
        <p:spPr bwMode="auto">
          <a:xfrm>
            <a:off x="4427538" y="4076700"/>
            <a:ext cx="2520950" cy="2087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20" name="Line 36"/>
          <p:cNvSpPr>
            <a:spLocks noChangeShapeType="1"/>
          </p:cNvSpPr>
          <p:nvPr/>
        </p:nvSpPr>
        <p:spPr bwMode="auto">
          <a:xfrm>
            <a:off x="6948488" y="6021388"/>
            <a:ext cx="0" cy="215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21" name="Text Box 37"/>
          <p:cNvSpPr txBox="1">
            <a:spLocks noChangeArrowheads="1"/>
          </p:cNvSpPr>
          <p:nvPr/>
        </p:nvSpPr>
        <p:spPr bwMode="auto">
          <a:xfrm>
            <a:off x="6877050" y="6237288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</a:rPr>
              <a:t>k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grpSp>
        <p:nvGrpSpPr>
          <p:cNvPr id="195654" name="Group 70"/>
          <p:cNvGrpSpPr>
            <a:grpSpLocks/>
          </p:cNvGrpSpPr>
          <p:nvPr/>
        </p:nvGrpSpPr>
        <p:grpSpPr bwMode="auto">
          <a:xfrm>
            <a:off x="107950" y="549275"/>
            <a:ext cx="3527425" cy="2376488"/>
            <a:chOff x="204" y="890"/>
            <a:chExt cx="2222" cy="1497"/>
          </a:xfrm>
        </p:grpSpPr>
        <p:sp>
          <p:nvSpPr>
            <p:cNvPr id="195622" name="Line 38"/>
            <p:cNvSpPr>
              <a:spLocks noChangeShapeType="1"/>
            </p:cNvSpPr>
            <p:nvPr/>
          </p:nvSpPr>
          <p:spPr bwMode="auto">
            <a:xfrm>
              <a:off x="1973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5623" name="Text Box 39"/>
            <p:cNvSpPr txBox="1">
              <a:spLocks noChangeArrowheads="1"/>
            </p:cNvSpPr>
            <p:nvPr/>
          </p:nvSpPr>
          <p:spPr bwMode="auto">
            <a:xfrm>
              <a:off x="1811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</a:p>
          </p:txBody>
        </p:sp>
        <p:sp>
          <p:nvSpPr>
            <p:cNvPr id="195624" name="Text Box 40"/>
            <p:cNvSpPr txBox="1">
              <a:spLocks noChangeArrowheads="1"/>
            </p:cNvSpPr>
            <p:nvPr/>
          </p:nvSpPr>
          <p:spPr bwMode="auto">
            <a:xfrm>
              <a:off x="930" y="183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195625" name="Text Box 41"/>
            <p:cNvSpPr txBox="1">
              <a:spLocks noChangeArrowheads="1"/>
            </p:cNvSpPr>
            <p:nvPr/>
          </p:nvSpPr>
          <p:spPr bwMode="auto">
            <a:xfrm>
              <a:off x="1338" y="1344"/>
              <a:ext cx="3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195626" name="Line 42"/>
            <p:cNvSpPr>
              <a:spLocks noChangeShapeType="1"/>
            </p:cNvSpPr>
            <p:nvPr/>
          </p:nvSpPr>
          <p:spPr bwMode="auto">
            <a:xfrm>
              <a:off x="476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5627" name="Text Box 43"/>
            <p:cNvSpPr txBox="1">
              <a:spLocks noChangeArrowheads="1"/>
            </p:cNvSpPr>
            <p:nvPr/>
          </p:nvSpPr>
          <p:spPr bwMode="auto">
            <a:xfrm>
              <a:off x="476" y="890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  <p:grpSp>
          <p:nvGrpSpPr>
            <p:cNvPr id="195628" name="Group 44"/>
            <p:cNvGrpSpPr>
              <a:grpSpLocks/>
            </p:cNvGrpSpPr>
            <p:nvPr/>
          </p:nvGrpSpPr>
          <p:grpSpPr bwMode="auto">
            <a:xfrm>
              <a:off x="204" y="1218"/>
              <a:ext cx="2222" cy="1169"/>
              <a:chOff x="204" y="991"/>
              <a:chExt cx="2222" cy="1169"/>
            </a:xfrm>
          </p:grpSpPr>
          <p:cxnSp>
            <p:nvCxnSpPr>
              <p:cNvPr id="195629" name="AutoShape 45"/>
              <p:cNvCxnSpPr>
                <a:cxnSpLocks noChangeShapeType="1"/>
                <a:stCxn id="195644" idx="6"/>
                <a:endCxn id="195635" idx="2"/>
              </p:cNvCxnSpPr>
              <p:nvPr/>
            </p:nvCxnSpPr>
            <p:spPr bwMode="auto">
              <a:xfrm>
                <a:off x="1287" y="1037"/>
                <a:ext cx="62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95630" name="Group 46"/>
              <p:cNvGrpSpPr>
                <a:grpSpLocks/>
              </p:cNvGrpSpPr>
              <p:nvPr/>
            </p:nvGrpSpPr>
            <p:grpSpPr bwMode="auto">
              <a:xfrm>
                <a:off x="204" y="991"/>
                <a:ext cx="2222" cy="1169"/>
                <a:chOff x="204" y="991"/>
                <a:chExt cx="2222" cy="1169"/>
              </a:xfrm>
            </p:grpSpPr>
            <p:grpSp>
              <p:nvGrpSpPr>
                <p:cNvPr id="195631" name="Group 47"/>
                <p:cNvGrpSpPr>
                  <a:grpSpLocks/>
                </p:cNvGrpSpPr>
                <p:nvPr/>
              </p:nvGrpSpPr>
              <p:grpSpPr bwMode="auto">
                <a:xfrm>
                  <a:off x="204" y="991"/>
                  <a:ext cx="2222" cy="1169"/>
                  <a:chOff x="204" y="991"/>
                  <a:chExt cx="2222" cy="1169"/>
                </a:xfrm>
              </p:grpSpPr>
              <p:grpSp>
                <p:nvGrpSpPr>
                  <p:cNvPr id="19563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04" y="991"/>
                    <a:ext cx="2222" cy="1169"/>
                    <a:chOff x="204" y="991"/>
                    <a:chExt cx="2222" cy="1169"/>
                  </a:xfrm>
                </p:grpSpPr>
                <p:grpSp>
                  <p:nvGrpSpPr>
                    <p:cNvPr id="195633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2" y="991"/>
                      <a:ext cx="857" cy="1169"/>
                      <a:chOff x="1162" y="991"/>
                      <a:chExt cx="857" cy="1169"/>
                    </a:xfrm>
                  </p:grpSpPr>
                  <p:sp>
                    <p:nvSpPr>
                      <p:cNvPr id="195634" name="Rectangl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60" y="1650"/>
                        <a:ext cx="340" cy="136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195635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7" y="991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195636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8" y="2069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195637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253"/>
                      <a:ext cx="408" cy="635"/>
                      <a:chOff x="431" y="1298"/>
                      <a:chExt cx="408" cy="635"/>
                    </a:xfrm>
                  </p:grpSpPr>
                  <p:sp>
                    <p:nvSpPr>
                      <p:cNvPr id="195638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298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195639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525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</p:grpSp>
                <p:sp>
                  <p:nvSpPr>
                    <p:cNvPr id="195640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188" y="1502"/>
                      <a:ext cx="340" cy="136"/>
                    </a:xfrm>
                    <a:prstGeom prst="rect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195641" name="AutoShape 57"/>
                    <p:cNvCxnSpPr>
                      <a:cxnSpLocks noChangeShapeType="1"/>
                      <a:stCxn id="195635" idx="6"/>
                      <a:endCxn id="195640" idx="1"/>
                    </p:cNvCxnSpPr>
                    <p:nvPr/>
                  </p:nvCxnSpPr>
                  <p:spPr bwMode="auto">
                    <a:xfrm>
                      <a:off x="2030" y="1037"/>
                      <a:ext cx="328" cy="351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642" name="AutoShape 58"/>
                    <p:cNvCxnSpPr>
                      <a:cxnSpLocks noChangeShapeType="1"/>
                      <a:stCxn id="195640" idx="3"/>
                      <a:endCxn id="195636" idx="6"/>
                    </p:cNvCxnSpPr>
                    <p:nvPr/>
                  </p:nvCxnSpPr>
                  <p:spPr bwMode="auto">
                    <a:xfrm rot="5400000">
                      <a:off x="2013" y="1770"/>
                      <a:ext cx="363" cy="327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95643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2069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195644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991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195645" name="AutoShape 61"/>
                    <p:cNvCxnSpPr>
                      <a:cxnSpLocks noChangeShapeType="1"/>
                      <a:stCxn id="195638" idx="0"/>
                      <a:endCxn id="195644" idx="2"/>
                    </p:cNvCxnSpPr>
                    <p:nvPr/>
                  </p:nvCxnSpPr>
                  <p:spPr bwMode="auto">
                    <a:xfrm rot="16200000">
                      <a:off x="688" y="757"/>
                      <a:ext cx="204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95646" name="AutoShape 62"/>
                    <p:cNvCxnSpPr>
                      <a:cxnSpLocks noChangeShapeType="1"/>
                      <a:stCxn id="195639" idx="4"/>
                      <a:endCxn id="195643" idx="2"/>
                    </p:cNvCxnSpPr>
                    <p:nvPr/>
                  </p:nvCxnSpPr>
                  <p:spPr bwMode="auto">
                    <a:xfrm rot="16200000" flipH="1">
                      <a:off x="682" y="1626"/>
                      <a:ext cx="215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195647" name="AutoShape 63"/>
                  <p:cNvCxnSpPr>
                    <a:cxnSpLocks noChangeShapeType="1"/>
                    <a:stCxn id="195643" idx="6"/>
                    <a:endCxn id="195636" idx="2"/>
                  </p:cNvCxnSpPr>
                  <p:nvPr/>
                </p:nvCxnSpPr>
                <p:spPr bwMode="auto">
                  <a:xfrm>
                    <a:off x="1287" y="2115"/>
                    <a:ext cx="629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195648" name="AutoShape 64"/>
                <p:cNvCxnSpPr>
                  <a:cxnSpLocks noChangeShapeType="1"/>
                  <a:stCxn id="195644" idx="4"/>
                  <a:endCxn id="195634" idx="1"/>
                </p:cNvCxnSpPr>
                <p:nvPr/>
              </p:nvCxnSpPr>
              <p:spPr bwMode="auto">
                <a:xfrm>
                  <a:off x="1230" y="1094"/>
                  <a:ext cx="0" cy="442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5649" name="AutoShape 65"/>
                <p:cNvCxnSpPr>
                  <a:cxnSpLocks noChangeShapeType="1"/>
                  <a:stCxn id="195634" idx="3"/>
                  <a:endCxn id="195643" idx="0"/>
                </p:cNvCxnSpPr>
                <p:nvPr/>
              </p:nvCxnSpPr>
              <p:spPr bwMode="auto">
                <a:xfrm>
                  <a:off x="1230" y="1900"/>
                  <a:ext cx="0" cy="157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 rot="5400000">
              <a:off x="1155" y="1525"/>
              <a:ext cx="2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>
              <a:off x="1428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5652" name="Text Box 68"/>
            <p:cNvSpPr txBox="1">
              <a:spLocks noChangeArrowheads="1"/>
            </p:cNvSpPr>
            <p:nvPr/>
          </p:nvSpPr>
          <p:spPr bwMode="auto">
            <a:xfrm>
              <a:off x="1462" y="890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195653" name="Text Box 69"/>
            <p:cNvSpPr txBox="1">
              <a:spLocks noChangeArrowheads="1"/>
            </p:cNvSpPr>
            <p:nvPr/>
          </p:nvSpPr>
          <p:spPr bwMode="auto">
            <a:xfrm>
              <a:off x="2109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195655" name="Rectangle 71"/>
          <p:cNvSpPr>
            <a:spLocks noChangeArrowheads="1"/>
          </p:cNvSpPr>
          <p:nvPr/>
        </p:nvSpPr>
        <p:spPr bwMode="auto">
          <a:xfrm>
            <a:off x="3956049" y="2492375"/>
            <a:ext cx="4673601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Kdy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 maximální proud zdroje: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Výstupní svorky jsou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zkratovány → R=0 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19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5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5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5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614" grpId="0" animBg="1"/>
      <p:bldP spid="195615" grpId="0"/>
      <p:bldP spid="195616" grpId="0"/>
      <p:bldP spid="195617" grpId="0" animBg="1"/>
      <p:bldP spid="195619" grpId="0" animBg="1"/>
      <p:bldP spid="195620" grpId="0" animBg="1"/>
      <p:bldP spid="1956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4140200" y="1341438"/>
            <a:ext cx="4895850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vnitřní odpor proudového zdroje, je-li proud nakrátko 150mA a při zátěži 15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klesne proud o 5%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915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24170"/>
              </p:ext>
            </p:extLst>
          </p:nvPr>
        </p:nvGraphicFramePr>
        <p:xfrm>
          <a:off x="2828925" y="3055938"/>
          <a:ext cx="5343476" cy="5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99" name="Rovnice" r:id="rId3" imgW="2234880" imgH="228600" progId="Equation.3">
                  <p:embed/>
                </p:oleObj>
              </mc:Choice>
              <mc:Fallback>
                <p:oleObj name="Rovnice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3055938"/>
                        <a:ext cx="5343476" cy="546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179388" y="2708275"/>
            <a:ext cx="1871663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0,15A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I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%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5%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 = 15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1747838" y="2680169"/>
            <a:ext cx="692861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Vypočítáme proud na zátěži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331640" y="3840608"/>
            <a:ext cx="6984776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Podle Ohmova zákona vypočítáme napětí na výstupních svorkách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62380"/>
              </p:ext>
            </p:extLst>
          </p:nvPr>
        </p:nvGraphicFramePr>
        <p:xfrm>
          <a:off x="2922034" y="4339002"/>
          <a:ext cx="5124064" cy="53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00" name="Rovnice" r:id="rId5" imgW="2095200" imgH="215640" progId="Equation.3">
                  <p:embed/>
                </p:oleObj>
              </mc:Choice>
              <mc:Fallback>
                <p:oleObj name="Rovnice" r:id="rId5" imgW="2095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034" y="4339002"/>
                        <a:ext cx="5124064" cy="53015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323528" y="5214732"/>
            <a:ext cx="4480346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Podle Ohmova zákona vypočítáme vnitřní odpor zdroje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88695"/>
              </p:ext>
            </p:extLst>
          </p:nvPr>
        </p:nvGraphicFramePr>
        <p:xfrm>
          <a:off x="4810846" y="5218346"/>
          <a:ext cx="4194336" cy="80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01" name="Rovnice" r:id="rId7" imgW="2260440" imgH="431640" progId="Equation.3">
                  <p:embed/>
                </p:oleObj>
              </mc:Choice>
              <mc:Fallback>
                <p:oleObj name="Rovnice" r:id="rId7" imgW="2260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846" y="5218346"/>
                        <a:ext cx="4194336" cy="8029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70"/>
          <p:cNvGrpSpPr>
            <a:grpSpLocks/>
          </p:cNvGrpSpPr>
          <p:nvPr/>
        </p:nvGrpSpPr>
        <p:grpSpPr bwMode="auto">
          <a:xfrm>
            <a:off x="179512" y="260648"/>
            <a:ext cx="3527425" cy="2376488"/>
            <a:chOff x="204" y="890"/>
            <a:chExt cx="2222" cy="1497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973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1811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930" y="183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1338" y="1344"/>
              <a:ext cx="3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476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476" y="890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204" y="1218"/>
              <a:ext cx="2222" cy="1169"/>
              <a:chOff x="204" y="991"/>
              <a:chExt cx="2222" cy="1169"/>
            </a:xfrm>
          </p:grpSpPr>
          <p:cxnSp>
            <p:nvCxnSpPr>
              <p:cNvPr id="55" name="AutoShape 45"/>
              <p:cNvCxnSpPr>
                <a:cxnSpLocks noChangeShapeType="1"/>
                <a:stCxn id="68" idx="6"/>
                <a:endCxn id="74" idx="2"/>
              </p:cNvCxnSpPr>
              <p:nvPr/>
            </p:nvCxnSpPr>
            <p:spPr bwMode="auto">
              <a:xfrm>
                <a:off x="1287" y="1037"/>
                <a:ext cx="62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6" name="Group 46"/>
              <p:cNvGrpSpPr>
                <a:grpSpLocks/>
              </p:cNvGrpSpPr>
              <p:nvPr/>
            </p:nvGrpSpPr>
            <p:grpSpPr bwMode="auto">
              <a:xfrm>
                <a:off x="204" y="991"/>
                <a:ext cx="2222" cy="1169"/>
                <a:chOff x="204" y="991"/>
                <a:chExt cx="2222" cy="1169"/>
              </a:xfrm>
            </p:grpSpPr>
            <p:grpSp>
              <p:nvGrpSpPr>
                <p:cNvPr id="57" name="Group 47"/>
                <p:cNvGrpSpPr>
                  <a:grpSpLocks/>
                </p:cNvGrpSpPr>
                <p:nvPr/>
              </p:nvGrpSpPr>
              <p:grpSpPr bwMode="auto">
                <a:xfrm>
                  <a:off x="204" y="991"/>
                  <a:ext cx="2222" cy="1169"/>
                  <a:chOff x="204" y="991"/>
                  <a:chExt cx="2222" cy="1169"/>
                </a:xfrm>
              </p:grpSpPr>
              <p:grpSp>
                <p:nvGrpSpPr>
                  <p:cNvPr id="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04" y="991"/>
                    <a:ext cx="2222" cy="1169"/>
                    <a:chOff x="204" y="991"/>
                    <a:chExt cx="2222" cy="1169"/>
                  </a:xfrm>
                </p:grpSpPr>
                <p:grpSp>
                  <p:nvGrpSpPr>
                    <p:cNvPr id="62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2" y="991"/>
                      <a:ext cx="857" cy="1169"/>
                      <a:chOff x="1162" y="991"/>
                      <a:chExt cx="857" cy="1169"/>
                    </a:xfrm>
                  </p:grpSpPr>
                  <p:sp>
                    <p:nvSpPr>
                      <p:cNvPr id="73" name="Rectangl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60" y="1650"/>
                        <a:ext cx="340" cy="136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4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7" y="991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5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8" y="2069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63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253"/>
                      <a:ext cx="408" cy="635"/>
                      <a:chOff x="431" y="1298"/>
                      <a:chExt cx="408" cy="635"/>
                    </a:xfrm>
                  </p:grpSpPr>
                  <p:sp>
                    <p:nvSpPr>
                      <p:cNvPr id="71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298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72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525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</p:grpSp>
                <p:sp>
                  <p:nvSpPr>
                    <p:cNvPr id="64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188" y="1502"/>
                      <a:ext cx="340" cy="136"/>
                    </a:xfrm>
                    <a:prstGeom prst="rect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65" name="AutoShape 57"/>
                    <p:cNvCxnSpPr>
                      <a:cxnSpLocks noChangeShapeType="1"/>
                      <a:stCxn id="74" idx="6"/>
                      <a:endCxn id="64" idx="1"/>
                    </p:cNvCxnSpPr>
                    <p:nvPr/>
                  </p:nvCxnSpPr>
                  <p:spPr bwMode="auto">
                    <a:xfrm>
                      <a:off x="2030" y="1037"/>
                      <a:ext cx="328" cy="351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AutoShape 58"/>
                    <p:cNvCxnSpPr>
                      <a:cxnSpLocks noChangeShapeType="1"/>
                      <a:stCxn id="64" idx="3"/>
                      <a:endCxn id="75" idx="6"/>
                    </p:cNvCxnSpPr>
                    <p:nvPr/>
                  </p:nvCxnSpPr>
                  <p:spPr bwMode="auto">
                    <a:xfrm rot="5400000">
                      <a:off x="2013" y="1770"/>
                      <a:ext cx="363" cy="327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6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2069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6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991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69" name="AutoShape 61"/>
                    <p:cNvCxnSpPr>
                      <a:cxnSpLocks noChangeShapeType="1"/>
                      <a:stCxn id="71" idx="0"/>
                      <a:endCxn id="68" idx="2"/>
                    </p:cNvCxnSpPr>
                    <p:nvPr/>
                  </p:nvCxnSpPr>
                  <p:spPr bwMode="auto">
                    <a:xfrm rot="16200000">
                      <a:off x="688" y="757"/>
                      <a:ext cx="204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0" name="AutoShape 62"/>
                    <p:cNvCxnSpPr>
                      <a:cxnSpLocks noChangeShapeType="1"/>
                      <a:stCxn id="72" idx="4"/>
                      <a:endCxn id="67" idx="2"/>
                    </p:cNvCxnSpPr>
                    <p:nvPr/>
                  </p:nvCxnSpPr>
                  <p:spPr bwMode="auto">
                    <a:xfrm rot="16200000" flipH="1">
                      <a:off x="682" y="1626"/>
                      <a:ext cx="215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61" name="AutoShape 63"/>
                  <p:cNvCxnSpPr>
                    <a:cxnSpLocks noChangeShapeType="1"/>
                    <a:stCxn id="67" idx="6"/>
                    <a:endCxn id="75" idx="2"/>
                  </p:cNvCxnSpPr>
                  <p:nvPr/>
                </p:nvCxnSpPr>
                <p:spPr bwMode="auto">
                  <a:xfrm>
                    <a:off x="1287" y="2115"/>
                    <a:ext cx="629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58" name="AutoShape 64"/>
                <p:cNvCxnSpPr>
                  <a:cxnSpLocks noChangeShapeType="1"/>
                  <a:stCxn id="68" idx="4"/>
                  <a:endCxn id="73" idx="1"/>
                </p:cNvCxnSpPr>
                <p:nvPr/>
              </p:nvCxnSpPr>
              <p:spPr bwMode="auto">
                <a:xfrm>
                  <a:off x="1230" y="1094"/>
                  <a:ext cx="0" cy="442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65"/>
                <p:cNvCxnSpPr>
                  <a:cxnSpLocks noChangeShapeType="1"/>
                  <a:stCxn id="73" idx="3"/>
                  <a:endCxn id="67" idx="0"/>
                </p:cNvCxnSpPr>
                <p:nvPr/>
              </p:nvCxnSpPr>
              <p:spPr bwMode="auto">
                <a:xfrm>
                  <a:off x="1230" y="1900"/>
                  <a:ext cx="0" cy="157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1" name="Line 66"/>
            <p:cNvSpPr>
              <a:spLocks noChangeShapeType="1"/>
            </p:cNvSpPr>
            <p:nvPr/>
          </p:nvSpPr>
          <p:spPr bwMode="auto">
            <a:xfrm rot="5400000">
              <a:off x="1155" y="1525"/>
              <a:ext cx="2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1428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Text Box 68"/>
            <p:cNvSpPr txBox="1">
              <a:spLocks noChangeArrowheads="1"/>
            </p:cNvSpPr>
            <p:nvPr/>
          </p:nvSpPr>
          <p:spPr bwMode="auto">
            <a:xfrm>
              <a:off x="1462" y="890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54" name="Text Box 69"/>
            <p:cNvSpPr txBox="1">
              <a:spLocks noChangeArrowheads="1"/>
            </p:cNvSpPr>
            <p:nvPr/>
          </p:nvSpPr>
          <p:spPr bwMode="auto">
            <a:xfrm>
              <a:off x="2109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201566" y="3114638"/>
            <a:ext cx="8546897" cy="27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vnitřní odpor proudového zdroje, je-li proud nakrátko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5,8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při zátěži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15 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klesne proud 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2%.</a:t>
            </a:r>
          </a:p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Vypočítejte proud nakrátko proudového zdroje, jestliže při zátěži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25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 proud zátěže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950mA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Vnitřní odpor zdroje jsou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1,2k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výstupní proud proudového zdroje při zátěži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75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je-li vnitřní odpor zdroje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900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 proud nakrátko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850mA</a:t>
            </a:r>
          </a:p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Jak velký maximální odpor lze připojit na proudový zdroj, jestliže pokles proudu při zatížení má být maximálně 5%. Vnitřní odpor zdroje je 700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36" name="Group 70"/>
          <p:cNvGrpSpPr>
            <a:grpSpLocks/>
          </p:cNvGrpSpPr>
          <p:nvPr/>
        </p:nvGrpSpPr>
        <p:grpSpPr bwMode="auto">
          <a:xfrm>
            <a:off x="179512" y="260648"/>
            <a:ext cx="3527425" cy="2376488"/>
            <a:chOff x="204" y="890"/>
            <a:chExt cx="2222" cy="1497"/>
          </a:xfrm>
        </p:grpSpPr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973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1811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930" y="183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1338" y="1344"/>
              <a:ext cx="3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476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476" y="890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204" y="1218"/>
              <a:ext cx="2222" cy="1169"/>
              <a:chOff x="204" y="991"/>
              <a:chExt cx="2222" cy="1169"/>
            </a:xfrm>
          </p:grpSpPr>
          <p:cxnSp>
            <p:nvCxnSpPr>
              <p:cNvPr id="55" name="AutoShape 45"/>
              <p:cNvCxnSpPr>
                <a:cxnSpLocks noChangeShapeType="1"/>
                <a:stCxn id="68" idx="6"/>
                <a:endCxn id="74" idx="2"/>
              </p:cNvCxnSpPr>
              <p:nvPr/>
            </p:nvCxnSpPr>
            <p:spPr bwMode="auto">
              <a:xfrm>
                <a:off x="1287" y="1037"/>
                <a:ext cx="62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6" name="Group 46"/>
              <p:cNvGrpSpPr>
                <a:grpSpLocks/>
              </p:cNvGrpSpPr>
              <p:nvPr/>
            </p:nvGrpSpPr>
            <p:grpSpPr bwMode="auto">
              <a:xfrm>
                <a:off x="204" y="991"/>
                <a:ext cx="2222" cy="1169"/>
                <a:chOff x="204" y="991"/>
                <a:chExt cx="2222" cy="1169"/>
              </a:xfrm>
            </p:grpSpPr>
            <p:grpSp>
              <p:nvGrpSpPr>
                <p:cNvPr id="57" name="Group 47"/>
                <p:cNvGrpSpPr>
                  <a:grpSpLocks/>
                </p:cNvGrpSpPr>
                <p:nvPr/>
              </p:nvGrpSpPr>
              <p:grpSpPr bwMode="auto">
                <a:xfrm>
                  <a:off x="204" y="991"/>
                  <a:ext cx="2222" cy="1169"/>
                  <a:chOff x="204" y="991"/>
                  <a:chExt cx="2222" cy="1169"/>
                </a:xfrm>
              </p:grpSpPr>
              <p:grpSp>
                <p:nvGrpSpPr>
                  <p:cNvPr id="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04" y="991"/>
                    <a:ext cx="2222" cy="1169"/>
                    <a:chOff x="204" y="991"/>
                    <a:chExt cx="2222" cy="1169"/>
                  </a:xfrm>
                </p:grpSpPr>
                <p:grpSp>
                  <p:nvGrpSpPr>
                    <p:cNvPr id="62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2" y="991"/>
                      <a:ext cx="857" cy="1169"/>
                      <a:chOff x="1162" y="991"/>
                      <a:chExt cx="857" cy="1169"/>
                    </a:xfrm>
                  </p:grpSpPr>
                  <p:sp>
                    <p:nvSpPr>
                      <p:cNvPr id="73" name="Rectangl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60" y="1650"/>
                        <a:ext cx="340" cy="136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4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7" y="991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5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8" y="2069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63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253"/>
                      <a:ext cx="408" cy="635"/>
                      <a:chOff x="431" y="1298"/>
                      <a:chExt cx="408" cy="635"/>
                    </a:xfrm>
                  </p:grpSpPr>
                  <p:sp>
                    <p:nvSpPr>
                      <p:cNvPr id="71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298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72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525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</p:grpSp>
                <p:sp>
                  <p:nvSpPr>
                    <p:cNvPr id="64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188" y="1502"/>
                      <a:ext cx="340" cy="136"/>
                    </a:xfrm>
                    <a:prstGeom prst="rect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65" name="AutoShape 57"/>
                    <p:cNvCxnSpPr>
                      <a:cxnSpLocks noChangeShapeType="1"/>
                      <a:stCxn id="74" idx="6"/>
                      <a:endCxn id="64" idx="1"/>
                    </p:cNvCxnSpPr>
                    <p:nvPr/>
                  </p:nvCxnSpPr>
                  <p:spPr bwMode="auto">
                    <a:xfrm>
                      <a:off x="2030" y="1037"/>
                      <a:ext cx="328" cy="351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6" name="AutoShape 58"/>
                    <p:cNvCxnSpPr>
                      <a:cxnSpLocks noChangeShapeType="1"/>
                      <a:stCxn id="64" idx="3"/>
                      <a:endCxn id="75" idx="6"/>
                    </p:cNvCxnSpPr>
                    <p:nvPr/>
                  </p:nvCxnSpPr>
                  <p:spPr bwMode="auto">
                    <a:xfrm rot="5400000">
                      <a:off x="2013" y="1770"/>
                      <a:ext cx="363" cy="327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6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2069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6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991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69" name="AutoShape 61"/>
                    <p:cNvCxnSpPr>
                      <a:cxnSpLocks noChangeShapeType="1"/>
                      <a:stCxn id="71" idx="0"/>
                      <a:endCxn id="68" idx="2"/>
                    </p:cNvCxnSpPr>
                    <p:nvPr/>
                  </p:nvCxnSpPr>
                  <p:spPr bwMode="auto">
                    <a:xfrm rot="16200000">
                      <a:off x="688" y="757"/>
                      <a:ext cx="204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0" name="AutoShape 62"/>
                    <p:cNvCxnSpPr>
                      <a:cxnSpLocks noChangeShapeType="1"/>
                      <a:stCxn id="72" idx="4"/>
                      <a:endCxn id="67" idx="2"/>
                    </p:cNvCxnSpPr>
                    <p:nvPr/>
                  </p:nvCxnSpPr>
                  <p:spPr bwMode="auto">
                    <a:xfrm rot="16200000" flipH="1">
                      <a:off x="682" y="1626"/>
                      <a:ext cx="215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61" name="AutoShape 63"/>
                  <p:cNvCxnSpPr>
                    <a:cxnSpLocks noChangeShapeType="1"/>
                    <a:stCxn id="67" idx="6"/>
                    <a:endCxn id="75" idx="2"/>
                  </p:cNvCxnSpPr>
                  <p:nvPr/>
                </p:nvCxnSpPr>
                <p:spPr bwMode="auto">
                  <a:xfrm>
                    <a:off x="1287" y="2115"/>
                    <a:ext cx="629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58" name="AutoShape 64"/>
                <p:cNvCxnSpPr>
                  <a:cxnSpLocks noChangeShapeType="1"/>
                  <a:stCxn id="68" idx="4"/>
                  <a:endCxn id="73" idx="1"/>
                </p:cNvCxnSpPr>
                <p:nvPr/>
              </p:nvCxnSpPr>
              <p:spPr bwMode="auto">
                <a:xfrm>
                  <a:off x="1230" y="1094"/>
                  <a:ext cx="0" cy="442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65"/>
                <p:cNvCxnSpPr>
                  <a:cxnSpLocks noChangeShapeType="1"/>
                  <a:stCxn id="73" idx="3"/>
                  <a:endCxn id="67" idx="0"/>
                </p:cNvCxnSpPr>
                <p:nvPr/>
              </p:nvCxnSpPr>
              <p:spPr bwMode="auto">
                <a:xfrm>
                  <a:off x="1230" y="1900"/>
                  <a:ext cx="0" cy="157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1" name="Line 66"/>
            <p:cNvSpPr>
              <a:spLocks noChangeShapeType="1"/>
            </p:cNvSpPr>
            <p:nvPr/>
          </p:nvSpPr>
          <p:spPr bwMode="auto">
            <a:xfrm rot="5400000">
              <a:off x="1155" y="1525"/>
              <a:ext cx="2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1428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Text Box 68"/>
            <p:cNvSpPr txBox="1">
              <a:spLocks noChangeArrowheads="1"/>
            </p:cNvSpPr>
            <p:nvPr/>
          </p:nvSpPr>
          <p:spPr bwMode="auto">
            <a:xfrm>
              <a:off x="1462" y="890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54" name="Text Box 69"/>
            <p:cNvSpPr txBox="1">
              <a:spLocks noChangeArrowheads="1"/>
            </p:cNvSpPr>
            <p:nvPr/>
          </p:nvSpPr>
          <p:spPr bwMode="auto">
            <a:xfrm>
              <a:off x="2109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5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1061244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Vytvoření proudového zdroje ze zdroje napěťového</a:t>
            </a:r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323850" y="1341438"/>
            <a:ext cx="8496300" cy="23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*	proudové zdroje nejsou tak běžné, proto je často požadavek na vytvořit proudový zdroj pomocí napěťového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zdroje (zejména v elektronice).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*	jakým způsobem lze realizovat u napěťového zdroje požadavek přibližně konstantního proudu při proměnlivé zátěži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*	do obvodu zdroje se do série zařadí dostatečně velký rezistor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, pro který platí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»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R </a:t>
            </a:r>
          </a:p>
        </p:txBody>
      </p:sp>
      <p:grpSp>
        <p:nvGrpSpPr>
          <p:cNvPr id="196682" name="Group 74"/>
          <p:cNvGrpSpPr>
            <a:grpSpLocks/>
          </p:cNvGrpSpPr>
          <p:nvPr/>
        </p:nvGrpSpPr>
        <p:grpSpPr bwMode="auto">
          <a:xfrm>
            <a:off x="5063091" y="3977624"/>
            <a:ext cx="3816350" cy="2087562"/>
            <a:chOff x="204" y="2659"/>
            <a:chExt cx="2404" cy="1315"/>
          </a:xfrm>
        </p:grpSpPr>
        <p:sp>
          <p:nvSpPr>
            <p:cNvPr id="196613" name="Oval 5"/>
            <p:cNvSpPr>
              <a:spLocks noChangeAspect="1" noChangeArrowheads="1"/>
            </p:cNvSpPr>
            <p:nvPr/>
          </p:nvSpPr>
          <p:spPr bwMode="auto">
            <a:xfrm>
              <a:off x="204" y="32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96614" name="Rectangle 6"/>
            <p:cNvSpPr>
              <a:spLocks noChangeAspect="1" noChangeArrowheads="1"/>
            </p:cNvSpPr>
            <p:nvPr/>
          </p:nvSpPr>
          <p:spPr bwMode="auto">
            <a:xfrm>
              <a:off x="793" y="293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15" name="Oval 7"/>
            <p:cNvSpPr>
              <a:spLocks noChangeArrowheads="1"/>
            </p:cNvSpPr>
            <p:nvPr/>
          </p:nvSpPr>
          <p:spPr bwMode="auto">
            <a:xfrm>
              <a:off x="1927" y="295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16" name="Oval 8"/>
            <p:cNvSpPr>
              <a:spLocks noChangeArrowheads="1"/>
            </p:cNvSpPr>
            <p:nvPr/>
          </p:nvSpPr>
          <p:spPr bwMode="auto">
            <a:xfrm>
              <a:off x="1928" y="388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196617" name="AutoShape 9"/>
            <p:cNvCxnSpPr>
              <a:cxnSpLocks noChangeShapeType="1"/>
              <a:stCxn id="196613" idx="0"/>
              <a:endCxn id="196614" idx="1"/>
            </p:cNvCxnSpPr>
            <p:nvPr/>
          </p:nvCxnSpPr>
          <p:spPr bwMode="auto">
            <a:xfrm rot="16200000">
              <a:off x="476" y="2930"/>
              <a:ext cx="238" cy="37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619" name="AutoShape 11"/>
            <p:cNvCxnSpPr>
              <a:cxnSpLocks noChangeShapeType="1"/>
              <a:stCxn id="196613" idx="4"/>
              <a:endCxn id="196616" idx="2"/>
            </p:cNvCxnSpPr>
            <p:nvPr/>
          </p:nvCxnSpPr>
          <p:spPr bwMode="auto">
            <a:xfrm rot="16200000" flipH="1">
              <a:off x="1031" y="3045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1973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703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2" name="Text Box 14"/>
            <p:cNvSpPr txBox="1">
              <a:spLocks noChangeArrowheads="1"/>
            </p:cNvSpPr>
            <p:nvPr/>
          </p:nvSpPr>
          <p:spPr bwMode="auto">
            <a:xfrm>
              <a:off x="1374" y="3158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p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3" name="Text Box 15"/>
            <p:cNvSpPr txBox="1">
              <a:spLocks noChangeArrowheads="1"/>
            </p:cNvSpPr>
            <p:nvPr/>
          </p:nvSpPr>
          <p:spPr bwMode="auto">
            <a:xfrm>
              <a:off x="884" y="2659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4" name="Text Box 16"/>
            <p:cNvSpPr txBox="1">
              <a:spLocks noChangeArrowheads="1"/>
            </p:cNvSpPr>
            <p:nvPr/>
          </p:nvSpPr>
          <p:spPr bwMode="auto">
            <a:xfrm>
              <a:off x="1804" y="329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5" name="Text Box 17"/>
            <p:cNvSpPr txBox="1">
              <a:spLocks noChangeArrowheads="1"/>
            </p:cNvSpPr>
            <p:nvPr/>
          </p:nvSpPr>
          <p:spPr bwMode="auto">
            <a:xfrm>
              <a:off x="703" y="329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>
              <a:off x="1247" y="315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7" name="Line 19"/>
            <p:cNvSpPr>
              <a:spLocks noChangeShapeType="1"/>
            </p:cNvSpPr>
            <p:nvPr/>
          </p:nvSpPr>
          <p:spPr bwMode="auto">
            <a:xfrm>
              <a:off x="340" y="2885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8" name="Text Box 20"/>
            <p:cNvSpPr txBox="1">
              <a:spLocks noChangeArrowheads="1"/>
            </p:cNvSpPr>
            <p:nvPr/>
          </p:nvSpPr>
          <p:spPr bwMode="auto">
            <a:xfrm>
              <a:off x="476" y="2659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6629" name="Group 21"/>
            <p:cNvGrpSpPr>
              <a:grpSpLocks/>
            </p:cNvGrpSpPr>
            <p:nvPr/>
          </p:nvGrpSpPr>
          <p:grpSpPr bwMode="auto">
            <a:xfrm>
              <a:off x="2030" y="2997"/>
              <a:ext cx="578" cy="932"/>
              <a:chOff x="1939" y="3043"/>
              <a:chExt cx="578" cy="932"/>
            </a:xfrm>
          </p:grpSpPr>
          <p:sp>
            <p:nvSpPr>
              <p:cNvPr id="19663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6631" name="AutoShape 23"/>
              <p:cNvCxnSpPr>
                <a:cxnSpLocks noChangeShapeType="1"/>
                <a:stCxn id="196615" idx="6"/>
                <a:endCxn id="196630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6632" name="AutoShape 24"/>
              <p:cNvCxnSpPr>
                <a:cxnSpLocks noChangeShapeType="1"/>
                <a:stCxn id="196630" idx="2"/>
                <a:endCxn id="196616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6633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196646" name="Rectangle 38"/>
            <p:cNvSpPr>
              <a:spLocks noChangeAspect="1" noChangeArrowheads="1"/>
            </p:cNvSpPr>
            <p:nvPr/>
          </p:nvSpPr>
          <p:spPr bwMode="auto">
            <a:xfrm>
              <a:off x="1315" y="293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47" name="Text Box 39"/>
            <p:cNvSpPr txBox="1">
              <a:spLocks noChangeArrowheads="1"/>
            </p:cNvSpPr>
            <p:nvPr/>
          </p:nvSpPr>
          <p:spPr bwMode="auto">
            <a:xfrm>
              <a:off x="1374" y="2659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cxnSp>
          <p:nvCxnSpPr>
            <p:cNvPr id="196648" name="AutoShape 40"/>
            <p:cNvCxnSpPr>
              <a:cxnSpLocks noChangeShapeType="1"/>
              <a:stCxn id="196614" idx="3"/>
              <a:endCxn id="196646" idx="1"/>
            </p:cNvCxnSpPr>
            <p:nvPr/>
          </p:nvCxnSpPr>
          <p:spPr bwMode="auto">
            <a:xfrm>
              <a:off x="1145" y="2998"/>
              <a:ext cx="15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649" name="AutoShape 41"/>
            <p:cNvCxnSpPr>
              <a:cxnSpLocks noChangeShapeType="1"/>
              <a:stCxn id="196646" idx="3"/>
              <a:endCxn id="196615" idx="2"/>
            </p:cNvCxnSpPr>
            <p:nvPr/>
          </p:nvCxnSpPr>
          <p:spPr bwMode="auto">
            <a:xfrm flipV="1">
              <a:off x="1667" y="2997"/>
              <a:ext cx="248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6650" name="Line 42"/>
            <p:cNvSpPr>
              <a:spLocks noChangeShapeType="1"/>
            </p:cNvSpPr>
            <p:nvPr/>
          </p:nvSpPr>
          <p:spPr bwMode="auto">
            <a:xfrm>
              <a:off x="748" y="3158"/>
              <a:ext cx="4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51" name="Text Box 43"/>
            <p:cNvSpPr txBox="1">
              <a:spLocks noChangeArrowheads="1"/>
            </p:cNvSpPr>
            <p:nvPr/>
          </p:nvSpPr>
          <p:spPr bwMode="auto">
            <a:xfrm>
              <a:off x="884" y="31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196684" name="Text Box 76"/>
          <p:cNvSpPr txBox="1">
            <a:spLocks noChangeArrowheads="1"/>
          </p:cNvSpPr>
          <p:nvPr/>
        </p:nvSpPr>
        <p:spPr bwMode="auto">
          <a:xfrm>
            <a:off x="4345540" y="4894404"/>
            <a:ext cx="4746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endParaRPr lang="cs-CZ" altLang="cs-CZ" sz="32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289956" y="3977624"/>
            <a:ext cx="3816350" cy="2087562"/>
            <a:chOff x="404340" y="4232546"/>
            <a:chExt cx="3816350" cy="2087562"/>
          </a:xfrm>
        </p:grpSpPr>
        <p:sp>
          <p:nvSpPr>
            <p:cNvPr id="56" name="Oval 5"/>
            <p:cNvSpPr>
              <a:spLocks noChangeAspect="1" noChangeArrowheads="1"/>
            </p:cNvSpPr>
            <p:nvPr/>
          </p:nvSpPr>
          <p:spPr bwMode="auto">
            <a:xfrm>
              <a:off x="404340" y="5167583"/>
              <a:ext cx="647700" cy="64770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57" name="Rectangle 6"/>
            <p:cNvSpPr>
              <a:spLocks noChangeAspect="1" noChangeArrowheads="1"/>
            </p:cNvSpPr>
            <p:nvPr/>
          </p:nvSpPr>
          <p:spPr bwMode="auto">
            <a:xfrm>
              <a:off x="1339378" y="4662758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3139603" y="4696096"/>
              <a:ext cx="144463" cy="144462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9" name="Oval 8"/>
            <p:cNvSpPr>
              <a:spLocks noChangeArrowheads="1"/>
            </p:cNvSpPr>
            <p:nvPr/>
          </p:nvSpPr>
          <p:spPr bwMode="auto">
            <a:xfrm>
              <a:off x="3141190" y="6175646"/>
              <a:ext cx="144463" cy="144462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60" name="AutoShape 9"/>
            <p:cNvCxnSpPr>
              <a:cxnSpLocks noChangeShapeType="1"/>
              <a:stCxn id="56" idx="0"/>
              <a:endCxn id="57" idx="1"/>
            </p:cNvCxnSpPr>
            <p:nvPr/>
          </p:nvCxnSpPr>
          <p:spPr bwMode="auto">
            <a:xfrm rot="16200000">
              <a:off x="836140" y="4662758"/>
              <a:ext cx="377825" cy="59213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1"/>
            <p:cNvCxnSpPr>
              <a:cxnSpLocks noChangeShapeType="1"/>
              <a:stCxn id="56" idx="4"/>
              <a:endCxn id="59" idx="2"/>
            </p:cNvCxnSpPr>
            <p:nvPr/>
          </p:nvCxnSpPr>
          <p:spPr bwMode="auto">
            <a:xfrm rot="16200000" flipH="1">
              <a:off x="1717203" y="4845321"/>
              <a:ext cx="414337" cy="23939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3212628" y="4951683"/>
              <a:ext cx="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1196503" y="4951683"/>
              <a:ext cx="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>
              <a:off x="1483840" y="4232546"/>
              <a:ext cx="306388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2944340" y="5240608"/>
              <a:ext cx="257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1196503" y="5240608"/>
              <a:ext cx="35401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620240" y="4591321"/>
              <a:ext cx="5762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836140" y="4232546"/>
              <a:ext cx="142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71" name="Group 21"/>
            <p:cNvGrpSpPr>
              <a:grpSpLocks/>
            </p:cNvGrpSpPr>
            <p:nvPr/>
          </p:nvGrpSpPr>
          <p:grpSpPr bwMode="auto">
            <a:xfrm>
              <a:off x="3303115" y="4769121"/>
              <a:ext cx="917575" cy="1479550"/>
              <a:chOff x="1939" y="3043"/>
              <a:chExt cx="578" cy="932"/>
            </a:xfrm>
          </p:grpSpPr>
          <p:sp>
            <p:nvSpPr>
              <p:cNvPr id="7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79" name="AutoShape 23"/>
              <p:cNvCxnSpPr>
                <a:cxnSpLocks noChangeShapeType="1"/>
                <a:stCxn id="58" idx="6"/>
                <a:endCxn id="78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AutoShape 24"/>
              <p:cNvCxnSpPr>
                <a:cxnSpLocks noChangeShapeType="1"/>
                <a:stCxn id="78" idx="2"/>
                <a:endCxn id="59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>
              <a:off x="1267940" y="5024708"/>
              <a:ext cx="717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7" name="Text Box 43"/>
            <p:cNvSpPr txBox="1">
              <a:spLocks noChangeArrowheads="1"/>
            </p:cNvSpPr>
            <p:nvPr/>
          </p:nvSpPr>
          <p:spPr bwMode="auto">
            <a:xfrm>
              <a:off x="1483840" y="5024708"/>
              <a:ext cx="306388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3" name="Přímá spojnice 2"/>
            <p:cNvCxnSpPr>
              <a:stCxn id="57" idx="3"/>
              <a:endCxn id="58" idx="2"/>
            </p:cNvCxnSpPr>
            <p:nvPr/>
          </p:nvCxnSpPr>
          <p:spPr bwMode="auto">
            <a:xfrm flipV="1">
              <a:off x="1879128" y="4768327"/>
              <a:ext cx="1260475" cy="2381"/>
            </a:xfrm>
            <a:prstGeom prst="line">
              <a:avLst/>
            </a:prstGeom>
            <a:ln w="38100">
              <a:headEnd type="none" w="med" len="med"/>
              <a:tailEnd type="non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3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1061244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Vytvoření proudového zdroje ze zdroje napěťového</a:t>
            </a:r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242836" y="1529658"/>
            <a:ext cx="8496300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	vnitřní odpor zdroje lze zanedbat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proud obvodu je dán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zejména předřadným odporem a vliv odporu zátěže je na velikosti proudu zanedbatelný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96682" name="Group 74"/>
          <p:cNvGrpSpPr>
            <a:grpSpLocks/>
          </p:cNvGrpSpPr>
          <p:nvPr/>
        </p:nvGrpSpPr>
        <p:grpSpPr bwMode="auto">
          <a:xfrm>
            <a:off x="323850" y="4510088"/>
            <a:ext cx="3816350" cy="2087562"/>
            <a:chOff x="204" y="2659"/>
            <a:chExt cx="2404" cy="1315"/>
          </a:xfrm>
        </p:grpSpPr>
        <p:sp>
          <p:nvSpPr>
            <p:cNvPr id="196613" name="Oval 5"/>
            <p:cNvSpPr>
              <a:spLocks noChangeAspect="1" noChangeArrowheads="1"/>
            </p:cNvSpPr>
            <p:nvPr/>
          </p:nvSpPr>
          <p:spPr bwMode="auto">
            <a:xfrm>
              <a:off x="204" y="32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96614" name="Rectangle 6"/>
            <p:cNvSpPr>
              <a:spLocks noChangeAspect="1" noChangeArrowheads="1"/>
            </p:cNvSpPr>
            <p:nvPr/>
          </p:nvSpPr>
          <p:spPr bwMode="auto">
            <a:xfrm>
              <a:off x="793" y="293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15" name="Oval 7"/>
            <p:cNvSpPr>
              <a:spLocks noChangeArrowheads="1"/>
            </p:cNvSpPr>
            <p:nvPr/>
          </p:nvSpPr>
          <p:spPr bwMode="auto">
            <a:xfrm>
              <a:off x="1927" y="295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16" name="Oval 8"/>
            <p:cNvSpPr>
              <a:spLocks noChangeArrowheads="1"/>
            </p:cNvSpPr>
            <p:nvPr/>
          </p:nvSpPr>
          <p:spPr bwMode="auto">
            <a:xfrm>
              <a:off x="1928" y="388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196617" name="AutoShape 9"/>
            <p:cNvCxnSpPr>
              <a:cxnSpLocks noChangeShapeType="1"/>
              <a:stCxn id="196613" idx="0"/>
              <a:endCxn id="196614" idx="1"/>
            </p:cNvCxnSpPr>
            <p:nvPr/>
          </p:nvCxnSpPr>
          <p:spPr bwMode="auto">
            <a:xfrm rot="16200000">
              <a:off x="476" y="2930"/>
              <a:ext cx="238" cy="373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619" name="AutoShape 11"/>
            <p:cNvCxnSpPr>
              <a:cxnSpLocks noChangeShapeType="1"/>
              <a:stCxn id="196613" idx="4"/>
              <a:endCxn id="196616" idx="2"/>
            </p:cNvCxnSpPr>
            <p:nvPr/>
          </p:nvCxnSpPr>
          <p:spPr bwMode="auto">
            <a:xfrm rot="16200000" flipH="1">
              <a:off x="1031" y="3045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6620" name="Line 12"/>
            <p:cNvSpPr>
              <a:spLocks noChangeShapeType="1"/>
            </p:cNvSpPr>
            <p:nvPr/>
          </p:nvSpPr>
          <p:spPr bwMode="auto">
            <a:xfrm>
              <a:off x="1973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1" name="Line 13"/>
            <p:cNvSpPr>
              <a:spLocks noChangeShapeType="1"/>
            </p:cNvSpPr>
            <p:nvPr/>
          </p:nvSpPr>
          <p:spPr bwMode="auto">
            <a:xfrm>
              <a:off x="703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2" name="Text Box 14"/>
            <p:cNvSpPr txBox="1">
              <a:spLocks noChangeArrowheads="1"/>
            </p:cNvSpPr>
            <p:nvPr/>
          </p:nvSpPr>
          <p:spPr bwMode="auto">
            <a:xfrm>
              <a:off x="1374" y="3158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p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3" name="Text Box 15"/>
            <p:cNvSpPr txBox="1">
              <a:spLocks noChangeArrowheads="1"/>
            </p:cNvSpPr>
            <p:nvPr/>
          </p:nvSpPr>
          <p:spPr bwMode="auto">
            <a:xfrm>
              <a:off x="884" y="2659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4" name="Text Box 16"/>
            <p:cNvSpPr txBox="1">
              <a:spLocks noChangeArrowheads="1"/>
            </p:cNvSpPr>
            <p:nvPr/>
          </p:nvSpPr>
          <p:spPr bwMode="auto">
            <a:xfrm>
              <a:off x="1804" y="329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5" name="Text Box 17"/>
            <p:cNvSpPr txBox="1">
              <a:spLocks noChangeArrowheads="1"/>
            </p:cNvSpPr>
            <p:nvPr/>
          </p:nvSpPr>
          <p:spPr bwMode="auto">
            <a:xfrm>
              <a:off x="703" y="329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>
              <a:off x="1247" y="315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7" name="Line 19"/>
            <p:cNvSpPr>
              <a:spLocks noChangeShapeType="1"/>
            </p:cNvSpPr>
            <p:nvPr/>
          </p:nvSpPr>
          <p:spPr bwMode="auto">
            <a:xfrm>
              <a:off x="340" y="2885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28" name="Text Box 20"/>
            <p:cNvSpPr txBox="1">
              <a:spLocks noChangeArrowheads="1"/>
            </p:cNvSpPr>
            <p:nvPr/>
          </p:nvSpPr>
          <p:spPr bwMode="auto">
            <a:xfrm>
              <a:off x="476" y="2659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6629" name="Group 21"/>
            <p:cNvGrpSpPr>
              <a:grpSpLocks/>
            </p:cNvGrpSpPr>
            <p:nvPr/>
          </p:nvGrpSpPr>
          <p:grpSpPr bwMode="auto">
            <a:xfrm>
              <a:off x="2030" y="2997"/>
              <a:ext cx="578" cy="932"/>
              <a:chOff x="1939" y="3043"/>
              <a:chExt cx="578" cy="932"/>
            </a:xfrm>
          </p:grpSpPr>
          <p:sp>
            <p:nvSpPr>
              <p:cNvPr id="19663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6631" name="AutoShape 23"/>
              <p:cNvCxnSpPr>
                <a:cxnSpLocks noChangeShapeType="1"/>
                <a:stCxn id="196615" idx="6"/>
                <a:endCxn id="196630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6632" name="AutoShape 24"/>
              <p:cNvCxnSpPr>
                <a:cxnSpLocks noChangeShapeType="1"/>
                <a:stCxn id="196630" idx="2"/>
                <a:endCxn id="196616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6633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196646" name="Rectangle 38"/>
            <p:cNvSpPr>
              <a:spLocks noChangeAspect="1" noChangeArrowheads="1"/>
            </p:cNvSpPr>
            <p:nvPr/>
          </p:nvSpPr>
          <p:spPr bwMode="auto">
            <a:xfrm>
              <a:off x="1315" y="293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47" name="Text Box 39"/>
            <p:cNvSpPr txBox="1">
              <a:spLocks noChangeArrowheads="1"/>
            </p:cNvSpPr>
            <p:nvPr/>
          </p:nvSpPr>
          <p:spPr bwMode="auto">
            <a:xfrm>
              <a:off x="1374" y="2659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cxnSp>
          <p:nvCxnSpPr>
            <p:cNvPr id="196648" name="AutoShape 40"/>
            <p:cNvCxnSpPr>
              <a:cxnSpLocks noChangeShapeType="1"/>
              <a:stCxn id="196614" idx="3"/>
              <a:endCxn id="196646" idx="1"/>
            </p:cNvCxnSpPr>
            <p:nvPr/>
          </p:nvCxnSpPr>
          <p:spPr bwMode="auto">
            <a:xfrm>
              <a:off x="1145" y="2998"/>
              <a:ext cx="158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649" name="AutoShape 41"/>
            <p:cNvCxnSpPr>
              <a:cxnSpLocks noChangeShapeType="1"/>
              <a:stCxn id="196646" idx="3"/>
              <a:endCxn id="196615" idx="2"/>
            </p:cNvCxnSpPr>
            <p:nvPr/>
          </p:nvCxnSpPr>
          <p:spPr bwMode="auto">
            <a:xfrm flipV="1">
              <a:off x="1667" y="2997"/>
              <a:ext cx="248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6650" name="Line 42"/>
            <p:cNvSpPr>
              <a:spLocks noChangeShapeType="1"/>
            </p:cNvSpPr>
            <p:nvPr/>
          </p:nvSpPr>
          <p:spPr bwMode="auto">
            <a:xfrm>
              <a:off x="748" y="3158"/>
              <a:ext cx="4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51" name="Text Box 43"/>
            <p:cNvSpPr txBox="1">
              <a:spLocks noChangeArrowheads="1"/>
            </p:cNvSpPr>
            <p:nvPr/>
          </p:nvSpPr>
          <p:spPr bwMode="auto">
            <a:xfrm>
              <a:off x="884" y="3158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196685" name="Group 77"/>
          <p:cNvGrpSpPr>
            <a:grpSpLocks/>
          </p:cNvGrpSpPr>
          <p:nvPr/>
        </p:nvGrpSpPr>
        <p:grpSpPr bwMode="auto">
          <a:xfrm>
            <a:off x="5076825" y="4510088"/>
            <a:ext cx="3816350" cy="2087562"/>
            <a:chOff x="3198" y="2659"/>
            <a:chExt cx="2404" cy="1315"/>
          </a:xfrm>
        </p:grpSpPr>
        <p:sp>
          <p:nvSpPr>
            <p:cNvPr id="196654" name="Oval 46"/>
            <p:cNvSpPr>
              <a:spLocks noChangeAspect="1" noChangeArrowheads="1"/>
            </p:cNvSpPr>
            <p:nvPr/>
          </p:nvSpPr>
          <p:spPr bwMode="auto">
            <a:xfrm>
              <a:off x="3198" y="32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96656" name="Oval 48"/>
            <p:cNvSpPr>
              <a:spLocks noChangeArrowheads="1"/>
            </p:cNvSpPr>
            <p:nvPr/>
          </p:nvSpPr>
          <p:spPr bwMode="auto">
            <a:xfrm>
              <a:off x="4921" y="295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57" name="Oval 49"/>
            <p:cNvSpPr>
              <a:spLocks noChangeArrowheads="1"/>
            </p:cNvSpPr>
            <p:nvPr/>
          </p:nvSpPr>
          <p:spPr bwMode="auto">
            <a:xfrm>
              <a:off x="4922" y="388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196659" name="AutoShape 51"/>
            <p:cNvCxnSpPr>
              <a:cxnSpLocks noChangeShapeType="1"/>
              <a:stCxn id="196654" idx="4"/>
              <a:endCxn id="196657" idx="2"/>
            </p:cNvCxnSpPr>
            <p:nvPr/>
          </p:nvCxnSpPr>
          <p:spPr bwMode="auto">
            <a:xfrm rot="16200000" flipH="1">
              <a:off x="4025" y="3045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6660" name="Line 52"/>
            <p:cNvSpPr>
              <a:spLocks noChangeShapeType="1"/>
            </p:cNvSpPr>
            <p:nvPr/>
          </p:nvSpPr>
          <p:spPr bwMode="auto">
            <a:xfrm>
              <a:off x="496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61" name="Line 53"/>
            <p:cNvSpPr>
              <a:spLocks noChangeShapeType="1"/>
            </p:cNvSpPr>
            <p:nvPr/>
          </p:nvSpPr>
          <p:spPr bwMode="auto">
            <a:xfrm>
              <a:off x="369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62" name="Text Box 54"/>
            <p:cNvSpPr txBox="1">
              <a:spLocks noChangeArrowheads="1"/>
            </p:cNvSpPr>
            <p:nvPr/>
          </p:nvSpPr>
          <p:spPr bwMode="auto">
            <a:xfrm>
              <a:off x="4106" y="3158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64" name="Text Box 56"/>
            <p:cNvSpPr txBox="1">
              <a:spLocks noChangeArrowheads="1"/>
            </p:cNvSpPr>
            <p:nvPr/>
          </p:nvSpPr>
          <p:spPr bwMode="auto">
            <a:xfrm>
              <a:off x="4798" y="329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65" name="Text Box 57"/>
            <p:cNvSpPr txBox="1">
              <a:spLocks noChangeArrowheads="1"/>
            </p:cNvSpPr>
            <p:nvPr/>
          </p:nvSpPr>
          <p:spPr bwMode="auto">
            <a:xfrm>
              <a:off x="3697" y="329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196666" name="Line 58"/>
            <p:cNvSpPr>
              <a:spLocks noChangeShapeType="1"/>
            </p:cNvSpPr>
            <p:nvPr/>
          </p:nvSpPr>
          <p:spPr bwMode="auto">
            <a:xfrm>
              <a:off x="3969" y="315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67" name="Line 59"/>
            <p:cNvSpPr>
              <a:spLocks noChangeShapeType="1"/>
            </p:cNvSpPr>
            <p:nvPr/>
          </p:nvSpPr>
          <p:spPr bwMode="auto">
            <a:xfrm>
              <a:off x="3334" y="2885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68" name="Text Box 60"/>
            <p:cNvSpPr txBox="1">
              <a:spLocks noChangeArrowheads="1"/>
            </p:cNvSpPr>
            <p:nvPr/>
          </p:nvSpPr>
          <p:spPr bwMode="auto">
            <a:xfrm>
              <a:off x="3470" y="2659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196669" name="Group 61"/>
            <p:cNvGrpSpPr>
              <a:grpSpLocks/>
            </p:cNvGrpSpPr>
            <p:nvPr/>
          </p:nvGrpSpPr>
          <p:grpSpPr bwMode="auto">
            <a:xfrm>
              <a:off x="5024" y="2997"/>
              <a:ext cx="578" cy="932"/>
              <a:chOff x="1939" y="3043"/>
              <a:chExt cx="578" cy="932"/>
            </a:xfrm>
          </p:grpSpPr>
          <p:sp>
            <p:nvSpPr>
              <p:cNvPr id="19667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96671" name="AutoShape 63"/>
              <p:cNvCxnSpPr>
                <a:cxnSpLocks noChangeShapeType="1"/>
                <a:stCxn id="196656" idx="6"/>
                <a:endCxn id="196670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6672" name="AutoShape 64"/>
              <p:cNvCxnSpPr>
                <a:cxnSpLocks noChangeShapeType="1"/>
                <a:stCxn id="196670" idx="2"/>
                <a:endCxn id="196657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6673" name="Text Box 6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196674" name="Rectangle 66"/>
            <p:cNvSpPr>
              <a:spLocks noChangeAspect="1" noChangeArrowheads="1"/>
            </p:cNvSpPr>
            <p:nvPr/>
          </p:nvSpPr>
          <p:spPr bwMode="auto">
            <a:xfrm>
              <a:off x="4014" y="293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6675" name="Text Box 67"/>
            <p:cNvSpPr txBox="1">
              <a:spLocks noChangeArrowheads="1"/>
            </p:cNvSpPr>
            <p:nvPr/>
          </p:nvSpPr>
          <p:spPr bwMode="auto">
            <a:xfrm>
              <a:off x="4105" y="2659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cxnSp>
          <p:nvCxnSpPr>
            <p:cNvPr id="196677" name="AutoShape 69"/>
            <p:cNvCxnSpPr>
              <a:cxnSpLocks noChangeShapeType="1"/>
              <a:stCxn id="196674" idx="3"/>
              <a:endCxn id="196656" idx="2"/>
            </p:cNvCxnSpPr>
            <p:nvPr/>
          </p:nvCxnSpPr>
          <p:spPr bwMode="auto">
            <a:xfrm flipV="1">
              <a:off x="4366" y="2997"/>
              <a:ext cx="543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680" name="AutoShape 72"/>
            <p:cNvCxnSpPr>
              <a:cxnSpLocks noChangeShapeType="1"/>
              <a:stCxn id="196654" idx="0"/>
              <a:endCxn id="196674" idx="1"/>
            </p:cNvCxnSpPr>
            <p:nvPr/>
          </p:nvCxnSpPr>
          <p:spPr bwMode="auto">
            <a:xfrm rot="16200000">
              <a:off x="3583" y="2818"/>
              <a:ext cx="237" cy="60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6684" name="Text Box 76"/>
          <p:cNvSpPr txBox="1">
            <a:spLocks noChangeArrowheads="1"/>
          </p:cNvSpPr>
          <p:nvPr/>
        </p:nvSpPr>
        <p:spPr bwMode="auto">
          <a:xfrm>
            <a:off x="4356100" y="5446713"/>
            <a:ext cx="4746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endParaRPr lang="cs-CZ" altLang="cs-CZ" sz="32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26"/>
              <p:cNvSpPr>
                <a:spLocks noChangeArrowheads="1"/>
              </p:cNvSpPr>
              <p:nvPr/>
            </p:nvSpPr>
            <p:spPr bwMode="auto">
              <a:xfrm>
                <a:off x="2798449" y="2371763"/>
                <a:ext cx="4139952" cy="82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 marL="265113" indent="-265113">
                  <a:tabLst>
                    <a:tab pos="7359650" algn="l"/>
                  </a:tabLs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1184275" indent="-285750">
                  <a:buClr>
                    <a:schemeClr val="accent2"/>
                  </a:buClr>
                  <a:tabLst>
                    <a:tab pos="7359650" algn="l"/>
                  </a:tabLst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592263" indent="-228600">
                  <a:buClr>
                    <a:schemeClr val="tx2"/>
                  </a:buClr>
                  <a:tabLst>
                    <a:tab pos="7359650" algn="l"/>
                  </a:tabLst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2000250" indent="-228600">
                  <a:buClr>
                    <a:schemeClr val="accent2"/>
                  </a:buClr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408238" indent="-228600"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8654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33226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7798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42370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𝑰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</m:ctrlPr>
                            </m:sSubPr>
                            <m:e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𝑹</m:t>
                          </m:r>
                          <m: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</m:ctrlPr>
                            </m:sSubPr>
                            <m:e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  <m:r>
                        <a:rPr lang="cs-CZ" altLang="cs-CZ" sz="2400" b="1" i="1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≅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</m:ctrlPr>
                            </m:sSubPr>
                            <m:e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</m:ctrlPr>
                            </m:sSubPr>
                            <m:e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cs-CZ" altLang="cs-CZ" sz="24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 Unicode MS" panose="020B0604020202020204"/>
                </a:endParaRPr>
              </a:p>
            </p:txBody>
          </p:sp>
        </mc:Choice>
        <mc:Fallback xmlns="">
          <p:sp>
            <p:nvSpPr>
              <p:cNvPr id="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8449" y="2371763"/>
                <a:ext cx="4139952" cy="824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325821" y="3349836"/>
            <a:ext cx="84963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*</a:t>
            </a:r>
            <a:r>
              <a:rPr lang="cs-CZ" altLang="cs-CZ" sz="20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u="sng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tuto náhradu lze provést </a:t>
            </a:r>
            <a:r>
              <a:rPr lang="cs-CZ" altLang="cs-CZ" sz="2000" b="1" u="sng" dirty="0" smtClean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pouze pro </a:t>
            </a:r>
            <a:r>
              <a:rPr lang="cs-CZ" altLang="cs-CZ" sz="2000" b="1" u="sng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malé zatěžovací proudy</a:t>
            </a:r>
            <a:endParaRPr lang="cs-CZ" altLang="cs-CZ" sz="2000" b="1" u="sng" dirty="0">
              <a:solidFill>
                <a:srgbClr val="FF0000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01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82032" y="104703"/>
            <a:ext cx="8566432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Vytvořte proudový zdroj ze zdroje napěťového. Vypočítejte předřadný odpor a napětí zdroje, je-li proud nakrátko 200mA a při zátěži 20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klesne proud o 10%. Vnitřní odpor zanedbejte.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4965984" y="1350991"/>
            <a:ext cx="3299333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0,2A, R = 20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I = 10%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?,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4267496" y="2594673"/>
            <a:ext cx="475440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Vypočítáme proud po připojení zátěže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4330891" y="3969776"/>
            <a:ext cx="4627617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Podle Ohmova zákona vypočítáme výstupní napětí po připojení zátěže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47" name="Group 70"/>
          <p:cNvGrpSpPr>
            <a:grpSpLocks/>
          </p:cNvGrpSpPr>
          <p:nvPr/>
        </p:nvGrpSpPr>
        <p:grpSpPr bwMode="auto">
          <a:xfrm>
            <a:off x="259513" y="1187296"/>
            <a:ext cx="3808431" cy="2402754"/>
            <a:chOff x="204" y="890"/>
            <a:chExt cx="2222" cy="1497"/>
          </a:xfrm>
        </p:grpSpPr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1973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1811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930" y="183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1338" y="1344"/>
              <a:ext cx="3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476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Text Box 43"/>
            <p:cNvSpPr txBox="1">
              <a:spLocks noChangeArrowheads="1"/>
            </p:cNvSpPr>
            <p:nvPr/>
          </p:nvSpPr>
          <p:spPr bwMode="auto">
            <a:xfrm>
              <a:off x="476" y="890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204" y="1218"/>
              <a:ext cx="2222" cy="1169"/>
              <a:chOff x="204" y="991"/>
              <a:chExt cx="2222" cy="1169"/>
            </a:xfrm>
          </p:grpSpPr>
          <p:cxnSp>
            <p:nvCxnSpPr>
              <p:cNvPr id="59" name="AutoShape 45"/>
              <p:cNvCxnSpPr>
                <a:cxnSpLocks noChangeShapeType="1"/>
                <a:stCxn id="72" idx="6"/>
                <a:endCxn id="78" idx="2"/>
              </p:cNvCxnSpPr>
              <p:nvPr/>
            </p:nvCxnSpPr>
            <p:spPr bwMode="auto">
              <a:xfrm>
                <a:off x="1287" y="1037"/>
                <a:ext cx="62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0" name="Group 46"/>
              <p:cNvGrpSpPr>
                <a:grpSpLocks/>
              </p:cNvGrpSpPr>
              <p:nvPr/>
            </p:nvGrpSpPr>
            <p:grpSpPr bwMode="auto">
              <a:xfrm>
                <a:off x="204" y="991"/>
                <a:ext cx="2222" cy="1169"/>
                <a:chOff x="204" y="991"/>
                <a:chExt cx="2222" cy="1169"/>
              </a:xfrm>
            </p:grpSpPr>
            <p:grpSp>
              <p:nvGrpSpPr>
                <p:cNvPr id="61" name="Group 47"/>
                <p:cNvGrpSpPr>
                  <a:grpSpLocks/>
                </p:cNvGrpSpPr>
                <p:nvPr/>
              </p:nvGrpSpPr>
              <p:grpSpPr bwMode="auto">
                <a:xfrm>
                  <a:off x="204" y="991"/>
                  <a:ext cx="2222" cy="1169"/>
                  <a:chOff x="204" y="991"/>
                  <a:chExt cx="2222" cy="1169"/>
                </a:xfrm>
              </p:grpSpPr>
              <p:grpSp>
                <p:nvGrpSpPr>
                  <p:cNvPr id="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04" y="991"/>
                    <a:ext cx="2222" cy="1169"/>
                    <a:chOff x="204" y="991"/>
                    <a:chExt cx="2222" cy="1169"/>
                  </a:xfrm>
                </p:grpSpPr>
                <p:grpSp>
                  <p:nvGrpSpPr>
                    <p:cNvPr id="66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2" y="991"/>
                      <a:ext cx="857" cy="1169"/>
                      <a:chOff x="1162" y="991"/>
                      <a:chExt cx="857" cy="1169"/>
                    </a:xfrm>
                  </p:grpSpPr>
                  <p:sp>
                    <p:nvSpPr>
                      <p:cNvPr id="77" name="Rectangl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60" y="1650"/>
                        <a:ext cx="340" cy="136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8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7" y="991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9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8" y="2069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67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253"/>
                      <a:ext cx="408" cy="635"/>
                      <a:chOff x="431" y="1298"/>
                      <a:chExt cx="408" cy="635"/>
                    </a:xfrm>
                  </p:grpSpPr>
                  <p:sp>
                    <p:nvSpPr>
                      <p:cNvPr id="75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298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76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525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</p:grpSp>
                <p:sp>
                  <p:nvSpPr>
                    <p:cNvPr id="68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188" y="1502"/>
                      <a:ext cx="340" cy="136"/>
                    </a:xfrm>
                    <a:prstGeom prst="rect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69" name="AutoShape 57"/>
                    <p:cNvCxnSpPr>
                      <a:cxnSpLocks noChangeShapeType="1"/>
                      <a:stCxn id="78" idx="6"/>
                      <a:endCxn id="68" idx="1"/>
                    </p:cNvCxnSpPr>
                    <p:nvPr/>
                  </p:nvCxnSpPr>
                  <p:spPr bwMode="auto">
                    <a:xfrm>
                      <a:off x="2030" y="1037"/>
                      <a:ext cx="328" cy="351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0" name="AutoShape 58"/>
                    <p:cNvCxnSpPr>
                      <a:cxnSpLocks noChangeShapeType="1"/>
                      <a:stCxn id="68" idx="3"/>
                      <a:endCxn id="79" idx="6"/>
                    </p:cNvCxnSpPr>
                    <p:nvPr/>
                  </p:nvCxnSpPr>
                  <p:spPr bwMode="auto">
                    <a:xfrm rot="5400000">
                      <a:off x="2013" y="1770"/>
                      <a:ext cx="363" cy="327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7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2069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72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991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73" name="AutoShape 61"/>
                    <p:cNvCxnSpPr>
                      <a:cxnSpLocks noChangeShapeType="1"/>
                      <a:stCxn id="75" idx="0"/>
                      <a:endCxn id="72" idx="2"/>
                    </p:cNvCxnSpPr>
                    <p:nvPr/>
                  </p:nvCxnSpPr>
                  <p:spPr bwMode="auto">
                    <a:xfrm rot="16200000">
                      <a:off x="688" y="757"/>
                      <a:ext cx="204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4" name="AutoShape 62"/>
                    <p:cNvCxnSpPr>
                      <a:cxnSpLocks noChangeShapeType="1"/>
                      <a:stCxn id="76" idx="4"/>
                      <a:endCxn id="71" idx="2"/>
                    </p:cNvCxnSpPr>
                    <p:nvPr/>
                  </p:nvCxnSpPr>
                  <p:spPr bwMode="auto">
                    <a:xfrm rot="16200000" flipH="1">
                      <a:off x="682" y="1626"/>
                      <a:ext cx="215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65" name="AutoShape 63"/>
                  <p:cNvCxnSpPr>
                    <a:cxnSpLocks noChangeShapeType="1"/>
                    <a:stCxn id="71" idx="6"/>
                    <a:endCxn id="79" idx="2"/>
                  </p:cNvCxnSpPr>
                  <p:nvPr/>
                </p:nvCxnSpPr>
                <p:spPr bwMode="auto">
                  <a:xfrm>
                    <a:off x="1287" y="2115"/>
                    <a:ext cx="629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62" name="AutoShape 64"/>
                <p:cNvCxnSpPr>
                  <a:cxnSpLocks noChangeShapeType="1"/>
                  <a:stCxn id="72" idx="4"/>
                  <a:endCxn id="77" idx="1"/>
                </p:cNvCxnSpPr>
                <p:nvPr/>
              </p:nvCxnSpPr>
              <p:spPr bwMode="auto">
                <a:xfrm>
                  <a:off x="1230" y="1094"/>
                  <a:ext cx="0" cy="442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AutoShape 65"/>
                <p:cNvCxnSpPr>
                  <a:cxnSpLocks noChangeShapeType="1"/>
                  <a:stCxn id="77" idx="3"/>
                  <a:endCxn id="71" idx="0"/>
                </p:cNvCxnSpPr>
                <p:nvPr/>
              </p:nvCxnSpPr>
              <p:spPr bwMode="auto">
                <a:xfrm>
                  <a:off x="1230" y="1900"/>
                  <a:ext cx="0" cy="157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 rot="5400000">
              <a:off x="1155" y="1525"/>
              <a:ext cx="2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1428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7" name="Text Box 68"/>
            <p:cNvSpPr txBox="1">
              <a:spLocks noChangeArrowheads="1"/>
            </p:cNvSpPr>
            <p:nvPr/>
          </p:nvSpPr>
          <p:spPr bwMode="auto">
            <a:xfrm>
              <a:off x="1462" y="890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58" name="Text Box 69"/>
            <p:cNvSpPr txBox="1">
              <a:spLocks noChangeArrowheads="1"/>
            </p:cNvSpPr>
            <p:nvPr/>
          </p:nvSpPr>
          <p:spPr bwMode="auto">
            <a:xfrm>
              <a:off x="2109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26"/>
              <p:cNvSpPr>
                <a:spLocks noChangeArrowheads="1"/>
              </p:cNvSpPr>
              <p:nvPr/>
            </p:nvSpPr>
            <p:spPr bwMode="auto">
              <a:xfrm>
                <a:off x="4194806" y="2996952"/>
                <a:ext cx="4841690" cy="442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 marL="265113" indent="-265113">
                  <a:tabLst>
                    <a:tab pos="7359650" algn="l"/>
                  </a:tabLs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1184275" indent="-285750">
                  <a:buClr>
                    <a:schemeClr val="accent2"/>
                  </a:buClr>
                  <a:tabLst>
                    <a:tab pos="7359650" algn="l"/>
                  </a:tabLst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592263" indent="-228600">
                  <a:buClr>
                    <a:schemeClr val="tx2"/>
                  </a:buClr>
                  <a:tabLst>
                    <a:tab pos="7359650" algn="l"/>
                  </a:tabLst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2000250" indent="-228600">
                  <a:buClr>
                    <a:schemeClr val="accent2"/>
                  </a:buClr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408238" indent="-228600"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8654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33226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7798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42370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𝑰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sSub>
                        <m:sSubPr>
                          <m:ctrlP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𝑰</m:t>
                          </m:r>
                        </m:e>
                        <m:sub>
                          <m: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𝒌</m:t>
                          </m:r>
                        </m:sub>
                      </m:sSub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−</m:t>
                      </m:r>
                      <m:sSub>
                        <m:sSubPr>
                          <m:ctrlP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𝑰</m:t>
                          </m:r>
                        </m:e>
                        <m:sub>
                          <m:r>
                            <a:rPr lang="cs-CZ" altLang="cs-CZ" sz="24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𝒁</m:t>
                          </m:r>
                        </m:sub>
                      </m:sSub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𝟎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,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𝟐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𝟎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,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𝟎𝟐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𝟎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,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𝟏𝟖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𝑨</m:t>
                      </m:r>
                    </m:oMath>
                  </m:oMathPara>
                </a14:m>
                <a:endParaRPr lang="cs-CZ" altLang="cs-CZ" sz="24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 Unicode MS" panose="020B0604020202020204"/>
                </a:endParaRPr>
              </a:p>
            </p:txBody>
          </p:sp>
        </mc:Choice>
        <mc:Fallback xmlns="">
          <p:sp>
            <p:nvSpPr>
              <p:cNvPr id="80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4806" y="2996952"/>
                <a:ext cx="4841690" cy="442035"/>
              </a:xfrm>
              <a:prstGeom prst="rect">
                <a:avLst/>
              </a:prstGeom>
              <a:blipFill>
                <a:blip r:embed="rId2"/>
                <a:stretch>
                  <a:fillRect b="-9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4648611" y="4770987"/>
                <a:ext cx="4309897" cy="442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 marL="265113" indent="-265113">
                  <a:tabLst>
                    <a:tab pos="7359650" algn="l"/>
                  </a:tabLs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1184275" indent="-285750">
                  <a:buClr>
                    <a:schemeClr val="accent2"/>
                  </a:buClr>
                  <a:tabLst>
                    <a:tab pos="7359650" algn="l"/>
                  </a:tabLst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592263" indent="-228600">
                  <a:buClr>
                    <a:schemeClr val="tx2"/>
                  </a:buClr>
                  <a:tabLst>
                    <a:tab pos="7359650" algn="l"/>
                  </a:tabLst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2000250" indent="-228600">
                  <a:buClr>
                    <a:schemeClr val="accent2"/>
                  </a:buClr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408238" indent="-228600"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8654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33226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7798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42370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𝑼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𝑹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∗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𝑰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𝟐𝟎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∗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𝟎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,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𝟏𝟖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𝟑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,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𝟔</m:t>
                      </m:r>
                      <m:r>
                        <a:rPr lang="cs-CZ" altLang="cs-CZ" sz="24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𝑽</m:t>
                      </m:r>
                    </m:oMath>
                  </m:oMathPara>
                </a14:m>
                <a:endParaRPr lang="cs-CZ" altLang="cs-CZ" sz="24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 Unicode MS" panose="020B0604020202020204"/>
                </a:endParaRPr>
              </a:p>
            </p:txBody>
          </p:sp>
        </mc:Choice>
        <mc:Fallback xmlns="">
          <p:sp>
            <p:nvSpPr>
              <p:cNvPr id="8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611" y="4770987"/>
                <a:ext cx="4309897" cy="442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77"/>
          <p:cNvGrpSpPr>
            <a:grpSpLocks/>
          </p:cNvGrpSpPr>
          <p:nvPr/>
        </p:nvGrpSpPr>
        <p:grpSpPr bwMode="auto">
          <a:xfrm>
            <a:off x="231458" y="4357596"/>
            <a:ext cx="4052510" cy="2311764"/>
            <a:chOff x="3198" y="2659"/>
            <a:chExt cx="2404" cy="1315"/>
          </a:xfrm>
        </p:grpSpPr>
        <p:sp>
          <p:nvSpPr>
            <p:cNvPr id="87" name="Oval 46"/>
            <p:cNvSpPr>
              <a:spLocks noChangeAspect="1" noChangeArrowheads="1"/>
            </p:cNvSpPr>
            <p:nvPr/>
          </p:nvSpPr>
          <p:spPr bwMode="auto">
            <a:xfrm>
              <a:off x="3198" y="32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88" name="Oval 48"/>
            <p:cNvSpPr>
              <a:spLocks noChangeArrowheads="1"/>
            </p:cNvSpPr>
            <p:nvPr/>
          </p:nvSpPr>
          <p:spPr bwMode="auto">
            <a:xfrm>
              <a:off x="4921" y="295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9" name="Oval 49"/>
            <p:cNvSpPr>
              <a:spLocks noChangeArrowheads="1"/>
            </p:cNvSpPr>
            <p:nvPr/>
          </p:nvSpPr>
          <p:spPr bwMode="auto">
            <a:xfrm>
              <a:off x="4922" y="388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90" name="AutoShape 51"/>
            <p:cNvCxnSpPr>
              <a:cxnSpLocks noChangeShapeType="1"/>
              <a:stCxn id="87" idx="4"/>
              <a:endCxn id="89" idx="2"/>
            </p:cNvCxnSpPr>
            <p:nvPr/>
          </p:nvCxnSpPr>
          <p:spPr bwMode="auto">
            <a:xfrm rot="16200000" flipH="1">
              <a:off x="4025" y="3045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496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>
              <a:off x="369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4106" y="3158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4" name="Text Box 56"/>
            <p:cNvSpPr txBox="1">
              <a:spLocks noChangeArrowheads="1"/>
            </p:cNvSpPr>
            <p:nvPr/>
          </p:nvSpPr>
          <p:spPr bwMode="auto">
            <a:xfrm>
              <a:off x="4798" y="329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3697" y="329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96" name="Line 58"/>
            <p:cNvSpPr>
              <a:spLocks noChangeShapeType="1"/>
            </p:cNvSpPr>
            <p:nvPr/>
          </p:nvSpPr>
          <p:spPr bwMode="auto">
            <a:xfrm>
              <a:off x="3969" y="315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>
              <a:off x="3334" y="2885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3470" y="2659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99" name="Group 61"/>
            <p:cNvGrpSpPr>
              <a:grpSpLocks/>
            </p:cNvGrpSpPr>
            <p:nvPr/>
          </p:nvGrpSpPr>
          <p:grpSpPr bwMode="auto">
            <a:xfrm>
              <a:off x="5024" y="2997"/>
              <a:ext cx="578" cy="932"/>
              <a:chOff x="1939" y="3043"/>
              <a:chExt cx="578" cy="932"/>
            </a:xfrm>
          </p:grpSpPr>
          <p:sp>
            <p:nvSpPr>
              <p:cNvPr id="10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05" name="AutoShape 63"/>
              <p:cNvCxnSpPr>
                <a:cxnSpLocks noChangeShapeType="1"/>
                <a:stCxn id="88" idx="6"/>
                <a:endCxn id="104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AutoShape 64"/>
              <p:cNvCxnSpPr>
                <a:cxnSpLocks noChangeShapeType="1"/>
                <a:stCxn id="104" idx="2"/>
                <a:endCxn id="89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7" name="Text Box 6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100" name="Rectangle 66"/>
            <p:cNvSpPr>
              <a:spLocks noChangeAspect="1" noChangeArrowheads="1"/>
            </p:cNvSpPr>
            <p:nvPr/>
          </p:nvSpPr>
          <p:spPr bwMode="auto">
            <a:xfrm>
              <a:off x="4014" y="293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105" y="2659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cxnSp>
          <p:nvCxnSpPr>
            <p:cNvPr id="102" name="AutoShape 69"/>
            <p:cNvCxnSpPr>
              <a:cxnSpLocks noChangeShapeType="1"/>
              <a:stCxn id="100" idx="3"/>
              <a:endCxn id="88" idx="2"/>
            </p:cNvCxnSpPr>
            <p:nvPr/>
          </p:nvCxnSpPr>
          <p:spPr bwMode="auto">
            <a:xfrm flipV="1">
              <a:off x="4366" y="2997"/>
              <a:ext cx="543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AutoShape 72"/>
            <p:cNvCxnSpPr>
              <a:cxnSpLocks noChangeShapeType="1"/>
              <a:stCxn id="87" idx="0"/>
              <a:endCxn id="100" idx="1"/>
            </p:cNvCxnSpPr>
            <p:nvPr/>
          </p:nvCxnSpPr>
          <p:spPr bwMode="auto">
            <a:xfrm rot="16200000">
              <a:off x="3583" y="2818"/>
              <a:ext cx="237" cy="60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Šipka dolů 2"/>
          <p:cNvSpPr/>
          <p:nvPr/>
        </p:nvSpPr>
        <p:spPr bwMode="auto">
          <a:xfrm>
            <a:off x="2303688" y="3969776"/>
            <a:ext cx="530229" cy="688256"/>
          </a:xfrm>
          <a:prstGeom prst="downArrow">
            <a:avLst/>
          </a:prstGeom>
          <a:ln>
            <a:headEnd type="none" w="med" len="med"/>
            <a:tailEnd type="none" w="lg" len="lg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82032" y="104703"/>
            <a:ext cx="8566432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Vytvořte proudový zdroj ze zdroje napěťového. Vypočítejte předřadný odpor a napětí zdroje, je-li proud nakrátko 200mA a při zátěži 20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klesne proud o 10%. Vnitřní odpor zanedbejte.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4965984" y="1350991"/>
            <a:ext cx="3299333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0,2A, R = 20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I = 10%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?,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?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47" name="Group 70"/>
          <p:cNvGrpSpPr>
            <a:grpSpLocks/>
          </p:cNvGrpSpPr>
          <p:nvPr/>
        </p:nvGrpSpPr>
        <p:grpSpPr bwMode="auto">
          <a:xfrm>
            <a:off x="259513" y="1187296"/>
            <a:ext cx="3808431" cy="2402754"/>
            <a:chOff x="204" y="890"/>
            <a:chExt cx="2222" cy="1497"/>
          </a:xfrm>
        </p:grpSpPr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1973" y="143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1811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930" y="1831"/>
              <a:ext cx="19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1338" y="1344"/>
              <a:ext cx="3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-I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476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Text Box 43"/>
            <p:cNvSpPr txBox="1">
              <a:spLocks noChangeArrowheads="1"/>
            </p:cNvSpPr>
            <p:nvPr/>
          </p:nvSpPr>
          <p:spPr bwMode="auto">
            <a:xfrm>
              <a:off x="476" y="890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k</a:t>
              </a:r>
            </a:p>
          </p:txBody>
        </p:sp>
        <p:grpSp>
          <p:nvGrpSpPr>
            <p:cNvPr id="54" name="Group 44"/>
            <p:cNvGrpSpPr>
              <a:grpSpLocks/>
            </p:cNvGrpSpPr>
            <p:nvPr/>
          </p:nvGrpSpPr>
          <p:grpSpPr bwMode="auto">
            <a:xfrm>
              <a:off x="204" y="1218"/>
              <a:ext cx="2222" cy="1169"/>
              <a:chOff x="204" y="991"/>
              <a:chExt cx="2222" cy="1169"/>
            </a:xfrm>
          </p:grpSpPr>
          <p:cxnSp>
            <p:nvCxnSpPr>
              <p:cNvPr id="59" name="AutoShape 45"/>
              <p:cNvCxnSpPr>
                <a:cxnSpLocks noChangeShapeType="1"/>
                <a:stCxn id="72" idx="6"/>
                <a:endCxn id="78" idx="2"/>
              </p:cNvCxnSpPr>
              <p:nvPr/>
            </p:nvCxnSpPr>
            <p:spPr bwMode="auto">
              <a:xfrm>
                <a:off x="1287" y="1037"/>
                <a:ext cx="62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0" name="Group 46"/>
              <p:cNvGrpSpPr>
                <a:grpSpLocks/>
              </p:cNvGrpSpPr>
              <p:nvPr/>
            </p:nvGrpSpPr>
            <p:grpSpPr bwMode="auto">
              <a:xfrm>
                <a:off x="204" y="991"/>
                <a:ext cx="2222" cy="1169"/>
                <a:chOff x="204" y="991"/>
                <a:chExt cx="2222" cy="1169"/>
              </a:xfrm>
            </p:grpSpPr>
            <p:grpSp>
              <p:nvGrpSpPr>
                <p:cNvPr id="61" name="Group 47"/>
                <p:cNvGrpSpPr>
                  <a:grpSpLocks/>
                </p:cNvGrpSpPr>
                <p:nvPr/>
              </p:nvGrpSpPr>
              <p:grpSpPr bwMode="auto">
                <a:xfrm>
                  <a:off x="204" y="991"/>
                  <a:ext cx="2222" cy="1169"/>
                  <a:chOff x="204" y="991"/>
                  <a:chExt cx="2222" cy="1169"/>
                </a:xfrm>
              </p:grpSpPr>
              <p:grpSp>
                <p:nvGrpSpPr>
                  <p:cNvPr id="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04" y="991"/>
                    <a:ext cx="2222" cy="1169"/>
                    <a:chOff x="204" y="991"/>
                    <a:chExt cx="2222" cy="1169"/>
                  </a:xfrm>
                </p:grpSpPr>
                <p:grpSp>
                  <p:nvGrpSpPr>
                    <p:cNvPr id="66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2" y="991"/>
                      <a:ext cx="857" cy="1169"/>
                      <a:chOff x="1162" y="991"/>
                      <a:chExt cx="857" cy="1169"/>
                    </a:xfrm>
                  </p:grpSpPr>
                  <p:sp>
                    <p:nvSpPr>
                      <p:cNvPr id="77" name="Rectangl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060" y="1650"/>
                        <a:ext cx="340" cy="136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miter lim="800000"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8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7" y="991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  <p:sp>
                    <p:nvSpPr>
                      <p:cNvPr id="79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28" y="2069"/>
                        <a:ext cx="91" cy="91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>
                          <a:solidFill>
                            <a:schemeClr val="bg2"/>
                          </a:solidFill>
                          <a:effectLst/>
                        </a:endParaRPr>
                      </a:p>
                    </p:txBody>
                  </p:sp>
                </p:grpSp>
                <p:grpSp>
                  <p:nvGrpSpPr>
                    <p:cNvPr id="67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253"/>
                      <a:ext cx="408" cy="635"/>
                      <a:chOff x="431" y="1298"/>
                      <a:chExt cx="408" cy="635"/>
                    </a:xfrm>
                  </p:grpSpPr>
                  <p:sp>
                    <p:nvSpPr>
                      <p:cNvPr id="75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298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76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1" y="1525"/>
                        <a:ext cx="408" cy="408"/>
                      </a:xfrm>
                      <a:prstGeom prst="ellipse">
                        <a:avLst/>
                      </a:prstGeom>
                      <a:noFill/>
                      <a:ln w="38100" algn="ctr">
                        <a:solidFill>
                          <a:schemeClr val="bg2"/>
                        </a:solidFill>
                        <a:round/>
                        <a:headEnd/>
                        <a:tailEnd type="none" w="lg" len="lg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marL="342900" indent="-342900"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>
                          <a:spcBef>
                            <a:spcPct val="0"/>
                          </a:spcBef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20000"/>
                          </a:spcBef>
                          <a:buFont typeface="Wingdings" panose="05000000000000000000" pitchFamily="2" charset="2"/>
                          <a:buNone/>
                        </a:pPr>
                        <a:endParaRPr lang="cs-CZ" altLang="cs-CZ" b="1">
                          <a:solidFill>
                            <a:schemeClr val="bg2"/>
                          </a:solidFill>
                          <a:effectLst/>
                          <a:latin typeface="Garamond" panose="02020404030301010803" pitchFamily="18" charset="0"/>
                        </a:endParaRPr>
                      </a:p>
                    </p:txBody>
                  </p:sp>
                </p:grpSp>
                <p:sp>
                  <p:nvSpPr>
                    <p:cNvPr id="68" name="Rectangle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2188" y="1502"/>
                      <a:ext cx="340" cy="136"/>
                    </a:xfrm>
                    <a:prstGeom prst="rect">
                      <a:avLst/>
                    </a:prstGeom>
                    <a:noFill/>
                    <a:ln w="38100" algn="ctr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69" name="AutoShape 57"/>
                    <p:cNvCxnSpPr>
                      <a:cxnSpLocks noChangeShapeType="1"/>
                      <a:stCxn id="78" idx="6"/>
                      <a:endCxn id="68" idx="1"/>
                    </p:cNvCxnSpPr>
                    <p:nvPr/>
                  </p:nvCxnSpPr>
                  <p:spPr bwMode="auto">
                    <a:xfrm>
                      <a:off x="2030" y="1037"/>
                      <a:ext cx="328" cy="351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0" name="AutoShape 58"/>
                    <p:cNvCxnSpPr>
                      <a:cxnSpLocks noChangeShapeType="1"/>
                      <a:stCxn id="68" idx="3"/>
                      <a:endCxn id="79" idx="6"/>
                    </p:cNvCxnSpPr>
                    <p:nvPr/>
                  </p:nvCxnSpPr>
                  <p:spPr bwMode="auto">
                    <a:xfrm rot="5400000">
                      <a:off x="2013" y="1770"/>
                      <a:ext cx="363" cy="327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7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2069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sp>
                  <p:nvSpPr>
                    <p:cNvPr id="72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4" y="991"/>
                      <a:ext cx="91" cy="9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 algn="ctr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>
                        <a:solidFill>
                          <a:schemeClr val="bg2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73" name="AutoShape 61"/>
                    <p:cNvCxnSpPr>
                      <a:cxnSpLocks noChangeShapeType="1"/>
                      <a:stCxn id="75" idx="0"/>
                      <a:endCxn id="72" idx="2"/>
                    </p:cNvCxnSpPr>
                    <p:nvPr/>
                  </p:nvCxnSpPr>
                  <p:spPr bwMode="auto">
                    <a:xfrm rot="16200000">
                      <a:off x="688" y="757"/>
                      <a:ext cx="204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74" name="AutoShape 62"/>
                    <p:cNvCxnSpPr>
                      <a:cxnSpLocks noChangeShapeType="1"/>
                      <a:stCxn id="76" idx="4"/>
                      <a:endCxn id="71" idx="2"/>
                    </p:cNvCxnSpPr>
                    <p:nvPr/>
                  </p:nvCxnSpPr>
                  <p:spPr bwMode="auto">
                    <a:xfrm rot="16200000" flipH="1">
                      <a:off x="682" y="1626"/>
                      <a:ext cx="215" cy="764"/>
                    </a:xfrm>
                    <a:prstGeom prst="bentConnector2">
                      <a:avLst/>
                    </a:prstGeom>
                    <a:noFill/>
                    <a:ln w="38100">
                      <a:solidFill>
                        <a:schemeClr val="bg2"/>
                      </a:solidFill>
                      <a:miter lim="800000"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65" name="AutoShape 63"/>
                  <p:cNvCxnSpPr>
                    <a:cxnSpLocks noChangeShapeType="1"/>
                    <a:stCxn id="71" idx="6"/>
                    <a:endCxn id="79" idx="2"/>
                  </p:cNvCxnSpPr>
                  <p:nvPr/>
                </p:nvCxnSpPr>
                <p:spPr bwMode="auto">
                  <a:xfrm>
                    <a:off x="1287" y="2115"/>
                    <a:ext cx="629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62" name="AutoShape 64"/>
                <p:cNvCxnSpPr>
                  <a:cxnSpLocks noChangeShapeType="1"/>
                  <a:stCxn id="72" idx="4"/>
                  <a:endCxn id="77" idx="1"/>
                </p:cNvCxnSpPr>
                <p:nvPr/>
              </p:nvCxnSpPr>
              <p:spPr bwMode="auto">
                <a:xfrm>
                  <a:off x="1230" y="1094"/>
                  <a:ext cx="0" cy="442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AutoShape 65"/>
                <p:cNvCxnSpPr>
                  <a:cxnSpLocks noChangeShapeType="1"/>
                  <a:stCxn id="77" idx="3"/>
                  <a:endCxn id="71" idx="0"/>
                </p:cNvCxnSpPr>
                <p:nvPr/>
              </p:nvCxnSpPr>
              <p:spPr bwMode="auto">
                <a:xfrm>
                  <a:off x="1230" y="1900"/>
                  <a:ext cx="0" cy="157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 rot="5400000">
              <a:off x="1155" y="1525"/>
              <a:ext cx="2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1428" y="116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7" name="Text Box 68"/>
            <p:cNvSpPr txBox="1">
              <a:spLocks noChangeArrowheads="1"/>
            </p:cNvSpPr>
            <p:nvPr/>
          </p:nvSpPr>
          <p:spPr bwMode="auto">
            <a:xfrm>
              <a:off x="1462" y="890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z</a:t>
              </a:r>
            </a:p>
          </p:txBody>
        </p:sp>
        <p:sp>
          <p:nvSpPr>
            <p:cNvPr id="58" name="Text Box 69"/>
            <p:cNvSpPr txBox="1">
              <a:spLocks noChangeArrowheads="1"/>
            </p:cNvSpPr>
            <p:nvPr/>
          </p:nvSpPr>
          <p:spPr bwMode="auto">
            <a:xfrm>
              <a:off x="2109" y="166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86" name="Group 77"/>
          <p:cNvGrpSpPr>
            <a:grpSpLocks/>
          </p:cNvGrpSpPr>
          <p:nvPr/>
        </p:nvGrpSpPr>
        <p:grpSpPr bwMode="auto">
          <a:xfrm>
            <a:off x="231458" y="4357596"/>
            <a:ext cx="4052510" cy="2311764"/>
            <a:chOff x="3198" y="2659"/>
            <a:chExt cx="2404" cy="1315"/>
          </a:xfrm>
        </p:grpSpPr>
        <p:sp>
          <p:nvSpPr>
            <p:cNvPr id="87" name="Oval 46"/>
            <p:cNvSpPr>
              <a:spLocks noChangeAspect="1" noChangeArrowheads="1"/>
            </p:cNvSpPr>
            <p:nvPr/>
          </p:nvSpPr>
          <p:spPr bwMode="auto">
            <a:xfrm>
              <a:off x="3198" y="32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88" name="Oval 48"/>
            <p:cNvSpPr>
              <a:spLocks noChangeArrowheads="1"/>
            </p:cNvSpPr>
            <p:nvPr/>
          </p:nvSpPr>
          <p:spPr bwMode="auto">
            <a:xfrm>
              <a:off x="4921" y="295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9" name="Oval 49"/>
            <p:cNvSpPr>
              <a:spLocks noChangeArrowheads="1"/>
            </p:cNvSpPr>
            <p:nvPr/>
          </p:nvSpPr>
          <p:spPr bwMode="auto">
            <a:xfrm>
              <a:off x="4922" y="388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90" name="AutoShape 51"/>
            <p:cNvCxnSpPr>
              <a:cxnSpLocks noChangeShapeType="1"/>
              <a:stCxn id="87" idx="4"/>
              <a:endCxn id="89" idx="2"/>
            </p:cNvCxnSpPr>
            <p:nvPr/>
          </p:nvCxnSpPr>
          <p:spPr bwMode="auto">
            <a:xfrm rot="16200000" flipH="1">
              <a:off x="4025" y="3045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496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>
              <a:off x="369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4106" y="3158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4" name="Text Box 56"/>
            <p:cNvSpPr txBox="1">
              <a:spLocks noChangeArrowheads="1"/>
            </p:cNvSpPr>
            <p:nvPr/>
          </p:nvSpPr>
          <p:spPr bwMode="auto">
            <a:xfrm>
              <a:off x="4798" y="329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3697" y="329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96" name="Line 58"/>
            <p:cNvSpPr>
              <a:spLocks noChangeShapeType="1"/>
            </p:cNvSpPr>
            <p:nvPr/>
          </p:nvSpPr>
          <p:spPr bwMode="auto">
            <a:xfrm>
              <a:off x="3969" y="315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7" name="Line 59"/>
            <p:cNvSpPr>
              <a:spLocks noChangeShapeType="1"/>
            </p:cNvSpPr>
            <p:nvPr/>
          </p:nvSpPr>
          <p:spPr bwMode="auto">
            <a:xfrm>
              <a:off x="3334" y="2885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3470" y="2659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99" name="Group 61"/>
            <p:cNvGrpSpPr>
              <a:grpSpLocks/>
            </p:cNvGrpSpPr>
            <p:nvPr/>
          </p:nvGrpSpPr>
          <p:grpSpPr bwMode="auto">
            <a:xfrm>
              <a:off x="5024" y="2997"/>
              <a:ext cx="578" cy="932"/>
              <a:chOff x="1939" y="3043"/>
              <a:chExt cx="578" cy="932"/>
            </a:xfrm>
          </p:grpSpPr>
          <p:sp>
            <p:nvSpPr>
              <p:cNvPr id="10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105" name="AutoShape 63"/>
              <p:cNvCxnSpPr>
                <a:cxnSpLocks noChangeShapeType="1"/>
                <a:stCxn id="88" idx="6"/>
                <a:endCxn id="104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AutoShape 64"/>
              <p:cNvCxnSpPr>
                <a:cxnSpLocks noChangeShapeType="1"/>
                <a:stCxn id="104" idx="2"/>
                <a:endCxn id="89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7" name="Text Box 6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100" name="Rectangle 66"/>
            <p:cNvSpPr>
              <a:spLocks noChangeAspect="1" noChangeArrowheads="1"/>
            </p:cNvSpPr>
            <p:nvPr/>
          </p:nvSpPr>
          <p:spPr bwMode="auto">
            <a:xfrm>
              <a:off x="4014" y="293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1" name="Text Box 67"/>
            <p:cNvSpPr txBox="1">
              <a:spLocks noChangeArrowheads="1"/>
            </p:cNvSpPr>
            <p:nvPr/>
          </p:nvSpPr>
          <p:spPr bwMode="auto">
            <a:xfrm>
              <a:off x="4105" y="2659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cxnSp>
          <p:nvCxnSpPr>
            <p:cNvPr id="102" name="AutoShape 69"/>
            <p:cNvCxnSpPr>
              <a:cxnSpLocks noChangeShapeType="1"/>
              <a:stCxn id="100" idx="3"/>
              <a:endCxn id="88" idx="2"/>
            </p:cNvCxnSpPr>
            <p:nvPr/>
          </p:nvCxnSpPr>
          <p:spPr bwMode="auto">
            <a:xfrm flipV="1">
              <a:off x="4366" y="2997"/>
              <a:ext cx="543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AutoShape 72"/>
            <p:cNvCxnSpPr>
              <a:cxnSpLocks noChangeShapeType="1"/>
              <a:stCxn id="87" idx="0"/>
              <a:endCxn id="100" idx="1"/>
            </p:cNvCxnSpPr>
            <p:nvPr/>
          </p:nvCxnSpPr>
          <p:spPr bwMode="auto">
            <a:xfrm rot="16200000">
              <a:off x="3583" y="2818"/>
              <a:ext cx="237" cy="60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Šipka dolů 2"/>
          <p:cNvSpPr/>
          <p:nvPr/>
        </p:nvSpPr>
        <p:spPr bwMode="auto">
          <a:xfrm>
            <a:off x="2303688" y="3969776"/>
            <a:ext cx="530229" cy="688256"/>
          </a:xfrm>
          <a:prstGeom prst="downArrow">
            <a:avLst/>
          </a:prstGeom>
          <a:ln>
            <a:headEnd type="none" w="med" len="med"/>
            <a:tailEnd type="none" w="lg" len="lg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4611271" y="2571803"/>
            <a:ext cx="4152546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Vyjádříme napětí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na základě dvou provozních stavů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4611271" y="4284344"/>
            <a:ext cx="41956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Z daného vztahu vyjádříme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611271" y="5918269"/>
            <a:ext cx="297095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5.	Vypočítáme napětí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26"/>
              <p:cNvSpPr>
                <a:spLocks noChangeArrowheads="1"/>
              </p:cNvSpPr>
              <p:nvPr/>
            </p:nvSpPr>
            <p:spPr bwMode="auto">
              <a:xfrm>
                <a:off x="4948432" y="3326780"/>
                <a:ext cx="3312492" cy="380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 marL="265113" indent="-265113">
                  <a:tabLst>
                    <a:tab pos="7359650" algn="l"/>
                  </a:tabLs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1184275" indent="-285750">
                  <a:buClr>
                    <a:schemeClr val="accent2"/>
                  </a:buClr>
                  <a:tabLst>
                    <a:tab pos="7359650" algn="l"/>
                  </a:tabLst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592263" indent="-228600">
                  <a:buClr>
                    <a:schemeClr val="tx2"/>
                  </a:buClr>
                  <a:tabLst>
                    <a:tab pos="7359650" algn="l"/>
                  </a:tabLst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2000250" indent="-228600">
                  <a:buClr>
                    <a:schemeClr val="accent2"/>
                  </a:buClr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408238" indent="-228600"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8654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33226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7798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42370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𝑼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𝟎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𝑼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+</m:t>
                      </m:r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𝑹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𝑷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∗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𝑰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𝑰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𝑲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∗</m:t>
                      </m:r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𝑹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 Unicode MS" panose="020B0604020202020204"/>
                </a:endParaRPr>
              </a:p>
            </p:txBody>
          </p:sp>
        </mc:Choice>
        <mc:Fallback xmlns="">
          <p:sp>
            <p:nvSpPr>
              <p:cNvPr id="85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432" y="3326780"/>
                <a:ext cx="3312492" cy="380480"/>
              </a:xfrm>
              <a:prstGeom prst="rect">
                <a:avLst/>
              </a:prstGeom>
              <a:blipFill>
                <a:blip r:embed="rId2"/>
                <a:stretch>
                  <a:fillRect b="-80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26"/>
              <p:cNvSpPr>
                <a:spLocks noChangeArrowheads="1"/>
              </p:cNvSpPr>
              <p:nvPr/>
            </p:nvSpPr>
            <p:spPr bwMode="auto">
              <a:xfrm>
                <a:off x="4255525" y="4775999"/>
                <a:ext cx="4648870" cy="727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 marL="265113" indent="-265113">
                  <a:tabLst>
                    <a:tab pos="7359650" algn="l"/>
                  </a:tabLs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1184275" indent="-285750">
                  <a:buClr>
                    <a:schemeClr val="accent2"/>
                  </a:buClr>
                  <a:tabLst>
                    <a:tab pos="7359650" algn="l"/>
                  </a:tabLst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592263" indent="-228600">
                  <a:buClr>
                    <a:schemeClr val="tx2"/>
                  </a:buClr>
                  <a:tabLst>
                    <a:tab pos="7359650" algn="l"/>
                  </a:tabLst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2000250" indent="-228600">
                  <a:buClr>
                    <a:schemeClr val="accent2"/>
                  </a:buClr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408238" indent="-228600"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8654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33226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7798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42370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𝑹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𝑷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f>
                        <m:f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fPr>
                        <m:num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𝑼</m:t>
                          </m:r>
                        </m:num>
                        <m:den>
                          <m:sSub>
                            <m:sSubPr>
                              <m:ctrlPr>
                                <a:rPr lang="cs-CZ" altLang="cs-CZ" sz="20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</m:ctrlPr>
                            </m:sSubPr>
                            <m:e>
                              <m:r>
                                <a:rPr lang="cs-CZ" altLang="cs-CZ" sz="20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altLang="cs-CZ" sz="2000" b="1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 Unicode MS" panose="020B0604020202020204"/>
                                </a:rPr>
                                <m:t>𝑲</m:t>
                              </m:r>
                            </m:sub>
                          </m:s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−</m:t>
                          </m:r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𝑰</m:t>
                          </m:r>
                        </m:den>
                      </m:f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f>
                        <m:f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fPr>
                        <m:num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𝟑</m:t>
                          </m:r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,</m:t>
                          </m:r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𝟔</m:t>
                          </m:r>
                        </m:num>
                        <m:den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𝟎</m:t>
                          </m:r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,</m:t>
                          </m:r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𝟎𝟐</m:t>
                          </m:r>
                        </m:den>
                      </m:f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𝟏𝟖𝟎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 Unicode MS" panose="020B0604020202020204"/>
                </a:endParaRPr>
              </a:p>
            </p:txBody>
          </p:sp>
        </mc:Choice>
        <mc:Fallback xmlns="">
          <p:sp>
            <p:nvSpPr>
              <p:cNvPr id="10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5525" y="4775999"/>
                <a:ext cx="4648870" cy="727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6"/>
              <p:cNvSpPr>
                <a:spLocks noChangeArrowheads="1"/>
              </p:cNvSpPr>
              <p:nvPr/>
            </p:nvSpPr>
            <p:spPr bwMode="auto">
              <a:xfrm>
                <a:off x="4841103" y="6324356"/>
                <a:ext cx="4056161" cy="380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 marL="265113" indent="-265113">
                  <a:tabLst>
                    <a:tab pos="7359650" algn="l"/>
                  </a:tabLst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1pPr>
                <a:lvl2pPr marL="1184275" indent="-285750">
                  <a:buClr>
                    <a:schemeClr val="accent2"/>
                  </a:buClr>
                  <a:tabLst>
                    <a:tab pos="7359650" algn="l"/>
                  </a:tabLst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2pPr>
                <a:lvl3pPr marL="1592263" indent="-228600">
                  <a:buClr>
                    <a:schemeClr val="tx2"/>
                  </a:buClr>
                  <a:tabLst>
                    <a:tab pos="7359650" algn="l"/>
                  </a:tabLst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3pPr>
                <a:lvl4pPr marL="2000250" indent="-228600">
                  <a:buClr>
                    <a:schemeClr val="accent2"/>
                  </a:buClr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4pPr>
                <a:lvl5pPr marL="2408238" indent="-228600"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5pPr>
                <a:lvl6pPr marL="28654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6pPr>
                <a:lvl7pPr marL="33226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7pPr>
                <a:lvl8pPr marL="37798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8pPr>
                <a:lvl9pPr marL="4237038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7359650" algn="l"/>
                  </a:tabLst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𝑼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𝟎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𝑰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𝑲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∗</m:t>
                      </m:r>
                      <m:sSub>
                        <m:sSubPr>
                          <m:ctrlP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</m:ctrlPr>
                        </m:sSubPr>
                        <m:e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𝑹</m:t>
                          </m:r>
                        </m:e>
                        <m:sub>
                          <m:r>
                            <a:rPr lang="cs-CZ" altLang="cs-CZ" sz="2000" b="1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anose="020B0604020202020204"/>
                            </a:rPr>
                            <m:t>𝑷</m:t>
                          </m:r>
                        </m:sub>
                      </m:sSub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𝟎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,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𝟐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∗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𝟏𝟖𝟎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=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𝟑𝟔</m:t>
                      </m:r>
                      <m:r>
                        <a:rPr lang="cs-CZ" altLang="cs-CZ" sz="2000" b="1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Arial Unicode MS" panose="020B0604020202020204"/>
                        </a:rPr>
                        <m:t>𝑽</m:t>
                      </m:r>
                    </m:oMath>
                  </m:oMathPara>
                </a14:m>
                <a:endParaRPr lang="cs-CZ" altLang="cs-CZ" sz="20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Arial Unicode MS" panose="020B0604020202020204"/>
                </a:endParaRPr>
              </a:p>
            </p:txBody>
          </p:sp>
        </mc:Choice>
        <mc:Fallback xmlns="">
          <p:sp>
            <p:nvSpPr>
              <p:cNvPr id="10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1103" y="6324356"/>
                <a:ext cx="4056161" cy="380480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1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3225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201566" y="2668038"/>
            <a:ext cx="8763047" cy="23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Proveďte náhradu napěťového zdroje za proudový (vypočítejte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). Proud nakrátko je 20 mA. Při zátěži 50 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klesne proud 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1mA.</a:t>
            </a:r>
          </a:p>
          <a:p>
            <a:pPr marL="357188" indent="-357188"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Proveďte náhradu napěťového zdroje za proudový (vypočítejte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).. Při zátěži 2 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 proud 30 mA a při zátěži 100 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 proud 28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mA.</a:t>
            </a:r>
          </a:p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Proveďte náhradu napěťového zdroje za proudový (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svorkové napětí a Rp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). Napětí naprázdno zdroje je 50V a při zátěži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60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smí být pokles proudu maximálně 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%.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38" name="Group 77"/>
          <p:cNvGrpSpPr>
            <a:grpSpLocks/>
          </p:cNvGrpSpPr>
          <p:nvPr/>
        </p:nvGrpSpPr>
        <p:grpSpPr bwMode="auto">
          <a:xfrm>
            <a:off x="201566" y="73742"/>
            <a:ext cx="4052510" cy="2311764"/>
            <a:chOff x="3198" y="2659"/>
            <a:chExt cx="2404" cy="1315"/>
          </a:xfrm>
        </p:grpSpPr>
        <p:sp>
          <p:nvSpPr>
            <p:cNvPr id="39" name="Oval 46"/>
            <p:cNvSpPr>
              <a:spLocks noChangeAspect="1" noChangeArrowheads="1"/>
            </p:cNvSpPr>
            <p:nvPr/>
          </p:nvSpPr>
          <p:spPr bwMode="auto">
            <a:xfrm>
              <a:off x="3198" y="32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4921" y="295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4922" y="388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42" name="AutoShape 51"/>
            <p:cNvCxnSpPr>
              <a:cxnSpLocks noChangeShapeType="1"/>
              <a:stCxn id="39" idx="4"/>
              <a:endCxn id="41" idx="2"/>
            </p:cNvCxnSpPr>
            <p:nvPr/>
          </p:nvCxnSpPr>
          <p:spPr bwMode="auto">
            <a:xfrm rot="16200000" flipH="1">
              <a:off x="4025" y="3045"/>
              <a:ext cx="261" cy="1508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496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4" name="Line 53"/>
            <p:cNvSpPr>
              <a:spLocks noChangeShapeType="1"/>
            </p:cNvSpPr>
            <p:nvPr/>
          </p:nvSpPr>
          <p:spPr bwMode="auto">
            <a:xfrm>
              <a:off x="3697" y="3112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6" name="Text Box 54"/>
            <p:cNvSpPr txBox="1">
              <a:spLocks noChangeArrowheads="1"/>
            </p:cNvSpPr>
            <p:nvPr/>
          </p:nvSpPr>
          <p:spPr bwMode="auto">
            <a:xfrm>
              <a:off x="4106" y="3158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  <a:endParaRPr lang="cs-CZ" altLang="cs-CZ" sz="2000" b="1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>
              <a:off x="4798" y="329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3697" y="329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0</a:t>
              </a:r>
            </a:p>
          </p:txBody>
        </p:sp>
        <p:sp>
          <p:nvSpPr>
            <p:cNvPr id="79" name="Line 58"/>
            <p:cNvSpPr>
              <a:spLocks noChangeShapeType="1"/>
            </p:cNvSpPr>
            <p:nvPr/>
          </p:nvSpPr>
          <p:spPr bwMode="auto">
            <a:xfrm>
              <a:off x="3969" y="315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0" name="Line 59"/>
            <p:cNvSpPr>
              <a:spLocks noChangeShapeType="1"/>
            </p:cNvSpPr>
            <p:nvPr/>
          </p:nvSpPr>
          <p:spPr bwMode="auto">
            <a:xfrm>
              <a:off x="3334" y="2885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1" name="Text Box 60"/>
            <p:cNvSpPr txBox="1">
              <a:spLocks noChangeArrowheads="1"/>
            </p:cNvSpPr>
            <p:nvPr/>
          </p:nvSpPr>
          <p:spPr bwMode="auto">
            <a:xfrm>
              <a:off x="3470" y="2659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82" name="Group 61"/>
            <p:cNvGrpSpPr>
              <a:grpSpLocks/>
            </p:cNvGrpSpPr>
            <p:nvPr/>
          </p:nvGrpSpPr>
          <p:grpSpPr bwMode="auto">
            <a:xfrm>
              <a:off x="5024" y="2997"/>
              <a:ext cx="578" cy="932"/>
              <a:chOff x="1939" y="3043"/>
              <a:chExt cx="578" cy="932"/>
            </a:xfrm>
          </p:grpSpPr>
          <p:sp>
            <p:nvSpPr>
              <p:cNvPr id="87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88" name="AutoShape 63"/>
              <p:cNvCxnSpPr>
                <a:cxnSpLocks noChangeShapeType="1"/>
                <a:stCxn id="40" idx="6"/>
                <a:endCxn id="87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AutoShape 64"/>
              <p:cNvCxnSpPr>
                <a:cxnSpLocks noChangeShapeType="1"/>
                <a:stCxn id="87" idx="2"/>
                <a:endCxn id="41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Text Box 6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83" name="Rectangle 66"/>
            <p:cNvSpPr>
              <a:spLocks noChangeAspect="1" noChangeArrowheads="1"/>
            </p:cNvSpPr>
            <p:nvPr/>
          </p:nvSpPr>
          <p:spPr bwMode="auto">
            <a:xfrm>
              <a:off x="4014" y="293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4" name="Text Box 67"/>
            <p:cNvSpPr txBox="1">
              <a:spLocks noChangeArrowheads="1"/>
            </p:cNvSpPr>
            <p:nvPr/>
          </p:nvSpPr>
          <p:spPr bwMode="auto">
            <a:xfrm>
              <a:off x="4105" y="2659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cxnSp>
          <p:nvCxnSpPr>
            <p:cNvPr id="85" name="AutoShape 69"/>
            <p:cNvCxnSpPr>
              <a:cxnSpLocks noChangeShapeType="1"/>
              <a:stCxn id="83" idx="3"/>
              <a:endCxn id="40" idx="2"/>
            </p:cNvCxnSpPr>
            <p:nvPr/>
          </p:nvCxnSpPr>
          <p:spPr bwMode="auto">
            <a:xfrm flipV="1">
              <a:off x="4366" y="2997"/>
              <a:ext cx="543" cy="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72"/>
            <p:cNvCxnSpPr>
              <a:cxnSpLocks noChangeShapeType="1"/>
              <a:stCxn id="39" idx="0"/>
              <a:endCxn id="83" idx="1"/>
            </p:cNvCxnSpPr>
            <p:nvPr/>
          </p:nvCxnSpPr>
          <p:spPr bwMode="auto">
            <a:xfrm rot="16200000">
              <a:off x="3583" y="2818"/>
              <a:ext cx="237" cy="60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78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sériová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7686" name="Rectangle 54"/>
          <p:cNvSpPr>
            <a:spLocks noChangeArrowheads="1"/>
          </p:cNvSpPr>
          <p:nvPr/>
        </p:nvSpPr>
        <p:spPr bwMode="auto">
          <a:xfrm>
            <a:off x="323850" y="981075"/>
            <a:ext cx="8496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odvození vztahů při sériovém zapojení si lze představit stejné rezistory.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97703" name="Group 71"/>
          <p:cNvGrpSpPr>
            <a:grpSpLocks/>
          </p:cNvGrpSpPr>
          <p:nvPr/>
        </p:nvGrpSpPr>
        <p:grpSpPr bwMode="auto">
          <a:xfrm>
            <a:off x="4111625" y="1485900"/>
            <a:ext cx="4648201" cy="1871663"/>
            <a:chOff x="413" y="1468"/>
            <a:chExt cx="2928" cy="1179"/>
          </a:xfrm>
        </p:grpSpPr>
        <p:sp>
          <p:nvSpPr>
            <p:cNvPr id="197637" name="Oval 5"/>
            <p:cNvSpPr>
              <a:spLocks noChangeAspect="1" noChangeArrowheads="1"/>
            </p:cNvSpPr>
            <p:nvPr/>
          </p:nvSpPr>
          <p:spPr bwMode="auto">
            <a:xfrm>
              <a:off x="1655" y="2239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 dirty="0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97638" name="Rectangle 6"/>
            <p:cNvSpPr>
              <a:spLocks noChangeAspect="1" noChangeArrowheads="1"/>
            </p:cNvSpPr>
            <p:nvPr/>
          </p:nvSpPr>
          <p:spPr bwMode="auto">
            <a:xfrm>
              <a:off x="425" y="173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effectLst/>
              </a:endParaRPr>
            </a:p>
          </p:txBody>
        </p:sp>
        <p:sp>
          <p:nvSpPr>
            <p:cNvPr id="197643" name="Line 11"/>
            <p:cNvSpPr>
              <a:spLocks noChangeShapeType="1"/>
            </p:cNvSpPr>
            <p:nvPr/>
          </p:nvSpPr>
          <p:spPr bwMode="auto">
            <a:xfrm rot="16200000">
              <a:off x="1814" y="182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effectLst/>
              </a:endParaRPr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477" y="146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519" y="192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 rot="10800000">
              <a:off x="975" y="233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effectLst/>
              </a:endParaRPr>
            </a:p>
          </p:txBody>
        </p:sp>
        <p:sp>
          <p:nvSpPr>
            <p:cNvPr id="197651" name="Text Box 19"/>
            <p:cNvSpPr txBox="1">
              <a:spLocks noChangeArrowheads="1"/>
            </p:cNvSpPr>
            <p:nvPr/>
          </p:nvSpPr>
          <p:spPr bwMode="auto">
            <a:xfrm>
              <a:off x="1247" y="2103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7657" name="Rectangle 25"/>
            <p:cNvSpPr>
              <a:spLocks noChangeAspect="1" noChangeArrowheads="1"/>
            </p:cNvSpPr>
            <p:nvPr/>
          </p:nvSpPr>
          <p:spPr bwMode="auto">
            <a:xfrm>
              <a:off x="1082" y="174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effectLst/>
              </a:endParaRPr>
            </a:p>
          </p:txBody>
        </p:sp>
        <p:sp>
          <p:nvSpPr>
            <p:cNvPr id="197658" name="Text Box 26"/>
            <p:cNvSpPr txBox="1">
              <a:spLocks noChangeArrowheads="1"/>
            </p:cNvSpPr>
            <p:nvPr/>
          </p:nvSpPr>
          <p:spPr bwMode="auto">
            <a:xfrm>
              <a:off x="969" y="1468"/>
              <a:ext cx="5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197659" name="AutoShape 27"/>
            <p:cNvCxnSpPr>
              <a:cxnSpLocks noChangeShapeType="1"/>
              <a:stCxn id="197638" idx="3"/>
              <a:endCxn id="197657" idx="1"/>
            </p:cNvCxnSpPr>
            <p:nvPr/>
          </p:nvCxnSpPr>
          <p:spPr bwMode="auto">
            <a:xfrm>
              <a:off x="777" y="1807"/>
              <a:ext cx="293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687" name="Rectangle 55"/>
            <p:cNvSpPr>
              <a:spLocks noChangeAspect="1" noChangeArrowheads="1"/>
            </p:cNvSpPr>
            <p:nvPr/>
          </p:nvSpPr>
          <p:spPr bwMode="auto">
            <a:xfrm>
              <a:off x="1763" y="174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effectLst/>
              </a:endParaRPr>
            </a:p>
          </p:txBody>
        </p:sp>
        <p:sp>
          <p:nvSpPr>
            <p:cNvPr id="197688" name="Rectangle 56"/>
            <p:cNvSpPr>
              <a:spLocks noChangeAspect="1" noChangeArrowheads="1"/>
            </p:cNvSpPr>
            <p:nvPr/>
          </p:nvSpPr>
          <p:spPr bwMode="auto">
            <a:xfrm>
              <a:off x="2852" y="174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effectLst/>
              </a:endParaRPr>
            </a:p>
          </p:txBody>
        </p:sp>
        <p:sp>
          <p:nvSpPr>
            <p:cNvPr id="197689" name="Text Box 57"/>
            <p:cNvSpPr txBox="1">
              <a:spLocks noChangeArrowheads="1"/>
            </p:cNvSpPr>
            <p:nvPr/>
          </p:nvSpPr>
          <p:spPr bwMode="auto">
            <a:xfrm>
              <a:off x="1650" y="1468"/>
              <a:ext cx="5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197690" name="Text Box 58"/>
            <p:cNvSpPr txBox="1">
              <a:spLocks noChangeArrowheads="1"/>
            </p:cNvSpPr>
            <p:nvPr/>
          </p:nvSpPr>
          <p:spPr bwMode="auto">
            <a:xfrm>
              <a:off x="2753" y="1468"/>
              <a:ext cx="5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cxnSp>
          <p:nvCxnSpPr>
            <p:cNvPr id="197691" name="AutoShape 59"/>
            <p:cNvCxnSpPr>
              <a:cxnSpLocks noChangeShapeType="1"/>
              <a:stCxn id="197657" idx="3"/>
              <a:endCxn id="197687" idx="1"/>
            </p:cNvCxnSpPr>
            <p:nvPr/>
          </p:nvCxnSpPr>
          <p:spPr bwMode="auto">
            <a:xfrm>
              <a:off x="1434" y="1808"/>
              <a:ext cx="31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692" name="AutoShape 60"/>
            <p:cNvCxnSpPr>
              <a:cxnSpLocks noChangeShapeType="1"/>
              <a:stCxn id="197687" idx="3"/>
              <a:endCxn id="197688" idx="1"/>
            </p:cNvCxnSpPr>
            <p:nvPr/>
          </p:nvCxnSpPr>
          <p:spPr bwMode="auto">
            <a:xfrm>
              <a:off x="2115" y="1808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697" name="AutoShape 65"/>
            <p:cNvCxnSpPr>
              <a:cxnSpLocks noChangeShapeType="1"/>
              <a:stCxn id="197637" idx="2"/>
              <a:endCxn id="197638" idx="1"/>
            </p:cNvCxnSpPr>
            <p:nvPr/>
          </p:nvCxnSpPr>
          <p:spPr bwMode="auto">
            <a:xfrm rot="10800000">
              <a:off x="413" y="1807"/>
              <a:ext cx="1230" cy="636"/>
            </a:xfrm>
            <a:prstGeom prst="bentConnector3">
              <a:avLst>
                <a:gd name="adj1" fmla="val 110731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698" name="AutoShape 66"/>
            <p:cNvCxnSpPr>
              <a:cxnSpLocks noChangeShapeType="1"/>
              <a:stCxn id="197637" idx="6"/>
              <a:endCxn id="197688" idx="3"/>
            </p:cNvCxnSpPr>
            <p:nvPr/>
          </p:nvCxnSpPr>
          <p:spPr bwMode="auto">
            <a:xfrm flipV="1">
              <a:off x="2075" y="1808"/>
              <a:ext cx="1129" cy="635"/>
            </a:xfrm>
            <a:prstGeom prst="bentConnector3">
              <a:avLst>
                <a:gd name="adj1" fmla="val 111690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7700" name="Rectangle 68"/>
          <p:cNvSpPr>
            <a:spLocks noChangeArrowheads="1"/>
          </p:cNvSpPr>
          <p:nvPr/>
        </p:nvSpPr>
        <p:spPr bwMode="auto">
          <a:xfrm>
            <a:off x="179388" y="1916113"/>
            <a:ext cx="3313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odporu rezistoru: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97701" name="Object 69"/>
          <p:cNvGraphicFramePr>
            <a:graphicFrameLocks noChangeAspect="1"/>
          </p:cNvGraphicFramePr>
          <p:nvPr/>
        </p:nvGraphicFramePr>
        <p:xfrm>
          <a:off x="1116013" y="2420938"/>
          <a:ext cx="143986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9" name="Rovnice" r:id="rId3" imgW="583920" imgH="393480" progId="Equation.3">
                  <p:embed/>
                </p:oleObj>
              </mc:Choice>
              <mc:Fallback>
                <p:oleObj name="Rovnice" r:id="rId3" imgW="583920" imgH="3934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20938"/>
                        <a:ext cx="1439862" cy="969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702" name="Rectangle 70"/>
          <p:cNvSpPr>
            <a:spLocks noChangeArrowheads="1"/>
          </p:cNvSpPr>
          <p:nvPr/>
        </p:nvSpPr>
        <p:spPr bwMode="auto">
          <a:xfrm>
            <a:off x="179388" y="4005263"/>
            <a:ext cx="8785225" cy="24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269875" algn="l"/>
                <a:tab pos="1343025" algn="l"/>
                <a:tab pos="152082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269875" algn="l"/>
                <a:tab pos="1343025" algn="l"/>
                <a:tab pos="152082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269875" algn="l"/>
                <a:tab pos="1343025" algn="l"/>
                <a:tab pos="152082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Představme si náboje (volné elektrony), který prochází přes </a:t>
            </a:r>
            <a:r>
              <a:rPr lang="cs-CZ" altLang="cs-CZ" sz="2000" b="1" i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jednotlivé, stejně velké rezistory</a:t>
            </a: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Jaké veličiny u rezistorů budou mít vliv na jejich pohyb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průřez 	-	ne, náboje prochází stále stejným průřezem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délka	-	ano, s rostoucí délkou se zvětšuje i potřebná práce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materiál	-	je stále stejný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Protože je délka vodiče v čitateli,</a:t>
            </a:r>
            <a:r>
              <a:rPr lang="cs-CZ" altLang="cs-CZ" sz="2000" b="1" i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je výsledný odpor dán součtem jednotlivých odporů.</a:t>
            </a:r>
            <a:endParaRPr lang="cs-CZ" altLang="cs-CZ" sz="2000" b="1" i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sériové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601663" y="2420938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1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466850" y="2422525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468313" y="2457450"/>
            <a:ext cx="7191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1403350" y="2457450"/>
            <a:ext cx="717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833688" y="2422525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  <a:endParaRPr lang="cs-CZ" altLang="cs-CZ" sz="2000" b="1">
              <a:solidFill>
                <a:schemeClr val="bg2"/>
              </a:solidFill>
              <a:effectLst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323850" y="981075"/>
            <a:ext cx="316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různé rezistory platí: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rot="16200000">
            <a:off x="2663825" y="3176588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586038" y="3698875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endParaRPr lang="cs-CZ" altLang="cs-CZ" sz="2000" b="1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 rot="10800000">
            <a:off x="827088" y="3141663"/>
            <a:ext cx="5762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1187450" y="278130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cs-CZ" altLang="cs-CZ" sz="2000" b="1" baseline="-250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8690" name="Group 34"/>
          <p:cNvGrpSpPr>
            <a:grpSpLocks/>
          </p:cNvGrpSpPr>
          <p:nvPr/>
        </p:nvGrpSpPr>
        <p:grpSpPr bwMode="auto">
          <a:xfrm>
            <a:off x="507445" y="1698300"/>
            <a:ext cx="4430712" cy="1871663"/>
            <a:chOff x="385" y="1026"/>
            <a:chExt cx="2791" cy="1179"/>
          </a:xfrm>
        </p:grpSpPr>
        <p:sp>
          <p:nvSpPr>
            <p:cNvPr id="198668" name="Oval 12"/>
            <p:cNvSpPr>
              <a:spLocks noChangeAspect="1" noChangeArrowheads="1"/>
            </p:cNvSpPr>
            <p:nvPr/>
          </p:nvSpPr>
          <p:spPr bwMode="auto">
            <a:xfrm>
              <a:off x="1627" y="1797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98669" name="Rectangle 13"/>
            <p:cNvSpPr>
              <a:spLocks noChangeAspect="1" noChangeArrowheads="1"/>
            </p:cNvSpPr>
            <p:nvPr/>
          </p:nvSpPr>
          <p:spPr bwMode="auto">
            <a:xfrm>
              <a:off x="397" y="129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449" y="102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198675" name="Rectangle 19"/>
            <p:cNvSpPr>
              <a:spLocks noChangeAspect="1" noChangeArrowheads="1"/>
            </p:cNvSpPr>
            <p:nvPr/>
          </p:nvSpPr>
          <p:spPr bwMode="auto">
            <a:xfrm>
              <a:off x="1054" y="1298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8676" name="Text Box 20"/>
            <p:cNvSpPr txBox="1">
              <a:spLocks noChangeArrowheads="1"/>
            </p:cNvSpPr>
            <p:nvPr/>
          </p:nvSpPr>
          <p:spPr bwMode="auto">
            <a:xfrm>
              <a:off x="1074" y="1026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198677" name="AutoShape 21"/>
            <p:cNvCxnSpPr>
              <a:cxnSpLocks noChangeShapeType="1"/>
              <a:stCxn id="198669" idx="3"/>
              <a:endCxn id="198675" idx="1"/>
            </p:cNvCxnSpPr>
            <p:nvPr/>
          </p:nvCxnSpPr>
          <p:spPr bwMode="auto">
            <a:xfrm>
              <a:off x="749" y="1365"/>
              <a:ext cx="293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678" name="Rectangle 22"/>
            <p:cNvSpPr>
              <a:spLocks noChangeAspect="1" noChangeArrowheads="1"/>
            </p:cNvSpPr>
            <p:nvPr/>
          </p:nvSpPr>
          <p:spPr bwMode="auto">
            <a:xfrm>
              <a:off x="1735" y="1298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8679" name="Rectangle 23"/>
            <p:cNvSpPr>
              <a:spLocks noChangeAspect="1" noChangeArrowheads="1"/>
            </p:cNvSpPr>
            <p:nvPr/>
          </p:nvSpPr>
          <p:spPr bwMode="auto">
            <a:xfrm>
              <a:off x="2824" y="1298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98680" name="Text Box 24"/>
            <p:cNvSpPr txBox="1">
              <a:spLocks noChangeArrowheads="1"/>
            </p:cNvSpPr>
            <p:nvPr/>
          </p:nvSpPr>
          <p:spPr bwMode="auto">
            <a:xfrm>
              <a:off x="1791" y="102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2881" y="1026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</a:p>
          </p:txBody>
        </p:sp>
        <p:cxnSp>
          <p:nvCxnSpPr>
            <p:cNvPr id="198682" name="AutoShape 26"/>
            <p:cNvCxnSpPr>
              <a:cxnSpLocks noChangeShapeType="1"/>
              <a:stCxn id="198675" idx="3"/>
              <a:endCxn id="198678" idx="1"/>
            </p:cNvCxnSpPr>
            <p:nvPr/>
          </p:nvCxnSpPr>
          <p:spPr bwMode="auto">
            <a:xfrm>
              <a:off x="1406" y="1366"/>
              <a:ext cx="317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683" name="AutoShape 27"/>
            <p:cNvCxnSpPr>
              <a:cxnSpLocks noChangeShapeType="1"/>
              <a:stCxn id="198678" idx="3"/>
              <a:endCxn id="198679" idx="1"/>
            </p:cNvCxnSpPr>
            <p:nvPr/>
          </p:nvCxnSpPr>
          <p:spPr bwMode="auto">
            <a:xfrm>
              <a:off x="2087" y="1366"/>
              <a:ext cx="7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684" name="AutoShape 28"/>
            <p:cNvCxnSpPr>
              <a:cxnSpLocks noChangeShapeType="1"/>
              <a:stCxn id="198668" idx="2"/>
              <a:endCxn id="198669" idx="1"/>
            </p:cNvCxnSpPr>
            <p:nvPr/>
          </p:nvCxnSpPr>
          <p:spPr bwMode="auto">
            <a:xfrm rot="10800000">
              <a:off x="385" y="1365"/>
              <a:ext cx="1230" cy="636"/>
            </a:xfrm>
            <a:prstGeom prst="bentConnector3">
              <a:avLst>
                <a:gd name="adj1" fmla="val 110731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685" name="AutoShape 29"/>
            <p:cNvCxnSpPr>
              <a:cxnSpLocks noChangeShapeType="1"/>
              <a:stCxn id="198668" idx="6"/>
              <a:endCxn id="198679" idx="3"/>
            </p:cNvCxnSpPr>
            <p:nvPr/>
          </p:nvCxnSpPr>
          <p:spPr bwMode="auto">
            <a:xfrm flipV="1">
              <a:off x="2047" y="1366"/>
              <a:ext cx="1129" cy="635"/>
            </a:xfrm>
            <a:prstGeom prst="bentConnector3">
              <a:avLst>
                <a:gd name="adj1" fmla="val 111690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179388" y="4076700"/>
            <a:ext cx="7345362" cy="111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připojení zdroje napětí začne obvodem procházet proud.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velký proud bude procházet jednotlivými rezistory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obvodu není uzel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proud všemi rezistory je stejný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98687" name="Object 31"/>
          <p:cNvGraphicFramePr>
            <a:graphicFrameLocks noChangeAspect="1"/>
          </p:cNvGraphicFramePr>
          <p:nvPr/>
        </p:nvGraphicFramePr>
        <p:xfrm>
          <a:off x="3635375" y="981075"/>
          <a:ext cx="37877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93" name="Rovnice" r:id="rId3" imgW="1536480" imgH="228600" progId="Equation.3">
                  <p:embed/>
                </p:oleObj>
              </mc:Choice>
              <mc:Fallback>
                <p:oleObj name="Rovnice" r:id="rId3" imgW="15364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981075"/>
                        <a:ext cx="3787775" cy="563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88" name="Rectangle 32"/>
          <p:cNvSpPr>
            <a:spLocks noChangeArrowheads="1"/>
          </p:cNvSpPr>
          <p:nvPr/>
        </p:nvSpPr>
        <p:spPr bwMode="auto">
          <a:xfrm>
            <a:off x="179388" y="5229225"/>
            <a:ext cx="8496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Jaké je napětí na jednotlivých rezistorech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Ohmova zákona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*I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;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*I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;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*I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;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…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;	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en-US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=R</a:t>
            </a:r>
            <a:r>
              <a:rPr lang="en-US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*I</a:t>
            </a:r>
          </a:p>
        </p:txBody>
      </p:sp>
      <p:graphicFrame>
        <p:nvGraphicFramePr>
          <p:cNvPr id="198689" name="Object 33"/>
          <p:cNvGraphicFramePr>
            <a:graphicFrameLocks noChangeAspect="1"/>
          </p:cNvGraphicFramePr>
          <p:nvPr/>
        </p:nvGraphicFramePr>
        <p:xfrm>
          <a:off x="6372225" y="1700213"/>
          <a:ext cx="15954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94" name="Rovnice" r:id="rId5" imgW="647640" imgH="431640" progId="Equation.3">
                  <p:embed/>
                </p:oleObj>
              </mc:Choice>
              <mc:Fallback>
                <p:oleObj name="Rovnice" r:id="rId5" imgW="64764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700213"/>
                        <a:ext cx="1595438" cy="1063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91" name="Object 35"/>
          <p:cNvGraphicFramePr>
            <a:graphicFrameLocks noChangeAspect="1"/>
          </p:cNvGraphicFramePr>
          <p:nvPr/>
        </p:nvGraphicFramePr>
        <p:xfrm>
          <a:off x="5443538" y="2924175"/>
          <a:ext cx="3597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95" name="Rovnice" r:id="rId7" imgW="1460160" imgH="228600" progId="Equation.3">
                  <p:embed/>
                </p:oleObj>
              </mc:Choice>
              <mc:Fallback>
                <p:oleObj name="Rovnice" r:id="rId7" imgW="1460160" imgH="2286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2924175"/>
                        <a:ext cx="3597275" cy="561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2555875" y="2457450"/>
            <a:ext cx="717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4211638" y="2457450"/>
            <a:ext cx="7175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4429125" y="2422525"/>
            <a:ext cx="36284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n</a:t>
            </a:r>
            <a:endParaRPr lang="cs-CZ" altLang="cs-CZ" sz="2000" b="1">
              <a:solidFill>
                <a:schemeClr val="bg2"/>
              </a:solidFill>
              <a:effectLst/>
            </a:endParaRPr>
          </a:p>
        </p:txBody>
      </p:sp>
      <p:pic>
        <p:nvPicPr>
          <p:cNvPr id="198695" name="Picture 39" descr="MC900423575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05263"/>
            <a:ext cx="120491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97" name="Picture 41" descr="MC900434409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76700"/>
            <a:ext cx="1292225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9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19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8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8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60" grpId="0"/>
      <p:bldP spid="198661" grpId="0"/>
      <p:bldP spid="198662" grpId="0" animBg="1"/>
      <p:bldP spid="198663" grpId="0" animBg="1"/>
      <p:bldP spid="198664" grpId="0"/>
      <p:bldP spid="198670" grpId="0" animBg="1"/>
      <p:bldP spid="198672" grpId="0"/>
      <p:bldP spid="198673" grpId="0" animBg="1"/>
      <p:bldP spid="198674" grpId="0"/>
      <p:bldP spid="198692" grpId="0" animBg="1"/>
      <p:bldP spid="198693" grpId="0" animBg="1"/>
      <p:bldP spid="198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První Kirchhoffův zákon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79388" y="1144588"/>
            <a:ext cx="8785225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definuje proudy v uzlu elektrického obvodu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Jestliže náboje tečou do uzlu, pak se v tomto uzlu rozdělí.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Dohodou bylo určeno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Proudy, které do uzlu vtékají, mají kladné znaménko	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+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Proudy, které z uzlu vytékají, mají záporné znaménko	</a:t>
            </a:r>
            <a:r>
              <a:rPr lang="cs-CZ" altLang="cs-CZ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4643438" y="3716338"/>
            <a:ext cx="4176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Jakým způsobem lze definovat proudy v daném uzlu ?</a:t>
            </a:r>
          </a:p>
        </p:txBody>
      </p:sp>
      <p:grpSp>
        <p:nvGrpSpPr>
          <p:cNvPr id="184331" name="Group 11"/>
          <p:cNvGrpSpPr>
            <a:grpSpLocks/>
          </p:cNvGrpSpPr>
          <p:nvPr/>
        </p:nvGrpSpPr>
        <p:grpSpPr bwMode="auto">
          <a:xfrm>
            <a:off x="827088" y="3860800"/>
            <a:ext cx="1728787" cy="1152525"/>
            <a:chOff x="1111" y="1752"/>
            <a:chExt cx="1089" cy="726"/>
          </a:xfrm>
        </p:grpSpPr>
        <p:sp>
          <p:nvSpPr>
            <p:cNvPr id="184328" name="Line 8"/>
            <p:cNvSpPr>
              <a:spLocks noChangeShapeType="1"/>
            </p:cNvSpPr>
            <p:nvPr/>
          </p:nvSpPr>
          <p:spPr bwMode="auto">
            <a:xfrm>
              <a:off x="1202" y="1752"/>
              <a:ext cx="862" cy="72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4329" name="Line 9"/>
            <p:cNvSpPr>
              <a:spLocks noChangeShapeType="1"/>
            </p:cNvSpPr>
            <p:nvPr/>
          </p:nvSpPr>
          <p:spPr bwMode="auto">
            <a:xfrm flipV="1">
              <a:off x="1111" y="1842"/>
              <a:ext cx="1089" cy="49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84330" name="Oval 10"/>
            <p:cNvSpPr>
              <a:spLocks noChangeArrowheads="1"/>
            </p:cNvSpPr>
            <p:nvPr/>
          </p:nvSpPr>
          <p:spPr bwMode="auto">
            <a:xfrm>
              <a:off x="1565" y="2047"/>
              <a:ext cx="136" cy="136"/>
            </a:xfrm>
            <a:prstGeom prst="ellipse">
              <a:avLst/>
            </a:prstGeom>
            <a:solidFill>
              <a:schemeClr val="bg2"/>
            </a:solidFill>
            <a:ln w="127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1116013" y="3787775"/>
            <a:ext cx="360362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bg2"/>
              </a:solidFill>
            </a:endParaRPr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 flipH="1" flipV="1">
            <a:off x="1763713" y="4724400"/>
            <a:ext cx="360362" cy="288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bg2"/>
              </a:solidFill>
            </a:endParaRP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2051050" y="4148138"/>
            <a:ext cx="433388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bg2"/>
              </a:solidFill>
            </a:endParaRPr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H="1">
            <a:off x="827088" y="4437063"/>
            <a:ext cx="431800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bg2"/>
              </a:solidFill>
            </a:endParaRP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898525" y="407670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1692275" y="486886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2124075" y="429260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1258888" y="3573463"/>
            <a:ext cx="3603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4716463" y="4581525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+I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– I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– I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I</a:t>
            </a:r>
            <a:r>
              <a:rPr lang="cs-CZ" altLang="cs-CZ" sz="24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</a:t>
            </a:r>
            <a:r>
              <a:rPr lang="cs-CZ" altLang="cs-CZ" sz="24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0</a:t>
            </a:r>
          </a:p>
        </p:txBody>
      </p:sp>
      <p:sp>
        <p:nvSpPr>
          <p:cNvPr id="184341" name="Text Box 21"/>
          <p:cNvSpPr txBox="1">
            <a:spLocks noChangeArrowheads="1"/>
          </p:cNvSpPr>
          <p:nvPr/>
        </p:nvSpPr>
        <p:spPr bwMode="auto">
          <a:xfrm>
            <a:off x="395288" y="5372100"/>
            <a:ext cx="86407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Obecně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5</a:t>
            </a: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… = 0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(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Některé proudy mohou mít podle svého směru záporné znaménko)  </a:t>
            </a:r>
          </a:p>
        </p:txBody>
      </p:sp>
      <p:pic>
        <p:nvPicPr>
          <p:cNvPr id="184342" name="Picture 22" descr="MC90042316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00663"/>
            <a:ext cx="839787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8" dur="20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32" grpId="0" animBg="1"/>
      <p:bldP spid="184333" grpId="0" animBg="1"/>
      <p:bldP spid="184334" grpId="0" animBg="1"/>
      <p:bldP spid="184335" grpId="0" animBg="1"/>
      <p:bldP spid="184336" grpId="0"/>
      <p:bldP spid="184337" grpId="0"/>
      <p:bldP spid="184338" grpId="0"/>
      <p:bldP spid="1843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sériové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5508625" y="2565400"/>
            <a:ext cx="33845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1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2. Kz proveďte součet napětí v obvodu:</a:t>
            </a:r>
            <a:endParaRPr lang="cs-CZ" altLang="cs-CZ" sz="21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0734" name="Rectangle 30"/>
          <p:cNvSpPr>
            <a:spLocks noChangeArrowheads="1"/>
          </p:cNvSpPr>
          <p:nvPr/>
        </p:nvSpPr>
        <p:spPr bwMode="auto">
          <a:xfrm>
            <a:off x="250825" y="5118100"/>
            <a:ext cx="7705725" cy="14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Závěr: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zapojením rezistorů do série je výsledný odpor dán součtem jednotlivých odporů, výsledné napětí součtem dílčích napětí a všemi rezistory prochází stejný proud.  </a:t>
            </a:r>
          </a:p>
        </p:txBody>
      </p:sp>
      <p:graphicFrame>
        <p:nvGraphicFramePr>
          <p:cNvPr id="200736" name="Object 32"/>
          <p:cNvGraphicFramePr>
            <a:graphicFrameLocks noChangeAspect="1"/>
          </p:cNvGraphicFramePr>
          <p:nvPr/>
        </p:nvGraphicFramePr>
        <p:xfrm>
          <a:off x="179388" y="3521075"/>
          <a:ext cx="8713787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2" name="Rovnice" r:id="rId3" imgW="3746160" imgH="457200" progId="Equation.3">
                  <p:embed/>
                </p:oleObj>
              </mc:Choice>
              <mc:Fallback>
                <p:oleObj name="Rovnice" r:id="rId3" imgW="374616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21075"/>
                        <a:ext cx="8713787" cy="1060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742" name="Group 38"/>
          <p:cNvGrpSpPr>
            <a:grpSpLocks/>
          </p:cNvGrpSpPr>
          <p:nvPr/>
        </p:nvGrpSpPr>
        <p:grpSpPr bwMode="auto">
          <a:xfrm>
            <a:off x="468313" y="909638"/>
            <a:ext cx="4460875" cy="2374900"/>
            <a:chOff x="295" y="1072"/>
            <a:chExt cx="2810" cy="1496"/>
          </a:xfrm>
        </p:grpSpPr>
        <p:sp>
          <p:nvSpPr>
            <p:cNvPr id="200707" name="Text Box 3"/>
            <p:cNvSpPr txBox="1">
              <a:spLocks noChangeArrowheads="1"/>
            </p:cNvSpPr>
            <p:nvPr/>
          </p:nvSpPr>
          <p:spPr bwMode="auto">
            <a:xfrm>
              <a:off x="379" y="152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08" name="Text Box 4"/>
            <p:cNvSpPr txBox="1">
              <a:spLocks noChangeArrowheads="1"/>
            </p:cNvSpPr>
            <p:nvPr/>
          </p:nvSpPr>
          <p:spPr bwMode="auto">
            <a:xfrm>
              <a:off x="924" y="152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00709" name="Line 5"/>
            <p:cNvSpPr>
              <a:spLocks noChangeShapeType="1"/>
            </p:cNvSpPr>
            <p:nvPr/>
          </p:nvSpPr>
          <p:spPr bwMode="auto">
            <a:xfrm>
              <a:off x="295" y="1548"/>
              <a:ext cx="4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10" name="Line 6"/>
            <p:cNvSpPr>
              <a:spLocks noChangeShapeType="1"/>
            </p:cNvSpPr>
            <p:nvPr/>
          </p:nvSpPr>
          <p:spPr bwMode="auto">
            <a:xfrm>
              <a:off x="884" y="1548"/>
              <a:ext cx="4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11" name="Text Box 7"/>
            <p:cNvSpPr txBox="1">
              <a:spLocks noChangeArrowheads="1"/>
            </p:cNvSpPr>
            <p:nvPr/>
          </p:nvSpPr>
          <p:spPr bwMode="auto">
            <a:xfrm>
              <a:off x="1785" y="152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 rot="16200000">
              <a:off x="1678" y="200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1629" y="233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15" name="Line 11"/>
            <p:cNvSpPr>
              <a:spLocks noChangeShapeType="1"/>
            </p:cNvSpPr>
            <p:nvPr/>
          </p:nvSpPr>
          <p:spPr bwMode="auto">
            <a:xfrm rot="10800000">
              <a:off x="521" y="1979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16" name="Text Box 12"/>
            <p:cNvSpPr txBox="1">
              <a:spLocks noChangeArrowheads="1"/>
            </p:cNvSpPr>
            <p:nvPr/>
          </p:nvSpPr>
          <p:spPr bwMode="auto">
            <a:xfrm>
              <a:off x="748" y="1752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200717" name="Group 13"/>
            <p:cNvGrpSpPr>
              <a:grpSpLocks/>
            </p:cNvGrpSpPr>
            <p:nvPr/>
          </p:nvGrpSpPr>
          <p:grpSpPr bwMode="auto">
            <a:xfrm>
              <a:off x="295" y="1072"/>
              <a:ext cx="2791" cy="1179"/>
              <a:chOff x="385" y="1026"/>
              <a:chExt cx="2791" cy="1179"/>
            </a:xfrm>
          </p:grpSpPr>
          <p:sp>
            <p:nvSpPr>
              <p:cNvPr id="200718" name="Oval 14"/>
              <p:cNvSpPr>
                <a:spLocks noChangeAspect="1" noChangeArrowheads="1"/>
              </p:cNvSpPr>
              <p:nvPr/>
            </p:nvSpPr>
            <p:spPr bwMode="auto">
              <a:xfrm>
                <a:off x="1627" y="1797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0071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397" y="129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0720" name="Text Box 16"/>
              <p:cNvSpPr txBox="1">
                <a:spLocks noChangeArrowheads="1"/>
              </p:cNvSpPr>
              <p:nvPr/>
            </p:nvSpPr>
            <p:spPr bwMode="auto">
              <a:xfrm>
                <a:off x="449" y="1026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0072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054" y="129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0722" name="Text Box 18"/>
              <p:cNvSpPr txBox="1">
                <a:spLocks noChangeArrowheads="1"/>
              </p:cNvSpPr>
              <p:nvPr/>
            </p:nvSpPr>
            <p:spPr bwMode="auto">
              <a:xfrm>
                <a:off x="1074" y="1026"/>
                <a:ext cx="267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0723" name="AutoShape 19"/>
              <p:cNvCxnSpPr>
                <a:cxnSpLocks noChangeShapeType="1"/>
                <a:stCxn id="200719" idx="3"/>
                <a:endCxn id="200721" idx="1"/>
              </p:cNvCxnSpPr>
              <p:nvPr/>
            </p:nvCxnSpPr>
            <p:spPr bwMode="auto">
              <a:xfrm>
                <a:off x="749" y="1365"/>
                <a:ext cx="293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072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735" y="129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072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824" y="129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0726" name="Text Box 22"/>
              <p:cNvSpPr txBox="1">
                <a:spLocks noChangeArrowheads="1"/>
              </p:cNvSpPr>
              <p:nvPr/>
            </p:nvSpPr>
            <p:spPr bwMode="auto">
              <a:xfrm>
                <a:off x="1791" y="1026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00727" name="Text Box 23"/>
              <p:cNvSpPr txBox="1">
                <a:spLocks noChangeArrowheads="1"/>
              </p:cNvSpPr>
              <p:nvPr/>
            </p:nvSpPr>
            <p:spPr bwMode="auto">
              <a:xfrm>
                <a:off x="2881" y="1026"/>
                <a:ext cx="22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n</a:t>
                </a:r>
              </a:p>
            </p:txBody>
          </p:sp>
          <p:cxnSp>
            <p:nvCxnSpPr>
              <p:cNvPr id="200728" name="AutoShape 24"/>
              <p:cNvCxnSpPr>
                <a:cxnSpLocks noChangeShapeType="1"/>
                <a:stCxn id="200721" idx="3"/>
                <a:endCxn id="200724" idx="1"/>
              </p:cNvCxnSpPr>
              <p:nvPr/>
            </p:nvCxnSpPr>
            <p:spPr bwMode="auto">
              <a:xfrm>
                <a:off x="1406" y="1366"/>
                <a:ext cx="317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729" name="AutoShape 25"/>
              <p:cNvCxnSpPr>
                <a:cxnSpLocks noChangeShapeType="1"/>
                <a:stCxn id="200724" idx="3"/>
                <a:endCxn id="200725" idx="1"/>
              </p:cNvCxnSpPr>
              <p:nvPr/>
            </p:nvCxnSpPr>
            <p:spPr bwMode="auto">
              <a:xfrm>
                <a:off x="2087" y="1366"/>
                <a:ext cx="725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prstDash val="dash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730" name="AutoShape 26"/>
              <p:cNvCxnSpPr>
                <a:cxnSpLocks noChangeShapeType="1"/>
                <a:stCxn id="200718" idx="2"/>
                <a:endCxn id="200719" idx="1"/>
              </p:cNvCxnSpPr>
              <p:nvPr/>
            </p:nvCxnSpPr>
            <p:spPr bwMode="auto">
              <a:xfrm rot="10800000">
                <a:off x="385" y="1365"/>
                <a:ext cx="1230" cy="636"/>
              </a:xfrm>
              <a:prstGeom prst="bentConnector3">
                <a:avLst>
                  <a:gd name="adj1" fmla="val 110731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731" name="AutoShape 27"/>
              <p:cNvCxnSpPr>
                <a:cxnSpLocks noChangeShapeType="1"/>
                <a:stCxn id="200718" idx="6"/>
                <a:endCxn id="200725" idx="3"/>
              </p:cNvCxnSpPr>
              <p:nvPr/>
            </p:nvCxnSpPr>
            <p:spPr bwMode="auto">
              <a:xfrm flipV="1">
                <a:off x="2047" y="1366"/>
                <a:ext cx="1129" cy="635"/>
              </a:xfrm>
              <a:prstGeom prst="bentConnector3">
                <a:avLst>
                  <a:gd name="adj1" fmla="val 111690"/>
                </a:avLst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0737" name="Line 33"/>
            <p:cNvSpPr>
              <a:spLocks noChangeShapeType="1"/>
            </p:cNvSpPr>
            <p:nvPr/>
          </p:nvSpPr>
          <p:spPr bwMode="auto">
            <a:xfrm>
              <a:off x="1610" y="1548"/>
              <a:ext cx="4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38" name="Line 34"/>
            <p:cNvSpPr>
              <a:spLocks noChangeShapeType="1"/>
            </p:cNvSpPr>
            <p:nvPr/>
          </p:nvSpPr>
          <p:spPr bwMode="auto">
            <a:xfrm>
              <a:off x="2653" y="1548"/>
              <a:ext cx="4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2790" y="1526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</p:grpSp>
      <p:pic>
        <p:nvPicPr>
          <p:cNvPr id="200743" name="Picture 39" descr="MC90043779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73688"/>
            <a:ext cx="1292225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44" name="Rectangle 40"/>
          <p:cNvSpPr>
            <a:spLocks noChangeArrowheads="1"/>
          </p:cNvSpPr>
          <p:nvPr/>
        </p:nvSpPr>
        <p:spPr bwMode="auto">
          <a:xfrm>
            <a:off x="6228185" y="1430841"/>
            <a:ext cx="1872208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16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Program animace</a:t>
            </a:r>
            <a:endParaRPr lang="cs-CZ" altLang="cs-CZ" sz="16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0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936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3635896" y="1150946"/>
            <a:ext cx="5328592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Celkové napětí je 57V, odpor prvního rezistoru je 50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napětí na druhém rezistoru je 14V a celkový odpor je 200. Vypočítejte zbývající veličiny.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915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24330"/>
              </p:ext>
            </p:extLst>
          </p:nvPr>
        </p:nvGraphicFramePr>
        <p:xfrm>
          <a:off x="5436096" y="2546898"/>
          <a:ext cx="2380629" cy="67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65" name="Rovnice" r:id="rId3" imgW="1396800" imgH="393480" progId="Equation.3">
                  <p:embed/>
                </p:oleObj>
              </mc:Choice>
              <mc:Fallback>
                <p:oleObj name="Rovnice" r:id="rId3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546898"/>
                        <a:ext cx="2380629" cy="67261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107504" y="2492896"/>
            <a:ext cx="1331144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 = 57V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50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14V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 = 200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1619672" y="2708920"/>
            <a:ext cx="36004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Výpočet celkového proudu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07504" y="4052545"/>
            <a:ext cx="477170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Výpočet odporu na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468748"/>
              </p:ext>
            </p:extLst>
          </p:nvPr>
        </p:nvGraphicFramePr>
        <p:xfrm>
          <a:off x="4349806" y="3922297"/>
          <a:ext cx="2814482" cy="70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66" name="Rovnice" r:id="rId5" imgW="1663560" imgH="419040" progId="Equation.3">
                  <p:embed/>
                </p:oleObj>
              </mc:Choice>
              <mc:Fallback>
                <p:oleObj name="Rovnice" r:id="rId5" imgW="1663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806" y="3922297"/>
                        <a:ext cx="2814482" cy="70962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1619672" y="3361490"/>
            <a:ext cx="280776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Výpočet napětí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05191"/>
              </p:ext>
            </p:extLst>
          </p:nvPr>
        </p:nvGraphicFramePr>
        <p:xfrm>
          <a:off x="4349806" y="3392797"/>
          <a:ext cx="3741563" cy="404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67" name="Rovnice" r:id="rId7" imgW="2006280" imgH="215640" progId="Equation.3">
                  <p:embed/>
                </p:oleObj>
              </mc:Choice>
              <mc:Fallback>
                <p:oleObj name="Rovnice" r:id="rId7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806" y="3392797"/>
                        <a:ext cx="3741563" cy="40486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107504" y="4725144"/>
            <a:ext cx="2736304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Výpočet napětí na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442487"/>
              </p:ext>
            </p:extLst>
          </p:nvPr>
        </p:nvGraphicFramePr>
        <p:xfrm>
          <a:off x="2843808" y="4860166"/>
          <a:ext cx="4476749" cy="38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68" name="Rovnice" r:id="rId9" imgW="2692080" imgH="228600" progId="Equation.3">
                  <p:embed/>
                </p:oleObj>
              </mc:Choice>
              <mc:Fallback>
                <p:oleObj name="Rovnice" r:id="rId9" imgW="269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860166"/>
                        <a:ext cx="4476749" cy="38130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07504" y="5517232"/>
            <a:ext cx="41956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5.	Výpočet odporu na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95914"/>
              </p:ext>
            </p:extLst>
          </p:nvPr>
        </p:nvGraphicFramePr>
        <p:xfrm>
          <a:off x="4355976" y="5373216"/>
          <a:ext cx="2964581" cy="75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69" name="Rovnice" r:id="rId11" imgW="1650960" imgH="419040" progId="Equation.3">
                  <p:embed/>
                </p:oleObj>
              </mc:Choice>
              <mc:Fallback>
                <p:oleObj name="Rovnice" r:id="rId11" imgW="165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373216"/>
                        <a:ext cx="2964581" cy="75399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Skupina 6"/>
          <p:cNvGrpSpPr/>
          <p:nvPr/>
        </p:nvGrpSpPr>
        <p:grpSpPr>
          <a:xfrm>
            <a:off x="467544" y="260648"/>
            <a:ext cx="2805113" cy="2374900"/>
            <a:chOff x="682123" y="422476"/>
            <a:chExt cx="2805113" cy="2374900"/>
          </a:xfrm>
        </p:grpSpPr>
        <p:sp>
          <p:nvSpPr>
            <p:cNvPr id="48" name="Text Box 3"/>
            <p:cNvSpPr txBox="1">
              <a:spLocks noChangeArrowheads="1"/>
            </p:cNvSpPr>
            <p:nvPr/>
          </p:nvSpPr>
          <p:spPr bwMode="auto">
            <a:xfrm>
              <a:off x="815473" y="1141614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1770499" y="1143201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682123" y="1178126"/>
              <a:ext cx="7191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1617161" y="1178126"/>
              <a:ext cx="717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915816" y="1143201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 rot="16200000">
              <a:off x="2231430" y="1897264"/>
              <a:ext cx="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082577" y="2419551"/>
              <a:ext cx="257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rot="10800000">
              <a:off x="1040898" y="1862339"/>
              <a:ext cx="5762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401261" y="1501976"/>
              <a:ext cx="142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1" name="Oval 14"/>
            <p:cNvSpPr>
              <a:spLocks noChangeAspect="1" noChangeArrowheads="1"/>
            </p:cNvSpPr>
            <p:nvPr/>
          </p:nvSpPr>
          <p:spPr bwMode="auto">
            <a:xfrm>
              <a:off x="1907704" y="1646439"/>
              <a:ext cx="647700" cy="64770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62" name="Rectangle 15"/>
            <p:cNvSpPr>
              <a:spLocks noChangeAspect="1" noChangeArrowheads="1"/>
            </p:cNvSpPr>
            <p:nvPr/>
          </p:nvSpPr>
          <p:spPr bwMode="auto">
            <a:xfrm>
              <a:off x="701173" y="85268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783723" y="422476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64" name="Rectangle 17"/>
            <p:cNvSpPr>
              <a:spLocks noChangeAspect="1" noChangeArrowheads="1"/>
            </p:cNvSpPr>
            <p:nvPr/>
          </p:nvSpPr>
          <p:spPr bwMode="auto">
            <a:xfrm>
              <a:off x="1744161" y="854276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1775911" y="422476"/>
              <a:ext cx="423761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66" name="AutoShape 19"/>
            <p:cNvCxnSpPr>
              <a:cxnSpLocks noChangeShapeType="1"/>
              <a:stCxn id="62" idx="3"/>
              <a:endCxn id="64" idx="1"/>
            </p:cNvCxnSpPr>
            <p:nvPr/>
          </p:nvCxnSpPr>
          <p:spPr bwMode="auto">
            <a:xfrm>
              <a:off x="1259973" y="960639"/>
              <a:ext cx="465138" cy="158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Rectangle 20"/>
            <p:cNvSpPr>
              <a:spLocks noChangeAspect="1" noChangeArrowheads="1"/>
            </p:cNvSpPr>
            <p:nvPr/>
          </p:nvSpPr>
          <p:spPr bwMode="auto">
            <a:xfrm>
              <a:off x="2825248" y="854276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2914148" y="422476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cxnSp>
          <p:nvCxnSpPr>
            <p:cNvPr id="71" name="AutoShape 24"/>
            <p:cNvCxnSpPr>
              <a:cxnSpLocks noChangeShapeType="1"/>
              <a:stCxn id="64" idx="3"/>
              <a:endCxn id="67" idx="1"/>
            </p:cNvCxnSpPr>
            <p:nvPr/>
          </p:nvCxnSpPr>
          <p:spPr bwMode="auto">
            <a:xfrm>
              <a:off x="2302961" y="962226"/>
              <a:ext cx="50323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26"/>
            <p:cNvCxnSpPr>
              <a:cxnSpLocks noChangeShapeType="1"/>
              <a:stCxn id="61" idx="2"/>
              <a:endCxn id="62" idx="1"/>
            </p:cNvCxnSpPr>
            <p:nvPr/>
          </p:nvCxnSpPr>
          <p:spPr bwMode="auto">
            <a:xfrm rot="10800000">
              <a:off x="701174" y="960639"/>
              <a:ext cx="1206531" cy="1009650"/>
            </a:xfrm>
            <a:prstGeom prst="bentConnector3">
              <a:avLst>
                <a:gd name="adj1" fmla="val 118947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2769686" y="1178126"/>
              <a:ext cx="717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5" name="Pravoúhlá spojnice 4"/>
            <p:cNvCxnSpPr>
              <a:stCxn id="67" idx="3"/>
              <a:endCxn id="61" idx="6"/>
            </p:cNvCxnSpPr>
            <p:nvPr/>
          </p:nvCxnSpPr>
          <p:spPr bwMode="auto">
            <a:xfrm flipH="1">
              <a:off x="2555404" y="962226"/>
              <a:ext cx="809594" cy="1008063"/>
            </a:xfrm>
            <a:prstGeom prst="bentConnector3">
              <a:avLst>
                <a:gd name="adj1" fmla="val -28236"/>
              </a:avLst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107504" y="6141678"/>
            <a:ext cx="367240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6.	Kontrola výpočtu - součet dílčích odporů rezistorů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538285"/>
              </p:ext>
            </p:extLst>
          </p:nvPr>
        </p:nvGraphicFramePr>
        <p:xfrm>
          <a:off x="3738761" y="6243134"/>
          <a:ext cx="52657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70" name="Rovnice" r:id="rId13" imgW="2933640" imgH="228600" progId="Equation.3">
                  <p:embed/>
                </p:oleObj>
              </mc:Choice>
              <mc:Fallback>
                <p:oleObj name="Rovnice" r:id="rId13" imgW="2933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761" y="6243134"/>
                        <a:ext cx="5265737" cy="411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80" y="4672040"/>
            <a:ext cx="1413907" cy="12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936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243346" y="2492896"/>
            <a:ext cx="8503978" cy="425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7188" indent="-357188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Do série jsou zapojeny 3 rezistory - 1,2 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800  a 2 k. Rezistorem 800  prochází proud 40mA. Vypočítejte celkové napětí a napětí na jednotlivých rezistorech.</a:t>
            </a:r>
          </a:p>
          <a:p>
            <a:pPr marL="357188" indent="-357188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2.	Do série jsou zapojeny 4 rezistory. Odpor R1 = 900, Napětí na R2 je 50 V, napětí na R3 je jeden a půl násobek napětí U2. </a:t>
            </a:r>
            <a:r>
              <a:rPr lang="cs-CZ" altLang="cs-CZ" sz="2000" b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Celkový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proud je 200 mA a napětí 400V. Vypočítejte na 4. rezistoru a odpor zbývajících rezistorů. </a:t>
            </a:r>
          </a:p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Žárovku 30V/25W je nutné připojit na zdroj 47V. Vypočítejte odpor předřadného rezistoru a jeho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požadovaný výkon.</a:t>
            </a:r>
          </a:p>
          <a:p>
            <a:pPr marL="357188" indent="-357188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Vánoční stromek má 50 žárovek s příkonem 0,7W, které jsou připojeny na napětí 230V. Vypočítejte celkový příkon a odebranou energii za 24 hodin, napětí a proud na jedné žárovce. Jak se změní hodnoty, jestliže bude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 2 žárovky méně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(celkové napětí zůstává stejné).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67544" y="260648"/>
            <a:ext cx="2805113" cy="2374900"/>
            <a:chOff x="682123" y="422476"/>
            <a:chExt cx="2805113" cy="2374900"/>
          </a:xfrm>
        </p:grpSpPr>
        <p:sp>
          <p:nvSpPr>
            <p:cNvPr id="48" name="Text Box 3"/>
            <p:cNvSpPr txBox="1">
              <a:spLocks noChangeArrowheads="1"/>
            </p:cNvSpPr>
            <p:nvPr/>
          </p:nvSpPr>
          <p:spPr bwMode="auto">
            <a:xfrm>
              <a:off x="815473" y="1141614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1770499" y="1143201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682123" y="1178126"/>
              <a:ext cx="7191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1617161" y="1178126"/>
              <a:ext cx="717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915816" y="1143201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 rot="16200000">
              <a:off x="2231430" y="1897264"/>
              <a:ext cx="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082577" y="2419551"/>
              <a:ext cx="257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rot="10800000">
              <a:off x="1040898" y="1862339"/>
              <a:ext cx="5762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401261" y="1501976"/>
              <a:ext cx="142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1" name="Oval 14"/>
            <p:cNvSpPr>
              <a:spLocks noChangeAspect="1" noChangeArrowheads="1"/>
            </p:cNvSpPr>
            <p:nvPr/>
          </p:nvSpPr>
          <p:spPr bwMode="auto">
            <a:xfrm>
              <a:off x="1907704" y="1646439"/>
              <a:ext cx="647700" cy="64770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62" name="Rectangle 15"/>
            <p:cNvSpPr>
              <a:spLocks noChangeAspect="1" noChangeArrowheads="1"/>
            </p:cNvSpPr>
            <p:nvPr/>
          </p:nvSpPr>
          <p:spPr bwMode="auto">
            <a:xfrm>
              <a:off x="701173" y="85268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783723" y="422476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64" name="Rectangle 17"/>
            <p:cNvSpPr>
              <a:spLocks noChangeAspect="1" noChangeArrowheads="1"/>
            </p:cNvSpPr>
            <p:nvPr/>
          </p:nvSpPr>
          <p:spPr bwMode="auto">
            <a:xfrm>
              <a:off x="1744161" y="854276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1775911" y="422476"/>
              <a:ext cx="423761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66" name="AutoShape 19"/>
            <p:cNvCxnSpPr>
              <a:cxnSpLocks noChangeShapeType="1"/>
              <a:stCxn id="62" idx="3"/>
              <a:endCxn id="64" idx="1"/>
            </p:cNvCxnSpPr>
            <p:nvPr/>
          </p:nvCxnSpPr>
          <p:spPr bwMode="auto">
            <a:xfrm>
              <a:off x="1259973" y="960639"/>
              <a:ext cx="465138" cy="158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Rectangle 20"/>
            <p:cNvSpPr>
              <a:spLocks noChangeAspect="1" noChangeArrowheads="1"/>
            </p:cNvSpPr>
            <p:nvPr/>
          </p:nvSpPr>
          <p:spPr bwMode="auto">
            <a:xfrm>
              <a:off x="2825248" y="854276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2914148" y="422476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cxnSp>
          <p:nvCxnSpPr>
            <p:cNvPr id="71" name="AutoShape 24"/>
            <p:cNvCxnSpPr>
              <a:cxnSpLocks noChangeShapeType="1"/>
              <a:stCxn id="64" idx="3"/>
              <a:endCxn id="67" idx="1"/>
            </p:cNvCxnSpPr>
            <p:nvPr/>
          </p:nvCxnSpPr>
          <p:spPr bwMode="auto">
            <a:xfrm>
              <a:off x="2302961" y="962226"/>
              <a:ext cx="50323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26"/>
            <p:cNvCxnSpPr>
              <a:cxnSpLocks noChangeShapeType="1"/>
              <a:stCxn id="61" idx="2"/>
              <a:endCxn id="62" idx="1"/>
            </p:cNvCxnSpPr>
            <p:nvPr/>
          </p:nvCxnSpPr>
          <p:spPr bwMode="auto">
            <a:xfrm rot="10800000">
              <a:off x="701174" y="960639"/>
              <a:ext cx="1206531" cy="1009650"/>
            </a:xfrm>
            <a:prstGeom prst="bentConnector3">
              <a:avLst>
                <a:gd name="adj1" fmla="val 118947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2769686" y="1178126"/>
              <a:ext cx="717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5" name="Pravoúhlá spojnice 4"/>
            <p:cNvCxnSpPr>
              <a:stCxn id="67" idx="3"/>
              <a:endCxn id="61" idx="6"/>
            </p:cNvCxnSpPr>
            <p:nvPr/>
          </p:nvCxnSpPr>
          <p:spPr bwMode="auto">
            <a:xfrm flipH="1">
              <a:off x="2555404" y="962226"/>
              <a:ext cx="809594" cy="1008063"/>
            </a:xfrm>
            <a:prstGeom prst="bentConnector3">
              <a:avLst>
                <a:gd name="adj1" fmla="val -28236"/>
              </a:avLst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960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paralelní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323850" y="981075"/>
            <a:ext cx="8496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odvození vztahů při paralelního zapojení si lze představit stejné rezistory.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179388" y="1916113"/>
            <a:ext cx="3313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odporu rezistoru: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01752" name="Object 24"/>
          <p:cNvGraphicFramePr>
            <a:graphicFrameLocks noChangeAspect="1"/>
          </p:cNvGraphicFramePr>
          <p:nvPr/>
        </p:nvGraphicFramePr>
        <p:xfrm>
          <a:off x="1116013" y="2420938"/>
          <a:ext cx="143986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2" name="Rovnice" r:id="rId3" imgW="583920" imgH="393480" progId="Equation.3">
                  <p:embed/>
                </p:oleObj>
              </mc:Choice>
              <mc:Fallback>
                <p:oleObj name="Rovnice" r:id="rId3" imgW="58392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20938"/>
                        <a:ext cx="1439862" cy="969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179388" y="3860800"/>
            <a:ext cx="8785225" cy="27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269875" algn="l"/>
                <a:tab pos="1343025" algn="l"/>
                <a:tab pos="152082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269875" algn="l"/>
                <a:tab pos="1343025" algn="l"/>
                <a:tab pos="152082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269875" algn="l"/>
                <a:tab pos="1343025" algn="l"/>
                <a:tab pos="152082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1343025" algn="l"/>
                <a:tab pos="15208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Představme si náboje (volné elektrony), který prochází přes </a:t>
            </a:r>
            <a:r>
              <a:rPr lang="cs-CZ" altLang="cs-CZ" sz="2000" b="1" i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jednotlivé, stejné </a:t>
            </a: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rezistory. Jaké veličiny u rezistorů budou mít vliv na jejich pohyb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průřez 	-	ano náboje se rozdělí mezi větve, mají lehčí průchod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délka	-	ne, dráha nábojů se nemění (vliv vodiče je zanedbán)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materiál	-	je stále stejný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Protože je průřez vodiče ve jmenovateli,</a:t>
            </a:r>
            <a:r>
              <a:rPr lang="cs-CZ" altLang="cs-CZ" sz="2000" b="1" i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je třeba sčítat převrácené hodnoty odporů (lze také využít vodivosti, kde je průřez v čitateli. Celková vodivost je pak dána součtem dílčích vodivostí) </a:t>
            </a:r>
            <a:endParaRPr lang="cs-CZ" altLang="cs-CZ" sz="2000" b="1" i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01774" name="Group 46"/>
          <p:cNvGrpSpPr>
            <a:grpSpLocks/>
          </p:cNvGrpSpPr>
          <p:nvPr/>
        </p:nvGrpSpPr>
        <p:grpSpPr bwMode="auto">
          <a:xfrm>
            <a:off x="3924300" y="1341438"/>
            <a:ext cx="4824413" cy="2160587"/>
            <a:chOff x="2472" y="845"/>
            <a:chExt cx="3039" cy="1361"/>
          </a:xfrm>
        </p:grpSpPr>
        <p:sp>
          <p:nvSpPr>
            <p:cNvPr id="201733" name="Oval 5"/>
            <p:cNvSpPr>
              <a:spLocks noChangeAspect="1" noChangeArrowheads="1"/>
            </p:cNvSpPr>
            <p:nvPr/>
          </p:nvSpPr>
          <p:spPr bwMode="auto">
            <a:xfrm>
              <a:off x="2472" y="1367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1734" name="Rectangle 6"/>
            <p:cNvSpPr>
              <a:spLocks noChangeAspect="1" noChangeArrowheads="1"/>
            </p:cNvSpPr>
            <p:nvPr/>
          </p:nvSpPr>
          <p:spPr bwMode="auto">
            <a:xfrm rot="5400000">
              <a:off x="3413" y="140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>
              <a:off x="2971" y="129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36" name="Text Box 8"/>
            <p:cNvSpPr txBox="1">
              <a:spLocks noChangeArrowheads="1"/>
            </p:cNvSpPr>
            <p:nvPr/>
          </p:nvSpPr>
          <p:spPr bwMode="auto">
            <a:xfrm>
              <a:off x="3295" y="134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1737" name="Text Box 9"/>
            <p:cNvSpPr txBox="1">
              <a:spLocks noChangeArrowheads="1"/>
            </p:cNvSpPr>
            <p:nvPr/>
          </p:nvSpPr>
          <p:spPr bwMode="auto">
            <a:xfrm>
              <a:off x="2990" y="143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38" name="Line 10"/>
            <p:cNvSpPr>
              <a:spLocks noChangeShapeType="1"/>
            </p:cNvSpPr>
            <p:nvPr/>
          </p:nvSpPr>
          <p:spPr bwMode="auto">
            <a:xfrm>
              <a:off x="2835" y="1026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39" name="Text Box 11"/>
            <p:cNvSpPr txBox="1">
              <a:spLocks noChangeArrowheads="1"/>
            </p:cNvSpPr>
            <p:nvPr/>
          </p:nvSpPr>
          <p:spPr bwMode="auto">
            <a:xfrm>
              <a:off x="2745" y="845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40" name="Rectangle 12"/>
            <p:cNvSpPr>
              <a:spLocks noChangeAspect="1" noChangeArrowheads="1"/>
            </p:cNvSpPr>
            <p:nvPr/>
          </p:nvSpPr>
          <p:spPr bwMode="auto">
            <a:xfrm rot="5400000">
              <a:off x="3957" y="140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41" name="Text Box 13"/>
            <p:cNvSpPr txBox="1">
              <a:spLocks noChangeArrowheads="1"/>
            </p:cNvSpPr>
            <p:nvPr/>
          </p:nvSpPr>
          <p:spPr bwMode="auto">
            <a:xfrm rot="16200000">
              <a:off x="3615" y="1375"/>
              <a:ext cx="5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1743" name="Rectangle 15"/>
            <p:cNvSpPr>
              <a:spLocks noChangeAspect="1" noChangeArrowheads="1"/>
            </p:cNvSpPr>
            <p:nvPr/>
          </p:nvSpPr>
          <p:spPr bwMode="auto">
            <a:xfrm rot="5400000">
              <a:off x="4547" y="140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44" name="Rectangle 16"/>
            <p:cNvSpPr>
              <a:spLocks noChangeAspect="1" noChangeArrowheads="1"/>
            </p:cNvSpPr>
            <p:nvPr/>
          </p:nvSpPr>
          <p:spPr bwMode="auto">
            <a:xfrm rot="5400000">
              <a:off x="5273" y="140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45" name="Text Box 17"/>
            <p:cNvSpPr txBox="1">
              <a:spLocks noChangeArrowheads="1"/>
            </p:cNvSpPr>
            <p:nvPr/>
          </p:nvSpPr>
          <p:spPr bwMode="auto">
            <a:xfrm rot="16200000">
              <a:off x="4205" y="1375"/>
              <a:ext cx="5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1746" name="Text Box 18"/>
            <p:cNvSpPr txBox="1">
              <a:spLocks noChangeArrowheads="1"/>
            </p:cNvSpPr>
            <p:nvPr/>
          </p:nvSpPr>
          <p:spPr bwMode="auto">
            <a:xfrm rot="16200000">
              <a:off x="4915" y="1378"/>
              <a:ext cx="5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= 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1754" name="Oval 26"/>
            <p:cNvSpPr>
              <a:spLocks noChangeArrowheads="1"/>
            </p:cNvSpPr>
            <p:nvPr/>
          </p:nvSpPr>
          <p:spPr bwMode="auto">
            <a:xfrm>
              <a:off x="4082" y="211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55" name="Oval 27"/>
            <p:cNvSpPr>
              <a:spLocks noChangeArrowheads="1"/>
            </p:cNvSpPr>
            <p:nvPr/>
          </p:nvSpPr>
          <p:spPr bwMode="auto">
            <a:xfrm>
              <a:off x="3537" y="211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56" name="Oval 28"/>
            <p:cNvSpPr>
              <a:spLocks noChangeArrowheads="1"/>
            </p:cNvSpPr>
            <p:nvPr/>
          </p:nvSpPr>
          <p:spPr bwMode="auto">
            <a:xfrm>
              <a:off x="4671" y="107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57" name="Oval 29"/>
            <p:cNvSpPr>
              <a:spLocks noChangeArrowheads="1"/>
            </p:cNvSpPr>
            <p:nvPr/>
          </p:nvSpPr>
          <p:spPr bwMode="auto">
            <a:xfrm>
              <a:off x="4082" y="107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58" name="Oval 30"/>
            <p:cNvSpPr>
              <a:spLocks noChangeArrowheads="1"/>
            </p:cNvSpPr>
            <p:nvPr/>
          </p:nvSpPr>
          <p:spPr bwMode="auto">
            <a:xfrm>
              <a:off x="3537" y="107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1759" name="Oval 31"/>
            <p:cNvSpPr>
              <a:spLocks noChangeArrowheads="1"/>
            </p:cNvSpPr>
            <p:nvPr/>
          </p:nvSpPr>
          <p:spPr bwMode="auto">
            <a:xfrm>
              <a:off x="4671" y="211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1760" name="AutoShape 32"/>
            <p:cNvCxnSpPr>
              <a:cxnSpLocks noChangeShapeType="1"/>
              <a:stCxn id="201733" idx="0"/>
              <a:endCxn id="201758" idx="2"/>
            </p:cNvCxnSpPr>
            <p:nvPr/>
          </p:nvCxnSpPr>
          <p:spPr bwMode="auto">
            <a:xfrm rot="16200000">
              <a:off x="2982" y="811"/>
              <a:ext cx="238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1" name="AutoShape 33"/>
            <p:cNvCxnSpPr>
              <a:cxnSpLocks noChangeShapeType="1"/>
              <a:stCxn id="201758" idx="6"/>
              <a:endCxn id="201757" idx="2"/>
            </p:cNvCxnSpPr>
            <p:nvPr/>
          </p:nvCxnSpPr>
          <p:spPr bwMode="auto">
            <a:xfrm>
              <a:off x="3640" y="1117"/>
              <a:ext cx="43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2" name="AutoShape 34"/>
            <p:cNvCxnSpPr>
              <a:cxnSpLocks noChangeShapeType="1"/>
              <a:stCxn id="201757" idx="6"/>
              <a:endCxn id="201756" idx="2"/>
            </p:cNvCxnSpPr>
            <p:nvPr/>
          </p:nvCxnSpPr>
          <p:spPr bwMode="auto">
            <a:xfrm>
              <a:off x="4185" y="1117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3" name="AutoShape 35"/>
            <p:cNvCxnSpPr>
              <a:cxnSpLocks noChangeShapeType="1"/>
              <a:stCxn id="201756" idx="6"/>
              <a:endCxn id="201744" idx="1"/>
            </p:cNvCxnSpPr>
            <p:nvPr/>
          </p:nvCxnSpPr>
          <p:spPr bwMode="auto">
            <a:xfrm>
              <a:off x="4774" y="1117"/>
              <a:ext cx="669" cy="1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4" name="AutoShape 36"/>
            <p:cNvCxnSpPr>
              <a:cxnSpLocks noChangeShapeType="1"/>
              <a:stCxn id="201734" idx="3"/>
              <a:endCxn id="201755" idx="0"/>
            </p:cNvCxnSpPr>
            <p:nvPr/>
          </p:nvCxnSpPr>
          <p:spPr bwMode="auto">
            <a:xfrm>
              <a:off x="3583" y="1650"/>
              <a:ext cx="0" cy="45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5" name="AutoShape 37"/>
            <p:cNvCxnSpPr>
              <a:cxnSpLocks noChangeShapeType="1"/>
              <a:stCxn id="201758" idx="4"/>
              <a:endCxn id="201734" idx="1"/>
            </p:cNvCxnSpPr>
            <p:nvPr/>
          </p:nvCxnSpPr>
          <p:spPr bwMode="auto">
            <a:xfrm>
              <a:off x="3583" y="1174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6" name="AutoShape 38"/>
            <p:cNvCxnSpPr>
              <a:cxnSpLocks noChangeShapeType="1"/>
              <a:stCxn id="201757" idx="4"/>
              <a:endCxn id="201740" idx="1"/>
            </p:cNvCxnSpPr>
            <p:nvPr/>
          </p:nvCxnSpPr>
          <p:spPr bwMode="auto">
            <a:xfrm flipH="1">
              <a:off x="4127" y="1174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7" name="AutoShape 39"/>
            <p:cNvCxnSpPr>
              <a:cxnSpLocks noChangeShapeType="1"/>
              <a:stCxn id="201740" idx="3"/>
              <a:endCxn id="201754" idx="0"/>
            </p:cNvCxnSpPr>
            <p:nvPr/>
          </p:nvCxnSpPr>
          <p:spPr bwMode="auto">
            <a:xfrm>
              <a:off x="4127" y="1650"/>
              <a:ext cx="1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8" name="AutoShape 40"/>
            <p:cNvCxnSpPr>
              <a:cxnSpLocks noChangeShapeType="1"/>
              <a:stCxn id="201756" idx="4"/>
              <a:endCxn id="201743" idx="1"/>
            </p:cNvCxnSpPr>
            <p:nvPr/>
          </p:nvCxnSpPr>
          <p:spPr bwMode="auto">
            <a:xfrm>
              <a:off x="4717" y="1174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69" name="AutoShape 41"/>
            <p:cNvCxnSpPr>
              <a:cxnSpLocks noChangeShapeType="1"/>
              <a:stCxn id="201743" idx="3"/>
              <a:endCxn id="201759" idx="0"/>
            </p:cNvCxnSpPr>
            <p:nvPr/>
          </p:nvCxnSpPr>
          <p:spPr bwMode="auto">
            <a:xfrm>
              <a:off x="4717" y="1650"/>
              <a:ext cx="0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70" name="AutoShape 42"/>
            <p:cNvCxnSpPr>
              <a:cxnSpLocks noChangeShapeType="1"/>
              <a:stCxn id="201744" idx="3"/>
              <a:endCxn id="201759" idx="6"/>
            </p:cNvCxnSpPr>
            <p:nvPr/>
          </p:nvCxnSpPr>
          <p:spPr bwMode="auto">
            <a:xfrm rot="5400000">
              <a:off x="4854" y="1570"/>
              <a:ext cx="510" cy="6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71" name="AutoShape 43"/>
            <p:cNvCxnSpPr>
              <a:cxnSpLocks noChangeShapeType="1"/>
              <a:stCxn id="201759" idx="2"/>
              <a:endCxn id="201754" idx="6"/>
            </p:cNvCxnSpPr>
            <p:nvPr/>
          </p:nvCxnSpPr>
          <p:spPr bwMode="auto">
            <a:xfrm flipH="1">
              <a:off x="4185" y="2160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72" name="AutoShape 44"/>
            <p:cNvCxnSpPr>
              <a:cxnSpLocks noChangeShapeType="1"/>
              <a:stCxn id="201754" idx="2"/>
              <a:endCxn id="201755" idx="6"/>
            </p:cNvCxnSpPr>
            <p:nvPr/>
          </p:nvCxnSpPr>
          <p:spPr bwMode="auto">
            <a:xfrm flipH="1">
              <a:off x="3640" y="2160"/>
              <a:ext cx="430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773" name="AutoShape 45"/>
            <p:cNvCxnSpPr>
              <a:cxnSpLocks noChangeShapeType="1"/>
              <a:stCxn id="201755" idx="2"/>
              <a:endCxn id="201733" idx="4"/>
            </p:cNvCxnSpPr>
            <p:nvPr/>
          </p:nvCxnSpPr>
          <p:spPr bwMode="auto">
            <a:xfrm rot="10800000">
              <a:off x="2676" y="1787"/>
              <a:ext cx="849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paralelní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908175" y="1052513"/>
            <a:ext cx="316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různé rezistory platí: </a:t>
            </a:r>
            <a:endParaRPr lang="cs-CZ" altLang="cs-CZ" sz="2000" b="1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2780" name="Rectangle 28"/>
          <p:cNvSpPr>
            <a:spLocks noChangeArrowheads="1"/>
          </p:cNvSpPr>
          <p:nvPr/>
        </p:nvSpPr>
        <p:spPr bwMode="auto">
          <a:xfrm>
            <a:off x="179388" y="3816350"/>
            <a:ext cx="6769100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připojení zdroje napětí začne obvodem procházet proud.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velké napětí bude na jednotlivých rezistorech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Všechny rezistory jsou připojeny na svorky zdroje 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napětí na všech rezistorech je stejné</a:t>
            </a:r>
            <a:endParaRPr lang="cs-CZ" altLang="cs-CZ" sz="2000" b="1" u="sng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02781" name="Object 29"/>
          <p:cNvGraphicFramePr>
            <a:graphicFrameLocks noChangeAspect="1"/>
          </p:cNvGraphicFramePr>
          <p:nvPr/>
        </p:nvGraphicFramePr>
        <p:xfrm>
          <a:off x="5003800" y="1196975"/>
          <a:ext cx="3960813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23" name="Rovnice" r:id="rId3" imgW="1676160" imgH="660240" progId="Equation.3">
                  <p:embed/>
                </p:oleObj>
              </mc:Choice>
              <mc:Fallback>
                <p:oleObj name="Rovnice" r:id="rId3" imgW="1676160" imgH="6602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196975"/>
                        <a:ext cx="3960813" cy="15605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3" name="Object 31"/>
          <p:cNvGraphicFramePr>
            <a:graphicFrameLocks noChangeAspect="1"/>
          </p:cNvGraphicFramePr>
          <p:nvPr/>
        </p:nvGraphicFramePr>
        <p:xfrm>
          <a:off x="7086600" y="2852738"/>
          <a:ext cx="1868488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24" name="Rovnice" r:id="rId5" imgW="698400" imgH="888840" progId="Equation.3">
                  <p:embed/>
                </p:oleObj>
              </mc:Choice>
              <mc:Fallback>
                <p:oleObj name="Rovnice" r:id="rId5" imgW="698400" imgH="8888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852738"/>
                        <a:ext cx="1868488" cy="2376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4" name="Object 32"/>
          <p:cNvGraphicFramePr>
            <a:graphicFrameLocks noChangeAspect="1"/>
          </p:cNvGraphicFramePr>
          <p:nvPr/>
        </p:nvGraphicFramePr>
        <p:xfrm>
          <a:off x="250825" y="5734050"/>
          <a:ext cx="55435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25" name="Rovnice" r:id="rId7" imgW="1676160" imgH="228600" progId="Equation.3">
                  <p:embed/>
                </p:oleObj>
              </mc:Choice>
              <mc:Fallback>
                <p:oleObj name="Rovnice" r:id="rId7" imgW="167616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734050"/>
                        <a:ext cx="554355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824" name="Group 72"/>
          <p:cNvGrpSpPr>
            <a:grpSpLocks noChangeAspect="1"/>
          </p:cNvGrpSpPr>
          <p:nvPr/>
        </p:nvGrpSpPr>
        <p:grpSpPr bwMode="auto">
          <a:xfrm>
            <a:off x="250825" y="1457325"/>
            <a:ext cx="4243388" cy="1900238"/>
            <a:chOff x="158" y="1026"/>
            <a:chExt cx="3039" cy="1361"/>
          </a:xfrm>
        </p:grpSpPr>
        <p:sp>
          <p:nvSpPr>
            <p:cNvPr id="202791" name="Oval 39"/>
            <p:cNvSpPr>
              <a:spLocks noChangeAspect="1" noChangeArrowheads="1"/>
            </p:cNvSpPr>
            <p:nvPr/>
          </p:nvSpPr>
          <p:spPr bwMode="auto">
            <a:xfrm>
              <a:off x="158" y="15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2792" name="Rectangle 40"/>
            <p:cNvSpPr>
              <a:spLocks noChangeAspect="1" noChangeArrowheads="1"/>
            </p:cNvSpPr>
            <p:nvPr/>
          </p:nvSpPr>
          <p:spPr bwMode="auto">
            <a:xfrm rot="5400000">
              <a:off x="1099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793" name="Line 41"/>
            <p:cNvSpPr>
              <a:spLocks noChangeAspect="1" noChangeShapeType="1"/>
            </p:cNvSpPr>
            <p:nvPr/>
          </p:nvSpPr>
          <p:spPr bwMode="auto">
            <a:xfrm>
              <a:off x="657" y="147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794" name="Text Box 42"/>
            <p:cNvSpPr txBox="1">
              <a:spLocks noChangeAspect="1" noChangeArrowheads="1"/>
            </p:cNvSpPr>
            <p:nvPr/>
          </p:nvSpPr>
          <p:spPr bwMode="auto">
            <a:xfrm>
              <a:off x="981" y="1504"/>
              <a:ext cx="21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2795" name="Text Box 43"/>
            <p:cNvSpPr txBox="1">
              <a:spLocks noChangeAspect="1" noChangeArrowheads="1"/>
            </p:cNvSpPr>
            <p:nvPr/>
          </p:nvSpPr>
          <p:spPr bwMode="auto">
            <a:xfrm>
              <a:off x="676" y="1615"/>
              <a:ext cx="15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16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796" name="Line 44"/>
            <p:cNvSpPr>
              <a:spLocks noChangeAspect="1" noChangeShapeType="1"/>
            </p:cNvSpPr>
            <p:nvPr/>
          </p:nvSpPr>
          <p:spPr bwMode="auto">
            <a:xfrm>
              <a:off x="521" y="1207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797" name="Text Box 45"/>
            <p:cNvSpPr txBox="1">
              <a:spLocks noChangeAspect="1" noChangeArrowheads="1"/>
            </p:cNvSpPr>
            <p:nvPr/>
          </p:nvSpPr>
          <p:spPr bwMode="auto">
            <a:xfrm>
              <a:off x="431" y="1026"/>
              <a:ext cx="9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16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798" name="Rectangle 46"/>
            <p:cNvSpPr>
              <a:spLocks noChangeAspect="1" noChangeArrowheads="1"/>
            </p:cNvSpPr>
            <p:nvPr/>
          </p:nvSpPr>
          <p:spPr bwMode="auto">
            <a:xfrm rot="5400000">
              <a:off x="1643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799" name="Text Box 47"/>
            <p:cNvSpPr txBox="1">
              <a:spLocks noChangeAspect="1" noChangeArrowheads="1"/>
            </p:cNvSpPr>
            <p:nvPr/>
          </p:nvSpPr>
          <p:spPr bwMode="auto">
            <a:xfrm>
              <a:off x="1527" y="1504"/>
              <a:ext cx="25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16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0" name="Rectangle 48"/>
            <p:cNvSpPr>
              <a:spLocks noChangeAspect="1" noChangeArrowheads="1"/>
            </p:cNvSpPr>
            <p:nvPr/>
          </p:nvSpPr>
          <p:spPr bwMode="auto">
            <a:xfrm rot="5400000">
              <a:off x="2233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1" name="Rectangle 49"/>
            <p:cNvSpPr>
              <a:spLocks noChangeAspect="1" noChangeArrowheads="1"/>
            </p:cNvSpPr>
            <p:nvPr/>
          </p:nvSpPr>
          <p:spPr bwMode="auto">
            <a:xfrm rot="5400000">
              <a:off x="2959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2" name="Text Box 50"/>
            <p:cNvSpPr txBox="1">
              <a:spLocks noChangeAspect="1" noChangeArrowheads="1"/>
            </p:cNvSpPr>
            <p:nvPr/>
          </p:nvSpPr>
          <p:spPr bwMode="auto">
            <a:xfrm>
              <a:off x="2116" y="1504"/>
              <a:ext cx="21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02803" name="Text Box 51"/>
            <p:cNvSpPr txBox="1">
              <a:spLocks noChangeAspect="1" noChangeArrowheads="1"/>
            </p:cNvSpPr>
            <p:nvPr/>
          </p:nvSpPr>
          <p:spPr bwMode="auto">
            <a:xfrm>
              <a:off x="2837" y="1504"/>
              <a:ext cx="25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16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4" name="Oval 52"/>
            <p:cNvSpPr>
              <a:spLocks noChangeAspect="1" noChangeArrowheads="1"/>
            </p:cNvSpPr>
            <p:nvPr/>
          </p:nvSpPr>
          <p:spPr bwMode="auto">
            <a:xfrm>
              <a:off x="1768" y="22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5" name="Oval 53"/>
            <p:cNvSpPr>
              <a:spLocks noChangeAspect="1" noChangeArrowheads="1"/>
            </p:cNvSpPr>
            <p:nvPr/>
          </p:nvSpPr>
          <p:spPr bwMode="auto">
            <a:xfrm>
              <a:off x="1223" y="229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6" name="Oval 54"/>
            <p:cNvSpPr>
              <a:spLocks noChangeAspect="1" noChangeArrowheads="1"/>
            </p:cNvSpPr>
            <p:nvPr/>
          </p:nvSpPr>
          <p:spPr bwMode="auto">
            <a:xfrm>
              <a:off x="2357" y="125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7" name="Oval 55"/>
            <p:cNvSpPr>
              <a:spLocks noChangeAspect="1" noChangeArrowheads="1"/>
            </p:cNvSpPr>
            <p:nvPr/>
          </p:nvSpPr>
          <p:spPr bwMode="auto">
            <a:xfrm>
              <a:off x="1768" y="125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8" name="Oval 56"/>
            <p:cNvSpPr>
              <a:spLocks noChangeAspect="1" noChangeArrowheads="1"/>
            </p:cNvSpPr>
            <p:nvPr/>
          </p:nvSpPr>
          <p:spPr bwMode="auto">
            <a:xfrm>
              <a:off x="1223" y="125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2809" name="Oval 57"/>
            <p:cNvSpPr>
              <a:spLocks noChangeAspect="1" noChangeArrowheads="1"/>
            </p:cNvSpPr>
            <p:nvPr/>
          </p:nvSpPr>
          <p:spPr bwMode="auto">
            <a:xfrm>
              <a:off x="2357" y="22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2810" name="AutoShape 58"/>
            <p:cNvCxnSpPr>
              <a:cxnSpLocks noChangeAspect="1" noChangeShapeType="1"/>
              <a:stCxn id="202791" idx="0"/>
              <a:endCxn id="202808" idx="2"/>
            </p:cNvCxnSpPr>
            <p:nvPr/>
          </p:nvCxnSpPr>
          <p:spPr bwMode="auto">
            <a:xfrm rot="16200000">
              <a:off x="668" y="992"/>
              <a:ext cx="238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1" name="AutoShape 59"/>
            <p:cNvCxnSpPr>
              <a:cxnSpLocks noChangeAspect="1" noChangeShapeType="1"/>
              <a:stCxn id="202808" idx="6"/>
              <a:endCxn id="202807" idx="2"/>
            </p:cNvCxnSpPr>
            <p:nvPr/>
          </p:nvCxnSpPr>
          <p:spPr bwMode="auto">
            <a:xfrm>
              <a:off x="1326" y="1298"/>
              <a:ext cx="43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2" name="AutoShape 60"/>
            <p:cNvCxnSpPr>
              <a:cxnSpLocks noChangeAspect="1" noChangeShapeType="1"/>
              <a:stCxn id="202807" idx="6"/>
              <a:endCxn id="202806" idx="2"/>
            </p:cNvCxnSpPr>
            <p:nvPr/>
          </p:nvCxnSpPr>
          <p:spPr bwMode="auto">
            <a:xfrm>
              <a:off x="1871" y="1298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3" name="AutoShape 61"/>
            <p:cNvCxnSpPr>
              <a:cxnSpLocks noChangeAspect="1" noChangeShapeType="1"/>
              <a:stCxn id="202806" idx="6"/>
              <a:endCxn id="202801" idx="1"/>
            </p:cNvCxnSpPr>
            <p:nvPr/>
          </p:nvCxnSpPr>
          <p:spPr bwMode="auto">
            <a:xfrm>
              <a:off x="2460" y="1298"/>
              <a:ext cx="669" cy="1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4" name="AutoShape 62"/>
            <p:cNvCxnSpPr>
              <a:cxnSpLocks noChangeAspect="1" noChangeShapeType="1"/>
              <a:stCxn id="202792" idx="3"/>
              <a:endCxn id="202805" idx="0"/>
            </p:cNvCxnSpPr>
            <p:nvPr/>
          </p:nvCxnSpPr>
          <p:spPr bwMode="auto">
            <a:xfrm>
              <a:off x="1269" y="1831"/>
              <a:ext cx="0" cy="45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5" name="AutoShape 63"/>
            <p:cNvCxnSpPr>
              <a:cxnSpLocks noChangeAspect="1" noChangeShapeType="1"/>
              <a:stCxn id="202808" idx="4"/>
              <a:endCxn id="202792" idx="1"/>
            </p:cNvCxnSpPr>
            <p:nvPr/>
          </p:nvCxnSpPr>
          <p:spPr bwMode="auto">
            <a:xfrm>
              <a:off x="1269" y="1355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6" name="AutoShape 64"/>
            <p:cNvCxnSpPr>
              <a:cxnSpLocks noChangeAspect="1" noChangeShapeType="1"/>
              <a:stCxn id="202807" idx="4"/>
              <a:endCxn id="202798" idx="1"/>
            </p:cNvCxnSpPr>
            <p:nvPr/>
          </p:nvCxnSpPr>
          <p:spPr bwMode="auto">
            <a:xfrm flipH="1">
              <a:off x="1813" y="1355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7" name="AutoShape 65"/>
            <p:cNvCxnSpPr>
              <a:cxnSpLocks noChangeAspect="1" noChangeShapeType="1"/>
              <a:stCxn id="202798" idx="3"/>
              <a:endCxn id="202804" idx="0"/>
            </p:cNvCxnSpPr>
            <p:nvPr/>
          </p:nvCxnSpPr>
          <p:spPr bwMode="auto">
            <a:xfrm>
              <a:off x="1813" y="1831"/>
              <a:ext cx="1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8" name="AutoShape 66"/>
            <p:cNvCxnSpPr>
              <a:cxnSpLocks noChangeAspect="1" noChangeShapeType="1"/>
              <a:stCxn id="202806" idx="4"/>
              <a:endCxn id="202800" idx="1"/>
            </p:cNvCxnSpPr>
            <p:nvPr/>
          </p:nvCxnSpPr>
          <p:spPr bwMode="auto">
            <a:xfrm>
              <a:off x="2403" y="1355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19" name="AutoShape 67"/>
            <p:cNvCxnSpPr>
              <a:cxnSpLocks noChangeAspect="1" noChangeShapeType="1"/>
              <a:stCxn id="202800" idx="3"/>
              <a:endCxn id="202809" idx="0"/>
            </p:cNvCxnSpPr>
            <p:nvPr/>
          </p:nvCxnSpPr>
          <p:spPr bwMode="auto">
            <a:xfrm>
              <a:off x="2403" y="1831"/>
              <a:ext cx="0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20" name="AutoShape 68"/>
            <p:cNvCxnSpPr>
              <a:cxnSpLocks noChangeAspect="1" noChangeShapeType="1"/>
              <a:stCxn id="202801" idx="3"/>
              <a:endCxn id="202809" idx="6"/>
            </p:cNvCxnSpPr>
            <p:nvPr/>
          </p:nvCxnSpPr>
          <p:spPr bwMode="auto">
            <a:xfrm rot="5400000">
              <a:off x="2540" y="1751"/>
              <a:ext cx="510" cy="6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21" name="AutoShape 69"/>
            <p:cNvCxnSpPr>
              <a:cxnSpLocks noChangeAspect="1" noChangeShapeType="1"/>
              <a:stCxn id="202809" idx="2"/>
              <a:endCxn id="202804" idx="6"/>
            </p:cNvCxnSpPr>
            <p:nvPr/>
          </p:nvCxnSpPr>
          <p:spPr bwMode="auto">
            <a:xfrm flipH="1">
              <a:off x="1871" y="2341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22" name="AutoShape 70"/>
            <p:cNvCxnSpPr>
              <a:cxnSpLocks noChangeAspect="1" noChangeShapeType="1"/>
              <a:stCxn id="202804" idx="2"/>
              <a:endCxn id="202805" idx="6"/>
            </p:cNvCxnSpPr>
            <p:nvPr/>
          </p:nvCxnSpPr>
          <p:spPr bwMode="auto">
            <a:xfrm flipH="1">
              <a:off x="1326" y="2341"/>
              <a:ext cx="430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823" name="AutoShape 71"/>
            <p:cNvCxnSpPr>
              <a:cxnSpLocks noChangeAspect="1" noChangeShapeType="1"/>
              <a:stCxn id="202805" idx="2"/>
              <a:endCxn id="202791" idx="4"/>
            </p:cNvCxnSpPr>
            <p:nvPr/>
          </p:nvCxnSpPr>
          <p:spPr bwMode="auto">
            <a:xfrm rot="10800000">
              <a:off x="362" y="1968"/>
              <a:ext cx="849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paralelní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124075" y="2312988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1</a:t>
            </a:r>
            <a:endParaRPr lang="cs-CZ" altLang="cs-CZ" sz="2000" b="1" dirty="0">
              <a:solidFill>
                <a:schemeClr val="bg2"/>
              </a:solidFill>
              <a:effectLst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2968625" y="2312988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905250" y="2312988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  <a:endParaRPr lang="cs-CZ" altLang="cs-CZ" sz="2000" b="1">
              <a:solidFill>
                <a:schemeClr val="bg2"/>
              </a:solidFill>
              <a:effectLst/>
            </a:endParaRP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rot="5400000">
            <a:off x="3563143" y="2637632"/>
            <a:ext cx="5762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5076825" y="2312988"/>
            <a:ext cx="24743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n</a:t>
            </a:r>
          </a:p>
        </p:txBody>
      </p:sp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323850" y="3429000"/>
            <a:ext cx="8496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velký proud prochází jednotlivými rezistory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Ohmova zákona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=U/R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;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=U/R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;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=U/R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;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…</a:t>
            </a:r>
            <a:r>
              <a:rPr lang="en-US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;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en-US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=U/R</a:t>
            </a:r>
            <a:r>
              <a:rPr lang="en-US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203832" name="Group 56"/>
          <p:cNvGrpSpPr>
            <a:grpSpLocks/>
          </p:cNvGrpSpPr>
          <p:nvPr/>
        </p:nvGrpSpPr>
        <p:grpSpPr bwMode="auto">
          <a:xfrm>
            <a:off x="179388" y="981075"/>
            <a:ext cx="4824412" cy="2160588"/>
            <a:chOff x="158" y="1026"/>
            <a:chExt cx="3039" cy="1361"/>
          </a:xfrm>
        </p:grpSpPr>
        <p:sp>
          <p:nvSpPr>
            <p:cNvPr id="203799" name="Oval 23"/>
            <p:cNvSpPr>
              <a:spLocks noChangeAspect="1" noChangeArrowheads="1"/>
            </p:cNvSpPr>
            <p:nvPr/>
          </p:nvSpPr>
          <p:spPr bwMode="auto">
            <a:xfrm>
              <a:off x="158" y="1548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3800" name="Rectangle 24"/>
            <p:cNvSpPr>
              <a:spLocks noChangeAspect="1" noChangeArrowheads="1"/>
            </p:cNvSpPr>
            <p:nvPr/>
          </p:nvSpPr>
          <p:spPr bwMode="auto">
            <a:xfrm rot="5400000">
              <a:off x="1099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1" name="Line 25"/>
            <p:cNvSpPr>
              <a:spLocks noChangeShapeType="1"/>
            </p:cNvSpPr>
            <p:nvPr/>
          </p:nvSpPr>
          <p:spPr bwMode="auto">
            <a:xfrm>
              <a:off x="657" y="147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2" name="Text Box 26"/>
            <p:cNvSpPr txBox="1">
              <a:spLocks noChangeArrowheads="1"/>
            </p:cNvSpPr>
            <p:nvPr/>
          </p:nvSpPr>
          <p:spPr bwMode="auto">
            <a:xfrm>
              <a:off x="981" y="150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3803" name="Text Box 27"/>
            <p:cNvSpPr txBox="1">
              <a:spLocks noChangeArrowheads="1"/>
            </p:cNvSpPr>
            <p:nvPr/>
          </p:nvSpPr>
          <p:spPr bwMode="auto">
            <a:xfrm>
              <a:off x="676" y="161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4" name="Line 28"/>
            <p:cNvSpPr>
              <a:spLocks noChangeShapeType="1"/>
            </p:cNvSpPr>
            <p:nvPr/>
          </p:nvSpPr>
          <p:spPr bwMode="auto">
            <a:xfrm>
              <a:off x="521" y="1207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5" name="Text Box 29"/>
            <p:cNvSpPr txBox="1">
              <a:spLocks noChangeArrowheads="1"/>
            </p:cNvSpPr>
            <p:nvPr/>
          </p:nvSpPr>
          <p:spPr bwMode="auto">
            <a:xfrm>
              <a:off x="431" y="102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6" name="Rectangle 30"/>
            <p:cNvSpPr>
              <a:spLocks noChangeAspect="1" noChangeArrowheads="1"/>
            </p:cNvSpPr>
            <p:nvPr/>
          </p:nvSpPr>
          <p:spPr bwMode="auto">
            <a:xfrm rot="5400000">
              <a:off x="1643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7" name="Text Box 31"/>
            <p:cNvSpPr txBox="1">
              <a:spLocks noChangeArrowheads="1"/>
            </p:cNvSpPr>
            <p:nvPr/>
          </p:nvSpPr>
          <p:spPr bwMode="auto">
            <a:xfrm>
              <a:off x="1527" y="1502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8" name="Rectangle 32"/>
            <p:cNvSpPr>
              <a:spLocks noChangeAspect="1" noChangeArrowheads="1"/>
            </p:cNvSpPr>
            <p:nvPr/>
          </p:nvSpPr>
          <p:spPr bwMode="auto">
            <a:xfrm rot="5400000">
              <a:off x="2233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09" name="Rectangle 33"/>
            <p:cNvSpPr>
              <a:spLocks noChangeAspect="1" noChangeArrowheads="1"/>
            </p:cNvSpPr>
            <p:nvPr/>
          </p:nvSpPr>
          <p:spPr bwMode="auto">
            <a:xfrm rot="5400000">
              <a:off x="2959" y="1581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0" name="Text Box 34"/>
            <p:cNvSpPr txBox="1">
              <a:spLocks noChangeArrowheads="1"/>
            </p:cNvSpPr>
            <p:nvPr/>
          </p:nvSpPr>
          <p:spPr bwMode="auto">
            <a:xfrm>
              <a:off x="2116" y="150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03811" name="Text Box 35"/>
            <p:cNvSpPr txBox="1">
              <a:spLocks noChangeArrowheads="1"/>
            </p:cNvSpPr>
            <p:nvPr/>
          </p:nvSpPr>
          <p:spPr bwMode="auto">
            <a:xfrm>
              <a:off x="2837" y="1502"/>
              <a:ext cx="27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2" name="Oval 36"/>
            <p:cNvSpPr>
              <a:spLocks noChangeArrowheads="1"/>
            </p:cNvSpPr>
            <p:nvPr/>
          </p:nvSpPr>
          <p:spPr bwMode="auto">
            <a:xfrm>
              <a:off x="1768" y="22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3" name="Oval 37"/>
            <p:cNvSpPr>
              <a:spLocks noChangeArrowheads="1"/>
            </p:cNvSpPr>
            <p:nvPr/>
          </p:nvSpPr>
          <p:spPr bwMode="auto">
            <a:xfrm>
              <a:off x="1223" y="229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4" name="Oval 38"/>
            <p:cNvSpPr>
              <a:spLocks noChangeArrowheads="1"/>
            </p:cNvSpPr>
            <p:nvPr/>
          </p:nvSpPr>
          <p:spPr bwMode="auto">
            <a:xfrm>
              <a:off x="2357" y="125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5" name="Oval 39"/>
            <p:cNvSpPr>
              <a:spLocks noChangeArrowheads="1"/>
            </p:cNvSpPr>
            <p:nvPr/>
          </p:nvSpPr>
          <p:spPr bwMode="auto">
            <a:xfrm>
              <a:off x="1768" y="125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6" name="Oval 40"/>
            <p:cNvSpPr>
              <a:spLocks noChangeArrowheads="1"/>
            </p:cNvSpPr>
            <p:nvPr/>
          </p:nvSpPr>
          <p:spPr bwMode="auto">
            <a:xfrm>
              <a:off x="1223" y="1252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3817" name="Oval 41"/>
            <p:cNvSpPr>
              <a:spLocks noChangeArrowheads="1"/>
            </p:cNvSpPr>
            <p:nvPr/>
          </p:nvSpPr>
          <p:spPr bwMode="auto">
            <a:xfrm>
              <a:off x="2357" y="22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3818" name="AutoShape 42"/>
            <p:cNvCxnSpPr>
              <a:cxnSpLocks noChangeShapeType="1"/>
              <a:stCxn id="203799" idx="0"/>
              <a:endCxn id="203816" idx="2"/>
            </p:cNvCxnSpPr>
            <p:nvPr/>
          </p:nvCxnSpPr>
          <p:spPr bwMode="auto">
            <a:xfrm rot="16200000">
              <a:off x="668" y="992"/>
              <a:ext cx="238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19" name="AutoShape 43"/>
            <p:cNvCxnSpPr>
              <a:cxnSpLocks noChangeShapeType="1"/>
              <a:stCxn id="203816" idx="6"/>
              <a:endCxn id="203815" idx="2"/>
            </p:cNvCxnSpPr>
            <p:nvPr/>
          </p:nvCxnSpPr>
          <p:spPr bwMode="auto">
            <a:xfrm>
              <a:off x="1326" y="1298"/>
              <a:ext cx="43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0" name="AutoShape 44"/>
            <p:cNvCxnSpPr>
              <a:cxnSpLocks noChangeShapeType="1"/>
              <a:stCxn id="203815" idx="6"/>
              <a:endCxn id="203814" idx="2"/>
            </p:cNvCxnSpPr>
            <p:nvPr/>
          </p:nvCxnSpPr>
          <p:spPr bwMode="auto">
            <a:xfrm>
              <a:off x="1871" y="1298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1" name="AutoShape 45"/>
            <p:cNvCxnSpPr>
              <a:cxnSpLocks noChangeShapeType="1"/>
              <a:stCxn id="203814" idx="6"/>
              <a:endCxn id="203809" idx="1"/>
            </p:cNvCxnSpPr>
            <p:nvPr/>
          </p:nvCxnSpPr>
          <p:spPr bwMode="auto">
            <a:xfrm>
              <a:off x="2460" y="1298"/>
              <a:ext cx="669" cy="1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2" name="AutoShape 46"/>
            <p:cNvCxnSpPr>
              <a:cxnSpLocks noChangeShapeType="1"/>
              <a:stCxn id="203800" idx="3"/>
              <a:endCxn id="203813" idx="0"/>
            </p:cNvCxnSpPr>
            <p:nvPr/>
          </p:nvCxnSpPr>
          <p:spPr bwMode="auto">
            <a:xfrm>
              <a:off x="1269" y="1831"/>
              <a:ext cx="0" cy="45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3" name="AutoShape 47"/>
            <p:cNvCxnSpPr>
              <a:cxnSpLocks noChangeShapeType="1"/>
              <a:stCxn id="203816" idx="4"/>
              <a:endCxn id="203800" idx="1"/>
            </p:cNvCxnSpPr>
            <p:nvPr/>
          </p:nvCxnSpPr>
          <p:spPr bwMode="auto">
            <a:xfrm>
              <a:off x="1269" y="1355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4" name="AutoShape 48"/>
            <p:cNvCxnSpPr>
              <a:cxnSpLocks noChangeShapeType="1"/>
              <a:stCxn id="203815" idx="4"/>
              <a:endCxn id="203806" idx="1"/>
            </p:cNvCxnSpPr>
            <p:nvPr/>
          </p:nvCxnSpPr>
          <p:spPr bwMode="auto">
            <a:xfrm flipH="1">
              <a:off x="1813" y="1355"/>
              <a:ext cx="1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5" name="AutoShape 49"/>
            <p:cNvCxnSpPr>
              <a:cxnSpLocks noChangeShapeType="1"/>
              <a:stCxn id="203806" idx="3"/>
              <a:endCxn id="203812" idx="0"/>
            </p:cNvCxnSpPr>
            <p:nvPr/>
          </p:nvCxnSpPr>
          <p:spPr bwMode="auto">
            <a:xfrm>
              <a:off x="1813" y="1831"/>
              <a:ext cx="1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6" name="AutoShape 50"/>
            <p:cNvCxnSpPr>
              <a:cxnSpLocks noChangeShapeType="1"/>
              <a:stCxn id="203814" idx="4"/>
              <a:endCxn id="203808" idx="1"/>
            </p:cNvCxnSpPr>
            <p:nvPr/>
          </p:nvCxnSpPr>
          <p:spPr bwMode="auto">
            <a:xfrm>
              <a:off x="2403" y="1355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7" name="AutoShape 51"/>
            <p:cNvCxnSpPr>
              <a:cxnSpLocks noChangeShapeType="1"/>
              <a:stCxn id="203808" idx="3"/>
              <a:endCxn id="203817" idx="0"/>
            </p:cNvCxnSpPr>
            <p:nvPr/>
          </p:nvCxnSpPr>
          <p:spPr bwMode="auto">
            <a:xfrm>
              <a:off x="2403" y="1831"/>
              <a:ext cx="0" cy="45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8" name="AutoShape 52"/>
            <p:cNvCxnSpPr>
              <a:cxnSpLocks noChangeShapeType="1"/>
              <a:stCxn id="203809" idx="3"/>
              <a:endCxn id="203817" idx="6"/>
            </p:cNvCxnSpPr>
            <p:nvPr/>
          </p:nvCxnSpPr>
          <p:spPr bwMode="auto">
            <a:xfrm rot="5400000">
              <a:off x="2540" y="1751"/>
              <a:ext cx="510" cy="6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29" name="AutoShape 53"/>
            <p:cNvCxnSpPr>
              <a:cxnSpLocks noChangeShapeType="1"/>
              <a:stCxn id="203817" idx="2"/>
              <a:endCxn id="203812" idx="6"/>
            </p:cNvCxnSpPr>
            <p:nvPr/>
          </p:nvCxnSpPr>
          <p:spPr bwMode="auto">
            <a:xfrm flipH="1">
              <a:off x="1871" y="2341"/>
              <a:ext cx="47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30" name="AutoShape 54"/>
            <p:cNvCxnSpPr>
              <a:cxnSpLocks noChangeShapeType="1"/>
              <a:stCxn id="203812" idx="2"/>
              <a:endCxn id="203813" idx="6"/>
            </p:cNvCxnSpPr>
            <p:nvPr/>
          </p:nvCxnSpPr>
          <p:spPr bwMode="auto">
            <a:xfrm flipH="1">
              <a:off x="1326" y="2341"/>
              <a:ext cx="430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831" name="AutoShape 55"/>
            <p:cNvCxnSpPr>
              <a:cxnSpLocks noChangeShapeType="1"/>
              <a:stCxn id="203813" idx="2"/>
              <a:endCxn id="203799" idx="4"/>
            </p:cNvCxnSpPr>
            <p:nvPr/>
          </p:nvCxnSpPr>
          <p:spPr bwMode="auto">
            <a:xfrm rot="10800000">
              <a:off x="362" y="1968"/>
              <a:ext cx="849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3833" name="Line 57"/>
          <p:cNvSpPr>
            <a:spLocks noChangeShapeType="1"/>
          </p:cNvSpPr>
          <p:nvPr/>
        </p:nvSpPr>
        <p:spPr bwMode="auto">
          <a:xfrm rot="5400000">
            <a:off x="2628106" y="2637632"/>
            <a:ext cx="5762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3834" name="Line 58"/>
          <p:cNvSpPr>
            <a:spLocks noChangeShapeType="1"/>
          </p:cNvSpPr>
          <p:nvPr/>
        </p:nvSpPr>
        <p:spPr bwMode="auto">
          <a:xfrm rot="5400000">
            <a:off x="1762918" y="2637632"/>
            <a:ext cx="5762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3835" name="Line 59"/>
          <p:cNvSpPr>
            <a:spLocks noChangeShapeType="1"/>
          </p:cNvSpPr>
          <p:nvPr/>
        </p:nvSpPr>
        <p:spPr bwMode="auto">
          <a:xfrm rot="5400000">
            <a:off x="4715669" y="2709069"/>
            <a:ext cx="5762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03836" name="Object 60"/>
          <p:cNvGraphicFramePr>
            <a:graphicFrameLocks noChangeAspect="1"/>
          </p:cNvGraphicFramePr>
          <p:nvPr/>
        </p:nvGraphicFramePr>
        <p:xfrm>
          <a:off x="330200" y="5373688"/>
          <a:ext cx="84185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5" name="Rovnice" r:id="rId3" imgW="3619440" imgH="457200" progId="Equation.3">
                  <p:embed/>
                </p:oleObj>
              </mc:Choice>
              <mc:Fallback>
                <p:oleObj name="Rovnice" r:id="rId3" imgW="361944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373688"/>
                        <a:ext cx="8418513" cy="1060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37" name="Rectangle 61"/>
          <p:cNvSpPr>
            <a:spLocks noChangeArrowheads="1"/>
          </p:cNvSpPr>
          <p:nvPr/>
        </p:nvSpPr>
        <p:spPr bwMode="auto">
          <a:xfrm>
            <a:off x="468313" y="4437063"/>
            <a:ext cx="44640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lze vyjádřit celkový proud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Podle 1. Kz platí: 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6228185" y="1430841"/>
            <a:ext cx="1872208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16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Program animace</a:t>
            </a:r>
            <a:endParaRPr lang="cs-CZ" altLang="cs-CZ" sz="1600" b="1" u="sng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3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3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3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0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/>
      <p:bldP spid="203780" grpId="0"/>
      <p:bldP spid="203783" grpId="0"/>
      <p:bldP spid="203787" grpId="0" animBg="1"/>
      <p:bldP spid="203788" grpId="0"/>
      <p:bldP spid="203833" grpId="0" animBg="1"/>
      <p:bldP spid="203834" grpId="0" animBg="1"/>
      <p:bldP spid="2038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rezistorů – paralelní zapojení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4847" name="Rectangle 47"/>
          <p:cNvSpPr>
            <a:spLocks noChangeArrowheads="1"/>
          </p:cNvSpPr>
          <p:nvPr/>
        </p:nvSpPr>
        <p:spPr bwMode="auto">
          <a:xfrm>
            <a:off x="179388" y="1125538"/>
            <a:ext cx="5400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Jsou-li dva rezistory zapojené paralelně, lze výpočet celkového odporu zjednodušit</a:t>
            </a:r>
          </a:p>
        </p:txBody>
      </p:sp>
      <p:sp>
        <p:nvSpPr>
          <p:cNvPr id="204848" name="Rectangle 48"/>
          <p:cNvSpPr>
            <a:spLocks noChangeArrowheads="1"/>
          </p:cNvSpPr>
          <p:nvPr/>
        </p:nvSpPr>
        <p:spPr bwMode="auto">
          <a:xfrm>
            <a:off x="250825" y="5157788"/>
            <a:ext cx="8713788" cy="14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Závěr pro paralelní zapojení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zapojením rezistorů paralelně je výsledná vodivost dána součtem jednotlivých vodivostí, výsledný proud součtem dílčích proudů a na všech rezistorech je stejné napětí  </a:t>
            </a:r>
          </a:p>
        </p:txBody>
      </p:sp>
      <p:grpSp>
        <p:nvGrpSpPr>
          <p:cNvPr id="204851" name="Group 51"/>
          <p:cNvGrpSpPr>
            <a:grpSpLocks/>
          </p:cNvGrpSpPr>
          <p:nvPr/>
        </p:nvGrpSpPr>
        <p:grpSpPr bwMode="auto">
          <a:xfrm>
            <a:off x="5940425" y="836613"/>
            <a:ext cx="2735263" cy="2160587"/>
            <a:chOff x="113" y="618"/>
            <a:chExt cx="1723" cy="1361"/>
          </a:xfrm>
        </p:grpSpPr>
        <p:sp>
          <p:nvSpPr>
            <p:cNvPr id="204810" name="Oval 10"/>
            <p:cNvSpPr>
              <a:spLocks noChangeAspect="1" noChangeArrowheads="1"/>
            </p:cNvSpPr>
            <p:nvPr/>
          </p:nvSpPr>
          <p:spPr bwMode="auto">
            <a:xfrm>
              <a:off x="113" y="1140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4811" name="Rectangle 11"/>
            <p:cNvSpPr>
              <a:spLocks noChangeAspect="1" noChangeArrowheads="1"/>
            </p:cNvSpPr>
            <p:nvPr/>
          </p:nvSpPr>
          <p:spPr bwMode="auto">
            <a:xfrm rot="5400000">
              <a:off x="1054" y="117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12" name="Line 12"/>
            <p:cNvSpPr>
              <a:spLocks noChangeShapeType="1"/>
            </p:cNvSpPr>
            <p:nvPr/>
          </p:nvSpPr>
          <p:spPr bwMode="auto">
            <a:xfrm>
              <a:off x="612" y="107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13" name="Text Box 13"/>
            <p:cNvSpPr txBox="1">
              <a:spLocks noChangeArrowheads="1"/>
            </p:cNvSpPr>
            <p:nvPr/>
          </p:nvSpPr>
          <p:spPr bwMode="auto">
            <a:xfrm>
              <a:off x="936" y="109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4814" name="Text Box 14"/>
            <p:cNvSpPr txBox="1">
              <a:spLocks noChangeArrowheads="1"/>
            </p:cNvSpPr>
            <p:nvPr/>
          </p:nvSpPr>
          <p:spPr bwMode="auto">
            <a:xfrm>
              <a:off x="631" y="120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15" name="Line 15"/>
            <p:cNvSpPr>
              <a:spLocks noChangeShapeType="1"/>
            </p:cNvSpPr>
            <p:nvPr/>
          </p:nvSpPr>
          <p:spPr bwMode="auto">
            <a:xfrm>
              <a:off x="476" y="799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16" name="Text Box 16"/>
            <p:cNvSpPr txBox="1">
              <a:spLocks noChangeArrowheads="1"/>
            </p:cNvSpPr>
            <p:nvPr/>
          </p:nvSpPr>
          <p:spPr bwMode="auto">
            <a:xfrm>
              <a:off x="386" y="618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17" name="Rectangle 17"/>
            <p:cNvSpPr>
              <a:spLocks noChangeAspect="1" noChangeArrowheads="1"/>
            </p:cNvSpPr>
            <p:nvPr/>
          </p:nvSpPr>
          <p:spPr bwMode="auto">
            <a:xfrm rot="5400000">
              <a:off x="1598" y="117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18" name="Text Box 18"/>
            <p:cNvSpPr txBox="1">
              <a:spLocks noChangeArrowheads="1"/>
            </p:cNvSpPr>
            <p:nvPr/>
          </p:nvSpPr>
          <p:spPr bwMode="auto">
            <a:xfrm>
              <a:off x="1482" y="1094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24" name="Oval 24"/>
            <p:cNvSpPr>
              <a:spLocks noChangeArrowheads="1"/>
            </p:cNvSpPr>
            <p:nvPr/>
          </p:nvSpPr>
          <p:spPr bwMode="auto">
            <a:xfrm>
              <a:off x="1178" y="188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4827" name="Oval 27"/>
            <p:cNvSpPr>
              <a:spLocks noChangeArrowheads="1"/>
            </p:cNvSpPr>
            <p:nvPr/>
          </p:nvSpPr>
          <p:spPr bwMode="auto">
            <a:xfrm>
              <a:off x="1178" y="84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4829" name="AutoShape 29"/>
            <p:cNvCxnSpPr>
              <a:cxnSpLocks noChangeShapeType="1"/>
              <a:stCxn id="204810" idx="0"/>
              <a:endCxn id="204827" idx="2"/>
            </p:cNvCxnSpPr>
            <p:nvPr/>
          </p:nvCxnSpPr>
          <p:spPr bwMode="auto">
            <a:xfrm rot="16200000">
              <a:off x="623" y="584"/>
              <a:ext cx="238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833" name="AutoShape 33"/>
            <p:cNvCxnSpPr>
              <a:cxnSpLocks noChangeShapeType="1"/>
              <a:stCxn id="204811" idx="3"/>
              <a:endCxn id="204824" idx="0"/>
            </p:cNvCxnSpPr>
            <p:nvPr/>
          </p:nvCxnSpPr>
          <p:spPr bwMode="auto">
            <a:xfrm>
              <a:off x="1224" y="1423"/>
              <a:ext cx="0" cy="45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834" name="AutoShape 34"/>
            <p:cNvCxnSpPr>
              <a:cxnSpLocks noChangeShapeType="1"/>
              <a:stCxn id="204827" idx="4"/>
              <a:endCxn id="204811" idx="1"/>
            </p:cNvCxnSpPr>
            <p:nvPr/>
          </p:nvCxnSpPr>
          <p:spPr bwMode="auto">
            <a:xfrm>
              <a:off x="1224" y="947"/>
              <a:ext cx="0" cy="11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842" name="AutoShape 42"/>
            <p:cNvCxnSpPr>
              <a:cxnSpLocks noChangeShapeType="1"/>
              <a:stCxn id="204824" idx="2"/>
              <a:endCxn id="204810" idx="4"/>
            </p:cNvCxnSpPr>
            <p:nvPr/>
          </p:nvCxnSpPr>
          <p:spPr bwMode="auto">
            <a:xfrm rot="10800000">
              <a:off x="317" y="1560"/>
              <a:ext cx="849" cy="37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849" name="AutoShape 49"/>
            <p:cNvCxnSpPr>
              <a:cxnSpLocks noChangeShapeType="1"/>
              <a:stCxn id="204827" idx="6"/>
              <a:endCxn id="204817" idx="1"/>
            </p:cNvCxnSpPr>
            <p:nvPr/>
          </p:nvCxnSpPr>
          <p:spPr bwMode="auto">
            <a:xfrm>
              <a:off x="1281" y="890"/>
              <a:ext cx="487" cy="16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850" name="AutoShape 50"/>
            <p:cNvCxnSpPr>
              <a:cxnSpLocks noChangeShapeType="1"/>
              <a:stCxn id="204824" idx="6"/>
              <a:endCxn id="204817" idx="3"/>
            </p:cNvCxnSpPr>
            <p:nvPr/>
          </p:nvCxnSpPr>
          <p:spPr bwMode="auto">
            <a:xfrm flipV="1">
              <a:off x="1281" y="1423"/>
              <a:ext cx="487" cy="51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04852" name="Object 52"/>
          <p:cNvGraphicFramePr>
            <a:graphicFrameLocks noChangeAspect="1"/>
          </p:cNvGraphicFramePr>
          <p:nvPr/>
        </p:nvGraphicFramePr>
        <p:xfrm>
          <a:off x="179388" y="1989138"/>
          <a:ext cx="55499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1" name="Rovnice" r:id="rId3" imgW="2349360" imgH="431640" progId="Equation.3">
                  <p:embed/>
                </p:oleObj>
              </mc:Choice>
              <mc:Fallback>
                <p:oleObj name="Rovnice" r:id="rId3" imgW="2349360" imgH="4316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5549900" cy="1020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3" name="Rectangle 53"/>
          <p:cNvSpPr>
            <a:spLocks noChangeArrowheads="1"/>
          </p:cNvSpPr>
          <p:nvPr/>
        </p:nvSpPr>
        <p:spPr bwMode="auto">
          <a:xfrm>
            <a:off x="250825" y="3213100"/>
            <a:ext cx="8785225" cy="17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Zapamatuj si: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paralelním zapojení je celkový odpor vždy menší, než nejmenší z dílčích odporů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je velký celkový odpor, jsou-li dva paralelně zapojené odpory stejné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Výsledný odpor je poloviční   </a:t>
            </a:r>
          </a:p>
        </p:txBody>
      </p:sp>
      <p:pic>
        <p:nvPicPr>
          <p:cNvPr id="204854" name="Picture 54" descr="MC900433817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652963"/>
            <a:ext cx="963613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2000"/>
                                        <p:tgtEl>
                                          <p:spTgt spid="20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936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4041318" y="1122010"/>
            <a:ext cx="4923169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Celkové napětí je 75V, proud na prvním rezistoru je 200mA, odpor druhého rezistoru je 0,8k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celkový odpor je 150. Vypočítejte zbývající veličiny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915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121679"/>
              </p:ext>
            </p:extLst>
          </p:nvPr>
        </p:nvGraphicFramePr>
        <p:xfrm>
          <a:off x="5292081" y="2420888"/>
          <a:ext cx="2177108" cy="62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6" name="Rovnice" r:id="rId3" imgW="1384200" imgH="393480" progId="Equation.3">
                  <p:embed/>
                </p:oleObj>
              </mc:Choice>
              <mc:Fallback>
                <p:oleObj name="Rovnice" r:id="rId3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1" y="2420888"/>
                        <a:ext cx="2177108" cy="62119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107504" y="2492896"/>
            <a:ext cx="1331144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 = 75V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0,2A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800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 = 150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1619672" y="2636912"/>
            <a:ext cx="360040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Výpočet celkového proudu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07504" y="4032223"/>
            <a:ext cx="41956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Výpočet odporu na rezistoru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</a:p>
        </p:txBody>
      </p:sp>
      <p:graphicFrame>
        <p:nvGraphicFramePr>
          <p:cNvPr id="4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97247"/>
              </p:ext>
            </p:extLst>
          </p:nvPr>
        </p:nvGraphicFramePr>
        <p:xfrm>
          <a:off x="4363982" y="3933056"/>
          <a:ext cx="22780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7" name="Rovnice" r:id="rId5" imgW="1346040" imgH="431640" progId="Equation.3">
                  <p:embed/>
                </p:oleObj>
              </mc:Choice>
              <mc:Fallback>
                <p:oleObj name="Rovnice" r:id="rId5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982" y="3933056"/>
                        <a:ext cx="22780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1619673" y="3408560"/>
            <a:ext cx="259228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Výpočet proudu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</a:p>
        </p:txBody>
      </p:sp>
      <p:graphicFrame>
        <p:nvGraphicFramePr>
          <p:cNvPr id="4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83778"/>
              </p:ext>
            </p:extLst>
          </p:nvPr>
        </p:nvGraphicFramePr>
        <p:xfrm>
          <a:off x="4355976" y="3140968"/>
          <a:ext cx="2664296" cy="72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8" name="Rovnice" r:id="rId7" imgW="1587240" imgH="431640" progId="Equation.3">
                  <p:embed/>
                </p:oleObj>
              </mc:Choice>
              <mc:Fallback>
                <p:oleObj name="Rovnice" r:id="rId7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140968"/>
                        <a:ext cx="2664296" cy="72896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107504" y="4581128"/>
            <a:ext cx="2390641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Výpočet proudu na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83021"/>
              </p:ext>
            </p:extLst>
          </p:nvPr>
        </p:nvGraphicFramePr>
        <p:xfrm>
          <a:off x="2695575" y="4716909"/>
          <a:ext cx="5083134" cy="40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9" name="Rovnice" r:id="rId9" imgW="2869920" imgH="228600" progId="Equation.3">
                  <p:embed/>
                </p:oleObj>
              </mc:Choice>
              <mc:Fallback>
                <p:oleObj name="Rovnice" r:id="rId9" imgW="286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4716909"/>
                        <a:ext cx="5083134" cy="4057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07504" y="5373216"/>
            <a:ext cx="41956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5.	Výpočet odporu na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4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98790"/>
              </p:ext>
            </p:extLst>
          </p:nvPr>
        </p:nvGraphicFramePr>
        <p:xfrm>
          <a:off x="4310063" y="5229200"/>
          <a:ext cx="30559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0" name="Rovnice" r:id="rId11" imgW="1701720" imgH="431640" progId="Equation.3">
                  <p:embed/>
                </p:oleObj>
              </mc:Choice>
              <mc:Fallback>
                <p:oleObj name="Rovnice" r:id="rId11" imgW="1701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5229200"/>
                        <a:ext cx="3055937" cy="776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107504" y="6235131"/>
            <a:ext cx="257915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6.	Kontrola výpočtu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84801"/>
              </p:ext>
            </p:extLst>
          </p:nvPr>
        </p:nvGraphicFramePr>
        <p:xfrm>
          <a:off x="2843808" y="6054544"/>
          <a:ext cx="5852914" cy="65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1" name="Rovnice" r:id="rId13" imgW="3873240" imgH="431640" progId="Equation.3">
                  <p:embed/>
                </p:oleObj>
              </mc:Choice>
              <mc:Fallback>
                <p:oleObj name="Rovnice" r:id="rId13" imgW="387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054544"/>
                        <a:ext cx="5852914" cy="6534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09" y="3210838"/>
            <a:ext cx="1413907" cy="1216141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251520" y="188640"/>
            <a:ext cx="3671887" cy="2160588"/>
            <a:chOff x="270263" y="424736"/>
            <a:chExt cx="3671887" cy="2160588"/>
          </a:xfrm>
        </p:grpSpPr>
        <p:sp>
          <p:nvSpPr>
            <p:cNvPr id="57" name="Oval 23"/>
            <p:cNvSpPr>
              <a:spLocks noChangeAspect="1" noChangeArrowheads="1"/>
            </p:cNvSpPr>
            <p:nvPr/>
          </p:nvSpPr>
          <p:spPr bwMode="auto">
            <a:xfrm>
              <a:off x="270263" y="1253411"/>
              <a:ext cx="647700" cy="64770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59" name="Rectangle 24"/>
            <p:cNvSpPr>
              <a:spLocks noChangeAspect="1" noChangeArrowheads="1"/>
            </p:cNvSpPr>
            <p:nvPr/>
          </p:nvSpPr>
          <p:spPr bwMode="auto">
            <a:xfrm rot="5400000">
              <a:off x="1764100" y="130579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>
              <a:off x="1062425" y="1143874"/>
              <a:ext cx="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1576775" y="1181974"/>
              <a:ext cx="35401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1092588" y="1359774"/>
              <a:ext cx="257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846525" y="712074"/>
              <a:ext cx="5762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03650" y="424736"/>
              <a:ext cx="142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5" name="Rectangle 30"/>
            <p:cNvSpPr>
              <a:spLocks noChangeAspect="1" noChangeArrowheads="1"/>
            </p:cNvSpPr>
            <p:nvPr/>
          </p:nvSpPr>
          <p:spPr bwMode="auto">
            <a:xfrm rot="5400000">
              <a:off x="2627700" y="130579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2443550" y="1180386"/>
              <a:ext cx="4238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9" name="Rectangle 32"/>
            <p:cNvSpPr>
              <a:spLocks noChangeAspect="1" noChangeArrowheads="1"/>
            </p:cNvSpPr>
            <p:nvPr/>
          </p:nvSpPr>
          <p:spPr bwMode="auto">
            <a:xfrm rot="5400000">
              <a:off x="3564325" y="130579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3378588" y="1181974"/>
              <a:ext cx="35401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83" name="Oval 36"/>
            <p:cNvSpPr>
              <a:spLocks noChangeArrowheads="1"/>
            </p:cNvSpPr>
            <p:nvPr/>
          </p:nvSpPr>
          <p:spPr bwMode="auto">
            <a:xfrm>
              <a:off x="2826138" y="2439274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4" name="Oval 37"/>
            <p:cNvSpPr>
              <a:spLocks noChangeArrowheads="1"/>
            </p:cNvSpPr>
            <p:nvPr/>
          </p:nvSpPr>
          <p:spPr bwMode="auto">
            <a:xfrm>
              <a:off x="1960950" y="2440861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6" name="Oval 39"/>
            <p:cNvSpPr>
              <a:spLocks noChangeArrowheads="1"/>
            </p:cNvSpPr>
            <p:nvPr/>
          </p:nvSpPr>
          <p:spPr bwMode="auto">
            <a:xfrm>
              <a:off x="2826138" y="783511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7" name="Oval 40"/>
            <p:cNvSpPr>
              <a:spLocks noChangeArrowheads="1"/>
            </p:cNvSpPr>
            <p:nvPr/>
          </p:nvSpPr>
          <p:spPr bwMode="auto">
            <a:xfrm>
              <a:off x="1960950" y="783511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89" name="AutoShape 42"/>
            <p:cNvCxnSpPr>
              <a:cxnSpLocks noChangeShapeType="1"/>
              <a:stCxn id="57" idx="0"/>
              <a:endCxn id="87" idx="2"/>
            </p:cNvCxnSpPr>
            <p:nvPr/>
          </p:nvCxnSpPr>
          <p:spPr bwMode="auto">
            <a:xfrm rot="16200000">
              <a:off x="1079888" y="370761"/>
              <a:ext cx="377825" cy="13477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3"/>
            <p:cNvCxnSpPr>
              <a:cxnSpLocks noChangeShapeType="1"/>
              <a:stCxn id="87" idx="6"/>
              <a:endCxn id="86" idx="2"/>
            </p:cNvCxnSpPr>
            <p:nvPr/>
          </p:nvCxnSpPr>
          <p:spPr bwMode="auto">
            <a:xfrm>
              <a:off x="2124463" y="856536"/>
              <a:ext cx="6826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6"/>
            <p:cNvCxnSpPr>
              <a:cxnSpLocks noChangeShapeType="1"/>
              <a:stCxn id="59" idx="3"/>
              <a:endCxn id="84" idx="0"/>
            </p:cNvCxnSpPr>
            <p:nvPr/>
          </p:nvCxnSpPr>
          <p:spPr bwMode="auto">
            <a:xfrm>
              <a:off x="2033975" y="1702674"/>
              <a:ext cx="0" cy="71913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47"/>
            <p:cNvCxnSpPr>
              <a:cxnSpLocks noChangeShapeType="1"/>
              <a:stCxn id="87" idx="4"/>
              <a:endCxn id="59" idx="1"/>
            </p:cNvCxnSpPr>
            <p:nvPr/>
          </p:nvCxnSpPr>
          <p:spPr bwMode="auto">
            <a:xfrm>
              <a:off x="2033975" y="947024"/>
              <a:ext cx="0" cy="17780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48"/>
            <p:cNvCxnSpPr>
              <a:cxnSpLocks noChangeShapeType="1"/>
              <a:stCxn id="86" idx="4"/>
              <a:endCxn id="75" idx="1"/>
            </p:cNvCxnSpPr>
            <p:nvPr/>
          </p:nvCxnSpPr>
          <p:spPr bwMode="auto">
            <a:xfrm flipH="1">
              <a:off x="2897575" y="947024"/>
              <a:ext cx="1587" cy="17780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49"/>
            <p:cNvCxnSpPr>
              <a:cxnSpLocks noChangeShapeType="1"/>
              <a:stCxn id="75" idx="3"/>
              <a:endCxn id="83" idx="0"/>
            </p:cNvCxnSpPr>
            <p:nvPr/>
          </p:nvCxnSpPr>
          <p:spPr bwMode="auto">
            <a:xfrm>
              <a:off x="2897575" y="1702674"/>
              <a:ext cx="1587" cy="71755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AutoShape 54"/>
            <p:cNvCxnSpPr>
              <a:cxnSpLocks noChangeShapeType="1"/>
              <a:stCxn id="83" idx="2"/>
              <a:endCxn id="84" idx="6"/>
            </p:cNvCxnSpPr>
            <p:nvPr/>
          </p:nvCxnSpPr>
          <p:spPr bwMode="auto">
            <a:xfrm flipH="1">
              <a:off x="2124463" y="2512299"/>
              <a:ext cx="682625" cy="158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AutoShape 55"/>
            <p:cNvCxnSpPr>
              <a:cxnSpLocks noChangeShapeType="1"/>
              <a:stCxn id="84" idx="2"/>
              <a:endCxn id="57" idx="4"/>
            </p:cNvCxnSpPr>
            <p:nvPr/>
          </p:nvCxnSpPr>
          <p:spPr bwMode="auto">
            <a:xfrm rot="10800000">
              <a:off x="594113" y="1920161"/>
              <a:ext cx="1347787" cy="59372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Pravoúhlá spojnice 2"/>
            <p:cNvCxnSpPr>
              <a:stCxn id="86" idx="6"/>
              <a:endCxn id="79" idx="1"/>
            </p:cNvCxnSpPr>
            <p:nvPr/>
          </p:nvCxnSpPr>
          <p:spPr bwMode="auto">
            <a:xfrm>
              <a:off x="2970600" y="855743"/>
              <a:ext cx="863600" cy="288131"/>
            </a:xfrm>
            <a:prstGeom prst="bentConnector2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Pravoúhlá spojnice 5"/>
            <p:cNvCxnSpPr>
              <a:stCxn id="79" idx="3"/>
              <a:endCxn id="83" idx="6"/>
            </p:cNvCxnSpPr>
            <p:nvPr/>
          </p:nvCxnSpPr>
          <p:spPr bwMode="auto">
            <a:xfrm rot="5400000">
              <a:off x="2988459" y="1665765"/>
              <a:ext cx="827882" cy="863600"/>
            </a:xfrm>
            <a:prstGeom prst="bentConnector2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Line 25"/>
            <p:cNvSpPr>
              <a:spLocks noChangeShapeType="1"/>
            </p:cNvSpPr>
            <p:nvPr/>
          </p:nvSpPr>
          <p:spPr bwMode="auto">
            <a:xfrm>
              <a:off x="3721526" y="1772816"/>
              <a:ext cx="0" cy="608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4" name="Line 25"/>
            <p:cNvSpPr>
              <a:spLocks noChangeShapeType="1"/>
            </p:cNvSpPr>
            <p:nvPr/>
          </p:nvSpPr>
          <p:spPr bwMode="auto">
            <a:xfrm>
              <a:off x="2771800" y="1739993"/>
              <a:ext cx="0" cy="608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5" name="Line 25"/>
            <p:cNvSpPr>
              <a:spLocks noChangeShapeType="1"/>
            </p:cNvSpPr>
            <p:nvPr/>
          </p:nvSpPr>
          <p:spPr bwMode="auto">
            <a:xfrm>
              <a:off x="1926025" y="1757005"/>
              <a:ext cx="0" cy="608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3474586" y="1697996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smtClean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2516888" y="1680368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smtClean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108" name="Text Box 26"/>
            <p:cNvSpPr txBox="1">
              <a:spLocks noChangeArrowheads="1"/>
            </p:cNvSpPr>
            <p:nvPr/>
          </p:nvSpPr>
          <p:spPr bwMode="auto">
            <a:xfrm>
              <a:off x="1669891" y="1680368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 smtClean="0">
                  <a:solidFill>
                    <a:schemeClr val="bg2"/>
                  </a:solidFill>
                  <a:effectLst/>
                </a:rPr>
                <a:t>1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7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936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79512" y="2562506"/>
            <a:ext cx="8567812" cy="26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5113" indent="-2651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Tři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rezistory jsou řazeny paralelně, celkové napětí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85V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celkový proud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235mA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R1=1,2k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I3=92mA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Vypočítejte proud I2 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rezistory R2 a R3.</a:t>
            </a:r>
          </a:p>
          <a:p>
            <a:pPr marL="265113" indent="-2651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Čtyři rezistory paralelně,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R1=750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R2=1,2k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R3=630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R4=980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Celkový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 obvody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290mA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Vypočítejte celkové napětí a celkový odpor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  <a:p>
            <a:pPr marL="265113" indent="-2651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Dva rezistory paralelně. Celkové napětí je 72V, celkový proud je 680mA. Odpor rezistoru R2 je 620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Vypočítejte celkový odpor, odpor rezistoru R1 a proudy na obou rezistorech.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51520" y="188640"/>
            <a:ext cx="3671887" cy="2160588"/>
            <a:chOff x="270263" y="424736"/>
            <a:chExt cx="3671887" cy="2160588"/>
          </a:xfrm>
        </p:grpSpPr>
        <p:sp>
          <p:nvSpPr>
            <p:cNvPr id="57" name="Oval 23"/>
            <p:cNvSpPr>
              <a:spLocks noChangeAspect="1" noChangeArrowheads="1"/>
            </p:cNvSpPr>
            <p:nvPr/>
          </p:nvSpPr>
          <p:spPr bwMode="auto">
            <a:xfrm>
              <a:off x="270263" y="1253411"/>
              <a:ext cx="647700" cy="64770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59" name="Rectangle 24"/>
            <p:cNvSpPr>
              <a:spLocks noChangeAspect="1" noChangeArrowheads="1"/>
            </p:cNvSpPr>
            <p:nvPr/>
          </p:nvSpPr>
          <p:spPr bwMode="auto">
            <a:xfrm rot="5400000">
              <a:off x="1764100" y="130579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>
              <a:off x="1062425" y="1143874"/>
              <a:ext cx="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1576775" y="1181974"/>
              <a:ext cx="35401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1092588" y="1359774"/>
              <a:ext cx="257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846525" y="712074"/>
              <a:ext cx="5762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03650" y="424736"/>
              <a:ext cx="1428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5" name="Rectangle 30"/>
            <p:cNvSpPr>
              <a:spLocks noChangeAspect="1" noChangeArrowheads="1"/>
            </p:cNvSpPr>
            <p:nvPr/>
          </p:nvSpPr>
          <p:spPr bwMode="auto">
            <a:xfrm rot="5400000">
              <a:off x="2627700" y="130579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2443550" y="1180386"/>
              <a:ext cx="4238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9" name="Rectangle 32"/>
            <p:cNvSpPr>
              <a:spLocks noChangeAspect="1" noChangeArrowheads="1"/>
            </p:cNvSpPr>
            <p:nvPr/>
          </p:nvSpPr>
          <p:spPr bwMode="auto">
            <a:xfrm rot="5400000">
              <a:off x="3564325" y="1305799"/>
              <a:ext cx="539750" cy="215900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3378588" y="1181974"/>
              <a:ext cx="35401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83" name="Oval 36"/>
            <p:cNvSpPr>
              <a:spLocks noChangeArrowheads="1"/>
            </p:cNvSpPr>
            <p:nvPr/>
          </p:nvSpPr>
          <p:spPr bwMode="auto">
            <a:xfrm>
              <a:off x="2826138" y="2439274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4" name="Oval 37"/>
            <p:cNvSpPr>
              <a:spLocks noChangeArrowheads="1"/>
            </p:cNvSpPr>
            <p:nvPr/>
          </p:nvSpPr>
          <p:spPr bwMode="auto">
            <a:xfrm>
              <a:off x="1960950" y="2440861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6" name="Oval 39"/>
            <p:cNvSpPr>
              <a:spLocks noChangeArrowheads="1"/>
            </p:cNvSpPr>
            <p:nvPr/>
          </p:nvSpPr>
          <p:spPr bwMode="auto">
            <a:xfrm>
              <a:off x="2826138" y="783511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87" name="Oval 40"/>
            <p:cNvSpPr>
              <a:spLocks noChangeArrowheads="1"/>
            </p:cNvSpPr>
            <p:nvPr/>
          </p:nvSpPr>
          <p:spPr bwMode="auto">
            <a:xfrm>
              <a:off x="1960950" y="783511"/>
              <a:ext cx="144462" cy="14446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89" name="AutoShape 42"/>
            <p:cNvCxnSpPr>
              <a:cxnSpLocks noChangeShapeType="1"/>
              <a:stCxn id="57" idx="0"/>
              <a:endCxn id="87" idx="2"/>
            </p:cNvCxnSpPr>
            <p:nvPr/>
          </p:nvCxnSpPr>
          <p:spPr bwMode="auto">
            <a:xfrm rot="16200000">
              <a:off x="1079888" y="370761"/>
              <a:ext cx="377825" cy="13477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3"/>
            <p:cNvCxnSpPr>
              <a:cxnSpLocks noChangeShapeType="1"/>
              <a:stCxn id="87" idx="6"/>
              <a:endCxn id="86" idx="2"/>
            </p:cNvCxnSpPr>
            <p:nvPr/>
          </p:nvCxnSpPr>
          <p:spPr bwMode="auto">
            <a:xfrm>
              <a:off x="2124463" y="856536"/>
              <a:ext cx="6826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AutoShape 46"/>
            <p:cNvCxnSpPr>
              <a:cxnSpLocks noChangeShapeType="1"/>
              <a:stCxn id="59" idx="3"/>
              <a:endCxn id="84" idx="0"/>
            </p:cNvCxnSpPr>
            <p:nvPr/>
          </p:nvCxnSpPr>
          <p:spPr bwMode="auto">
            <a:xfrm>
              <a:off x="2033975" y="1702674"/>
              <a:ext cx="0" cy="71913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AutoShape 47"/>
            <p:cNvCxnSpPr>
              <a:cxnSpLocks noChangeShapeType="1"/>
              <a:stCxn id="87" idx="4"/>
              <a:endCxn id="59" idx="1"/>
            </p:cNvCxnSpPr>
            <p:nvPr/>
          </p:nvCxnSpPr>
          <p:spPr bwMode="auto">
            <a:xfrm>
              <a:off x="2033975" y="947024"/>
              <a:ext cx="0" cy="17780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AutoShape 48"/>
            <p:cNvCxnSpPr>
              <a:cxnSpLocks noChangeShapeType="1"/>
              <a:stCxn id="86" idx="4"/>
              <a:endCxn id="75" idx="1"/>
            </p:cNvCxnSpPr>
            <p:nvPr/>
          </p:nvCxnSpPr>
          <p:spPr bwMode="auto">
            <a:xfrm flipH="1">
              <a:off x="2897575" y="947024"/>
              <a:ext cx="1587" cy="17780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49"/>
            <p:cNvCxnSpPr>
              <a:cxnSpLocks noChangeShapeType="1"/>
              <a:stCxn id="75" idx="3"/>
              <a:endCxn id="83" idx="0"/>
            </p:cNvCxnSpPr>
            <p:nvPr/>
          </p:nvCxnSpPr>
          <p:spPr bwMode="auto">
            <a:xfrm>
              <a:off x="2897575" y="1702674"/>
              <a:ext cx="1587" cy="71755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AutoShape 54"/>
            <p:cNvCxnSpPr>
              <a:cxnSpLocks noChangeShapeType="1"/>
              <a:stCxn id="83" idx="2"/>
              <a:endCxn id="84" idx="6"/>
            </p:cNvCxnSpPr>
            <p:nvPr/>
          </p:nvCxnSpPr>
          <p:spPr bwMode="auto">
            <a:xfrm flipH="1">
              <a:off x="2124463" y="2512299"/>
              <a:ext cx="682625" cy="158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AutoShape 55"/>
            <p:cNvCxnSpPr>
              <a:cxnSpLocks noChangeShapeType="1"/>
              <a:stCxn id="84" idx="2"/>
              <a:endCxn id="57" idx="4"/>
            </p:cNvCxnSpPr>
            <p:nvPr/>
          </p:nvCxnSpPr>
          <p:spPr bwMode="auto">
            <a:xfrm rot="10800000">
              <a:off x="594113" y="1920161"/>
              <a:ext cx="1347787" cy="59372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Pravoúhlá spojnice 2"/>
            <p:cNvCxnSpPr>
              <a:stCxn id="86" idx="6"/>
              <a:endCxn id="79" idx="1"/>
            </p:cNvCxnSpPr>
            <p:nvPr/>
          </p:nvCxnSpPr>
          <p:spPr bwMode="auto">
            <a:xfrm>
              <a:off x="2970600" y="855743"/>
              <a:ext cx="863600" cy="288131"/>
            </a:xfrm>
            <a:prstGeom prst="bentConnector2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Pravoúhlá spojnice 5"/>
            <p:cNvCxnSpPr>
              <a:stCxn id="79" idx="3"/>
              <a:endCxn id="83" idx="6"/>
            </p:cNvCxnSpPr>
            <p:nvPr/>
          </p:nvCxnSpPr>
          <p:spPr bwMode="auto">
            <a:xfrm rot="5400000">
              <a:off x="2988459" y="1665765"/>
              <a:ext cx="827882" cy="863600"/>
            </a:xfrm>
            <a:prstGeom prst="bentConnector2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Line 25"/>
            <p:cNvSpPr>
              <a:spLocks noChangeShapeType="1"/>
            </p:cNvSpPr>
            <p:nvPr/>
          </p:nvSpPr>
          <p:spPr bwMode="auto">
            <a:xfrm>
              <a:off x="3721526" y="1772816"/>
              <a:ext cx="0" cy="608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4" name="Line 25"/>
            <p:cNvSpPr>
              <a:spLocks noChangeShapeType="1"/>
            </p:cNvSpPr>
            <p:nvPr/>
          </p:nvSpPr>
          <p:spPr bwMode="auto">
            <a:xfrm>
              <a:off x="2771800" y="1739993"/>
              <a:ext cx="0" cy="608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5" name="Line 25"/>
            <p:cNvSpPr>
              <a:spLocks noChangeShapeType="1"/>
            </p:cNvSpPr>
            <p:nvPr/>
          </p:nvSpPr>
          <p:spPr bwMode="auto">
            <a:xfrm>
              <a:off x="1926025" y="1757005"/>
              <a:ext cx="0" cy="608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06" name="Text Box 26"/>
            <p:cNvSpPr txBox="1">
              <a:spLocks noChangeArrowheads="1"/>
            </p:cNvSpPr>
            <p:nvPr/>
          </p:nvSpPr>
          <p:spPr bwMode="auto">
            <a:xfrm>
              <a:off x="3474586" y="1697996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smtClean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2516888" y="1680368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smtClean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108" name="Text Box 26"/>
            <p:cNvSpPr txBox="1">
              <a:spLocks noChangeArrowheads="1"/>
            </p:cNvSpPr>
            <p:nvPr/>
          </p:nvSpPr>
          <p:spPr bwMode="auto">
            <a:xfrm>
              <a:off x="1669891" y="1680368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 smtClean="0">
                  <a:solidFill>
                    <a:schemeClr val="bg2"/>
                  </a:solidFill>
                  <a:effectLst/>
                </a:rPr>
                <a:t>1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3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135937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Úbytek napětí na vedení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79388" y="1268413"/>
            <a:ext cx="8856662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se projeví odpor vodiče u krátkých vodičů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Odpor vodiče je velmi malý (setiny – desetiny ohmu), a proto ho lze zanedbat.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 dlouhých vedení (stovky metrů a více) však tento odpor zanedbat nelze a úbytek napětí se musí počítat.</a:t>
            </a:r>
          </a:p>
        </p:txBody>
      </p:sp>
      <p:grpSp>
        <p:nvGrpSpPr>
          <p:cNvPr id="211051" name="Group 107"/>
          <p:cNvGrpSpPr>
            <a:grpSpLocks/>
          </p:cNvGrpSpPr>
          <p:nvPr/>
        </p:nvGrpSpPr>
        <p:grpSpPr bwMode="auto">
          <a:xfrm>
            <a:off x="5129213" y="4581525"/>
            <a:ext cx="3816350" cy="2087563"/>
            <a:chOff x="3231" y="2886"/>
            <a:chExt cx="2404" cy="1315"/>
          </a:xfrm>
        </p:grpSpPr>
        <p:grpSp>
          <p:nvGrpSpPr>
            <p:cNvPr id="210968" name="Group 24"/>
            <p:cNvGrpSpPr>
              <a:grpSpLocks/>
            </p:cNvGrpSpPr>
            <p:nvPr/>
          </p:nvGrpSpPr>
          <p:grpSpPr bwMode="auto">
            <a:xfrm>
              <a:off x="3231" y="3157"/>
              <a:ext cx="1815" cy="1044"/>
              <a:chOff x="431" y="935"/>
              <a:chExt cx="1815" cy="1044"/>
            </a:xfrm>
          </p:grpSpPr>
          <p:sp>
            <p:nvSpPr>
              <p:cNvPr id="210969" name="Oval 2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10970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0971" name="Oval 2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0972" name="Oval 2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0973" name="AutoShape 29"/>
              <p:cNvCxnSpPr>
                <a:cxnSpLocks noChangeShapeType="1"/>
                <a:stCxn id="210969" idx="0"/>
                <a:endCxn id="210970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974" name="AutoShape 30"/>
              <p:cNvCxnSpPr>
                <a:cxnSpLocks noChangeShapeType="1"/>
                <a:stCxn id="210970" idx="3"/>
                <a:endCxn id="210971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975" name="AutoShape 31"/>
              <p:cNvCxnSpPr>
                <a:cxnSpLocks noChangeShapeType="1"/>
                <a:stCxn id="210969" idx="4"/>
                <a:endCxn id="210972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500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373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978" name="Text Box 34"/>
            <p:cNvSpPr txBox="1">
              <a:spLocks noChangeArrowheads="1"/>
            </p:cNvSpPr>
            <p:nvPr/>
          </p:nvSpPr>
          <p:spPr bwMode="auto">
            <a:xfrm>
              <a:off x="4150" y="337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979" name="Text Box 35"/>
            <p:cNvSpPr txBox="1">
              <a:spLocks noChangeArrowheads="1"/>
            </p:cNvSpPr>
            <p:nvPr/>
          </p:nvSpPr>
          <p:spPr bwMode="auto">
            <a:xfrm>
              <a:off x="4139" y="292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  <p:sp>
          <p:nvSpPr>
            <p:cNvPr id="210980" name="Text Box 36"/>
            <p:cNvSpPr txBox="1">
              <a:spLocks noChangeArrowheads="1"/>
            </p:cNvSpPr>
            <p:nvPr/>
          </p:nvSpPr>
          <p:spPr bwMode="auto">
            <a:xfrm>
              <a:off x="4747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981" name="Text Box 37"/>
            <p:cNvSpPr txBox="1">
              <a:spLocks noChangeArrowheads="1"/>
            </p:cNvSpPr>
            <p:nvPr/>
          </p:nvSpPr>
          <p:spPr bwMode="auto">
            <a:xfrm>
              <a:off x="3730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>
              <a:off x="4001" y="3384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3503" y="311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984" name="Text Box 40"/>
            <p:cNvSpPr txBox="1">
              <a:spLocks noChangeArrowheads="1"/>
            </p:cNvSpPr>
            <p:nvPr/>
          </p:nvSpPr>
          <p:spPr bwMode="auto">
            <a:xfrm>
              <a:off x="3503" y="288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210985" name="Group 41"/>
            <p:cNvGrpSpPr>
              <a:grpSpLocks/>
            </p:cNvGrpSpPr>
            <p:nvPr/>
          </p:nvGrpSpPr>
          <p:grpSpPr bwMode="auto">
            <a:xfrm>
              <a:off x="5057" y="3224"/>
              <a:ext cx="578" cy="932"/>
              <a:chOff x="1939" y="3043"/>
              <a:chExt cx="578" cy="932"/>
            </a:xfrm>
          </p:grpSpPr>
          <p:sp>
            <p:nvSpPr>
              <p:cNvPr id="21098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0987" name="AutoShape 43"/>
              <p:cNvCxnSpPr>
                <a:cxnSpLocks noChangeShapeType="1"/>
                <a:stCxn id="210971" idx="6"/>
                <a:endCxn id="210986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988" name="AutoShape 44"/>
              <p:cNvCxnSpPr>
                <a:cxnSpLocks noChangeShapeType="1"/>
                <a:stCxn id="210986" idx="2"/>
                <a:endCxn id="210972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0989" name="Text Box 4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210990" name="Rectangle 46"/>
          <p:cNvSpPr>
            <a:spLocks noChangeArrowheads="1"/>
          </p:cNvSpPr>
          <p:nvPr/>
        </p:nvSpPr>
        <p:spPr bwMode="auto">
          <a:xfrm>
            <a:off x="179388" y="3106738"/>
            <a:ext cx="878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výpočet vedení uvažujeme napěťový zdroj (napětí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), dlouhé vedení (úbytek napětí na vedení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a zátěž (napětí na zátěži 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Skutečné vedení lze překreslit pomocí náhradního elektrického obvodu </a:t>
            </a:r>
          </a:p>
        </p:txBody>
      </p:sp>
      <p:grpSp>
        <p:nvGrpSpPr>
          <p:cNvPr id="211050" name="Group 106"/>
          <p:cNvGrpSpPr>
            <a:grpSpLocks/>
          </p:cNvGrpSpPr>
          <p:nvPr/>
        </p:nvGrpSpPr>
        <p:grpSpPr bwMode="auto">
          <a:xfrm>
            <a:off x="179388" y="4510088"/>
            <a:ext cx="3816350" cy="2159000"/>
            <a:chOff x="113" y="2841"/>
            <a:chExt cx="2404" cy="1360"/>
          </a:xfrm>
        </p:grpSpPr>
        <p:sp>
          <p:nvSpPr>
            <p:cNvPr id="211018" name="Oval 74"/>
            <p:cNvSpPr>
              <a:spLocks noChangeAspect="1" noChangeArrowheads="1"/>
            </p:cNvSpPr>
            <p:nvPr/>
          </p:nvSpPr>
          <p:spPr bwMode="auto">
            <a:xfrm>
              <a:off x="113" y="3475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11020" name="Oval 76"/>
            <p:cNvSpPr>
              <a:spLocks noChangeArrowheads="1"/>
            </p:cNvSpPr>
            <p:nvPr/>
          </p:nvSpPr>
          <p:spPr bwMode="auto">
            <a:xfrm>
              <a:off x="1836" y="3178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21" name="Oval 77"/>
            <p:cNvSpPr>
              <a:spLocks noChangeArrowheads="1"/>
            </p:cNvSpPr>
            <p:nvPr/>
          </p:nvSpPr>
          <p:spPr bwMode="auto">
            <a:xfrm>
              <a:off x="1837" y="4110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25" name="Line 81"/>
            <p:cNvSpPr>
              <a:spLocks noChangeShapeType="1"/>
            </p:cNvSpPr>
            <p:nvPr/>
          </p:nvSpPr>
          <p:spPr bwMode="auto">
            <a:xfrm>
              <a:off x="1882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26" name="Line 82"/>
            <p:cNvSpPr>
              <a:spLocks noChangeShapeType="1"/>
            </p:cNvSpPr>
            <p:nvPr/>
          </p:nvSpPr>
          <p:spPr bwMode="auto">
            <a:xfrm>
              <a:off x="612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27" name="Text Box 83"/>
            <p:cNvSpPr txBox="1">
              <a:spLocks noChangeArrowheads="1"/>
            </p:cNvSpPr>
            <p:nvPr/>
          </p:nvSpPr>
          <p:spPr bwMode="auto">
            <a:xfrm>
              <a:off x="975" y="284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29" name="Text Box 85"/>
            <p:cNvSpPr txBox="1">
              <a:spLocks noChangeArrowheads="1"/>
            </p:cNvSpPr>
            <p:nvPr/>
          </p:nvSpPr>
          <p:spPr bwMode="auto">
            <a:xfrm>
              <a:off x="1662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30" name="Text Box 86"/>
            <p:cNvSpPr txBox="1">
              <a:spLocks noChangeArrowheads="1"/>
            </p:cNvSpPr>
            <p:nvPr/>
          </p:nvSpPr>
          <p:spPr bwMode="auto">
            <a:xfrm>
              <a:off x="612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1031" name="Line 87"/>
            <p:cNvSpPr>
              <a:spLocks noChangeShapeType="1"/>
            </p:cNvSpPr>
            <p:nvPr/>
          </p:nvSpPr>
          <p:spPr bwMode="auto">
            <a:xfrm>
              <a:off x="793" y="3113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32" name="Line 88"/>
            <p:cNvSpPr>
              <a:spLocks noChangeShapeType="1"/>
            </p:cNvSpPr>
            <p:nvPr/>
          </p:nvSpPr>
          <p:spPr bwMode="auto">
            <a:xfrm>
              <a:off x="385" y="311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33" name="Text Box 89"/>
            <p:cNvSpPr txBox="1">
              <a:spLocks noChangeArrowheads="1"/>
            </p:cNvSpPr>
            <p:nvPr/>
          </p:nvSpPr>
          <p:spPr bwMode="auto">
            <a:xfrm>
              <a:off x="385" y="288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211034" name="Group 90"/>
            <p:cNvGrpSpPr>
              <a:grpSpLocks/>
            </p:cNvGrpSpPr>
            <p:nvPr/>
          </p:nvGrpSpPr>
          <p:grpSpPr bwMode="auto">
            <a:xfrm>
              <a:off x="1939" y="3224"/>
              <a:ext cx="578" cy="932"/>
              <a:chOff x="1939" y="3043"/>
              <a:chExt cx="578" cy="932"/>
            </a:xfrm>
          </p:grpSpPr>
          <p:sp>
            <p:nvSpPr>
              <p:cNvPr id="21103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1036" name="AutoShape 92"/>
              <p:cNvCxnSpPr>
                <a:cxnSpLocks noChangeShapeType="1"/>
                <a:stCxn id="211020" idx="6"/>
                <a:endCxn id="211035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037" name="AutoShape 93"/>
              <p:cNvCxnSpPr>
                <a:cxnSpLocks noChangeShapeType="1"/>
                <a:stCxn id="211035" idx="2"/>
                <a:endCxn id="211021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1038" name="Text Box 94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  <p:sp>
          <p:nvSpPr>
            <p:cNvPr id="211039" name="Oval 95"/>
            <p:cNvSpPr>
              <a:spLocks noChangeArrowheads="1"/>
            </p:cNvSpPr>
            <p:nvPr/>
          </p:nvSpPr>
          <p:spPr bwMode="auto">
            <a:xfrm>
              <a:off x="1292" y="3201"/>
              <a:ext cx="45" cy="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40" name="Oval 96"/>
            <p:cNvSpPr>
              <a:spLocks noChangeArrowheads="1"/>
            </p:cNvSpPr>
            <p:nvPr/>
          </p:nvSpPr>
          <p:spPr bwMode="auto">
            <a:xfrm>
              <a:off x="793" y="4133"/>
              <a:ext cx="45" cy="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41" name="Oval 97"/>
            <p:cNvSpPr>
              <a:spLocks noChangeArrowheads="1"/>
            </p:cNvSpPr>
            <p:nvPr/>
          </p:nvSpPr>
          <p:spPr bwMode="auto">
            <a:xfrm>
              <a:off x="1338" y="4133"/>
              <a:ext cx="45" cy="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1042" name="Oval 98"/>
            <p:cNvSpPr>
              <a:spLocks noChangeArrowheads="1"/>
            </p:cNvSpPr>
            <p:nvPr/>
          </p:nvSpPr>
          <p:spPr bwMode="auto">
            <a:xfrm>
              <a:off x="748" y="3201"/>
              <a:ext cx="45" cy="45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1043" name="AutoShape 99"/>
            <p:cNvCxnSpPr>
              <a:cxnSpLocks noChangeShapeType="1"/>
              <a:stCxn id="211018" idx="0"/>
              <a:endCxn id="211042" idx="2"/>
            </p:cNvCxnSpPr>
            <p:nvPr/>
          </p:nvCxnSpPr>
          <p:spPr bwMode="auto">
            <a:xfrm rot="16200000">
              <a:off x="407" y="3134"/>
              <a:ext cx="239" cy="41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044" name="AutoShape 100"/>
            <p:cNvCxnSpPr>
              <a:cxnSpLocks noChangeShapeType="1"/>
              <a:stCxn id="211042" idx="6"/>
              <a:endCxn id="211039" idx="2"/>
            </p:cNvCxnSpPr>
            <p:nvPr/>
          </p:nvCxnSpPr>
          <p:spPr bwMode="auto">
            <a:xfrm>
              <a:off x="805" y="3224"/>
              <a:ext cx="47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045" name="AutoShape 101"/>
            <p:cNvCxnSpPr>
              <a:cxnSpLocks noChangeShapeType="1"/>
              <a:stCxn id="211039" idx="6"/>
              <a:endCxn id="211020" idx="2"/>
            </p:cNvCxnSpPr>
            <p:nvPr/>
          </p:nvCxnSpPr>
          <p:spPr bwMode="auto">
            <a:xfrm>
              <a:off x="1349" y="3224"/>
              <a:ext cx="47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046" name="AutoShape 102"/>
            <p:cNvCxnSpPr>
              <a:cxnSpLocks noChangeShapeType="1"/>
              <a:stCxn id="211018" idx="4"/>
              <a:endCxn id="211040" idx="2"/>
            </p:cNvCxnSpPr>
            <p:nvPr/>
          </p:nvCxnSpPr>
          <p:spPr bwMode="auto">
            <a:xfrm rot="16200000" flipH="1">
              <a:off x="418" y="3794"/>
              <a:ext cx="261" cy="46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047" name="AutoShape 103"/>
            <p:cNvCxnSpPr>
              <a:cxnSpLocks noChangeShapeType="1"/>
              <a:stCxn id="211040" idx="6"/>
              <a:endCxn id="211041" idx="2"/>
            </p:cNvCxnSpPr>
            <p:nvPr/>
          </p:nvCxnSpPr>
          <p:spPr bwMode="auto">
            <a:xfrm>
              <a:off x="850" y="4156"/>
              <a:ext cx="476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048" name="AutoShape 104"/>
            <p:cNvCxnSpPr>
              <a:cxnSpLocks noChangeShapeType="1"/>
              <a:stCxn id="211041" idx="6"/>
              <a:endCxn id="211021" idx="2"/>
            </p:cNvCxnSpPr>
            <p:nvPr/>
          </p:nvCxnSpPr>
          <p:spPr bwMode="auto">
            <a:xfrm>
              <a:off x="1395" y="4156"/>
              <a:ext cx="43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049" name="Text Box 105"/>
          <p:cNvSpPr txBox="1">
            <a:spLocks noChangeArrowheads="1"/>
          </p:cNvSpPr>
          <p:nvPr/>
        </p:nvSpPr>
        <p:spPr bwMode="auto">
          <a:xfrm>
            <a:off x="4294188" y="5643563"/>
            <a:ext cx="323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1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První Kirchhoffův zákon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79388" y="1144588"/>
            <a:ext cx="878522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Slovní definice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Algebraický součet všech proudů v uzlu je roven nule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Matematická definice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3995738" y="2276475"/>
          <a:ext cx="1873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2" name="Rovnice" r:id="rId3" imgW="583920" imgH="431640" progId="Equation.3">
                  <p:embed/>
                </p:oleObj>
              </mc:Choice>
              <mc:Fallback>
                <p:oleObj name="Rovnice" r:id="rId3" imgW="58392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76475"/>
                        <a:ext cx="1873250" cy="1384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66" name="Picture 22" descr="MC90033924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205038"/>
            <a:ext cx="1120775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971550" y="2924175"/>
            <a:ext cx="1368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hlinkClick r:id="rId6"/>
              </a:rPr>
              <a:t>Animace</a:t>
            </a:r>
            <a:endParaRPr lang="cs-CZ" altLang="cs-CZ" sz="2000" b="1" dirty="0"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71550" y="3397250"/>
            <a:ext cx="1368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hlinkClick r:id="rId7"/>
              </a:rPr>
              <a:t>Animace</a:t>
            </a:r>
            <a:endParaRPr lang="cs-CZ" altLang="cs-CZ" sz="2000" b="1" dirty="0"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6769100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Úbytek napětí na vedení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468313" y="1125538"/>
            <a:ext cx="3816350" cy="2087562"/>
            <a:chOff x="3231" y="2886"/>
            <a:chExt cx="2404" cy="1315"/>
          </a:xfrm>
        </p:grpSpPr>
        <p:grpSp>
          <p:nvGrpSpPr>
            <p:cNvPr id="212997" name="Group 5"/>
            <p:cNvGrpSpPr>
              <a:grpSpLocks/>
            </p:cNvGrpSpPr>
            <p:nvPr/>
          </p:nvGrpSpPr>
          <p:grpSpPr bwMode="auto">
            <a:xfrm>
              <a:off x="3231" y="3157"/>
              <a:ext cx="1815" cy="1044"/>
              <a:chOff x="431" y="935"/>
              <a:chExt cx="1815" cy="1044"/>
            </a:xfrm>
          </p:grpSpPr>
          <p:sp>
            <p:nvSpPr>
              <p:cNvPr id="212998" name="Oval 6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1299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3000" name="Oval 8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3001" name="Oval 9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3002" name="AutoShape 10"/>
              <p:cNvCxnSpPr>
                <a:cxnSpLocks noChangeShapeType="1"/>
                <a:stCxn id="212998" idx="0"/>
                <a:endCxn id="212999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003" name="AutoShape 11"/>
              <p:cNvCxnSpPr>
                <a:cxnSpLocks noChangeShapeType="1"/>
                <a:stCxn id="212999" idx="3"/>
                <a:endCxn id="213000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004" name="AutoShape 12"/>
              <p:cNvCxnSpPr>
                <a:cxnSpLocks noChangeShapeType="1"/>
                <a:stCxn id="212998" idx="4"/>
                <a:endCxn id="213001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3005" name="Line 13"/>
            <p:cNvSpPr>
              <a:spLocks noChangeShapeType="1"/>
            </p:cNvSpPr>
            <p:nvPr/>
          </p:nvSpPr>
          <p:spPr bwMode="auto">
            <a:xfrm>
              <a:off x="500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3006" name="Line 14"/>
            <p:cNvSpPr>
              <a:spLocks noChangeShapeType="1"/>
            </p:cNvSpPr>
            <p:nvPr/>
          </p:nvSpPr>
          <p:spPr bwMode="auto">
            <a:xfrm>
              <a:off x="373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3007" name="Text Box 15"/>
            <p:cNvSpPr txBox="1">
              <a:spLocks noChangeArrowheads="1"/>
            </p:cNvSpPr>
            <p:nvPr/>
          </p:nvSpPr>
          <p:spPr bwMode="auto">
            <a:xfrm>
              <a:off x="4150" y="337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3008" name="Text Box 16"/>
            <p:cNvSpPr txBox="1">
              <a:spLocks noChangeArrowheads="1"/>
            </p:cNvSpPr>
            <p:nvPr/>
          </p:nvSpPr>
          <p:spPr bwMode="auto">
            <a:xfrm>
              <a:off x="4139" y="292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  <p:sp>
          <p:nvSpPr>
            <p:cNvPr id="213009" name="Text Box 17"/>
            <p:cNvSpPr txBox="1">
              <a:spLocks noChangeArrowheads="1"/>
            </p:cNvSpPr>
            <p:nvPr/>
          </p:nvSpPr>
          <p:spPr bwMode="auto">
            <a:xfrm>
              <a:off x="4747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3010" name="Text Box 18"/>
            <p:cNvSpPr txBox="1">
              <a:spLocks noChangeArrowheads="1"/>
            </p:cNvSpPr>
            <p:nvPr/>
          </p:nvSpPr>
          <p:spPr bwMode="auto">
            <a:xfrm>
              <a:off x="3730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3011" name="Line 19"/>
            <p:cNvSpPr>
              <a:spLocks noChangeShapeType="1"/>
            </p:cNvSpPr>
            <p:nvPr/>
          </p:nvSpPr>
          <p:spPr bwMode="auto">
            <a:xfrm>
              <a:off x="4001" y="3384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3012" name="Line 20"/>
            <p:cNvSpPr>
              <a:spLocks noChangeShapeType="1"/>
            </p:cNvSpPr>
            <p:nvPr/>
          </p:nvSpPr>
          <p:spPr bwMode="auto">
            <a:xfrm>
              <a:off x="3503" y="311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3013" name="Text Box 21"/>
            <p:cNvSpPr txBox="1">
              <a:spLocks noChangeArrowheads="1"/>
            </p:cNvSpPr>
            <p:nvPr/>
          </p:nvSpPr>
          <p:spPr bwMode="auto">
            <a:xfrm>
              <a:off x="3503" y="288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213014" name="Group 22"/>
            <p:cNvGrpSpPr>
              <a:grpSpLocks/>
            </p:cNvGrpSpPr>
            <p:nvPr/>
          </p:nvGrpSpPr>
          <p:grpSpPr bwMode="auto">
            <a:xfrm>
              <a:off x="5057" y="3224"/>
              <a:ext cx="578" cy="932"/>
              <a:chOff x="1939" y="3043"/>
              <a:chExt cx="578" cy="932"/>
            </a:xfrm>
          </p:grpSpPr>
          <p:sp>
            <p:nvSpPr>
              <p:cNvPr id="21301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3016" name="AutoShape 24"/>
              <p:cNvCxnSpPr>
                <a:cxnSpLocks noChangeShapeType="1"/>
                <a:stCxn id="213000" idx="6"/>
                <a:endCxn id="213015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017" name="AutoShape 25"/>
              <p:cNvCxnSpPr>
                <a:cxnSpLocks noChangeShapeType="1"/>
                <a:stCxn id="213015" idx="2"/>
                <a:endCxn id="213001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3018" name="Text Box 26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213019" name="Rectangle 27"/>
          <p:cNvSpPr>
            <a:spLocks noChangeArrowheads="1"/>
          </p:cNvSpPr>
          <p:nvPr/>
        </p:nvSpPr>
        <p:spPr bwMode="auto">
          <a:xfrm>
            <a:off x="4284663" y="1700213"/>
            <a:ext cx="3240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odporu vedení:</a:t>
            </a:r>
          </a:p>
        </p:txBody>
      </p:sp>
      <p:graphicFrame>
        <p:nvGraphicFramePr>
          <p:cNvPr id="213048" name="Object 56"/>
          <p:cNvGraphicFramePr>
            <a:graphicFrameLocks noChangeAspect="1"/>
          </p:cNvGraphicFramePr>
          <p:nvPr/>
        </p:nvGraphicFramePr>
        <p:xfrm>
          <a:off x="5684838" y="2276475"/>
          <a:ext cx="26320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89" name="Rovnice" r:id="rId3" imgW="1041120" imgH="393480" progId="Equation.3">
                  <p:embed/>
                </p:oleObj>
              </mc:Choice>
              <mc:Fallback>
                <p:oleObj name="Rovnice" r:id="rId3" imgW="104112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2276475"/>
                        <a:ext cx="2632075" cy="995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49" name="Rectangle 57"/>
          <p:cNvSpPr>
            <a:spLocks noChangeArrowheads="1"/>
          </p:cNvSpPr>
          <p:nvPr/>
        </p:nvSpPr>
        <p:spPr bwMode="auto">
          <a:xfrm>
            <a:off x="323850" y="4005263"/>
            <a:ext cx="85693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výpočet uvažujeme dvouvodičové vedení </a:t>
            </a: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délka vodiče je dvojnásobná než délka vedení !</a:t>
            </a:r>
          </a:p>
        </p:txBody>
      </p:sp>
      <p:sp>
        <p:nvSpPr>
          <p:cNvPr id="213050" name="Line 58"/>
          <p:cNvSpPr>
            <a:spLocks noChangeShapeType="1"/>
          </p:cNvSpPr>
          <p:nvPr/>
        </p:nvSpPr>
        <p:spPr bwMode="auto">
          <a:xfrm>
            <a:off x="790575" y="3286125"/>
            <a:ext cx="0" cy="5032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3051" name="Line 59"/>
          <p:cNvSpPr>
            <a:spLocks noChangeShapeType="1"/>
          </p:cNvSpPr>
          <p:nvPr/>
        </p:nvSpPr>
        <p:spPr bwMode="auto">
          <a:xfrm>
            <a:off x="3276600" y="3284538"/>
            <a:ext cx="0" cy="5032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3052" name="Line 60"/>
          <p:cNvSpPr>
            <a:spLocks noChangeShapeType="1"/>
          </p:cNvSpPr>
          <p:nvPr/>
        </p:nvSpPr>
        <p:spPr bwMode="auto">
          <a:xfrm>
            <a:off x="755650" y="3716338"/>
            <a:ext cx="2520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3053" name="Text Box 61"/>
          <p:cNvSpPr txBox="1">
            <a:spLocks noChangeArrowheads="1"/>
          </p:cNvSpPr>
          <p:nvPr/>
        </p:nvSpPr>
        <p:spPr bwMode="auto">
          <a:xfrm>
            <a:off x="1246188" y="3357563"/>
            <a:ext cx="1597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délka vedení</a:t>
            </a:r>
          </a:p>
        </p:txBody>
      </p:sp>
      <p:sp>
        <p:nvSpPr>
          <p:cNvPr id="213055" name="Rectangle 63"/>
          <p:cNvSpPr>
            <a:spLocks noChangeArrowheads="1"/>
          </p:cNvSpPr>
          <p:nvPr/>
        </p:nvSpPr>
        <p:spPr bwMode="auto">
          <a:xfrm>
            <a:off x="323850" y="4868863"/>
            <a:ext cx="3240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Úbytek napětí na vedení:</a:t>
            </a:r>
          </a:p>
        </p:txBody>
      </p:sp>
      <p:graphicFrame>
        <p:nvGraphicFramePr>
          <p:cNvPr id="213056" name="Object 64"/>
          <p:cNvGraphicFramePr>
            <a:graphicFrameLocks noChangeAspect="1"/>
          </p:cNvGraphicFramePr>
          <p:nvPr/>
        </p:nvGraphicFramePr>
        <p:xfrm>
          <a:off x="3840163" y="4868863"/>
          <a:ext cx="45577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90" name="Rovnice" r:id="rId5" imgW="2108160" imgH="393480" progId="Equation.3">
                  <p:embed/>
                </p:oleObj>
              </mc:Choice>
              <mc:Fallback>
                <p:oleObj name="Rovnice" r:id="rId5" imgW="2108160" imgH="3934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68863"/>
                        <a:ext cx="4557712" cy="850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57" name="Rectangle 65"/>
          <p:cNvSpPr>
            <a:spLocks noChangeArrowheads="1"/>
          </p:cNvSpPr>
          <p:nvPr/>
        </p:nvSpPr>
        <p:spPr bwMode="auto">
          <a:xfrm>
            <a:off x="323850" y="6021388"/>
            <a:ext cx="864076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Proud, který prochází vedením je dán příkonem spotřebiče a svorkovým napětím na spotřebiče.</a:t>
            </a:r>
          </a:p>
        </p:txBody>
      </p:sp>
      <p:pic>
        <p:nvPicPr>
          <p:cNvPr id="213058" name="Picture 66" descr="MC900312668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803400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1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1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3050" grpId="0" animBg="1"/>
      <p:bldP spid="213051" grpId="0" animBg="1"/>
      <p:bldP spid="213052" grpId="0" animBg="1"/>
      <p:bldP spid="21305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284" y="188913"/>
            <a:ext cx="6769100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Úbytek napětí na vedení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14019" name="Group 3"/>
          <p:cNvGrpSpPr>
            <a:grpSpLocks/>
          </p:cNvGrpSpPr>
          <p:nvPr/>
        </p:nvGrpSpPr>
        <p:grpSpPr bwMode="auto">
          <a:xfrm>
            <a:off x="468313" y="1125538"/>
            <a:ext cx="3816350" cy="2087562"/>
            <a:chOff x="3231" y="2886"/>
            <a:chExt cx="2404" cy="1315"/>
          </a:xfrm>
        </p:grpSpPr>
        <p:grpSp>
          <p:nvGrpSpPr>
            <p:cNvPr id="214020" name="Group 4"/>
            <p:cNvGrpSpPr>
              <a:grpSpLocks/>
            </p:cNvGrpSpPr>
            <p:nvPr/>
          </p:nvGrpSpPr>
          <p:grpSpPr bwMode="auto">
            <a:xfrm>
              <a:off x="3231" y="3157"/>
              <a:ext cx="1815" cy="1044"/>
              <a:chOff x="431" y="935"/>
              <a:chExt cx="1815" cy="1044"/>
            </a:xfrm>
          </p:grpSpPr>
          <p:sp>
            <p:nvSpPr>
              <p:cNvPr id="214021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14022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4023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4024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4025" name="AutoShape 9"/>
              <p:cNvCxnSpPr>
                <a:cxnSpLocks noChangeShapeType="1"/>
                <a:stCxn id="214021" idx="0"/>
                <a:endCxn id="214022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026" name="AutoShape 10"/>
              <p:cNvCxnSpPr>
                <a:cxnSpLocks noChangeShapeType="1"/>
                <a:stCxn id="214022" idx="3"/>
                <a:endCxn id="214023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027" name="AutoShape 11"/>
              <p:cNvCxnSpPr>
                <a:cxnSpLocks noChangeShapeType="1"/>
                <a:stCxn id="214021" idx="4"/>
                <a:endCxn id="214024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4028" name="Line 12"/>
            <p:cNvSpPr>
              <a:spLocks noChangeShapeType="1"/>
            </p:cNvSpPr>
            <p:nvPr/>
          </p:nvSpPr>
          <p:spPr bwMode="auto">
            <a:xfrm>
              <a:off x="500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>
              <a:off x="373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4030" name="Text Box 14"/>
            <p:cNvSpPr txBox="1">
              <a:spLocks noChangeArrowheads="1"/>
            </p:cNvSpPr>
            <p:nvPr/>
          </p:nvSpPr>
          <p:spPr bwMode="auto">
            <a:xfrm>
              <a:off x="4150" y="337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4139" y="292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  <p:sp>
          <p:nvSpPr>
            <p:cNvPr id="214032" name="Text Box 16"/>
            <p:cNvSpPr txBox="1">
              <a:spLocks noChangeArrowheads="1"/>
            </p:cNvSpPr>
            <p:nvPr/>
          </p:nvSpPr>
          <p:spPr bwMode="auto">
            <a:xfrm>
              <a:off x="4747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4033" name="Text Box 17"/>
            <p:cNvSpPr txBox="1">
              <a:spLocks noChangeArrowheads="1"/>
            </p:cNvSpPr>
            <p:nvPr/>
          </p:nvSpPr>
          <p:spPr bwMode="auto">
            <a:xfrm>
              <a:off x="3730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4034" name="Line 18"/>
            <p:cNvSpPr>
              <a:spLocks noChangeShapeType="1"/>
            </p:cNvSpPr>
            <p:nvPr/>
          </p:nvSpPr>
          <p:spPr bwMode="auto">
            <a:xfrm>
              <a:off x="4001" y="3384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4035" name="Line 19"/>
            <p:cNvSpPr>
              <a:spLocks noChangeShapeType="1"/>
            </p:cNvSpPr>
            <p:nvPr/>
          </p:nvSpPr>
          <p:spPr bwMode="auto">
            <a:xfrm>
              <a:off x="3503" y="311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3503" y="288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214037" name="Group 21"/>
            <p:cNvGrpSpPr>
              <a:grpSpLocks/>
            </p:cNvGrpSpPr>
            <p:nvPr/>
          </p:nvGrpSpPr>
          <p:grpSpPr bwMode="auto">
            <a:xfrm>
              <a:off x="5057" y="3224"/>
              <a:ext cx="578" cy="932"/>
              <a:chOff x="1939" y="3043"/>
              <a:chExt cx="578" cy="932"/>
            </a:xfrm>
          </p:grpSpPr>
          <p:sp>
            <p:nvSpPr>
              <p:cNvPr id="21403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4039" name="AutoShape 23"/>
              <p:cNvCxnSpPr>
                <a:cxnSpLocks noChangeShapeType="1"/>
                <a:stCxn id="214023" idx="6"/>
                <a:endCxn id="214038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040" name="AutoShape 24"/>
              <p:cNvCxnSpPr>
                <a:cxnSpLocks noChangeShapeType="1"/>
                <a:stCxn id="214038" idx="2"/>
                <a:endCxn id="214024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4041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214044" name="Rectangle 28"/>
          <p:cNvSpPr>
            <a:spLocks noChangeArrowheads="1"/>
          </p:cNvSpPr>
          <p:nvPr/>
        </p:nvSpPr>
        <p:spPr bwMode="auto">
          <a:xfrm>
            <a:off x="250825" y="3500438"/>
            <a:ext cx="85693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Úbytek napětí na vedení se udává v procentech, maximální (dovolená) hodnota je udána v normě a pohybuje se řádově v jednotkách procent. </a:t>
            </a:r>
            <a:endParaRPr lang="cs-CZ" altLang="cs-CZ" sz="22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214049" name="Rectangle 33"/>
          <p:cNvSpPr>
            <a:spLocks noChangeArrowheads="1"/>
          </p:cNvSpPr>
          <p:nvPr/>
        </p:nvSpPr>
        <p:spPr bwMode="auto">
          <a:xfrm>
            <a:off x="4643438" y="1484313"/>
            <a:ext cx="21605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44767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44767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44767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4767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Ztráty na vedení:</a:t>
            </a:r>
          </a:p>
        </p:txBody>
      </p:sp>
      <p:graphicFrame>
        <p:nvGraphicFramePr>
          <p:cNvPr id="214050" name="Object 34"/>
          <p:cNvGraphicFramePr>
            <a:graphicFrameLocks noChangeAspect="1"/>
          </p:cNvGraphicFramePr>
          <p:nvPr/>
        </p:nvGraphicFramePr>
        <p:xfrm>
          <a:off x="4427538" y="2019300"/>
          <a:ext cx="43926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8" name="Rovnice" r:id="rId3" imgW="1714320" imgH="241200" progId="Equation.3">
                  <p:embed/>
                </p:oleObj>
              </mc:Choice>
              <mc:Fallback>
                <p:oleObj name="Rovnice" r:id="rId3" imgW="1714320" imgH="241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019300"/>
                        <a:ext cx="4392612" cy="617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51" name="Rectangle 35"/>
          <p:cNvSpPr>
            <a:spLocks noChangeArrowheads="1"/>
          </p:cNvSpPr>
          <p:nvPr/>
        </p:nvSpPr>
        <p:spPr bwMode="auto">
          <a:xfrm>
            <a:off x="179388" y="4724400"/>
            <a:ext cx="8640762" cy="15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452438" indent="-4524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vedení (z pohledu úbytku napětí a proudové hustoty):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a)	Známe průřez a provádíme kontrolu, zda je průřez dostatečný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b)	Máme navrhnout průřez na základě dovoleného úbytku a dovolené proudové hustoty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936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4041318" y="1122010"/>
            <a:ext cx="4923169" cy="19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Určete napětí na počátku vedení a průřez vedení (hliník), které je dlouhé 2 km. Na konci vedení je napětí 300V a je zde připojen výkon 10 kW. Dovolený úbytek napětí je 10%, dovolená proudová hustota je 4A/mm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915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1830"/>
              </p:ext>
            </p:extLst>
          </p:nvPr>
        </p:nvGraphicFramePr>
        <p:xfrm>
          <a:off x="2963850" y="3435731"/>
          <a:ext cx="1968190" cy="54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9" name="Rovnice" r:id="rId3" imgW="1422360" imgH="393480" progId="Equation.3">
                  <p:embed/>
                </p:oleObj>
              </mc:Choice>
              <mc:Fallback>
                <p:oleObj name="Rovnice" r:id="rId3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50" y="3435731"/>
                        <a:ext cx="1968190" cy="54617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180823" y="2376624"/>
            <a:ext cx="2590977" cy="222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300V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10kW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l = 2km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u%= 5%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J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dov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=4A/mm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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Al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= 0,0285 mm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/m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2289525" y="3000092"/>
            <a:ext cx="304216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Výpočet úbytku napětí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3056611" y="4144998"/>
            <a:ext cx="358489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Výpočet proudu na vedení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523735" y="3000092"/>
            <a:ext cx="344075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Napětí na počátku vedení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380414" y="4704704"/>
            <a:ext cx="311146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Výpočet odporu vedení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91706" y="5577410"/>
            <a:ext cx="41956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5.	Výpočet průřezu vedení z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u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%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5941462" y="4869160"/>
            <a:ext cx="320253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6.	Výpočet průřezu z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dov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179512" y="188640"/>
            <a:ext cx="3816350" cy="2087562"/>
            <a:chOff x="3231" y="2886"/>
            <a:chExt cx="2404" cy="1315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3231" y="3157"/>
              <a:ext cx="1815" cy="1044"/>
              <a:chOff x="431" y="935"/>
              <a:chExt cx="1815" cy="1044"/>
            </a:xfrm>
          </p:grpSpPr>
          <p:sp>
            <p:nvSpPr>
              <p:cNvPr id="71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73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82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85" name="AutoShape 9"/>
              <p:cNvCxnSpPr>
                <a:cxnSpLocks noChangeShapeType="1"/>
                <a:stCxn id="71" idx="0"/>
                <a:endCxn id="73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10"/>
              <p:cNvCxnSpPr>
                <a:cxnSpLocks noChangeShapeType="1"/>
                <a:stCxn id="73" idx="3"/>
                <a:endCxn id="80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AutoShape 11"/>
              <p:cNvCxnSpPr>
                <a:cxnSpLocks noChangeShapeType="1"/>
                <a:stCxn id="71" idx="4"/>
                <a:endCxn id="82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500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373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4150" y="337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4139" y="292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4747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3730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4001" y="3384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3503" y="311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3503" y="288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5057" y="3224"/>
              <a:ext cx="578" cy="932"/>
              <a:chOff x="1939" y="3043"/>
              <a:chExt cx="578" cy="932"/>
            </a:xfrm>
          </p:grpSpPr>
          <p:sp>
            <p:nvSpPr>
              <p:cNvPr id="6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66" name="AutoShape 23"/>
              <p:cNvCxnSpPr>
                <a:cxnSpLocks noChangeShapeType="1"/>
                <a:stCxn id="80" idx="6"/>
                <a:endCxn id="65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AutoShape 24"/>
              <p:cNvCxnSpPr>
                <a:cxnSpLocks noChangeShapeType="1"/>
                <a:stCxn id="65" idx="2"/>
                <a:endCxn id="82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graphicFrame>
        <p:nvGraphicFramePr>
          <p:cNvPr id="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8844"/>
              </p:ext>
            </p:extLst>
          </p:nvPr>
        </p:nvGraphicFramePr>
        <p:xfrm>
          <a:off x="5487813" y="3429000"/>
          <a:ext cx="3404668" cy="33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0" name="Rovnice" r:id="rId5" imgW="2222280" imgH="215640" progId="Equation.3">
                  <p:embed/>
                </p:oleObj>
              </mc:Choice>
              <mc:Fallback>
                <p:oleObj name="Rovnice" r:id="rId5" imgW="222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813" y="3429000"/>
                        <a:ext cx="3404668" cy="33044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65612"/>
              </p:ext>
            </p:extLst>
          </p:nvPr>
        </p:nvGraphicFramePr>
        <p:xfrm>
          <a:off x="6577905" y="4005064"/>
          <a:ext cx="2314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1" name="Rovnice" r:id="rId7" imgW="1511280" imgH="431640" progId="Equation.3">
                  <p:embed/>
                </p:oleObj>
              </mc:Choice>
              <mc:Fallback>
                <p:oleObj name="Rovnice" r:id="rId7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905" y="4005064"/>
                        <a:ext cx="2314575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07889"/>
              </p:ext>
            </p:extLst>
          </p:nvPr>
        </p:nvGraphicFramePr>
        <p:xfrm>
          <a:off x="3505200" y="4670199"/>
          <a:ext cx="20637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2" name="Rovnice" r:id="rId9" imgW="1346040" imgH="419040" progId="Equation.3">
                  <p:embed/>
                </p:oleObj>
              </mc:Choice>
              <mc:Fallback>
                <p:oleObj name="Rovnice" r:id="rId9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70199"/>
                        <a:ext cx="2063750" cy="641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25175"/>
              </p:ext>
            </p:extLst>
          </p:nvPr>
        </p:nvGraphicFramePr>
        <p:xfrm>
          <a:off x="252413" y="6026150"/>
          <a:ext cx="54689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3" name="Rovnice" r:id="rId11" imgW="3568680" imgH="431640" progId="Equation.3">
                  <p:embed/>
                </p:oleObj>
              </mc:Choice>
              <mc:Fallback>
                <p:oleObj name="Rovnice" r:id="rId11" imgW="3568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6026150"/>
                        <a:ext cx="5468937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31919"/>
              </p:ext>
            </p:extLst>
          </p:nvPr>
        </p:nvGraphicFramePr>
        <p:xfrm>
          <a:off x="5721350" y="5301208"/>
          <a:ext cx="33083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4" name="Rovnice" r:id="rId13" imgW="2158920" imgH="393480" progId="Equation.3">
                  <p:embed/>
                </p:oleObj>
              </mc:Choice>
              <mc:Fallback>
                <p:oleObj name="Rovnice" r:id="rId13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5301208"/>
                        <a:ext cx="3308350" cy="6016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5982868" y="6021288"/>
            <a:ext cx="2951018" cy="7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Závěr:</a:t>
            </a:r>
          </a:p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Volíme průřez 120mm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endParaRPr lang="cs-CZ" altLang="cs-CZ" sz="2000" b="1" baseline="30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7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1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1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1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1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9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936" y="260350"/>
            <a:ext cx="4751388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179512" y="2410896"/>
            <a:ext cx="8712968" cy="425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5113" indent="-2651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procentní úbytek napětí a proudovou hustotu na vedení (měď), je-li napětí na konci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250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a příkon spotřebiče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5,5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kW.  Vedení je dlouhé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230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 a průřez vedení je 6 mm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  <a:p>
            <a:pPr marL="265113" indent="-265113"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Vypočítejte průřez vedení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(měď),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je-li napětí na počátku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275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V. Na konci vedení je připojen spotřebič, který odebírá proud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23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A. Délka vedení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125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m. Dovolený úbytek napětí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10%,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dovolená proudová hustota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3A/mm</a:t>
            </a:r>
            <a:r>
              <a:rPr lang="cs-CZ" altLang="cs-CZ" sz="2000" b="1" baseline="30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</a:p>
          <a:p>
            <a:pPr marL="265113" indent="-2651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Pustý ostrov je vzdálený od pevniny 150 km. Na ostrově je poustevník, který má pouze žárovku o 10W/24V. Napětí zdroje na pevnině je 70V. Jaký musí být průřez kabelu (měď).  </a:t>
            </a:r>
          </a:p>
          <a:p>
            <a:pPr marL="265113" indent="-265113"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Vypočítejte procentní úbytek na vedení (měď), jestliže jím prochází proud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350 mA.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Napětí na zdroji (počátku)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V, průřez vedení je 0,5 mm</a:t>
            </a:r>
            <a:r>
              <a:rPr lang="cs-CZ" altLang="cs-CZ" sz="2000" b="1" baseline="30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délka vedení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13 m.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179512" y="188640"/>
            <a:ext cx="3816350" cy="2087562"/>
            <a:chOff x="3231" y="2886"/>
            <a:chExt cx="2404" cy="1315"/>
          </a:xfrm>
        </p:grpSpPr>
        <p:grpSp>
          <p:nvGrpSpPr>
            <p:cNvPr id="51" name="Group 4"/>
            <p:cNvGrpSpPr>
              <a:grpSpLocks/>
            </p:cNvGrpSpPr>
            <p:nvPr/>
          </p:nvGrpSpPr>
          <p:grpSpPr bwMode="auto">
            <a:xfrm>
              <a:off x="3231" y="3157"/>
              <a:ext cx="1815" cy="1044"/>
              <a:chOff x="431" y="935"/>
              <a:chExt cx="1815" cy="1044"/>
            </a:xfrm>
          </p:grpSpPr>
          <p:sp>
            <p:nvSpPr>
              <p:cNvPr id="71" name="Oval 5"/>
              <p:cNvSpPr>
                <a:spLocks noChangeAspect="1" noChangeArrowheads="1"/>
              </p:cNvSpPr>
              <p:nvPr/>
            </p:nvSpPr>
            <p:spPr bwMode="auto">
              <a:xfrm>
                <a:off x="431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73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29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auto">
              <a:xfrm>
                <a:off x="2154" y="95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82" name="Oval 8"/>
              <p:cNvSpPr>
                <a:spLocks noChangeArrowheads="1"/>
              </p:cNvSpPr>
              <p:nvPr/>
            </p:nvSpPr>
            <p:spPr bwMode="auto">
              <a:xfrm>
                <a:off x="2155" y="188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85" name="AutoShape 9"/>
              <p:cNvCxnSpPr>
                <a:cxnSpLocks noChangeShapeType="1"/>
                <a:stCxn id="71" idx="0"/>
                <a:endCxn id="73" idx="1"/>
              </p:cNvCxnSpPr>
              <p:nvPr/>
            </p:nvCxnSpPr>
            <p:spPr bwMode="auto">
              <a:xfrm rot="16200000">
                <a:off x="839" y="799"/>
                <a:ext cx="238" cy="64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AutoShape 10"/>
              <p:cNvCxnSpPr>
                <a:cxnSpLocks noChangeShapeType="1"/>
                <a:stCxn id="73" idx="3"/>
                <a:endCxn id="80" idx="2"/>
              </p:cNvCxnSpPr>
              <p:nvPr/>
            </p:nvCxnSpPr>
            <p:spPr bwMode="auto">
              <a:xfrm flipV="1">
                <a:off x="1644" y="1002"/>
                <a:ext cx="498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AutoShape 11"/>
              <p:cNvCxnSpPr>
                <a:cxnSpLocks noChangeShapeType="1"/>
                <a:stCxn id="71" idx="4"/>
                <a:endCxn id="82" idx="2"/>
              </p:cNvCxnSpPr>
              <p:nvPr/>
            </p:nvCxnSpPr>
            <p:spPr bwMode="auto">
              <a:xfrm rot="16200000" flipH="1">
                <a:off x="1258" y="1050"/>
                <a:ext cx="261" cy="150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500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3730" y="3339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4150" y="337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  <a:endParaRPr lang="cs-CZ" altLang="cs-CZ" sz="2000" b="1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4139" y="292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v</a:t>
              </a: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4747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2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3730" y="352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4001" y="3384"/>
              <a:ext cx="5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3503" y="3112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3503" y="2886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5057" y="3224"/>
              <a:ext cx="578" cy="932"/>
              <a:chOff x="1939" y="3043"/>
              <a:chExt cx="578" cy="932"/>
            </a:xfrm>
          </p:grpSpPr>
          <p:sp>
            <p:nvSpPr>
              <p:cNvPr id="6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200" y="3339"/>
                <a:ext cx="136" cy="340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66" name="AutoShape 23"/>
              <p:cNvCxnSpPr>
                <a:cxnSpLocks noChangeShapeType="1"/>
                <a:stCxn id="80" idx="6"/>
                <a:endCxn id="65" idx="0"/>
              </p:cNvCxnSpPr>
              <p:nvPr/>
            </p:nvCxnSpPr>
            <p:spPr bwMode="auto">
              <a:xfrm>
                <a:off x="1939" y="3043"/>
                <a:ext cx="329" cy="28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AutoShape 24"/>
              <p:cNvCxnSpPr>
                <a:cxnSpLocks noChangeShapeType="1"/>
                <a:stCxn id="65" idx="2"/>
                <a:endCxn id="82" idx="6"/>
              </p:cNvCxnSpPr>
              <p:nvPr/>
            </p:nvCxnSpPr>
            <p:spPr bwMode="auto">
              <a:xfrm rot="5400000">
                <a:off x="1962" y="3669"/>
                <a:ext cx="284" cy="32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Text Box 25"/>
              <p:cNvSpPr txBox="1">
                <a:spLocks noChangeArrowheads="1"/>
              </p:cNvSpPr>
              <p:nvPr/>
            </p:nvSpPr>
            <p:spPr bwMode="auto">
              <a:xfrm>
                <a:off x="2355" y="338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7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22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Smíšené řazení rezistorů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23850" y="836613"/>
            <a:ext cx="8496300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řešení smíšeného obvodu je třeba pochopit a umět použít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správně určit směr proudu a polaritu napětí na rezistoru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Ohmův zákon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*	1. a 2.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Kirchhoffův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zákon</a:t>
            </a:r>
          </a:p>
        </p:txBody>
      </p:sp>
      <p:pic>
        <p:nvPicPr>
          <p:cNvPr id="205851" name="Picture 27" descr="MC90043382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25538"/>
            <a:ext cx="1274762" cy="12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179388" y="2320925"/>
            <a:ext cx="8712200" cy="111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Postup při výpočtu smíšeného obvodu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Výpočet odporů rezistorů (celkový odpor nebo neznámý dílčí odpor)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neznámých proudů a napětí</a:t>
            </a:r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179388" y="3429000"/>
            <a:ext cx="8712200" cy="33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Pamatuj: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Zejména počítej postupuj pomalu a postupně (jednotlivé výsledky na sebe navazují)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Jestliže v průběhu výpočtu nevíš, překresli si již částečně vypočtený obvod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Při využití Ohmova zákona se napětí a proud vztahuje vždy ke stejnému rezistoru nebo stejné skupině rezistorů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Ve stejnosměrném obvodu platí, že napětí uvnitř obvodu nemůže být vyšší než napětí zdroje a proud v obvodu nemůže být vyšší než celkový proud  </a:t>
            </a:r>
            <a:endParaRPr lang="cs-CZ" altLang="cs-CZ" sz="2000" b="1" i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5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1008063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při výpočtu – </a:t>
            </a:r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vzorový příklad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1763713" y="4508500"/>
          <a:ext cx="17367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97" name="Rovnice" r:id="rId3" imgW="850680" imgH="431640" progId="Equation.3">
                  <p:embed/>
                </p:oleObj>
              </mc:Choice>
              <mc:Fallback>
                <p:oleObj name="Rovnice" r:id="rId3" imgW="850680" imgH="4316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1736725" cy="881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3419475" y="1484313"/>
            <a:ext cx="554513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odporu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	V obvodu najdeme dva nebo více rezistorů, které jsou řazeny buď do série (není mezi nimi uzel) nebo paralelně (je na nich stejné napětí)</a:t>
            </a:r>
          </a:p>
        </p:txBody>
      </p:sp>
      <p:grpSp>
        <p:nvGrpSpPr>
          <p:cNvPr id="206896" name="Group 48"/>
          <p:cNvGrpSpPr>
            <a:grpSpLocks/>
          </p:cNvGrpSpPr>
          <p:nvPr/>
        </p:nvGrpSpPr>
        <p:grpSpPr bwMode="auto">
          <a:xfrm>
            <a:off x="107950" y="117475"/>
            <a:ext cx="3095625" cy="3240088"/>
            <a:chOff x="567" y="663"/>
            <a:chExt cx="1950" cy="2041"/>
          </a:xfrm>
        </p:grpSpPr>
        <p:sp>
          <p:nvSpPr>
            <p:cNvPr id="206853" name="Oval 5"/>
            <p:cNvSpPr>
              <a:spLocks noChangeAspect="1" noChangeArrowheads="1"/>
            </p:cNvSpPr>
            <p:nvPr/>
          </p:nvSpPr>
          <p:spPr bwMode="auto">
            <a:xfrm>
              <a:off x="1338" y="2296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6854" name="Rectangle 6"/>
            <p:cNvSpPr>
              <a:spLocks noChangeAspect="1" noChangeArrowheads="1"/>
            </p:cNvSpPr>
            <p:nvPr/>
          </p:nvSpPr>
          <p:spPr bwMode="auto">
            <a:xfrm>
              <a:off x="907" y="924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6856" name="Text Box 8"/>
            <p:cNvSpPr txBox="1">
              <a:spLocks noChangeArrowheads="1"/>
            </p:cNvSpPr>
            <p:nvPr/>
          </p:nvSpPr>
          <p:spPr bwMode="auto">
            <a:xfrm>
              <a:off x="967" y="674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06860" name="Rectangle 12"/>
            <p:cNvSpPr>
              <a:spLocks noChangeAspect="1" noChangeArrowheads="1"/>
            </p:cNvSpPr>
            <p:nvPr/>
          </p:nvSpPr>
          <p:spPr bwMode="auto">
            <a:xfrm>
              <a:off x="907" y="1468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6861" name="Text Box 13"/>
            <p:cNvSpPr txBox="1">
              <a:spLocks noChangeArrowheads="1"/>
            </p:cNvSpPr>
            <p:nvPr/>
          </p:nvSpPr>
          <p:spPr bwMode="auto">
            <a:xfrm>
              <a:off x="967" y="121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06863" name="Rectangle 15"/>
            <p:cNvSpPr>
              <a:spLocks noChangeAspect="1" noChangeArrowheads="1"/>
            </p:cNvSpPr>
            <p:nvPr/>
          </p:nvSpPr>
          <p:spPr bwMode="auto">
            <a:xfrm>
              <a:off x="1791" y="924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6864" name="Rectangle 16"/>
            <p:cNvSpPr>
              <a:spLocks noChangeAspect="1" noChangeArrowheads="1"/>
            </p:cNvSpPr>
            <p:nvPr/>
          </p:nvSpPr>
          <p:spPr bwMode="auto">
            <a:xfrm>
              <a:off x="1383" y="196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6865" name="Text Box 17"/>
            <p:cNvSpPr txBox="1">
              <a:spLocks noChangeArrowheads="1"/>
            </p:cNvSpPr>
            <p:nvPr/>
          </p:nvSpPr>
          <p:spPr bwMode="auto">
            <a:xfrm>
              <a:off x="1837" y="66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06866" name="Text Box 18"/>
            <p:cNvSpPr txBox="1">
              <a:spLocks noChangeArrowheads="1"/>
            </p:cNvSpPr>
            <p:nvPr/>
          </p:nvSpPr>
          <p:spPr bwMode="auto">
            <a:xfrm>
              <a:off x="1435" y="170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06877" name="Oval 29"/>
            <p:cNvSpPr>
              <a:spLocks noChangeArrowheads="1"/>
            </p:cNvSpPr>
            <p:nvPr/>
          </p:nvSpPr>
          <p:spPr bwMode="auto">
            <a:xfrm>
              <a:off x="1474" y="94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6881" name="AutoShape 33"/>
            <p:cNvCxnSpPr>
              <a:cxnSpLocks noChangeShapeType="1"/>
              <a:stCxn id="206854" idx="3"/>
              <a:endCxn id="206877" idx="2"/>
            </p:cNvCxnSpPr>
            <p:nvPr/>
          </p:nvCxnSpPr>
          <p:spPr bwMode="auto">
            <a:xfrm>
              <a:off x="1259" y="992"/>
              <a:ext cx="20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882" name="Oval 34"/>
            <p:cNvSpPr>
              <a:spLocks noChangeArrowheads="1"/>
            </p:cNvSpPr>
            <p:nvPr/>
          </p:nvSpPr>
          <p:spPr bwMode="auto">
            <a:xfrm>
              <a:off x="567" y="1490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6883" name="AutoShape 35"/>
            <p:cNvCxnSpPr>
              <a:cxnSpLocks noChangeShapeType="1"/>
              <a:stCxn id="206882" idx="6"/>
              <a:endCxn id="206860" idx="1"/>
            </p:cNvCxnSpPr>
            <p:nvPr/>
          </p:nvCxnSpPr>
          <p:spPr bwMode="auto">
            <a:xfrm>
              <a:off x="670" y="1536"/>
              <a:ext cx="225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85" name="AutoShape 37"/>
            <p:cNvCxnSpPr>
              <a:cxnSpLocks noChangeShapeType="1"/>
              <a:stCxn id="206860" idx="3"/>
              <a:endCxn id="206877" idx="4"/>
            </p:cNvCxnSpPr>
            <p:nvPr/>
          </p:nvCxnSpPr>
          <p:spPr bwMode="auto">
            <a:xfrm flipV="1">
              <a:off x="1259" y="1049"/>
              <a:ext cx="261" cy="48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86" name="AutoShape 38"/>
            <p:cNvCxnSpPr>
              <a:cxnSpLocks noChangeShapeType="1"/>
              <a:stCxn id="206877" idx="6"/>
              <a:endCxn id="206863" idx="1"/>
            </p:cNvCxnSpPr>
            <p:nvPr/>
          </p:nvCxnSpPr>
          <p:spPr bwMode="auto">
            <a:xfrm>
              <a:off x="1577" y="992"/>
              <a:ext cx="20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887" name="Oval 39"/>
            <p:cNvSpPr>
              <a:spLocks noChangeArrowheads="1"/>
            </p:cNvSpPr>
            <p:nvPr/>
          </p:nvSpPr>
          <p:spPr bwMode="auto">
            <a:xfrm>
              <a:off x="567" y="1990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6888" name="AutoShape 40"/>
            <p:cNvCxnSpPr>
              <a:cxnSpLocks noChangeShapeType="1"/>
              <a:stCxn id="206882" idx="4"/>
              <a:endCxn id="206887" idx="0"/>
            </p:cNvCxnSpPr>
            <p:nvPr/>
          </p:nvCxnSpPr>
          <p:spPr bwMode="auto">
            <a:xfrm>
              <a:off x="613" y="1593"/>
              <a:ext cx="0" cy="385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89" name="AutoShape 41"/>
            <p:cNvCxnSpPr>
              <a:cxnSpLocks noChangeShapeType="1"/>
              <a:stCxn id="206887" idx="6"/>
              <a:endCxn id="206864" idx="1"/>
            </p:cNvCxnSpPr>
            <p:nvPr/>
          </p:nvCxnSpPr>
          <p:spPr bwMode="auto">
            <a:xfrm flipV="1">
              <a:off x="670" y="2035"/>
              <a:ext cx="701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890" name="Oval 42"/>
            <p:cNvSpPr>
              <a:spLocks noChangeArrowheads="1"/>
            </p:cNvSpPr>
            <p:nvPr/>
          </p:nvSpPr>
          <p:spPr bwMode="auto">
            <a:xfrm>
              <a:off x="2426" y="1990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6891" name="AutoShape 43"/>
            <p:cNvCxnSpPr>
              <a:cxnSpLocks noChangeShapeType="1"/>
              <a:stCxn id="206863" idx="3"/>
              <a:endCxn id="206890" idx="0"/>
            </p:cNvCxnSpPr>
            <p:nvPr/>
          </p:nvCxnSpPr>
          <p:spPr bwMode="auto">
            <a:xfrm>
              <a:off x="2143" y="992"/>
              <a:ext cx="329" cy="98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92" name="AutoShape 44"/>
            <p:cNvCxnSpPr>
              <a:cxnSpLocks noChangeShapeType="1"/>
              <a:stCxn id="206864" idx="3"/>
              <a:endCxn id="206890" idx="2"/>
            </p:cNvCxnSpPr>
            <p:nvPr/>
          </p:nvCxnSpPr>
          <p:spPr bwMode="auto">
            <a:xfrm>
              <a:off x="1735" y="2035"/>
              <a:ext cx="679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93" name="AutoShape 45"/>
            <p:cNvCxnSpPr>
              <a:cxnSpLocks noChangeShapeType="1"/>
              <a:stCxn id="206853" idx="2"/>
              <a:endCxn id="206887" idx="4"/>
            </p:cNvCxnSpPr>
            <p:nvPr/>
          </p:nvCxnSpPr>
          <p:spPr bwMode="auto">
            <a:xfrm rot="10800000">
              <a:off x="613" y="2093"/>
              <a:ext cx="713" cy="40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94" name="AutoShape 46"/>
            <p:cNvCxnSpPr>
              <a:cxnSpLocks noChangeShapeType="1"/>
              <a:stCxn id="206853" idx="6"/>
              <a:endCxn id="206890" idx="4"/>
            </p:cNvCxnSpPr>
            <p:nvPr/>
          </p:nvCxnSpPr>
          <p:spPr bwMode="auto">
            <a:xfrm flipV="1">
              <a:off x="1758" y="2093"/>
              <a:ext cx="714" cy="40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895" name="AutoShape 47"/>
            <p:cNvCxnSpPr>
              <a:cxnSpLocks noChangeShapeType="1"/>
              <a:stCxn id="206854" idx="1"/>
              <a:endCxn id="206882" idx="0"/>
            </p:cNvCxnSpPr>
            <p:nvPr/>
          </p:nvCxnSpPr>
          <p:spPr bwMode="auto">
            <a:xfrm rot="10800000" flipV="1">
              <a:off x="613" y="992"/>
              <a:ext cx="282" cy="48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6897" name="Rectangle 49"/>
          <p:cNvSpPr>
            <a:spLocks noChangeArrowheads="1"/>
          </p:cNvSpPr>
          <p:nvPr/>
        </p:nvSpPr>
        <p:spPr bwMode="auto">
          <a:xfrm>
            <a:off x="179388" y="3644900"/>
            <a:ext cx="87137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Jaké rezistory v obvodu jsou řazeny do série nebo paralelně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Rezistory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jsou řazeny paralelně, lze vypočítat jejich výsledný odpor:</a:t>
            </a:r>
          </a:p>
        </p:txBody>
      </p:sp>
      <p:sp>
        <p:nvSpPr>
          <p:cNvPr id="206898" name="Oval 50"/>
          <p:cNvSpPr>
            <a:spLocks noChangeArrowheads="1"/>
          </p:cNvSpPr>
          <p:nvPr/>
        </p:nvSpPr>
        <p:spPr bwMode="auto">
          <a:xfrm>
            <a:off x="323850" y="115888"/>
            <a:ext cx="1152525" cy="1873250"/>
          </a:xfrm>
          <a:prstGeom prst="ellipse">
            <a:avLst/>
          </a:prstGeom>
          <a:solidFill>
            <a:srgbClr val="FFFF99">
              <a:alpha val="39999"/>
            </a:srgbClr>
          </a:solidFill>
          <a:ln w="12700" algn="ctr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6930" name="Group 82"/>
          <p:cNvGrpSpPr>
            <a:grpSpLocks/>
          </p:cNvGrpSpPr>
          <p:nvPr/>
        </p:nvGrpSpPr>
        <p:grpSpPr bwMode="auto">
          <a:xfrm>
            <a:off x="5868988" y="4437063"/>
            <a:ext cx="3095625" cy="2241550"/>
            <a:chOff x="3697" y="2795"/>
            <a:chExt cx="1950" cy="1412"/>
          </a:xfrm>
        </p:grpSpPr>
        <p:grpSp>
          <p:nvGrpSpPr>
            <p:cNvPr id="206927" name="Group 79"/>
            <p:cNvGrpSpPr>
              <a:grpSpLocks/>
            </p:cNvGrpSpPr>
            <p:nvPr/>
          </p:nvGrpSpPr>
          <p:grpSpPr bwMode="auto">
            <a:xfrm>
              <a:off x="3697" y="2795"/>
              <a:ext cx="1950" cy="1412"/>
              <a:chOff x="3243" y="2908"/>
              <a:chExt cx="1950" cy="1412"/>
            </a:xfrm>
          </p:grpSpPr>
          <p:sp>
            <p:nvSpPr>
              <p:cNvPr id="206900" name="Oval 52"/>
              <p:cNvSpPr>
                <a:spLocks noChangeAspect="1" noChangeArrowheads="1"/>
              </p:cNvSpPr>
              <p:nvPr/>
            </p:nvSpPr>
            <p:spPr bwMode="auto">
              <a:xfrm>
                <a:off x="4014" y="3912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06901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583" y="316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902" name="Text Box 54"/>
              <p:cNvSpPr txBox="1">
                <a:spLocks noChangeArrowheads="1"/>
              </p:cNvSpPr>
              <p:nvPr/>
            </p:nvSpPr>
            <p:spPr bwMode="auto">
              <a:xfrm>
                <a:off x="3643" y="2919"/>
                <a:ext cx="28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</a:t>
                </a:r>
              </a:p>
            </p:txBody>
          </p:sp>
          <p:sp>
            <p:nvSpPr>
              <p:cNvPr id="20690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467" y="316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90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59" y="3583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907" name="Text Box 59"/>
              <p:cNvSpPr txBox="1">
                <a:spLocks noChangeArrowheads="1"/>
              </p:cNvSpPr>
              <p:nvPr/>
            </p:nvSpPr>
            <p:spPr bwMode="auto">
              <a:xfrm>
                <a:off x="4513" y="2908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06908" name="Text Box 60"/>
              <p:cNvSpPr txBox="1">
                <a:spLocks noChangeArrowheads="1"/>
              </p:cNvSpPr>
              <p:nvPr/>
            </p:nvSpPr>
            <p:spPr bwMode="auto">
              <a:xfrm>
                <a:off x="4111" y="332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6915" name="Oval 67"/>
              <p:cNvSpPr>
                <a:spLocks noChangeArrowheads="1"/>
              </p:cNvSpPr>
              <p:nvPr/>
            </p:nvSpPr>
            <p:spPr bwMode="auto">
              <a:xfrm>
                <a:off x="3243" y="3606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6917" name="AutoShape 69"/>
              <p:cNvCxnSpPr>
                <a:cxnSpLocks noChangeShapeType="1"/>
                <a:stCxn id="206915" idx="6"/>
                <a:endCxn id="206906" idx="1"/>
              </p:cNvCxnSpPr>
              <p:nvPr/>
            </p:nvCxnSpPr>
            <p:spPr bwMode="auto">
              <a:xfrm flipV="1">
                <a:off x="3346" y="3651"/>
                <a:ext cx="701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6918" name="Oval 70"/>
              <p:cNvSpPr>
                <a:spLocks noChangeArrowheads="1"/>
              </p:cNvSpPr>
              <p:nvPr/>
            </p:nvSpPr>
            <p:spPr bwMode="auto">
              <a:xfrm>
                <a:off x="5102" y="3606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6919" name="AutoShape 71"/>
              <p:cNvCxnSpPr>
                <a:cxnSpLocks noChangeShapeType="1"/>
                <a:stCxn id="206905" idx="3"/>
                <a:endCxn id="206918" idx="0"/>
              </p:cNvCxnSpPr>
              <p:nvPr/>
            </p:nvCxnSpPr>
            <p:spPr bwMode="auto">
              <a:xfrm>
                <a:off x="4819" y="3237"/>
                <a:ext cx="329" cy="35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920" name="AutoShape 72"/>
              <p:cNvCxnSpPr>
                <a:cxnSpLocks noChangeShapeType="1"/>
                <a:stCxn id="206906" idx="3"/>
                <a:endCxn id="206918" idx="2"/>
              </p:cNvCxnSpPr>
              <p:nvPr/>
            </p:nvCxnSpPr>
            <p:spPr bwMode="auto">
              <a:xfrm>
                <a:off x="4411" y="3651"/>
                <a:ext cx="679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921" name="AutoShape 73"/>
              <p:cNvCxnSpPr>
                <a:cxnSpLocks noChangeShapeType="1"/>
                <a:stCxn id="206900" idx="2"/>
                <a:endCxn id="206915" idx="4"/>
              </p:cNvCxnSpPr>
              <p:nvPr/>
            </p:nvCxnSpPr>
            <p:spPr bwMode="auto">
              <a:xfrm rot="10800000">
                <a:off x="3289" y="3709"/>
                <a:ext cx="713" cy="40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922" name="AutoShape 74"/>
              <p:cNvCxnSpPr>
                <a:cxnSpLocks noChangeShapeType="1"/>
                <a:stCxn id="206900" idx="6"/>
                <a:endCxn id="206918" idx="4"/>
              </p:cNvCxnSpPr>
              <p:nvPr/>
            </p:nvCxnSpPr>
            <p:spPr bwMode="auto">
              <a:xfrm flipV="1">
                <a:off x="4434" y="3709"/>
                <a:ext cx="714" cy="40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6929" name="Group 81"/>
            <p:cNvGrpSpPr>
              <a:grpSpLocks/>
            </p:cNvGrpSpPr>
            <p:nvPr/>
          </p:nvGrpSpPr>
          <p:grpSpPr bwMode="auto">
            <a:xfrm>
              <a:off x="3743" y="3124"/>
              <a:ext cx="1166" cy="357"/>
              <a:chOff x="3743" y="3124"/>
              <a:chExt cx="1166" cy="357"/>
            </a:xfrm>
          </p:grpSpPr>
          <p:cxnSp>
            <p:nvCxnSpPr>
              <p:cNvPr id="206925" name="AutoShape 77"/>
              <p:cNvCxnSpPr>
                <a:cxnSpLocks noChangeShapeType="1"/>
                <a:stCxn id="206915" idx="0"/>
                <a:endCxn id="206901" idx="1"/>
              </p:cNvCxnSpPr>
              <p:nvPr/>
            </p:nvCxnSpPr>
            <p:spPr bwMode="auto">
              <a:xfrm rot="16200000">
                <a:off x="3705" y="3162"/>
                <a:ext cx="357" cy="28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926" name="AutoShape 78"/>
              <p:cNvCxnSpPr>
                <a:cxnSpLocks noChangeShapeType="1"/>
                <a:stCxn id="206901" idx="3"/>
                <a:endCxn id="206905" idx="1"/>
              </p:cNvCxnSpPr>
              <p:nvPr/>
            </p:nvCxnSpPr>
            <p:spPr bwMode="auto">
              <a:xfrm>
                <a:off x="4389" y="3124"/>
                <a:ext cx="520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06928" name="Rectangle 80"/>
          <p:cNvSpPr>
            <a:spLocks noChangeArrowheads="1"/>
          </p:cNvSpPr>
          <p:nvPr/>
        </p:nvSpPr>
        <p:spPr bwMode="auto">
          <a:xfrm>
            <a:off x="539750" y="5589588"/>
            <a:ext cx="49688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Obvod lze zjednodušit, místo dílčích rezistorů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zakreslíme jeden rezistor s vypočteným odporem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6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6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24" name="Oval 52"/>
          <p:cNvSpPr>
            <a:spLocks noChangeArrowheads="1"/>
          </p:cNvSpPr>
          <p:nvPr/>
        </p:nvSpPr>
        <p:spPr bwMode="auto">
          <a:xfrm>
            <a:off x="395288" y="188913"/>
            <a:ext cx="2663825" cy="865187"/>
          </a:xfrm>
          <a:prstGeom prst="ellipse">
            <a:avLst/>
          </a:prstGeom>
          <a:solidFill>
            <a:srgbClr val="FFFF99">
              <a:alpha val="39000"/>
            </a:srgbClr>
          </a:solidFill>
          <a:ln w="12700" algn="ctr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1008063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při výpočtu – </a:t>
            </a:r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vzorový příklad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843213" y="5013325"/>
          <a:ext cx="2519362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7" name="Rovnice" r:id="rId3" imgW="850680" imgH="431640" progId="Equation.3">
                  <p:embed/>
                </p:oleObj>
              </mc:Choice>
              <mc:Fallback>
                <p:oleObj name="Rovnice" r:id="rId3" imgW="8506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013325"/>
                        <a:ext cx="2519362" cy="1277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419475" y="1484313"/>
            <a:ext cx="5545138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2687638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2687638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2687638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Jaké rezistory jsou nyní řazeny do série nebo paralelně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Rezistory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jsou řazeny do série, jejich výsledný odpor je: 	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123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 R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+ R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07923" name="Rectangle 51"/>
          <p:cNvSpPr>
            <a:spLocks noChangeArrowheads="1"/>
          </p:cNvSpPr>
          <p:nvPr/>
        </p:nvSpPr>
        <p:spPr bwMode="auto">
          <a:xfrm>
            <a:off x="179388" y="2997200"/>
            <a:ext cx="87137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Obvod lze opět zjednodušit, místo dílčích rezistorů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zakreslíme jeden rezistor s vypočteným odporem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123</a:t>
            </a:r>
          </a:p>
        </p:txBody>
      </p:sp>
      <p:grpSp>
        <p:nvGrpSpPr>
          <p:cNvPr id="207928" name="Group 56"/>
          <p:cNvGrpSpPr>
            <a:grpSpLocks/>
          </p:cNvGrpSpPr>
          <p:nvPr/>
        </p:nvGrpSpPr>
        <p:grpSpPr bwMode="auto">
          <a:xfrm>
            <a:off x="179388" y="188913"/>
            <a:ext cx="3095625" cy="2447925"/>
            <a:chOff x="113" y="119"/>
            <a:chExt cx="1950" cy="1542"/>
          </a:xfrm>
        </p:grpSpPr>
        <p:sp>
          <p:nvSpPr>
            <p:cNvPr id="207906" name="Oval 34"/>
            <p:cNvSpPr>
              <a:spLocks noChangeAspect="1" noChangeArrowheads="1"/>
            </p:cNvSpPr>
            <p:nvPr/>
          </p:nvSpPr>
          <p:spPr bwMode="auto">
            <a:xfrm>
              <a:off x="884" y="1253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7907" name="Rectangle 35"/>
            <p:cNvSpPr>
              <a:spLocks noChangeAspect="1" noChangeArrowheads="1"/>
            </p:cNvSpPr>
            <p:nvPr/>
          </p:nvSpPr>
          <p:spPr bwMode="auto">
            <a:xfrm>
              <a:off x="453" y="38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7908" name="Text Box 36"/>
            <p:cNvSpPr txBox="1">
              <a:spLocks noChangeArrowheads="1"/>
            </p:cNvSpPr>
            <p:nvPr/>
          </p:nvSpPr>
          <p:spPr bwMode="auto">
            <a:xfrm>
              <a:off x="513" y="130"/>
              <a:ext cx="2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</a:t>
              </a:r>
            </a:p>
          </p:txBody>
        </p:sp>
        <p:sp>
          <p:nvSpPr>
            <p:cNvPr id="207909" name="Rectangle 37"/>
            <p:cNvSpPr>
              <a:spLocks noChangeAspect="1" noChangeArrowheads="1"/>
            </p:cNvSpPr>
            <p:nvPr/>
          </p:nvSpPr>
          <p:spPr bwMode="auto">
            <a:xfrm>
              <a:off x="1337" y="380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7910" name="Rectangle 38"/>
            <p:cNvSpPr>
              <a:spLocks noChangeAspect="1" noChangeArrowheads="1"/>
            </p:cNvSpPr>
            <p:nvPr/>
          </p:nvSpPr>
          <p:spPr bwMode="auto">
            <a:xfrm>
              <a:off x="929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7911" name="Text Box 39"/>
            <p:cNvSpPr txBox="1">
              <a:spLocks noChangeArrowheads="1"/>
            </p:cNvSpPr>
            <p:nvPr/>
          </p:nvSpPr>
          <p:spPr bwMode="auto">
            <a:xfrm>
              <a:off x="1383" y="11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07912" name="Text Box 40"/>
            <p:cNvSpPr txBox="1">
              <a:spLocks noChangeArrowheads="1"/>
            </p:cNvSpPr>
            <p:nvPr/>
          </p:nvSpPr>
          <p:spPr bwMode="auto">
            <a:xfrm>
              <a:off x="981" y="66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07913" name="Oval 41"/>
            <p:cNvSpPr>
              <a:spLocks noChangeArrowheads="1"/>
            </p:cNvSpPr>
            <p:nvPr/>
          </p:nvSpPr>
          <p:spPr bwMode="auto">
            <a:xfrm>
              <a:off x="113" y="95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7914" name="AutoShape 42"/>
            <p:cNvCxnSpPr>
              <a:cxnSpLocks noChangeShapeType="1"/>
              <a:stCxn id="207913" idx="6"/>
              <a:endCxn id="207910" idx="1"/>
            </p:cNvCxnSpPr>
            <p:nvPr/>
          </p:nvCxnSpPr>
          <p:spPr bwMode="auto">
            <a:xfrm>
              <a:off x="216" y="1003"/>
              <a:ext cx="70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7915" name="Oval 43"/>
            <p:cNvSpPr>
              <a:spLocks noChangeArrowheads="1"/>
            </p:cNvSpPr>
            <p:nvPr/>
          </p:nvSpPr>
          <p:spPr bwMode="auto">
            <a:xfrm>
              <a:off x="1972" y="95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7916" name="AutoShape 44"/>
            <p:cNvCxnSpPr>
              <a:cxnSpLocks noChangeShapeType="1"/>
              <a:stCxn id="207909" idx="3"/>
              <a:endCxn id="207915" idx="0"/>
            </p:cNvCxnSpPr>
            <p:nvPr/>
          </p:nvCxnSpPr>
          <p:spPr bwMode="auto">
            <a:xfrm>
              <a:off x="1689" y="448"/>
              <a:ext cx="329" cy="4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17" name="AutoShape 45"/>
            <p:cNvCxnSpPr>
              <a:cxnSpLocks noChangeShapeType="1"/>
              <a:stCxn id="207910" idx="3"/>
              <a:endCxn id="207915" idx="2"/>
            </p:cNvCxnSpPr>
            <p:nvPr/>
          </p:nvCxnSpPr>
          <p:spPr bwMode="auto">
            <a:xfrm>
              <a:off x="1281" y="1003"/>
              <a:ext cx="67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18" name="AutoShape 46"/>
            <p:cNvCxnSpPr>
              <a:cxnSpLocks noChangeShapeType="1"/>
              <a:stCxn id="207906" idx="2"/>
              <a:endCxn id="207913" idx="4"/>
            </p:cNvCxnSpPr>
            <p:nvPr/>
          </p:nvCxnSpPr>
          <p:spPr bwMode="auto">
            <a:xfrm rot="10800000">
              <a:off x="159" y="1060"/>
              <a:ext cx="713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19" name="AutoShape 47"/>
            <p:cNvCxnSpPr>
              <a:cxnSpLocks noChangeShapeType="1"/>
              <a:stCxn id="207906" idx="6"/>
              <a:endCxn id="207915" idx="4"/>
            </p:cNvCxnSpPr>
            <p:nvPr/>
          </p:nvCxnSpPr>
          <p:spPr bwMode="auto">
            <a:xfrm flipV="1">
              <a:off x="1304" y="1060"/>
              <a:ext cx="714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26" name="AutoShape 54"/>
            <p:cNvCxnSpPr>
              <a:cxnSpLocks noChangeShapeType="1"/>
              <a:stCxn id="207913" idx="0"/>
              <a:endCxn id="207907" idx="1"/>
            </p:cNvCxnSpPr>
            <p:nvPr/>
          </p:nvCxnSpPr>
          <p:spPr bwMode="auto">
            <a:xfrm rot="16200000">
              <a:off x="51" y="556"/>
              <a:ext cx="497" cy="28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27" name="AutoShape 55"/>
            <p:cNvCxnSpPr>
              <a:cxnSpLocks noChangeShapeType="1"/>
              <a:stCxn id="207907" idx="3"/>
              <a:endCxn id="207909" idx="1"/>
            </p:cNvCxnSpPr>
            <p:nvPr/>
          </p:nvCxnSpPr>
          <p:spPr bwMode="auto">
            <a:xfrm>
              <a:off x="805" y="448"/>
              <a:ext cx="52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7950" name="Group 78"/>
          <p:cNvGrpSpPr>
            <a:grpSpLocks/>
          </p:cNvGrpSpPr>
          <p:nvPr/>
        </p:nvGrpSpPr>
        <p:grpSpPr bwMode="auto">
          <a:xfrm>
            <a:off x="5724525" y="3590925"/>
            <a:ext cx="3095625" cy="2430463"/>
            <a:chOff x="3606" y="2262"/>
            <a:chExt cx="1950" cy="1531"/>
          </a:xfrm>
        </p:grpSpPr>
        <p:sp>
          <p:nvSpPr>
            <p:cNvPr id="207930" name="Oval 58"/>
            <p:cNvSpPr>
              <a:spLocks noChangeAspect="1" noChangeArrowheads="1"/>
            </p:cNvSpPr>
            <p:nvPr/>
          </p:nvSpPr>
          <p:spPr bwMode="auto">
            <a:xfrm>
              <a:off x="4377" y="3385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7931" name="Rectangle 59"/>
            <p:cNvSpPr>
              <a:spLocks noChangeAspect="1" noChangeArrowheads="1"/>
            </p:cNvSpPr>
            <p:nvPr/>
          </p:nvSpPr>
          <p:spPr bwMode="auto">
            <a:xfrm>
              <a:off x="4400" y="2512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7932" name="Text Box 60"/>
            <p:cNvSpPr txBox="1">
              <a:spLocks noChangeArrowheads="1"/>
            </p:cNvSpPr>
            <p:nvPr/>
          </p:nvSpPr>
          <p:spPr bwMode="auto">
            <a:xfrm>
              <a:off x="4404" y="2262"/>
              <a:ext cx="34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123</a:t>
              </a:r>
            </a:p>
          </p:txBody>
        </p:sp>
        <p:sp>
          <p:nvSpPr>
            <p:cNvPr id="207934" name="Rectangle 62"/>
            <p:cNvSpPr>
              <a:spLocks noChangeAspect="1" noChangeArrowheads="1"/>
            </p:cNvSpPr>
            <p:nvPr/>
          </p:nvSpPr>
          <p:spPr bwMode="auto">
            <a:xfrm>
              <a:off x="4422" y="306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7936" name="Text Box 64"/>
            <p:cNvSpPr txBox="1">
              <a:spLocks noChangeArrowheads="1"/>
            </p:cNvSpPr>
            <p:nvPr/>
          </p:nvSpPr>
          <p:spPr bwMode="auto">
            <a:xfrm>
              <a:off x="4474" y="279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07937" name="Oval 65"/>
            <p:cNvSpPr>
              <a:spLocks noChangeArrowheads="1"/>
            </p:cNvSpPr>
            <p:nvPr/>
          </p:nvSpPr>
          <p:spPr bwMode="auto">
            <a:xfrm>
              <a:off x="3606" y="308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7938" name="AutoShape 66"/>
            <p:cNvCxnSpPr>
              <a:cxnSpLocks noChangeShapeType="1"/>
              <a:stCxn id="207937" idx="6"/>
              <a:endCxn id="207934" idx="1"/>
            </p:cNvCxnSpPr>
            <p:nvPr/>
          </p:nvCxnSpPr>
          <p:spPr bwMode="auto">
            <a:xfrm>
              <a:off x="3709" y="3135"/>
              <a:ext cx="70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7939" name="Oval 67"/>
            <p:cNvSpPr>
              <a:spLocks noChangeArrowheads="1"/>
            </p:cNvSpPr>
            <p:nvPr/>
          </p:nvSpPr>
          <p:spPr bwMode="auto">
            <a:xfrm>
              <a:off x="5465" y="308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7941" name="AutoShape 69"/>
            <p:cNvCxnSpPr>
              <a:cxnSpLocks noChangeShapeType="1"/>
              <a:stCxn id="207934" idx="3"/>
              <a:endCxn id="207939" idx="2"/>
            </p:cNvCxnSpPr>
            <p:nvPr/>
          </p:nvCxnSpPr>
          <p:spPr bwMode="auto">
            <a:xfrm>
              <a:off x="4774" y="3135"/>
              <a:ext cx="67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42" name="AutoShape 70"/>
            <p:cNvCxnSpPr>
              <a:cxnSpLocks noChangeShapeType="1"/>
              <a:stCxn id="207930" idx="2"/>
              <a:endCxn id="207937" idx="4"/>
            </p:cNvCxnSpPr>
            <p:nvPr/>
          </p:nvCxnSpPr>
          <p:spPr bwMode="auto">
            <a:xfrm rot="10800000">
              <a:off x="3652" y="3192"/>
              <a:ext cx="713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43" name="AutoShape 71"/>
            <p:cNvCxnSpPr>
              <a:cxnSpLocks noChangeShapeType="1"/>
              <a:stCxn id="207930" idx="6"/>
              <a:endCxn id="207939" idx="4"/>
            </p:cNvCxnSpPr>
            <p:nvPr/>
          </p:nvCxnSpPr>
          <p:spPr bwMode="auto">
            <a:xfrm flipV="1">
              <a:off x="4797" y="3192"/>
              <a:ext cx="714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44" name="AutoShape 72"/>
            <p:cNvCxnSpPr>
              <a:cxnSpLocks noChangeShapeType="1"/>
              <a:stCxn id="207937" idx="0"/>
              <a:endCxn id="207931" idx="1"/>
            </p:cNvCxnSpPr>
            <p:nvPr/>
          </p:nvCxnSpPr>
          <p:spPr bwMode="auto">
            <a:xfrm rot="16200000">
              <a:off x="3771" y="2461"/>
              <a:ext cx="497" cy="73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946" name="AutoShape 74"/>
            <p:cNvCxnSpPr>
              <a:cxnSpLocks noChangeShapeType="1"/>
              <a:stCxn id="207931" idx="3"/>
              <a:endCxn id="207939" idx="0"/>
            </p:cNvCxnSpPr>
            <p:nvPr/>
          </p:nvCxnSpPr>
          <p:spPr bwMode="auto">
            <a:xfrm>
              <a:off x="4752" y="2580"/>
              <a:ext cx="759" cy="4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7947" name="Rectangle 75"/>
          <p:cNvSpPr>
            <a:spLocks noChangeArrowheads="1"/>
          </p:cNvSpPr>
          <p:nvPr/>
        </p:nvSpPr>
        <p:spPr bwMode="auto">
          <a:xfrm>
            <a:off x="250825" y="3933825"/>
            <a:ext cx="49688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Analogicky lze vypočítat celkový odpor obvodu (rezistory R123 a R4 jsou řazeny paralelně. 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07949" name="Picture 77" descr="MC90023259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13208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7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2000"/>
                                        <p:tgtEl>
                                          <p:spTgt spid="20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24" grpId="0" animBg="1"/>
      <p:bldP spid="20787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1008063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při výpočtu – </a:t>
            </a:r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vzorový příklad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1116013" y="5949950"/>
          <a:ext cx="9318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6" name="Rovnice" r:id="rId3" imgW="507960" imgH="431640" progId="Equation.3">
                  <p:embed/>
                </p:oleObj>
              </mc:Choice>
              <mc:Fallback>
                <p:oleObj name="Rovnice" r:id="rId3" imgW="5079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949950"/>
                        <a:ext cx="931862" cy="792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3419475" y="1484313"/>
            <a:ext cx="55451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>
              <a:tabLst>
                <a:tab pos="2687638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2687638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2687638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napětí a proudů na jednotlivých rezistorech, předpokládáme znalost napětí zdroje </a:t>
            </a:r>
            <a:endParaRPr lang="cs-CZ" altLang="cs-CZ" sz="24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79388" y="2565400"/>
            <a:ext cx="3529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proudu: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08920" name="Group 24"/>
          <p:cNvGrpSpPr>
            <a:grpSpLocks/>
          </p:cNvGrpSpPr>
          <p:nvPr/>
        </p:nvGrpSpPr>
        <p:grpSpPr bwMode="auto">
          <a:xfrm>
            <a:off x="5724525" y="2636838"/>
            <a:ext cx="3095625" cy="2430462"/>
            <a:chOff x="3606" y="2262"/>
            <a:chExt cx="1950" cy="1531"/>
          </a:xfrm>
        </p:grpSpPr>
        <p:sp>
          <p:nvSpPr>
            <p:cNvPr id="208921" name="Oval 25"/>
            <p:cNvSpPr>
              <a:spLocks noChangeAspect="1" noChangeArrowheads="1"/>
            </p:cNvSpPr>
            <p:nvPr/>
          </p:nvSpPr>
          <p:spPr bwMode="auto">
            <a:xfrm>
              <a:off x="4377" y="3385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8922" name="Rectangle 26"/>
            <p:cNvSpPr>
              <a:spLocks noChangeAspect="1" noChangeArrowheads="1"/>
            </p:cNvSpPr>
            <p:nvPr/>
          </p:nvSpPr>
          <p:spPr bwMode="auto">
            <a:xfrm>
              <a:off x="4400" y="2512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8923" name="Text Box 27"/>
            <p:cNvSpPr txBox="1">
              <a:spLocks noChangeArrowheads="1"/>
            </p:cNvSpPr>
            <p:nvPr/>
          </p:nvSpPr>
          <p:spPr bwMode="auto">
            <a:xfrm>
              <a:off x="4404" y="2262"/>
              <a:ext cx="34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123</a:t>
              </a:r>
            </a:p>
          </p:txBody>
        </p:sp>
        <p:sp>
          <p:nvSpPr>
            <p:cNvPr id="208924" name="Rectangle 28"/>
            <p:cNvSpPr>
              <a:spLocks noChangeAspect="1" noChangeArrowheads="1"/>
            </p:cNvSpPr>
            <p:nvPr/>
          </p:nvSpPr>
          <p:spPr bwMode="auto">
            <a:xfrm>
              <a:off x="4422" y="306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8925" name="Text Box 29"/>
            <p:cNvSpPr txBox="1">
              <a:spLocks noChangeArrowheads="1"/>
            </p:cNvSpPr>
            <p:nvPr/>
          </p:nvSpPr>
          <p:spPr bwMode="auto">
            <a:xfrm>
              <a:off x="4474" y="279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08926" name="Oval 30"/>
            <p:cNvSpPr>
              <a:spLocks noChangeArrowheads="1"/>
            </p:cNvSpPr>
            <p:nvPr/>
          </p:nvSpPr>
          <p:spPr bwMode="auto">
            <a:xfrm>
              <a:off x="3606" y="308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8927" name="AutoShape 31"/>
            <p:cNvCxnSpPr>
              <a:cxnSpLocks noChangeShapeType="1"/>
              <a:stCxn id="208926" idx="6"/>
              <a:endCxn id="208924" idx="1"/>
            </p:cNvCxnSpPr>
            <p:nvPr/>
          </p:nvCxnSpPr>
          <p:spPr bwMode="auto">
            <a:xfrm>
              <a:off x="3709" y="3135"/>
              <a:ext cx="70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8928" name="Oval 32"/>
            <p:cNvSpPr>
              <a:spLocks noChangeArrowheads="1"/>
            </p:cNvSpPr>
            <p:nvPr/>
          </p:nvSpPr>
          <p:spPr bwMode="auto">
            <a:xfrm>
              <a:off x="5465" y="308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8929" name="AutoShape 33"/>
            <p:cNvCxnSpPr>
              <a:cxnSpLocks noChangeShapeType="1"/>
              <a:stCxn id="208924" idx="3"/>
              <a:endCxn id="208928" idx="2"/>
            </p:cNvCxnSpPr>
            <p:nvPr/>
          </p:nvCxnSpPr>
          <p:spPr bwMode="auto">
            <a:xfrm>
              <a:off x="4774" y="3135"/>
              <a:ext cx="67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930" name="AutoShape 34"/>
            <p:cNvCxnSpPr>
              <a:cxnSpLocks noChangeShapeType="1"/>
              <a:stCxn id="208921" idx="2"/>
              <a:endCxn id="208926" idx="4"/>
            </p:cNvCxnSpPr>
            <p:nvPr/>
          </p:nvCxnSpPr>
          <p:spPr bwMode="auto">
            <a:xfrm rot="10800000">
              <a:off x="3652" y="3192"/>
              <a:ext cx="713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931" name="AutoShape 35"/>
            <p:cNvCxnSpPr>
              <a:cxnSpLocks noChangeShapeType="1"/>
              <a:stCxn id="208921" idx="6"/>
              <a:endCxn id="208928" idx="4"/>
            </p:cNvCxnSpPr>
            <p:nvPr/>
          </p:nvCxnSpPr>
          <p:spPr bwMode="auto">
            <a:xfrm flipV="1">
              <a:off x="4797" y="3192"/>
              <a:ext cx="714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932" name="AutoShape 36"/>
            <p:cNvCxnSpPr>
              <a:cxnSpLocks noChangeShapeType="1"/>
              <a:stCxn id="208926" idx="0"/>
              <a:endCxn id="208922" idx="1"/>
            </p:cNvCxnSpPr>
            <p:nvPr/>
          </p:nvCxnSpPr>
          <p:spPr bwMode="auto">
            <a:xfrm rot="16200000">
              <a:off x="3771" y="2461"/>
              <a:ext cx="497" cy="73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933" name="AutoShape 37"/>
            <p:cNvCxnSpPr>
              <a:cxnSpLocks noChangeShapeType="1"/>
              <a:stCxn id="208922" idx="3"/>
              <a:endCxn id="208928" idx="0"/>
            </p:cNvCxnSpPr>
            <p:nvPr/>
          </p:nvCxnSpPr>
          <p:spPr bwMode="auto">
            <a:xfrm>
              <a:off x="4752" y="2580"/>
              <a:ext cx="759" cy="4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8934" name="Rectangle 38"/>
          <p:cNvSpPr>
            <a:spLocks noChangeArrowheads="1"/>
          </p:cNvSpPr>
          <p:nvPr/>
        </p:nvSpPr>
        <p:spPr bwMode="auto">
          <a:xfrm>
            <a:off x="179388" y="3573463"/>
            <a:ext cx="5256212" cy="23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 obvodu známe všechna napětí a proudy, můžeme se vrátit k předcházejícímu obvodu, do kterého dokreslíme vypočtené hodnoty.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Jaká napětí nebo proudy lze nyní určit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Rezistory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jsou řazeny paralelně, můžeme vypočítat dílčí proudy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123</a:t>
            </a:r>
          </a:p>
        </p:txBody>
      </p:sp>
      <p:grpSp>
        <p:nvGrpSpPr>
          <p:cNvPr id="208957" name="Group 61"/>
          <p:cNvGrpSpPr>
            <a:grpSpLocks/>
          </p:cNvGrpSpPr>
          <p:nvPr/>
        </p:nvGrpSpPr>
        <p:grpSpPr bwMode="auto">
          <a:xfrm>
            <a:off x="1331913" y="368300"/>
            <a:ext cx="685800" cy="1620838"/>
            <a:chOff x="657" y="232"/>
            <a:chExt cx="432" cy="1021"/>
          </a:xfrm>
        </p:grpSpPr>
        <p:sp>
          <p:nvSpPr>
            <p:cNvPr id="208937" name="Oval 41"/>
            <p:cNvSpPr>
              <a:spLocks noChangeAspect="1" noChangeArrowheads="1"/>
            </p:cNvSpPr>
            <p:nvPr/>
          </p:nvSpPr>
          <p:spPr bwMode="auto">
            <a:xfrm>
              <a:off x="669" y="845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08940" name="Rectangle 44"/>
            <p:cNvSpPr>
              <a:spLocks noChangeAspect="1" noChangeArrowheads="1"/>
            </p:cNvSpPr>
            <p:nvPr/>
          </p:nvSpPr>
          <p:spPr bwMode="auto">
            <a:xfrm>
              <a:off x="714" y="504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8941" name="Text Box 45"/>
            <p:cNvSpPr txBox="1">
              <a:spLocks noChangeArrowheads="1"/>
            </p:cNvSpPr>
            <p:nvPr/>
          </p:nvSpPr>
          <p:spPr bwMode="auto">
            <a:xfrm>
              <a:off x="766" y="23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08951" name="AutoShape 55"/>
            <p:cNvCxnSpPr>
              <a:cxnSpLocks noChangeShapeType="1"/>
              <a:stCxn id="208937" idx="2"/>
              <a:endCxn id="208940" idx="1"/>
            </p:cNvCxnSpPr>
            <p:nvPr/>
          </p:nvCxnSpPr>
          <p:spPr bwMode="auto">
            <a:xfrm rot="10800000" flipH="1">
              <a:off x="657" y="572"/>
              <a:ext cx="45" cy="477"/>
            </a:xfrm>
            <a:prstGeom prst="bentConnector3">
              <a:avLst>
                <a:gd name="adj1" fmla="val -862222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952" name="AutoShape 56"/>
            <p:cNvCxnSpPr>
              <a:cxnSpLocks noChangeShapeType="1"/>
              <a:stCxn id="208937" idx="6"/>
              <a:endCxn id="208940" idx="3"/>
            </p:cNvCxnSpPr>
            <p:nvPr/>
          </p:nvCxnSpPr>
          <p:spPr bwMode="auto">
            <a:xfrm flipH="1" flipV="1">
              <a:off x="1066" y="572"/>
              <a:ext cx="23" cy="477"/>
            </a:xfrm>
            <a:prstGeom prst="bentConnector3">
              <a:avLst>
                <a:gd name="adj1" fmla="val -1630435"/>
              </a:avLst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8953" name="Line 57"/>
          <p:cNvSpPr>
            <a:spLocks noChangeShapeType="1"/>
          </p:cNvSpPr>
          <p:nvPr/>
        </p:nvSpPr>
        <p:spPr bwMode="auto">
          <a:xfrm rot="16200000">
            <a:off x="1728788" y="1593850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54" name="Text Box 58"/>
          <p:cNvSpPr txBox="1">
            <a:spLocks noChangeArrowheads="1"/>
          </p:cNvSpPr>
          <p:nvPr/>
        </p:nvSpPr>
        <p:spPr bwMode="auto">
          <a:xfrm>
            <a:off x="1547813" y="211455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endParaRPr lang="cs-CZ" altLang="cs-CZ" sz="2000" b="1" baseline="-25000" dirty="0">
              <a:solidFill>
                <a:schemeClr val="bg2"/>
              </a:solidFill>
              <a:effectLst/>
            </a:endParaRPr>
          </a:p>
        </p:txBody>
      </p:sp>
      <p:sp>
        <p:nvSpPr>
          <p:cNvPr id="208955" name="Line 59"/>
          <p:cNvSpPr>
            <a:spLocks noChangeShapeType="1"/>
          </p:cNvSpPr>
          <p:nvPr/>
        </p:nvSpPr>
        <p:spPr bwMode="auto">
          <a:xfrm>
            <a:off x="757238" y="765175"/>
            <a:ext cx="5048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56" name="Text Box 60"/>
          <p:cNvSpPr txBox="1">
            <a:spLocks noChangeArrowheads="1"/>
          </p:cNvSpPr>
          <p:nvPr/>
        </p:nvSpPr>
        <p:spPr bwMode="auto">
          <a:xfrm>
            <a:off x="757238" y="404813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208958" name="Object 62"/>
          <p:cNvGraphicFramePr>
            <a:graphicFrameLocks noChangeAspect="1"/>
          </p:cNvGraphicFramePr>
          <p:nvPr/>
        </p:nvGraphicFramePr>
        <p:xfrm>
          <a:off x="3851275" y="2565400"/>
          <a:ext cx="8493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7" name="Rovnice" r:id="rId5" imgW="419040" imgH="393480" progId="Equation.3">
                  <p:embed/>
                </p:oleObj>
              </mc:Choice>
              <mc:Fallback>
                <p:oleObj name="Rovnice" r:id="rId5" imgW="41904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565400"/>
                        <a:ext cx="849313" cy="800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59" name="Line 63"/>
          <p:cNvSpPr>
            <a:spLocks noChangeShapeType="1"/>
          </p:cNvSpPr>
          <p:nvPr/>
        </p:nvSpPr>
        <p:spPr bwMode="auto">
          <a:xfrm rot="16200000">
            <a:off x="7345363" y="4689475"/>
            <a:ext cx="0" cy="1079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60" name="Text Box 64"/>
          <p:cNvSpPr txBox="1">
            <a:spLocks noChangeArrowheads="1"/>
          </p:cNvSpPr>
          <p:nvPr/>
        </p:nvSpPr>
        <p:spPr bwMode="auto">
          <a:xfrm>
            <a:off x="7194550" y="5229225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208961" name="Line 65"/>
          <p:cNvSpPr>
            <a:spLocks noChangeShapeType="1"/>
          </p:cNvSpPr>
          <p:nvPr/>
        </p:nvSpPr>
        <p:spPr bwMode="auto">
          <a:xfrm rot="10800000">
            <a:off x="5940425" y="4868863"/>
            <a:ext cx="5048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62" name="Text Box 66"/>
          <p:cNvSpPr txBox="1">
            <a:spLocks noChangeArrowheads="1"/>
          </p:cNvSpPr>
          <p:nvPr/>
        </p:nvSpPr>
        <p:spPr bwMode="auto">
          <a:xfrm>
            <a:off x="6300788" y="4851400"/>
            <a:ext cx="14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208963" name="Line 67"/>
          <p:cNvSpPr>
            <a:spLocks noChangeShapeType="1"/>
          </p:cNvSpPr>
          <p:nvPr/>
        </p:nvSpPr>
        <p:spPr bwMode="auto">
          <a:xfrm>
            <a:off x="6156325" y="4149725"/>
            <a:ext cx="5048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64" name="Text Box 68"/>
          <p:cNvSpPr txBox="1">
            <a:spLocks noChangeArrowheads="1"/>
          </p:cNvSpPr>
          <p:nvPr/>
        </p:nvSpPr>
        <p:spPr bwMode="auto">
          <a:xfrm>
            <a:off x="6156325" y="4130675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4</a:t>
            </a:r>
          </a:p>
        </p:txBody>
      </p:sp>
      <p:sp>
        <p:nvSpPr>
          <p:cNvPr id="208965" name="Rectangle 69"/>
          <p:cNvSpPr>
            <a:spLocks noChangeArrowheads="1"/>
          </p:cNvSpPr>
          <p:nvPr/>
        </p:nvSpPr>
        <p:spPr bwMode="auto">
          <a:xfrm>
            <a:off x="3348038" y="6157913"/>
            <a:ext cx="792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123</a:t>
            </a:r>
          </a:p>
        </p:txBody>
      </p:sp>
      <p:graphicFrame>
        <p:nvGraphicFramePr>
          <p:cNvPr id="208966" name="Object 70"/>
          <p:cNvGraphicFramePr>
            <a:graphicFrameLocks noChangeAspect="1"/>
          </p:cNvGraphicFramePr>
          <p:nvPr/>
        </p:nvGraphicFramePr>
        <p:xfrm>
          <a:off x="4284663" y="5949950"/>
          <a:ext cx="12128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8" name="Rovnice" r:id="rId7" imgW="660240" imgH="431640" progId="Equation.3">
                  <p:embed/>
                </p:oleObj>
              </mc:Choice>
              <mc:Fallback>
                <p:oleObj name="Rovnice" r:id="rId7" imgW="660240" imgH="43164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949950"/>
                        <a:ext cx="1212850" cy="792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67" name="Rectangle 71"/>
          <p:cNvSpPr>
            <a:spLocks noChangeArrowheads="1"/>
          </p:cNvSpPr>
          <p:nvPr/>
        </p:nvSpPr>
        <p:spPr bwMode="auto">
          <a:xfrm>
            <a:off x="5724525" y="6156325"/>
            <a:ext cx="792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nebo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08968" name="Object 72"/>
          <p:cNvGraphicFramePr>
            <a:graphicFrameLocks noChangeAspect="1"/>
          </p:cNvGraphicFramePr>
          <p:nvPr/>
        </p:nvGraphicFramePr>
        <p:xfrm>
          <a:off x="6877050" y="6086475"/>
          <a:ext cx="1641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39" name="Rovnice" r:id="rId9" imgW="723600" imgH="228600" progId="Equation.3">
                  <p:embed/>
                </p:oleObj>
              </mc:Choice>
              <mc:Fallback>
                <p:oleObj name="Rovnice" r:id="rId9" imgW="723600" imgH="2286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6086475"/>
                        <a:ext cx="1641475" cy="517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70" name="Line 74"/>
          <p:cNvSpPr>
            <a:spLocks noChangeShapeType="1"/>
          </p:cNvSpPr>
          <p:nvPr/>
        </p:nvSpPr>
        <p:spPr bwMode="auto">
          <a:xfrm>
            <a:off x="6227763" y="3284538"/>
            <a:ext cx="5048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71" name="Text Box 75"/>
          <p:cNvSpPr txBox="1">
            <a:spLocks noChangeArrowheads="1"/>
          </p:cNvSpPr>
          <p:nvPr/>
        </p:nvSpPr>
        <p:spPr bwMode="auto">
          <a:xfrm>
            <a:off x="6156325" y="3284538"/>
            <a:ext cx="42696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20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8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8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6" dur="2000"/>
                                        <p:tgtEl>
                                          <p:spTgt spid="2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4" dur="2000"/>
                                        <p:tgtEl>
                                          <p:spTgt spid="2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53" grpId="0" animBg="1"/>
      <p:bldP spid="208954" grpId="0"/>
      <p:bldP spid="208955" grpId="0" animBg="1"/>
      <p:bldP spid="208956" grpId="0"/>
      <p:bldP spid="208959" grpId="0" animBg="1"/>
      <p:bldP spid="208960" grpId="0"/>
      <p:bldP spid="208961" grpId="0" animBg="1"/>
      <p:bldP spid="208962" grpId="0"/>
      <p:bldP spid="208963" grpId="0" animBg="1"/>
      <p:bldP spid="208964" grpId="0"/>
      <p:bldP spid="208970" grpId="0" animBg="1"/>
      <p:bldP spid="20897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1008063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při výpočtu – </a:t>
            </a:r>
            <a:r>
              <a:rPr lang="cs-CZ" altLang="cs-CZ" sz="28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vzorový příklad</a:t>
            </a:r>
            <a:endParaRPr lang="cs-CZ" altLang="cs-CZ" sz="28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468313" y="3500438"/>
          <a:ext cx="18145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2" name="Rovnice" r:id="rId3" imgW="888840" imgH="228600" progId="Equation.3">
                  <p:embed/>
                </p:oleObj>
              </mc:Choice>
              <mc:Fallback>
                <p:oleObj name="Rovnice" r:id="rId3" imgW="8888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500438"/>
                        <a:ext cx="1814512" cy="46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995738" y="1484313"/>
            <a:ext cx="4968875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Překreslíme obvodu a doplníme známé veličiny.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Jaký proud nebo napětí lze vypočítat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Rezistory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jsou v sérii, lze určit jejich napětí</a:t>
            </a:r>
          </a:p>
        </p:txBody>
      </p:sp>
      <p:sp>
        <p:nvSpPr>
          <p:cNvPr id="209971" name="Rectangle 51"/>
          <p:cNvSpPr>
            <a:spLocks noChangeArrowheads="1"/>
          </p:cNvSpPr>
          <p:nvPr/>
        </p:nvSpPr>
        <p:spPr bwMode="auto">
          <a:xfrm>
            <a:off x="323850" y="5013325"/>
            <a:ext cx="467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Poslední krok - výpočet proudů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I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grpSp>
        <p:nvGrpSpPr>
          <p:cNvPr id="210002" name="Group 82"/>
          <p:cNvGrpSpPr>
            <a:grpSpLocks/>
          </p:cNvGrpSpPr>
          <p:nvPr/>
        </p:nvGrpSpPr>
        <p:grpSpPr bwMode="auto">
          <a:xfrm>
            <a:off x="34925" y="260350"/>
            <a:ext cx="3529013" cy="3114675"/>
            <a:chOff x="22" y="164"/>
            <a:chExt cx="2223" cy="1962"/>
          </a:xfrm>
        </p:grpSpPr>
        <p:sp>
          <p:nvSpPr>
            <p:cNvPr id="209960" name="Text Box 40"/>
            <p:cNvSpPr txBox="1">
              <a:spLocks noChangeArrowheads="1"/>
            </p:cNvSpPr>
            <p:nvPr/>
          </p:nvSpPr>
          <p:spPr bwMode="auto">
            <a:xfrm>
              <a:off x="1163" y="70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grpSp>
          <p:nvGrpSpPr>
            <p:cNvPr id="210001" name="Group 81"/>
            <p:cNvGrpSpPr>
              <a:grpSpLocks/>
            </p:cNvGrpSpPr>
            <p:nvPr/>
          </p:nvGrpSpPr>
          <p:grpSpPr bwMode="auto">
            <a:xfrm>
              <a:off x="22" y="164"/>
              <a:ext cx="2223" cy="1962"/>
              <a:chOff x="22" y="164"/>
              <a:chExt cx="2223" cy="1962"/>
            </a:xfrm>
          </p:grpSpPr>
          <p:sp>
            <p:nvSpPr>
              <p:cNvPr id="209954" name="Oval 34"/>
              <p:cNvSpPr>
                <a:spLocks noChangeAspect="1" noChangeArrowheads="1"/>
              </p:cNvSpPr>
              <p:nvPr/>
            </p:nvSpPr>
            <p:spPr bwMode="auto">
              <a:xfrm>
                <a:off x="1066" y="1389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09955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635" y="42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56" name="Text Box 36"/>
              <p:cNvSpPr txBox="1">
                <a:spLocks noChangeArrowheads="1"/>
              </p:cNvSpPr>
              <p:nvPr/>
            </p:nvSpPr>
            <p:spPr bwMode="auto">
              <a:xfrm>
                <a:off x="695" y="175"/>
                <a:ext cx="28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</a:t>
                </a:r>
              </a:p>
            </p:txBody>
          </p:sp>
          <p:sp>
            <p:nvSpPr>
              <p:cNvPr id="209957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519" y="42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58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111" y="98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59" name="Text Box 39"/>
              <p:cNvSpPr txBox="1">
                <a:spLocks noChangeArrowheads="1"/>
              </p:cNvSpPr>
              <p:nvPr/>
            </p:nvSpPr>
            <p:spPr bwMode="auto">
              <a:xfrm>
                <a:off x="1565" y="164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09961" name="Oval 41"/>
              <p:cNvSpPr>
                <a:spLocks noChangeArrowheads="1"/>
              </p:cNvSpPr>
              <p:nvPr/>
            </p:nvSpPr>
            <p:spPr bwMode="auto">
              <a:xfrm>
                <a:off x="295" y="1002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9962" name="AutoShape 42"/>
              <p:cNvCxnSpPr>
                <a:cxnSpLocks noChangeShapeType="1"/>
                <a:stCxn id="209961" idx="6"/>
                <a:endCxn id="209958" idx="1"/>
              </p:cNvCxnSpPr>
              <p:nvPr/>
            </p:nvCxnSpPr>
            <p:spPr bwMode="auto">
              <a:xfrm>
                <a:off x="398" y="1048"/>
                <a:ext cx="701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63" name="Oval 43"/>
              <p:cNvSpPr>
                <a:spLocks noChangeArrowheads="1"/>
              </p:cNvSpPr>
              <p:nvPr/>
            </p:nvSpPr>
            <p:spPr bwMode="auto">
              <a:xfrm>
                <a:off x="2154" y="1002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9964" name="AutoShape 44"/>
              <p:cNvCxnSpPr>
                <a:cxnSpLocks noChangeShapeType="1"/>
                <a:stCxn id="209957" idx="3"/>
                <a:endCxn id="209963" idx="0"/>
              </p:cNvCxnSpPr>
              <p:nvPr/>
            </p:nvCxnSpPr>
            <p:spPr bwMode="auto">
              <a:xfrm>
                <a:off x="1871" y="493"/>
                <a:ext cx="329" cy="4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65" name="AutoShape 45"/>
              <p:cNvCxnSpPr>
                <a:cxnSpLocks noChangeShapeType="1"/>
                <a:stCxn id="209958" idx="3"/>
                <a:endCxn id="209963" idx="2"/>
              </p:cNvCxnSpPr>
              <p:nvPr/>
            </p:nvCxnSpPr>
            <p:spPr bwMode="auto">
              <a:xfrm>
                <a:off x="1463" y="1048"/>
                <a:ext cx="67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66" name="AutoShape 46"/>
              <p:cNvCxnSpPr>
                <a:cxnSpLocks noChangeShapeType="1"/>
                <a:stCxn id="209954" idx="2"/>
                <a:endCxn id="209961" idx="4"/>
              </p:cNvCxnSpPr>
              <p:nvPr/>
            </p:nvCxnSpPr>
            <p:spPr bwMode="auto">
              <a:xfrm rot="10800000">
                <a:off x="341" y="1105"/>
                <a:ext cx="713" cy="48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67" name="AutoShape 47"/>
              <p:cNvCxnSpPr>
                <a:cxnSpLocks noChangeShapeType="1"/>
                <a:stCxn id="209954" idx="6"/>
                <a:endCxn id="209963" idx="4"/>
              </p:cNvCxnSpPr>
              <p:nvPr/>
            </p:nvCxnSpPr>
            <p:spPr bwMode="auto">
              <a:xfrm flipV="1">
                <a:off x="1486" y="1105"/>
                <a:ext cx="714" cy="488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69" name="AutoShape 49"/>
              <p:cNvCxnSpPr>
                <a:cxnSpLocks noChangeShapeType="1"/>
                <a:stCxn id="209961" idx="0"/>
                <a:endCxn id="209955" idx="1"/>
              </p:cNvCxnSpPr>
              <p:nvPr/>
            </p:nvCxnSpPr>
            <p:spPr bwMode="auto">
              <a:xfrm rot="16200000">
                <a:off x="233" y="601"/>
                <a:ext cx="497" cy="28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70" name="AutoShape 50"/>
              <p:cNvCxnSpPr>
                <a:cxnSpLocks noChangeShapeType="1"/>
                <a:stCxn id="209955" idx="3"/>
                <a:endCxn id="209957" idx="1"/>
              </p:cNvCxnSpPr>
              <p:nvPr/>
            </p:nvCxnSpPr>
            <p:spPr bwMode="auto">
              <a:xfrm>
                <a:off x="987" y="493"/>
                <a:ext cx="520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72" name="Line 52"/>
              <p:cNvSpPr>
                <a:spLocks noChangeShapeType="1"/>
              </p:cNvSpPr>
              <p:nvPr/>
            </p:nvSpPr>
            <p:spPr bwMode="auto">
              <a:xfrm rot="16200000">
                <a:off x="1271" y="1548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73" name="Text Box 53"/>
              <p:cNvSpPr txBox="1">
                <a:spLocks noChangeArrowheads="1"/>
              </p:cNvSpPr>
              <p:nvPr/>
            </p:nvSpPr>
            <p:spPr bwMode="auto">
              <a:xfrm>
                <a:off x="1176" y="188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74" name="Text Box 54"/>
              <p:cNvSpPr txBox="1">
                <a:spLocks noChangeArrowheads="1"/>
              </p:cNvSpPr>
              <p:nvPr/>
            </p:nvSpPr>
            <p:spPr bwMode="auto">
              <a:xfrm>
                <a:off x="568" y="1650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75" name="Line 55"/>
              <p:cNvSpPr>
                <a:spLocks noChangeShapeType="1"/>
              </p:cNvSpPr>
              <p:nvPr/>
            </p:nvSpPr>
            <p:spPr bwMode="auto">
              <a:xfrm>
                <a:off x="567" y="1117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76" name="Text Box 56"/>
              <p:cNvSpPr txBox="1">
                <a:spLocks noChangeArrowheads="1"/>
              </p:cNvSpPr>
              <p:nvPr/>
            </p:nvSpPr>
            <p:spPr bwMode="auto">
              <a:xfrm>
                <a:off x="601" y="1106"/>
                <a:ext cx="15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9977" name="Line 57"/>
              <p:cNvSpPr>
                <a:spLocks noChangeShapeType="1"/>
              </p:cNvSpPr>
              <p:nvPr/>
            </p:nvSpPr>
            <p:spPr bwMode="auto">
              <a:xfrm rot="16200000">
                <a:off x="136" y="686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78" name="Text Box 58"/>
              <p:cNvSpPr txBox="1">
                <a:spLocks noChangeArrowheads="1"/>
              </p:cNvSpPr>
              <p:nvPr/>
            </p:nvSpPr>
            <p:spPr bwMode="auto">
              <a:xfrm>
                <a:off x="22" y="652"/>
                <a:ext cx="26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123</a:t>
                </a:r>
              </a:p>
            </p:txBody>
          </p:sp>
          <p:sp>
            <p:nvSpPr>
              <p:cNvPr id="209979" name="Line 59"/>
              <p:cNvSpPr>
                <a:spLocks noChangeShapeType="1"/>
              </p:cNvSpPr>
              <p:nvPr/>
            </p:nvSpPr>
            <p:spPr bwMode="auto">
              <a:xfrm rot="10800000">
                <a:off x="522" y="1661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209980" name="Line 60"/>
          <p:cNvSpPr>
            <a:spLocks noChangeShapeType="1"/>
          </p:cNvSpPr>
          <p:nvPr/>
        </p:nvSpPr>
        <p:spPr bwMode="auto">
          <a:xfrm rot="16200000">
            <a:off x="2700338" y="620713"/>
            <a:ext cx="0" cy="86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9981" name="Line 61"/>
          <p:cNvSpPr>
            <a:spLocks noChangeShapeType="1"/>
          </p:cNvSpPr>
          <p:nvPr/>
        </p:nvSpPr>
        <p:spPr bwMode="auto">
          <a:xfrm rot="16200000">
            <a:off x="1258888" y="620713"/>
            <a:ext cx="0" cy="86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9982" name="Text Box 62"/>
          <p:cNvSpPr txBox="1">
            <a:spLocks noChangeArrowheads="1"/>
          </p:cNvSpPr>
          <p:nvPr/>
        </p:nvSpPr>
        <p:spPr bwMode="auto">
          <a:xfrm>
            <a:off x="2493963" y="1035050"/>
            <a:ext cx="35322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209983" name="Text Box 63"/>
          <p:cNvSpPr txBox="1">
            <a:spLocks noChangeArrowheads="1"/>
          </p:cNvSpPr>
          <p:nvPr/>
        </p:nvSpPr>
        <p:spPr bwMode="auto">
          <a:xfrm>
            <a:off x="1035050" y="1035050"/>
            <a:ext cx="44780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12</a:t>
            </a:r>
          </a:p>
        </p:txBody>
      </p:sp>
      <p:graphicFrame>
        <p:nvGraphicFramePr>
          <p:cNvPr id="209984" name="Object 64"/>
          <p:cNvGraphicFramePr>
            <a:graphicFrameLocks noChangeAspect="1"/>
          </p:cNvGraphicFramePr>
          <p:nvPr/>
        </p:nvGraphicFramePr>
        <p:xfrm>
          <a:off x="468313" y="4248150"/>
          <a:ext cx="16589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3" name="Rovnice" r:id="rId5" imgW="812520" imgH="228600" progId="Equation.3">
                  <p:embed/>
                </p:oleObj>
              </mc:Choice>
              <mc:Fallback>
                <p:oleObj name="Rovnice" r:id="rId5" imgW="812520" imgH="2286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48150"/>
                        <a:ext cx="1658937" cy="46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85" name="Object 65"/>
          <p:cNvGraphicFramePr>
            <a:graphicFrameLocks noChangeAspect="1"/>
          </p:cNvGraphicFramePr>
          <p:nvPr/>
        </p:nvGraphicFramePr>
        <p:xfrm>
          <a:off x="3489325" y="4248150"/>
          <a:ext cx="16589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4" name="Rovnice" r:id="rId7" imgW="812520" imgH="228600" progId="Equation.3">
                  <p:embed/>
                </p:oleObj>
              </mc:Choice>
              <mc:Fallback>
                <p:oleObj name="Rovnice" r:id="rId7" imgW="812520" imgH="2286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4248150"/>
                        <a:ext cx="1658938" cy="46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86" name="Rectangle 66"/>
          <p:cNvSpPr>
            <a:spLocks noChangeArrowheads="1"/>
          </p:cNvSpPr>
          <p:nvPr/>
        </p:nvSpPr>
        <p:spPr bwMode="auto">
          <a:xfrm>
            <a:off x="2411413" y="4294188"/>
            <a:ext cx="792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nebo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011" name="Group 91"/>
          <p:cNvGrpSpPr>
            <a:grpSpLocks/>
          </p:cNvGrpSpPr>
          <p:nvPr/>
        </p:nvGrpSpPr>
        <p:grpSpPr bwMode="auto">
          <a:xfrm>
            <a:off x="5797550" y="3068638"/>
            <a:ext cx="3095625" cy="3744912"/>
            <a:chOff x="3652" y="1933"/>
            <a:chExt cx="1950" cy="2359"/>
          </a:xfrm>
        </p:grpSpPr>
        <p:grpSp>
          <p:nvGrpSpPr>
            <p:cNvPr id="209925" name="Group 5"/>
            <p:cNvGrpSpPr>
              <a:grpSpLocks/>
            </p:cNvGrpSpPr>
            <p:nvPr/>
          </p:nvGrpSpPr>
          <p:grpSpPr bwMode="auto">
            <a:xfrm>
              <a:off x="3652" y="1933"/>
              <a:ext cx="1950" cy="2041"/>
              <a:chOff x="567" y="663"/>
              <a:chExt cx="1950" cy="2041"/>
            </a:xfrm>
          </p:grpSpPr>
          <p:sp>
            <p:nvSpPr>
              <p:cNvPr id="209926" name="Oval 6"/>
              <p:cNvSpPr>
                <a:spLocks noChangeAspect="1" noChangeArrowheads="1"/>
              </p:cNvSpPr>
              <p:nvPr/>
            </p:nvSpPr>
            <p:spPr bwMode="auto">
              <a:xfrm>
                <a:off x="1338" y="22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0992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907" y="924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28" name="Text Box 8"/>
              <p:cNvSpPr txBox="1">
                <a:spLocks noChangeArrowheads="1"/>
              </p:cNvSpPr>
              <p:nvPr/>
            </p:nvSpPr>
            <p:spPr bwMode="auto">
              <a:xfrm>
                <a:off x="967" y="674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0992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907" y="146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30" name="Text Box 10"/>
              <p:cNvSpPr txBox="1">
                <a:spLocks noChangeArrowheads="1"/>
              </p:cNvSpPr>
              <p:nvPr/>
            </p:nvSpPr>
            <p:spPr bwMode="auto">
              <a:xfrm>
                <a:off x="967" y="1219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</a:p>
            </p:txBody>
          </p:sp>
          <p:sp>
            <p:nvSpPr>
              <p:cNvPr id="20993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791" y="924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32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383" y="196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33" name="Text Box 13"/>
              <p:cNvSpPr txBox="1">
                <a:spLocks noChangeArrowheads="1"/>
              </p:cNvSpPr>
              <p:nvPr/>
            </p:nvSpPr>
            <p:spPr bwMode="auto">
              <a:xfrm>
                <a:off x="1837" y="663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09934" name="Text Box 14"/>
              <p:cNvSpPr txBox="1">
                <a:spLocks noChangeArrowheads="1"/>
              </p:cNvSpPr>
              <p:nvPr/>
            </p:nvSpPr>
            <p:spPr bwMode="auto">
              <a:xfrm>
                <a:off x="1435" y="1706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9935" name="Oval 15"/>
              <p:cNvSpPr>
                <a:spLocks noChangeArrowheads="1"/>
              </p:cNvSpPr>
              <p:nvPr/>
            </p:nvSpPr>
            <p:spPr bwMode="auto">
              <a:xfrm>
                <a:off x="1474" y="946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9936" name="AutoShape 16"/>
              <p:cNvCxnSpPr>
                <a:cxnSpLocks noChangeShapeType="1"/>
                <a:stCxn id="209927" idx="3"/>
                <a:endCxn id="209935" idx="2"/>
              </p:cNvCxnSpPr>
              <p:nvPr/>
            </p:nvCxnSpPr>
            <p:spPr bwMode="auto">
              <a:xfrm>
                <a:off x="1259" y="992"/>
                <a:ext cx="20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37" name="Oval 17"/>
              <p:cNvSpPr>
                <a:spLocks noChangeArrowheads="1"/>
              </p:cNvSpPr>
              <p:nvPr/>
            </p:nvSpPr>
            <p:spPr bwMode="auto">
              <a:xfrm>
                <a:off x="567" y="149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9938" name="AutoShape 18"/>
              <p:cNvCxnSpPr>
                <a:cxnSpLocks noChangeShapeType="1"/>
                <a:stCxn id="209937" idx="6"/>
                <a:endCxn id="209929" idx="1"/>
              </p:cNvCxnSpPr>
              <p:nvPr/>
            </p:nvCxnSpPr>
            <p:spPr bwMode="auto">
              <a:xfrm>
                <a:off x="670" y="1536"/>
                <a:ext cx="225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39" name="AutoShape 19"/>
              <p:cNvCxnSpPr>
                <a:cxnSpLocks noChangeShapeType="1"/>
                <a:stCxn id="209929" idx="3"/>
                <a:endCxn id="209935" idx="4"/>
              </p:cNvCxnSpPr>
              <p:nvPr/>
            </p:nvCxnSpPr>
            <p:spPr bwMode="auto">
              <a:xfrm flipV="1">
                <a:off x="1259" y="1049"/>
                <a:ext cx="261" cy="48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40" name="AutoShape 20"/>
              <p:cNvCxnSpPr>
                <a:cxnSpLocks noChangeShapeType="1"/>
                <a:stCxn id="209935" idx="6"/>
                <a:endCxn id="209931" idx="1"/>
              </p:cNvCxnSpPr>
              <p:nvPr/>
            </p:nvCxnSpPr>
            <p:spPr bwMode="auto">
              <a:xfrm>
                <a:off x="1577" y="992"/>
                <a:ext cx="20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41" name="Oval 21"/>
              <p:cNvSpPr>
                <a:spLocks noChangeArrowheads="1"/>
              </p:cNvSpPr>
              <p:nvPr/>
            </p:nvSpPr>
            <p:spPr bwMode="auto">
              <a:xfrm>
                <a:off x="567" y="199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9942" name="AutoShape 22"/>
              <p:cNvCxnSpPr>
                <a:cxnSpLocks noChangeShapeType="1"/>
                <a:stCxn id="209937" idx="4"/>
                <a:endCxn id="209941" idx="0"/>
              </p:cNvCxnSpPr>
              <p:nvPr/>
            </p:nvCxnSpPr>
            <p:spPr bwMode="auto">
              <a:xfrm>
                <a:off x="613" y="1593"/>
                <a:ext cx="0" cy="38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43" name="AutoShape 23"/>
              <p:cNvCxnSpPr>
                <a:cxnSpLocks noChangeShapeType="1"/>
                <a:stCxn id="209941" idx="6"/>
                <a:endCxn id="209932" idx="1"/>
              </p:cNvCxnSpPr>
              <p:nvPr/>
            </p:nvCxnSpPr>
            <p:spPr bwMode="auto">
              <a:xfrm flipV="1">
                <a:off x="670" y="2035"/>
                <a:ext cx="701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9944" name="Oval 24"/>
              <p:cNvSpPr>
                <a:spLocks noChangeArrowheads="1"/>
              </p:cNvSpPr>
              <p:nvPr/>
            </p:nvSpPr>
            <p:spPr bwMode="auto">
              <a:xfrm>
                <a:off x="2426" y="199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9945" name="AutoShape 25"/>
              <p:cNvCxnSpPr>
                <a:cxnSpLocks noChangeShapeType="1"/>
                <a:stCxn id="209931" idx="3"/>
                <a:endCxn id="209944" idx="0"/>
              </p:cNvCxnSpPr>
              <p:nvPr/>
            </p:nvCxnSpPr>
            <p:spPr bwMode="auto">
              <a:xfrm>
                <a:off x="2143" y="992"/>
                <a:ext cx="329" cy="98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46" name="AutoShape 26"/>
              <p:cNvCxnSpPr>
                <a:cxnSpLocks noChangeShapeType="1"/>
                <a:stCxn id="209932" idx="3"/>
                <a:endCxn id="209944" idx="2"/>
              </p:cNvCxnSpPr>
              <p:nvPr/>
            </p:nvCxnSpPr>
            <p:spPr bwMode="auto">
              <a:xfrm>
                <a:off x="1735" y="2035"/>
                <a:ext cx="679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47" name="AutoShape 27"/>
              <p:cNvCxnSpPr>
                <a:cxnSpLocks noChangeShapeType="1"/>
                <a:stCxn id="209926" idx="2"/>
                <a:endCxn id="209941" idx="4"/>
              </p:cNvCxnSpPr>
              <p:nvPr/>
            </p:nvCxnSpPr>
            <p:spPr bwMode="auto">
              <a:xfrm rot="10800000">
                <a:off x="613" y="2093"/>
                <a:ext cx="713" cy="40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48" name="AutoShape 28"/>
              <p:cNvCxnSpPr>
                <a:cxnSpLocks noChangeShapeType="1"/>
                <a:stCxn id="209926" idx="6"/>
                <a:endCxn id="209944" idx="4"/>
              </p:cNvCxnSpPr>
              <p:nvPr/>
            </p:nvCxnSpPr>
            <p:spPr bwMode="auto">
              <a:xfrm flipV="1">
                <a:off x="1758" y="2093"/>
                <a:ext cx="714" cy="40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949" name="AutoShape 29"/>
              <p:cNvCxnSpPr>
                <a:cxnSpLocks noChangeShapeType="1"/>
                <a:stCxn id="209927" idx="1"/>
                <a:endCxn id="209937" idx="0"/>
              </p:cNvCxnSpPr>
              <p:nvPr/>
            </p:nvCxnSpPr>
            <p:spPr bwMode="auto">
              <a:xfrm rot="10800000" flipV="1">
                <a:off x="613" y="992"/>
                <a:ext cx="282" cy="48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9989" name="Line 69"/>
            <p:cNvSpPr>
              <a:spLocks noChangeShapeType="1"/>
            </p:cNvSpPr>
            <p:nvPr/>
          </p:nvSpPr>
          <p:spPr bwMode="auto">
            <a:xfrm rot="16200000">
              <a:off x="4627" y="3725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0" name="Text Box 70"/>
            <p:cNvSpPr txBox="1">
              <a:spLocks noChangeArrowheads="1"/>
            </p:cNvSpPr>
            <p:nvPr/>
          </p:nvSpPr>
          <p:spPr bwMode="auto">
            <a:xfrm>
              <a:off x="4558" y="4054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1" name="Text Box 71"/>
            <p:cNvSpPr txBox="1">
              <a:spLocks noChangeArrowheads="1"/>
            </p:cNvSpPr>
            <p:nvPr/>
          </p:nvSpPr>
          <p:spPr bwMode="auto">
            <a:xfrm>
              <a:off x="4015" y="3838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2" name="Line 72"/>
            <p:cNvSpPr>
              <a:spLocks noChangeShapeType="1"/>
            </p:cNvSpPr>
            <p:nvPr/>
          </p:nvSpPr>
          <p:spPr bwMode="auto">
            <a:xfrm>
              <a:off x="3878" y="3385"/>
              <a:ext cx="31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3" name="Text Box 73"/>
            <p:cNvSpPr txBox="1">
              <a:spLocks noChangeArrowheads="1"/>
            </p:cNvSpPr>
            <p:nvPr/>
          </p:nvSpPr>
          <p:spPr bwMode="auto">
            <a:xfrm>
              <a:off x="3912" y="3374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09994" name="Line 74"/>
            <p:cNvSpPr>
              <a:spLocks noChangeShapeType="1"/>
            </p:cNvSpPr>
            <p:nvPr/>
          </p:nvSpPr>
          <p:spPr bwMode="auto">
            <a:xfrm rot="5400000">
              <a:off x="5306" y="2908"/>
              <a:ext cx="31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5" name="Text Box 75"/>
            <p:cNvSpPr txBox="1">
              <a:spLocks noChangeArrowheads="1"/>
            </p:cNvSpPr>
            <p:nvPr/>
          </p:nvSpPr>
          <p:spPr bwMode="auto">
            <a:xfrm>
              <a:off x="5201" y="2659"/>
              <a:ext cx="26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123</a:t>
              </a:r>
            </a:p>
          </p:txBody>
        </p:sp>
        <p:sp>
          <p:nvSpPr>
            <p:cNvPr id="209996" name="Line 76"/>
            <p:cNvSpPr>
              <a:spLocks noChangeShapeType="1"/>
            </p:cNvSpPr>
            <p:nvPr/>
          </p:nvSpPr>
          <p:spPr bwMode="auto">
            <a:xfrm rot="10800000">
              <a:off x="3833" y="3838"/>
              <a:ext cx="31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7" name="Line 77"/>
            <p:cNvSpPr>
              <a:spLocks noChangeShapeType="1"/>
            </p:cNvSpPr>
            <p:nvPr/>
          </p:nvSpPr>
          <p:spPr bwMode="auto">
            <a:xfrm rot="16200000">
              <a:off x="5057" y="2160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8" name="Line 78"/>
            <p:cNvSpPr>
              <a:spLocks noChangeShapeType="1"/>
            </p:cNvSpPr>
            <p:nvPr/>
          </p:nvSpPr>
          <p:spPr bwMode="auto">
            <a:xfrm rot="16200000">
              <a:off x="4150" y="2704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99" name="Text Box 79"/>
            <p:cNvSpPr txBox="1">
              <a:spLocks noChangeArrowheads="1"/>
            </p:cNvSpPr>
            <p:nvPr/>
          </p:nvSpPr>
          <p:spPr bwMode="auto">
            <a:xfrm>
              <a:off x="4928" y="243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10000" name="Text Box 80"/>
            <p:cNvSpPr txBox="1">
              <a:spLocks noChangeArrowheads="1"/>
            </p:cNvSpPr>
            <p:nvPr/>
          </p:nvSpPr>
          <p:spPr bwMode="auto">
            <a:xfrm>
              <a:off x="3963" y="2965"/>
              <a:ext cx="2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</a:t>
              </a:r>
            </a:p>
          </p:txBody>
        </p:sp>
      </p:grpSp>
      <p:graphicFrame>
        <p:nvGraphicFramePr>
          <p:cNvPr id="210003" name="Object 83"/>
          <p:cNvGraphicFramePr>
            <a:graphicFrameLocks noChangeAspect="1"/>
          </p:cNvGraphicFramePr>
          <p:nvPr/>
        </p:nvGraphicFramePr>
        <p:xfrm>
          <a:off x="179388" y="5589588"/>
          <a:ext cx="10080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5" name="Rovnice" r:id="rId9" imgW="545760" imgH="431640" progId="Equation.3">
                  <p:embed/>
                </p:oleObj>
              </mc:Choice>
              <mc:Fallback>
                <p:oleObj name="Rovnice" r:id="rId9" imgW="545760" imgH="43164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589588"/>
                        <a:ext cx="1008062" cy="79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004" name="Object 84"/>
          <p:cNvGraphicFramePr>
            <a:graphicFrameLocks noChangeAspect="1"/>
          </p:cNvGraphicFramePr>
          <p:nvPr/>
        </p:nvGraphicFramePr>
        <p:xfrm>
          <a:off x="3902075" y="5661025"/>
          <a:ext cx="15557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6" name="Rovnice" r:id="rId11" imgW="761760" imgH="228600" progId="Equation.3">
                  <p:embed/>
                </p:oleObj>
              </mc:Choice>
              <mc:Fallback>
                <p:oleObj name="Rovnice" r:id="rId11" imgW="761760" imgH="22860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5661025"/>
                        <a:ext cx="1555750" cy="46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05" name="Rectangle 85"/>
          <p:cNvSpPr>
            <a:spLocks noChangeArrowheads="1"/>
          </p:cNvSpPr>
          <p:nvPr/>
        </p:nvSpPr>
        <p:spPr bwMode="auto">
          <a:xfrm>
            <a:off x="2771775" y="5734050"/>
            <a:ext cx="792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nebo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10006" name="Object 86"/>
          <p:cNvGraphicFramePr>
            <a:graphicFrameLocks noChangeAspect="1"/>
          </p:cNvGraphicFramePr>
          <p:nvPr/>
        </p:nvGraphicFramePr>
        <p:xfrm>
          <a:off x="1403350" y="5589588"/>
          <a:ext cx="10080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7" name="Rovnice" r:id="rId13" imgW="558720" imgH="431640" progId="Equation.3">
                  <p:embed/>
                </p:oleObj>
              </mc:Choice>
              <mc:Fallback>
                <p:oleObj name="Rovnice" r:id="rId13" imgW="558720" imgH="43164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89588"/>
                        <a:ext cx="1008063" cy="781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07" name="Line 87"/>
          <p:cNvSpPr>
            <a:spLocks noChangeShapeType="1"/>
          </p:cNvSpPr>
          <p:nvPr/>
        </p:nvSpPr>
        <p:spPr bwMode="auto">
          <a:xfrm rot="16200000">
            <a:off x="5507831" y="3933032"/>
            <a:ext cx="4333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0008" name="Line 88"/>
          <p:cNvSpPr>
            <a:spLocks noChangeShapeType="1"/>
          </p:cNvSpPr>
          <p:nvPr/>
        </p:nvSpPr>
        <p:spPr bwMode="auto">
          <a:xfrm rot="16200000">
            <a:off x="7235031" y="4148932"/>
            <a:ext cx="4333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0009" name="Text Box 89"/>
          <p:cNvSpPr txBox="1">
            <a:spLocks noChangeArrowheads="1"/>
          </p:cNvSpPr>
          <p:nvPr/>
        </p:nvSpPr>
        <p:spPr bwMode="auto">
          <a:xfrm>
            <a:off x="5435600" y="3933825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210010" name="Text Box 90"/>
          <p:cNvSpPr txBox="1">
            <a:spLocks noChangeArrowheads="1"/>
          </p:cNvSpPr>
          <p:nvPr/>
        </p:nvSpPr>
        <p:spPr bwMode="auto">
          <a:xfrm>
            <a:off x="7505700" y="4149725"/>
            <a:ext cx="23781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2000"/>
                                        <p:tgtEl>
                                          <p:spTgt spid="20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20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0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0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6" dur="2000"/>
                                        <p:tgtEl>
                                          <p:spTgt spid="2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9" dur="2000"/>
                                        <p:tgtEl>
                                          <p:spTgt spid="21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0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5" dur="2000"/>
                                        <p:tgtEl>
                                          <p:spTgt spid="2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80" grpId="0" animBg="1"/>
      <p:bldP spid="209981" grpId="0" animBg="1"/>
      <p:bldP spid="209982" grpId="0"/>
      <p:bldP spid="209983" grpId="0"/>
      <p:bldP spid="210007" grpId="0" animBg="1"/>
      <p:bldP spid="210008" grpId="0" animBg="1"/>
      <p:bldP spid="210009" grpId="0"/>
      <p:bldP spid="2100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655105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30580"/>
              </p:ext>
            </p:extLst>
          </p:nvPr>
        </p:nvGraphicFramePr>
        <p:xfrm>
          <a:off x="3952690" y="2492896"/>
          <a:ext cx="3499630" cy="7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4" name="Rovnice" r:id="rId3" imgW="2108160" imgH="431640" progId="Equation.3">
                  <p:embed/>
                </p:oleObj>
              </mc:Choice>
              <mc:Fallback>
                <p:oleObj name="Rovnice" r:id="rId3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690" y="2492896"/>
                        <a:ext cx="3499630" cy="7164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3419871" y="980728"/>
            <a:ext cx="5473303" cy="1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Vypočítejte celkový odpor obvodu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300,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700,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190,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600, U = 24V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07950" y="115888"/>
            <a:ext cx="3095625" cy="3241675"/>
            <a:chOff x="107950" y="115888"/>
            <a:chExt cx="3095625" cy="3241675"/>
          </a:xfrm>
        </p:grpSpPr>
        <p:grpSp>
          <p:nvGrpSpPr>
            <p:cNvPr id="206896" name="Group 48"/>
            <p:cNvGrpSpPr>
              <a:grpSpLocks/>
            </p:cNvGrpSpPr>
            <p:nvPr/>
          </p:nvGrpSpPr>
          <p:grpSpPr bwMode="auto">
            <a:xfrm>
              <a:off x="107950" y="117475"/>
              <a:ext cx="3095625" cy="3240088"/>
              <a:chOff x="567" y="663"/>
              <a:chExt cx="1950" cy="2041"/>
            </a:xfrm>
          </p:grpSpPr>
          <p:sp>
            <p:nvSpPr>
              <p:cNvPr id="206853" name="Oval 5"/>
              <p:cNvSpPr>
                <a:spLocks noChangeAspect="1" noChangeArrowheads="1"/>
              </p:cNvSpPr>
              <p:nvPr/>
            </p:nvSpPr>
            <p:spPr bwMode="auto">
              <a:xfrm>
                <a:off x="1338" y="2296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0685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907" y="924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856" name="Text Box 8"/>
              <p:cNvSpPr txBox="1">
                <a:spLocks noChangeArrowheads="1"/>
              </p:cNvSpPr>
              <p:nvPr/>
            </p:nvSpPr>
            <p:spPr bwMode="auto">
              <a:xfrm>
                <a:off x="967" y="674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06860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907" y="146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861" name="Text Box 13"/>
              <p:cNvSpPr txBox="1">
                <a:spLocks noChangeArrowheads="1"/>
              </p:cNvSpPr>
              <p:nvPr/>
            </p:nvSpPr>
            <p:spPr bwMode="auto">
              <a:xfrm>
                <a:off x="967" y="1219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</a:p>
            </p:txBody>
          </p:sp>
          <p:sp>
            <p:nvSpPr>
              <p:cNvPr id="20686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91" y="924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864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383" y="196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6865" name="Text Box 17"/>
              <p:cNvSpPr txBox="1">
                <a:spLocks noChangeArrowheads="1"/>
              </p:cNvSpPr>
              <p:nvPr/>
            </p:nvSpPr>
            <p:spPr bwMode="auto">
              <a:xfrm>
                <a:off x="1837" y="663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06866" name="Text Box 18"/>
              <p:cNvSpPr txBox="1">
                <a:spLocks noChangeArrowheads="1"/>
              </p:cNvSpPr>
              <p:nvPr/>
            </p:nvSpPr>
            <p:spPr bwMode="auto">
              <a:xfrm>
                <a:off x="1435" y="1706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6877" name="Oval 29"/>
              <p:cNvSpPr>
                <a:spLocks noChangeArrowheads="1"/>
              </p:cNvSpPr>
              <p:nvPr/>
            </p:nvSpPr>
            <p:spPr bwMode="auto">
              <a:xfrm>
                <a:off x="1474" y="946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6881" name="AutoShape 33"/>
              <p:cNvCxnSpPr>
                <a:cxnSpLocks noChangeShapeType="1"/>
                <a:stCxn id="206854" idx="3"/>
                <a:endCxn id="206877" idx="2"/>
              </p:cNvCxnSpPr>
              <p:nvPr/>
            </p:nvCxnSpPr>
            <p:spPr bwMode="auto">
              <a:xfrm>
                <a:off x="1259" y="992"/>
                <a:ext cx="20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6882" name="Oval 34"/>
              <p:cNvSpPr>
                <a:spLocks noChangeArrowheads="1"/>
              </p:cNvSpPr>
              <p:nvPr/>
            </p:nvSpPr>
            <p:spPr bwMode="auto">
              <a:xfrm>
                <a:off x="567" y="149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6883" name="AutoShape 35"/>
              <p:cNvCxnSpPr>
                <a:cxnSpLocks noChangeShapeType="1"/>
                <a:stCxn id="206882" idx="6"/>
                <a:endCxn id="206860" idx="1"/>
              </p:cNvCxnSpPr>
              <p:nvPr/>
            </p:nvCxnSpPr>
            <p:spPr bwMode="auto">
              <a:xfrm>
                <a:off x="670" y="1536"/>
                <a:ext cx="225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85" name="AutoShape 37"/>
              <p:cNvCxnSpPr>
                <a:cxnSpLocks noChangeShapeType="1"/>
                <a:stCxn id="206860" idx="3"/>
                <a:endCxn id="206877" idx="4"/>
              </p:cNvCxnSpPr>
              <p:nvPr/>
            </p:nvCxnSpPr>
            <p:spPr bwMode="auto">
              <a:xfrm flipV="1">
                <a:off x="1259" y="1049"/>
                <a:ext cx="261" cy="48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86" name="AutoShape 38"/>
              <p:cNvCxnSpPr>
                <a:cxnSpLocks noChangeShapeType="1"/>
                <a:stCxn id="206877" idx="6"/>
                <a:endCxn id="206863" idx="1"/>
              </p:cNvCxnSpPr>
              <p:nvPr/>
            </p:nvCxnSpPr>
            <p:spPr bwMode="auto">
              <a:xfrm>
                <a:off x="1577" y="992"/>
                <a:ext cx="20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6887" name="Oval 39"/>
              <p:cNvSpPr>
                <a:spLocks noChangeArrowheads="1"/>
              </p:cNvSpPr>
              <p:nvPr/>
            </p:nvSpPr>
            <p:spPr bwMode="auto">
              <a:xfrm>
                <a:off x="567" y="199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6888" name="AutoShape 40"/>
              <p:cNvCxnSpPr>
                <a:cxnSpLocks noChangeShapeType="1"/>
                <a:stCxn id="206882" idx="4"/>
                <a:endCxn id="206887" idx="0"/>
              </p:cNvCxnSpPr>
              <p:nvPr/>
            </p:nvCxnSpPr>
            <p:spPr bwMode="auto">
              <a:xfrm>
                <a:off x="613" y="1593"/>
                <a:ext cx="0" cy="38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89" name="AutoShape 41"/>
              <p:cNvCxnSpPr>
                <a:cxnSpLocks noChangeShapeType="1"/>
                <a:stCxn id="206887" idx="6"/>
                <a:endCxn id="206864" idx="1"/>
              </p:cNvCxnSpPr>
              <p:nvPr/>
            </p:nvCxnSpPr>
            <p:spPr bwMode="auto">
              <a:xfrm flipV="1">
                <a:off x="670" y="2035"/>
                <a:ext cx="701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6890" name="Oval 42"/>
              <p:cNvSpPr>
                <a:spLocks noChangeArrowheads="1"/>
              </p:cNvSpPr>
              <p:nvPr/>
            </p:nvSpPr>
            <p:spPr bwMode="auto">
              <a:xfrm>
                <a:off x="2426" y="1990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6891" name="AutoShape 43"/>
              <p:cNvCxnSpPr>
                <a:cxnSpLocks noChangeShapeType="1"/>
                <a:stCxn id="206863" idx="3"/>
                <a:endCxn id="206890" idx="0"/>
              </p:cNvCxnSpPr>
              <p:nvPr/>
            </p:nvCxnSpPr>
            <p:spPr bwMode="auto">
              <a:xfrm>
                <a:off x="2143" y="992"/>
                <a:ext cx="329" cy="98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92" name="AutoShape 44"/>
              <p:cNvCxnSpPr>
                <a:cxnSpLocks noChangeShapeType="1"/>
                <a:stCxn id="206864" idx="3"/>
                <a:endCxn id="206890" idx="2"/>
              </p:cNvCxnSpPr>
              <p:nvPr/>
            </p:nvCxnSpPr>
            <p:spPr bwMode="auto">
              <a:xfrm>
                <a:off x="1735" y="2035"/>
                <a:ext cx="679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93" name="AutoShape 45"/>
              <p:cNvCxnSpPr>
                <a:cxnSpLocks noChangeShapeType="1"/>
                <a:stCxn id="206853" idx="2"/>
                <a:endCxn id="206887" idx="4"/>
              </p:cNvCxnSpPr>
              <p:nvPr/>
            </p:nvCxnSpPr>
            <p:spPr bwMode="auto">
              <a:xfrm rot="10800000">
                <a:off x="613" y="2093"/>
                <a:ext cx="713" cy="40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94" name="AutoShape 46"/>
              <p:cNvCxnSpPr>
                <a:cxnSpLocks noChangeShapeType="1"/>
                <a:stCxn id="206853" idx="6"/>
                <a:endCxn id="206890" idx="4"/>
              </p:cNvCxnSpPr>
              <p:nvPr/>
            </p:nvCxnSpPr>
            <p:spPr bwMode="auto">
              <a:xfrm flipV="1">
                <a:off x="1758" y="2093"/>
                <a:ext cx="714" cy="40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895" name="AutoShape 47"/>
              <p:cNvCxnSpPr>
                <a:cxnSpLocks noChangeShapeType="1"/>
                <a:stCxn id="206854" idx="1"/>
                <a:endCxn id="206882" idx="0"/>
              </p:cNvCxnSpPr>
              <p:nvPr/>
            </p:nvCxnSpPr>
            <p:spPr bwMode="auto">
              <a:xfrm rot="10800000" flipV="1">
                <a:off x="613" y="992"/>
                <a:ext cx="282" cy="48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6898" name="Oval 50"/>
            <p:cNvSpPr>
              <a:spLocks noChangeArrowheads="1"/>
            </p:cNvSpPr>
            <p:nvPr/>
          </p:nvSpPr>
          <p:spPr bwMode="auto">
            <a:xfrm>
              <a:off x="323850" y="115888"/>
              <a:ext cx="1152525" cy="1873250"/>
            </a:xfrm>
            <a:prstGeom prst="ellipse">
              <a:avLst/>
            </a:prstGeom>
            <a:solidFill>
              <a:srgbClr val="FFFF99">
                <a:alpha val="39999"/>
              </a:srgbClr>
            </a:solidFill>
            <a:ln w="12700" algn="ctr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491880" y="2060848"/>
            <a:ext cx="389098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1.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celkového odporu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36778"/>
              </p:ext>
            </p:extLst>
          </p:nvPr>
        </p:nvGraphicFramePr>
        <p:xfrm>
          <a:off x="3491880" y="3789040"/>
          <a:ext cx="3888159" cy="41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5" name="Rovnice" r:id="rId5" imgW="2133360" imgH="228600" progId="Equation.3">
                  <p:embed/>
                </p:oleObj>
              </mc:Choice>
              <mc:Fallback>
                <p:oleObj name="Rovnice" r:id="rId5" imgW="213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89040"/>
                        <a:ext cx="3888159" cy="41652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179388" y="3348965"/>
            <a:ext cx="3095625" cy="2456299"/>
            <a:chOff x="179388" y="3348965"/>
            <a:chExt cx="3095625" cy="2456299"/>
          </a:xfrm>
        </p:grpSpPr>
        <p:grpSp>
          <p:nvGrpSpPr>
            <p:cNvPr id="54" name="Group 56"/>
            <p:cNvGrpSpPr>
              <a:grpSpLocks/>
            </p:cNvGrpSpPr>
            <p:nvPr/>
          </p:nvGrpSpPr>
          <p:grpSpPr bwMode="auto">
            <a:xfrm>
              <a:off x="179388" y="3357339"/>
              <a:ext cx="3095625" cy="2447925"/>
              <a:chOff x="113" y="119"/>
              <a:chExt cx="1950" cy="1542"/>
            </a:xfrm>
          </p:grpSpPr>
          <p:sp>
            <p:nvSpPr>
              <p:cNvPr id="55" name="Oval 34"/>
              <p:cNvSpPr>
                <a:spLocks noChangeAspect="1" noChangeArrowheads="1"/>
              </p:cNvSpPr>
              <p:nvPr/>
            </p:nvSpPr>
            <p:spPr bwMode="auto">
              <a:xfrm>
                <a:off x="884" y="1253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56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53" y="38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Text Box 36"/>
              <p:cNvSpPr txBox="1">
                <a:spLocks noChangeArrowheads="1"/>
              </p:cNvSpPr>
              <p:nvPr/>
            </p:nvSpPr>
            <p:spPr bwMode="auto">
              <a:xfrm>
                <a:off x="513" y="130"/>
                <a:ext cx="28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</a:t>
                </a:r>
              </a:p>
            </p:txBody>
          </p:sp>
          <p:sp>
            <p:nvSpPr>
              <p:cNvPr id="5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337" y="38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59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929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1383" y="119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61" name="Text Box 40"/>
              <p:cNvSpPr txBox="1">
                <a:spLocks noChangeArrowheads="1"/>
              </p:cNvSpPr>
              <p:nvPr/>
            </p:nvSpPr>
            <p:spPr bwMode="auto">
              <a:xfrm>
                <a:off x="981" y="663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113" y="957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63" name="AutoShape 42"/>
              <p:cNvCxnSpPr>
                <a:cxnSpLocks noChangeShapeType="1"/>
                <a:stCxn id="62" idx="6"/>
                <a:endCxn id="59" idx="1"/>
              </p:cNvCxnSpPr>
              <p:nvPr/>
            </p:nvCxnSpPr>
            <p:spPr bwMode="auto">
              <a:xfrm>
                <a:off x="216" y="1003"/>
                <a:ext cx="701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Oval 43"/>
              <p:cNvSpPr>
                <a:spLocks noChangeArrowheads="1"/>
              </p:cNvSpPr>
              <p:nvPr/>
            </p:nvSpPr>
            <p:spPr bwMode="auto">
              <a:xfrm>
                <a:off x="1972" y="957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65" name="AutoShape 44"/>
              <p:cNvCxnSpPr>
                <a:cxnSpLocks noChangeShapeType="1"/>
                <a:stCxn id="58" idx="3"/>
                <a:endCxn id="64" idx="0"/>
              </p:cNvCxnSpPr>
              <p:nvPr/>
            </p:nvCxnSpPr>
            <p:spPr bwMode="auto">
              <a:xfrm>
                <a:off x="1689" y="448"/>
                <a:ext cx="329" cy="4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AutoShape 45"/>
              <p:cNvCxnSpPr>
                <a:cxnSpLocks noChangeShapeType="1"/>
                <a:stCxn id="59" idx="3"/>
                <a:endCxn id="64" idx="2"/>
              </p:cNvCxnSpPr>
              <p:nvPr/>
            </p:nvCxnSpPr>
            <p:spPr bwMode="auto">
              <a:xfrm>
                <a:off x="1281" y="1003"/>
                <a:ext cx="67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AutoShape 46"/>
              <p:cNvCxnSpPr>
                <a:cxnSpLocks noChangeShapeType="1"/>
                <a:stCxn id="55" idx="2"/>
                <a:endCxn id="62" idx="4"/>
              </p:cNvCxnSpPr>
              <p:nvPr/>
            </p:nvCxnSpPr>
            <p:spPr bwMode="auto">
              <a:xfrm rot="10800000">
                <a:off x="159" y="1060"/>
                <a:ext cx="713" cy="3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AutoShape 47"/>
              <p:cNvCxnSpPr>
                <a:cxnSpLocks noChangeShapeType="1"/>
                <a:stCxn id="55" idx="6"/>
                <a:endCxn id="64" idx="4"/>
              </p:cNvCxnSpPr>
              <p:nvPr/>
            </p:nvCxnSpPr>
            <p:spPr bwMode="auto">
              <a:xfrm flipV="1">
                <a:off x="1304" y="1060"/>
                <a:ext cx="714" cy="3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AutoShape 54"/>
              <p:cNvCxnSpPr>
                <a:cxnSpLocks noChangeShapeType="1"/>
                <a:stCxn id="62" idx="0"/>
                <a:endCxn id="56" idx="1"/>
              </p:cNvCxnSpPr>
              <p:nvPr/>
            </p:nvCxnSpPr>
            <p:spPr bwMode="auto">
              <a:xfrm rot="16200000">
                <a:off x="51" y="556"/>
                <a:ext cx="497" cy="282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AutoShape 55"/>
              <p:cNvCxnSpPr>
                <a:cxnSpLocks noChangeShapeType="1"/>
                <a:stCxn id="56" idx="3"/>
                <a:endCxn id="58" idx="1"/>
              </p:cNvCxnSpPr>
              <p:nvPr/>
            </p:nvCxnSpPr>
            <p:spPr bwMode="auto">
              <a:xfrm>
                <a:off x="805" y="448"/>
                <a:ext cx="520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1" name="Oval 52"/>
            <p:cNvSpPr>
              <a:spLocks noChangeArrowheads="1"/>
            </p:cNvSpPr>
            <p:nvPr/>
          </p:nvSpPr>
          <p:spPr bwMode="auto">
            <a:xfrm>
              <a:off x="358775" y="3348965"/>
              <a:ext cx="2663825" cy="865187"/>
            </a:xfrm>
            <a:prstGeom prst="ellipse">
              <a:avLst/>
            </a:prstGeom>
            <a:solidFill>
              <a:srgbClr val="FFFF99">
                <a:alpha val="39000"/>
              </a:srgbClr>
            </a:solidFill>
            <a:ln w="12700" algn="ctr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</p:grpSp>
      <p:grpSp>
        <p:nvGrpSpPr>
          <p:cNvPr id="74" name="Group 78"/>
          <p:cNvGrpSpPr>
            <a:grpSpLocks/>
          </p:cNvGrpSpPr>
          <p:nvPr/>
        </p:nvGrpSpPr>
        <p:grpSpPr bwMode="auto">
          <a:xfrm>
            <a:off x="5652839" y="4293096"/>
            <a:ext cx="3095625" cy="2430463"/>
            <a:chOff x="3606" y="2262"/>
            <a:chExt cx="1950" cy="1531"/>
          </a:xfrm>
        </p:grpSpPr>
        <p:sp>
          <p:nvSpPr>
            <p:cNvPr id="75" name="Oval 58"/>
            <p:cNvSpPr>
              <a:spLocks noChangeAspect="1" noChangeArrowheads="1"/>
            </p:cNvSpPr>
            <p:nvPr/>
          </p:nvSpPr>
          <p:spPr bwMode="auto">
            <a:xfrm>
              <a:off x="4377" y="3385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76" name="Rectangle 59"/>
            <p:cNvSpPr>
              <a:spLocks noChangeAspect="1" noChangeArrowheads="1"/>
            </p:cNvSpPr>
            <p:nvPr/>
          </p:nvSpPr>
          <p:spPr bwMode="auto">
            <a:xfrm>
              <a:off x="4400" y="2512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7" name="Text Box 60"/>
            <p:cNvSpPr txBox="1">
              <a:spLocks noChangeArrowheads="1"/>
            </p:cNvSpPr>
            <p:nvPr/>
          </p:nvSpPr>
          <p:spPr bwMode="auto">
            <a:xfrm>
              <a:off x="4404" y="2262"/>
              <a:ext cx="34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123</a:t>
              </a:r>
            </a:p>
          </p:txBody>
        </p:sp>
        <p:sp>
          <p:nvSpPr>
            <p:cNvPr id="78" name="Rectangle 62"/>
            <p:cNvSpPr>
              <a:spLocks noChangeAspect="1" noChangeArrowheads="1"/>
            </p:cNvSpPr>
            <p:nvPr/>
          </p:nvSpPr>
          <p:spPr bwMode="auto">
            <a:xfrm>
              <a:off x="4422" y="306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79" name="Text Box 64"/>
            <p:cNvSpPr txBox="1">
              <a:spLocks noChangeArrowheads="1"/>
            </p:cNvSpPr>
            <p:nvPr/>
          </p:nvSpPr>
          <p:spPr bwMode="auto">
            <a:xfrm>
              <a:off x="4474" y="279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80" name="Oval 65"/>
            <p:cNvSpPr>
              <a:spLocks noChangeArrowheads="1"/>
            </p:cNvSpPr>
            <p:nvPr/>
          </p:nvSpPr>
          <p:spPr bwMode="auto">
            <a:xfrm>
              <a:off x="3606" y="308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81" name="AutoShape 66"/>
            <p:cNvCxnSpPr>
              <a:cxnSpLocks noChangeShapeType="1"/>
              <a:stCxn id="80" idx="6"/>
              <a:endCxn id="78" idx="1"/>
            </p:cNvCxnSpPr>
            <p:nvPr/>
          </p:nvCxnSpPr>
          <p:spPr bwMode="auto">
            <a:xfrm>
              <a:off x="3709" y="3135"/>
              <a:ext cx="70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Oval 67"/>
            <p:cNvSpPr>
              <a:spLocks noChangeArrowheads="1"/>
            </p:cNvSpPr>
            <p:nvPr/>
          </p:nvSpPr>
          <p:spPr bwMode="auto">
            <a:xfrm>
              <a:off x="5465" y="308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83" name="AutoShape 69"/>
            <p:cNvCxnSpPr>
              <a:cxnSpLocks noChangeShapeType="1"/>
              <a:stCxn id="78" idx="3"/>
              <a:endCxn id="82" idx="2"/>
            </p:cNvCxnSpPr>
            <p:nvPr/>
          </p:nvCxnSpPr>
          <p:spPr bwMode="auto">
            <a:xfrm>
              <a:off x="4774" y="3135"/>
              <a:ext cx="679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70"/>
            <p:cNvCxnSpPr>
              <a:cxnSpLocks noChangeShapeType="1"/>
              <a:stCxn id="75" idx="2"/>
              <a:endCxn id="80" idx="4"/>
            </p:cNvCxnSpPr>
            <p:nvPr/>
          </p:nvCxnSpPr>
          <p:spPr bwMode="auto">
            <a:xfrm rot="10800000">
              <a:off x="3652" y="3192"/>
              <a:ext cx="713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71"/>
            <p:cNvCxnSpPr>
              <a:cxnSpLocks noChangeShapeType="1"/>
              <a:stCxn id="75" idx="6"/>
              <a:endCxn id="82" idx="4"/>
            </p:cNvCxnSpPr>
            <p:nvPr/>
          </p:nvCxnSpPr>
          <p:spPr bwMode="auto">
            <a:xfrm flipV="1">
              <a:off x="4797" y="3192"/>
              <a:ext cx="714" cy="3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72"/>
            <p:cNvCxnSpPr>
              <a:cxnSpLocks noChangeShapeType="1"/>
              <a:stCxn id="80" idx="0"/>
              <a:endCxn id="76" idx="1"/>
            </p:cNvCxnSpPr>
            <p:nvPr/>
          </p:nvCxnSpPr>
          <p:spPr bwMode="auto">
            <a:xfrm rot="16200000">
              <a:off x="3771" y="2461"/>
              <a:ext cx="497" cy="73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74"/>
            <p:cNvCxnSpPr>
              <a:cxnSpLocks noChangeShapeType="1"/>
              <a:stCxn id="76" idx="3"/>
              <a:endCxn id="82" idx="0"/>
            </p:cNvCxnSpPr>
            <p:nvPr/>
          </p:nvCxnSpPr>
          <p:spPr bwMode="auto">
            <a:xfrm>
              <a:off x="4752" y="2580"/>
              <a:ext cx="759" cy="49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42366"/>
              </p:ext>
            </p:extLst>
          </p:nvPr>
        </p:nvGraphicFramePr>
        <p:xfrm>
          <a:off x="1683693" y="5948492"/>
          <a:ext cx="3896419" cy="79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76" name="Rovnice" r:id="rId7" imgW="2120760" imgH="431640" progId="Equation.3">
                  <p:embed/>
                </p:oleObj>
              </mc:Choice>
              <mc:Fallback>
                <p:oleObj name="Rovnice" r:id="rId7" imgW="2120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93" y="5948492"/>
                        <a:ext cx="3896419" cy="79287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1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Kirchhoffův zákon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13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8888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8275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3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 zákonem o zachování energie  napětí na spotřebiči je dáno prací potřebnou k přemístění elektrického náboje. </a:t>
            </a:r>
            <a:r>
              <a:rPr lang="cs-CZ" altLang="cs-CZ" sz="2000" b="1" i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Jestliže náboj projde celým obvodem, po uzavřené dráze (zdrojem i spotřebičem), musí být výsledná práce nulová.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179388" y="2636838"/>
            <a:ext cx="87137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>
              <a:spcBef>
                <a:spcPct val="0"/>
              </a:spcBef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2413">
              <a:spcBef>
                <a:spcPct val="0"/>
              </a:spcBef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1800">
              <a:spcBef>
                <a:spcPct val="0"/>
              </a:spcBef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188">
              <a:spcBef>
                <a:spcPct val="0"/>
              </a:spcBef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>
              <a:spcBef>
                <a:spcPct val="0"/>
              </a:spcBef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fontAlgn="base">
              <a:spcBef>
                <a:spcPct val="0"/>
              </a:spcBef>
              <a:spcAft>
                <a:spcPct val="0"/>
              </a:spcAft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fontAlgn="base">
              <a:spcBef>
                <a:spcPct val="0"/>
              </a:spcBef>
              <a:spcAft>
                <a:spcPct val="0"/>
              </a:spcAft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fontAlgn="base">
              <a:spcBef>
                <a:spcPct val="0"/>
              </a:spcBef>
              <a:spcAft>
                <a:spcPct val="0"/>
              </a:spcAft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fontAlgn="base">
              <a:spcBef>
                <a:spcPct val="0"/>
              </a:spcBef>
              <a:spcAft>
                <a:spcPct val="0"/>
              </a:spcAft>
              <a:tabLst>
                <a:tab pos="1073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u="sng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Základní pojmy</a:t>
            </a: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Smyčka	-	je uzavřená dráha v části obvodu tvořená větvemi</a:t>
            </a:r>
          </a:p>
        </p:txBody>
      </p:sp>
      <p:grpSp>
        <p:nvGrpSpPr>
          <p:cNvPr id="186391" name="Group 23"/>
          <p:cNvGrpSpPr>
            <a:grpSpLocks/>
          </p:cNvGrpSpPr>
          <p:nvPr/>
        </p:nvGrpSpPr>
        <p:grpSpPr bwMode="auto">
          <a:xfrm>
            <a:off x="288925" y="4313238"/>
            <a:ext cx="3635375" cy="1924050"/>
            <a:chOff x="204" y="2717"/>
            <a:chExt cx="2290" cy="1212"/>
          </a:xfrm>
        </p:grpSpPr>
        <p:sp>
          <p:nvSpPr>
            <p:cNvPr id="186376" name="Oval 8"/>
            <p:cNvSpPr>
              <a:spLocks noChangeAspect="1" noChangeArrowheads="1"/>
            </p:cNvSpPr>
            <p:nvPr/>
          </p:nvSpPr>
          <p:spPr bwMode="auto">
            <a:xfrm>
              <a:off x="204" y="3057"/>
              <a:ext cx="340" cy="34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86378" name="Rectangle 10"/>
            <p:cNvSpPr>
              <a:spLocks noChangeAspect="1" noChangeArrowheads="1"/>
            </p:cNvSpPr>
            <p:nvPr/>
          </p:nvSpPr>
          <p:spPr bwMode="auto">
            <a:xfrm>
              <a:off x="1111" y="2717"/>
              <a:ext cx="340" cy="14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379" name="Oval 11"/>
            <p:cNvSpPr>
              <a:spLocks noChangeAspect="1" noChangeArrowheads="1"/>
            </p:cNvSpPr>
            <p:nvPr/>
          </p:nvSpPr>
          <p:spPr bwMode="auto">
            <a:xfrm>
              <a:off x="2154" y="3057"/>
              <a:ext cx="340" cy="340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186380" name="Rectangle 12"/>
            <p:cNvSpPr>
              <a:spLocks noChangeAspect="1" noChangeArrowheads="1"/>
            </p:cNvSpPr>
            <p:nvPr/>
          </p:nvSpPr>
          <p:spPr bwMode="auto">
            <a:xfrm>
              <a:off x="1655" y="3783"/>
              <a:ext cx="340" cy="14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381" name="Rectangle 13"/>
            <p:cNvSpPr>
              <a:spLocks noChangeAspect="1" noChangeArrowheads="1"/>
            </p:cNvSpPr>
            <p:nvPr/>
          </p:nvSpPr>
          <p:spPr bwMode="auto">
            <a:xfrm>
              <a:off x="657" y="3783"/>
              <a:ext cx="340" cy="14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6382" name="AutoShape 14"/>
            <p:cNvCxnSpPr>
              <a:cxnSpLocks noChangeShapeType="1"/>
              <a:stCxn id="186376" idx="0"/>
              <a:endCxn id="186378" idx="1"/>
            </p:cNvCxnSpPr>
            <p:nvPr/>
          </p:nvCxnSpPr>
          <p:spPr bwMode="auto">
            <a:xfrm rot="16200000">
              <a:off x="609" y="2555"/>
              <a:ext cx="255" cy="72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383" name="AutoShape 15"/>
            <p:cNvCxnSpPr>
              <a:cxnSpLocks noChangeShapeType="1"/>
              <a:stCxn id="186378" idx="3"/>
              <a:endCxn id="186379" idx="0"/>
            </p:cNvCxnSpPr>
            <p:nvPr/>
          </p:nvCxnSpPr>
          <p:spPr bwMode="auto">
            <a:xfrm>
              <a:off x="1463" y="2790"/>
              <a:ext cx="861" cy="255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385" name="AutoShape 17"/>
            <p:cNvCxnSpPr>
              <a:cxnSpLocks noChangeShapeType="1"/>
              <a:stCxn id="186376" idx="4"/>
              <a:endCxn id="186381" idx="1"/>
            </p:cNvCxnSpPr>
            <p:nvPr/>
          </p:nvCxnSpPr>
          <p:spPr bwMode="auto">
            <a:xfrm rot="16200000" flipH="1">
              <a:off x="286" y="3497"/>
              <a:ext cx="447" cy="27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386" name="AutoShape 18"/>
            <p:cNvCxnSpPr>
              <a:cxnSpLocks noChangeShapeType="1"/>
              <a:stCxn id="186381" idx="3"/>
              <a:endCxn id="186380" idx="1"/>
            </p:cNvCxnSpPr>
            <p:nvPr/>
          </p:nvCxnSpPr>
          <p:spPr bwMode="auto">
            <a:xfrm>
              <a:off x="1009" y="3856"/>
              <a:ext cx="634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387" name="AutoShape 19"/>
            <p:cNvCxnSpPr>
              <a:cxnSpLocks noChangeShapeType="1"/>
              <a:stCxn id="186380" idx="3"/>
              <a:endCxn id="186379" idx="4"/>
            </p:cNvCxnSpPr>
            <p:nvPr/>
          </p:nvCxnSpPr>
          <p:spPr bwMode="auto">
            <a:xfrm flipV="1">
              <a:off x="2007" y="3409"/>
              <a:ext cx="317" cy="44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6389" name="Line 21"/>
          <p:cNvSpPr>
            <a:spLocks noChangeShapeType="1"/>
          </p:cNvSpPr>
          <p:nvPr/>
        </p:nvSpPr>
        <p:spPr bwMode="auto">
          <a:xfrm>
            <a:off x="971550" y="4724400"/>
            <a:ext cx="0" cy="86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390" name="Line 22"/>
          <p:cNvSpPr>
            <a:spLocks noChangeShapeType="1"/>
          </p:cNvSpPr>
          <p:nvPr/>
        </p:nvSpPr>
        <p:spPr bwMode="auto">
          <a:xfrm rot="10800000">
            <a:off x="3276600" y="4724400"/>
            <a:ext cx="0" cy="863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392" name="Line 24"/>
          <p:cNvSpPr>
            <a:spLocks noChangeShapeType="1"/>
          </p:cNvSpPr>
          <p:nvPr/>
        </p:nvSpPr>
        <p:spPr bwMode="auto">
          <a:xfrm>
            <a:off x="1547813" y="4652963"/>
            <a:ext cx="9366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393" name="Line 25"/>
          <p:cNvSpPr>
            <a:spLocks noChangeShapeType="1"/>
          </p:cNvSpPr>
          <p:nvPr/>
        </p:nvSpPr>
        <p:spPr bwMode="auto">
          <a:xfrm flipH="1">
            <a:off x="2411413" y="5876925"/>
            <a:ext cx="7921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 flipH="1">
            <a:off x="900113" y="5876925"/>
            <a:ext cx="7921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1835150" y="465296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>
            <a:off x="1116013" y="5480050"/>
            <a:ext cx="3603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>
            <a:off x="2627313" y="5480050"/>
            <a:ext cx="3603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>
            <a:off x="900113" y="494188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A</a:t>
            </a: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2771775" y="494188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U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B</a:t>
            </a:r>
          </a:p>
        </p:txBody>
      </p:sp>
      <p:sp>
        <p:nvSpPr>
          <p:cNvPr id="186401" name="Text Box 33"/>
          <p:cNvSpPr txBox="1">
            <a:spLocks noChangeArrowheads="1"/>
          </p:cNvSpPr>
          <p:nvPr/>
        </p:nvSpPr>
        <p:spPr bwMode="auto">
          <a:xfrm>
            <a:off x="1835150" y="3860800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2700338" y="6237288"/>
            <a:ext cx="3603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3</a:t>
            </a: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>
            <a:off x="1116013" y="6237288"/>
            <a:ext cx="3603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R</a:t>
            </a:r>
            <a:r>
              <a:rPr lang="cs-CZ" altLang="cs-CZ" sz="2000" b="1" baseline="-25000">
                <a:solidFill>
                  <a:schemeClr val="bg2"/>
                </a:solidFill>
                <a:effectLst/>
              </a:rPr>
              <a:t>2</a:t>
            </a: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4716463" y="3644900"/>
            <a:ext cx="3097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24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18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1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Proveďte součet napětí v daném obvodu:</a:t>
            </a: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>
            <a:off x="4140200" y="4365625"/>
            <a:ext cx="47529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24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18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18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1.	Zvolíme směr proudu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2.	Označíme všechna napětí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3. 	Zvolíme směr součtu (většinou ve směru proudu)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4.	Sečteme napětí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	-U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A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-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+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0</a:t>
            </a:r>
          </a:p>
        </p:txBody>
      </p:sp>
      <p:sp>
        <p:nvSpPr>
          <p:cNvPr id="186409" name="Freeform 41"/>
          <p:cNvSpPr>
            <a:spLocks/>
          </p:cNvSpPr>
          <p:nvPr/>
        </p:nvSpPr>
        <p:spPr bwMode="auto">
          <a:xfrm>
            <a:off x="1630363" y="5027613"/>
            <a:ext cx="833437" cy="774700"/>
          </a:xfrm>
          <a:custGeom>
            <a:avLst/>
            <a:gdLst>
              <a:gd name="T0" fmla="*/ 353 w 525"/>
              <a:gd name="T1" fmla="*/ 0 h 488"/>
              <a:gd name="T2" fmla="*/ 395 w 525"/>
              <a:gd name="T3" fmla="*/ 63 h 488"/>
              <a:gd name="T4" fmla="*/ 471 w 525"/>
              <a:gd name="T5" fmla="*/ 188 h 488"/>
              <a:gd name="T6" fmla="*/ 492 w 525"/>
              <a:gd name="T7" fmla="*/ 368 h 488"/>
              <a:gd name="T8" fmla="*/ 443 w 525"/>
              <a:gd name="T9" fmla="*/ 430 h 488"/>
              <a:gd name="T10" fmla="*/ 402 w 525"/>
              <a:gd name="T11" fmla="*/ 458 h 488"/>
              <a:gd name="T12" fmla="*/ 339 w 525"/>
              <a:gd name="T13" fmla="*/ 479 h 488"/>
              <a:gd name="T14" fmla="*/ 318 w 525"/>
              <a:gd name="T15" fmla="*/ 486 h 488"/>
              <a:gd name="T16" fmla="*/ 193 w 525"/>
              <a:gd name="T17" fmla="*/ 479 h 488"/>
              <a:gd name="T18" fmla="*/ 187 w 525"/>
              <a:gd name="T19" fmla="*/ 458 h 488"/>
              <a:gd name="T20" fmla="*/ 139 w 525"/>
              <a:gd name="T21" fmla="*/ 442 h 488"/>
              <a:gd name="T22" fmla="*/ 118 w 525"/>
              <a:gd name="T23" fmla="*/ 428 h 488"/>
              <a:gd name="T24" fmla="*/ 35 w 525"/>
              <a:gd name="T25" fmla="*/ 386 h 488"/>
              <a:gd name="T26" fmla="*/ 0 w 525"/>
              <a:gd name="T27" fmla="*/ 282 h 488"/>
              <a:gd name="T28" fmla="*/ 124 w 525"/>
              <a:gd name="T29" fmla="*/ 14 h 488"/>
              <a:gd name="T30" fmla="*/ 145 w 525"/>
              <a:gd name="T3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88">
                <a:moveTo>
                  <a:pt x="353" y="0"/>
                </a:moveTo>
                <a:cubicBezTo>
                  <a:pt x="369" y="32"/>
                  <a:pt x="385" y="32"/>
                  <a:pt x="395" y="63"/>
                </a:cubicBezTo>
                <a:cubicBezTo>
                  <a:pt x="435" y="88"/>
                  <a:pt x="460" y="144"/>
                  <a:pt x="471" y="188"/>
                </a:cubicBezTo>
                <a:cubicBezTo>
                  <a:pt x="525" y="267"/>
                  <a:pt x="500" y="212"/>
                  <a:pt x="492" y="368"/>
                </a:cubicBezTo>
                <a:cubicBezTo>
                  <a:pt x="481" y="401"/>
                  <a:pt x="484" y="402"/>
                  <a:pt x="443" y="430"/>
                </a:cubicBezTo>
                <a:cubicBezTo>
                  <a:pt x="429" y="439"/>
                  <a:pt x="402" y="458"/>
                  <a:pt x="402" y="458"/>
                </a:cubicBezTo>
                <a:cubicBezTo>
                  <a:pt x="381" y="465"/>
                  <a:pt x="360" y="472"/>
                  <a:pt x="339" y="479"/>
                </a:cubicBezTo>
                <a:cubicBezTo>
                  <a:pt x="332" y="481"/>
                  <a:pt x="318" y="486"/>
                  <a:pt x="318" y="486"/>
                </a:cubicBezTo>
                <a:cubicBezTo>
                  <a:pt x="276" y="484"/>
                  <a:pt x="234" y="488"/>
                  <a:pt x="193" y="479"/>
                </a:cubicBezTo>
                <a:cubicBezTo>
                  <a:pt x="186" y="477"/>
                  <a:pt x="191" y="464"/>
                  <a:pt x="187" y="458"/>
                </a:cubicBezTo>
                <a:cubicBezTo>
                  <a:pt x="168" y="428"/>
                  <a:pt x="148" y="479"/>
                  <a:pt x="139" y="442"/>
                </a:cubicBezTo>
                <a:cubicBezTo>
                  <a:pt x="130" y="428"/>
                  <a:pt x="132" y="437"/>
                  <a:pt x="118" y="428"/>
                </a:cubicBezTo>
                <a:cubicBezTo>
                  <a:pt x="111" y="423"/>
                  <a:pt x="40" y="393"/>
                  <a:pt x="35" y="386"/>
                </a:cubicBezTo>
                <a:cubicBezTo>
                  <a:pt x="25" y="371"/>
                  <a:pt x="4" y="301"/>
                  <a:pt x="0" y="282"/>
                </a:cubicBezTo>
                <a:cubicBezTo>
                  <a:pt x="5" y="120"/>
                  <a:pt x="63" y="106"/>
                  <a:pt x="124" y="14"/>
                </a:cubicBezTo>
                <a:cubicBezTo>
                  <a:pt x="131" y="9"/>
                  <a:pt x="145" y="0"/>
                  <a:pt x="145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410" name="Line 42"/>
          <p:cNvSpPr>
            <a:spLocks noChangeShapeType="1"/>
          </p:cNvSpPr>
          <p:nvPr/>
        </p:nvSpPr>
        <p:spPr bwMode="auto">
          <a:xfrm>
            <a:off x="684213" y="4292600"/>
            <a:ext cx="358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>
            <a:off x="611188" y="3932238"/>
            <a:ext cx="3603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8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6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89" grpId="0" animBg="1"/>
      <p:bldP spid="186390" grpId="0" animBg="1"/>
      <p:bldP spid="186392" grpId="0" animBg="1"/>
      <p:bldP spid="186393" grpId="0" animBg="1"/>
      <p:bldP spid="186394" grpId="0" animBg="1"/>
      <p:bldP spid="186395" grpId="0"/>
      <p:bldP spid="186396" grpId="0"/>
      <p:bldP spid="186397" grpId="0"/>
      <p:bldP spid="186399" grpId="0"/>
      <p:bldP spid="186400" grpId="0"/>
      <p:bldP spid="186401" grpId="0"/>
      <p:bldP spid="186402" grpId="0"/>
      <p:bldP spid="186403" grpId="0"/>
      <p:bldP spid="186409" grpId="0" animBg="1"/>
      <p:bldP spid="186410" grpId="0" animBg="1"/>
      <p:bldP spid="1864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661988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36095"/>
              </p:ext>
            </p:extLst>
          </p:nvPr>
        </p:nvGraphicFramePr>
        <p:xfrm>
          <a:off x="229382" y="4467349"/>
          <a:ext cx="2347937" cy="71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2" name="Rovnice" r:id="rId3" imgW="1422360" imgH="431640" progId="Equation.3">
                  <p:embed/>
                </p:oleObj>
              </mc:Choice>
              <mc:Fallback>
                <p:oleObj name="Rovnice" r:id="rId3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82" y="4467349"/>
                        <a:ext cx="2347937" cy="71266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3453580" y="1608360"/>
            <a:ext cx="53668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>
              <a:tabLst>
                <a:tab pos="2687638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2687638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2687638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87638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2.	Výpočet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napětí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 proudů na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rezistorech</a:t>
            </a:r>
            <a:endParaRPr lang="cs-CZ" altLang="cs-CZ" sz="24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79388" y="2565400"/>
            <a:ext cx="3529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celkového proudu: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57238" y="368300"/>
            <a:ext cx="1511300" cy="2124075"/>
            <a:chOff x="757238" y="368300"/>
            <a:chExt cx="1511300" cy="2124075"/>
          </a:xfrm>
        </p:grpSpPr>
        <p:sp>
          <p:nvSpPr>
            <p:cNvPr id="208954" name="Text Box 58"/>
            <p:cNvSpPr txBox="1">
              <a:spLocks noChangeArrowheads="1"/>
            </p:cNvSpPr>
            <p:nvPr/>
          </p:nvSpPr>
          <p:spPr bwMode="auto">
            <a:xfrm>
              <a:off x="1547813" y="2114550"/>
              <a:ext cx="25717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grpSp>
          <p:nvGrpSpPr>
            <p:cNvPr id="2" name="Skupina 1"/>
            <p:cNvGrpSpPr/>
            <p:nvPr/>
          </p:nvGrpSpPr>
          <p:grpSpPr>
            <a:xfrm>
              <a:off x="757238" y="368300"/>
              <a:ext cx="1511300" cy="1765300"/>
              <a:chOff x="757238" y="368300"/>
              <a:chExt cx="1511300" cy="1765300"/>
            </a:xfrm>
          </p:grpSpPr>
          <p:grpSp>
            <p:nvGrpSpPr>
              <p:cNvPr id="208957" name="Group 61"/>
              <p:cNvGrpSpPr>
                <a:grpSpLocks/>
              </p:cNvGrpSpPr>
              <p:nvPr/>
            </p:nvGrpSpPr>
            <p:grpSpPr bwMode="auto">
              <a:xfrm>
                <a:off x="1331913" y="368300"/>
                <a:ext cx="685800" cy="1620838"/>
                <a:chOff x="657" y="232"/>
                <a:chExt cx="432" cy="1021"/>
              </a:xfrm>
            </p:grpSpPr>
            <p:sp>
              <p:nvSpPr>
                <p:cNvPr id="2089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69" y="845"/>
                  <a:ext cx="408" cy="408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b="1">
                      <a:solidFill>
                        <a:schemeClr val="bg2"/>
                      </a:solidFill>
                      <a:effectLst/>
                      <a:latin typeface="Garamond" panose="02020404030301010803" pitchFamily="18" charset="0"/>
                    </a:rPr>
                    <a:t>=</a:t>
                  </a:r>
                </a:p>
              </p:txBody>
            </p:sp>
            <p:sp>
              <p:nvSpPr>
                <p:cNvPr id="208940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714" y="504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894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66" y="232"/>
                  <a:ext cx="16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endParaRPr lang="cs-CZ" altLang="cs-CZ" sz="2000" b="1" baseline="-25000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8951" name="AutoShape 55"/>
                <p:cNvCxnSpPr>
                  <a:cxnSpLocks noChangeShapeType="1"/>
                  <a:stCxn id="208937" idx="2"/>
                  <a:endCxn id="208940" idx="1"/>
                </p:cNvCxnSpPr>
                <p:nvPr/>
              </p:nvCxnSpPr>
              <p:spPr bwMode="auto">
                <a:xfrm rot="10800000" flipH="1">
                  <a:off x="657" y="572"/>
                  <a:ext cx="45" cy="477"/>
                </a:xfrm>
                <a:prstGeom prst="bentConnector3">
                  <a:avLst>
                    <a:gd name="adj1" fmla="val -862222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8952" name="AutoShape 56"/>
                <p:cNvCxnSpPr>
                  <a:cxnSpLocks noChangeShapeType="1"/>
                  <a:stCxn id="208937" idx="6"/>
                  <a:endCxn id="208940" idx="3"/>
                </p:cNvCxnSpPr>
                <p:nvPr/>
              </p:nvCxnSpPr>
              <p:spPr bwMode="auto">
                <a:xfrm flipH="1" flipV="1">
                  <a:off x="1066" y="572"/>
                  <a:ext cx="23" cy="477"/>
                </a:xfrm>
                <a:prstGeom prst="bentConnector3">
                  <a:avLst>
                    <a:gd name="adj1" fmla="val -1630435"/>
                  </a:avLst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08953" name="Line 57"/>
              <p:cNvSpPr>
                <a:spLocks noChangeShapeType="1"/>
              </p:cNvSpPr>
              <p:nvPr/>
            </p:nvSpPr>
            <p:spPr bwMode="auto">
              <a:xfrm rot="16200000">
                <a:off x="1728788" y="1593850"/>
                <a:ext cx="0" cy="10795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55" name="Line 59"/>
              <p:cNvSpPr>
                <a:spLocks noChangeShapeType="1"/>
              </p:cNvSpPr>
              <p:nvPr/>
            </p:nvSpPr>
            <p:spPr bwMode="auto">
              <a:xfrm>
                <a:off x="757238" y="765175"/>
                <a:ext cx="50482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56" name="Text Box 60"/>
              <p:cNvSpPr txBox="1">
                <a:spLocks noChangeArrowheads="1"/>
              </p:cNvSpPr>
              <p:nvPr/>
            </p:nvSpPr>
            <p:spPr bwMode="auto">
              <a:xfrm>
                <a:off x="757238" y="404813"/>
                <a:ext cx="142875" cy="37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graphicFrame>
        <p:nvGraphicFramePr>
          <p:cNvPr id="20895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72224"/>
              </p:ext>
            </p:extLst>
          </p:nvPr>
        </p:nvGraphicFramePr>
        <p:xfrm>
          <a:off x="3718719" y="2283019"/>
          <a:ext cx="2344738" cy="6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3" name="Rovnice" r:id="rId5" imgW="1384200" imgH="393480" progId="Equation.3">
                  <p:embed/>
                </p:oleObj>
              </mc:Choice>
              <mc:Fallback>
                <p:oleObj name="Rovnice" r:id="rId5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719" y="2283019"/>
                        <a:ext cx="2344738" cy="6687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6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57192"/>
              </p:ext>
            </p:extLst>
          </p:nvPr>
        </p:nvGraphicFramePr>
        <p:xfrm>
          <a:off x="2715445" y="4418484"/>
          <a:ext cx="2720651" cy="74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4" name="Rovnice" r:id="rId7" imgW="1574640" imgH="431640" progId="Equation.3">
                  <p:embed/>
                </p:oleObj>
              </mc:Choice>
              <mc:Fallback>
                <p:oleObj name="Rovnice" r:id="rId7" imgW="157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45" y="4418484"/>
                        <a:ext cx="2720651" cy="7455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67" name="Rectangle 71"/>
          <p:cNvSpPr>
            <a:spLocks noChangeArrowheads="1"/>
          </p:cNvSpPr>
          <p:nvPr/>
        </p:nvSpPr>
        <p:spPr bwMode="auto">
          <a:xfrm>
            <a:off x="274990" y="5355431"/>
            <a:ext cx="792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nebo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0896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64453"/>
              </p:ext>
            </p:extLst>
          </p:nvPr>
        </p:nvGraphicFramePr>
        <p:xfrm>
          <a:off x="1122716" y="5300886"/>
          <a:ext cx="3573462" cy="43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65" name="Rovnice" r:id="rId9" imgW="1892160" imgH="228600" progId="Equation.3">
                  <p:embed/>
                </p:oleObj>
              </mc:Choice>
              <mc:Fallback>
                <p:oleObj name="Rovnice" r:id="rId9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716" y="5300886"/>
                        <a:ext cx="3573462" cy="4309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Skupina 3"/>
          <p:cNvGrpSpPr/>
          <p:nvPr/>
        </p:nvGrpSpPr>
        <p:grpSpPr>
          <a:xfrm>
            <a:off x="5724525" y="3267100"/>
            <a:ext cx="3095625" cy="2970212"/>
            <a:chOff x="5724525" y="2636838"/>
            <a:chExt cx="3095625" cy="2970212"/>
          </a:xfrm>
        </p:grpSpPr>
        <p:grpSp>
          <p:nvGrpSpPr>
            <p:cNvPr id="208920" name="Group 24"/>
            <p:cNvGrpSpPr>
              <a:grpSpLocks/>
            </p:cNvGrpSpPr>
            <p:nvPr/>
          </p:nvGrpSpPr>
          <p:grpSpPr bwMode="auto">
            <a:xfrm>
              <a:off x="5724525" y="2636838"/>
              <a:ext cx="3095625" cy="2430462"/>
              <a:chOff x="3606" y="2262"/>
              <a:chExt cx="1950" cy="1531"/>
            </a:xfrm>
          </p:grpSpPr>
          <p:sp>
            <p:nvSpPr>
              <p:cNvPr id="208921" name="Oval 25"/>
              <p:cNvSpPr>
                <a:spLocks noChangeAspect="1" noChangeArrowheads="1"/>
              </p:cNvSpPr>
              <p:nvPr/>
            </p:nvSpPr>
            <p:spPr bwMode="auto">
              <a:xfrm>
                <a:off x="4377" y="3385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08922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400" y="2512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23" name="Text Box 27"/>
              <p:cNvSpPr txBox="1">
                <a:spLocks noChangeArrowheads="1"/>
              </p:cNvSpPr>
              <p:nvPr/>
            </p:nvSpPr>
            <p:spPr bwMode="auto">
              <a:xfrm>
                <a:off x="4404" y="2262"/>
                <a:ext cx="34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123</a:t>
                </a:r>
              </a:p>
            </p:txBody>
          </p:sp>
          <p:sp>
            <p:nvSpPr>
              <p:cNvPr id="208924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422" y="306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25" name="Text Box 29"/>
              <p:cNvSpPr txBox="1">
                <a:spLocks noChangeArrowheads="1"/>
              </p:cNvSpPr>
              <p:nvPr/>
            </p:nvSpPr>
            <p:spPr bwMode="auto">
              <a:xfrm>
                <a:off x="4474" y="2795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8926" name="Oval 30"/>
              <p:cNvSpPr>
                <a:spLocks noChangeArrowheads="1"/>
              </p:cNvSpPr>
              <p:nvPr/>
            </p:nvSpPr>
            <p:spPr bwMode="auto">
              <a:xfrm>
                <a:off x="3606" y="3089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8927" name="AutoShape 31"/>
              <p:cNvCxnSpPr>
                <a:cxnSpLocks noChangeShapeType="1"/>
                <a:stCxn id="208926" idx="6"/>
                <a:endCxn id="208924" idx="1"/>
              </p:cNvCxnSpPr>
              <p:nvPr/>
            </p:nvCxnSpPr>
            <p:spPr bwMode="auto">
              <a:xfrm>
                <a:off x="3709" y="3135"/>
                <a:ext cx="701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8928" name="Oval 32"/>
              <p:cNvSpPr>
                <a:spLocks noChangeArrowheads="1"/>
              </p:cNvSpPr>
              <p:nvPr/>
            </p:nvSpPr>
            <p:spPr bwMode="auto">
              <a:xfrm>
                <a:off x="5465" y="3089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08929" name="AutoShape 33"/>
              <p:cNvCxnSpPr>
                <a:cxnSpLocks noChangeShapeType="1"/>
                <a:stCxn id="208924" idx="3"/>
                <a:endCxn id="208928" idx="2"/>
              </p:cNvCxnSpPr>
              <p:nvPr/>
            </p:nvCxnSpPr>
            <p:spPr bwMode="auto">
              <a:xfrm>
                <a:off x="4774" y="3135"/>
                <a:ext cx="679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930" name="AutoShape 34"/>
              <p:cNvCxnSpPr>
                <a:cxnSpLocks noChangeShapeType="1"/>
                <a:stCxn id="208921" idx="2"/>
                <a:endCxn id="208926" idx="4"/>
              </p:cNvCxnSpPr>
              <p:nvPr/>
            </p:nvCxnSpPr>
            <p:spPr bwMode="auto">
              <a:xfrm rot="10800000">
                <a:off x="3652" y="3192"/>
                <a:ext cx="713" cy="3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931" name="AutoShape 35"/>
              <p:cNvCxnSpPr>
                <a:cxnSpLocks noChangeShapeType="1"/>
                <a:stCxn id="208921" idx="6"/>
                <a:endCxn id="208928" idx="4"/>
              </p:cNvCxnSpPr>
              <p:nvPr/>
            </p:nvCxnSpPr>
            <p:spPr bwMode="auto">
              <a:xfrm flipV="1">
                <a:off x="4797" y="3192"/>
                <a:ext cx="714" cy="3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932" name="AutoShape 36"/>
              <p:cNvCxnSpPr>
                <a:cxnSpLocks noChangeShapeType="1"/>
                <a:stCxn id="208926" idx="0"/>
                <a:endCxn id="208922" idx="1"/>
              </p:cNvCxnSpPr>
              <p:nvPr/>
            </p:nvCxnSpPr>
            <p:spPr bwMode="auto">
              <a:xfrm rot="16200000">
                <a:off x="3771" y="2461"/>
                <a:ext cx="497" cy="73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933" name="AutoShape 37"/>
              <p:cNvCxnSpPr>
                <a:cxnSpLocks noChangeShapeType="1"/>
                <a:stCxn id="208922" idx="3"/>
                <a:endCxn id="208928" idx="0"/>
              </p:cNvCxnSpPr>
              <p:nvPr/>
            </p:nvCxnSpPr>
            <p:spPr bwMode="auto">
              <a:xfrm>
                <a:off x="4752" y="2580"/>
                <a:ext cx="759" cy="49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" name="Skupina 2"/>
            <p:cNvGrpSpPr/>
            <p:nvPr/>
          </p:nvGrpSpPr>
          <p:grpSpPr>
            <a:xfrm>
              <a:off x="5940425" y="3284538"/>
              <a:ext cx="1944688" cy="2322512"/>
              <a:chOff x="5940425" y="3284538"/>
              <a:chExt cx="1944688" cy="2322512"/>
            </a:xfrm>
          </p:grpSpPr>
          <p:sp>
            <p:nvSpPr>
              <p:cNvPr id="208959" name="Line 63"/>
              <p:cNvSpPr>
                <a:spLocks noChangeShapeType="1"/>
              </p:cNvSpPr>
              <p:nvPr/>
            </p:nvSpPr>
            <p:spPr bwMode="auto">
              <a:xfrm rot="16200000">
                <a:off x="7345363" y="4689475"/>
                <a:ext cx="0" cy="10795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60" name="Text Box 64"/>
              <p:cNvSpPr txBox="1">
                <a:spLocks noChangeArrowheads="1"/>
              </p:cNvSpPr>
              <p:nvPr/>
            </p:nvSpPr>
            <p:spPr bwMode="auto">
              <a:xfrm>
                <a:off x="7194550" y="5229225"/>
                <a:ext cx="257175" cy="37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61" name="Line 65"/>
              <p:cNvSpPr>
                <a:spLocks noChangeShapeType="1"/>
              </p:cNvSpPr>
              <p:nvPr/>
            </p:nvSpPr>
            <p:spPr bwMode="auto">
              <a:xfrm rot="10800000">
                <a:off x="5940425" y="4868863"/>
                <a:ext cx="50482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62" name="Text Box 66"/>
              <p:cNvSpPr txBox="1">
                <a:spLocks noChangeArrowheads="1"/>
              </p:cNvSpPr>
              <p:nvPr/>
            </p:nvSpPr>
            <p:spPr bwMode="auto">
              <a:xfrm>
                <a:off x="6300788" y="4851400"/>
                <a:ext cx="142875" cy="377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63" name="Line 67"/>
              <p:cNvSpPr>
                <a:spLocks noChangeShapeType="1"/>
              </p:cNvSpPr>
              <p:nvPr/>
            </p:nvSpPr>
            <p:spPr bwMode="auto">
              <a:xfrm>
                <a:off x="6156325" y="4149725"/>
                <a:ext cx="50482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64" name="Text Box 68"/>
              <p:cNvSpPr txBox="1">
                <a:spLocks noChangeArrowheads="1"/>
              </p:cNvSpPr>
              <p:nvPr/>
            </p:nvSpPr>
            <p:spPr bwMode="auto">
              <a:xfrm>
                <a:off x="6156325" y="4130675"/>
                <a:ext cx="237813" cy="380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8970" name="Line 74"/>
              <p:cNvSpPr>
                <a:spLocks noChangeShapeType="1"/>
              </p:cNvSpPr>
              <p:nvPr/>
            </p:nvSpPr>
            <p:spPr bwMode="auto">
              <a:xfrm>
                <a:off x="6227763" y="3284538"/>
                <a:ext cx="504825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8971" name="Text Box 75"/>
              <p:cNvSpPr txBox="1">
                <a:spLocks noChangeArrowheads="1"/>
              </p:cNvSpPr>
              <p:nvPr/>
            </p:nvSpPr>
            <p:spPr bwMode="auto">
              <a:xfrm>
                <a:off x="6156325" y="3284538"/>
                <a:ext cx="426967" cy="380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123</a:t>
                </a:r>
              </a:p>
            </p:txBody>
          </p:sp>
        </p:grpSp>
      </p:grp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3419871" y="908720"/>
            <a:ext cx="5473303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300,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700,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190,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600, U = 24V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79512" y="3843263"/>
            <a:ext cx="3024336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dílčích proudů: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40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20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20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2000"/>
                                        <p:tgtEl>
                                          <p:spTgt spid="2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95738" y="260350"/>
            <a:ext cx="4968875" cy="630238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28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11498"/>
              </p:ext>
            </p:extLst>
          </p:nvPr>
        </p:nvGraphicFramePr>
        <p:xfrm>
          <a:off x="4133850" y="2111150"/>
          <a:ext cx="3966542" cy="42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52" name="Rovnice" r:id="rId3" imgW="2158920" imgH="228600" progId="Equation.3">
                  <p:embed/>
                </p:oleObj>
              </mc:Choice>
              <mc:Fallback>
                <p:oleObj name="Rovnice" r:id="rId3" imgW="2158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2111150"/>
                        <a:ext cx="3966542" cy="420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71" name="Rectangle 51"/>
          <p:cNvSpPr>
            <a:spLocks noChangeArrowheads="1"/>
          </p:cNvSpPr>
          <p:nvPr/>
        </p:nvSpPr>
        <p:spPr bwMode="auto">
          <a:xfrm>
            <a:off x="107504" y="4653136"/>
            <a:ext cx="4679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Poslední krok - výpočet proudů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 I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78891" y="260350"/>
            <a:ext cx="3529013" cy="3114675"/>
            <a:chOff x="34925" y="260350"/>
            <a:chExt cx="3529013" cy="3114675"/>
          </a:xfrm>
        </p:grpSpPr>
        <p:grpSp>
          <p:nvGrpSpPr>
            <p:cNvPr id="210002" name="Group 82"/>
            <p:cNvGrpSpPr>
              <a:grpSpLocks/>
            </p:cNvGrpSpPr>
            <p:nvPr/>
          </p:nvGrpSpPr>
          <p:grpSpPr bwMode="auto">
            <a:xfrm>
              <a:off x="34925" y="260350"/>
              <a:ext cx="3529013" cy="3114675"/>
              <a:chOff x="22" y="164"/>
              <a:chExt cx="2223" cy="1962"/>
            </a:xfrm>
          </p:grpSpPr>
          <p:sp>
            <p:nvSpPr>
              <p:cNvPr id="209960" name="Text Box 40"/>
              <p:cNvSpPr txBox="1">
                <a:spLocks noChangeArrowheads="1"/>
              </p:cNvSpPr>
              <p:nvPr/>
            </p:nvSpPr>
            <p:spPr bwMode="auto">
              <a:xfrm>
                <a:off x="1163" y="709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grpSp>
            <p:nvGrpSpPr>
              <p:cNvPr id="210001" name="Group 81"/>
              <p:cNvGrpSpPr>
                <a:grpSpLocks/>
              </p:cNvGrpSpPr>
              <p:nvPr/>
            </p:nvGrpSpPr>
            <p:grpSpPr bwMode="auto">
              <a:xfrm>
                <a:off x="22" y="164"/>
                <a:ext cx="2223" cy="1962"/>
                <a:chOff x="22" y="164"/>
                <a:chExt cx="2223" cy="1962"/>
              </a:xfrm>
            </p:grpSpPr>
            <p:sp>
              <p:nvSpPr>
                <p:cNvPr id="20995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066" y="1389"/>
                  <a:ext cx="408" cy="408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b="1">
                      <a:solidFill>
                        <a:schemeClr val="bg2"/>
                      </a:solidFill>
                      <a:effectLst/>
                      <a:latin typeface="Garamond" panose="02020404030301010803" pitchFamily="18" charset="0"/>
                    </a:rPr>
                    <a:t>=</a:t>
                  </a:r>
                </a:p>
              </p:txBody>
            </p:sp>
            <p:sp>
              <p:nvSpPr>
                <p:cNvPr id="209955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635" y="425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5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95" y="175"/>
                  <a:ext cx="28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12</a:t>
                  </a:r>
                </a:p>
              </p:txBody>
            </p:sp>
            <p:sp>
              <p:nvSpPr>
                <p:cNvPr id="209957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519" y="425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58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111" y="980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5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65" y="164"/>
                  <a:ext cx="22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3</a:t>
                  </a:r>
                </a:p>
              </p:txBody>
            </p:sp>
            <p:sp>
              <p:nvSpPr>
                <p:cNvPr id="209961" name="Oval 41"/>
                <p:cNvSpPr>
                  <a:spLocks noChangeArrowheads="1"/>
                </p:cNvSpPr>
                <p:nvPr/>
              </p:nvSpPr>
              <p:spPr bwMode="auto">
                <a:xfrm>
                  <a:off x="295" y="1002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9962" name="AutoShape 42"/>
                <p:cNvCxnSpPr>
                  <a:cxnSpLocks noChangeShapeType="1"/>
                  <a:stCxn id="209961" idx="6"/>
                  <a:endCxn id="209958" idx="1"/>
                </p:cNvCxnSpPr>
                <p:nvPr/>
              </p:nvCxnSpPr>
              <p:spPr bwMode="auto">
                <a:xfrm>
                  <a:off x="398" y="1048"/>
                  <a:ext cx="701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9963" name="Oval 43"/>
                <p:cNvSpPr>
                  <a:spLocks noChangeArrowheads="1"/>
                </p:cNvSpPr>
                <p:nvPr/>
              </p:nvSpPr>
              <p:spPr bwMode="auto">
                <a:xfrm>
                  <a:off x="2154" y="1002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9964" name="AutoShape 44"/>
                <p:cNvCxnSpPr>
                  <a:cxnSpLocks noChangeShapeType="1"/>
                  <a:stCxn id="209957" idx="3"/>
                  <a:endCxn id="209963" idx="0"/>
                </p:cNvCxnSpPr>
                <p:nvPr/>
              </p:nvCxnSpPr>
              <p:spPr bwMode="auto">
                <a:xfrm>
                  <a:off x="1871" y="493"/>
                  <a:ext cx="329" cy="497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65" name="AutoShape 45"/>
                <p:cNvCxnSpPr>
                  <a:cxnSpLocks noChangeShapeType="1"/>
                  <a:stCxn id="209958" idx="3"/>
                  <a:endCxn id="209963" idx="2"/>
                </p:cNvCxnSpPr>
                <p:nvPr/>
              </p:nvCxnSpPr>
              <p:spPr bwMode="auto">
                <a:xfrm>
                  <a:off x="1463" y="1048"/>
                  <a:ext cx="679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66" name="AutoShape 46"/>
                <p:cNvCxnSpPr>
                  <a:cxnSpLocks noChangeShapeType="1"/>
                  <a:stCxn id="209954" idx="2"/>
                  <a:endCxn id="209961" idx="4"/>
                </p:cNvCxnSpPr>
                <p:nvPr/>
              </p:nvCxnSpPr>
              <p:spPr bwMode="auto">
                <a:xfrm rot="10800000">
                  <a:off x="341" y="1105"/>
                  <a:ext cx="713" cy="488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67" name="AutoShape 47"/>
                <p:cNvCxnSpPr>
                  <a:cxnSpLocks noChangeShapeType="1"/>
                  <a:stCxn id="209954" idx="6"/>
                  <a:endCxn id="209963" idx="4"/>
                </p:cNvCxnSpPr>
                <p:nvPr/>
              </p:nvCxnSpPr>
              <p:spPr bwMode="auto">
                <a:xfrm flipV="1">
                  <a:off x="1486" y="1105"/>
                  <a:ext cx="714" cy="488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69" name="AutoShape 49"/>
                <p:cNvCxnSpPr>
                  <a:cxnSpLocks noChangeShapeType="1"/>
                  <a:stCxn id="209961" idx="0"/>
                  <a:endCxn id="209955" idx="1"/>
                </p:cNvCxnSpPr>
                <p:nvPr/>
              </p:nvCxnSpPr>
              <p:spPr bwMode="auto">
                <a:xfrm rot="16200000">
                  <a:off x="233" y="601"/>
                  <a:ext cx="497" cy="282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70" name="AutoShape 50"/>
                <p:cNvCxnSpPr>
                  <a:cxnSpLocks noChangeShapeType="1"/>
                  <a:stCxn id="209955" idx="3"/>
                  <a:endCxn id="209957" idx="1"/>
                </p:cNvCxnSpPr>
                <p:nvPr/>
              </p:nvCxnSpPr>
              <p:spPr bwMode="auto">
                <a:xfrm>
                  <a:off x="987" y="493"/>
                  <a:ext cx="520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9972" name="Line 52"/>
                <p:cNvSpPr>
                  <a:spLocks noChangeShapeType="1"/>
                </p:cNvSpPr>
                <p:nvPr/>
              </p:nvSpPr>
              <p:spPr bwMode="auto">
                <a:xfrm rot="16200000">
                  <a:off x="1271" y="1548"/>
                  <a:ext cx="0" cy="68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arrow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7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76" y="1888"/>
                  <a:ext cx="16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U</a:t>
                  </a:r>
                  <a:endParaRPr lang="cs-CZ" altLang="cs-CZ" sz="2000" b="1" baseline="-25000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7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68" y="1650"/>
                  <a:ext cx="9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I</a:t>
                  </a:r>
                  <a:endParaRPr lang="cs-CZ" altLang="cs-CZ" sz="2000" b="1" baseline="-25000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75" name="Line 55"/>
                <p:cNvSpPr>
                  <a:spLocks noChangeShapeType="1"/>
                </p:cNvSpPr>
                <p:nvPr/>
              </p:nvSpPr>
              <p:spPr bwMode="auto">
                <a:xfrm>
                  <a:off x="567" y="1117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7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601" y="1106"/>
                  <a:ext cx="150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I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4</a:t>
                  </a:r>
                </a:p>
              </p:txBody>
            </p:sp>
            <p:sp>
              <p:nvSpPr>
                <p:cNvPr id="209977" name="Line 57"/>
                <p:cNvSpPr>
                  <a:spLocks noChangeShapeType="1"/>
                </p:cNvSpPr>
                <p:nvPr/>
              </p:nvSpPr>
              <p:spPr bwMode="auto">
                <a:xfrm rot="16200000">
                  <a:off x="136" y="686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7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2" y="652"/>
                  <a:ext cx="269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I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123</a:t>
                  </a:r>
                </a:p>
              </p:txBody>
            </p:sp>
            <p:sp>
              <p:nvSpPr>
                <p:cNvPr id="209979" name="Line 59"/>
                <p:cNvSpPr>
                  <a:spLocks noChangeShapeType="1"/>
                </p:cNvSpPr>
                <p:nvPr/>
              </p:nvSpPr>
              <p:spPr bwMode="auto">
                <a:xfrm rot="10800000">
                  <a:off x="522" y="1661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</p:grpSp>
        </p:grpSp>
        <p:sp>
          <p:nvSpPr>
            <p:cNvPr id="209980" name="Line 60"/>
            <p:cNvSpPr>
              <a:spLocks noChangeShapeType="1"/>
            </p:cNvSpPr>
            <p:nvPr/>
          </p:nvSpPr>
          <p:spPr bwMode="auto">
            <a:xfrm rot="16200000">
              <a:off x="2700338" y="620713"/>
              <a:ext cx="0" cy="863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81" name="Line 61"/>
            <p:cNvSpPr>
              <a:spLocks noChangeShapeType="1"/>
            </p:cNvSpPr>
            <p:nvPr/>
          </p:nvSpPr>
          <p:spPr bwMode="auto">
            <a:xfrm rot="16200000">
              <a:off x="1258888" y="620713"/>
              <a:ext cx="0" cy="863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09982" name="Text Box 62"/>
            <p:cNvSpPr txBox="1">
              <a:spLocks noChangeArrowheads="1"/>
            </p:cNvSpPr>
            <p:nvPr/>
          </p:nvSpPr>
          <p:spPr bwMode="auto">
            <a:xfrm>
              <a:off x="2493963" y="1035050"/>
              <a:ext cx="353229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09983" name="Text Box 63"/>
            <p:cNvSpPr txBox="1">
              <a:spLocks noChangeArrowheads="1"/>
            </p:cNvSpPr>
            <p:nvPr/>
          </p:nvSpPr>
          <p:spPr bwMode="auto">
            <a:xfrm>
              <a:off x="1035050" y="1035050"/>
              <a:ext cx="447806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12</a:t>
              </a:r>
            </a:p>
          </p:txBody>
        </p:sp>
      </p:grpSp>
      <p:graphicFrame>
        <p:nvGraphicFramePr>
          <p:cNvPr id="20998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22467"/>
              </p:ext>
            </p:extLst>
          </p:nvPr>
        </p:nvGraphicFramePr>
        <p:xfrm>
          <a:off x="1187624" y="3440305"/>
          <a:ext cx="3786684" cy="42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53" name="Rovnice" r:id="rId5" imgW="2057400" imgH="228600" progId="Equation.3">
                  <p:embed/>
                </p:oleObj>
              </mc:Choice>
              <mc:Fallback>
                <p:oleObj name="Rovnice" r:id="rId5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40305"/>
                        <a:ext cx="3786684" cy="42074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8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940463"/>
              </p:ext>
            </p:extLst>
          </p:nvPr>
        </p:nvGraphicFramePr>
        <p:xfrm>
          <a:off x="1152028" y="3956242"/>
          <a:ext cx="40957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54" name="Rovnice" r:id="rId7" imgW="2006280" imgH="228600" progId="Equation.3">
                  <p:embed/>
                </p:oleObj>
              </mc:Choice>
              <mc:Fallback>
                <p:oleObj name="Rovnice" r:id="rId7" imgW="2006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028" y="3956242"/>
                        <a:ext cx="4095750" cy="46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86" name="Rectangle 66"/>
          <p:cNvSpPr>
            <a:spLocks noChangeArrowheads="1"/>
          </p:cNvSpPr>
          <p:nvPr/>
        </p:nvSpPr>
        <p:spPr bwMode="auto">
          <a:xfrm>
            <a:off x="305892" y="4045142"/>
            <a:ext cx="792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nebo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10003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63287"/>
              </p:ext>
            </p:extLst>
          </p:nvPr>
        </p:nvGraphicFramePr>
        <p:xfrm>
          <a:off x="179512" y="5079620"/>
          <a:ext cx="2342082" cy="68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55" name="Rovnice" r:id="rId9" imgW="1473120" imgH="431640" progId="Equation.3">
                  <p:embed/>
                </p:oleObj>
              </mc:Choice>
              <mc:Fallback>
                <p:oleObj name="Rovnice" r:id="rId9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079620"/>
                        <a:ext cx="2342082" cy="68635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00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31071"/>
              </p:ext>
            </p:extLst>
          </p:nvPr>
        </p:nvGraphicFramePr>
        <p:xfrm>
          <a:off x="2555704" y="6134722"/>
          <a:ext cx="3168820" cy="390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56" name="Rovnice" r:id="rId11" imgW="1854000" imgH="228600" progId="Equation.3">
                  <p:embed/>
                </p:oleObj>
              </mc:Choice>
              <mc:Fallback>
                <p:oleObj name="Rovnice" r:id="rId11" imgW="1854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04" y="6134722"/>
                        <a:ext cx="3168820" cy="39062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05" name="Rectangle 85"/>
          <p:cNvSpPr>
            <a:spLocks noChangeArrowheads="1"/>
          </p:cNvSpPr>
          <p:nvPr/>
        </p:nvSpPr>
        <p:spPr bwMode="auto">
          <a:xfrm>
            <a:off x="3491805" y="5661248"/>
            <a:ext cx="792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nebo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10006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45656"/>
              </p:ext>
            </p:extLst>
          </p:nvPr>
        </p:nvGraphicFramePr>
        <p:xfrm>
          <a:off x="179512" y="5920349"/>
          <a:ext cx="2303462" cy="67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57" name="Rovnice" r:id="rId13" imgW="1473120" imgH="431640" progId="Equation.3">
                  <p:embed/>
                </p:oleObj>
              </mc:Choice>
              <mc:Fallback>
                <p:oleObj name="Rovnice" r:id="rId13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920349"/>
                        <a:ext cx="2303462" cy="67700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Skupina 2"/>
          <p:cNvGrpSpPr/>
          <p:nvPr/>
        </p:nvGrpSpPr>
        <p:grpSpPr>
          <a:xfrm>
            <a:off x="5435600" y="3068638"/>
            <a:ext cx="3457575" cy="3744912"/>
            <a:chOff x="5435600" y="3068638"/>
            <a:chExt cx="3457575" cy="3744912"/>
          </a:xfrm>
        </p:grpSpPr>
        <p:grpSp>
          <p:nvGrpSpPr>
            <p:cNvPr id="210011" name="Group 91"/>
            <p:cNvGrpSpPr>
              <a:grpSpLocks/>
            </p:cNvGrpSpPr>
            <p:nvPr/>
          </p:nvGrpSpPr>
          <p:grpSpPr bwMode="auto">
            <a:xfrm>
              <a:off x="5797550" y="3068638"/>
              <a:ext cx="3095625" cy="3744912"/>
              <a:chOff x="3652" y="1933"/>
              <a:chExt cx="1950" cy="2359"/>
            </a:xfrm>
          </p:grpSpPr>
          <p:grpSp>
            <p:nvGrpSpPr>
              <p:cNvPr id="209925" name="Group 5"/>
              <p:cNvGrpSpPr>
                <a:grpSpLocks/>
              </p:cNvGrpSpPr>
              <p:nvPr/>
            </p:nvGrpSpPr>
            <p:grpSpPr bwMode="auto">
              <a:xfrm>
                <a:off x="3652" y="1933"/>
                <a:ext cx="1950" cy="2041"/>
                <a:chOff x="567" y="663"/>
                <a:chExt cx="1950" cy="2041"/>
              </a:xfrm>
            </p:grpSpPr>
            <p:sp>
              <p:nvSpPr>
                <p:cNvPr id="209926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1338" y="2296"/>
                  <a:ext cx="408" cy="408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b="1">
                      <a:solidFill>
                        <a:schemeClr val="bg2"/>
                      </a:solidFill>
                      <a:effectLst/>
                      <a:latin typeface="Garamond" panose="02020404030301010803" pitchFamily="18" charset="0"/>
                    </a:rPr>
                    <a:t>=</a:t>
                  </a:r>
                </a:p>
              </p:txBody>
            </p:sp>
            <p:sp>
              <p:nvSpPr>
                <p:cNvPr id="209927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907" y="924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7" y="674"/>
                  <a:ext cx="22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1</a:t>
                  </a:r>
                </a:p>
              </p:txBody>
            </p:sp>
            <p:sp>
              <p:nvSpPr>
                <p:cNvPr id="209929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907" y="1468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67" y="1219"/>
                  <a:ext cx="22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2</a:t>
                  </a:r>
                </a:p>
              </p:txBody>
            </p:sp>
            <p:sp>
              <p:nvSpPr>
                <p:cNvPr id="209931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924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32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383" y="1967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sp>
              <p:nvSpPr>
                <p:cNvPr id="2099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37" y="663"/>
                  <a:ext cx="22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3</a:t>
                  </a:r>
                </a:p>
              </p:txBody>
            </p:sp>
            <p:sp>
              <p:nvSpPr>
                <p:cNvPr id="2099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35" y="1706"/>
                  <a:ext cx="22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2000" b="1">
                      <a:solidFill>
                        <a:schemeClr val="bg2"/>
                      </a:solidFill>
                      <a:effectLst/>
                    </a:rPr>
                    <a:t>R</a:t>
                  </a:r>
                  <a:r>
                    <a:rPr lang="cs-CZ" altLang="cs-CZ" sz="2000" b="1" baseline="-25000">
                      <a:solidFill>
                        <a:schemeClr val="bg2"/>
                      </a:solidFill>
                      <a:effectLst/>
                    </a:rPr>
                    <a:t>4</a:t>
                  </a:r>
                </a:p>
              </p:txBody>
            </p:sp>
            <p:sp>
              <p:nvSpPr>
                <p:cNvPr id="209935" name="Oval 15"/>
                <p:cNvSpPr>
                  <a:spLocks noChangeArrowheads="1"/>
                </p:cNvSpPr>
                <p:nvPr/>
              </p:nvSpPr>
              <p:spPr bwMode="auto">
                <a:xfrm>
                  <a:off x="1474" y="946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9936" name="AutoShape 16"/>
                <p:cNvCxnSpPr>
                  <a:cxnSpLocks noChangeShapeType="1"/>
                  <a:stCxn id="209927" idx="3"/>
                  <a:endCxn id="209935" idx="2"/>
                </p:cNvCxnSpPr>
                <p:nvPr/>
              </p:nvCxnSpPr>
              <p:spPr bwMode="auto">
                <a:xfrm>
                  <a:off x="1259" y="992"/>
                  <a:ext cx="203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9937" name="Oval 17"/>
                <p:cNvSpPr>
                  <a:spLocks noChangeArrowheads="1"/>
                </p:cNvSpPr>
                <p:nvPr/>
              </p:nvSpPr>
              <p:spPr bwMode="auto">
                <a:xfrm>
                  <a:off x="567" y="1490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9938" name="AutoShape 18"/>
                <p:cNvCxnSpPr>
                  <a:cxnSpLocks noChangeShapeType="1"/>
                  <a:stCxn id="209937" idx="6"/>
                  <a:endCxn id="209929" idx="1"/>
                </p:cNvCxnSpPr>
                <p:nvPr/>
              </p:nvCxnSpPr>
              <p:spPr bwMode="auto">
                <a:xfrm>
                  <a:off x="670" y="1536"/>
                  <a:ext cx="225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39" name="AutoShape 19"/>
                <p:cNvCxnSpPr>
                  <a:cxnSpLocks noChangeShapeType="1"/>
                  <a:stCxn id="209929" idx="3"/>
                  <a:endCxn id="209935" idx="4"/>
                </p:cNvCxnSpPr>
                <p:nvPr/>
              </p:nvCxnSpPr>
              <p:spPr bwMode="auto">
                <a:xfrm flipV="1">
                  <a:off x="1259" y="1049"/>
                  <a:ext cx="261" cy="487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40" name="AutoShape 20"/>
                <p:cNvCxnSpPr>
                  <a:cxnSpLocks noChangeShapeType="1"/>
                  <a:stCxn id="209935" idx="6"/>
                  <a:endCxn id="209931" idx="1"/>
                </p:cNvCxnSpPr>
                <p:nvPr/>
              </p:nvCxnSpPr>
              <p:spPr bwMode="auto">
                <a:xfrm>
                  <a:off x="1577" y="992"/>
                  <a:ext cx="202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9941" name="Oval 21"/>
                <p:cNvSpPr>
                  <a:spLocks noChangeArrowheads="1"/>
                </p:cNvSpPr>
                <p:nvPr/>
              </p:nvSpPr>
              <p:spPr bwMode="auto">
                <a:xfrm>
                  <a:off x="567" y="1990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9942" name="AutoShape 22"/>
                <p:cNvCxnSpPr>
                  <a:cxnSpLocks noChangeShapeType="1"/>
                  <a:stCxn id="209937" idx="4"/>
                  <a:endCxn id="209941" idx="0"/>
                </p:cNvCxnSpPr>
                <p:nvPr/>
              </p:nvCxnSpPr>
              <p:spPr bwMode="auto">
                <a:xfrm>
                  <a:off x="613" y="1593"/>
                  <a:ext cx="0" cy="385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43" name="AutoShape 23"/>
                <p:cNvCxnSpPr>
                  <a:cxnSpLocks noChangeShapeType="1"/>
                  <a:stCxn id="209941" idx="6"/>
                  <a:endCxn id="209932" idx="1"/>
                </p:cNvCxnSpPr>
                <p:nvPr/>
              </p:nvCxnSpPr>
              <p:spPr bwMode="auto">
                <a:xfrm flipV="1">
                  <a:off x="670" y="2035"/>
                  <a:ext cx="701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9944" name="Oval 24"/>
                <p:cNvSpPr>
                  <a:spLocks noChangeArrowheads="1"/>
                </p:cNvSpPr>
                <p:nvPr/>
              </p:nvSpPr>
              <p:spPr bwMode="auto">
                <a:xfrm>
                  <a:off x="2426" y="1990"/>
                  <a:ext cx="91" cy="91"/>
                </a:xfrm>
                <a:prstGeom prst="ellipse">
                  <a:avLst/>
                </a:prstGeom>
                <a:solidFill>
                  <a:schemeClr val="bg2"/>
                </a:solidFill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  <a:effectLst/>
                  </a:endParaRPr>
                </a:p>
              </p:txBody>
            </p:sp>
            <p:cxnSp>
              <p:nvCxnSpPr>
                <p:cNvPr id="209945" name="AutoShape 25"/>
                <p:cNvCxnSpPr>
                  <a:cxnSpLocks noChangeShapeType="1"/>
                  <a:stCxn id="209931" idx="3"/>
                  <a:endCxn id="209944" idx="0"/>
                </p:cNvCxnSpPr>
                <p:nvPr/>
              </p:nvCxnSpPr>
              <p:spPr bwMode="auto">
                <a:xfrm>
                  <a:off x="2143" y="992"/>
                  <a:ext cx="329" cy="986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46" name="AutoShape 26"/>
                <p:cNvCxnSpPr>
                  <a:cxnSpLocks noChangeShapeType="1"/>
                  <a:stCxn id="209932" idx="3"/>
                  <a:endCxn id="209944" idx="2"/>
                </p:cNvCxnSpPr>
                <p:nvPr/>
              </p:nvCxnSpPr>
              <p:spPr bwMode="auto">
                <a:xfrm>
                  <a:off x="1735" y="2035"/>
                  <a:ext cx="679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47" name="AutoShape 27"/>
                <p:cNvCxnSpPr>
                  <a:cxnSpLocks noChangeShapeType="1"/>
                  <a:stCxn id="209926" idx="2"/>
                  <a:endCxn id="209941" idx="4"/>
                </p:cNvCxnSpPr>
                <p:nvPr/>
              </p:nvCxnSpPr>
              <p:spPr bwMode="auto">
                <a:xfrm rot="10800000">
                  <a:off x="613" y="2093"/>
                  <a:ext cx="713" cy="407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48" name="AutoShape 28"/>
                <p:cNvCxnSpPr>
                  <a:cxnSpLocks noChangeShapeType="1"/>
                  <a:stCxn id="209926" idx="6"/>
                  <a:endCxn id="209944" idx="4"/>
                </p:cNvCxnSpPr>
                <p:nvPr/>
              </p:nvCxnSpPr>
              <p:spPr bwMode="auto">
                <a:xfrm flipV="1">
                  <a:off x="1758" y="2093"/>
                  <a:ext cx="714" cy="407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9949" name="AutoShape 29"/>
                <p:cNvCxnSpPr>
                  <a:cxnSpLocks noChangeShapeType="1"/>
                  <a:stCxn id="209927" idx="1"/>
                  <a:endCxn id="209937" idx="0"/>
                </p:cNvCxnSpPr>
                <p:nvPr/>
              </p:nvCxnSpPr>
              <p:spPr bwMode="auto">
                <a:xfrm rot="10800000" flipV="1">
                  <a:off x="613" y="992"/>
                  <a:ext cx="282" cy="486"/>
                </a:xfrm>
                <a:prstGeom prst="bentConnector2">
                  <a:avLst/>
                </a:prstGeom>
                <a:noFill/>
                <a:ln w="38100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09989" name="Line 69"/>
              <p:cNvSpPr>
                <a:spLocks noChangeShapeType="1"/>
              </p:cNvSpPr>
              <p:nvPr/>
            </p:nvSpPr>
            <p:spPr bwMode="auto">
              <a:xfrm rot="16200000">
                <a:off x="4627" y="3725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0" name="Text Box 70"/>
              <p:cNvSpPr txBox="1">
                <a:spLocks noChangeArrowheads="1"/>
              </p:cNvSpPr>
              <p:nvPr/>
            </p:nvSpPr>
            <p:spPr bwMode="auto">
              <a:xfrm>
                <a:off x="4558" y="4054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1" name="Text Box 71"/>
              <p:cNvSpPr txBox="1">
                <a:spLocks noChangeArrowheads="1"/>
              </p:cNvSpPr>
              <p:nvPr/>
            </p:nvSpPr>
            <p:spPr bwMode="auto">
              <a:xfrm>
                <a:off x="4015" y="3838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2" name="Line 72"/>
              <p:cNvSpPr>
                <a:spLocks noChangeShapeType="1"/>
              </p:cNvSpPr>
              <p:nvPr/>
            </p:nvSpPr>
            <p:spPr bwMode="auto">
              <a:xfrm>
                <a:off x="3878" y="3385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3" name="Text Box 73"/>
              <p:cNvSpPr txBox="1">
                <a:spLocks noChangeArrowheads="1"/>
              </p:cNvSpPr>
              <p:nvPr/>
            </p:nvSpPr>
            <p:spPr bwMode="auto">
              <a:xfrm>
                <a:off x="3912" y="3374"/>
                <a:ext cx="150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09994" name="Line 74"/>
              <p:cNvSpPr>
                <a:spLocks noChangeShapeType="1"/>
              </p:cNvSpPr>
              <p:nvPr/>
            </p:nvSpPr>
            <p:spPr bwMode="auto">
              <a:xfrm rot="5400000">
                <a:off x="5306" y="2908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5" name="Text Box 75"/>
              <p:cNvSpPr txBox="1">
                <a:spLocks noChangeArrowheads="1"/>
              </p:cNvSpPr>
              <p:nvPr/>
            </p:nvSpPr>
            <p:spPr bwMode="auto">
              <a:xfrm>
                <a:off x="5201" y="2659"/>
                <a:ext cx="269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123</a:t>
                </a:r>
              </a:p>
            </p:txBody>
          </p:sp>
          <p:sp>
            <p:nvSpPr>
              <p:cNvPr id="209996" name="Line 76"/>
              <p:cNvSpPr>
                <a:spLocks noChangeShapeType="1"/>
              </p:cNvSpPr>
              <p:nvPr/>
            </p:nvSpPr>
            <p:spPr bwMode="auto">
              <a:xfrm rot="10800000">
                <a:off x="3833" y="3838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7" name="Line 77"/>
              <p:cNvSpPr>
                <a:spLocks noChangeShapeType="1"/>
              </p:cNvSpPr>
              <p:nvPr/>
            </p:nvSpPr>
            <p:spPr bwMode="auto">
              <a:xfrm rot="16200000">
                <a:off x="5057" y="2160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8" name="Line 78"/>
              <p:cNvSpPr>
                <a:spLocks noChangeShapeType="1"/>
              </p:cNvSpPr>
              <p:nvPr/>
            </p:nvSpPr>
            <p:spPr bwMode="auto">
              <a:xfrm rot="16200000">
                <a:off x="4150" y="2704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09999" name="Text Box 79"/>
              <p:cNvSpPr txBox="1">
                <a:spLocks noChangeArrowheads="1"/>
              </p:cNvSpPr>
              <p:nvPr/>
            </p:nvSpPr>
            <p:spPr bwMode="auto">
              <a:xfrm>
                <a:off x="4928" y="243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10000" name="Text Box 80"/>
              <p:cNvSpPr txBox="1">
                <a:spLocks noChangeArrowheads="1"/>
              </p:cNvSpPr>
              <p:nvPr/>
            </p:nvSpPr>
            <p:spPr bwMode="auto">
              <a:xfrm>
                <a:off x="3963" y="2965"/>
                <a:ext cx="28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12</a:t>
                </a:r>
              </a:p>
            </p:txBody>
          </p:sp>
        </p:grpSp>
        <p:sp>
          <p:nvSpPr>
            <p:cNvPr id="210007" name="Line 87"/>
            <p:cNvSpPr>
              <a:spLocks noChangeShapeType="1"/>
            </p:cNvSpPr>
            <p:nvPr/>
          </p:nvSpPr>
          <p:spPr bwMode="auto">
            <a:xfrm rot="16200000">
              <a:off x="5507831" y="3933032"/>
              <a:ext cx="4333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008" name="Line 88"/>
            <p:cNvSpPr>
              <a:spLocks noChangeShapeType="1"/>
            </p:cNvSpPr>
            <p:nvPr/>
          </p:nvSpPr>
          <p:spPr bwMode="auto">
            <a:xfrm rot="16200000">
              <a:off x="7235031" y="4148932"/>
              <a:ext cx="43338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0009" name="Text Box 89"/>
            <p:cNvSpPr txBox="1">
              <a:spLocks noChangeArrowheads="1"/>
            </p:cNvSpPr>
            <p:nvPr/>
          </p:nvSpPr>
          <p:spPr bwMode="auto">
            <a:xfrm>
              <a:off x="5435600" y="3933825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0010" name="Text Box 90"/>
            <p:cNvSpPr txBox="1">
              <a:spLocks noChangeArrowheads="1"/>
            </p:cNvSpPr>
            <p:nvPr/>
          </p:nvSpPr>
          <p:spPr bwMode="auto">
            <a:xfrm>
              <a:off x="7505700" y="4149725"/>
              <a:ext cx="237813" cy="38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4397392" y="888567"/>
            <a:ext cx="4022689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300,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700,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190,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= 600, U = 24V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4067944" y="1696772"/>
            <a:ext cx="3024336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Výpočet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dílčích napětí: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00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20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20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21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21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0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2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647700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Dělič napětí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79388" y="1125538"/>
            <a:ext cx="5832475" cy="170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Dělič napětí umožňuje pomocí jednoho zdroje získat různé napětí v libovolných částech obvodu.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rozbor se bude nejprve uvažovat nezatížený dělič, </a:t>
            </a:r>
            <a:r>
              <a:rPr lang="cs-CZ" altLang="cs-CZ" sz="2000" b="1" i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který má uplatnění pouze při připojení spotřebičů s velkým vnitřním odporem.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215064" name="Rectangle 24"/>
          <p:cNvSpPr>
            <a:spLocks noChangeArrowheads="1"/>
          </p:cNvSpPr>
          <p:nvPr/>
        </p:nvSpPr>
        <p:spPr bwMode="auto">
          <a:xfrm>
            <a:off x="179388" y="3068638"/>
            <a:ext cx="5761037" cy="18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</a:t>
            </a:r>
            <a:r>
              <a:rPr lang="cs-CZ" altLang="cs-CZ" sz="24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Nezatížený dělič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slouží zejména k návrhu děliče.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a)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výstupního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Proveďte odvození výstupního napětí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(jsou to pouze 2 rezistory zapojené do série) </a:t>
            </a:r>
          </a:p>
        </p:txBody>
      </p:sp>
      <p:grpSp>
        <p:nvGrpSpPr>
          <p:cNvPr id="215077" name="Group 37"/>
          <p:cNvGrpSpPr>
            <a:grpSpLocks/>
          </p:cNvGrpSpPr>
          <p:nvPr/>
        </p:nvGrpSpPr>
        <p:grpSpPr bwMode="auto">
          <a:xfrm>
            <a:off x="6227763" y="836613"/>
            <a:ext cx="2736850" cy="3529012"/>
            <a:chOff x="3742" y="527"/>
            <a:chExt cx="1724" cy="2223"/>
          </a:xfrm>
        </p:grpSpPr>
        <p:sp>
          <p:nvSpPr>
            <p:cNvPr id="215046" name="Oval 6"/>
            <p:cNvSpPr>
              <a:spLocks noChangeAspect="1" noChangeArrowheads="1"/>
            </p:cNvSpPr>
            <p:nvPr/>
          </p:nvSpPr>
          <p:spPr bwMode="auto">
            <a:xfrm>
              <a:off x="3742" y="1571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15047" name="Rectangle 7"/>
            <p:cNvSpPr>
              <a:spLocks noChangeAspect="1" noChangeArrowheads="1"/>
            </p:cNvSpPr>
            <p:nvPr/>
          </p:nvSpPr>
          <p:spPr bwMode="auto">
            <a:xfrm rot="5400000">
              <a:off x="4683" y="119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48" name="Line 8"/>
            <p:cNvSpPr>
              <a:spLocks noChangeShapeType="1"/>
            </p:cNvSpPr>
            <p:nvPr/>
          </p:nvSpPr>
          <p:spPr bwMode="auto">
            <a:xfrm>
              <a:off x="4241" y="148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49" name="Text Box 9"/>
            <p:cNvSpPr txBox="1">
              <a:spLocks noChangeArrowheads="1"/>
            </p:cNvSpPr>
            <p:nvPr/>
          </p:nvSpPr>
          <p:spPr bwMode="auto">
            <a:xfrm>
              <a:off x="4543" y="11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5050" name="Text Box 10"/>
            <p:cNvSpPr txBox="1">
              <a:spLocks noChangeArrowheads="1"/>
            </p:cNvSpPr>
            <p:nvPr/>
          </p:nvSpPr>
          <p:spPr bwMode="auto">
            <a:xfrm>
              <a:off x="4260" y="169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4105" y="708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52" name="Text Box 12"/>
            <p:cNvSpPr txBox="1">
              <a:spLocks noChangeArrowheads="1"/>
            </p:cNvSpPr>
            <p:nvPr/>
          </p:nvSpPr>
          <p:spPr bwMode="auto">
            <a:xfrm>
              <a:off x="4015" y="527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53" name="Rectangle 13"/>
            <p:cNvSpPr>
              <a:spLocks noChangeAspect="1" noChangeArrowheads="1"/>
            </p:cNvSpPr>
            <p:nvPr/>
          </p:nvSpPr>
          <p:spPr bwMode="auto">
            <a:xfrm rot="5400000">
              <a:off x="4683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54" name="Text Box 14"/>
            <p:cNvSpPr txBox="1">
              <a:spLocks noChangeArrowheads="1"/>
            </p:cNvSpPr>
            <p:nvPr/>
          </p:nvSpPr>
          <p:spPr bwMode="auto">
            <a:xfrm>
              <a:off x="4521" y="2103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55" name="Oval 15"/>
            <p:cNvSpPr>
              <a:spLocks noChangeArrowheads="1"/>
            </p:cNvSpPr>
            <p:nvPr/>
          </p:nvSpPr>
          <p:spPr bwMode="auto">
            <a:xfrm>
              <a:off x="4807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56" name="Oval 16"/>
            <p:cNvSpPr>
              <a:spLocks noChangeArrowheads="1"/>
            </p:cNvSpPr>
            <p:nvPr/>
          </p:nvSpPr>
          <p:spPr bwMode="auto">
            <a:xfrm>
              <a:off x="4807" y="7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5057" name="AutoShape 17"/>
            <p:cNvCxnSpPr>
              <a:cxnSpLocks noChangeShapeType="1"/>
              <a:stCxn id="215046" idx="0"/>
              <a:endCxn id="215056" idx="2"/>
            </p:cNvCxnSpPr>
            <p:nvPr/>
          </p:nvCxnSpPr>
          <p:spPr bwMode="auto">
            <a:xfrm rot="16200000">
              <a:off x="3991" y="754"/>
              <a:ext cx="760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59" name="AutoShape 19"/>
            <p:cNvCxnSpPr>
              <a:cxnSpLocks noChangeShapeType="1"/>
              <a:stCxn id="215056" idx="4"/>
              <a:endCxn id="215047" idx="1"/>
            </p:cNvCxnSpPr>
            <p:nvPr/>
          </p:nvCxnSpPr>
          <p:spPr bwMode="auto">
            <a:xfrm>
              <a:off x="4853" y="856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60" name="AutoShape 20"/>
            <p:cNvCxnSpPr>
              <a:cxnSpLocks noChangeShapeType="1"/>
              <a:stCxn id="215055" idx="2"/>
              <a:endCxn id="215046" idx="4"/>
            </p:cNvCxnSpPr>
            <p:nvPr/>
          </p:nvCxnSpPr>
          <p:spPr bwMode="auto">
            <a:xfrm rot="10800000">
              <a:off x="3946" y="1991"/>
              <a:ext cx="849" cy="7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5066" name="Oval 26"/>
            <p:cNvSpPr>
              <a:spLocks noChangeArrowheads="1"/>
            </p:cNvSpPr>
            <p:nvPr/>
          </p:nvSpPr>
          <p:spPr bwMode="auto">
            <a:xfrm>
              <a:off x="4807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5067" name="AutoShape 27"/>
            <p:cNvCxnSpPr>
              <a:cxnSpLocks noChangeShapeType="1"/>
              <a:stCxn id="215047" idx="3"/>
              <a:endCxn id="215066" idx="0"/>
            </p:cNvCxnSpPr>
            <p:nvPr/>
          </p:nvCxnSpPr>
          <p:spPr bwMode="auto">
            <a:xfrm>
              <a:off x="4853" y="1446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68" name="AutoShape 28"/>
            <p:cNvCxnSpPr>
              <a:cxnSpLocks noChangeShapeType="1"/>
              <a:stCxn id="215066" idx="4"/>
              <a:endCxn id="215053" idx="1"/>
            </p:cNvCxnSpPr>
            <p:nvPr/>
          </p:nvCxnSpPr>
          <p:spPr bwMode="auto">
            <a:xfrm>
              <a:off x="4853" y="1809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70" name="AutoShape 30"/>
            <p:cNvCxnSpPr>
              <a:cxnSpLocks noChangeShapeType="1"/>
              <a:stCxn id="215053" idx="3"/>
              <a:endCxn id="215055" idx="0"/>
            </p:cNvCxnSpPr>
            <p:nvPr/>
          </p:nvCxnSpPr>
          <p:spPr bwMode="auto">
            <a:xfrm>
              <a:off x="4853" y="2399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5071" name="Oval 31"/>
            <p:cNvSpPr>
              <a:spLocks noChangeArrowheads="1"/>
            </p:cNvSpPr>
            <p:nvPr/>
          </p:nvSpPr>
          <p:spPr bwMode="auto">
            <a:xfrm>
              <a:off x="5374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72" name="Oval 32"/>
            <p:cNvSpPr>
              <a:spLocks noChangeArrowheads="1"/>
            </p:cNvSpPr>
            <p:nvPr/>
          </p:nvSpPr>
          <p:spPr bwMode="auto">
            <a:xfrm>
              <a:off x="5375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5073" name="AutoShape 33"/>
            <p:cNvCxnSpPr>
              <a:cxnSpLocks noChangeShapeType="1"/>
              <a:stCxn id="215055" idx="6"/>
              <a:endCxn id="215072" idx="2"/>
            </p:cNvCxnSpPr>
            <p:nvPr/>
          </p:nvCxnSpPr>
          <p:spPr bwMode="auto">
            <a:xfrm>
              <a:off x="4910" y="2705"/>
              <a:ext cx="45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074" name="AutoShape 34"/>
            <p:cNvCxnSpPr>
              <a:cxnSpLocks noChangeShapeType="1"/>
              <a:stCxn id="215066" idx="6"/>
              <a:endCxn id="215071" idx="2"/>
            </p:cNvCxnSpPr>
            <p:nvPr/>
          </p:nvCxnSpPr>
          <p:spPr bwMode="auto">
            <a:xfrm>
              <a:off x="4910" y="1752"/>
              <a:ext cx="45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5075" name="Line 35"/>
            <p:cNvSpPr>
              <a:spLocks noChangeShapeType="1"/>
            </p:cNvSpPr>
            <p:nvPr/>
          </p:nvSpPr>
          <p:spPr bwMode="auto">
            <a:xfrm>
              <a:off x="5420" y="188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5076" name="Text Box 36"/>
            <p:cNvSpPr txBox="1">
              <a:spLocks noChangeArrowheads="1"/>
            </p:cNvSpPr>
            <p:nvPr/>
          </p:nvSpPr>
          <p:spPr bwMode="auto">
            <a:xfrm>
              <a:off x="5193" y="211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pic>
        <p:nvPicPr>
          <p:cNvPr id="215088" name="Picture 48" descr="MC90043440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9399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5256212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Nezatížený dělič napětí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07950" y="1125538"/>
            <a:ext cx="3744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výpočet výstupního napětí:</a:t>
            </a:r>
          </a:p>
        </p:txBody>
      </p:sp>
      <p:grpSp>
        <p:nvGrpSpPr>
          <p:cNvPr id="217093" name="Group 5"/>
          <p:cNvGrpSpPr>
            <a:grpSpLocks/>
          </p:cNvGrpSpPr>
          <p:nvPr/>
        </p:nvGrpSpPr>
        <p:grpSpPr bwMode="auto">
          <a:xfrm>
            <a:off x="6227763" y="333375"/>
            <a:ext cx="2736850" cy="3529013"/>
            <a:chOff x="3742" y="527"/>
            <a:chExt cx="1724" cy="2223"/>
          </a:xfrm>
        </p:grpSpPr>
        <p:sp>
          <p:nvSpPr>
            <p:cNvPr id="217094" name="Oval 6"/>
            <p:cNvSpPr>
              <a:spLocks noChangeAspect="1" noChangeArrowheads="1"/>
            </p:cNvSpPr>
            <p:nvPr/>
          </p:nvSpPr>
          <p:spPr bwMode="auto">
            <a:xfrm>
              <a:off x="3742" y="1571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17095" name="Rectangle 7"/>
            <p:cNvSpPr>
              <a:spLocks noChangeAspect="1" noChangeArrowheads="1"/>
            </p:cNvSpPr>
            <p:nvPr/>
          </p:nvSpPr>
          <p:spPr bwMode="auto">
            <a:xfrm rot="5400000">
              <a:off x="4683" y="119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096" name="Line 8"/>
            <p:cNvSpPr>
              <a:spLocks noChangeShapeType="1"/>
            </p:cNvSpPr>
            <p:nvPr/>
          </p:nvSpPr>
          <p:spPr bwMode="auto">
            <a:xfrm>
              <a:off x="4241" y="148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097" name="Text Box 9"/>
            <p:cNvSpPr txBox="1">
              <a:spLocks noChangeArrowheads="1"/>
            </p:cNvSpPr>
            <p:nvPr/>
          </p:nvSpPr>
          <p:spPr bwMode="auto">
            <a:xfrm>
              <a:off x="4543" y="11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7098" name="Text Box 10"/>
            <p:cNvSpPr txBox="1">
              <a:spLocks noChangeArrowheads="1"/>
            </p:cNvSpPr>
            <p:nvPr/>
          </p:nvSpPr>
          <p:spPr bwMode="auto">
            <a:xfrm>
              <a:off x="4260" y="169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099" name="Line 11"/>
            <p:cNvSpPr>
              <a:spLocks noChangeShapeType="1"/>
            </p:cNvSpPr>
            <p:nvPr/>
          </p:nvSpPr>
          <p:spPr bwMode="auto">
            <a:xfrm>
              <a:off x="4105" y="708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00" name="Text Box 12"/>
            <p:cNvSpPr txBox="1">
              <a:spLocks noChangeArrowheads="1"/>
            </p:cNvSpPr>
            <p:nvPr/>
          </p:nvSpPr>
          <p:spPr bwMode="auto">
            <a:xfrm>
              <a:off x="4015" y="527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01" name="Rectangle 13"/>
            <p:cNvSpPr>
              <a:spLocks noChangeAspect="1" noChangeArrowheads="1"/>
            </p:cNvSpPr>
            <p:nvPr/>
          </p:nvSpPr>
          <p:spPr bwMode="auto">
            <a:xfrm rot="5400000">
              <a:off x="4683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02" name="Text Box 14"/>
            <p:cNvSpPr txBox="1">
              <a:spLocks noChangeArrowheads="1"/>
            </p:cNvSpPr>
            <p:nvPr/>
          </p:nvSpPr>
          <p:spPr bwMode="auto">
            <a:xfrm>
              <a:off x="4521" y="2103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03" name="Oval 15"/>
            <p:cNvSpPr>
              <a:spLocks noChangeArrowheads="1"/>
            </p:cNvSpPr>
            <p:nvPr/>
          </p:nvSpPr>
          <p:spPr bwMode="auto">
            <a:xfrm>
              <a:off x="4807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04" name="Oval 16"/>
            <p:cNvSpPr>
              <a:spLocks noChangeArrowheads="1"/>
            </p:cNvSpPr>
            <p:nvPr/>
          </p:nvSpPr>
          <p:spPr bwMode="auto">
            <a:xfrm>
              <a:off x="4807" y="7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7105" name="AutoShape 17"/>
            <p:cNvCxnSpPr>
              <a:cxnSpLocks noChangeShapeType="1"/>
              <a:stCxn id="217094" idx="0"/>
              <a:endCxn id="217104" idx="2"/>
            </p:cNvCxnSpPr>
            <p:nvPr/>
          </p:nvCxnSpPr>
          <p:spPr bwMode="auto">
            <a:xfrm rot="16200000">
              <a:off x="3991" y="754"/>
              <a:ext cx="760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06" name="AutoShape 18"/>
            <p:cNvCxnSpPr>
              <a:cxnSpLocks noChangeShapeType="1"/>
              <a:stCxn id="217104" idx="4"/>
              <a:endCxn id="217095" idx="1"/>
            </p:cNvCxnSpPr>
            <p:nvPr/>
          </p:nvCxnSpPr>
          <p:spPr bwMode="auto">
            <a:xfrm>
              <a:off x="4853" y="856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07" name="AutoShape 19"/>
            <p:cNvCxnSpPr>
              <a:cxnSpLocks noChangeShapeType="1"/>
              <a:stCxn id="217103" idx="2"/>
              <a:endCxn id="217094" idx="4"/>
            </p:cNvCxnSpPr>
            <p:nvPr/>
          </p:nvCxnSpPr>
          <p:spPr bwMode="auto">
            <a:xfrm rot="10800000">
              <a:off x="3946" y="1991"/>
              <a:ext cx="849" cy="7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108" name="Oval 20"/>
            <p:cNvSpPr>
              <a:spLocks noChangeArrowheads="1"/>
            </p:cNvSpPr>
            <p:nvPr/>
          </p:nvSpPr>
          <p:spPr bwMode="auto">
            <a:xfrm>
              <a:off x="4807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7109" name="AutoShape 21"/>
            <p:cNvCxnSpPr>
              <a:cxnSpLocks noChangeShapeType="1"/>
              <a:stCxn id="217095" idx="3"/>
              <a:endCxn id="217108" idx="0"/>
            </p:cNvCxnSpPr>
            <p:nvPr/>
          </p:nvCxnSpPr>
          <p:spPr bwMode="auto">
            <a:xfrm>
              <a:off x="4853" y="1446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0" name="AutoShape 22"/>
            <p:cNvCxnSpPr>
              <a:cxnSpLocks noChangeShapeType="1"/>
              <a:stCxn id="217108" idx="4"/>
              <a:endCxn id="217101" idx="1"/>
            </p:cNvCxnSpPr>
            <p:nvPr/>
          </p:nvCxnSpPr>
          <p:spPr bwMode="auto">
            <a:xfrm>
              <a:off x="4853" y="1809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1" name="AutoShape 23"/>
            <p:cNvCxnSpPr>
              <a:cxnSpLocks noChangeShapeType="1"/>
              <a:stCxn id="217101" idx="3"/>
              <a:endCxn id="217103" idx="0"/>
            </p:cNvCxnSpPr>
            <p:nvPr/>
          </p:nvCxnSpPr>
          <p:spPr bwMode="auto">
            <a:xfrm>
              <a:off x="4853" y="2399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112" name="Oval 24"/>
            <p:cNvSpPr>
              <a:spLocks noChangeArrowheads="1"/>
            </p:cNvSpPr>
            <p:nvPr/>
          </p:nvSpPr>
          <p:spPr bwMode="auto">
            <a:xfrm>
              <a:off x="5374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13" name="Oval 25"/>
            <p:cNvSpPr>
              <a:spLocks noChangeArrowheads="1"/>
            </p:cNvSpPr>
            <p:nvPr/>
          </p:nvSpPr>
          <p:spPr bwMode="auto">
            <a:xfrm>
              <a:off x="5375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7114" name="AutoShape 26"/>
            <p:cNvCxnSpPr>
              <a:cxnSpLocks noChangeShapeType="1"/>
              <a:stCxn id="217103" idx="6"/>
              <a:endCxn id="217113" idx="2"/>
            </p:cNvCxnSpPr>
            <p:nvPr/>
          </p:nvCxnSpPr>
          <p:spPr bwMode="auto">
            <a:xfrm>
              <a:off x="4910" y="2705"/>
              <a:ext cx="45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115" name="AutoShape 27"/>
            <p:cNvCxnSpPr>
              <a:cxnSpLocks noChangeShapeType="1"/>
              <a:stCxn id="217108" idx="6"/>
              <a:endCxn id="217112" idx="2"/>
            </p:cNvCxnSpPr>
            <p:nvPr/>
          </p:nvCxnSpPr>
          <p:spPr bwMode="auto">
            <a:xfrm>
              <a:off x="4910" y="1752"/>
              <a:ext cx="45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7116" name="Line 28"/>
            <p:cNvSpPr>
              <a:spLocks noChangeShapeType="1"/>
            </p:cNvSpPr>
            <p:nvPr/>
          </p:nvSpPr>
          <p:spPr bwMode="auto">
            <a:xfrm>
              <a:off x="5420" y="188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7117" name="Text Box 29"/>
            <p:cNvSpPr txBox="1">
              <a:spLocks noChangeArrowheads="1"/>
            </p:cNvSpPr>
            <p:nvPr/>
          </p:nvSpPr>
          <p:spPr bwMode="auto">
            <a:xfrm>
              <a:off x="5193" y="211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graphicFrame>
        <p:nvGraphicFramePr>
          <p:cNvPr id="217119" name="Object 31"/>
          <p:cNvGraphicFramePr>
            <a:graphicFrameLocks noChangeAspect="1"/>
          </p:cNvGraphicFramePr>
          <p:nvPr/>
        </p:nvGraphicFramePr>
        <p:xfrm>
          <a:off x="3995738" y="1052513"/>
          <a:ext cx="19446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7" name="Rovnice" r:id="rId3" imgW="711000" imgH="215640" progId="Equation.3">
                  <p:embed/>
                </p:oleObj>
              </mc:Choice>
              <mc:Fallback>
                <p:oleObj name="Rovnice" r:id="rId3" imgW="711000" imgH="215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052513"/>
                        <a:ext cx="1944687" cy="588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20" name="Rectangle 32"/>
          <p:cNvSpPr>
            <a:spLocks noChangeArrowheads="1"/>
          </p:cNvSpPr>
          <p:nvPr/>
        </p:nvSpPr>
        <p:spPr bwMode="auto">
          <a:xfrm>
            <a:off x="179388" y="1989138"/>
            <a:ext cx="3744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výpočet celkového proudu:</a:t>
            </a:r>
          </a:p>
        </p:txBody>
      </p:sp>
      <p:graphicFrame>
        <p:nvGraphicFramePr>
          <p:cNvPr id="217121" name="Object 33"/>
          <p:cNvGraphicFramePr>
            <a:graphicFrameLocks noChangeAspect="1"/>
          </p:cNvGraphicFramePr>
          <p:nvPr/>
        </p:nvGraphicFramePr>
        <p:xfrm>
          <a:off x="3563938" y="2349500"/>
          <a:ext cx="237648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8" name="Rovnice" r:id="rId5" imgW="1028520" imgH="431640" progId="Equation.3">
                  <p:embed/>
                </p:oleObj>
              </mc:Choice>
              <mc:Fallback>
                <p:oleObj name="Rovnice" r:id="rId5" imgW="102852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9500"/>
                        <a:ext cx="2376487" cy="995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23" name="Rectangle 35"/>
          <p:cNvSpPr>
            <a:spLocks noChangeArrowheads="1"/>
          </p:cNvSpPr>
          <p:nvPr/>
        </p:nvSpPr>
        <p:spPr bwMode="auto">
          <a:xfrm>
            <a:off x="250825" y="3716338"/>
            <a:ext cx="2089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po dosazení:</a:t>
            </a:r>
          </a:p>
        </p:txBody>
      </p:sp>
      <p:graphicFrame>
        <p:nvGraphicFramePr>
          <p:cNvPr id="217124" name="Object 36"/>
          <p:cNvGraphicFramePr>
            <a:graphicFrameLocks noChangeAspect="1"/>
          </p:cNvGraphicFramePr>
          <p:nvPr/>
        </p:nvGraphicFramePr>
        <p:xfrm>
          <a:off x="2411413" y="3644900"/>
          <a:ext cx="35496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9" name="Rovnice" r:id="rId7" imgW="1536480" imgH="431640" progId="Equation.3">
                  <p:embed/>
                </p:oleObj>
              </mc:Choice>
              <mc:Fallback>
                <p:oleObj name="Rovnice" r:id="rId7" imgW="1536480" imgH="431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644900"/>
                        <a:ext cx="3549650" cy="995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25" name="Rectangle 37"/>
          <p:cNvSpPr>
            <a:spLocks noChangeArrowheads="1"/>
          </p:cNvSpPr>
          <p:nvPr/>
        </p:nvSpPr>
        <p:spPr bwMode="auto">
          <a:xfrm>
            <a:off x="250825" y="5013325"/>
            <a:ext cx="6985000" cy="11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Obecně: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Výstupní napětí je dáno poměrem odporu rezistoru, na kterém napětí počítáme k celkovému odporu obvodu.</a:t>
            </a:r>
          </a:p>
        </p:txBody>
      </p:sp>
      <p:pic>
        <p:nvPicPr>
          <p:cNvPr id="217128" name="Picture 40" descr="MC900232997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4292600"/>
            <a:ext cx="16017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5832475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Návrh nezatíženého děliče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07950" y="908050"/>
            <a:ext cx="51117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Předpoklad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– známe vstupní napětí (U) a žádané výstupní napětí (U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</a:t>
            </a: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5940425" y="476250"/>
            <a:ext cx="2736850" cy="3529013"/>
            <a:chOff x="3742" y="527"/>
            <a:chExt cx="1724" cy="2223"/>
          </a:xfrm>
        </p:grpSpPr>
        <p:sp>
          <p:nvSpPr>
            <p:cNvPr id="221189" name="Oval 5"/>
            <p:cNvSpPr>
              <a:spLocks noChangeAspect="1" noChangeArrowheads="1"/>
            </p:cNvSpPr>
            <p:nvPr/>
          </p:nvSpPr>
          <p:spPr bwMode="auto">
            <a:xfrm>
              <a:off x="3742" y="1571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21190" name="Rectangle 6"/>
            <p:cNvSpPr>
              <a:spLocks noChangeAspect="1" noChangeArrowheads="1"/>
            </p:cNvSpPr>
            <p:nvPr/>
          </p:nvSpPr>
          <p:spPr bwMode="auto">
            <a:xfrm rot="5400000">
              <a:off x="4683" y="119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1" name="Line 7"/>
            <p:cNvSpPr>
              <a:spLocks noChangeShapeType="1"/>
            </p:cNvSpPr>
            <p:nvPr/>
          </p:nvSpPr>
          <p:spPr bwMode="auto">
            <a:xfrm>
              <a:off x="4241" y="148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2" name="Text Box 8"/>
            <p:cNvSpPr txBox="1">
              <a:spLocks noChangeArrowheads="1"/>
            </p:cNvSpPr>
            <p:nvPr/>
          </p:nvSpPr>
          <p:spPr bwMode="auto">
            <a:xfrm>
              <a:off x="4543" y="11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1193" name="Text Box 9"/>
            <p:cNvSpPr txBox="1">
              <a:spLocks noChangeArrowheads="1"/>
            </p:cNvSpPr>
            <p:nvPr/>
          </p:nvSpPr>
          <p:spPr bwMode="auto">
            <a:xfrm>
              <a:off x="4260" y="169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4105" y="708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5" name="Text Box 11"/>
            <p:cNvSpPr txBox="1">
              <a:spLocks noChangeArrowheads="1"/>
            </p:cNvSpPr>
            <p:nvPr/>
          </p:nvSpPr>
          <p:spPr bwMode="auto">
            <a:xfrm>
              <a:off x="4015" y="527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6" name="Rectangle 12"/>
            <p:cNvSpPr>
              <a:spLocks noChangeAspect="1" noChangeArrowheads="1"/>
            </p:cNvSpPr>
            <p:nvPr/>
          </p:nvSpPr>
          <p:spPr bwMode="auto">
            <a:xfrm rot="5400000">
              <a:off x="4683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7" name="Text Box 13"/>
            <p:cNvSpPr txBox="1">
              <a:spLocks noChangeArrowheads="1"/>
            </p:cNvSpPr>
            <p:nvPr/>
          </p:nvSpPr>
          <p:spPr bwMode="auto">
            <a:xfrm>
              <a:off x="4521" y="2103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8" name="Oval 14"/>
            <p:cNvSpPr>
              <a:spLocks noChangeArrowheads="1"/>
            </p:cNvSpPr>
            <p:nvPr/>
          </p:nvSpPr>
          <p:spPr bwMode="auto">
            <a:xfrm>
              <a:off x="4807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9" name="Oval 15"/>
            <p:cNvSpPr>
              <a:spLocks noChangeArrowheads="1"/>
            </p:cNvSpPr>
            <p:nvPr/>
          </p:nvSpPr>
          <p:spPr bwMode="auto">
            <a:xfrm>
              <a:off x="4807" y="7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0" name="AutoShape 16"/>
            <p:cNvCxnSpPr>
              <a:cxnSpLocks noChangeShapeType="1"/>
              <a:stCxn id="221189" idx="0"/>
              <a:endCxn id="221199" idx="2"/>
            </p:cNvCxnSpPr>
            <p:nvPr/>
          </p:nvCxnSpPr>
          <p:spPr bwMode="auto">
            <a:xfrm rot="16200000">
              <a:off x="3991" y="754"/>
              <a:ext cx="760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1" name="AutoShape 17"/>
            <p:cNvCxnSpPr>
              <a:cxnSpLocks noChangeShapeType="1"/>
              <a:stCxn id="221199" idx="4"/>
              <a:endCxn id="221190" idx="1"/>
            </p:cNvCxnSpPr>
            <p:nvPr/>
          </p:nvCxnSpPr>
          <p:spPr bwMode="auto">
            <a:xfrm>
              <a:off x="4853" y="856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2" name="AutoShape 18"/>
            <p:cNvCxnSpPr>
              <a:cxnSpLocks noChangeShapeType="1"/>
              <a:stCxn id="221198" idx="2"/>
              <a:endCxn id="221189" idx="4"/>
            </p:cNvCxnSpPr>
            <p:nvPr/>
          </p:nvCxnSpPr>
          <p:spPr bwMode="auto">
            <a:xfrm rot="10800000">
              <a:off x="3946" y="1991"/>
              <a:ext cx="849" cy="7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03" name="Oval 19"/>
            <p:cNvSpPr>
              <a:spLocks noChangeArrowheads="1"/>
            </p:cNvSpPr>
            <p:nvPr/>
          </p:nvSpPr>
          <p:spPr bwMode="auto">
            <a:xfrm>
              <a:off x="4807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4" name="AutoShape 20"/>
            <p:cNvCxnSpPr>
              <a:cxnSpLocks noChangeShapeType="1"/>
              <a:stCxn id="221190" idx="3"/>
              <a:endCxn id="221203" idx="0"/>
            </p:cNvCxnSpPr>
            <p:nvPr/>
          </p:nvCxnSpPr>
          <p:spPr bwMode="auto">
            <a:xfrm>
              <a:off x="4853" y="1446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5" name="AutoShape 21"/>
            <p:cNvCxnSpPr>
              <a:cxnSpLocks noChangeShapeType="1"/>
              <a:stCxn id="221203" idx="4"/>
              <a:endCxn id="221196" idx="1"/>
            </p:cNvCxnSpPr>
            <p:nvPr/>
          </p:nvCxnSpPr>
          <p:spPr bwMode="auto">
            <a:xfrm>
              <a:off x="4853" y="1809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6" name="AutoShape 22"/>
            <p:cNvCxnSpPr>
              <a:cxnSpLocks noChangeShapeType="1"/>
              <a:stCxn id="221196" idx="3"/>
              <a:endCxn id="221198" idx="0"/>
            </p:cNvCxnSpPr>
            <p:nvPr/>
          </p:nvCxnSpPr>
          <p:spPr bwMode="auto">
            <a:xfrm>
              <a:off x="4853" y="2399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07" name="Oval 23"/>
            <p:cNvSpPr>
              <a:spLocks noChangeArrowheads="1"/>
            </p:cNvSpPr>
            <p:nvPr/>
          </p:nvSpPr>
          <p:spPr bwMode="auto">
            <a:xfrm>
              <a:off x="5374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208" name="Oval 24"/>
            <p:cNvSpPr>
              <a:spLocks noChangeArrowheads="1"/>
            </p:cNvSpPr>
            <p:nvPr/>
          </p:nvSpPr>
          <p:spPr bwMode="auto">
            <a:xfrm>
              <a:off x="5375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9" name="AutoShape 25"/>
            <p:cNvCxnSpPr>
              <a:cxnSpLocks noChangeShapeType="1"/>
              <a:stCxn id="221198" idx="6"/>
              <a:endCxn id="221208" idx="2"/>
            </p:cNvCxnSpPr>
            <p:nvPr/>
          </p:nvCxnSpPr>
          <p:spPr bwMode="auto">
            <a:xfrm>
              <a:off x="4910" y="2705"/>
              <a:ext cx="45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10" name="AutoShape 26"/>
            <p:cNvCxnSpPr>
              <a:cxnSpLocks noChangeShapeType="1"/>
              <a:stCxn id="221203" idx="6"/>
              <a:endCxn id="221207" idx="2"/>
            </p:cNvCxnSpPr>
            <p:nvPr/>
          </p:nvCxnSpPr>
          <p:spPr bwMode="auto">
            <a:xfrm>
              <a:off x="4910" y="1752"/>
              <a:ext cx="45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11" name="Line 27"/>
            <p:cNvSpPr>
              <a:spLocks noChangeShapeType="1"/>
            </p:cNvSpPr>
            <p:nvPr/>
          </p:nvSpPr>
          <p:spPr bwMode="auto">
            <a:xfrm>
              <a:off x="5420" y="188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212" name="Text Box 28"/>
            <p:cNvSpPr txBox="1">
              <a:spLocks noChangeArrowheads="1"/>
            </p:cNvSpPr>
            <p:nvPr/>
          </p:nvSpPr>
          <p:spPr bwMode="auto">
            <a:xfrm>
              <a:off x="5193" y="211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107950" y="1700213"/>
            <a:ext cx="5688013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Postup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Podle rezistorů, které máme k dispozici zvolíme jeden z rezistorů děliče 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Dopočítáme druhý rezistor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Provedeme kontrolu ztrátového výkonu obou rezistorů </a:t>
            </a:r>
          </a:p>
        </p:txBody>
      </p:sp>
      <p:graphicFrame>
        <p:nvGraphicFramePr>
          <p:cNvPr id="221217" name="Object 33"/>
          <p:cNvGraphicFramePr>
            <a:graphicFrameLocks noChangeAspect="1"/>
          </p:cNvGraphicFramePr>
          <p:nvPr/>
        </p:nvGraphicFramePr>
        <p:xfrm>
          <a:off x="3924300" y="4221163"/>
          <a:ext cx="7921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88" name="Rovnice" r:id="rId3" imgW="469800" imgH="431640" progId="Equation.3">
                  <p:embed/>
                </p:oleObj>
              </mc:Choice>
              <mc:Fallback>
                <p:oleObj name="Rovnice" r:id="rId3" imgW="469800" imgH="4316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21163"/>
                        <a:ext cx="792163" cy="727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179388" y="4025900"/>
            <a:ext cx="446405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Příklad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Volíme rezistor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Výpočet celkového proudu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Výpočet rezistoru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Kontrola ztrátového výkonu  	</a:t>
            </a:r>
          </a:p>
        </p:txBody>
      </p:sp>
      <p:graphicFrame>
        <p:nvGraphicFramePr>
          <p:cNvPr id="221220" name="Object 36"/>
          <p:cNvGraphicFramePr>
            <a:graphicFrameLocks noChangeAspect="1"/>
          </p:cNvGraphicFramePr>
          <p:nvPr/>
        </p:nvGraphicFramePr>
        <p:xfrm>
          <a:off x="3924300" y="5013325"/>
          <a:ext cx="14398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89" name="Rovnice" r:id="rId5" imgW="787320" imgH="393480" progId="Equation.3">
                  <p:embed/>
                </p:oleObj>
              </mc:Choice>
              <mc:Fallback>
                <p:oleObj name="Rovnice" r:id="rId5" imgW="78732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013325"/>
                        <a:ext cx="1439863" cy="717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1" name="Object 37"/>
          <p:cNvGraphicFramePr>
            <a:graphicFrameLocks noChangeAspect="1"/>
          </p:cNvGraphicFramePr>
          <p:nvPr/>
        </p:nvGraphicFramePr>
        <p:xfrm>
          <a:off x="468313" y="6164263"/>
          <a:ext cx="30241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90" name="Rovnice" r:id="rId7" imgW="1257120" imgH="241200" progId="Equation.3">
                  <p:embed/>
                </p:oleObj>
              </mc:Choice>
              <mc:Fallback>
                <p:oleObj name="Rovnice" r:id="rId7" imgW="1257120" imgH="241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164263"/>
                        <a:ext cx="3024187" cy="577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2" name="Object 38"/>
          <p:cNvGraphicFramePr>
            <a:graphicFrameLocks noChangeAspect="1"/>
          </p:cNvGraphicFramePr>
          <p:nvPr/>
        </p:nvGraphicFramePr>
        <p:xfrm>
          <a:off x="3635375" y="6164263"/>
          <a:ext cx="30972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91" name="Rovnice" r:id="rId9" imgW="1307880" imgH="241200" progId="Equation.3">
                  <p:embed/>
                </p:oleObj>
              </mc:Choice>
              <mc:Fallback>
                <p:oleObj name="Rovnice" r:id="rId9" imgW="1307880" imgH="241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6164263"/>
                        <a:ext cx="3097213" cy="568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1223" name="Picture 39" descr="MC900433822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2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5256212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Nezatížený dělič napětí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07950" y="946150"/>
            <a:ext cx="55435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výpočet napětí z poměru pro libovolný počet rezistorů</a:t>
            </a:r>
          </a:p>
        </p:txBody>
      </p:sp>
      <p:graphicFrame>
        <p:nvGraphicFramePr>
          <p:cNvPr id="218141" name="Object 29"/>
          <p:cNvGraphicFramePr>
            <a:graphicFrameLocks noChangeAspect="1"/>
          </p:cNvGraphicFramePr>
          <p:nvPr/>
        </p:nvGraphicFramePr>
        <p:xfrm>
          <a:off x="395288" y="1773238"/>
          <a:ext cx="5208587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74" name="Rovnice" r:id="rId3" imgW="1904760" imgH="393480" progId="Equation.3">
                  <p:embed/>
                </p:oleObj>
              </mc:Choice>
              <mc:Fallback>
                <p:oleObj name="Rovnice" r:id="rId3" imgW="1904760" imgH="393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5208587" cy="1073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59" name="Line 47"/>
          <p:cNvSpPr>
            <a:spLocks noChangeShapeType="1"/>
          </p:cNvSpPr>
          <p:nvPr/>
        </p:nvSpPr>
        <p:spPr bwMode="auto">
          <a:xfrm>
            <a:off x="9251950" y="3141663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18170" name="Group 58"/>
          <p:cNvGrpSpPr>
            <a:grpSpLocks/>
          </p:cNvGrpSpPr>
          <p:nvPr/>
        </p:nvGrpSpPr>
        <p:grpSpPr bwMode="auto">
          <a:xfrm>
            <a:off x="6410326" y="115888"/>
            <a:ext cx="2487613" cy="5400675"/>
            <a:chOff x="3742" y="210"/>
            <a:chExt cx="1567" cy="3402"/>
          </a:xfrm>
        </p:grpSpPr>
        <p:sp>
          <p:nvSpPr>
            <p:cNvPr id="218117" name="Oval 5"/>
            <p:cNvSpPr>
              <a:spLocks noChangeAspect="1" noChangeArrowheads="1"/>
            </p:cNvSpPr>
            <p:nvPr/>
          </p:nvSpPr>
          <p:spPr bwMode="auto">
            <a:xfrm>
              <a:off x="3742" y="1707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18118" name="Rectangle 6"/>
            <p:cNvSpPr>
              <a:spLocks noChangeAspect="1" noChangeArrowheads="1"/>
            </p:cNvSpPr>
            <p:nvPr/>
          </p:nvSpPr>
          <p:spPr bwMode="auto">
            <a:xfrm rot="5400000">
              <a:off x="4705" y="87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>
              <a:off x="4241" y="1571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4543" y="79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8121" name="Text Box 9"/>
            <p:cNvSpPr txBox="1">
              <a:spLocks noChangeArrowheads="1"/>
            </p:cNvSpPr>
            <p:nvPr/>
          </p:nvSpPr>
          <p:spPr bwMode="auto">
            <a:xfrm>
              <a:off x="4260" y="1741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2" name="Line 10"/>
            <p:cNvSpPr>
              <a:spLocks noChangeShapeType="1"/>
            </p:cNvSpPr>
            <p:nvPr/>
          </p:nvSpPr>
          <p:spPr bwMode="auto">
            <a:xfrm>
              <a:off x="4105" y="391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3" name="Text Box 11"/>
            <p:cNvSpPr txBox="1">
              <a:spLocks noChangeArrowheads="1"/>
            </p:cNvSpPr>
            <p:nvPr/>
          </p:nvSpPr>
          <p:spPr bwMode="auto">
            <a:xfrm>
              <a:off x="4015" y="210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4" name="Rectangle 12"/>
            <p:cNvSpPr>
              <a:spLocks noChangeAspect="1" noChangeArrowheads="1"/>
            </p:cNvSpPr>
            <p:nvPr/>
          </p:nvSpPr>
          <p:spPr bwMode="auto">
            <a:xfrm rot="5400000">
              <a:off x="4706" y="162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5" name="Text Box 13"/>
            <p:cNvSpPr txBox="1">
              <a:spLocks noChangeArrowheads="1"/>
            </p:cNvSpPr>
            <p:nvPr/>
          </p:nvSpPr>
          <p:spPr bwMode="auto">
            <a:xfrm>
              <a:off x="4521" y="1570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6" name="Oval 14"/>
            <p:cNvSpPr>
              <a:spLocks noChangeArrowheads="1"/>
            </p:cNvSpPr>
            <p:nvPr/>
          </p:nvSpPr>
          <p:spPr bwMode="auto">
            <a:xfrm>
              <a:off x="4830" y="3521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27" name="Oval 15"/>
            <p:cNvSpPr>
              <a:spLocks noChangeArrowheads="1"/>
            </p:cNvSpPr>
            <p:nvPr/>
          </p:nvSpPr>
          <p:spPr bwMode="auto">
            <a:xfrm>
              <a:off x="4830" y="43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8128" name="AutoShape 16"/>
            <p:cNvCxnSpPr>
              <a:cxnSpLocks noChangeShapeType="1"/>
              <a:stCxn id="218117" idx="0"/>
              <a:endCxn id="218127" idx="2"/>
            </p:cNvCxnSpPr>
            <p:nvPr/>
          </p:nvCxnSpPr>
          <p:spPr bwMode="auto">
            <a:xfrm rot="16200000">
              <a:off x="3775" y="653"/>
              <a:ext cx="1213" cy="87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29" name="AutoShape 17"/>
            <p:cNvCxnSpPr>
              <a:cxnSpLocks noChangeShapeType="1"/>
              <a:stCxn id="218127" idx="4"/>
              <a:endCxn id="218118" idx="1"/>
            </p:cNvCxnSpPr>
            <p:nvPr/>
          </p:nvCxnSpPr>
          <p:spPr bwMode="auto">
            <a:xfrm flipH="1">
              <a:off x="4875" y="539"/>
              <a:ext cx="1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8139" name="Line 27"/>
            <p:cNvSpPr>
              <a:spLocks noChangeShapeType="1"/>
            </p:cNvSpPr>
            <p:nvPr/>
          </p:nvSpPr>
          <p:spPr bwMode="auto">
            <a:xfrm>
              <a:off x="5057" y="663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40" name="Text Box 28"/>
            <p:cNvSpPr txBox="1">
              <a:spLocks noChangeArrowheads="1"/>
            </p:cNvSpPr>
            <p:nvPr/>
          </p:nvSpPr>
          <p:spPr bwMode="auto">
            <a:xfrm>
              <a:off x="5083" y="79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8148" name="Rectangle 36"/>
            <p:cNvSpPr>
              <a:spLocks noChangeAspect="1" noChangeArrowheads="1"/>
            </p:cNvSpPr>
            <p:nvPr/>
          </p:nvSpPr>
          <p:spPr bwMode="auto">
            <a:xfrm rot="5400000">
              <a:off x="4705" y="230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49" name="Rectangle 37"/>
            <p:cNvSpPr>
              <a:spLocks noChangeAspect="1" noChangeArrowheads="1"/>
            </p:cNvSpPr>
            <p:nvPr/>
          </p:nvSpPr>
          <p:spPr bwMode="auto">
            <a:xfrm rot="5400000">
              <a:off x="4705" y="303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8150" name="AutoShape 38"/>
            <p:cNvCxnSpPr>
              <a:cxnSpLocks noChangeShapeType="1"/>
              <a:stCxn id="218118" idx="3"/>
              <a:endCxn id="218124" idx="1"/>
            </p:cNvCxnSpPr>
            <p:nvPr/>
          </p:nvCxnSpPr>
          <p:spPr bwMode="auto">
            <a:xfrm>
              <a:off x="4875" y="1129"/>
              <a:ext cx="1" cy="384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51" name="AutoShape 39"/>
            <p:cNvCxnSpPr>
              <a:cxnSpLocks noChangeShapeType="1"/>
              <a:stCxn id="218124" idx="3"/>
              <a:endCxn id="218148" idx="1"/>
            </p:cNvCxnSpPr>
            <p:nvPr/>
          </p:nvCxnSpPr>
          <p:spPr bwMode="auto">
            <a:xfrm flipH="1">
              <a:off x="4875" y="1877"/>
              <a:ext cx="1" cy="31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52" name="AutoShape 40"/>
            <p:cNvCxnSpPr>
              <a:cxnSpLocks noChangeShapeType="1"/>
              <a:stCxn id="218148" idx="3"/>
              <a:endCxn id="218149" idx="1"/>
            </p:cNvCxnSpPr>
            <p:nvPr/>
          </p:nvCxnSpPr>
          <p:spPr bwMode="auto">
            <a:xfrm>
              <a:off x="4875" y="2557"/>
              <a:ext cx="0" cy="36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53" name="AutoShape 41"/>
            <p:cNvCxnSpPr>
              <a:cxnSpLocks noChangeShapeType="1"/>
              <a:stCxn id="218149" idx="3"/>
              <a:endCxn id="218126" idx="0"/>
            </p:cNvCxnSpPr>
            <p:nvPr/>
          </p:nvCxnSpPr>
          <p:spPr bwMode="auto">
            <a:xfrm>
              <a:off x="4875" y="3283"/>
              <a:ext cx="1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154" name="AutoShape 42"/>
            <p:cNvCxnSpPr>
              <a:cxnSpLocks noChangeShapeType="1"/>
              <a:stCxn id="218126" idx="2"/>
              <a:endCxn id="218117" idx="4"/>
            </p:cNvCxnSpPr>
            <p:nvPr/>
          </p:nvCxnSpPr>
          <p:spPr bwMode="auto">
            <a:xfrm rot="10800000">
              <a:off x="3946" y="2127"/>
              <a:ext cx="872" cy="144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8155" name="Text Box 43"/>
            <p:cNvSpPr txBox="1">
              <a:spLocks noChangeArrowheads="1"/>
            </p:cNvSpPr>
            <p:nvPr/>
          </p:nvSpPr>
          <p:spPr bwMode="auto">
            <a:xfrm>
              <a:off x="4543" y="225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18156" name="Text Box 44"/>
            <p:cNvSpPr txBox="1">
              <a:spLocks noChangeArrowheads="1"/>
            </p:cNvSpPr>
            <p:nvPr/>
          </p:nvSpPr>
          <p:spPr bwMode="auto">
            <a:xfrm>
              <a:off x="4543" y="2976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</a:p>
          </p:txBody>
        </p:sp>
        <p:sp>
          <p:nvSpPr>
            <p:cNvPr id="218160" name="Line 48"/>
            <p:cNvSpPr>
              <a:spLocks noChangeShapeType="1"/>
            </p:cNvSpPr>
            <p:nvPr/>
          </p:nvSpPr>
          <p:spPr bwMode="auto">
            <a:xfrm>
              <a:off x="5057" y="1344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61" name="Line 49"/>
            <p:cNvSpPr>
              <a:spLocks noChangeShapeType="1"/>
            </p:cNvSpPr>
            <p:nvPr/>
          </p:nvSpPr>
          <p:spPr bwMode="auto">
            <a:xfrm>
              <a:off x="5057" y="2024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62" name="Line 50"/>
            <p:cNvSpPr>
              <a:spLocks noChangeShapeType="1"/>
            </p:cNvSpPr>
            <p:nvPr/>
          </p:nvSpPr>
          <p:spPr bwMode="auto">
            <a:xfrm>
              <a:off x="5057" y="2840"/>
              <a:ext cx="0" cy="5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8163" name="Text Box 51"/>
            <p:cNvSpPr txBox="1">
              <a:spLocks noChangeArrowheads="1"/>
            </p:cNvSpPr>
            <p:nvPr/>
          </p:nvSpPr>
          <p:spPr bwMode="auto">
            <a:xfrm>
              <a:off x="5083" y="152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18164" name="Text Box 52"/>
            <p:cNvSpPr txBox="1">
              <a:spLocks noChangeArrowheads="1"/>
            </p:cNvSpPr>
            <p:nvPr/>
          </p:nvSpPr>
          <p:spPr bwMode="auto">
            <a:xfrm>
              <a:off x="5083" y="211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18165" name="Text Box 53"/>
            <p:cNvSpPr txBox="1">
              <a:spLocks noChangeArrowheads="1"/>
            </p:cNvSpPr>
            <p:nvPr/>
          </p:nvSpPr>
          <p:spPr bwMode="auto">
            <a:xfrm>
              <a:off x="5080" y="2976"/>
              <a:ext cx="22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n</a:t>
              </a:r>
            </a:p>
          </p:txBody>
        </p:sp>
      </p:grpSp>
      <p:sp>
        <p:nvSpPr>
          <p:cNvPr id="218168" name="Rectangle 56"/>
          <p:cNvSpPr>
            <a:spLocks noChangeArrowheads="1"/>
          </p:cNvSpPr>
          <p:nvPr/>
        </p:nvSpPr>
        <p:spPr bwMode="auto">
          <a:xfrm>
            <a:off x="179388" y="3141663"/>
            <a:ext cx="1079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nebo</a:t>
            </a:r>
          </a:p>
        </p:txBody>
      </p:sp>
      <p:graphicFrame>
        <p:nvGraphicFramePr>
          <p:cNvPr id="218169" name="Object 57"/>
          <p:cNvGraphicFramePr>
            <a:graphicFrameLocks noChangeAspect="1"/>
          </p:cNvGraphicFramePr>
          <p:nvPr/>
        </p:nvGraphicFramePr>
        <p:xfrm>
          <a:off x="323850" y="3500438"/>
          <a:ext cx="56165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75" name="Rovnice" r:id="rId5" imgW="2349360" imgH="228600" progId="Equation.3">
                  <p:embed/>
                </p:oleObj>
              </mc:Choice>
              <mc:Fallback>
                <p:oleObj name="Rovnice" r:id="rId5" imgW="2349360" imgH="2286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00438"/>
                        <a:ext cx="5616575" cy="544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73" name="Rectangle 61"/>
          <p:cNvSpPr>
            <a:spLocks noChangeArrowheads="1"/>
          </p:cNvSpPr>
          <p:nvPr/>
        </p:nvSpPr>
        <p:spPr bwMode="auto">
          <a:xfrm>
            <a:off x="1908175" y="4292600"/>
            <a:ext cx="46085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výkon na jednotlivých rezistorech je ztrátový výkon a ten je třeba kontrolovat (tepelné účinky elektrického proudu) </a:t>
            </a:r>
          </a:p>
        </p:txBody>
      </p:sp>
      <p:graphicFrame>
        <p:nvGraphicFramePr>
          <p:cNvPr id="218174" name="Object 62"/>
          <p:cNvGraphicFramePr>
            <a:graphicFrameLocks noChangeAspect="1"/>
          </p:cNvGraphicFramePr>
          <p:nvPr/>
        </p:nvGraphicFramePr>
        <p:xfrm>
          <a:off x="2987675" y="5734050"/>
          <a:ext cx="51609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76" name="Rovnice" r:id="rId7" imgW="2489040" imgH="482400" progId="Equation.3">
                  <p:embed/>
                </p:oleObj>
              </mc:Choice>
              <mc:Fallback>
                <p:oleObj name="Rovnice" r:id="rId7" imgW="2489040" imgH="4824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734050"/>
                        <a:ext cx="5160963" cy="996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175" name="Picture 63" descr="MC900234312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200525"/>
            <a:ext cx="1354137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1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8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1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5832475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5940425" y="476250"/>
            <a:ext cx="2736850" cy="3529013"/>
            <a:chOff x="3742" y="527"/>
            <a:chExt cx="1724" cy="2223"/>
          </a:xfrm>
        </p:grpSpPr>
        <p:sp>
          <p:nvSpPr>
            <p:cNvPr id="221189" name="Oval 5"/>
            <p:cNvSpPr>
              <a:spLocks noChangeAspect="1" noChangeArrowheads="1"/>
            </p:cNvSpPr>
            <p:nvPr/>
          </p:nvSpPr>
          <p:spPr bwMode="auto">
            <a:xfrm>
              <a:off x="3742" y="1571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21190" name="Rectangle 6"/>
            <p:cNvSpPr>
              <a:spLocks noChangeAspect="1" noChangeArrowheads="1"/>
            </p:cNvSpPr>
            <p:nvPr/>
          </p:nvSpPr>
          <p:spPr bwMode="auto">
            <a:xfrm rot="5400000">
              <a:off x="4683" y="119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1" name="Line 7"/>
            <p:cNvSpPr>
              <a:spLocks noChangeShapeType="1"/>
            </p:cNvSpPr>
            <p:nvPr/>
          </p:nvSpPr>
          <p:spPr bwMode="auto">
            <a:xfrm>
              <a:off x="4241" y="148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2" name="Text Box 8"/>
            <p:cNvSpPr txBox="1">
              <a:spLocks noChangeArrowheads="1"/>
            </p:cNvSpPr>
            <p:nvPr/>
          </p:nvSpPr>
          <p:spPr bwMode="auto">
            <a:xfrm>
              <a:off x="4543" y="11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1193" name="Text Box 9"/>
            <p:cNvSpPr txBox="1">
              <a:spLocks noChangeArrowheads="1"/>
            </p:cNvSpPr>
            <p:nvPr/>
          </p:nvSpPr>
          <p:spPr bwMode="auto">
            <a:xfrm>
              <a:off x="4260" y="169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4105" y="708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5" name="Text Box 11"/>
            <p:cNvSpPr txBox="1">
              <a:spLocks noChangeArrowheads="1"/>
            </p:cNvSpPr>
            <p:nvPr/>
          </p:nvSpPr>
          <p:spPr bwMode="auto">
            <a:xfrm>
              <a:off x="4015" y="527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6" name="Rectangle 12"/>
            <p:cNvSpPr>
              <a:spLocks noChangeAspect="1" noChangeArrowheads="1"/>
            </p:cNvSpPr>
            <p:nvPr/>
          </p:nvSpPr>
          <p:spPr bwMode="auto">
            <a:xfrm rot="5400000">
              <a:off x="4683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7" name="Text Box 13"/>
            <p:cNvSpPr txBox="1">
              <a:spLocks noChangeArrowheads="1"/>
            </p:cNvSpPr>
            <p:nvPr/>
          </p:nvSpPr>
          <p:spPr bwMode="auto">
            <a:xfrm>
              <a:off x="4521" y="2103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8" name="Oval 14"/>
            <p:cNvSpPr>
              <a:spLocks noChangeArrowheads="1"/>
            </p:cNvSpPr>
            <p:nvPr/>
          </p:nvSpPr>
          <p:spPr bwMode="auto">
            <a:xfrm>
              <a:off x="4807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9" name="Oval 15"/>
            <p:cNvSpPr>
              <a:spLocks noChangeArrowheads="1"/>
            </p:cNvSpPr>
            <p:nvPr/>
          </p:nvSpPr>
          <p:spPr bwMode="auto">
            <a:xfrm>
              <a:off x="4807" y="7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0" name="AutoShape 16"/>
            <p:cNvCxnSpPr>
              <a:cxnSpLocks noChangeShapeType="1"/>
              <a:stCxn id="221189" idx="0"/>
              <a:endCxn id="221199" idx="2"/>
            </p:cNvCxnSpPr>
            <p:nvPr/>
          </p:nvCxnSpPr>
          <p:spPr bwMode="auto">
            <a:xfrm rot="16200000">
              <a:off x="3991" y="754"/>
              <a:ext cx="760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1" name="AutoShape 17"/>
            <p:cNvCxnSpPr>
              <a:cxnSpLocks noChangeShapeType="1"/>
              <a:stCxn id="221199" idx="4"/>
              <a:endCxn id="221190" idx="1"/>
            </p:cNvCxnSpPr>
            <p:nvPr/>
          </p:nvCxnSpPr>
          <p:spPr bwMode="auto">
            <a:xfrm>
              <a:off x="4853" y="856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2" name="AutoShape 18"/>
            <p:cNvCxnSpPr>
              <a:cxnSpLocks noChangeShapeType="1"/>
              <a:stCxn id="221198" idx="2"/>
              <a:endCxn id="221189" idx="4"/>
            </p:cNvCxnSpPr>
            <p:nvPr/>
          </p:nvCxnSpPr>
          <p:spPr bwMode="auto">
            <a:xfrm rot="10800000">
              <a:off x="3946" y="1991"/>
              <a:ext cx="849" cy="7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03" name="Oval 19"/>
            <p:cNvSpPr>
              <a:spLocks noChangeArrowheads="1"/>
            </p:cNvSpPr>
            <p:nvPr/>
          </p:nvSpPr>
          <p:spPr bwMode="auto">
            <a:xfrm>
              <a:off x="4807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4" name="AutoShape 20"/>
            <p:cNvCxnSpPr>
              <a:cxnSpLocks noChangeShapeType="1"/>
              <a:stCxn id="221190" idx="3"/>
              <a:endCxn id="221203" idx="0"/>
            </p:cNvCxnSpPr>
            <p:nvPr/>
          </p:nvCxnSpPr>
          <p:spPr bwMode="auto">
            <a:xfrm>
              <a:off x="4853" y="1446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5" name="AutoShape 21"/>
            <p:cNvCxnSpPr>
              <a:cxnSpLocks noChangeShapeType="1"/>
              <a:stCxn id="221203" idx="4"/>
              <a:endCxn id="221196" idx="1"/>
            </p:cNvCxnSpPr>
            <p:nvPr/>
          </p:nvCxnSpPr>
          <p:spPr bwMode="auto">
            <a:xfrm>
              <a:off x="4853" y="1809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6" name="AutoShape 22"/>
            <p:cNvCxnSpPr>
              <a:cxnSpLocks noChangeShapeType="1"/>
              <a:stCxn id="221196" idx="3"/>
              <a:endCxn id="221198" idx="0"/>
            </p:cNvCxnSpPr>
            <p:nvPr/>
          </p:nvCxnSpPr>
          <p:spPr bwMode="auto">
            <a:xfrm>
              <a:off x="4853" y="2399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07" name="Oval 23"/>
            <p:cNvSpPr>
              <a:spLocks noChangeArrowheads="1"/>
            </p:cNvSpPr>
            <p:nvPr/>
          </p:nvSpPr>
          <p:spPr bwMode="auto">
            <a:xfrm>
              <a:off x="5374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208" name="Oval 24"/>
            <p:cNvSpPr>
              <a:spLocks noChangeArrowheads="1"/>
            </p:cNvSpPr>
            <p:nvPr/>
          </p:nvSpPr>
          <p:spPr bwMode="auto">
            <a:xfrm>
              <a:off x="5375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9" name="AutoShape 25"/>
            <p:cNvCxnSpPr>
              <a:cxnSpLocks noChangeShapeType="1"/>
              <a:stCxn id="221198" idx="6"/>
              <a:endCxn id="221208" idx="2"/>
            </p:cNvCxnSpPr>
            <p:nvPr/>
          </p:nvCxnSpPr>
          <p:spPr bwMode="auto">
            <a:xfrm>
              <a:off x="4910" y="2705"/>
              <a:ext cx="45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10" name="AutoShape 26"/>
            <p:cNvCxnSpPr>
              <a:cxnSpLocks noChangeShapeType="1"/>
              <a:stCxn id="221203" idx="6"/>
              <a:endCxn id="221207" idx="2"/>
            </p:cNvCxnSpPr>
            <p:nvPr/>
          </p:nvCxnSpPr>
          <p:spPr bwMode="auto">
            <a:xfrm>
              <a:off x="4910" y="1752"/>
              <a:ext cx="45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11" name="Line 27"/>
            <p:cNvSpPr>
              <a:spLocks noChangeShapeType="1"/>
            </p:cNvSpPr>
            <p:nvPr/>
          </p:nvSpPr>
          <p:spPr bwMode="auto">
            <a:xfrm>
              <a:off x="5420" y="188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212" name="Text Box 28"/>
            <p:cNvSpPr txBox="1">
              <a:spLocks noChangeArrowheads="1"/>
            </p:cNvSpPr>
            <p:nvPr/>
          </p:nvSpPr>
          <p:spPr bwMode="auto">
            <a:xfrm>
              <a:off x="5193" y="211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206374" y="901700"/>
            <a:ext cx="5688013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Navrhněte nezatížený dělič, je-i vstupní napětí 48V, výstupní napětí 19V, maximální (ztrátový) výkon na rezistoru je 1W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2212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405233"/>
              </p:ext>
            </p:extLst>
          </p:nvPr>
        </p:nvGraphicFramePr>
        <p:xfrm>
          <a:off x="3613151" y="4223826"/>
          <a:ext cx="23987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90" name="Rovnice" r:id="rId3" imgW="1422360" imgH="431640" progId="Equation.3">
                  <p:embed/>
                </p:oleObj>
              </mc:Choice>
              <mc:Fallback>
                <p:oleObj name="Rovnice" r:id="rId3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1" y="4223826"/>
                        <a:ext cx="2398712" cy="727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224781" y="1960527"/>
            <a:ext cx="4464050" cy="198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Volíme rezistor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1k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</a:p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Kontrola ztrátového výkonu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Výpočet celkového proudu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Výpočet rezistoru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Kontrola ztrátového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výkonu na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</a:p>
        </p:txBody>
      </p:sp>
      <p:graphicFrame>
        <p:nvGraphicFramePr>
          <p:cNvPr id="22122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96244"/>
              </p:ext>
            </p:extLst>
          </p:nvPr>
        </p:nvGraphicFramePr>
        <p:xfrm>
          <a:off x="241031" y="5139690"/>
          <a:ext cx="3714751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91" name="Rovnice" r:id="rId5" imgW="2031840" imgH="393480" progId="Equation.3">
                  <p:embed/>
                </p:oleObj>
              </mc:Choice>
              <mc:Fallback>
                <p:oleObj name="Rovnice" r:id="rId5" imgW="2031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31" y="5139690"/>
                        <a:ext cx="3714751" cy="717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39122"/>
              </p:ext>
            </p:extLst>
          </p:nvPr>
        </p:nvGraphicFramePr>
        <p:xfrm>
          <a:off x="258529" y="6021288"/>
          <a:ext cx="5393591" cy="47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92" name="Rovnice" r:id="rId7" imgW="2577960" imgH="228600" progId="Equation.3">
                  <p:embed/>
                </p:oleObj>
              </mc:Choice>
              <mc:Fallback>
                <p:oleObj name="Rovnice" r:id="rId7" imgW="257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29" y="6021288"/>
                        <a:ext cx="5393591" cy="47639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2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70860"/>
              </p:ext>
            </p:extLst>
          </p:nvPr>
        </p:nvGraphicFramePr>
        <p:xfrm>
          <a:off x="257817" y="3947901"/>
          <a:ext cx="2939529" cy="71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93" name="Rovnice" r:id="rId9" imgW="1879560" imgH="457200" progId="Equation.3">
                  <p:embed/>
                </p:oleObj>
              </mc:Choice>
              <mc:Fallback>
                <p:oleObj name="Rovnice" r:id="rId9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7" y="3947901"/>
                        <a:ext cx="2939529" cy="71102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1223" name="Picture 39" descr="MC900433822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22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5832475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5940425" y="476250"/>
            <a:ext cx="2736850" cy="3529013"/>
            <a:chOff x="3742" y="527"/>
            <a:chExt cx="1724" cy="2223"/>
          </a:xfrm>
        </p:grpSpPr>
        <p:sp>
          <p:nvSpPr>
            <p:cNvPr id="221189" name="Oval 5"/>
            <p:cNvSpPr>
              <a:spLocks noChangeAspect="1" noChangeArrowheads="1"/>
            </p:cNvSpPr>
            <p:nvPr/>
          </p:nvSpPr>
          <p:spPr bwMode="auto">
            <a:xfrm>
              <a:off x="3742" y="1571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21190" name="Rectangle 6"/>
            <p:cNvSpPr>
              <a:spLocks noChangeAspect="1" noChangeArrowheads="1"/>
            </p:cNvSpPr>
            <p:nvPr/>
          </p:nvSpPr>
          <p:spPr bwMode="auto">
            <a:xfrm rot="5400000">
              <a:off x="4683" y="119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1" name="Line 7"/>
            <p:cNvSpPr>
              <a:spLocks noChangeShapeType="1"/>
            </p:cNvSpPr>
            <p:nvPr/>
          </p:nvSpPr>
          <p:spPr bwMode="auto">
            <a:xfrm>
              <a:off x="4241" y="148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2" name="Text Box 8"/>
            <p:cNvSpPr txBox="1">
              <a:spLocks noChangeArrowheads="1"/>
            </p:cNvSpPr>
            <p:nvPr/>
          </p:nvSpPr>
          <p:spPr bwMode="auto">
            <a:xfrm>
              <a:off x="4543" y="11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1193" name="Text Box 9"/>
            <p:cNvSpPr txBox="1">
              <a:spLocks noChangeArrowheads="1"/>
            </p:cNvSpPr>
            <p:nvPr/>
          </p:nvSpPr>
          <p:spPr bwMode="auto">
            <a:xfrm>
              <a:off x="4260" y="169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4105" y="708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5" name="Text Box 11"/>
            <p:cNvSpPr txBox="1">
              <a:spLocks noChangeArrowheads="1"/>
            </p:cNvSpPr>
            <p:nvPr/>
          </p:nvSpPr>
          <p:spPr bwMode="auto">
            <a:xfrm>
              <a:off x="4015" y="527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6" name="Rectangle 12"/>
            <p:cNvSpPr>
              <a:spLocks noChangeAspect="1" noChangeArrowheads="1"/>
            </p:cNvSpPr>
            <p:nvPr/>
          </p:nvSpPr>
          <p:spPr bwMode="auto">
            <a:xfrm rot="5400000">
              <a:off x="4683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7" name="Text Box 13"/>
            <p:cNvSpPr txBox="1">
              <a:spLocks noChangeArrowheads="1"/>
            </p:cNvSpPr>
            <p:nvPr/>
          </p:nvSpPr>
          <p:spPr bwMode="auto">
            <a:xfrm>
              <a:off x="4521" y="2103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8" name="Oval 14"/>
            <p:cNvSpPr>
              <a:spLocks noChangeArrowheads="1"/>
            </p:cNvSpPr>
            <p:nvPr/>
          </p:nvSpPr>
          <p:spPr bwMode="auto">
            <a:xfrm>
              <a:off x="4807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199" name="Oval 15"/>
            <p:cNvSpPr>
              <a:spLocks noChangeArrowheads="1"/>
            </p:cNvSpPr>
            <p:nvPr/>
          </p:nvSpPr>
          <p:spPr bwMode="auto">
            <a:xfrm>
              <a:off x="4807" y="7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0" name="AutoShape 16"/>
            <p:cNvCxnSpPr>
              <a:cxnSpLocks noChangeShapeType="1"/>
              <a:stCxn id="221189" idx="0"/>
              <a:endCxn id="221199" idx="2"/>
            </p:cNvCxnSpPr>
            <p:nvPr/>
          </p:nvCxnSpPr>
          <p:spPr bwMode="auto">
            <a:xfrm rot="16200000">
              <a:off x="3991" y="754"/>
              <a:ext cx="760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1" name="AutoShape 17"/>
            <p:cNvCxnSpPr>
              <a:cxnSpLocks noChangeShapeType="1"/>
              <a:stCxn id="221199" idx="4"/>
              <a:endCxn id="221190" idx="1"/>
            </p:cNvCxnSpPr>
            <p:nvPr/>
          </p:nvCxnSpPr>
          <p:spPr bwMode="auto">
            <a:xfrm>
              <a:off x="4853" y="856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2" name="AutoShape 18"/>
            <p:cNvCxnSpPr>
              <a:cxnSpLocks noChangeShapeType="1"/>
              <a:stCxn id="221198" idx="2"/>
              <a:endCxn id="221189" idx="4"/>
            </p:cNvCxnSpPr>
            <p:nvPr/>
          </p:nvCxnSpPr>
          <p:spPr bwMode="auto">
            <a:xfrm rot="10800000">
              <a:off x="3946" y="1991"/>
              <a:ext cx="849" cy="7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03" name="Oval 19"/>
            <p:cNvSpPr>
              <a:spLocks noChangeArrowheads="1"/>
            </p:cNvSpPr>
            <p:nvPr/>
          </p:nvSpPr>
          <p:spPr bwMode="auto">
            <a:xfrm>
              <a:off x="4807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4" name="AutoShape 20"/>
            <p:cNvCxnSpPr>
              <a:cxnSpLocks noChangeShapeType="1"/>
              <a:stCxn id="221190" idx="3"/>
              <a:endCxn id="221203" idx="0"/>
            </p:cNvCxnSpPr>
            <p:nvPr/>
          </p:nvCxnSpPr>
          <p:spPr bwMode="auto">
            <a:xfrm>
              <a:off x="4853" y="1446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5" name="AutoShape 21"/>
            <p:cNvCxnSpPr>
              <a:cxnSpLocks noChangeShapeType="1"/>
              <a:stCxn id="221203" idx="4"/>
              <a:endCxn id="221196" idx="1"/>
            </p:cNvCxnSpPr>
            <p:nvPr/>
          </p:nvCxnSpPr>
          <p:spPr bwMode="auto">
            <a:xfrm>
              <a:off x="4853" y="1809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06" name="AutoShape 22"/>
            <p:cNvCxnSpPr>
              <a:cxnSpLocks noChangeShapeType="1"/>
              <a:stCxn id="221196" idx="3"/>
              <a:endCxn id="221198" idx="0"/>
            </p:cNvCxnSpPr>
            <p:nvPr/>
          </p:nvCxnSpPr>
          <p:spPr bwMode="auto">
            <a:xfrm>
              <a:off x="4853" y="2399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07" name="Oval 23"/>
            <p:cNvSpPr>
              <a:spLocks noChangeArrowheads="1"/>
            </p:cNvSpPr>
            <p:nvPr/>
          </p:nvSpPr>
          <p:spPr bwMode="auto">
            <a:xfrm>
              <a:off x="5374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208" name="Oval 24"/>
            <p:cNvSpPr>
              <a:spLocks noChangeArrowheads="1"/>
            </p:cNvSpPr>
            <p:nvPr/>
          </p:nvSpPr>
          <p:spPr bwMode="auto">
            <a:xfrm>
              <a:off x="5375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1209" name="AutoShape 25"/>
            <p:cNvCxnSpPr>
              <a:cxnSpLocks noChangeShapeType="1"/>
              <a:stCxn id="221198" idx="6"/>
              <a:endCxn id="221208" idx="2"/>
            </p:cNvCxnSpPr>
            <p:nvPr/>
          </p:nvCxnSpPr>
          <p:spPr bwMode="auto">
            <a:xfrm>
              <a:off x="4910" y="2705"/>
              <a:ext cx="45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210" name="AutoShape 26"/>
            <p:cNvCxnSpPr>
              <a:cxnSpLocks noChangeShapeType="1"/>
              <a:stCxn id="221203" idx="6"/>
              <a:endCxn id="221207" idx="2"/>
            </p:cNvCxnSpPr>
            <p:nvPr/>
          </p:nvCxnSpPr>
          <p:spPr bwMode="auto">
            <a:xfrm>
              <a:off x="4910" y="1752"/>
              <a:ext cx="45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1211" name="Line 27"/>
            <p:cNvSpPr>
              <a:spLocks noChangeShapeType="1"/>
            </p:cNvSpPr>
            <p:nvPr/>
          </p:nvSpPr>
          <p:spPr bwMode="auto">
            <a:xfrm>
              <a:off x="5420" y="188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1212" name="Text Box 28"/>
            <p:cNvSpPr txBox="1">
              <a:spLocks noChangeArrowheads="1"/>
            </p:cNvSpPr>
            <p:nvPr/>
          </p:nvSpPr>
          <p:spPr bwMode="auto">
            <a:xfrm>
              <a:off x="5193" y="211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206374" y="901700"/>
            <a:ext cx="5688013" cy="271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7188" indent="-357188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	Navrhněte nezatížený dělič, je-i vstupní napětí 33V, výstupní napětí 7V, výkon na rezistoru je 2W.</a:t>
            </a:r>
          </a:p>
          <a:p>
            <a:pPr marL="357188" indent="-357188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se změní výstupní napětí jestliže se rezistor </a:t>
            </a:r>
            <a:r>
              <a:rPr lang="cs-CZ" altLang="cs-CZ" sz="2000" b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R2 přeruší</a:t>
            </a:r>
            <a:endParaRPr lang="cs-CZ" altLang="cs-CZ" sz="2000" b="1" dirty="0" smtClean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  <a:p>
            <a:pPr marL="357188" indent="-357188"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Navrhněte nezatížený dělič, je-i vstupní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74V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výstupní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55V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ztrátový výkon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 rezistoru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nesmí být větší než 2W.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221223" name="Picture 39" descr="MC90043382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5113337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Zatížený dělič napětí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07950" y="1125538"/>
            <a:ext cx="54721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připojení zátěže je dělič zatížený, může napájet elektrický spotřebič. Zároveň se ale změní poměry napětí na rezistorech a ztráty. 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79388" y="2420938"/>
            <a:ext cx="4824412" cy="11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se změní výstupní napětí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2z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?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Odpor R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2z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&lt; R</a:t>
            </a:r>
            <a:r>
              <a:rPr lang="en-US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en-US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US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napětí U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2z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&lt;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U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endParaRPr lang="en-US" altLang="cs-CZ" sz="22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pSp>
        <p:nvGrpSpPr>
          <p:cNvPr id="219172" name="Group 36"/>
          <p:cNvGrpSpPr>
            <a:grpSpLocks/>
          </p:cNvGrpSpPr>
          <p:nvPr/>
        </p:nvGrpSpPr>
        <p:grpSpPr bwMode="auto">
          <a:xfrm>
            <a:off x="5309483" y="188913"/>
            <a:ext cx="2736850" cy="3529012"/>
            <a:chOff x="3438" y="527"/>
            <a:chExt cx="1724" cy="2223"/>
          </a:xfrm>
        </p:grpSpPr>
        <p:sp>
          <p:nvSpPr>
            <p:cNvPr id="219142" name="Oval 6"/>
            <p:cNvSpPr>
              <a:spLocks noChangeAspect="1" noChangeArrowheads="1"/>
            </p:cNvSpPr>
            <p:nvPr/>
          </p:nvSpPr>
          <p:spPr bwMode="auto">
            <a:xfrm>
              <a:off x="3438" y="1571"/>
              <a:ext cx="408" cy="408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cs-CZ" altLang="cs-CZ" b="1">
                  <a:solidFill>
                    <a:schemeClr val="bg2"/>
                  </a:solidFill>
                  <a:effectLst/>
                  <a:latin typeface="Garamond" panose="02020404030301010803" pitchFamily="18" charset="0"/>
                </a:rPr>
                <a:t>=</a:t>
              </a:r>
            </a:p>
          </p:txBody>
        </p:sp>
        <p:sp>
          <p:nvSpPr>
            <p:cNvPr id="219143" name="Rectangle 7"/>
            <p:cNvSpPr>
              <a:spLocks noChangeAspect="1" noChangeArrowheads="1"/>
            </p:cNvSpPr>
            <p:nvPr/>
          </p:nvSpPr>
          <p:spPr bwMode="auto">
            <a:xfrm rot="5400000">
              <a:off x="4379" y="119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44" name="Line 8"/>
            <p:cNvSpPr>
              <a:spLocks noChangeShapeType="1"/>
            </p:cNvSpPr>
            <p:nvPr/>
          </p:nvSpPr>
          <p:spPr bwMode="auto">
            <a:xfrm>
              <a:off x="3937" y="1480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45" name="Text Box 9"/>
            <p:cNvSpPr txBox="1">
              <a:spLocks noChangeArrowheads="1"/>
            </p:cNvSpPr>
            <p:nvPr/>
          </p:nvSpPr>
          <p:spPr bwMode="auto">
            <a:xfrm>
              <a:off x="4239" y="11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19146" name="Text Box 10"/>
            <p:cNvSpPr txBox="1">
              <a:spLocks noChangeArrowheads="1"/>
            </p:cNvSpPr>
            <p:nvPr/>
          </p:nvSpPr>
          <p:spPr bwMode="auto">
            <a:xfrm>
              <a:off x="3956" y="1695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47" name="Line 11"/>
            <p:cNvSpPr>
              <a:spLocks noChangeShapeType="1"/>
            </p:cNvSpPr>
            <p:nvPr/>
          </p:nvSpPr>
          <p:spPr bwMode="auto">
            <a:xfrm>
              <a:off x="3801" y="708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48" name="Text Box 12"/>
            <p:cNvSpPr txBox="1">
              <a:spLocks noChangeArrowheads="1"/>
            </p:cNvSpPr>
            <p:nvPr/>
          </p:nvSpPr>
          <p:spPr bwMode="auto">
            <a:xfrm>
              <a:off x="3711" y="527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49" name="Rectangle 13"/>
            <p:cNvSpPr>
              <a:spLocks noChangeAspect="1" noChangeArrowheads="1"/>
            </p:cNvSpPr>
            <p:nvPr/>
          </p:nvSpPr>
          <p:spPr bwMode="auto">
            <a:xfrm rot="5400000">
              <a:off x="4379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50" name="Text Box 14"/>
            <p:cNvSpPr txBox="1">
              <a:spLocks noChangeArrowheads="1"/>
            </p:cNvSpPr>
            <p:nvPr/>
          </p:nvSpPr>
          <p:spPr bwMode="auto">
            <a:xfrm>
              <a:off x="4217" y="2103"/>
              <a:ext cx="26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51" name="Oval 15"/>
            <p:cNvSpPr>
              <a:spLocks noChangeArrowheads="1"/>
            </p:cNvSpPr>
            <p:nvPr/>
          </p:nvSpPr>
          <p:spPr bwMode="auto">
            <a:xfrm>
              <a:off x="4503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52" name="Oval 16"/>
            <p:cNvSpPr>
              <a:spLocks noChangeArrowheads="1"/>
            </p:cNvSpPr>
            <p:nvPr/>
          </p:nvSpPr>
          <p:spPr bwMode="auto">
            <a:xfrm>
              <a:off x="4503" y="75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9153" name="AutoShape 17"/>
            <p:cNvCxnSpPr>
              <a:cxnSpLocks noChangeShapeType="1"/>
              <a:stCxn id="219142" idx="0"/>
              <a:endCxn id="219152" idx="2"/>
            </p:cNvCxnSpPr>
            <p:nvPr/>
          </p:nvCxnSpPr>
          <p:spPr bwMode="auto">
            <a:xfrm rot="16200000">
              <a:off x="3687" y="754"/>
              <a:ext cx="760" cy="84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54" name="AutoShape 18"/>
            <p:cNvCxnSpPr>
              <a:cxnSpLocks noChangeShapeType="1"/>
              <a:stCxn id="219152" idx="4"/>
              <a:endCxn id="219143" idx="1"/>
            </p:cNvCxnSpPr>
            <p:nvPr/>
          </p:nvCxnSpPr>
          <p:spPr bwMode="auto">
            <a:xfrm>
              <a:off x="4549" y="856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55" name="AutoShape 19"/>
            <p:cNvCxnSpPr>
              <a:cxnSpLocks noChangeShapeType="1"/>
              <a:stCxn id="219151" idx="2"/>
              <a:endCxn id="219142" idx="4"/>
            </p:cNvCxnSpPr>
            <p:nvPr/>
          </p:nvCxnSpPr>
          <p:spPr bwMode="auto">
            <a:xfrm rot="10800000">
              <a:off x="3642" y="1991"/>
              <a:ext cx="849" cy="714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56" name="Oval 20"/>
            <p:cNvSpPr>
              <a:spLocks noChangeArrowheads="1"/>
            </p:cNvSpPr>
            <p:nvPr/>
          </p:nvSpPr>
          <p:spPr bwMode="auto">
            <a:xfrm>
              <a:off x="4503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9157" name="AutoShape 21"/>
            <p:cNvCxnSpPr>
              <a:cxnSpLocks noChangeShapeType="1"/>
              <a:stCxn id="219143" idx="3"/>
              <a:endCxn id="219156" idx="0"/>
            </p:cNvCxnSpPr>
            <p:nvPr/>
          </p:nvCxnSpPr>
          <p:spPr bwMode="auto">
            <a:xfrm>
              <a:off x="4549" y="1446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58" name="AutoShape 22"/>
            <p:cNvCxnSpPr>
              <a:cxnSpLocks noChangeShapeType="1"/>
              <a:stCxn id="219156" idx="4"/>
              <a:endCxn id="219149" idx="1"/>
            </p:cNvCxnSpPr>
            <p:nvPr/>
          </p:nvCxnSpPr>
          <p:spPr bwMode="auto">
            <a:xfrm>
              <a:off x="4549" y="1809"/>
              <a:ext cx="0" cy="226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59" name="AutoShape 23"/>
            <p:cNvCxnSpPr>
              <a:cxnSpLocks noChangeShapeType="1"/>
              <a:stCxn id="219149" idx="3"/>
              <a:endCxn id="219151" idx="0"/>
            </p:cNvCxnSpPr>
            <p:nvPr/>
          </p:nvCxnSpPr>
          <p:spPr bwMode="auto">
            <a:xfrm>
              <a:off x="4549" y="2399"/>
              <a:ext cx="0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60" name="Oval 24"/>
            <p:cNvSpPr>
              <a:spLocks noChangeArrowheads="1"/>
            </p:cNvSpPr>
            <p:nvPr/>
          </p:nvSpPr>
          <p:spPr bwMode="auto">
            <a:xfrm>
              <a:off x="5070" y="1706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61" name="Oval 25"/>
            <p:cNvSpPr>
              <a:spLocks noChangeArrowheads="1"/>
            </p:cNvSpPr>
            <p:nvPr/>
          </p:nvSpPr>
          <p:spPr bwMode="auto">
            <a:xfrm>
              <a:off x="5071" y="2659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9162" name="AutoShape 26"/>
            <p:cNvCxnSpPr>
              <a:cxnSpLocks noChangeShapeType="1"/>
              <a:stCxn id="219151" idx="6"/>
              <a:endCxn id="219161" idx="2"/>
            </p:cNvCxnSpPr>
            <p:nvPr/>
          </p:nvCxnSpPr>
          <p:spPr bwMode="auto">
            <a:xfrm>
              <a:off x="4606" y="2705"/>
              <a:ext cx="45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3" name="AutoShape 27"/>
            <p:cNvCxnSpPr>
              <a:cxnSpLocks noChangeShapeType="1"/>
              <a:stCxn id="219156" idx="6"/>
              <a:endCxn id="219160" idx="2"/>
            </p:cNvCxnSpPr>
            <p:nvPr/>
          </p:nvCxnSpPr>
          <p:spPr bwMode="auto">
            <a:xfrm>
              <a:off x="4606" y="1752"/>
              <a:ext cx="452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64" name="Line 28"/>
            <p:cNvSpPr>
              <a:spLocks noChangeShapeType="1"/>
            </p:cNvSpPr>
            <p:nvPr/>
          </p:nvSpPr>
          <p:spPr bwMode="auto">
            <a:xfrm>
              <a:off x="5116" y="1888"/>
              <a:ext cx="0" cy="6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19165" name="Text Box 29"/>
            <p:cNvSpPr txBox="1">
              <a:spLocks noChangeArrowheads="1"/>
            </p:cNvSpPr>
            <p:nvPr/>
          </p:nvSpPr>
          <p:spPr bwMode="auto">
            <a:xfrm>
              <a:off x="4799" y="2115"/>
              <a:ext cx="2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2z</a:t>
              </a:r>
            </a:p>
          </p:txBody>
        </p:sp>
      </p:grpSp>
      <p:grpSp>
        <p:nvGrpSpPr>
          <p:cNvPr id="219173" name="Group 37"/>
          <p:cNvGrpSpPr>
            <a:grpSpLocks/>
          </p:cNvGrpSpPr>
          <p:nvPr/>
        </p:nvGrpSpPr>
        <p:grpSpPr bwMode="auto">
          <a:xfrm>
            <a:off x="8062208" y="2132012"/>
            <a:ext cx="830263" cy="1512888"/>
            <a:chOff x="5172" y="1751"/>
            <a:chExt cx="523" cy="953"/>
          </a:xfrm>
        </p:grpSpPr>
        <p:sp>
          <p:nvSpPr>
            <p:cNvPr id="219167" name="Rectangle 31"/>
            <p:cNvSpPr>
              <a:spLocks noChangeAspect="1" noChangeArrowheads="1"/>
            </p:cNvSpPr>
            <p:nvPr/>
          </p:nvSpPr>
          <p:spPr bwMode="auto">
            <a:xfrm rot="5400000">
              <a:off x="5150" y="2149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19168" name="AutoShape 32"/>
            <p:cNvCxnSpPr>
              <a:cxnSpLocks noChangeShapeType="1"/>
              <a:stCxn id="219160" idx="6"/>
              <a:endCxn id="219167" idx="1"/>
            </p:cNvCxnSpPr>
            <p:nvPr/>
          </p:nvCxnSpPr>
          <p:spPr bwMode="auto">
            <a:xfrm>
              <a:off x="5172" y="1751"/>
              <a:ext cx="148" cy="296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169" name="AutoShape 33"/>
            <p:cNvCxnSpPr>
              <a:cxnSpLocks noChangeShapeType="1"/>
              <a:stCxn id="219167" idx="3"/>
              <a:endCxn id="219161" idx="6"/>
            </p:cNvCxnSpPr>
            <p:nvPr/>
          </p:nvCxnSpPr>
          <p:spPr bwMode="auto">
            <a:xfrm rot="5400000">
              <a:off x="5088" y="2472"/>
              <a:ext cx="317" cy="147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9170" name="Text Box 34"/>
            <p:cNvSpPr txBox="1">
              <a:spLocks noChangeArrowheads="1"/>
            </p:cNvSpPr>
            <p:nvPr/>
          </p:nvSpPr>
          <p:spPr bwMode="auto">
            <a:xfrm>
              <a:off x="5434" y="2115"/>
              <a:ext cx="26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 err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 err="1">
                  <a:solidFill>
                    <a:schemeClr val="bg2"/>
                  </a:solidFill>
                  <a:effectLst/>
                </a:rPr>
                <a:t>z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 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</p:grpSp>
      <p:sp>
        <p:nvSpPr>
          <p:cNvPr id="219174" name="Rectangle 38"/>
          <p:cNvSpPr>
            <a:spLocks noChangeArrowheads="1"/>
          </p:cNvSpPr>
          <p:nvPr/>
        </p:nvSpPr>
        <p:spPr bwMode="auto">
          <a:xfrm>
            <a:off x="107950" y="3903663"/>
            <a:ext cx="684053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vypočítáme výstupní napětí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2z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Odpor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nahradíme paralelní kombinací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2z</a:t>
            </a:r>
          </a:p>
        </p:txBody>
      </p:sp>
      <p:graphicFrame>
        <p:nvGraphicFramePr>
          <p:cNvPr id="219175" name="Object 39"/>
          <p:cNvGraphicFramePr>
            <a:graphicFrameLocks noChangeAspect="1"/>
          </p:cNvGraphicFramePr>
          <p:nvPr/>
        </p:nvGraphicFramePr>
        <p:xfrm>
          <a:off x="2987675" y="4797425"/>
          <a:ext cx="33258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11" name="Rovnice" r:id="rId3" imgW="1688760" imgH="431640" progId="Equation.3">
                  <p:embed/>
                </p:oleObj>
              </mc:Choice>
              <mc:Fallback>
                <p:oleObj name="Rovnice" r:id="rId3" imgW="1688760" imgH="431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97425"/>
                        <a:ext cx="3325813" cy="847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76" name="Rectangle 40"/>
          <p:cNvSpPr>
            <a:spLocks noChangeArrowheads="1"/>
          </p:cNvSpPr>
          <p:nvPr/>
        </p:nvSpPr>
        <p:spPr bwMode="auto">
          <a:xfrm>
            <a:off x="179388" y="5876925"/>
            <a:ext cx="73453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Pozor - předpokládáme, že rezistory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jsou stejné,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ale celkový proud se v porovnání s nezatíženým děličem změní.</a:t>
            </a:r>
          </a:p>
        </p:txBody>
      </p:sp>
      <p:pic>
        <p:nvPicPr>
          <p:cNvPr id="219177" name="Picture 41" descr="MC90043439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14144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9179" name="Object 43"/>
          <p:cNvGraphicFramePr>
            <a:graphicFrameLocks noChangeAspect="1"/>
          </p:cNvGraphicFramePr>
          <p:nvPr/>
        </p:nvGraphicFramePr>
        <p:xfrm>
          <a:off x="6877050" y="4005263"/>
          <a:ext cx="18002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12" name="Rovnice" r:id="rId6" imgW="876240" imgH="431640" progId="Equation.3">
                  <p:embed/>
                </p:oleObj>
              </mc:Choice>
              <mc:Fallback>
                <p:oleObj name="Rovnice" r:id="rId6" imgW="876240" imgH="43164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4005263"/>
                        <a:ext cx="1800225" cy="882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80" name="Rectangle 44"/>
          <p:cNvSpPr>
            <a:spLocks noChangeArrowheads="1"/>
          </p:cNvSpPr>
          <p:nvPr/>
        </p:nvSpPr>
        <p:spPr bwMode="auto">
          <a:xfrm>
            <a:off x="179388" y="5013325"/>
            <a:ext cx="2843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Výstupní napětí U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2z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  <a:endParaRPr lang="cs-CZ" altLang="cs-CZ" sz="2000" b="1" baseline="-2500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9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9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5113337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Zatížený dělič napětí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50825" y="1125538"/>
            <a:ext cx="2160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Účinnost děliče: 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23850" y="2997200"/>
            <a:ext cx="48974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Účinnost děliče je obecně malá, závisí na zátěži a rezistorech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</a:t>
            </a:r>
          </a:p>
        </p:txBody>
      </p:sp>
      <p:grpSp>
        <p:nvGrpSpPr>
          <p:cNvPr id="220201" name="Group 41"/>
          <p:cNvGrpSpPr>
            <a:grpSpLocks/>
          </p:cNvGrpSpPr>
          <p:nvPr/>
        </p:nvGrpSpPr>
        <p:grpSpPr bwMode="auto">
          <a:xfrm>
            <a:off x="5364088" y="188913"/>
            <a:ext cx="3582988" cy="3529012"/>
            <a:chOff x="3515" y="119"/>
            <a:chExt cx="2257" cy="2223"/>
          </a:xfrm>
        </p:grpSpPr>
        <p:grpSp>
          <p:nvGrpSpPr>
            <p:cNvPr id="220165" name="Group 5"/>
            <p:cNvGrpSpPr>
              <a:grpSpLocks/>
            </p:cNvGrpSpPr>
            <p:nvPr/>
          </p:nvGrpSpPr>
          <p:grpSpPr bwMode="auto">
            <a:xfrm>
              <a:off x="3515" y="119"/>
              <a:ext cx="1724" cy="2223"/>
              <a:chOff x="3438" y="527"/>
              <a:chExt cx="1724" cy="2223"/>
            </a:xfrm>
          </p:grpSpPr>
          <p:sp>
            <p:nvSpPr>
              <p:cNvPr id="220166" name="Oval 6"/>
              <p:cNvSpPr>
                <a:spLocks noChangeAspect="1" noChangeArrowheads="1"/>
              </p:cNvSpPr>
              <p:nvPr/>
            </p:nvSpPr>
            <p:spPr bwMode="auto">
              <a:xfrm>
                <a:off x="3438" y="1571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20167" name="Rectangle 7"/>
              <p:cNvSpPr>
                <a:spLocks noChangeAspect="1" noChangeArrowheads="1"/>
              </p:cNvSpPr>
              <p:nvPr/>
            </p:nvSpPr>
            <p:spPr bwMode="auto">
              <a:xfrm rot="5400000">
                <a:off x="4379" y="119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68" name="Line 8"/>
              <p:cNvSpPr>
                <a:spLocks noChangeShapeType="1"/>
              </p:cNvSpPr>
              <p:nvPr/>
            </p:nvSpPr>
            <p:spPr bwMode="auto">
              <a:xfrm>
                <a:off x="3937" y="1480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69" name="Text Box 9"/>
              <p:cNvSpPr txBox="1">
                <a:spLocks noChangeArrowheads="1"/>
              </p:cNvSpPr>
              <p:nvPr/>
            </p:nvSpPr>
            <p:spPr bwMode="auto">
              <a:xfrm>
                <a:off x="4239" y="116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20170" name="Text Box 10"/>
              <p:cNvSpPr txBox="1">
                <a:spLocks noChangeArrowheads="1"/>
              </p:cNvSpPr>
              <p:nvPr/>
            </p:nvSpPr>
            <p:spPr bwMode="auto">
              <a:xfrm>
                <a:off x="3956" y="169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71" name="Line 11"/>
              <p:cNvSpPr>
                <a:spLocks noChangeShapeType="1"/>
              </p:cNvSpPr>
              <p:nvPr/>
            </p:nvSpPr>
            <p:spPr bwMode="auto">
              <a:xfrm>
                <a:off x="3801" y="708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72" name="Text Box 12"/>
              <p:cNvSpPr txBox="1">
                <a:spLocks noChangeArrowheads="1"/>
              </p:cNvSpPr>
              <p:nvPr/>
            </p:nvSpPr>
            <p:spPr bwMode="auto">
              <a:xfrm>
                <a:off x="3711" y="527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73" name="Rectangle 13"/>
              <p:cNvSpPr>
                <a:spLocks noChangeAspect="1" noChangeArrowheads="1"/>
              </p:cNvSpPr>
              <p:nvPr/>
            </p:nvSpPr>
            <p:spPr bwMode="auto">
              <a:xfrm rot="5400000">
                <a:off x="4379" y="214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74" name="Text Box 14"/>
              <p:cNvSpPr txBox="1">
                <a:spLocks noChangeArrowheads="1"/>
              </p:cNvSpPr>
              <p:nvPr/>
            </p:nvSpPr>
            <p:spPr bwMode="auto">
              <a:xfrm>
                <a:off x="4217" y="2103"/>
                <a:ext cx="267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75" name="Oval 15"/>
              <p:cNvSpPr>
                <a:spLocks noChangeArrowheads="1"/>
              </p:cNvSpPr>
              <p:nvPr/>
            </p:nvSpPr>
            <p:spPr bwMode="auto">
              <a:xfrm>
                <a:off x="4503" y="265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76" name="Oval 16"/>
              <p:cNvSpPr>
                <a:spLocks noChangeArrowheads="1"/>
              </p:cNvSpPr>
              <p:nvPr/>
            </p:nvSpPr>
            <p:spPr bwMode="auto">
              <a:xfrm>
                <a:off x="4503" y="753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20177" name="AutoShape 17"/>
              <p:cNvCxnSpPr>
                <a:cxnSpLocks noChangeShapeType="1"/>
                <a:stCxn id="220166" idx="0"/>
                <a:endCxn id="220176" idx="2"/>
              </p:cNvCxnSpPr>
              <p:nvPr/>
            </p:nvCxnSpPr>
            <p:spPr bwMode="auto">
              <a:xfrm rot="16200000">
                <a:off x="3687" y="754"/>
                <a:ext cx="760" cy="849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178" name="AutoShape 18"/>
              <p:cNvCxnSpPr>
                <a:cxnSpLocks noChangeShapeType="1"/>
                <a:stCxn id="220176" idx="4"/>
                <a:endCxn id="220167" idx="1"/>
              </p:cNvCxnSpPr>
              <p:nvPr/>
            </p:nvCxnSpPr>
            <p:spPr bwMode="auto">
              <a:xfrm>
                <a:off x="4549" y="856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179" name="AutoShape 19"/>
              <p:cNvCxnSpPr>
                <a:cxnSpLocks noChangeShapeType="1"/>
                <a:stCxn id="220175" idx="2"/>
                <a:endCxn id="220166" idx="4"/>
              </p:cNvCxnSpPr>
              <p:nvPr/>
            </p:nvCxnSpPr>
            <p:spPr bwMode="auto">
              <a:xfrm rot="10800000">
                <a:off x="3642" y="1991"/>
                <a:ext cx="849" cy="71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0180" name="Oval 20"/>
              <p:cNvSpPr>
                <a:spLocks noChangeArrowheads="1"/>
              </p:cNvSpPr>
              <p:nvPr/>
            </p:nvSpPr>
            <p:spPr bwMode="auto">
              <a:xfrm>
                <a:off x="4503" y="170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20181" name="AutoShape 21"/>
              <p:cNvCxnSpPr>
                <a:cxnSpLocks noChangeShapeType="1"/>
                <a:stCxn id="220167" idx="3"/>
                <a:endCxn id="220180" idx="0"/>
              </p:cNvCxnSpPr>
              <p:nvPr/>
            </p:nvCxnSpPr>
            <p:spPr bwMode="auto">
              <a:xfrm>
                <a:off x="4549" y="1446"/>
                <a:ext cx="0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182" name="AutoShape 22"/>
              <p:cNvCxnSpPr>
                <a:cxnSpLocks noChangeShapeType="1"/>
                <a:stCxn id="220180" idx="4"/>
                <a:endCxn id="220173" idx="1"/>
              </p:cNvCxnSpPr>
              <p:nvPr/>
            </p:nvCxnSpPr>
            <p:spPr bwMode="auto">
              <a:xfrm>
                <a:off x="4549" y="1809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183" name="AutoShape 23"/>
              <p:cNvCxnSpPr>
                <a:cxnSpLocks noChangeShapeType="1"/>
                <a:stCxn id="220173" idx="3"/>
                <a:endCxn id="220175" idx="0"/>
              </p:cNvCxnSpPr>
              <p:nvPr/>
            </p:nvCxnSpPr>
            <p:spPr bwMode="auto">
              <a:xfrm>
                <a:off x="4549" y="2399"/>
                <a:ext cx="0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0184" name="Oval 24"/>
              <p:cNvSpPr>
                <a:spLocks noChangeArrowheads="1"/>
              </p:cNvSpPr>
              <p:nvPr/>
            </p:nvSpPr>
            <p:spPr bwMode="auto">
              <a:xfrm>
                <a:off x="5070" y="170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85" name="Oval 25"/>
              <p:cNvSpPr>
                <a:spLocks noChangeArrowheads="1"/>
              </p:cNvSpPr>
              <p:nvPr/>
            </p:nvSpPr>
            <p:spPr bwMode="auto">
              <a:xfrm>
                <a:off x="5071" y="265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20186" name="AutoShape 26"/>
              <p:cNvCxnSpPr>
                <a:cxnSpLocks noChangeShapeType="1"/>
                <a:stCxn id="220175" idx="6"/>
                <a:endCxn id="220185" idx="2"/>
              </p:cNvCxnSpPr>
              <p:nvPr/>
            </p:nvCxnSpPr>
            <p:spPr bwMode="auto">
              <a:xfrm>
                <a:off x="4606" y="2705"/>
                <a:ext cx="45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187" name="AutoShape 27"/>
              <p:cNvCxnSpPr>
                <a:cxnSpLocks noChangeShapeType="1"/>
                <a:stCxn id="220180" idx="6"/>
                <a:endCxn id="220184" idx="2"/>
              </p:cNvCxnSpPr>
              <p:nvPr/>
            </p:nvCxnSpPr>
            <p:spPr bwMode="auto">
              <a:xfrm>
                <a:off x="4606" y="1752"/>
                <a:ext cx="45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0188" name="Line 28"/>
              <p:cNvSpPr>
                <a:spLocks noChangeShapeType="1"/>
              </p:cNvSpPr>
              <p:nvPr/>
            </p:nvSpPr>
            <p:spPr bwMode="auto">
              <a:xfrm>
                <a:off x="5116" y="1888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0189" name="Text Box 29"/>
              <p:cNvSpPr txBox="1">
                <a:spLocks noChangeArrowheads="1"/>
              </p:cNvSpPr>
              <p:nvPr/>
            </p:nvSpPr>
            <p:spPr bwMode="auto">
              <a:xfrm>
                <a:off x="4799" y="2115"/>
                <a:ext cx="27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2z</a:t>
                </a:r>
              </a:p>
            </p:txBody>
          </p:sp>
        </p:grpSp>
        <p:grpSp>
          <p:nvGrpSpPr>
            <p:cNvPr id="220190" name="Group 30"/>
            <p:cNvGrpSpPr>
              <a:grpSpLocks/>
            </p:cNvGrpSpPr>
            <p:nvPr/>
          </p:nvGrpSpPr>
          <p:grpSpPr bwMode="auto">
            <a:xfrm>
              <a:off x="5250" y="1344"/>
              <a:ext cx="522" cy="953"/>
              <a:chOff x="5173" y="1752"/>
              <a:chExt cx="522" cy="953"/>
            </a:xfrm>
          </p:grpSpPr>
          <p:sp>
            <p:nvSpPr>
              <p:cNvPr id="220191" name="Rectangle 31"/>
              <p:cNvSpPr>
                <a:spLocks noChangeAspect="1" noChangeArrowheads="1"/>
              </p:cNvSpPr>
              <p:nvPr/>
            </p:nvSpPr>
            <p:spPr bwMode="auto">
              <a:xfrm rot="5400000">
                <a:off x="5150" y="214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20192" name="AutoShape 32"/>
              <p:cNvCxnSpPr>
                <a:cxnSpLocks noChangeShapeType="1"/>
                <a:stCxn id="220184" idx="6"/>
                <a:endCxn id="220191" idx="1"/>
              </p:cNvCxnSpPr>
              <p:nvPr/>
            </p:nvCxnSpPr>
            <p:spPr bwMode="auto">
              <a:xfrm>
                <a:off x="5173" y="1752"/>
                <a:ext cx="147" cy="283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0193" name="AutoShape 33"/>
              <p:cNvCxnSpPr>
                <a:cxnSpLocks noChangeShapeType="1"/>
                <a:stCxn id="220191" idx="3"/>
                <a:endCxn id="220185" idx="6"/>
              </p:cNvCxnSpPr>
              <p:nvPr/>
            </p:nvCxnSpPr>
            <p:spPr bwMode="auto">
              <a:xfrm rot="5400000">
                <a:off x="5094" y="2479"/>
                <a:ext cx="306" cy="14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0194" name="Text Box 34"/>
              <p:cNvSpPr txBox="1">
                <a:spLocks noChangeArrowheads="1"/>
              </p:cNvSpPr>
              <p:nvPr/>
            </p:nvSpPr>
            <p:spPr bwMode="auto">
              <a:xfrm>
                <a:off x="5434" y="2115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z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graphicFrame>
        <p:nvGraphicFramePr>
          <p:cNvPr id="220196" name="Object 36"/>
          <p:cNvGraphicFramePr>
            <a:graphicFrameLocks noChangeAspect="1"/>
          </p:cNvGraphicFramePr>
          <p:nvPr/>
        </p:nvGraphicFramePr>
        <p:xfrm>
          <a:off x="2484438" y="1104900"/>
          <a:ext cx="207168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71" name="Rovnice" r:id="rId3" imgW="939600" imgH="672840" progId="Equation.3">
                  <p:embed/>
                </p:oleObj>
              </mc:Choice>
              <mc:Fallback>
                <p:oleObj name="Rovnice" r:id="rId3" imgW="939600" imgH="6728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104900"/>
                        <a:ext cx="2071687" cy="1479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97" name="Rectangle 37"/>
          <p:cNvSpPr>
            <a:spLocks noChangeArrowheads="1"/>
          </p:cNvSpPr>
          <p:nvPr/>
        </p:nvSpPr>
        <p:spPr bwMode="auto">
          <a:xfrm>
            <a:off x="323850" y="3860800"/>
            <a:ext cx="8569325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9875" indent="-269875"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Využití děliče: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elektronické obvody - napájení prvků s malými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proudy a velkými vnitřními odpory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– nastavení pracovních bodů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měřící přístroje (změna rozsahů)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220202" name="Rectangle 42"/>
          <p:cNvSpPr>
            <a:spLocks noChangeArrowheads="1"/>
          </p:cNvSpPr>
          <p:nvPr/>
        </p:nvSpPr>
        <p:spPr bwMode="auto">
          <a:xfrm>
            <a:off x="179388" y="5389563"/>
            <a:ext cx="79216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Pozor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Dělič není bezpečný zdroj napětí – při přerušení rezistoru R2 se na výstupu může objevit napětí vstupu  hlavní zdroj pracuje zpravidla maximálně s malým bezpečným napětím (do 50 V).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220203" name="Picture 43" descr="MC90041132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4050"/>
            <a:ext cx="11334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04" name="Rectangle 44"/>
          <p:cNvSpPr>
            <a:spLocks noChangeArrowheads="1"/>
          </p:cNvSpPr>
          <p:nvPr/>
        </p:nvSpPr>
        <p:spPr bwMode="auto">
          <a:xfrm>
            <a:off x="7308850" y="4941888"/>
            <a:ext cx="1368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hlinkClick r:id="rId6"/>
              </a:rPr>
              <a:t>simulace</a:t>
            </a:r>
            <a:endParaRPr lang="cs-CZ" altLang="cs-CZ" sz="2000" b="1" dirty="0"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0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0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0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2. Kirchhoffův zákon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79388" y="1268413"/>
            <a:ext cx="8785225" cy="265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Obecně: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400" b="1" u="sng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+ U</a:t>
            </a:r>
            <a:r>
              <a:rPr lang="cs-CZ" altLang="cs-CZ" sz="2400" b="1" u="sng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+ U</a:t>
            </a:r>
            <a:r>
              <a:rPr lang="cs-CZ" altLang="cs-CZ" sz="2400" b="1" u="sng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+ U</a:t>
            </a:r>
            <a:r>
              <a:rPr lang="cs-CZ" altLang="cs-CZ" sz="2400" b="1" u="sng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+ U</a:t>
            </a:r>
            <a:r>
              <a:rPr lang="cs-CZ" altLang="cs-CZ" sz="2400" b="1" u="sng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+ … = 0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Slovní definice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Algebraický součet všech napětí zdrojů a úbytků napětí na spotřebičích se v uzavřené smyčce rovná nule.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Matematická definice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830638" y="3644900"/>
          <a:ext cx="203676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65" name="Rovnice" r:id="rId3" imgW="634680" imgH="431640" progId="Equation.3">
                  <p:embed/>
                </p:oleObj>
              </mc:Choice>
              <mc:Fallback>
                <p:oleObj name="Rovnice" r:id="rId3" imgW="6346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644900"/>
                        <a:ext cx="2036762" cy="1384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971550" y="4851400"/>
            <a:ext cx="1368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hlinkClick r:id="rId5"/>
              </a:rPr>
              <a:t>Animace</a:t>
            </a:r>
            <a:endParaRPr lang="cs-CZ" altLang="cs-CZ" sz="2000" b="1" dirty="0"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87400" name="Picture 8" descr="MC9004338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16338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549" y="5517232"/>
            <a:ext cx="1368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effectLst/>
                <a:latin typeface="Arial Unicode MS" panose="020B0604020202020204" pitchFamily="34" charset="-128"/>
                <a:hlinkClick r:id="rId7"/>
              </a:rPr>
              <a:t>Animace</a:t>
            </a:r>
            <a:endParaRPr lang="cs-CZ" altLang="cs-CZ" sz="2000" b="1" dirty="0"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6632"/>
            <a:ext cx="5113337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07951" y="908720"/>
            <a:ext cx="5220644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Navrhněte zatížený dělič, je-li vstupní napětí 35V, výstupní napětí 27V při zátěži 1,5k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. Rezistory v děliči mají maximální (ztrátový) výkon 1W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79387" y="2276872"/>
            <a:ext cx="3532063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Návrh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1k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386263" y="188913"/>
            <a:ext cx="3582993" cy="3529012"/>
            <a:chOff x="5580063" y="188913"/>
            <a:chExt cx="3582993" cy="3529012"/>
          </a:xfrm>
        </p:grpSpPr>
        <p:grpSp>
          <p:nvGrpSpPr>
            <p:cNvPr id="219172" name="Group 36"/>
            <p:cNvGrpSpPr>
              <a:grpSpLocks/>
            </p:cNvGrpSpPr>
            <p:nvPr/>
          </p:nvGrpSpPr>
          <p:grpSpPr bwMode="auto">
            <a:xfrm>
              <a:off x="5580063" y="188913"/>
              <a:ext cx="2736850" cy="3529012"/>
              <a:chOff x="3438" y="527"/>
              <a:chExt cx="1724" cy="2223"/>
            </a:xfrm>
          </p:grpSpPr>
          <p:sp>
            <p:nvSpPr>
              <p:cNvPr id="219142" name="Oval 6"/>
              <p:cNvSpPr>
                <a:spLocks noChangeAspect="1" noChangeArrowheads="1"/>
              </p:cNvSpPr>
              <p:nvPr/>
            </p:nvSpPr>
            <p:spPr bwMode="auto">
              <a:xfrm>
                <a:off x="3438" y="1571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19143" name="Rectangle 7"/>
              <p:cNvSpPr>
                <a:spLocks noChangeAspect="1" noChangeArrowheads="1"/>
              </p:cNvSpPr>
              <p:nvPr/>
            </p:nvSpPr>
            <p:spPr bwMode="auto">
              <a:xfrm rot="5400000">
                <a:off x="4379" y="119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4" name="Line 8"/>
              <p:cNvSpPr>
                <a:spLocks noChangeShapeType="1"/>
              </p:cNvSpPr>
              <p:nvPr/>
            </p:nvSpPr>
            <p:spPr bwMode="auto">
              <a:xfrm>
                <a:off x="3937" y="1480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5" name="Text Box 9"/>
              <p:cNvSpPr txBox="1">
                <a:spLocks noChangeArrowheads="1"/>
              </p:cNvSpPr>
              <p:nvPr/>
            </p:nvSpPr>
            <p:spPr bwMode="auto">
              <a:xfrm>
                <a:off x="4239" y="116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19146" name="Text Box 10"/>
              <p:cNvSpPr txBox="1">
                <a:spLocks noChangeArrowheads="1"/>
              </p:cNvSpPr>
              <p:nvPr/>
            </p:nvSpPr>
            <p:spPr bwMode="auto">
              <a:xfrm>
                <a:off x="3956" y="169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7" name="Line 11"/>
              <p:cNvSpPr>
                <a:spLocks noChangeShapeType="1"/>
              </p:cNvSpPr>
              <p:nvPr/>
            </p:nvSpPr>
            <p:spPr bwMode="auto">
              <a:xfrm>
                <a:off x="3801" y="708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8" name="Text Box 12"/>
              <p:cNvSpPr txBox="1">
                <a:spLocks noChangeArrowheads="1"/>
              </p:cNvSpPr>
              <p:nvPr/>
            </p:nvSpPr>
            <p:spPr bwMode="auto">
              <a:xfrm>
                <a:off x="3711" y="527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9" name="Rectangle 13"/>
              <p:cNvSpPr>
                <a:spLocks noChangeAspect="1" noChangeArrowheads="1"/>
              </p:cNvSpPr>
              <p:nvPr/>
            </p:nvSpPr>
            <p:spPr bwMode="auto">
              <a:xfrm rot="5400000">
                <a:off x="4379" y="214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50" name="Text Box 14"/>
              <p:cNvSpPr txBox="1">
                <a:spLocks noChangeArrowheads="1"/>
              </p:cNvSpPr>
              <p:nvPr/>
            </p:nvSpPr>
            <p:spPr bwMode="auto">
              <a:xfrm>
                <a:off x="4217" y="2103"/>
                <a:ext cx="267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51" name="Oval 15"/>
              <p:cNvSpPr>
                <a:spLocks noChangeArrowheads="1"/>
              </p:cNvSpPr>
              <p:nvPr/>
            </p:nvSpPr>
            <p:spPr bwMode="auto">
              <a:xfrm>
                <a:off x="4503" y="265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52" name="Oval 16"/>
              <p:cNvSpPr>
                <a:spLocks noChangeArrowheads="1"/>
              </p:cNvSpPr>
              <p:nvPr/>
            </p:nvSpPr>
            <p:spPr bwMode="auto">
              <a:xfrm>
                <a:off x="4503" y="753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9153" name="AutoShape 17"/>
              <p:cNvCxnSpPr>
                <a:cxnSpLocks noChangeShapeType="1"/>
                <a:stCxn id="219142" idx="0"/>
                <a:endCxn id="219152" idx="2"/>
              </p:cNvCxnSpPr>
              <p:nvPr/>
            </p:nvCxnSpPr>
            <p:spPr bwMode="auto">
              <a:xfrm rot="16200000">
                <a:off x="3687" y="754"/>
                <a:ext cx="760" cy="849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4" name="AutoShape 18"/>
              <p:cNvCxnSpPr>
                <a:cxnSpLocks noChangeShapeType="1"/>
                <a:stCxn id="219152" idx="4"/>
                <a:endCxn id="219143" idx="1"/>
              </p:cNvCxnSpPr>
              <p:nvPr/>
            </p:nvCxnSpPr>
            <p:spPr bwMode="auto">
              <a:xfrm>
                <a:off x="4549" y="856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5" name="AutoShape 19"/>
              <p:cNvCxnSpPr>
                <a:cxnSpLocks noChangeShapeType="1"/>
                <a:stCxn id="219151" idx="2"/>
                <a:endCxn id="219142" idx="4"/>
              </p:cNvCxnSpPr>
              <p:nvPr/>
            </p:nvCxnSpPr>
            <p:spPr bwMode="auto">
              <a:xfrm rot="10800000">
                <a:off x="3642" y="1991"/>
                <a:ext cx="849" cy="71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56" name="Oval 20"/>
              <p:cNvSpPr>
                <a:spLocks noChangeArrowheads="1"/>
              </p:cNvSpPr>
              <p:nvPr/>
            </p:nvSpPr>
            <p:spPr bwMode="auto">
              <a:xfrm>
                <a:off x="4503" y="170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9157" name="AutoShape 21"/>
              <p:cNvCxnSpPr>
                <a:cxnSpLocks noChangeShapeType="1"/>
                <a:stCxn id="219143" idx="3"/>
                <a:endCxn id="219156" idx="0"/>
              </p:cNvCxnSpPr>
              <p:nvPr/>
            </p:nvCxnSpPr>
            <p:spPr bwMode="auto">
              <a:xfrm>
                <a:off x="4549" y="1446"/>
                <a:ext cx="0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8" name="AutoShape 22"/>
              <p:cNvCxnSpPr>
                <a:cxnSpLocks noChangeShapeType="1"/>
                <a:stCxn id="219156" idx="4"/>
                <a:endCxn id="219149" idx="1"/>
              </p:cNvCxnSpPr>
              <p:nvPr/>
            </p:nvCxnSpPr>
            <p:spPr bwMode="auto">
              <a:xfrm>
                <a:off x="4549" y="1809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9" name="AutoShape 23"/>
              <p:cNvCxnSpPr>
                <a:cxnSpLocks noChangeShapeType="1"/>
                <a:stCxn id="219149" idx="3"/>
                <a:endCxn id="219151" idx="0"/>
              </p:cNvCxnSpPr>
              <p:nvPr/>
            </p:nvCxnSpPr>
            <p:spPr bwMode="auto">
              <a:xfrm>
                <a:off x="4549" y="2399"/>
                <a:ext cx="0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60" name="Oval 24"/>
              <p:cNvSpPr>
                <a:spLocks noChangeArrowheads="1"/>
              </p:cNvSpPr>
              <p:nvPr/>
            </p:nvSpPr>
            <p:spPr bwMode="auto">
              <a:xfrm>
                <a:off x="5070" y="170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61" name="Oval 25"/>
              <p:cNvSpPr>
                <a:spLocks noChangeArrowheads="1"/>
              </p:cNvSpPr>
              <p:nvPr/>
            </p:nvSpPr>
            <p:spPr bwMode="auto">
              <a:xfrm>
                <a:off x="5071" y="265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9162" name="AutoShape 26"/>
              <p:cNvCxnSpPr>
                <a:cxnSpLocks noChangeShapeType="1"/>
                <a:stCxn id="219151" idx="6"/>
                <a:endCxn id="219161" idx="2"/>
              </p:cNvCxnSpPr>
              <p:nvPr/>
            </p:nvCxnSpPr>
            <p:spPr bwMode="auto">
              <a:xfrm>
                <a:off x="4606" y="2705"/>
                <a:ext cx="45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63" name="AutoShape 27"/>
              <p:cNvCxnSpPr>
                <a:cxnSpLocks noChangeShapeType="1"/>
                <a:stCxn id="219156" idx="6"/>
                <a:endCxn id="219160" idx="2"/>
              </p:cNvCxnSpPr>
              <p:nvPr/>
            </p:nvCxnSpPr>
            <p:spPr bwMode="auto">
              <a:xfrm>
                <a:off x="4606" y="1752"/>
                <a:ext cx="45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64" name="Line 28"/>
              <p:cNvSpPr>
                <a:spLocks noChangeShapeType="1"/>
              </p:cNvSpPr>
              <p:nvPr/>
            </p:nvSpPr>
            <p:spPr bwMode="auto">
              <a:xfrm>
                <a:off x="5116" y="1888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65" name="Text Box 29"/>
              <p:cNvSpPr txBox="1">
                <a:spLocks noChangeArrowheads="1"/>
              </p:cNvSpPr>
              <p:nvPr/>
            </p:nvSpPr>
            <p:spPr bwMode="auto">
              <a:xfrm>
                <a:off x="4799" y="2115"/>
                <a:ext cx="27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2z</a:t>
                </a:r>
              </a:p>
            </p:txBody>
          </p:sp>
        </p:grpSp>
        <p:grpSp>
          <p:nvGrpSpPr>
            <p:cNvPr id="219173" name="Group 37"/>
            <p:cNvGrpSpPr>
              <a:grpSpLocks/>
            </p:cNvGrpSpPr>
            <p:nvPr/>
          </p:nvGrpSpPr>
          <p:grpSpPr bwMode="auto">
            <a:xfrm>
              <a:off x="8334380" y="2133600"/>
              <a:ext cx="828676" cy="1512888"/>
              <a:chOff x="5173" y="1752"/>
              <a:chExt cx="522" cy="953"/>
            </a:xfrm>
          </p:grpSpPr>
          <p:sp>
            <p:nvSpPr>
              <p:cNvPr id="219167" name="Rectangle 31"/>
              <p:cNvSpPr>
                <a:spLocks noChangeAspect="1" noChangeArrowheads="1"/>
              </p:cNvSpPr>
              <p:nvPr/>
            </p:nvSpPr>
            <p:spPr bwMode="auto">
              <a:xfrm rot="5400000">
                <a:off x="5150" y="214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19168" name="AutoShape 32"/>
              <p:cNvCxnSpPr>
                <a:cxnSpLocks noChangeShapeType="1"/>
                <a:stCxn id="219160" idx="6"/>
                <a:endCxn id="219167" idx="1"/>
              </p:cNvCxnSpPr>
              <p:nvPr/>
            </p:nvCxnSpPr>
            <p:spPr bwMode="auto">
              <a:xfrm>
                <a:off x="5173" y="1752"/>
                <a:ext cx="147" cy="283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69" name="AutoShape 33"/>
              <p:cNvCxnSpPr>
                <a:cxnSpLocks noChangeShapeType="1"/>
                <a:stCxn id="219167" idx="3"/>
                <a:endCxn id="219161" idx="6"/>
              </p:cNvCxnSpPr>
              <p:nvPr/>
            </p:nvCxnSpPr>
            <p:spPr bwMode="auto">
              <a:xfrm rot="5400000">
                <a:off x="5094" y="2479"/>
                <a:ext cx="306" cy="14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70" name="Text Box 34"/>
              <p:cNvSpPr txBox="1">
                <a:spLocks noChangeArrowheads="1"/>
              </p:cNvSpPr>
              <p:nvPr/>
            </p:nvSpPr>
            <p:spPr bwMode="auto">
              <a:xfrm>
                <a:off x="5434" y="2115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z</a:t>
                </a:r>
                <a:r>
                  <a:rPr lang="cs-CZ" altLang="cs-CZ" sz="2000" b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endParaRPr lang="cs-CZ" altLang="cs-CZ" sz="2000" b="1" baseline="-250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19174" name="Rectangle 38"/>
          <p:cNvSpPr>
            <a:spLocks noChangeArrowheads="1"/>
          </p:cNvSpPr>
          <p:nvPr/>
        </p:nvSpPr>
        <p:spPr bwMode="auto">
          <a:xfrm>
            <a:off x="93679" y="3656013"/>
            <a:ext cx="2390089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náhradního odporu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2Z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21917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60820"/>
              </p:ext>
            </p:extLst>
          </p:nvPr>
        </p:nvGraphicFramePr>
        <p:xfrm>
          <a:off x="2483768" y="4585806"/>
          <a:ext cx="2386013" cy="71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58" name="Rovnice" r:id="rId3" imgW="1434960" imgH="431640" progId="Equation.3">
                  <p:embed/>
                </p:oleObj>
              </mc:Choice>
              <mc:Fallback>
                <p:oleObj name="Rovnice" r:id="rId3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5806"/>
                        <a:ext cx="2386013" cy="71540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7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88965"/>
              </p:ext>
            </p:extLst>
          </p:nvPr>
        </p:nvGraphicFramePr>
        <p:xfrm>
          <a:off x="2484189" y="3654575"/>
          <a:ext cx="3149600" cy="70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59" name="Rovnice" r:id="rId5" imgW="1917360" imgH="431640" progId="Equation.3">
                  <p:embed/>
                </p:oleObj>
              </mc:Choice>
              <mc:Fallback>
                <p:oleObj name="Rovnice" r:id="rId5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189" y="3654575"/>
                        <a:ext cx="3149600" cy="70555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80" name="Rectangle 44"/>
          <p:cNvSpPr>
            <a:spLocks noChangeArrowheads="1"/>
          </p:cNvSpPr>
          <p:nvPr/>
        </p:nvSpPr>
        <p:spPr bwMode="auto">
          <a:xfrm>
            <a:off x="107504" y="4581128"/>
            <a:ext cx="2436376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celkového proudu: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81466"/>
              </p:ext>
            </p:extLst>
          </p:nvPr>
        </p:nvGraphicFramePr>
        <p:xfrm>
          <a:off x="2005409" y="2736402"/>
          <a:ext cx="2939529" cy="71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60" name="Rovnice" r:id="rId7" imgW="1879560" imgH="457200" progId="Equation.3">
                  <p:embed/>
                </p:oleObj>
              </mc:Choice>
              <mc:Fallback>
                <p:oleObj name="Rovnice" r:id="rId7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409" y="2736402"/>
                        <a:ext cx="2939529" cy="71102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75841" y="2636912"/>
            <a:ext cx="1659855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Kontrola výkonu na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endParaRPr lang="en-US" altLang="cs-CZ" sz="22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07504" y="5477048"/>
            <a:ext cx="252028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 rezistoru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09926"/>
              </p:ext>
            </p:extLst>
          </p:nvPr>
        </p:nvGraphicFramePr>
        <p:xfrm>
          <a:off x="175841" y="5857528"/>
          <a:ext cx="32527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61" name="Rovnice" r:id="rId9" imgW="1955520" imgH="393480" progId="Equation.3">
                  <p:embed/>
                </p:oleObj>
              </mc:Choice>
              <mc:Fallback>
                <p:oleObj name="Rovnice" r:id="rId9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1" y="5857528"/>
                        <a:ext cx="3252787" cy="652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155965" y="4077072"/>
            <a:ext cx="273651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Kontrola výkonu na R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</a:t>
            </a:r>
            <a:endParaRPr lang="en-US" altLang="cs-CZ" sz="22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aphicFrame>
        <p:nvGraphicFramePr>
          <p:cNvPr id="4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04565"/>
              </p:ext>
            </p:extLst>
          </p:nvPr>
        </p:nvGraphicFramePr>
        <p:xfrm>
          <a:off x="6212947" y="4492456"/>
          <a:ext cx="26606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62" name="Rovnice" r:id="rId11" imgW="1701720" imgH="457200" progId="Equation.3">
                  <p:embed/>
                </p:oleObj>
              </mc:Choice>
              <mc:Fallback>
                <p:oleObj name="Rovnice" r:id="rId11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47" y="4492456"/>
                        <a:ext cx="2660650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635896" y="5909096"/>
            <a:ext cx="1242070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Účinnost děliče: </a:t>
            </a:r>
          </a:p>
        </p:txBody>
      </p:sp>
      <p:graphicFrame>
        <p:nvGraphicFramePr>
          <p:cNvPr id="4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30544"/>
              </p:ext>
            </p:extLst>
          </p:nvPr>
        </p:nvGraphicFramePr>
        <p:xfrm>
          <a:off x="4958644" y="5520738"/>
          <a:ext cx="4019126" cy="111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63" name="Rovnice" r:id="rId13" imgW="2412720" imgH="672840" progId="Equation.3">
                  <p:embed/>
                </p:oleObj>
              </mc:Choice>
              <mc:Fallback>
                <p:oleObj name="Rovnice" r:id="rId13" imgW="2412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644" y="5520738"/>
                        <a:ext cx="4019126" cy="111782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8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9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6632"/>
            <a:ext cx="5113337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107951" y="908720"/>
            <a:ext cx="5220644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výstupní napětí, účinnost děliče a ztrátové výkony na rezistorech, je-li vstupní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V, rezistor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R1=1,8k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rezistor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R2=2,9k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 odpor zátěže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3,5k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386263" y="188913"/>
            <a:ext cx="3582993" cy="3529012"/>
            <a:chOff x="5580063" y="188913"/>
            <a:chExt cx="3582993" cy="3529012"/>
          </a:xfrm>
        </p:grpSpPr>
        <p:grpSp>
          <p:nvGrpSpPr>
            <p:cNvPr id="219172" name="Group 36"/>
            <p:cNvGrpSpPr>
              <a:grpSpLocks/>
            </p:cNvGrpSpPr>
            <p:nvPr/>
          </p:nvGrpSpPr>
          <p:grpSpPr bwMode="auto">
            <a:xfrm>
              <a:off x="5580063" y="188913"/>
              <a:ext cx="2736850" cy="3529012"/>
              <a:chOff x="3438" y="527"/>
              <a:chExt cx="1724" cy="2223"/>
            </a:xfrm>
          </p:grpSpPr>
          <p:sp>
            <p:nvSpPr>
              <p:cNvPr id="219142" name="Oval 6"/>
              <p:cNvSpPr>
                <a:spLocks noChangeAspect="1" noChangeArrowheads="1"/>
              </p:cNvSpPr>
              <p:nvPr/>
            </p:nvSpPr>
            <p:spPr bwMode="auto">
              <a:xfrm>
                <a:off x="3438" y="1571"/>
                <a:ext cx="408" cy="408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 b="1">
                    <a:solidFill>
                      <a:schemeClr val="bg2"/>
                    </a:solidFill>
                    <a:effectLst/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219143" name="Rectangle 7"/>
              <p:cNvSpPr>
                <a:spLocks noChangeAspect="1" noChangeArrowheads="1"/>
              </p:cNvSpPr>
              <p:nvPr/>
            </p:nvSpPr>
            <p:spPr bwMode="auto">
              <a:xfrm rot="5400000">
                <a:off x="4379" y="119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4" name="Line 8"/>
              <p:cNvSpPr>
                <a:spLocks noChangeShapeType="1"/>
              </p:cNvSpPr>
              <p:nvPr/>
            </p:nvSpPr>
            <p:spPr bwMode="auto">
              <a:xfrm>
                <a:off x="3937" y="1480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5" name="Text Box 9"/>
              <p:cNvSpPr txBox="1">
                <a:spLocks noChangeArrowheads="1"/>
              </p:cNvSpPr>
              <p:nvPr/>
            </p:nvSpPr>
            <p:spPr bwMode="auto">
              <a:xfrm>
                <a:off x="4239" y="116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19146" name="Text Box 10"/>
              <p:cNvSpPr txBox="1">
                <a:spLocks noChangeArrowheads="1"/>
              </p:cNvSpPr>
              <p:nvPr/>
            </p:nvSpPr>
            <p:spPr bwMode="auto">
              <a:xfrm>
                <a:off x="3956" y="1695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7" name="Line 11"/>
              <p:cNvSpPr>
                <a:spLocks noChangeShapeType="1"/>
              </p:cNvSpPr>
              <p:nvPr/>
            </p:nvSpPr>
            <p:spPr bwMode="auto">
              <a:xfrm>
                <a:off x="3801" y="708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8" name="Text Box 12"/>
              <p:cNvSpPr txBox="1">
                <a:spLocks noChangeArrowheads="1"/>
              </p:cNvSpPr>
              <p:nvPr/>
            </p:nvSpPr>
            <p:spPr bwMode="auto">
              <a:xfrm>
                <a:off x="3711" y="527"/>
                <a:ext cx="9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I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49" name="Rectangle 13"/>
              <p:cNvSpPr>
                <a:spLocks noChangeAspect="1" noChangeArrowheads="1"/>
              </p:cNvSpPr>
              <p:nvPr/>
            </p:nvSpPr>
            <p:spPr bwMode="auto">
              <a:xfrm rot="5400000">
                <a:off x="4379" y="214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50" name="Text Box 14"/>
              <p:cNvSpPr txBox="1">
                <a:spLocks noChangeArrowheads="1"/>
              </p:cNvSpPr>
              <p:nvPr/>
            </p:nvSpPr>
            <p:spPr bwMode="auto">
              <a:xfrm>
                <a:off x="4217" y="2103"/>
                <a:ext cx="267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 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51" name="Oval 15"/>
              <p:cNvSpPr>
                <a:spLocks noChangeArrowheads="1"/>
              </p:cNvSpPr>
              <p:nvPr/>
            </p:nvSpPr>
            <p:spPr bwMode="auto">
              <a:xfrm>
                <a:off x="4503" y="265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52" name="Oval 16"/>
              <p:cNvSpPr>
                <a:spLocks noChangeArrowheads="1"/>
              </p:cNvSpPr>
              <p:nvPr/>
            </p:nvSpPr>
            <p:spPr bwMode="auto">
              <a:xfrm>
                <a:off x="4503" y="753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9153" name="AutoShape 17"/>
              <p:cNvCxnSpPr>
                <a:cxnSpLocks noChangeShapeType="1"/>
                <a:stCxn id="219142" idx="0"/>
                <a:endCxn id="219152" idx="2"/>
              </p:cNvCxnSpPr>
              <p:nvPr/>
            </p:nvCxnSpPr>
            <p:spPr bwMode="auto">
              <a:xfrm rot="16200000">
                <a:off x="3687" y="754"/>
                <a:ext cx="760" cy="849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4" name="AutoShape 18"/>
              <p:cNvCxnSpPr>
                <a:cxnSpLocks noChangeShapeType="1"/>
                <a:stCxn id="219152" idx="4"/>
                <a:endCxn id="219143" idx="1"/>
              </p:cNvCxnSpPr>
              <p:nvPr/>
            </p:nvCxnSpPr>
            <p:spPr bwMode="auto">
              <a:xfrm>
                <a:off x="4549" y="856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5" name="AutoShape 19"/>
              <p:cNvCxnSpPr>
                <a:cxnSpLocks noChangeShapeType="1"/>
                <a:stCxn id="219151" idx="2"/>
                <a:endCxn id="219142" idx="4"/>
              </p:cNvCxnSpPr>
              <p:nvPr/>
            </p:nvCxnSpPr>
            <p:spPr bwMode="auto">
              <a:xfrm rot="10800000">
                <a:off x="3642" y="1991"/>
                <a:ext cx="849" cy="714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56" name="Oval 20"/>
              <p:cNvSpPr>
                <a:spLocks noChangeArrowheads="1"/>
              </p:cNvSpPr>
              <p:nvPr/>
            </p:nvSpPr>
            <p:spPr bwMode="auto">
              <a:xfrm>
                <a:off x="4503" y="170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9157" name="AutoShape 21"/>
              <p:cNvCxnSpPr>
                <a:cxnSpLocks noChangeShapeType="1"/>
                <a:stCxn id="219143" idx="3"/>
                <a:endCxn id="219156" idx="0"/>
              </p:cNvCxnSpPr>
              <p:nvPr/>
            </p:nvCxnSpPr>
            <p:spPr bwMode="auto">
              <a:xfrm>
                <a:off x="4549" y="1446"/>
                <a:ext cx="0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8" name="AutoShape 22"/>
              <p:cNvCxnSpPr>
                <a:cxnSpLocks noChangeShapeType="1"/>
                <a:stCxn id="219156" idx="4"/>
                <a:endCxn id="219149" idx="1"/>
              </p:cNvCxnSpPr>
              <p:nvPr/>
            </p:nvCxnSpPr>
            <p:spPr bwMode="auto">
              <a:xfrm>
                <a:off x="4549" y="1809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59" name="AutoShape 23"/>
              <p:cNvCxnSpPr>
                <a:cxnSpLocks noChangeShapeType="1"/>
                <a:stCxn id="219149" idx="3"/>
                <a:endCxn id="219151" idx="0"/>
              </p:cNvCxnSpPr>
              <p:nvPr/>
            </p:nvCxnSpPr>
            <p:spPr bwMode="auto">
              <a:xfrm>
                <a:off x="4549" y="2399"/>
                <a:ext cx="0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60" name="Oval 24"/>
              <p:cNvSpPr>
                <a:spLocks noChangeArrowheads="1"/>
              </p:cNvSpPr>
              <p:nvPr/>
            </p:nvSpPr>
            <p:spPr bwMode="auto">
              <a:xfrm>
                <a:off x="5070" y="170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61" name="Oval 25"/>
              <p:cNvSpPr>
                <a:spLocks noChangeArrowheads="1"/>
              </p:cNvSpPr>
              <p:nvPr/>
            </p:nvSpPr>
            <p:spPr bwMode="auto">
              <a:xfrm>
                <a:off x="5071" y="265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cxnSp>
            <p:nvCxnSpPr>
              <p:cNvPr id="219162" name="AutoShape 26"/>
              <p:cNvCxnSpPr>
                <a:cxnSpLocks noChangeShapeType="1"/>
                <a:stCxn id="219151" idx="6"/>
                <a:endCxn id="219161" idx="2"/>
              </p:cNvCxnSpPr>
              <p:nvPr/>
            </p:nvCxnSpPr>
            <p:spPr bwMode="auto">
              <a:xfrm>
                <a:off x="4606" y="2705"/>
                <a:ext cx="45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63" name="AutoShape 27"/>
              <p:cNvCxnSpPr>
                <a:cxnSpLocks noChangeShapeType="1"/>
                <a:stCxn id="219156" idx="6"/>
                <a:endCxn id="219160" idx="2"/>
              </p:cNvCxnSpPr>
              <p:nvPr/>
            </p:nvCxnSpPr>
            <p:spPr bwMode="auto">
              <a:xfrm>
                <a:off x="4606" y="1752"/>
                <a:ext cx="452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64" name="Line 28"/>
              <p:cNvSpPr>
                <a:spLocks noChangeShapeType="1"/>
              </p:cNvSpPr>
              <p:nvPr/>
            </p:nvSpPr>
            <p:spPr bwMode="auto">
              <a:xfrm>
                <a:off x="5116" y="1888"/>
                <a:ext cx="0" cy="68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19165" name="Text Box 29"/>
              <p:cNvSpPr txBox="1">
                <a:spLocks noChangeArrowheads="1"/>
              </p:cNvSpPr>
              <p:nvPr/>
            </p:nvSpPr>
            <p:spPr bwMode="auto">
              <a:xfrm>
                <a:off x="4799" y="2115"/>
                <a:ext cx="27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2z</a:t>
                </a:r>
              </a:p>
            </p:txBody>
          </p:sp>
        </p:grpSp>
        <p:grpSp>
          <p:nvGrpSpPr>
            <p:cNvPr id="219173" name="Group 37"/>
            <p:cNvGrpSpPr>
              <a:grpSpLocks/>
            </p:cNvGrpSpPr>
            <p:nvPr/>
          </p:nvGrpSpPr>
          <p:grpSpPr bwMode="auto">
            <a:xfrm>
              <a:off x="8334380" y="2133600"/>
              <a:ext cx="828676" cy="1512888"/>
              <a:chOff x="5173" y="1752"/>
              <a:chExt cx="522" cy="953"/>
            </a:xfrm>
          </p:grpSpPr>
          <p:sp>
            <p:nvSpPr>
              <p:cNvPr id="219167" name="Rectangle 31"/>
              <p:cNvSpPr>
                <a:spLocks noChangeAspect="1" noChangeArrowheads="1"/>
              </p:cNvSpPr>
              <p:nvPr/>
            </p:nvSpPr>
            <p:spPr bwMode="auto">
              <a:xfrm rot="5400000">
                <a:off x="5150" y="2149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19168" name="AutoShape 32"/>
              <p:cNvCxnSpPr>
                <a:cxnSpLocks noChangeShapeType="1"/>
                <a:stCxn id="219160" idx="6"/>
                <a:endCxn id="219167" idx="1"/>
              </p:cNvCxnSpPr>
              <p:nvPr/>
            </p:nvCxnSpPr>
            <p:spPr bwMode="auto">
              <a:xfrm>
                <a:off x="5173" y="1752"/>
                <a:ext cx="147" cy="283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9169" name="AutoShape 33"/>
              <p:cNvCxnSpPr>
                <a:cxnSpLocks noChangeShapeType="1"/>
                <a:stCxn id="219167" idx="3"/>
                <a:endCxn id="219161" idx="6"/>
              </p:cNvCxnSpPr>
              <p:nvPr/>
            </p:nvCxnSpPr>
            <p:spPr bwMode="auto">
              <a:xfrm rot="5400000">
                <a:off x="5094" y="2479"/>
                <a:ext cx="306" cy="146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9170" name="Text Box 34"/>
              <p:cNvSpPr txBox="1">
                <a:spLocks noChangeArrowheads="1"/>
              </p:cNvSpPr>
              <p:nvPr/>
            </p:nvSpPr>
            <p:spPr bwMode="auto">
              <a:xfrm>
                <a:off x="5434" y="2115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 dirty="0" err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 dirty="0" err="1">
                    <a:solidFill>
                      <a:schemeClr val="bg2"/>
                    </a:solidFill>
                    <a:effectLst/>
                  </a:rPr>
                  <a:t>z</a:t>
                </a: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 </a:t>
                </a:r>
                <a:endParaRPr lang="cs-CZ" altLang="cs-CZ" sz="2000" b="1" baseline="-25000" dirty="0">
                  <a:solidFill>
                    <a:schemeClr val="bg2"/>
                  </a:solidFill>
                  <a:effectLst/>
                </a:endParaRPr>
              </a:p>
            </p:txBody>
          </p:sp>
        </p:grpSp>
      </p:grp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03493" y="2269654"/>
            <a:ext cx="5220644" cy="1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 Navrhněte zatížený dělič, je-li vstupní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V, výstupní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13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V. K děliči je připojena zátěž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Ω.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Odpor R1 volíme 2k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Maximální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ztrátový výkon rezistorů na děliči je 500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mW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107504" y="4005064"/>
            <a:ext cx="8712968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 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odpor rezistoru R1 při normálním provozu a určete, jak se změní výstupní napětí na děliči, jestliže dojde k přerušení rezistoru R2. Před poruchou bylo vstupní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72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V, výstupní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13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a odpor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R2=2,8k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 odpor zátěže byl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2,5k</a:t>
            </a:r>
            <a:r>
              <a:rPr lang="el-GR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Ω.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Určete ztrátový výkon na rezistoru R1 při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poruše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8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424862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Transfigurace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řešení složitějších obvodů se můžeme dostat do situace, že v obvodu nejsou žádné rezistory, které by byly zapojeny do série nebo paralelně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</a:t>
            </a:r>
            <a:r>
              <a:rPr lang="cs-CZ" altLang="cs-CZ" sz="2400" b="1" u="sng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Wingdings" panose="05000000000000000000" pitchFamily="2" charset="2"/>
              </a:rPr>
              <a:t></a:t>
            </a:r>
            <a:r>
              <a:rPr lang="cs-CZ" altLang="cs-CZ" sz="2400" b="1" u="sng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obvod nelze zjednodušit </a:t>
            </a:r>
            <a:r>
              <a:rPr lang="cs-CZ" altLang="cs-CZ" sz="2400" b="1" u="sng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  <a:sym typeface="Wingdings" panose="05000000000000000000" pitchFamily="2" charset="2"/>
              </a:rPr>
              <a:t></a:t>
            </a:r>
            <a:r>
              <a:rPr lang="cs-CZ" altLang="cs-CZ" sz="20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  <p:grpSp>
        <p:nvGrpSpPr>
          <p:cNvPr id="222318" name="Group 110"/>
          <p:cNvGrpSpPr>
            <a:grpSpLocks/>
          </p:cNvGrpSpPr>
          <p:nvPr/>
        </p:nvGrpSpPr>
        <p:grpSpPr bwMode="auto">
          <a:xfrm>
            <a:off x="323850" y="2058988"/>
            <a:ext cx="4537075" cy="3098801"/>
            <a:chOff x="204" y="1433"/>
            <a:chExt cx="2858" cy="1952"/>
          </a:xfrm>
        </p:grpSpPr>
        <p:sp>
          <p:nvSpPr>
            <p:cNvPr id="222281" name="Rectangle 73"/>
            <p:cNvSpPr>
              <a:spLocks noChangeAspect="1" noChangeArrowheads="1"/>
            </p:cNvSpPr>
            <p:nvPr/>
          </p:nvSpPr>
          <p:spPr bwMode="auto">
            <a:xfrm>
              <a:off x="612" y="170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82" name="Rectangle 74"/>
            <p:cNvSpPr>
              <a:spLocks noChangeAspect="1" noChangeArrowheads="1"/>
            </p:cNvSpPr>
            <p:nvPr/>
          </p:nvSpPr>
          <p:spPr bwMode="auto">
            <a:xfrm>
              <a:off x="2154" y="170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83" name="Rectangle 75"/>
            <p:cNvSpPr>
              <a:spLocks noChangeAspect="1" noChangeArrowheads="1"/>
            </p:cNvSpPr>
            <p:nvPr/>
          </p:nvSpPr>
          <p:spPr bwMode="auto">
            <a:xfrm rot="5400000">
              <a:off x="1372" y="2126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84" name="Oval 76"/>
            <p:cNvSpPr>
              <a:spLocks noChangeArrowheads="1"/>
            </p:cNvSpPr>
            <p:nvPr/>
          </p:nvSpPr>
          <p:spPr bwMode="auto">
            <a:xfrm>
              <a:off x="2971" y="26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85" name="Oval 77"/>
            <p:cNvSpPr>
              <a:spLocks noChangeArrowheads="1"/>
            </p:cNvSpPr>
            <p:nvPr/>
          </p:nvSpPr>
          <p:spPr bwMode="auto">
            <a:xfrm>
              <a:off x="204" y="329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86" name="Oval 78"/>
            <p:cNvSpPr>
              <a:spLocks noChangeArrowheads="1"/>
            </p:cNvSpPr>
            <p:nvPr/>
          </p:nvSpPr>
          <p:spPr bwMode="auto">
            <a:xfrm>
              <a:off x="204" y="263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93" name="Rectangle 85"/>
            <p:cNvSpPr>
              <a:spLocks noChangeAspect="1" noChangeArrowheads="1"/>
            </p:cNvSpPr>
            <p:nvPr/>
          </p:nvSpPr>
          <p:spPr bwMode="auto">
            <a:xfrm>
              <a:off x="2200" y="2614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94" name="Rectangle 86"/>
            <p:cNvSpPr>
              <a:spLocks noChangeAspect="1" noChangeArrowheads="1"/>
            </p:cNvSpPr>
            <p:nvPr/>
          </p:nvSpPr>
          <p:spPr bwMode="auto">
            <a:xfrm>
              <a:off x="612" y="2614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95" name="Oval 87"/>
            <p:cNvSpPr>
              <a:spLocks noChangeArrowheads="1"/>
            </p:cNvSpPr>
            <p:nvPr/>
          </p:nvSpPr>
          <p:spPr bwMode="auto">
            <a:xfrm>
              <a:off x="1497" y="263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96" name="Oval 88"/>
            <p:cNvSpPr>
              <a:spLocks noChangeArrowheads="1"/>
            </p:cNvSpPr>
            <p:nvPr/>
          </p:nvSpPr>
          <p:spPr bwMode="auto">
            <a:xfrm>
              <a:off x="1496" y="172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297" name="Oval 89"/>
            <p:cNvSpPr>
              <a:spLocks noChangeArrowheads="1"/>
            </p:cNvSpPr>
            <p:nvPr/>
          </p:nvSpPr>
          <p:spPr bwMode="auto">
            <a:xfrm>
              <a:off x="2971" y="3294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  <p:cxnSp>
          <p:nvCxnSpPr>
            <p:cNvPr id="222298" name="AutoShape 90"/>
            <p:cNvCxnSpPr>
              <a:cxnSpLocks noChangeShapeType="1"/>
              <a:stCxn id="222286" idx="0"/>
              <a:endCxn id="222281" idx="1"/>
            </p:cNvCxnSpPr>
            <p:nvPr/>
          </p:nvCxnSpPr>
          <p:spPr bwMode="auto">
            <a:xfrm rot="16200000">
              <a:off x="0" y="2024"/>
              <a:ext cx="85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0" name="AutoShape 92"/>
            <p:cNvCxnSpPr>
              <a:cxnSpLocks noChangeShapeType="1"/>
              <a:stCxn id="222281" idx="3"/>
              <a:endCxn id="222296" idx="2"/>
            </p:cNvCxnSpPr>
            <p:nvPr/>
          </p:nvCxnSpPr>
          <p:spPr bwMode="auto">
            <a:xfrm>
              <a:off x="964" y="1774"/>
              <a:ext cx="52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1" name="AutoShape 93"/>
            <p:cNvCxnSpPr>
              <a:cxnSpLocks noChangeShapeType="1"/>
              <a:stCxn id="222296" idx="6"/>
              <a:endCxn id="222282" idx="1"/>
            </p:cNvCxnSpPr>
            <p:nvPr/>
          </p:nvCxnSpPr>
          <p:spPr bwMode="auto">
            <a:xfrm>
              <a:off x="1599" y="1774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2" name="AutoShape 94"/>
            <p:cNvCxnSpPr>
              <a:cxnSpLocks noChangeShapeType="1"/>
              <a:stCxn id="222282" idx="3"/>
              <a:endCxn id="222284" idx="0"/>
            </p:cNvCxnSpPr>
            <p:nvPr/>
          </p:nvCxnSpPr>
          <p:spPr bwMode="auto">
            <a:xfrm>
              <a:off x="2506" y="1774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3" name="AutoShape 95"/>
            <p:cNvCxnSpPr>
              <a:cxnSpLocks noChangeShapeType="1"/>
              <a:stCxn id="222286" idx="6"/>
              <a:endCxn id="222294" idx="1"/>
            </p:cNvCxnSpPr>
            <p:nvPr/>
          </p:nvCxnSpPr>
          <p:spPr bwMode="auto">
            <a:xfrm>
              <a:off x="307" y="2682"/>
              <a:ext cx="29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4" name="AutoShape 96"/>
            <p:cNvCxnSpPr>
              <a:cxnSpLocks noChangeShapeType="1"/>
              <a:stCxn id="222294" idx="3"/>
              <a:endCxn id="222295" idx="2"/>
            </p:cNvCxnSpPr>
            <p:nvPr/>
          </p:nvCxnSpPr>
          <p:spPr bwMode="auto">
            <a:xfrm>
              <a:off x="964" y="2682"/>
              <a:ext cx="5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5" name="AutoShape 97"/>
            <p:cNvCxnSpPr>
              <a:cxnSpLocks noChangeShapeType="1"/>
              <a:stCxn id="222295" idx="6"/>
              <a:endCxn id="222293" idx="1"/>
            </p:cNvCxnSpPr>
            <p:nvPr/>
          </p:nvCxnSpPr>
          <p:spPr bwMode="auto">
            <a:xfrm>
              <a:off x="1600" y="2682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6" name="AutoShape 98"/>
            <p:cNvCxnSpPr>
              <a:cxnSpLocks noChangeShapeType="1"/>
              <a:stCxn id="222296" idx="4"/>
              <a:endCxn id="222283" idx="1"/>
            </p:cNvCxnSpPr>
            <p:nvPr/>
          </p:nvCxnSpPr>
          <p:spPr bwMode="auto">
            <a:xfrm>
              <a:off x="1542" y="1831"/>
              <a:ext cx="0" cy="18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7" name="AutoShape 99"/>
            <p:cNvCxnSpPr>
              <a:cxnSpLocks noChangeShapeType="1"/>
              <a:stCxn id="222283" idx="3"/>
              <a:endCxn id="222295" idx="0"/>
            </p:cNvCxnSpPr>
            <p:nvPr/>
          </p:nvCxnSpPr>
          <p:spPr bwMode="auto">
            <a:xfrm>
              <a:off x="1542" y="2376"/>
              <a:ext cx="1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8" name="AutoShape 100"/>
            <p:cNvCxnSpPr>
              <a:cxnSpLocks noChangeShapeType="1"/>
              <a:stCxn id="222293" idx="3"/>
              <a:endCxn id="222284" idx="2"/>
            </p:cNvCxnSpPr>
            <p:nvPr/>
          </p:nvCxnSpPr>
          <p:spPr bwMode="auto">
            <a:xfrm>
              <a:off x="2552" y="2682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09" name="AutoShape 101"/>
            <p:cNvCxnSpPr>
              <a:cxnSpLocks noChangeShapeType="1"/>
              <a:stCxn id="222285" idx="0"/>
              <a:endCxn id="222286" idx="4"/>
            </p:cNvCxnSpPr>
            <p:nvPr/>
          </p:nvCxnSpPr>
          <p:spPr bwMode="auto">
            <a:xfrm flipV="1">
              <a:off x="250" y="2739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310" name="AutoShape 102"/>
            <p:cNvCxnSpPr>
              <a:cxnSpLocks noChangeShapeType="1"/>
              <a:stCxn id="222297" idx="0"/>
              <a:endCxn id="222284" idx="4"/>
            </p:cNvCxnSpPr>
            <p:nvPr/>
          </p:nvCxnSpPr>
          <p:spPr bwMode="auto">
            <a:xfrm flipV="1">
              <a:off x="3017" y="2740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2311" name="Text Box 103"/>
            <p:cNvSpPr txBox="1">
              <a:spLocks noChangeArrowheads="1"/>
            </p:cNvSpPr>
            <p:nvPr/>
          </p:nvSpPr>
          <p:spPr bwMode="auto">
            <a:xfrm>
              <a:off x="1474" y="3067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2312" name="Text Box 104"/>
            <p:cNvSpPr txBox="1">
              <a:spLocks noChangeArrowheads="1"/>
            </p:cNvSpPr>
            <p:nvPr/>
          </p:nvSpPr>
          <p:spPr bwMode="auto">
            <a:xfrm>
              <a:off x="1610" y="206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22313" name="Text Box 105"/>
            <p:cNvSpPr txBox="1">
              <a:spLocks noChangeArrowheads="1"/>
            </p:cNvSpPr>
            <p:nvPr/>
          </p:nvSpPr>
          <p:spPr bwMode="auto">
            <a:xfrm>
              <a:off x="2245" y="234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2314" name="Text Box 106"/>
            <p:cNvSpPr txBox="1">
              <a:spLocks noChangeArrowheads="1"/>
            </p:cNvSpPr>
            <p:nvPr/>
          </p:nvSpPr>
          <p:spPr bwMode="auto">
            <a:xfrm>
              <a:off x="657" y="2340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22315" name="Text Box 107"/>
            <p:cNvSpPr txBox="1">
              <a:spLocks noChangeArrowheads="1"/>
            </p:cNvSpPr>
            <p:nvPr/>
          </p:nvSpPr>
          <p:spPr bwMode="auto">
            <a:xfrm>
              <a:off x="2200" y="143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2316" name="Text Box 108"/>
            <p:cNvSpPr txBox="1">
              <a:spLocks noChangeArrowheads="1"/>
            </p:cNvSpPr>
            <p:nvPr/>
          </p:nvSpPr>
          <p:spPr bwMode="auto">
            <a:xfrm>
              <a:off x="657" y="143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2317" name="Line 109"/>
            <p:cNvSpPr>
              <a:spLocks noChangeShapeType="1"/>
            </p:cNvSpPr>
            <p:nvPr/>
          </p:nvSpPr>
          <p:spPr bwMode="auto">
            <a:xfrm>
              <a:off x="385" y="3339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  <a:effectLst/>
              </a:endParaRPr>
            </a:p>
          </p:txBody>
        </p:sp>
      </p:grpSp>
      <p:pic>
        <p:nvPicPr>
          <p:cNvPr id="222319" name="Picture 111" descr="MC90030432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3024188" cy="12414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22320" name="Rectangle 112"/>
          <p:cNvSpPr>
            <a:spLocks noChangeArrowheads="1"/>
          </p:cNvSpPr>
          <p:nvPr/>
        </p:nvSpPr>
        <p:spPr bwMode="auto">
          <a:xfrm>
            <a:off x="179388" y="5300663"/>
            <a:ext cx="85693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69875" algn="l"/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Jednou z možností řešení je úprava obvodu pomocí transfigurace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změna zapojení rezistorů z trojúhelníka na hvězdu.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Podmínkou je, že po přepočtu se nesmí změnit poměry v obvodu (výsledný odpor musí zůstat stejný). 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2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424862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Transfigurace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23850" y="3860800"/>
            <a:ext cx="8569325" cy="10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5113" indent="-265113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V některých případech se používá i opačný převod hvězda  trojúhelník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	</a:t>
            </a:r>
            <a:r>
              <a:rPr lang="cs-CZ" altLang="cs-CZ" sz="2000" b="1" i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Řešení obvodů je matematicky náročné, mnohdy je rychlejší využít jinou metodu výpočtu (viz výpočet obvodů s více zdroji)</a:t>
            </a:r>
            <a:endParaRPr lang="cs-CZ" altLang="cs-CZ" sz="2000" b="1" i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223263" name="Text Box 31"/>
          <p:cNvSpPr txBox="1">
            <a:spLocks noChangeArrowheads="1"/>
          </p:cNvSpPr>
          <p:nvPr/>
        </p:nvSpPr>
        <p:spPr bwMode="auto">
          <a:xfrm>
            <a:off x="5940425" y="1125538"/>
            <a:ext cx="1120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HVĚZDA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grpSp>
        <p:nvGrpSpPr>
          <p:cNvPr id="223272" name="Group 40"/>
          <p:cNvGrpSpPr>
            <a:grpSpLocks/>
          </p:cNvGrpSpPr>
          <p:nvPr/>
        </p:nvGrpSpPr>
        <p:grpSpPr bwMode="auto">
          <a:xfrm>
            <a:off x="6227763" y="836613"/>
            <a:ext cx="2305050" cy="2233612"/>
            <a:chOff x="3016" y="663"/>
            <a:chExt cx="1452" cy="1407"/>
          </a:xfrm>
        </p:grpSpPr>
        <p:grpSp>
          <p:nvGrpSpPr>
            <p:cNvPr id="223249" name="Group 17"/>
            <p:cNvGrpSpPr>
              <a:grpSpLocks/>
            </p:cNvGrpSpPr>
            <p:nvPr/>
          </p:nvGrpSpPr>
          <p:grpSpPr bwMode="auto">
            <a:xfrm>
              <a:off x="3016" y="663"/>
              <a:ext cx="1452" cy="1407"/>
              <a:chOff x="3243" y="2568"/>
              <a:chExt cx="1452" cy="1407"/>
            </a:xfrm>
          </p:grpSpPr>
          <p:sp>
            <p:nvSpPr>
              <p:cNvPr id="223250" name="Rectangle 18"/>
              <p:cNvSpPr>
                <a:spLocks noChangeAspect="1" noChangeArrowheads="1"/>
              </p:cNvSpPr>
              <p:nvPr/>
            </p:nvSpPr>
            <p:spPr bwMode="auto">
              <a:xfrm rot="19800000">
                <a:off x="3492" y="361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51" name="Rectangle 19"/>
              <p:cNvSpPr>
                <a:spLocks noChangeAspect="1" noChangeArrowheads="1"/>
              </p:cNvSpPr>
              <p:nvPr/>
            </p:nvSpPr>
            <p:spPr bwMode="auto">
              <a:xfrm rot="1800000">
                <a:off x="4138" y="361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52" name="Rectangle 20"/>
              <p:cNvSpPr>
                <a:spLocks noChangeAspect="1" noChangeArrowheads="1"/>
              </p:cNvSpPr>
              <p:nvPr/>
            </p:nvSpPr>
            <p:spPr bwMode="auto">
              <a:xfrm rot="5400000">
                <a:off x="3798" y="3011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53" name="Oval 21"/>
              <p:cNvSpPr>
                <a:spLocks noChangeArrowheads="1"/>
              </p:cNvSpPr>
              <p:nvPr/>
            </p:nvSpPr>
            <p:spPr bwMode="auto">
              <a:xfrm>
                <a:off x="3923" y="3430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54" name="Oval 22"/>
              <p:cNvSpPr>
                <a:spLocks noChangeArrowheads="1"/>
              </p:cNvSpPr>
              <p:nvPr/>
            </p:nvSpPr>
            <p:spPr bwMode="auto">
              <a:xfrm>
                <a:off x="3922" y="2568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55" name="Oval 23"/>
              <p:cNvSpPr>
                <a:spLocks noChangeArrowheads="1"/>
              </p:cNvSpPr>
              <p:nvPr/>
            </p:nvSpPr>
            <p:spPr bwMode="auto">
              <a:xfrm>
                <a:off x="3243" y="3884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56" name="Oval 24"/>
              <p:cNvSpPr>
                <a:spLocks noChangeArrowheads="1"/>
              </p:cNvSpPr>
              <p:nvPr/>
            </p:nvSpPr>
            <p:spPr bwMode="auto">
              <a:xfrm>
                <a:off x="4604" y="3884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23257" name="AutoShape 25"/>
              <p:cNvCxnSpPr>
                <a:cxnSpLocks noChangeShapeType="1"/>
                <a:stCxn id="223254" idx="4"/>
                <a:endCxn id="223252" idx="1"/>
              </p:cNvCxnSpPr>
              <p:nvPr/>
            </p:nvCxnSpPr>
            <p:spPr bwMode="auto">
              <a:xfrm>
                <a:off x="3968" y="2671"/>
                <a:ext cx="0" cy="226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58" name="AutoShape 26"/>
              <p:cNvCxnSpPr>
                <a:cxnSpLocks noChangeShapeType="1"/>
                <a:stCxn id="223252" idx="3"/>
                <a:endCxn id="223253" idx="0"/>
              </p:cNvCxnSpPr>
              <p:nvPr/>
            </p:nvCxnSpPr>
            <p:spPr bwMode="auto">
              <a:xfrm>
                <a:off x="3968" y="3261"/>
                <a:ext cx="1" cy="157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59" name="AutoShape 27"/>
              <p:cNvCxnSpPr>
                <a:cxnSpLocks noChangeShapeType="1"/>
                <a:stCxn id="223253" idx="3"/>
                <a:endCxn id="223250" idx="3"/>
              </p:cNvCxnSpPr>
              <p:nvPr/>
            </p:nvCxnSpPr>
            <p:spPr bwMode="auto">
              <a:xfrm flipH="1">
                <a:off x="3819" y="3520"/>
                <a:ext cx="117" cy="72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60" name="AutoShape 28"/>
              <p:cNvCxnSpPr>
                <a:cxnSpLocks noChangeShapeType="1"/>
                <a:stCxn id="223250" idx="1"/>
                <a:endCxn id="223255" idx="7"/>
              </p:cNvCxnSpPr>
              <p:nvPr/>
            </p:nvCxnSpPr>
            <p:spPr bwMode="auto">
              <a:xfrm flipH="1">
                <a:off x="3321" y="3775"/>
                <a:ext cx="183" cy="11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61" name="AutoShape 29"/>
              <p:cNvCxnSpPr>
                <a:cxnSpLocks noChangeShapeType="1"/>
                <a:stCxn id="223253" idx="5"/>
                <a:endCxn id="223251" idx="1"/>
              </p:cNvCxnSpPr>
              <p:nvPr/>
            </p:nvCxnSpPr>
            <p:spPr bwMode="auto">
              <a:xfrm>
                <a:off x="4001" y="3520"/>
                <a:ext cx="149" cy="74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62" name="AutoShape 30"/>
              <p:cNvCxnSpPr>
                <a:cxnSpLocks noChangeShapeType="1"/>
                <a:stCxn id="223251" idx="3"/>
              </p:cNvCxnSpPr>
              <p:nvPr/>
            </p:nvCxnSpPr>
            <p:spPr bwMode="auto">
              <a:xfrm>
                <a:off x="4465" y="3776"/>
                <a:ext cx="152" cy="109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264" name="Text Box 32"/>
            <p:cNvSpPr txBox="1">
              <a:spLocks noChangeArrowheads="1"/>
            </p:cNvSpPr>
            <p:nvPr/>
          </p:nvSpPr>
          <p:spPr bwMode="auto">
            <a:xfrm>
              <a:off x="3152" y="1467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B</a:t>
              </a:r>
            </a:p>
          </p:txBody>
        </p:sp>
        <p:sp>
          <p:nvSpPr>
            <p:cNvPr id="223265" name="Text Box 33"/>
            <p:cNvSpPr txBox="1">
              <a:spLocks noChangeArrowheads="1"/>
            </p:cNvSpPr>
            <p:nvPr/>
          </p:nvSpPr>
          <p:spPr bwMode="auto">
            <a:xfrm>
              <a:off x="3833" y="1025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A</a:t>
              </a:r>
            </a:p>
          </p:txBody>
        </p:sp>
        <p:sp>
          <p:nvSpPr>
            <p:cNvPr id="223268" name="Text Box 36"/>
            <p:cNvSpPr txBox="1">
              <a:spLocks noChangeArrowheads="1"/>
            </p:cNvSpPr>
            <p:nvPr/>
          </p:nvSpPr>
          <p:spPr bwMode="auto">
            <a:xfrm>
              <a:off x="4095" y="1479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C</a:t>
              </a:r>
            </a:p>
          </p:txBody>
        </p:sp>
      </p:grpSp>
      <p:grpSp>
        <p:nvGrpSpPr>
          <p:cNvPr id="223271" name="Group 39"/>
          <p:cNvGrpSpPr>
            <a:grpSpLocks/>
          </p:cNvGrpSpPr>
          <p:nvPr/>
        </p:nvGrpSpPr>
        <p:grpSpPr bwMode="auto">
          <a:xfrm>
            <a:off x="323850" y="1125538"/>
            <a:ext cx="2376488" cy="2395538"/>
            <a:chOff x="340" y="709"/>
            <a:chExt cx="1497" cy="1509"/>
          </a:xfrm>
        </p:grpSpPr>
        <p:grpSp>
          <p:nvGrpSpPr>
            <p:cNvPr id="223236" name="Group 4"/>
            <p:cNvGrpSpPr>
              <a:grpSpLocks/>
            </p:cNvGrpSpPr>
            <p:nvPr/>
          </p:nvGrpSpPr>
          <p:grpSpPr bwMode="auto">
            <a:xfrm>
              <a:off x="340" y="709"/>
              <a:ext cx="1497" cy="1247"/>
              <a:chOff x="521" y="2546"/>
              <a:chExt cx="1497" cy="1247"/>
            </a:xfrm>
          </p:grpSpPr>
          <p:sp>
            <p:nvSpPr>
              <p:cNvPr id="223237" name="Rectangle 5"/>
              <p:cNvSpPr>
                <a:spLocks noChangeAspect="1" noChangeArrowheads="1"/>
              </p:cNvSpPr>
              <p:nvPr/>
            </p:nvSpPr>
            <p:spPr bwMode="auto">
              <a:xfrm rot="3600000">
                <a:off x="1462" y="3101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38" name="Rectangle 6"/>
              <p:cNvSpPr>
                <a:spLocks noChangeAspect="1" noChangeArrowheads="1"/>
              </p:cNvSpPr>
              <p:nvPr/>
            </p:nvSpPr>
            <p:spPr bwMode="auto">
              <a:xfrm rot="18000000">
                <a:off x="736" y="3101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39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110" y="365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40" name="Oval 8"/>
              <p:cNvSpPr>
                <a:spLocks noChangeArrowheads="1"/>
              </p:cNvSpPr>
              <p:nvPr/>
            </p:nvSpPr>
            <p:spPr bwMode="auto">
              <a:xfrm>
                <a:off x="1927" y="3680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41" name="Oval 9"/>
              <p:cNvSpPr>
                <a:spLocks noChangeArrowheads="1"/>
              </p:cNvSpPr>
              <p:nvPr/>
            </p:nvSpPr>
            <p:spPr bwMode="auto">
              <a:xfrm>
                <a:off x="521" y="3680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3242" name="Oval 10"/>
              <p:cNvSpPr>
                <a:spLocks noChangeArrowheads="1"/>
              </p:cNvSpPr>
              <p:nvPr/>
            </p:nvSpPr>
            <p:spPr bwMode="auto">
              <a:xfrm>
                <a:off x="1201" y="254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23243" name="AutoShape 11"/>
              <p:cNvCxnSpPr>
                <a:cxnSpLocks noChangeShapeType="1"/>
                <a:stCxn id="223242" idx="3"/>
                <a:endCxn id="223238" idx="3"/>
              </p:cNvCxnSpPr>
              <p:nvPr/>
            </p:nvCxnSpPr>
            <p:spPr bwMode="auto">
              <a:xfrm flipH="1">
                <a:off x="997" y="2636"/>
                <a:ext cx="217" cy="37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44" name="AutoShape 12"/>
              <p:cNvCxnSpPr>
                <a:cxnSpLocks noChangeShapeType="1"/>
                <a:stCxn id="223238" idx="1"/>
                <a:endCxn id="223241" idx="7"/>
              </p:cNvCxnSpPr>
              <p:nvPr/>
            </p:nvCxnSpPr>
            <p:spPr bwMode="auto">
              <a:xfrm flipH="1">
                <a:off x="599" y="3326"/>
                <a:ext cx="215" cy="35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45" name="AutoShape 13"/>
              <p:cNvCxnSpPr>
                <a:cxnSpLocks noChangeShapeType="1"/>
                <a:stCxn id="223242" idx="5"/>
                <a:endCxn id="223237" idx="1"/>
              </p:cNvCxnSpPr>
              <p:nvPr/>
            </p:nvCxnSpPr>
            <p:spPr bwMode="auto">
              <a:xfrm>
                <a:off x="1279" y="2636"/>
                <a:ext cx="262" cy="37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46" name="AutoShape 14"/>
              <p:cNvCxnSpPr>
                <a:cxnSpLocks noChangeShapeType="1"/>
                <a:stCxn id="223237" idx="3"/>
                <a:endCxn id="223240" idx="1"/>
              </p:cNvCxnSpPr>
              <p:nvPr/>
            </p:nvCxnSpPr>
            <p:spPr bwMode="auto">
              <a:xfrm>
                <a:off x="1723" y="3326"/>
                <a:ext cx="217" cy="35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47" name="AutoShape 15"/>
              <p:cNvCxnSpPr>
                <a:cxnSpLocks noChangeShapeType="1"/>
                <a:stCxn id="223241" idx="6"/>
                <a:endCxn id="223239" idx="1"/>
              </p:cNvCxnSpPr>
              <p:nvPr/>
            </p:nvCxnSpPr>
            <p:spPr bwMode="auto">
              <a:xfrm flipV="1">
                <a:off x="624" y="3725"/>
                <a:ext cx="474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3248" name="AutoShape 16"/>
              <p:cNvCxnSpPr>
                <a:cxnSpLocks noChangeShapeType="1"/>
                <a:stCxn id="223240" idx="2"/>
                <a:endCxn id="223239" idx="3"/>
              </p:cNvCxnSpPr>
              <p:nvPr/>
            </p:nvCxnSpPr>
            <p:spPr bwMode="auto">
              <a:xfrm flipH="1" flipV="1">
                <a:off x="1462" y="3725"/>
                <a:ext cx="453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3266" name="Text Box 34"/>
            <p:cNvSpPr txBox="1">
              <a:spLocks noChangeArrowheads="1"/>
            </p:cNvSpPr>
            <p:nvPr/>
          </p:nvSpPr>
          <p:spPr bwMode="auto">
            <a:xfrm>
              <a:off x="982" y="197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23267" name="Text Box 35"/>
            <p:cNvSpPr txBox="1">
              <a:spLocks noChangeArrowheads="1"/>
            </p:cNvSpPr>
            <p:nvPr/>
          </p:nvSpPr>
          <p:spPr bwMode="auto">
            <a:xfrm>
              <a:off x="1519" y="110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3269" name="Text Box 37"/>
            <p:cNvSpPr txBox="1">
              <a:spLocks noChangeArrowheads="1"/>
            </p:cNvSpPr>
            <p:nvPr/>
          </p:nvSpPr>
          <p:spPr bwMode="auto">
            <a:xfrm>
              <a:off x="385" y="110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</p:grpSp>
      <p:sp>
        <p:nvSpPr>
          <p:cNvPr id="223270" name="Text Box 38"/>
          <p:cNvSpPr txBox="1">
            <a:spLocks noChangeArrowheads="1"/>
          </p:cNvSpPr>
          <p:nvPr/>
        </p:nvSpPr>
        <p:spPr bwMode="auto">
          <a:xfrm>
            <a:off x="1979613" y="1052513"/>
            <a:ext cx="1882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TROJÚHELNÍK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pic>
        <p:nvPicPr>
          <p:cNvPr id="223275" name="Picture 43" descr="MC90043155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49275"/>
            <a:ext cx="91757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76" name="Picture 44" descr="MC90019936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8587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77" name="AutoShape 45"/>
          <p:cNvSpPr>
            <a:spLocks noChangeArrowheads="1"/>
          </p:cNvSpPr>
          <p:nvPr/>
        </p:nvSpPr>
        <p:spPr bwMode="auto">
          <a:xfrm>
            <a:off x="3132138" y="1700213"/>
            <a:ext cx="2952750" cy="936625"/>
          </a:xfrm>
          <a:prstGeom prst="rightArrow">
            <a:avLst>
              <a:gd name="adj1" fmla="val 50000"/>
              <a:gd name="adj2" fmla="val 78814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63" grpId="0"/>
      <p:bldP spid="223270" grpId="0"/>
      <p:bldP spid="22327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424862" cy="647700"/>
          </a:xfrm>
        </p:spPr>
        <p:txBody>
          <a:bodyPr/>
          <a:lstStyle/>
          <a:p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Odvození transfigurace trojúhelník hvězda</a:t>
            </a:r>
            <a:endParaRPr lang="cs-CZ" altLang="cs-CZ" sz="3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138613" y="1125538"/>
            <a:ext cx="48974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Po přepočtu se nesmí změnit poměry mezi uzly A-B, A-C a B-C</a:t>
            </a:r>
          </a:p>
        </p:txBody>
      </p:sp>
      <p:grpSp>
        <p:nvGrpSpPr>
          <p:cNvPr id="224309" name="Group 53"/>
          <p:cNvGrpSpPr>
            <a:grpSpLocks/>
          </p:cNvGrpSpPr>
          <p:nvPr/>
        </p:nvGrpSpPr>
        <p:grpSpPr bwMode="auto">
          <a:xfrm>
            <a:off x="684213" y="981075"/>
            <a:ext cx="3138487" cy="2971801"/>
            <a:chOff x="431" y="663"/>
            <a:chExt cx="1977" cy="1872"/>
          </a:xfrm>
        </p:grpSpPr>
        <p:grpSp>
          <p:nvGrpSpPr>
            <p:cNvPr id="224280" name="Group 24"/>
            <p:cNvGrpSpPr>
              <a:grpSpLocks noChangeAspect="1"/>
            </p:cNvGrpSpPr>
            <p:nvPr/>
          </p:nvGrpSpPr>
          <p:grpSpPr bwMode="auto">
            <a:xfrm>
              <a:off x="431" y="663"/>
              <a:ext cx="1977" cy="1647"/>
              <a:chOff x="521" y="2546"/>
              <a:chExt cx="1497" cy="1247"/>
            </a:xfrm>
          </p:grpSpPr>
          <p:sp>
            <p:nvSpPr>
              <p:cNvPr id="224281" name="Rectangle 25"/>
              <p:cNvSpPr>
                <a:spLocks noChangeAspect="1" noChangeArrowheads="1"/>
              </p:cNvSpPr>
              <p:nvPr/>
            </p:nvSpPr>
            <p:spPr bwMode="auto">
              <a:xfrm rot="3600000">
                <a:off x="1462" y="3101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4282" name="Rectangle 26"/>
              <p:cNvSpPr>
                <a:spLocks noChangeAspect="1" noChangeArrowheads="1"/>
              </p:cNvSpPr>
              <p:nvPr/>
            </p:nvSpPr>
            <p:spPr bwMode="auto">
              <a:xfrm rot="18000000">
                <a:off x="736" y="3101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428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1110" y="365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4284" name="Oval 28"/>
              <p:cNvSpPr>
                <a:spLocks noChangeAspect="1" noChangeArrowheads="1"/>
              </p:cNvSpPr>
              <p:nvPr/>
            </p:nvSpPr>
            <p:spPr bwMode="auto">
              <a:xfrm>
                <a:off x="1927" y="3680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4285" name="Oval 29"/>
              <p:cNvSpPr>
                <a:spLocks noChangeAspect="1" noChangeArrowheads="1"/>
              </p:cNvSpPr>
              <p:nvPr/>
            </p:nvSpPr>
            <p:spPr bwMode="auto">
              <a:xfrm>
                <a:off x="521" y="3680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4286" name="Oval 30"/>
              <p:cNvSpPr>
                <a:spLocks noChangeAspect="1" noChangeArrowheads="1"/>
              </p:cNvSpPr>
              <p:nvPr/>
            </p:nvSpPr>
            <p:spPr bwMode="auto">
              <a:xfrm>
                <a:off x="1201" y="2546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24287" name="AutoShape 31"/>
              <p:cNvCxnSpPr>
                <a:cxnSpLocks noChangeAspect="1" noChangeShapeType="1"/>
                <a:stCxn id="224286" idx="3"/>
                <a:endCxn id="224282" idx="3"/>
              </p:cNvCxnSpPr>
              <p:nvPr/>
            </p:nvCxnSpPr>
            <p:spPr bwMode="auto">
              <a:xfrm flipH="1">
                <a:off x="997" y="2636"/>
                <a:ext cx="217" cy="37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288" name="AutoShape 32"/>
              <p:cNvCxnSpPr>
                <a:cxnSpLocks noChangeAspect="1" noChangeShapeType="1"/>
                <a:stCxn id="224282" idx="1"/>
                <a:endCxn id="224285" idx="7"/>
              </p:cNvCxnSpPr>
              <p:nvPr/>
            </p:nvCxnSpPr>
            <p:spPr bwMode="auto">
              <a:xfrm flipH="1">
                <a:off x="599" y="3326"/>
                <a:ext cx="215" cy="35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289" name="AutoShape 33"/>
              <p:cNvCxnSpPr>
                <a:cxnSpLocks noChangeAspect="1" noChangeShapeType="1"/>
                <a:stCxn id="224286" idx="5"/>
                <a:endCxn id="224281" idx="1"/>
              </p:cNvCxnSpPr>
              <p:nvPr/>
            </p:nvCxnSpPr>
            <p:spPr bwMode="auto">
              <a:xfrm>
                <a:off x="1279" y="2636"/>
                <a:ext cx="262" cy="37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290" name="AutoShape 34"/>
              <p:cNvCxnSpPr>
                <a:cxnSpLocks noChangeAspect="1" noChangeShapeType="1"/>
                <a:stCxn id="224281" idx="3"/>
                <a:endCxn id="224284" idx="1"/>
              </p:cNvCxnSpPr>
              <p:nvPr/>
            </p:nvCxnSpPr>
            <p:spPr bwMode="auto">
              <a:xfrm>
                <a:off x="1723" y="3326"/>
                <a:ext cx="217" cy="355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291" name="AutoShape 35"/>
              <p:cNvCxnSpPr>
                <a:cxnSpLocks noChangeAspect="1" noChangeShapeType="1"/>
                <a:stCxn id="224285" idx="6"/>
                <a:endCxn id="224283" idx="1"/>
              </p:cNvCxnSpPr>
              <p:nvPr/>
            </p:nvCxnSpPr>
            <p:spPr bwMode="auto">
              <a:xfrm flipV="1">
                <a:off x="624" y="3725"/>
                <a:ext cx="474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4292" name="AutoShape 36"/>
              <p:cNvCxnSpPr>
                <a:cxnSpLocks noChangeAspect="1" noChangeShapeType="1"/>
                <a:stCxn id="224284" idx="2"/>
                <a:endCxn id="224283" idx="3"/>
              </p:cNvCxnSpPr>
              <p:nvPr/>
            </p:nvCxnSpPr>
            <p:spPr bwMode="auto">
              <a:xfrm flipH="1" flipV="1">
                <a:off x="1462" y="3725"/>
                <a:ext cx="453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4293" name="Text Box 37"/>
            <p:cNvSpPr txBox="1">
              <a:spLocks noChangeArrowheads="1"/>
            </p:cNvSpPr>
            <p:nvPr/>
          </p:nvSpPr>
          <p:spPr bwMode="auto">
            <a:xfrm>
              <a:off x="1292" y="2295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24294" name="Text Box 38"/>
            <p:cNvSpPr txBox="1">
              <a:spLocks noChangeArrowheads="1"/>
            </p:cNvSpPr>
            <p:nvPr/>
          </p:nvSpPr>
          <p:spPr bwMode="auto">
            <a:xfrm>
              <a:off x="1973" y="120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4295" name="Text Box 39"/>
            <p:cNvSpPr txBox="1">
              <a:spLocks noChangeArrowheads="1"/>
            </p:cNvSpPr>
            <p:nvPr/>
          </p:nvSpPr>
          <p:spPr bwMode="auto">
            <a:xfrm>
              <a:off x="612" y="1206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224310" name="Group 54"/>
          <p:cNvGrpSpPr>
            <a:grpSpLocks/>
          </p:cNvGrpSpPr>
          <p:nvPr/>
        </p:nvGrpSpPr>
        <p:grpSpPr bwMode="auto">
          <a:xfrm>
            <a:off x="893763" y="1165225"/>
            <a:ext cx="2719387" cy="2263775"/>
            <a:chOff x="563" y="795"/>
            <a:chExt cx="1713" cy="1426"/>
          </a:xfrm>
        </p:grpSpPr>
        <p:sp>
          <p:nvSpPr>
            <p:cNvPr id="224263" name="Rectangle 7"/>
            <p:cNvSpPr>
              <a:spLocks noChangeAspect="1" noChangeArrowheads="1"/>
            </p:cNvSpPr>
            <p:nvPr/>
          </p:nvSpPr>
          <p:spPr bwMode="auto">
            <a:xfrm rot="19800000">
              <a:off x="839" y="1888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4264" name="Rectangle 8"/>
            <p:cNvSpPr>
              <a:spLocks noChangeAspect="1" noChangeArrowheads="1"/>
            </p:cNvSpPr>
            <p:nvPr/>
          </p:nvSpPr>
          <p:spPr bwMode="auto">
            <a:xfrm rot="1800000">
              <a:off x="1587" y="1888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4265" name="Rectangle 9"/>
            <p:cNvSpPr>
              <a:spLocks noChangeAspect="1" noChangeArrowheads="1"/>
            </p:cNvSpPr>
            <p:nvPr/>
          </p:nvSpPr>
          <p:spPr bwMode="auto">
            <a:xfrm rot="5400000">
              <a:off x="1212" y="1173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4268" name="Oval 12"/>
            <p:cNvSpPr>
              <a:spLocks noChangeArrowheads="1"/>
            </p:cNvSpPr>
            <p:nvPr/>
          </p:nvSpPr>
          <p:spPr bwMode="auto">
            <a:xfrm>
              <a:off x="1338" y="1661"/>
              <a:ext cx="91" cy="9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4276" name="Text Box 20"/>
            <p:cNvSpPr txBox="1">
              <a:spLocks noChangeArrowheads="1"/>
            </p:cNvSpPr>
            <p:nvPr/>
          </p:nvSpPr>
          <p:spPr bwMode="auto">
            <a:xfrm>
              <a:off x="1701" y="1660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rgbClr val="FF0000"/>
                  </a:solidFill>
                  <a:effectLst/>
                </a:rPr>
                <a:t>B</a:t>
              </a:r>
            </a:p>
          </p:txBody>
        </p:sp>
        <p:sp>
          <p:nvSpPr>
            <p:cNvPr id="224277" name="Text Box 21"/>
            <p:cNvSpPr txBox="1">
              <a:spLocks noChangeArrowheads="1"/>
            </p:cNvSpPr>
            <p:nvPr/>
          </p:nvSpPr>
          <p:spPr bwMode="auto">
            <a:xfrm>
              <a:off x="1450" y="1116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rgbClr val="FF0000"/>
                  </a:solidFill>
                  <a:effectLst/>
                </a:rPr>
                <a:t>A</a:t>
              </a:r>
            </a:p>
          </p:txBody>
        </p:sp>
        <p:sp>
          <p:nvSpPr>
            <p:cNvPr id="224278" name="Text Box 22"/>
            <p:cNvSpPr txBox="1">
              <a:spLocks noChangeArrowheads="1"/>
            </p:cNvSpPr>
            <p:nvPr/>
          </p:nvSpPr>
          <p:spPr bwMode="auto">
            <a:xfrm>
              <a:off x="1010" y="1524"/>
              <a:ext cx="24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rgbClr val="FF0000"/>
                  </a:solidFill>
                  <a:effectLst/>
                </a:rPr>
                <a:t>C</a:t>
              </a:r>
            </a:p>
          </p:txBody>
        </p:sp>
        <p:cxnSp>
          <p:nvCxnSpPr>
            <p:cNvPr id="224300" name="AutoShape 44"/>
            <p:cNvCxnSpPr>
              <a:cxnSpLocks noChangeShapeType="1"/>
              <a:stCxn id="224286" idx="4"/>
              <a:endCxn id="224265" idx="1"/>
            </p:cNvCxnSpPr>
            <p:nvPr/>
          </p:nvCxnSpPr>
          <p:spPr bwMode="auto">
            <a:xfrm flipH="1">
              <a:off x="1382" y="795"/>
              <a:ext cx="7" cy="26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301" name="AutoShape 45"/>
            <p:cNvCxnSpPr>
              <a:cxnSpLocks noChangeShapeType="1"/>
              <a:stCxn id="224265" idx="3"/>
              <a:endCxn id="224268" idx="0"/>
            </p:cNvCxnSpPr>
            <p:nvPr/>
          </p:nvCxnSpPr>
          <p:spPr bwMode="auto">
            <a:xfrm>
              <a:off x="1382" y="1423"/>
              <a:ext cx="2" cy="22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305" name="AutoShape 49"/>
            <p:cNvCxnSpPr>
              <a:cxnSpLocks noChangeShapeType="1"/>
              <a:stCxn id="224268" idx="3"/>
              <a:endCxn id="224263" idx="3"/>
            </p:cNvCxnSpPr>
            <p:nvPr/>
          </p:nvCxnSpPr>
          <p:spPr bwMode="auto">
            <a:xfrm flipH="1">
              <a:off x="1166" y="1751"/>
              <a:ext cx="185" cy="11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306" name="AutoShape 50"/>
            <p:cNvCxnSpPr>
              <a:cxnSpLocks noChangeShapeType="1"/>
              <a:stCxn id="224263" idx="1"/>
              <a:endCxn id="224285" idx="6"/>
            </p:cNvCxnSpPr>
            <p:nvPr/>
          </p:nvCxnSpPr>
          <p:spPr bwMode="auto">
            <a:xfrm flipH="1">
              <a:off x="563" y="2047"/>
              <a:ext cx="288" cy="17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307" name="AutoShape 51"/>
            <p:cNvCxnSpPr>
              <a:cxnSpLocks noChangeShapeType="1"/>
              <a:stCxn id="224268" idx="5"/>
              <a:endCxn id="224264" idx="1"/>
            </p:cNvCxnSpPr>
            <p:nvPr/>
          </p:nvCxnSpPr>
          <p:spPr bwMode="auto">
            <a:xfrm>
              <a:off x="1416" y="1751"/>
              <a:ext cx="183" cy="11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308" name="AutoShape 52"/>
            <p:cNvCxnSpPr>
              <a:cxnSpLocks noChangeShapeType="1"/>
              <a:stCxn id="224264" idx="3"/>
              <a:endCxn id="224284" idx="2"/>
            </p:cNvCxnSpPr>
            <p:nvPr/>
          </p:nvCxnSpPr>
          <p:spPr bwMode="auto">
            <a:xfrm>
              <a:off x="1914" y="2046"/>
              <a:ext cx="362" cy="17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4326" name="Text Box 70"/>
          <p:cNvSpPr txBox="1">
            <a:spLocks noChangeArrowheads="1"/>
          </p:cNvSpPr>
          <p:nvPr/>
        </p:nvSpPr>
        <p:spPr bwMode="auto">
          <a:xfrm>
            <a:off x="2339975" y="765175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A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224333" name="Text Box 77"/>
          <p:cNvSpPr txBox="1">
            <a:spLocks noChangeArrowheads="1"/>
          </p:cNvSpPr>
          <p:nvPr/>
        </p:nvSpPr>
        <p:spPr bwMode="auto">
          <a:xfrm>
            <a:off x="3851275" y="342900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B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sp>
        <p:nvSpPr>
          <p:cNvPr id="224342" name="Text Box 86"/>
          <p:cNvSpPr txBox="1">
            <a:spLocks noChangeArrowheads="1"/>
          </p:cNvSpPr>
          <p:nvPr/>
        </p:nvSpPr>
        <p:spPr bwMode="auto">
          <a:xfrm>
            <a:off x="539750" y="2997200"/>
            <a:ext cx="25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C</a:t>
            </a:r>
            <a:endParaRPr lang="cs-CZ" altLang="cs-CZ" sz="2000" b="1" baseline="-2500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224352" name="Object 96"/>
          <p:cNvGraphicFramePr>
            <a:graphicFrameLocks noChangeAspect="1"/>
          </p:cNvGraphicFramePr>
          <p:nvPr/>
        </p:nvGraphicFramePr>
        <p:xfrm>
          <a:off x="5003800" y="2636838"/>
          <a:ext cx="30241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55" name="Rovnice" r:id="rId3" imgW="1498320" imgH="431640" progId="Equation.3">
                  <p:embed/>
                </p:oleObj>
              </mc:Choice>
              <mc:Fallback>
                <p:oleObj name="Rovnice" r:id="rId3" imgW="1498320" imgH="43164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636838"/>
                        <a:ext cx="3024188" cy="8715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353" name="Rectangle 97"/>
          <p:cNvSpPr>
            <a:spLocks noChangeArrowheads="1"/>
          </p:cNvSpPr>
          <p:nvPr/>
        </p:nvSpPr>
        <p:spPr bwMode="auto">
          <a:xfrm>
            <a:off x="250825" y="4149725"/>
            <a:ext cx="770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Obdobným způsobem lze sestavit rovnice mezi uzly A-B a B-C </a:t>
            </a:r>
          </a:p>
        </p:txBody>
      </p:sp>
      <p:sp>
        <p:nvSpPr>
          <p:cNvPr id="224354" name="Rectangle 98"/>
          <p:cNvSpPr>
            <a:spLocks noChangeArrowheads="1"/>
          </p:cNvSpPr>
          <p:nvPr/>
        </p:nvSpPr>
        <p:spPr bwMode="auto">
          <a:xfrm>
            <a:off x="4140200" y="2133600"/>
            <a:ext cx="417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Sestavení rovnic mezi uzly A a C: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224355" name="Object 99"/>
          <p:cNvGraphicFramePr>
            <a:graphicFrameLocks noChangeAspect="1"/>
          </p:cNvGraphicFramePr>
          <p:nvPr/>
        </p:nvGraphicFramePr>
        <p:xfrm>
          <a:off x="3635375" y="4724400"/>
          <a:ext cx="29527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56" name="Rovnice" r:id="rId5" imgW="1498320" imgH="431640" progId="Equation.3">
                  <p:embed/>
                </p:oleObj>
              </mc:Choice>
              <mc:Fallback>
                <p:oleObj name="Rovnice" r:id="rId5" imgW="1498320" imgH="43164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24400"/>
                        <a:ext cx="2952750" cy="8509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356" name="Object 100"/>
          <p:cNvGraphicFramePr>
            <a:graphicFrameLocks noChangeAspect="1"/>
          </p:cNvGraphicFramePr>
          <p:nvPr/>
        </p:nvGraphicFramePr>
        <p:xfrm>
          <a:off x="323850" y="4724400"/>
          <a:ext cx="29527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57" name="Rovnice" r:id="rId7" imgW="1498320" imgH="431640" progId="Equation.3">
                  <p:embed/>
                </p:oleObj>
              </mc:Choice>
              <mc:Fallback>
                <p:oleObj name="Rovnice" r:id="rId7" imgW="1498320" imgH="43164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24400"/>
                        <a:ext cx="2952750" cy="8509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358" name="Picture 102" descr="MC90029070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655763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359" name="Rectangle 103"/>
          <p:cNvSpPr>
            <a:spLocks noChangeArrowheads="1"/>
          </p:cNvSpPr>
          <p:nvPr/>
        </p:nvSpPr>
        <p:spPr bwMode="auto">
          <a:xfrm>
            <a:off x="179388" y="6308725"/>
            <a:ext cx="86407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Výsledkem je soustava tří rovnic o třech neznámých R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R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2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326" grpId="0"/>
      <p:bldP spid="224333" grpId="0"/>
      <p:bldP spid="2243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424862" cy="647700"/>
          </a:xfrm>
        </p:spPr>
        <p:txBody>
          <a:bodyPr/>
          <a:lstStyle/>
          <a:p>
            <a:r>
              <a:rPr lang="cs-CZ" altLang="cs-CZ" sz="3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Odvození transfigurace trojúhelník hvězda</a:t>
            </a:r>
            <a:endParaRPr lang="cs-CZ" altLang="cs-CZ" sz="3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4140200" y="1341438"/>
            <a:ext cx="216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Výsledné řešení:</a:t>
            </a:r>
          </a:p>
        </p:txBody>
      </p:sp>
      <p:grpSp>
        <p:nvGrpSpPr>
          <p:cNvPr id="225325" name="Group 45"/>
          <p:cNvGrpSpPr>
            <a:grpSpLocks/>
          </p:cNvGrpSpPr>
          <p:nvPr/>
        </p:nvGrpSpPr>
        <p:grpSpPr bwMode="auto">
          <a:xfrm>
            <a:off x="539750" y="765175"/>
            <a:ext cx="3568700" cy="3187701"/>
            <a:chOff x="340" y="482"/>
            <a:chExt cx="2248" cy="2008"/>
          </a:xfrm>
        </p:grpSpPr>
        <p:grpSp>
          <p:nvGrpSpPr>
            <p:cNvPr id="225284" name="Group 4"/>
            <p:cNvGrpSpPr>
              <a:grpSpLocks/>
            </p:cNvGrpSpPr>
            <p:nvPr/>
          </p:nvGrpSpPr>
          <p:grpSpPr bwMode="auto">
            <a:xfrm>
              <a:off x="431" y="618"/>
              <a:ext cx="1977" cy="1872"/>
              <a:chOff x="431" y="663"/>
              <a:chExt cx="1977" cy="1872"/>
            </a:xfrm>
          </p:grpSpPr>
          <p:grpSp>
            <p:nvGrpSpPr>
              <p:cNvPr id="225285" name="Group 5"/>
              <p:cNvGrpSpPr>
                <a:grpSpLocks noChangeAspect="1"/>
              </p:cNvGrpSpPr>
              <p:nvPr/>
            </p:nvGrpSpPr>
            <p:grpSpPr bwMode="auto">
              <a:xfrm>
                <a:off x="431" y="663"/>
                <a:ext cx="1977" cy="1647"/>
                <a:chOff x="521" y="2546"/>
                <a:chExt cx="1497" cy="1247"/>
              </a:xfrm>
            </p:grpSpPr>
            <p:sp>
              <p:nvSpPr>
                <p:cNvPr id="225286" name="Rectangle 6"/>
                <p:cNvSpPr>
                  <a:spLocks noChangeAspect="1" noChangeArrowheads="1"/>
                </p:cNvSpPr>
                <p:nvPr/>
              </p:nvSpPr>
              <p:spPr bwMode="auto">
                <a:xfrm rot="3600000">
                  <a:off x="1462" y="3101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5287" name="Rectangle 7"/>
                <p:cNvSpPr>
                  <a:spLocks noChangeAspect="1" noChangeArrowheads="1"/>
                </p:cNvSpPr>
                <p:nvPr/>
              </p:nvSpPr>
              <p:spPr bwMode="auto">
                <a:xfrm rot="18000000">
                  <a:off x="736" y="3101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528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1110" y="3657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5289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7" y="3680"/>
                  <a:ext cx="91" cy="91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529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1" y="3680"/>
                  <a:ext cx="91" cy="91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225291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201" y="2546"/>
                  <a:ext cx="91" cy="91"/>
                </a:xfrm>
                <a:prstGeom prst="ellips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cxnSp>
              <p:nvCxnSpPr>
                <p:cNvPr id="225292" name="AutoShape 12"/>
                <p:cNvCxnSpPr>
                  <a:cxnSpLocks noChangeAspect="1" noChangeShapeType="1"/>
                  <a:stCxn id="225291" idx="3"/>
                  <a:endCxn id="225287" idx="3"/>
                </p:cNvCxnSpPr>
                <p:nvPr/>
              </p:nvCxnSpPr>
              <p:spPr bwMode="auto">
                <a:xfrm flipH="1">
                  <a:off x="997" y="2636"/>
                  <a:ext cx="217" cy="375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5293" name="AutoShape 13"/>
                <p:cNvCxnSpPr>
                  <a:cxnSpLocks noChangeAspect="1" noChangeShapeType="1"/>
                  <a:stCxn id="225287" idx="1"/>
                  <a:endCxn id="225290" idx="7"/>
                </p:cNvCxnSpPr>
                <p:nvPr/>
              </p:nvCxnSpPr>
              <p:spPr bwMode="auto">
                <a:xfrm flipH="1">
                  <a:off x="599" y="3326"/>
                  <a:ext cx="215" cy="355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5294" name="AutoShape 14"/>
                <p:cNvCxnSpPr>
                  <a:cxnSpLocks noChangeAspect="1" noChangeShapeType="1"/>
                  <a:stCxn id="225291" idx="5"/>
                  <a:endCxn id="225286" idx="1"/>
                </p:cNvCxnSpPr>
                <p:nvPr/>
              </p:nvCxnSpPr>
              <p:spPr bwMode="auto">
                <a:xfrm>
                  <a:off x="1279" y="2636"/>
                  <a:ext cx="262" cy="375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5295" name="AutoShape 15"/>
                <p:cNvCxnSpPr>
                  <a:cxnSpLocks noChangeAspect="1" noChangeShapeType="1"/>
                  <a:stCxn id="225286" idx="3"/>
                  <a:endCxn id="225289" idx="1"/>
                </p:cNvCxnSpPr>
                <p:nvPr/>
              </p:nvCxnSpPr>
              <p:spPr bwMode="auto">
                <a:xfrm>
                  <a:off x="1723" y="3326"/>
                  <a:ext cx="217" cy="355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5296" name="AutoShape 16"/>
                <p:cNvCxnSpPr>
                  <a:cxnSpLocks noChangeAspect="1" noChangeShapeType="1"/>
                  <a:stCxn id="225290" idx="6"/>
                  <a:endCxn id="225288" idx="1"/>
                </p:cNvCxnSpPr>
                <p:nvPr/>
              </p:nvCxnSpPr>
              <p:spPr bwMode="auto">
                <a:xfrm flipV="1">
                  <a:off x="624" y="3725"/>
                  <a:ext cx="474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5297" name="AutoShape 17"/>
                <p:cNvCxnSpPr>
                  <a:cxnSpLocks noChangeAspect="1" noChangeShapeType="1"/>
                  <a:stCxn id="225289" idx="2"/>
                  <a:endCxn id="225288" idx="3"/>
                </p:cNvCxnSpPr>
                <p:nvPr/>
              </p:nvCxnSpPr>
              <p:spPr bwMode="auto">
                <a:xfrm flipH="1" flipV="1">
                  <a:off x="1462" y="3725"/>
                  <a:ext cx="453" cy="1"/>
                </a:xfrm>
                <a:prstGeom prst="straightConnector1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25298" name="Text Box 18"/>
              <p:cNvSpPr txBox="1">
                <a:spLocks noChangeArrowheads="1"/>
              </p:cNvSpPr>
              <p:nvPr/>
            </p:nvSpPr>
            <p:spPr bwMode="auto">
              <a:xfrm>
                <a:off x="1292" y="2295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25299" name="Text Box 19"/>
              <p:cNvSpPr txBox="1">
                <a:spLocks noChangeArrowheads="1"/>
              </p:cNvSpPr>
              <p:nvPr/>
            </p:nvSpPr>
            <p:spPr bwMode="auto">
              <a:xfrm>
                <a:off x="1973" y="1206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</a:p>
            </p:txBody>
          </p:sp>
          <p:sp>
            <p:nvSpPr>
              <p:cNvPr id="225300" name="Text Box 20"/>
              <p:cNvSpPr txBox="1">
                <a:spLocks noChangeArrowheads="1"/>
              </p:cNvSpPr>
              <p:nvPr/>
            </p:nvSpPr>
            <p:spPr bwMode="auto">
              <a:xfrm>
                <a:off x="612" y="1206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225301" name="Group 21"/>
            <p:cNvGrpSpPr>
              <a:grpSpLocks/>
            </p:cNvGrpSpPr>
            <p:nvPr/>
          </p:nvGrpSpPr>
          <p:grpSpPr bwMode="auto">
            <a:xfrm>
              <a:off x="563" y="734"/>
              <a:ext cx="1713" cy="1426"/>
              <a:chOff x="563" y="795"/>
              <a:chExt cx="1713" cy="1426"/>
            </a:xfrm>
          </p:grpSpPr>
          <p:sp>
            <p:nvSpPr>
              <p:cNvPr id="225302" name="Rectangle 22"/>
              <p:cNvSpPr>
                <a:spLocks noChangeAspect="1" noChangeArrowheads="1"/>
              </p:cNvSpPr>
              <p:nvPr/>
            </p:nvSpPr>
            <p:spPr bwMode="auto">
              <a:xfrm rot="19800000">
                <a:off x="839" y="188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5303" name="Rectangle 23"/>
              <p:cNvSpPr>
                <a:spLocks noChangeAspect="1" noChangeArrowheads="1"/>
              </p:cNvSpPr>
              <p:nvPr/>
            </p:nvSpPr>
            <p:spPr bwMode="auto">
              <a:xfrm rot="1800000">
                <a:off x="1587" y="1888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5304" name="Rectangle 24"/>
              <p:cNvSpPr>
                <a:spLocks noChangeAspect="1" noChangeArrowheads="1"/>
              </p:cNvSpPr>
              <p:nvPr/>
            </p:nvSpPr>
            <p:spPr bwMode="auto">
              <a:xfrm rot="5400000">
                <a:off x="1212" y="1173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5305" name="Oval 2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5306" name="Text Box 26"/>
              <p:cNvSpPr txBox="1">
                <a:spLocks noChangeArrowheads="1"/>
              </p:cNvSpPr>
              <p:nvPr/>
            </p:nvSpPr>
            <p:spPr bwMode="auto">
              <a:xfrm>
                <a:off x="1701" y="1660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B</a:t>
                </a:r>
              </a:p>
            </p:txBody>
          </p:sp>
          <p:sp>
            <p:nvSpPr>
              <p:cNvPr id="225307" name="Text Box 27"/>
              <p:cNvSpPr txBox="1">
                <a:spLocks noChangeArrowheads="1"/>
              </p:cNvSpPr>
              <p:nvPr/>
            </p:nvSpPr>
            <p:spPr bwMode="auto">
              <a:xfrm>
                <a:off x="1450" y="1116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A</a:t>
                </a:r>
              </a:p>
            </p:txBody>
          </p:sp>
          <p:sp>
            <p:nvSpPr>
              <p:cNvPr id="225308" name="Text Box 28"/>
              <p:cNvSpPr txBox="1">
                <a:spLocks noChangeArrowheads="1"/>
              </p:cNvSpPr>
              <p:nvPr/>
            </p:nvSpPr>
            <p:spPr bwMode="auto">
              <a:xfrm>
                <a:off x="1010" y="1524"/>
                <a:ext cx="24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C</a:t>
                </a:r>
              </a:p>
            </p:txBody>
          </p:sp>
          <p:cxnSp>
            <p:nvCxnSpPr>
              <p:cNvPr id="225309" name="AutoShape 29"/>
              <p:cNvCxnSpPr>
                <a:cxnSpLocks noChangeShapeType="1"/>
                <a:stCxn id="225291" idx="4"/>
                <a:endCxn id="225304" idx="1"/>
              </p:cNvCxnSpPr>
              <p:nvPr/>
            </p:nvCxnSpPr>
            <p:spPr bwMode="auto">
              <a:xfrm flipH="1">
                <a:off x="1382" y="795"/>
                <a:ext cx="7" cy="26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310" name="AutoShape 30"/>
              <p:cNvCxnSpPr>
                <a:cxnSpLocks noChangeShapeType="1"/>
                <a:stCxn id="225304" idx="3"/>
                <a:endCxn id="225305" idx="0"/>
              </p:cNvCxnSpPr>
              <p:nvPr/>
            </p:nvCxnSpPr>
            <p:spPr bwMode="auto">
              <a:xfrm>
                <a:off x="1382" y="1423"/>
                <a:ext cx="2" cy="22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311" name="AutoShape 31"/>
              <p:cNvCxnSpPr>
                <a:cxnSpLocks noChangeShapeType="1"/>
                <a:stCxn id="225305" idx="3"/>
                <a:endCxn id="225302" idx="3"/>
              </p:cNvCxnSpPr>
              <p:nvPr/>
            </p:nvCxnSpPr>
            <p:spPr bwMode="auto">
              <a:xfrm flipH="1">
                <a:off x="1166" y="1751"/>
                <a:ext cx="185" cy="1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312" name="AutoShape 32"/>
              <p:cNvCxnSpPr>
                <a:cxnSpLocks noChangeShapeType="1"/>
                <a:stCxn id="225302" idx="1"/>
                <a:endCxn id="225290" idx="6"/>
              </p:cNvCxnSpPr>
              <p:nvPr/>
            </p:nvCxnSpPr>
            <p:spPr bwMode="auto">
              <a:xfrm flipH="1">
                <a:off x="563" y="2047"/>
                <a:ext cx="288" cy="17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313" name="AutoShape 33"/>
              <p:cNvCxnSpPr>
                <a:cxnSpLocks noChangeShapeType="1"/>
                <a:stCxn id="225305" idx="5"/>
                <a:endCxn id="225303" idx="1"/>
              </p:cNvCxnSpPr>
              <p:nvPr/>
            </p:nvCxnSpPr>
            <p:spPr bwMode="auto">
              <a:xfrm>
                <a:off x="1416" y="1751"/>
                <a:ext cx="183" cy="1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314" name="AutoShape 34"/>
              <p:cNvCxnSpPr>
                <a:cxnSpLocks noChangeShapeType="1"/>
                <a:stCxn id="225303" idx="3"/>
                <a:endCxn id="225289" idx="2"/>
              </p:cNvCxnSpPr>
              <p:nvPr/>
            </p:nvCxnSpPr>
            <p:spPr bwMode="auto">
              <a:xfrm>
                <a:off x="1914" y="2046"/>
                <a:ext cx="362" cy="17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5315" name="Text Box 35"/>
            <p:cNvSpPr txBox="1">
              <a:spLocks noChangeArrowheads="1"/>
            </p:cNvSpPr>
            <p:nvPr/>
          </p:nvSpPr>
          <p:spPr bwMode="auto">
            <a:xfrm>
              <a:off x="1474" y="482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A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5316" name="Text Box 36"/>
            <p:cNvSpPr txBox="1">
              <a:spLocks noChangeArrowheads="1"/>
            </p:cNvSpPr>
            <p:nvPr/>
          </p:nvSpPr>
          <p:spPr bwMode="auto">
            <a:xfrm>
              <a:off x="2426" y="2160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B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5317" name="Text Box 37"/>
            <p:cNvSpPr txBox="1">
              <a:spLocks noChangeArrowheads="1"/>
            </p:cNvSpPr>
            <p:nvPr/>
          </p:nvSpPr>
          <p:spPr bwMode="auto">
            <a:xfrm>
              <a:off x="340" y="188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C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</p:grpSp>
      <p:graphicFrame>
        <p:nvGraphicFramePr>
          <p:cNvPr id="225318" name="Object 38"/>
          <p:cNvGraphicFramePr>
            <a:graphicFrameLocks noChangeAspect="1"/>
          </p:cNvGraphicFramePr>
          <p:nvPr/>
        </p:nvGraphicFramePr>
        <p:xfrm>
          <a:off x="6516688" y="1052513"/>
          <a:ext cx="22558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1" name="Rovnice" r:id="rId3" imgW="1117440" imgH="431640" progId="Equation.3">
                  <p:embed/>
                </p:oleObj>
              </mc:Choice>
              <mc:Fallback>
                <p:oleObj name="Rovnice" r:id="rId3" imgW="1117440" imgH="4316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052513"/>
                        <a:ext cx="2255837" cy="8715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9" name="Rectangle 39"/>
          <p:cNvSpPr>
            <a:spLocks noChangeArrowheads="1"/>
          </p:cNvSpPr>
          <p:nvPr/>
        </p:nvSpPr>
        <p:spPr bwMode="auto">
          <a:xfrm>
            <a:off x="323850" y="4437063"/>
            <a:ext cx="8280400" cy="152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Obecně: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Odpor náhradního rezistoru je dán podílem, v čitateli je součin přilehlých rezistorů, ve jmenovateli je součet rezistorů v trojúhelníku. </a:t>
            </a:r>
          </a:p>
        </p:txBody>
      </p:sp>
      <p:graphicFrame>
        <p:nvGraphicFramePr>
          <p:cNvPr id="225321" name="Object 41"/>
          <p:cNvGraphicFramePr>
            <a:graphicFrameLocks noChangeAspect="1"/>
          </p:cNvGraphicFramePr>
          <p:nvPr/>
        </p:nvGraphicFramePr>
        <p:xfrm>
          <a:off x="6516688" y="2060575"/>
          <a:ext cx="22320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2" name="Rovnice" r:id="rId5" imgW="1117440" imgH="431640" progId="Equation.3">
                  <p:embed/>
                </p:oleObj>
              </mc:Choice>
              <mc:Fallback>
                <p:oleObj name="Rovnice" r:id="rId5" imgW="1117440" imgH="43164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060575"/>
                        <a:ext cx="2232025" cy="8620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2" name="Object 42"/>
          <p:cNvGraphicFramePr>
            <a:graphicFrameLocks noChangeAspect="1"/>
          </p:cNvGraphicFramePr>
          <p:nvPr/>
        </p:nvGraphicFramePr>
        <p:xfrm>
          <a:off x="4140200" y="2060575"/>
          <a:ext cx="22748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3" name="Rovnice" r:id="rId7" imgW="1117440" imgH="431640" progId="Equation.3">
                  <p:embed/>
                </p:oleObj>
              </mc:Choice>
              <mc:Fallback>
                <p:oleObj name="Rovnice" r:id="rId7" imgW="1117440" imgH="43164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060575"/>
                        <a:ext cx="2274888" cy="8778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5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5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88913"/>
            <a:ext cx="338455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řešení</a:t>
            </a:r>
          </a:p>
        </p:txBody>
      </p:sp>
      <p:grpSp>
        <p:nvGrpSpPr>
          <p:cNvPr id="226341" name="Group 37"/>
          <p:cNvGrpSpPr>
            <a:grpSpLocks/>
          </p:cNvGrpSpPr>
          <p:nvPr/>
        </p:nvGrpSpPr>
        <p:grpSpPr bwMode="auto">
          <a:xfrm>
            <a:off x="323850" y="42863"/>
            <a:ext cx="4537075" cy="3098801"/>
            <a:chOff x="204" y="662"/>
            <a:chExt cx="2858" cy="1952"/>
          </a:xfrm>
        </p:grpSpPr>
        <p:sp>
          <p:nvSpPr>
            <p:cNvPr id="226309" name="Rectangle 5"/>
            <p:cNvSpPr>
              <a:spLocks noChangeAspect="1" noChangeArrowheads="1"/>
            </p:cNvSpPr>
            <p:nvPr/>
          </p:nvSpPr>
          <p:spPr bwMode="auto">
            <a:xfrm>
              <a:off x="61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0" name="Rectangle 6"/>
            <p:cNvSpPr>
              <a:spLocks noChangeAspect="1" noChangeArrowheads="1"/>
            </p:cNvSpPr>
            <p:nvPr/>
          </p:nvSpPr>
          <p:spPr bwMode="auto">
            <a:xfrm>
              <a:off x="2154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1" name="Rectangle 7"/>
            <p:cNvSpPr>
              <a:spLocks noChangeAspect="1" noChangeArrowheads="1"/>
            </p:cNvSpPr>
            <p:nvPr/>
          </p:nvSpPr>
          <p:spPr bwMode="auto">
            <a:xfrm rot="5400000">
              <a:off x="1372" y="135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2" name="Oval 8"/>
            <p:cNvSpPr>
              <a:spLocks noChangeArrowheads="1"/>
            </p:cNvSpPr>
            <p:nvPr/>
          </p:nvSpPr>
          <p:spPr bwMode="auto">
            <a:xfrm>
              <a:off x="2971" y="186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3" name="Oval 9"/>
            <p:cNvSpPr>
              <a:spLocks noChangeArrowheads="1"/>
            </p:cNvSpPr>
            <p:nvPr/>
          </p:nvSpPr>
          <p:spPr bwMode="auto">
            <a:xfrm>
              <a:off x="204" y="252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4" name="Oval 10"/>
            <p:cNvSpPr>
              <a:spLocks noChangeArrowheads="1"/>
            </p:cNvSpPr>
            <p:nvPr/>
          </p:nvSpPr>
          <p:spPr bwMode="auto">
            <a:xfrm>
              <a:off x="204" y="1865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5" name="Rectangle 11"/>
            <p:cNvSpPr>
              <a:spLocks noChangeAspect="1" noChangeArrowheads="1"/>
            </p:cNvSpPr>
            <p:nvPr/>
          </p:nvSpPr>
          <p:spPr bwMode="auto">
            <a:xfrm>
              <a:off x="2200" y="184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6" name="Rectangle 12"/>
            <p:cNvSpPr>
              <a:spLocks noChangeAspect="1" noChangeArrowheads="1"/>
            </p:cNvSpPr>
            <p:nvPr/>
          </p:nvSpPr>
          <p:spPr bwMode="auto">
            <a:xfrm>
              <a:off x="612" y="184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7" name="Oval 13"/>
            <p:cNvSpPr>
              <a:spLocks noChangeArrowheads="1"/>
            </p:cNvSpPr>
            <p:nvPr/>
          </p:nvSpPr>
          <p:spPr bwMode="auto">
            <a:xfrm>
              <a:off x="1497" y="1865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8" name="Oval 14"/>
            <p:cNvSpPr>
              <a:spLocks noChangeArrowheads="1"/>
            </p:cNvSpPr>
            <p:nvPr/>
          </p:nvSpPr>
          <p:spPr bwMode="auto">
            <a:xfrm>
              <a:off x="1496" y="95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9" name="Oval 15"/>
            <p:cNvSpPr>
              <a:spLocks noChangeArrowheads="1"/>
            </p:cNvSpPr>
            <p:nvPr/>
          </p:nvSpPr>
          <p:spPr bwMode="auto">
            <a:xfrm>
              <a:off x="2971" y="252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26320" name="AutoShape 16"/>
            <p:cNvCxnSpPr>
              <a:cxnSpLocks noChangeShapeType="1"/>
              <a:stCxn id="226314" idx="0"/>
              <a:endCxn id="226309" idx="1"/>
            </p:cNvCxnSpPr>
            <p:nvPr/>
          </p:nvCxnSpPr>
          <p:spPr bwMode="auto">
            <a:xfrm rot="16200000">
              <a:off x="0" y="1253"/>
              <a:ext cx="85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1" name="AutoShape 17"/>
            <p:cNvCxnSpPr>
              <a:cxnSpLocks noChangeShapeType="1"/>
              <a:stCxn id="226309" idx="3"/>
              <a:endCxn id="226318" idx="2"/>
            </p:cNvCxnSpPr>
            <p:nvPr/>
          </p:nvCxnSpPr>
          <p:spPr bwMode="auto">
            <a:xfrm>
              <a:off x="964" y="1003"/>
              <a:ext cx="52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2" name="AutoShape 18"/>
            <p:cNvCxnSpPr>
              <a:cxnSpLocks noChangeShapeType="1"/>
              <a:stCxn id="226318" idx="6"/>
              <a:endCxn id="226310" idx="1"/>
            </p:cNvCxnSpPr>
            <p:nvPr/>
          </p:nvCxnSpPr>
          <p:spPr bwMode="auto">
            <a:xfrm>
              <a:off x="1599" y="1003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3" name="AutoShape 19"/>
            <p:cNvCxnSpPr>
              <a:cxnSpLocks noChangeShapeType="1"/>
              <a:stCxn id="226310" idx="3"/>
              <a:endCxn id="226312" idx="0"/>
            </p:cNvCxnSpPr>
            <p:nvPr/>
          </p:nvCxnSpPr>
          <p:spPr bwMode="auto">
            <a:xfrm>
              <a:off x="2506" y="1003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4" name="AutoShape 20"/>
            <p:cNvCxnSpPr>
              <a:cxnSpLocks noChangeShapeType="1"/>
              <a:stCxn id="226314" idx="6"/>
              <a:endCxn id="226316" idx="1"/>
            </p:cNvCxnSpPr>
            <p:nvPr/>
          </p:nvCxnSpPr>
          <p:spPr bwMode="auto">
            <a:xfrm>
              <a:off x="307" y="1911"/>
              <a:ext cx="29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5" name="AutoShape 21"/>
            <p:cNvCxnSpPr>
              <a:cxnSpLocks noChangeShapeType="1"/>
              <a:stCxn id="226316" idx="3"/>
              <a:endCxn id="226317" idx="2"/>
            </p:cNvCxnSpPr>
            <p:nvPr/>
          </p:nvCxnSpPr>
          <p:spPr bwMode="auto">
            <a:xfrm>
              <a:off x="964" y="1911"/>
              <a:ext cx="5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6" name="AutoShape 22"/>
            <p:cNvCxnSpPr>
              <a:cxnSpLocks noChangeShapeType="1"/>
              <a:stCxn id="226317" idx="6"/>
              <a:endCxn id="226315" idx="1"/>
            </p:cNvCxnSpPr>
            <p:nvPr/>
          </p:nvCxnSpPr>
          <p:spPr bwMode="auto">
            <a:xfrm>
              <a:off x="1600" y="1911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7" name="AutoShape 23"/>
            <p:cNvCxnSpPr>
              <a:cxnSpLocks noChangeShapeType="1"/>
              <a:stCxn id="226318" idx="4"/>
              <a:endCxn id="226311" idx="1"/>
            </p:cNvCxnSpPr>
            <p:nvPr/>
          </p:nvCxnSpPr>
          <p:spPr bwMode="auto">
            <a:xfrm>
              <a:off x="1542" y="1060"/>
              <a:ext cx="0" cy="18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8" name="AutoShape 24"/>
            <p:cNvCxnSpPr>
              <a:cxnSpLocks noChangeShapeType="1"/>
              <a:stCxn id="226311" idx="3"/>
              <a:endCxn id="226317" idx="0"/>
            </p:cNvCxnSpPr>
            <p:nvPr/>
          </p:nvCxnSpPr>
          <p:spPr bwMode="auto">
            <a:xfrm>
              <a:off x="1542" y="1605"/>
              <a:ext cx="1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9" name="AutoShape 25"/>
            <p:cNvCxnSpPr>
              <a:cxnSpLocks noChangeShapeType="1"/>
              <a:stCxn id="226315" idx="3"/>
              <a:endCxn id="226312" idx="2"/>
            </p:cNvCxnSpPr>
            <p:nvPr/>
          </p:nvCxnSpPr>
          <p:spPr bwMode="auto">
            <a:xfrm>
              <a:off x="2552" y="1911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30" name="AutoShape 26"/>
            <p:cNvCxnSpPr>
              <a:cxnSpLocks noChangeShapeType="1"/>
              <a:stCxn id="226313" idx="0"/>
              <a:endCxn id="226314" idx="4"/>
            </p:cNvCxnSpPr>
            <p:nvPr/>
          </p:nvCxnSpPr>
          <p:spPr bwMode="auto">
            <a:xfrm flipV="1">
              <a:off x="250" y="1968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31" name="AutoShape 27"/>
            <p:cNvCxnSpPr>
              <a:cxnSpLocks noChangeShapeType="1"/>
              <a:stCxn id="226319" idx="0"/>
              <a:endCxn id="226312" idx="4"/>
            </p:cNvCxnSpPr>
            <p:nvPr/>
          </p:nvCxnSpPr>
          <p:spPr bwMode="auto">
            <a:xfrm flipV="1">
              <a:off x="3017" y="1969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332" name="Text Box 28"/>
            <p:cNvSpPr txBox="1">
              <a:spLocks noChangeArrowheads="1"/>
            </p:cNvSpPr>
            <p:nvPr/>
          </p:nvSpPr>
          <p:spPr bwMode="auto">
            <a:xfrm>
              <a:off x="1474" y="229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6333" name="Text Box 29"/>
            <p:cNvSpPr txBox="1">
              <a:spLocks noChangeArrowheads="1"/>
            </p:cNvSpPr>
            <p:nvPr/>
          </p:nvSpPr>
          <p:spPr bwMode="auto">
            <a:xfrm>
              <a:off x="1610" y="1297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26334" name="Text Box 30"/>
            <p:cNvSpPr txBox="1">
              <a:spLocks noChangeArrowheads="1"/>
            </p:cNvSpPr>
            <p:nvPr/>
          </p:nvSpPr>
          <p:spPr bwMode="auto">
            <a:xfrm>
              <a:off x="2245" y="156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6335" name="Text Box 31"/>
            <p:cNvSpPr txBox="1">
              <a:spLocks noChangeArrowheads="1"/>
            </p:cNvSpPr>
            <p:nvPr/>
          </p:nvSpPr>
          <p:spPr bwMode="auto">
            <a:xfrm>
              <a:off x="657" y="197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26336" name="Text Box 32"/>
            <p:cNvSpPr txBox="1">
              <a:spLocks noChangeArrowheads="1"/>
            </p:cNvSpPr>
            <p:nvPr/>
          </p:nvSpPr>
          <p:spPr bwMode="auto">
            <a:xfrm>
              <a:off x="2200" y="6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6337" name="Text Box 33"/>
            <p:cNvSpPr txBox="1">
              <a:spLocks noChangeArrowheads="1"/>
            </p:cNvSpPr>
            <p:nvPr/>
          </p:nvSpPr>
          <p:spPr bwMode="auto">
            <a:xfrm>
              <a:off x="657" y="6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6338" name="Line 34"/>
            <p:cNvSpPr>
              <a:spLocks noChangeShapeType="1"/>
            </p:cNvSpPr>
            <p:nvPr/>
          </p:nvSpPr>
          <p:spPr bwMode="auto">
            <a:xfrm>
              <a:off x="385" y="2568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26340" name="Rectangle 36"/>
          <p:cNvSpPr>
            <a:spLocks noChangeArrowheads="1"/>
          </p:cNvSpPr>
          <p:nvPr/>
        </p:nvSpPr>
        <p:spPr bwMode="auto">
          <a:xfrm>
            <a:off x="5221288" y="981075"/>
            <a:ext cx="3671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Zvolit zapojení do hvězdy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Výpočet náhradních rezistorů</a:t>
            </a:r>
          </a:p>
        </p:txBody>
      </p:sp>
      <p:grpSp>
        <p:nvGrpSpPr>
          <p:cNvPr id="226366" name="Group 62"/>
          <p:cNvGrpSpPr>
            <a:grpSpLocks/>
          </p:cNvGrpSpPr>
          <p:nvPr/>
        </p:nvGrpSpPr>
        <p:grpSpPr bwMode="auto">
          <a:xfrm>
            <a:off x="447675" y="549275"/>
            <a:ext cx="1949450" cy="1404938"/>
            <a:chOff x="282" y="981"/>
            <a:chExt cx="1228" cy="885"/>
          </a:xfrm>
        </p:grpSpPr>
        <p:sp>
          <p:nvSpPr>
            <p:cNvPr id="226343" name="Rectangle 39"/>
            <p:cNvSpPr>
              <a:spLocks noChangeAspect="1" noChangeArrowheads="1"/>
            </p:cNvSpPr>
            <p:nvPr/>
          </p:nvSpPr>
          <p:spPr bwMode="auto">
            <a:xfrm rot="19800000">
              <a:off x="431" y="1570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6344" name="Rectangle 40"/>
            <p:cNvSpPr>
              <a:spLocks noChangeAspect="1" noChangeArrowheads="1"/>
            </p:cNvSpPr>
            <p:nvPr/>
          </p:nvSpPr>
          <p:spPr bwMode="auto">
            <a:xfrm rot="1800000">
              <a:off x="1020" y="1616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6345" name="Rectangle 41"/>
            <p:cNvSpPr>
              <a:spLocks noChangeAspect="1" noChangeArrowheads="1"/>
            </p:cNvSpPr>
            <p:nvPr/>
          </p:nvSpPr>
          <p:spPr bwMode="auto">
            <a:xfrm rot="19800000">
              <a:off x="1020" y="1162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6346" name="Oval 42"/>
            <p:cNvSpPr>
              <a:spLocks noChangeArrowheads="1"/>
            </p:cNvSpPr>
            <p:nvPr/>
          </p:nvSpPr>
          <p:spPr bwMode="auto">
            <a:xfrm>
              <a:off x="839" y="1389"/>
              <a:ext cx="91" cy="9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226347" name="Text Box 43"/>
            <p:cNvSpPr txBox="1">
              <a:spLocks noChangeArrowheads="1"/>
            </p:cNvSpPr>
            <p:nvPr/>
          </p:nvSpPr>
          <p:spPr bwMode="auto">
            <a:xfrm>
              <a:off x="975" y="981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rgbClr val="FF0000"/>
                  </a:solidFill>
                  <a:effectLst/>
                </a:rPr>
                <a:t>B</a:t>
              </a:r>
            </a:p>
          </p:txBody>
        </p:sp>
        <p:sp>
          <p:nvSpPr>
            <p:cNvPr id="226348" name="Text Box 44"/>
            <p:cNvSpPr txBox="1">
              <a:spLocks noChangeArrowheads="1"/>
            </p:cNvSpPr>
            <p:nvPr/>
          </p:nvSpPr>
          <p:spPr bwMode="auto">
            <a:xfrm>
              <a:off x="410" y="1344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rgbClr val="FF0000"/>
                  </a:solidFill>
                  <a:effectLst/>
                </a:rPr>
                <a:t>A</a:t>
              </a:r>
            </a:p>
          </p:txBody>
        </p:sp>
        <p:sp>
          <p:nvSpPr>
            <p:cNvPr id="226349" name="Text Box 45"/>
            <p:cNvSpPr txBox="1">
              <a:spLocks noChangeArrowheads="1"/>
            </p:cNvSpPr>
            <p:nvPr/>
          </p:nvSpPr>
          <p:spPr bwMode="auto">
            <a:xfrm>
              <a:off x="1156" y="1416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rgbClr val="FF0000"/>
                  </a:solidFill>
                  <a:effectLst/>
                </a:rPr>
                <a:t>C</a:t>
              </a:r>
            </a:p>
          </p:txBody>
        </p:sp>
        <p:cxnSp>
          <p:nvCxnSpPr>
            <p:cNvPr id="226357" name="AutoShape 53"/>
            <p:cNvCxnSpPr>
              <a:cxnSpLocks noChangeShapeType="1"/>
              <a:stCxn id="226314" idx="7"/>
              <a:endCxn id="226343" idx="1"/>
            </p:cNvCxnSpPr>
            <p:nvPr/>
          </p:nvCxnSpPr>
          <p:spPr bwMode="auto">
            <a:xfrm flipV="1">
              <a:off x="282" y="1729"/>
              <a:ext cx="161" cy="1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58" name="AutoShape 54"/>
            <p:cNvCxnSpPr>
              <a:cxnSpLocks noChangeShapeType="1"/>
              <a:stCxn id="226318" idx="3"/>
              <a:endCxn id="226345" idx="3"/>
            </p:cNvCxnSpPr>
            <p:nvPr/>
          </p:nvCxnSpPr>
          <p:spPr bwMode="auto">
            <a:xfrm flipH="1">
              <a:off x="1347" y="1047"/>
              <a:ext cx="162" cy="9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60" name="AutoShape 56"/>
            <p:cNvCxnSpPr>
              <a:cxnSpLocks noChangeShapeType="1"/>
              <a:stCxn id="226343" idx="3"/>
              <a:endCxn id="226346" idx="3"/>
            </p:cNvCxnSpPr>
            <p:nvPr/>
          </p:nvCxnSpPr>
          <p:spPr bwMode="auto">
            <a:xfrm flipV="1">
              <a:off x="758" y="1479"/>
              <a:ext cx="94" cy="6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62" name="AutoShape 58"/>
            <p:cNvCxnSpPr>
              <a:cxnSpLocks noChangeShapeType="1"/>
              <a:stCxn id="226344" idx="1"/>
              <a:endCxn id="226346" idx="5"/>
            </p:cNvCxnSpPr>
            <p:nvPr/>
          </p:nvCxnSpPr>
          <p:spPr bwMode="auto">
            <a:xfrm flipH="1" flipV="1">
              <a:off x="917" y="1479"/>
              <a:ext cx="115" cy="11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64" name="AutoShape 60"/>
            <p:cNvCxnSpPr>
              <a:cxnSpLocks noChangeShapeType="1"/>
              <a:stCxn id="226345" idx="1"/>
              <a:endCxn id="226346" idx="7"/>
            </p:cNvCxnSpPr>
            <p:nvPr/>
          </p:nvCxnSpPr>
          <p:spPr bwMode="auto">
            <a:xfrm flipH="1">
              <a:off x="917" y="1321"/>
              <a:ext cx="115" cy="6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65" name="AutoShape 61"/>
            <p:cNvCxnSpPr>
              <a:cxnSpLocks noChangeShapeType="1"/>
              <a:stCxn id="226344" idx="3"/>
              <a:endCxn id="226317" idx="1"/>
            </p:cNvCxnSpPr>
            <p:nvPr/>
          </p:nvCxnSpPr>
          <p:spPr bwMode="auto">
            <a:xfrm>
              <a:off x="1347" y="1774"/>
              <a:ext cx="163" cy="9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6367" name="Rectangle 63"/>
          <p:cNvSpPr>
            <a:spLocks noChangeArrowheads="1"/>
          </p:cNvSpPr>
          <p:nvPr/>
        </p:nvSpPr>
        <p:spPr bwMode="auto">
          <a:xfrm>
            <a:off x="5364163" y="3933825"/>
            <a:ext cx="33115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Překreslit obvod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4.	Řešit upravený obvod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do série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do série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2B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paralelně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*	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25BC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sériově</a:t>
            </a:r>
          </a:p>
        </p:txBody>
      </p:sp>
      <p:graphicFrame>
        <p:nvGraphicFramePr>
          <p:cNvPr id="226368" name="Object 64"/>
          <p:cNvGraphicFramePr>
            <a:graphicFrameLocks noChangeAspect="1"/>
          </p:cNvGraphicFramePr>
          <p:nvPr/>
        </p:nvGraphicFramePr>
        <p:xfrm>
          <a:off x="5076825" y="2133600"/>
          <a:ext cx="1800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14" name="Rovnice" r:id="rId3" imgW="1117440" imgH="431640" progId="Equation.3">
                  <p:embed/>
                </p:oleObj>
              </mc:Choice>
              <mc:Fallback>
                <p:oleObj name="Rovnice" r:id="rId3" imgW="1117440" imgH="43164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133600"/>
                        <a:ext cx="1800225" cy="6953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69" name="Object 65"/>
          <p:cNvGraphicFramePr>
            <a:graphicFrameLocks noChangeAspect="1"/>
          </p:cNvGraphicFramePr>
          <p:nvPr/>
        </p:nvGraphicFramePr>
        <p:xfrm>
          <a:off x="6084888" y="2949575"/>
          <a:ext cx="1800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15" name="Rovnice" r:id="rId5" imgW="1117440" imgH="431640" progId="Equation.3">
                  <p:embed/>
                </p:oleObj>
              </mc:Choice>
              <mc:Fallback>
                <p:oleObj name="Rovnice" r:id="rId5" imgW="1117440" imgH="43164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949575"/>
                        <a:ext cx="1800225" cy="6953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70" name="Object 66"/>
          <p:cNvGraphicFramePr>
            <a:graphicFrameLocks noChangeAspect="1"/>
          </p:cNvGraphicFramePr>
          <p:nvPr/>
        </p:nvGraphicFramePr>
        <p:xfrm>
          <a:off x="7092950" y="2133600"/>
          <a:ext cx="17700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16" name="Rovnice" r:id="rId7" imgW="1117440" imgH="431640" progId="Equation.3">
                  <p:embed/>
                </p:oleObj>
              </mc:Choice>
              <mc:Fallback>
                <p:oleObj name="Rovnice" r:id="rId7" imgW="1117440" imgH="43164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133600"/>
                        <a:ext cx="1770063" cy="682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6418" name="Group 114"/>
          <p:cNvGrpSpPr>
            <a:grpSpLocks/>
          </p:cNvGrpSpPr>
          <p:nvPr/>
        </p:nvGrpSpPr>
        <p:grpSpPr bwMode="auto">
          <a:xfrm>
            <a:off x="323850" y="3211513"/>
            <a:ext cx="4537075" cy="3116263"/>
            <a:chOff x="204" y="2023"/>
            <a:chExt cx="2858" cy="1963"/>
          </a:xfrm>
        </p:grpSpPr>
        <p:sp>
          <p:nvSpPr>
            <p:cNvPr id="226399" name="Text Box 95"/>
            <p:cNvSpPr txBox="1">
              <a:spLocks noChangeArrowheads="1"/>
            </p:cNvSpPr>
            <p:nvPr/>
          </p:nvSpPr>
          <p:spPr bwMode="auto">
            <a:xfrm>
              <a:off x="2200" y="202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6373" name="Rectangle 69"/>
            <p:cNvSpPr>
              <a:spLocks noChangeAspect="1" noChangeArrowheads="1"/>
            </p:cNvSpPr>
            <p:nvPr/>
          </p:nvSpPr>
          <p:spPr bwMode="auto">
            <a:xfrm>
              <a:off x="2154" y="230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5" name="Oval 71"/>
            <p:cNvSpPr>
              <a:spLocks noChangeArrowheads="1"/>
            </p:cNvSpPr>
            <p:nvPr/>
          </p:nvSpPr>
          <p:spPr bwMode="auto">
            <a:xfrm>
              <a:off x="2971" y="323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6" name="Oval 72"/>
            <p:cNvSpPr>
              <a:spLocks noChangeArrowheads="1"/>
            </p:cNvSpPr>
            <p:nvPr/>
          </p:nvSpPr>
          <p:spPr bwMode="auto">
            <a:xfrm>
              <a:off x="204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7" name="Oval 73"/>
            <p:cNvSpPr>
              <a:spLocks noChangeArrowheads="1"/>
            </p:cNvSpPr>
            <p:nvPr/>
          </p:nvSpPr>
          <p:spPr bwMode="auto">
            <a:xfrm>
              <a:off x="204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8" name="Rectangle 74"/>
            <p:cNvSpPr>
              <a:spLocks noChangeAspect="1" noChangeArrowheads="1"/>
            </p:cNvSpPr>
            <p:nvPr/>
          </p:nvSpPr>
          <p:spPr bwMode="auto">
            <a:xfrm>
              <a:off x="2200" y="321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80" name="Oval 76"/>
            <p:cNvSpPr>
              <a:spLocks noChangeArrowheads="1"/>
            </p:cNvSpPr>
            <p:nvPr/>
          </p:nvSpPr>
          <p:spPr bwMode="auto">
            <a:xfrm>
              <a:off x="1497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81" name="Oval 77"/>
            <p:cNvSpPr>
              <a:spLocks noChangeArrowheads="1"/>
            </p:cNvSpPr>
            <p:nvPr/>
          </p:nvSpPr>
          <p:spPr bwMode="auto">
            <a:xfrm>
              <a:off x="1496" y="232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82" name="Oval 78"/>
            <p:cNvSpPr>
              <a:spLocks noChangeArrowheads="1"/>
            </p:cNvSpPr>
            <p:nvPr/>
          </p:nvSpPr>
          <p:spPr bwMode="auto">
            <a:xfrm>
              <a:off x="2971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26385" name="AutoShape 81"/>
            <p:cNvCxnSpPr>
              <a:cxnSpLocks noChangeShapeType="1"/>
              <a:stCxn id="226381" idx="6"/>
              <a:endCxn id="226373" idx="1"/>
            </p:cNvCxnSpPr>
            <p:nvPr/>
          </p:nvCxnSpPr>
          <p:spPr bwMode="auto">
            <a:xfrm>
              <a:off x="1599" y="2375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86" name="AutoShape 82"/>
            <p:cNvCxnSpPr>
              <a:cxnSpLocks noChangeShapeType="1"/>
              <a:stCxn id="226373" idx="3"/>
              <a:endCxn id="226375" idx="0"/>
            </p:cNvCxnSpPr>
            <p:nvPr/>
          </p:nvCxnSpPr>
          <p:spPr bwMode="auto">
            <a:xfrm>
              <a:off x="2506" y="2375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89" name="AutoShape 85"/>
            <p:cNvCxnSpPr>
              <a:cxnSpLocks noChangeShapeType="1"/>
              <a:stCxn id="226380" idx="6"/>
              <a:endCxn id="226378" idx="1"/>
            </p:cNvCxnSpPr>
            <p:nvPr/>
          </p:nvCxnSpPr>
          <p:spPr bwMode="auto">
            <a:xfrm>
              <a:off x="1600" y="3283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92" name="AutoShape 88"/>
            <p:cNvCxnSpPr>
              <a:cxnSpLocks noChangeShapeType="1"/>
              <a:stCxn id="226378" idx="3"/>
              <a:endCxn id="226375" idx="2"/>
            </p:cNvCxnSpPr>
            <p:nvPr/>
          </p:nvCxnSpPr>
          <p:spPr bwMode="auto">
            <a:xfrm>
              <a:off x="2552" y="3283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93" name="AutoShape 89"/>
            <p:cNvCxnSpPr>
              <a:cxnSpLocks noChangeShapeType="1"/>
              <a:stCxn id="226376" idx="0"/>
              <a:endCxn id="226377" idx="4"/>
            </p:cNvCxnSpPr>
            <p:nvPr/>
          </p:nvCxnSpPr>
          <p:spPr bwMode="auto">
            <a:xfrm flipV="1">
              <a:off x="250" y="3340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94" name="AutoShape 90"/>
            <p:cNvCxnSpPr>
              <a:cxnSpLocks noChangeShapeType="1"/>
              <a:stCxn id="226382" idx="0"/>
              <a:endCxn id="226375" idx="4"/>
            </p:cNvCxnSpPr>
            <p:nvPr/>
          </p:nvCxnSpPr>
          <p:spPr bwMode="auto">
            <a:xfrm flipV="1">
              <a:off x="3017" y="3341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395" name="Text Box 91"/>
            <p:cNvSpPr txBox="1">
              <a:spLocks noChangeArrowheads="1"/>
            </p:cNvSpPr>
            <p:nvPr/>
          </p:nvSpPr>
          <p:spPr bwMode="auto">
            <a:xfrm>
              <a:off x="1474" y="366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6397" name="Text Box 93"/>
            <p:cNvSpPr txBox="1">
              <a:spLocks noChangeArrowheads="1"/>
            </p:cNvSpPr>
            <p:nvPr/>
          </p:nvSpPr>
          <p:spPr bwMode="auto">
            <a:xfrm>
              <a:off x="2245" y="294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6401" name="Line 97"/>
            <p:cNvSpPr>
              <a:spLocks noChangeShapeType="1"/>
            </p:cNvSpPr>
            <p:nvPr/>
          </p:nvSpPr>
          <p:spPr bwMode="auto">
            <a:xfrm>
              <a:off x="385" y="3940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226402" name="Group 98"/>
            <p:cNvGrpSpPr>
              <a:grpSpLocks/>
            </p:cNvGrpSpPr>
            <p:nvPr/>
          </p:nvGrpSpPr>
          <p:grpSpPr bwMode="auto">
            <a:xfrm>
              <a:off x="282" y="2353"/>
              <a:ext cx="1228" cy="885"/>
              <a:chOff x="282" y="981"/>
              <a:chExt cx="1228" cy="885"/>
            </a:xfrm>
          </p:grpSpPr>
          <p:sp>
            <p:nvSpPr>
              <p:cNvPr id="226403" name="Rectangle 99"/>
              <p:cNvSpPr>
                <a:spLocks noChangeAspect="1" noChangeArrowheads="1"/>
              </p:cNvSpPr>
              <p:nvPr/>
            </p:nvSpPr>
            <p:spPr bwMode="auto">
              <a:xfrm rot="19800000">
                <a:off x="431" y="157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4" name="Rectangle 100"/>
              <p:cNvSpPr>
                <a:spLocks noChangeAspect="1" noChangeArrowheads="1"/>
              </p:cNvSpPr>
              <p:nvPr/>
            </p:nvSpPr>
            <p:spPr bwMode="auto">
              <a:xfrm rot="1800000">
                <a:off x="1020" y="161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5" name="Rectangle 101"/>
              <p:cNvSpPr>
                <a:spLocks noChangeAspect="1" noChangeArrowheads="1"/>
              </p:cNvSpPr>
              <p:nvPr/>
            </p:nvSpPr>
            <p:spPr bwMode="auto">
              <a:xfrm rot="19800000">
                <a:off x="1020" y="1162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6" name="Oval 102"/>
              <p:cNvSpPr>
                <a:spLocks noChangeArrowheads="1"/>
              </p:cNvSpPr>
              <p:nvPr/>
            </p:nvSpPr>
            <p:spPr bwMode="auto">
              <a:xfrm>
                <a:off x="839" y="138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7" name="Text Box 103"/>
              <p:cNvSpPr txBox="1">
                <a:spLocks noChangeArrowheads="1"/>
              </p:cNvSpPr>
              <p:nvPr/>
            </p:nvSpPr>
            <p:spPr bwMode="auto">
              <a:xfrm>
                <a:off x="975" y="981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B</a:t>
                </a:r>
              </a:p>
            </p:txBody>
          </p:sp>
          <p:sp>
            <p:nvSpPr>
              <p:cNvPr id="226408" name="Text Box 104"/>
              <p:cNvSpPr txBox="1">
                <a:spLocks noChangeArrowheads="1"/>
              </p:cNvSpPr>
              <p:nvPr/>
            </p:nvSpPr>
            <p:spPr bwMode="auto">
              <a:xfrm>
                <a:off x="410" y="1344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 dirty="0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 dirty="0">
                    <a:solidFill>
                      <a:srgbClr val="FF0000"/>
                    </a:solidFill>
                    <a:effectLst/>
                  </a:rPr>
                  <a:t>A</a:t>
                </a:r>
              </a:p>
            </p:txBody>
          </p:sp>
          <p:sp>
            <p:nvSpPr>
              <p:cNvPr id="226409" name="Text Box 105"/>
              <p:cNvSpPr txBox="1">
                <a:spLocks noChangeArrowheads="1"/>
              </p:cNvSpPr>
              <p:nvPr/>
            </p:nvSpPr>
            <p:spPr bwMode="auto">
              <a:xfrm>
                <a:off x="1156" y="1416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C</a:t>
                </a:r>
              </a:p>
            </p:txBody>
          </p:sp>
          <p:cxnSp>
            <p:nvCxnSpPr>
              <p:cNvPr id="226410" name="AutoShape 106"/>
              <p:cNvCxnSpPr>
                <a:cxnSpLocks noChangeShapeType="1"/>
                <a:stCxn id="226377" idx="7"/>
                <a:endCxn id="226403" idx="1"/>
              </p:cNvCxnSpPr>
              <p:nvPr/>
            </p:nvCxnSpPr>
            <p:spPr bwMode="auto">
              <a:xfrm flipV="1">
                <a:off x="282" y="1729"/>
                <a:ext cx="161" cy="137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1" name="AutoShape 107"/>
              <p:cNvCxnSpPr>
                <a:cxnSpLocks noChangeShapeType="1"/>
                <a:stCxn id="226381" idx="3"/>
                <a:endCxn id="226405" idx="3"/>
              </p:cNvCxnSpPr>
              <p:nvPr/>
            </p:nvCxnSpPr>
            <p:spPr bwMode="auto">
              <a:xfrm flipH="1">
                <a:off x="1347" y="1047"/>
                <a:ext cx="162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2" name="AutoShape 108"/>
              <p:cNvCxnSpPr>
                <a:cxnSpLocks noChangeShapeType="1"/>
                <a:stCxn id="226403" idx="3"/>
                <a:endCxn id="226406" idx="3"/>
              </p:cNvCxnSpPr>
              <p:nvPr/>
            </p:nvCxnSpPr>
            <p:spPr bwMode="auto">
              <a:xfrm flipV="1">
                <a:off x="758" y="1479"/>
                <a:ext cx="94" cy="6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3" name="AutoShape 109"/>
              <p:cNvCxnSpPr>
                <a:cxnSpLocks noChangeShapeType="1"/>
                <a:stCxn id="226404" idx="1"/>
                <a:endCxn id="226406" idx="5"/>
              </p:cNvCxnSpPr>
              <p:nvPr/>
            </p:nvCxnSpPr>
            <p:spPr bwMode="auto">
              <a:xfrm flipH="1" flipV="1">
                <a:off x="917" y="1479"/>
                <a:ext cx="115" cy="1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4" name="AutoShape 110"/>
              <p:cNvCxnSpPr>
                <a:cxnSpLocks noChangeShapeType="1"/>
                <a:stCxn id="226405" idx="1"/>
                <a:endCxn id="226406" idx="7"/>
              </p:cNvCxnSpPr>
              <p:nvPr/>
            </p:nvCxnSpPr>
            <p:spPr bwMode="auto">
              <a:xfrm flipH="1">
                <a:off x="917" y="1321"/>
                <a:ext cx="115" cy="6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5" name="AutoShape 111"/>
              <p:cNvCxnSpPr>
                <a:cxnSpLocks noChangeShapeType="1"/>
                <a:stCxn id="226404" idx="3"/>
                <a:endCxn id="226380" idx="1"/>
              </p:cNvCxnSpPr>
              <p:nvPr/>
            </p:nvCxnSpPr>
            <p:spPr bwMode="auto">
              <a:xfrm>
                <a:off x="1347" y="1774"/>
                <a:ext cx="163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6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6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6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6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6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6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6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6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15888"/>
            <a:ext cx="338455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řešení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7362" name="Rectangle 34"/>
          <p:cNvSpPr>
            <a:spLocks noChangeArrowheads="1"/>
          </p:cNvSpPr>
          <p:nvPr/>
        </p:nvSpPr>
        <p:spPr bwMode="auto">
          <a:xfrm>
            <a:off x="5003800" y="836613"/>
            <a:ext cx="3889375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5.	Výpočet celkového proudu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6.	Výpočet napětí na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7.	Výpočet napětí na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BC25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8.	Výpočet proudů na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2B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5C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9.	Výpočet napětí na odporech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</a:t>
            </a:r>
          </a:p>
        </p:txBody>
      </p:sp>
      <p:sp>
        <p:nvSpPr>
          <p:cNvPr id="227377" name="Rectangle 49"/>
          <p:cNvSpPr>
            <a:spLocks noChangeArrowheads="1"/>
          </p:cNvSpPr>
          <p:nvPr/>
        </p:nvSpPr>
        <p:spPr bwMode="auto">
          <a:xfrm>
            <a:off x="4932363" y="3141663"/>
            <a:ext cx="3960812" cy="33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452438" indent="-4524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10.	Návrat do původního obvodu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11.	Pomocí 2. KZ výpočet napětí na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12.	Výpočet proudu na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13.	Pomocí 1. KZ výpočet proudů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14	Výpočet napětí na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(Od bodu 11 jsou i další varianty výpočtu)</a:t>
            </a:r>
          </a:p>
        </p:txBody>
      </p:sp>
      <p:grpSp>
        <p:nvGrpSpPr>
          <p:cNvPr id="227381" name="Group 53"/>
          <p:cNvGrpSpPr>
            <a:grpSpLocks/>
          </p:cNvGrpSpPr>
          <p:nvPr/>
        </p:nvGrpSpPr>
        <p:grpSpPr bwMode="auto">
          <a:xfrm>
            <a:off x="179388" y="187326"/>
            <a:ext cx="4537075" cy="3116263"/>
            <a:chOff x="204" y="2023"/>
            <a:chExt cx="2858" cy="1963"/>
          </a:xfrm>
        </p:grpSpPr>
        <p:sp>
          <p:nvSpPr>
            <p:cNvPr id="227382" name="Text Box 54"/>
            <p:cNvSpPr txBox="1">
              <a:spLocks noChangeArrowheads="1"/>
            </p:cNvSpPr>
            <p:nvPr/>
          </p:nvSpPr>
          <p:spPr bwMode="auto">
            <a:xfrm>
              <a:off x="2200" y="202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7383" name="Rectangle 55"/>
            <p:cNvSpPr>
              <a:spLocks noChangeAspect="1" noChangeArrowheads="1"/>
            </p:cNvSpPr>
            <p:nvPr/>
          </p:nvSpPr>
          <p:spPr bwMode="auto">
            <a:xfrm>
              <a:off x="2154" y="230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84" name="Oval 56"/>
            <p:cNvSpPr>
              <a:spLocks noChangeArrowheads="1"/>
            </p:cNvSpPr>
            <p:nvPr/>
          </p:nvSpPr>
          <p:spPr bwMode="auto">
            <a:xfrm>
              <a:off x="2971" y="323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85" name="Oval 57"/>
            <p:cNvSpPr>
              <a:spLocks noChangeArrowheads="1"/>
            </p:cNvSpPr>
            <p:nvPr/>
          </p:nvSpPr>
          <p:spPr bwMode="auto">
            <a:xfrm>
              <a:off x="204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86" name="Oval 58"/>
            <p:cNvSpPr>
              <a:spLocks noChangeArrowheads="1"/>
            </p:cNvSpPr>
            <p:nvPr/>
          </p:nvSpPr>
          <p:spPr bwMode="auto">
            <a:xfrm>
              <a:off x="204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87" name="Rectangle 59"/>
            <p:cNvSpPr>
              <a:spLocks noChangeAspect="1" noChangeArrowheads="1"/>
            </p:cNvSpPr>
            <p:nvPr/>
          </p:nvSpPr>
          <p:spPr bwMode="auto">
            <a:xfrm>
              <a:off x="2200" y="321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88" name="Oval 60"/>
            <p:cNvSpPr>
              <a:spLocks noChangeArrowheads="1"/>
            </p:cNvSpPr>
            <p:nvPr/>
          </p:nvSpPr>
          <p:spPr bwMode="auto">
            <a:xfrm>
              <a:off x="1497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89" name="Oval 61"/>
            <p:cNvSpPr>
              <a:spLocks noChangeArrowheads="1"/>
            </p:cNvSpPr>
            <p:nvPr/>
          </p:nvSpPr>
          <p:spPr bwMode="auto">
            <a:xfrm>
              <a:off x="1496" y="232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390" name="Oval 62"/>
            <p:cNvSpPr>
              <a:spLocks noChangeArrowheads="1"/>
            </p:cNvSpPr>
            <p:nvPr/>
          </p:nvSpPr>
          <p:spPr bwMode="auto">
            <a:xfrm>
              <a:off x="2971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27391" name="AutoShape 63"/>
            <p:cNvCxnSpPr>
              <a:cxnSpLocks noChangeShapeType="1"/>
              <a:stCxn id="227389" idx="6"/>
              <a:endCxn id="227383" idx="1"/>
            </p:cNvCxnSpPr>
            <p:nvPr/>
          </p:nvCxnSpPr>
          <p:spPr bwMode="auto">
            <a:xfrm>
              <a:off x="1599" y="2375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92" name="AutoShape 64"/>
            <p:cNvCxnSpPr>
              <a:cxnSpLocks noChangeShapeType="1"/>
              <a:stCxn id="227383" idx="3"/>
              <a:endCxn id="227384" idx="0"/>
            </p:cNvCxnSpPr>
            <p:nvPr/>
          </p:nvCxnSpPr>
          <p:spPr bwMode="auto">
            <a:xfrm>
              <a:off x="2506" y="2375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93" name="AutoShape 65"/>
            <p:cNvCxnSpPr>
              <a:cxnSpLocks noChangeShapeType="1"/>
              <a:stCxn id="227388" idx="6"/>
              <a:endCxn id="227387" idx="1"/>
            </p:cNvCxnSpPr>
            <p:nvPr/>
          </p:nvCxnSpPr>
          <p:spPr bwMode="auto">
            <a:xfrm>
              <a:off x="1600" y="3283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94" name="AutoShape 66"/>
            <p:cNvCxnSpPr>
              <a:cxnSpLocks noChangeShapeType="1"/>
              <a:stCxn id="227387" idx="3"/>
              <a:endCxn id="227384" idx="2"/>
            </p:cNvCxnSpPr>
            <p:nvPr/>
          </p:nvCxnSpPr>
          <p:spPr bwMode="auto">
            <a:xfrm>
              <a:off x="2552" y="3283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95" name="AutoShape 67"/>
            <p:cNvCxnSpPr>
              <a:cxnSpLocks noChangeShapeType="1"/>
              <a:stCxn id="227385" idx="0"/>
              <a:endCxn id="227386" idx="4"/>
            </p:cNvCxnSpPr>
            <p:nvPr/>
          </p:nvCxnSpPr>
          <p:spPr bwMode="auto">
            <a:xfrm flipV="1">
              <a:off x="250" y="3340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396" name="AutoShape 68"/>
            <p:cNvCxnSpPr>
              <a:cxnSpLocks noChangeShapeType="1"/>
              <a:stCxn id="227390" idx="0"/>
              <a:endCxn id="227384" idx="4"/>
            </p:cNvCxnSpPr>
            <p:nvPr/>
          </p:nvCxnSpPr>
          <p:spPr bwMode="auto">
            <a:xfrm flipV="1">
              <a:off x="3017" y="3341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397" name="Text Box 69"/>
            <p:cNvSpPr txBox="1">
              <a:spLocks noChangeArrowheads="1"/>
            </p:cNvSpPr>
            <p:nvPr/>
          </p:nvSpPr>
          <p:spPr bwMode="auto">
            <a:xfrm>
              <a:off x="1474" y="366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7398" name="Text Box 70"/>
            <p:cNvSpPr txBox="1">
              <a:spLocks noChangeArrowheads="1"/>
            </p:cNvSpPr>
            <p:nvPr/>
          </p:nvSpPr>
          <p:spPr bwMode="auto">
            <a:xfrm>
              <a:off x="2245" y="294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7399" name="Line 71"/>
            <p:cNvSpPr>
              <a:spLocks noChangeShapeType="1"/>
            </p:cNvSpPr>
            <p:nvPr/>
          </p:nvSpPr>
          <p:spPr bwMode="auto">
            <a:xfrm>
              <a:off x="385" y="3940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227400" name="Group 72"/>
            <p:cNvGrpSpPr>
              <a:grpSpLocks/>
            </p:cNvGrpSpPr>
            <p:nvPr/>
          </p:nvGrpSpPr>
          <p:grpSpPr bwMode="auto">
            <a:xfrm>
              <a:off x="282" y="2353"/>
              <a:ext cx="1228" cy="885"/>
              <a:chOff x="282" y="981"/>
              <a:chExt cx="1228" cy="885"/>
            </a:xfrm>
          </p:grpSpPr>
          <p:sp>
            <p:nvSpPr>
              <p:cNvPr id="227401" name="Rectangle 73"/>
              <p:cNvSpPr>
                <a:spLocks noChangeAspect="1" noChangeArrowheads="1"/>
              </p:cNvSpPr>
              <p:nvPr/>
            </p:nvSpPr>
            <p:spPr bwMode="auto">
              <a:xfrm rot="19800000">
                <a:off x="431" y="157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02" name="Rectangle 74"/>
              <p:cNvSpPr>
                <a:spLocks noChangeAspect="1" noChangeArrowheads="1"/>
              </p:cNvSpPr>
              <p:nvPr/>
            </p:nvSpPr>
            <p:spPr bwMode="auto">
              <a:xfrm rot="1800000">
                <a:off x="1020" y="161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03" name="Rectangle 75"/>
              <p:cNvSpPr>
                <a:spLocks noChangeAspect="1" noChangeArrowheads="1"/>
              </p:cNvSpPr>
              <p:nvPr/>
            </p:nvSpPr>
            <p:spPr bwMode="auto">
              <a:xfrm rot="19800000">
                <a:off x="1020" y="1162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04" name="Oval 76"/>
              <p:cNvSpPr>
                <a:spLocks noChangeArrowheads="1"/>
              </p:cNvSpPr>
              <p:nvPr/>
            </p:nvSpPr>
            <p:spPr bwMode="auto">
              <a:xfrm>
                <a:off x="839" y="138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05" name="Text Box 77"/>
              <p:cNvSpPr txBox="1">
                <a:spLocks noChangeArrowheads="1"/>
              </p:cNvSpPr>
              <p:nvPr/>
            </p:nvSpPr>
            <p:spPr bwMode="auto">
              <a:xfrm>
                <a:off x="975" y="981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B</a:t>
                </a:r>
              </a:p>
            </p:txBody>
          </p:sp>
          <p:sp>
            <p:nvSpPr>
              <p:cNvPr id="227406" name="Text Box 78"/>
              <p:cNvSpPr txBox="1">
                <a:spLocks noChangeArrowheads="1"/>
              </p:cNvSpPr>
              <p:nvPr/>
            </p:nvSpPr>
            <p:spPr bwMode="auto">
              <a:xfrm>
                <a:off x="410" y="1344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 dirty="0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 dirty="0">
                    <a:solidFill>
                      <a:srgbClr val="FF0000"/>
                    </a:solidFill>
                    <a:effectLst/>
                  </a:rPr>
                  <a:t>A</a:t>
                </a:r>
              </a:p>
            </p:txBody>
          </p:sp>
          <p:sp>
            <p:nvSpPr>
              <p:cNvPr id="227407" name="Text Box 79"/>
              <p:cNvSpPr txBox="1">
                <a:spLocks noChangeArrowheads="1"/>
              </p:cNvSpPr>
              <p:nvPr/>
            </p:nvSpPr>
            <p:spPr bwMode="auto">
              <a:xfrm>
                <a:off x="1156" y="1416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C</a:t>
                </a:r>
              </a:p>
            </p:txBody>
          </p:sp>
          <p:cxnSp>
            <p:nvCxnSpPr>
              <p:cNvPr id="227408" name="AutoShape 80"/>
              <p:cNvCxnSpPr>
                <a:cxnSpLocks noChangeShapeType="1"/>
                <a:stCxn id="227386" idx="7"/>
                <a:endCxn id="227401" idx="1"/>
              </p:cNvCxnSpPr>
              <p:nvPr/>
            </p:nvCxnSpPr>
            <p:spPr bwMode="auto">
              <a:xfrm flipV="1">
                <a:off x="282" y="1729"/>
                <a:ext cx="161" cy="137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09" name="AutoShape 81"/>
              <p:cNvCxnSpPr>
                <a:cxnSpLocks noChangeShapeType="1"/>
                <a:stCxn id="227389" idx="3"/>
                <a:endCxn id="227403" idx="3"/>
              </p:cNvCxnSpPr>
              <p:nvPr/>
            </p:nvCxnSpPr>
            <p:spPr bwMode="auto">
              <a:xfrm flipH="1">
                <a:off x="1347" y="1047"/>
                <a:ext cx="162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10" name="AutoShape 82"/>
              <p:cNvCxnSpPr>
                <a:cxnSpLocks noChangeShapeType="1"/>
                <a:stCxn id="227401" idx="3"/>
                <a:endCxn id="227404" idx="3"/>
              </p:cNvCxnSpPr>
              <p:nvPr/>
            </p:nvCxnSpPr>
            <p:spPr bwMode="auto">
              <a:xfrm flipV="1">
                <a:off x="758" y="1479"/>
                <a:ext cx="94" cy="6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11" name="AutoShape 83"/>
              <p:cNvCxnSpPr>
                <a:cxnSpLocks noChangeShapeType="1"/>
                <a:stCxn id="227402" idx="1"/>
                <a:endCxn id="227404" idx="5"/>
              </p:cNvCxnSpPr>
              <p:nvPr/>
            </p:nvCxnSpPr>
            <p:spPr bwMode="auto">
              <a:xfrm flipH="1" flipV="1">
                <a:off x="917" y="1479"/>
                <a:ext cx="115" cy="1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12" name="AutoShape 84"/>
              <p:cNvCxnSpPr>
                <a:cxnSpLocks noChangeShapeType="1"/>
                <a:stCxn id="227403" idx="1"/>
                <a:endCxn id="227404" idx="7"/>
              </p:cNvCxnSpPr>
              <p:nvPr/>
            </p:nvCxnSpPr>
            <p:spPr bwMode="auto">
              <a:xfrm flipH="1">
                <a:off x="917" y="1321"/>
                <a:ext cx="115" cy="6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13" name="AutoShape 85"/>
              <p:cNvCxnSpPr>
                <a:cxnSpLocks noChangeShapeType="1"/>
                <a:stCxn id="227402" idx="3"/>
                <a:endCxn id="227388" idx="1"/>
              </p:cNvCxnSpPr>
              <p:nvPr/>
            </p:nvCxnSpPr>
            <p:spPr bwMode="auto">
              <a:xfrm>
                <a:off x="1347" y="1774"/>
                <a:ext cx="163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27414" name="Group 86"/>
          <p:cNvGrpSpPr>
            <a:grpSpLocks/>
          </p:cNvGrpSpPr>
          <p:nvPr/>
        </p:nvGrpSpPr>
        <p:grpSpPr bwMode="auto">
          <a:xfrm>
            <a:off x="179388" y="3498850"/>
            <a:ext cx="4537075" cy="3098799"/>
            <a:chOff x="204" y="662"/>
            <a:chExt cx="2858" cy="1952"/>
          </a:xfrm>
        </p:grpSpPr>
        <p:sp>
          <p:nvSpPr>
            <p:cNvPr id="227415" name="Rectangle 87"/>
            <p:cNvSpPr>
              <a:spLocks noChangeAspect="1" noChangeArrowheads="1"/>
            </p:cNvSpPr>
            <p:nvPr/>
          </p:nvSpPr>
          <p:spPr bwMode="auto">
            <a:xfrm>
              <a:off x="61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16" name="Rectangle 88"/>
            <p:cNvSpPr>
              <a:spLocks noChangeAspect="1" noChangeArrowheads="1"/>
            </p:cNvSpPr>
            <p:nvPr/>
          </p:nvSpPr>
          <p:spPr bwMode="auto">
            <a:xfrm>
              <a:off x="2154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17" name="Rectangle 89"/>
            <p:cNvSpPr>
              <a:spLocks noChangeAspect="1" noChangeArrowheads="1"/>
            </p:cNvSpPr>
            <p:nvPr/>
          </p:nvSpPr>
          <p:spPr bwMode="auto">
            <a:xfrm rot="5400000">
              <a:off x="1372" y="135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18" name="Oval 90"/>
            <p:cNvSpPr>
              <a:spLocks noChangeArrowheads="1"/>
            </p:cNvSpPr>
            <p:nvPr/>
          </p:nvSpPr>
          <p:spPr bwMode="auto">
            <a:xfrm>
              <a:off x="2971" y="186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19" name="Oval 91"/>
            <p:cNvSpPr>
              <a:spLocks noChangeArrowheads="1"/>
            </p:cNvSpPr>
            <p:nvPr/>
          </p:nvSpPr>
          <p:spPr bwMode="auto">
            <a:xfrm>
              <a:off x="204" y="252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20" name="Oval 92"/>
            <p:cNvSpPr>
              <a:spLocks noChangeArrowheads="1"/>
            </p:cNvSpPr>
            <p:nvPr/>
          </p:nvSpPr>
          <p:spPr bwMode="auto">
            <a:xfrm>
              <a:off x="204" y="1865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21" name="Rectangle 93"/>
            <p:cNvSpPr>
              <a:spLocks noChangeAspect="1" noChangeArrowheads="1"/>
            </p:cNvSpPr>
            <p:nvPr/>
          </p:nvSpPr>
          <p:spPr bwMode="auto">
            <a:xfrm>
              <a:off x="2200" y="184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22" name="Rectangle 94"/>
            <p:cNvSpPr>
              <a:spLocks noChangeAspect="1" noChangeArrowheads="1"/>
            </p:cNvSpPr>
            <p:nvPr/>
          </p:nvSpPr>
          <p:spPr bwMode="auto">
            <a:xfrm>
              <a:off x="612" y="184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23" name="Oval 95"/>
            <p:cNvSpPr>
              <a:spLocks noChangeArrowheads="1"/>
            </p:cNvSpPr>
            <p:nvPr/>
          </p:nvSpPr>
          <p:spPr bwMode="auto">
            <a:xfrm>
              <a:off x="1497" y="1865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24" name="Oval 96"/>
            <p:cNvSpPr>
              <a:spLocks noChangeArrowheads="1"/>
            </p:cNvSpPr>
            <p:nvPr/>
          </p:nvSpPr>
          <p:spPr bwMode="auto">
            <a:xfrm>
              <a:off x="1496" y="95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7425" name="Oval 97"/>
            <p:cNvSpPr>
              <a:spLocks noChangeArrowheads="1"/>
            </p:cNvSpPr>
            <p:nvPr/>
          </p:nvSpPr>
          <p:spPr bwMode="auto">
            <a:xfrm>
              <a:off x="2971" y="252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27426" name="AutoShape 98"/>
            <p:cNvCxnSpPr>
              <a:cxnSpLocks noChangeShapeType="1"/>
              <a:stCxn id="227420" idx="0"/>
              <a:endCxn id="227415" idx="1"/>
            </p:cNvCxnSpPr>
            <p:nvPr/>
          </p:nvCxnSpPr>
          <p:spPr bwMode="auto">
            <a:xfrm rot="16200000">
              <a:off x="0" y="1253"/>
              <a:ext cx="85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27" name="AutoShape 99"/>
            <p:cNvCxnSpPr>
              <a:cxnSpLocks noChangeShapeType="1"/>
              <a:stCxn id="227415" idx="3"/>
              <a:endCxn id="227424" idx="2"/>
            </p:cNvCxnSpPr>
            <p:nvPr/>
          </p:nvCxnSpPr>
          <p:spPr bwMode="auto">
            <a:xfrm>
              <a:off x="964" y="1003"/>
              <a:ext cx="52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28" name="AutoShape 100"/>
            <p:cNvCxnSpPr>
              <a:cxnSpLocks noChangeShapeType="1"/>
              <a:stCxn id="227424" idx="6"/>
              <a:endCxn id="227416" idx="1"/>
            </p:cNvCxnSpPr>
            <p:nvPr/>
          </p:nvCxnSpPr>
          <p:spPr bwMode="auto">
            <a:xfrm>
              <a:off x="1599" y="1003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29" name="AutoShape 101"/>
            <p:cNvCxnSpPr>
              <a:cxnSpLocks noChangeShapeType="1"/>
              <a:stCxn id="227416" idx="3"/>
              <a:endCxn id="227418" idx="0"/>
            </p:cNvCxnSpPr>
            <p:nvPr/>
          </p:nvCxnSpPr>
          <p:spPr bwMode="auto">
            <a:xfrm>
              <a:off x="2506" y="1003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0" name="AutoShape 102"/>
            <p:cNvCxnSpPr>
              <a:cxnSpLocks noChangeShapeType="1"/>
              <a:stCxn id="227420" idx="6"/>
              <a:endCxn id="227422" idx="1"/>
            </p:cNvCxnSpPr>
            <p:nvPr/>
          </p:nvCxnSpPr>
          <p:spPr bwMode="auto">
            <a:xfrm>
              <a:off x="307" y="1911"/>
              <a:ext cx="29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1" name="AutoShape 103"/>
            <p:cNvCxnSpPr>
              <a:cxnSpLocks noChangeShapeType="1"/>
              <a:stCxn id="227422" idx="3"/>
              <a:endCxn id="227423" idx="2"/>
            </p:cNvCxnSpPr>
            <p:nvPr/>
          </p:nvCxnSpPr>
          <p:spPr bwMode="auto">
            <a:xfrm>
              <a:off x="964" y="1911"/>
              <a:ext cx="5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2" name="AutoShape 104"/>
            <p:cNvCxnSpPr>
              <a:cxnSpLocks noChangeShapeType="1"/>
              <a:stCxn id="227423" idx="6"/>
              <a:endCxn id="227421" idx="1"/>
            </p:cNvCxnSpPr>
            <p:nvPr/>
          </p:nvCxnSpPr>
          <p:spPr bwMode="auto">
            <a:xfrm>
              <a:off x="1600" y="1911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3" name="AutoShape 105"/>
            <p:cNvCxnSpPr>
              <a:cxnSpLocks noChangeShapeType="1"/>
              <a:stCxn id="227424" idx="4"/>
              <a:endCxn id="227417" idx="1"/>
            </p:cNvCxnSpPr>
            <p:nvPr/>
          </p:nvCxnSpPr>
          <p:spPr bwMode="auto">
            <a:xfrm>
              <a:off x="1542" y="1060"/>
              <a:ext cx="0" cy="18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4" name="AutoShape 106"/>
            <p:cNvCxnSpPr>
              <a:cxnSpLocks noChangeShapeType="1"/>
              <a:stCxn id="227417" idx="3"/>
              <a:endCxn id="227423" idx="0"/>
            </p:cNvCxnSpPr>
            <p:nvPr/>
          </p:nvCxnSpPr>
          <p:spPr bwMode="auto">
            <a:xfrm>
              <a:off x="1542" y="1605"/>
              <a:ext cx="1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5" name="AutoShape 107"/>
            <p:cNvCxnSpPr>
              <a:cxnSpLocks noChangeShapeType="1"/>
              <a:stCxn id="227421" idx="3"/>
              <a:endCxn id="227418" idx="2"/>
            </p:cNvCxnSpPr>
            <p:nvPr/>
          </p:nvCxnSpPr>
          <p:spPr bwMode="auto">
            <a:xfrm>
              <a:off x="2552" y="1911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6" name="AutoShape 108"/>
            <p:cNvCxnSpPr>
              <a:cxnSpLocks noChangeShapeType="1"/>
              <a:stCxn id="227419" idx="0"/>
              <a:endCxn id="227420" idx="4"/>
            </p:cNvCxnSpPr>
            <p:nvPr/>
          </p:nvCxnSpPr>
          <p:spPr bwMode="auto">
            <a:xfrm flipV="1">
              <a:off x="250" y="1968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437" name="AutoShape 109"/>
            <p:cNvCxnSpPr>
              <a:cxnSpLocks noChangeShapeType="1"/>
              <a:stCxn id="227425" idx="0"/>
              <a:endCxn id="227418" idx="4"/>
            </p:cNvCxnSpPr>
            <p:nvPr/>
          </p:nvCxnSpPr>
          <p:spPr bwMode="auto">
            <a:xfrm flipV="1">
              <a:off x="3017" y="1969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438" name="Text Box 110"/>
            <p:cNvSpPr txBox="1">
              <a:spLocks noChangeArrowheads="1"/>
            </p:cNvSpPr>
            <p:nvPr/>
          </p:nvSpPr>
          <p:spPr bwMode="auto">
            <a:xfrm>
              <a:off x="1474" y="229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7439" name="Text Box 111"/>
            <p:cNvSpPr txBox="1">
              <a:spLocks noChangeArrowheads="1"/>
            </p:cNvSpPr>
            <p:nvPr/>
          </p:nvSpPr>
          <p:spPr bwMode="auto">
            <a:xfrm>
              <a:off x="1610" y="1297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27440" name="Text Box 112"/>
            <p:cNvSpPr txBox="1">
              <a:spLocks noChangeArrowheads="1"/>
            </p:cNvSpPr>
            <p:nvPr/>
          </p:nvSpPr>
          <p:spPr bwMode="auto">
            <a:xfrm>
              <a:off x="2245" y="156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7441" name="Text Box 113"/>
            <p:cNvSpPr txBox="1">
              <a:spLocks noChangeArrowheads="1"/>
            </p:cNvSpPr>
            <p:nvPr/>
          </p:nvSpPr>
          <p:spPr bwMode="auto">
            <a:xfrm>
              <a:off x="657" y="197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27442" name="Text Box 114"/>
            <p:cNvSpPr txBox="1">
              <a:spLocks noChangeArrowheads="1"/>
            </p:cNvSpPr>
            <p:nvPr/>
          </p:nvSpPr>
          <p:spPr bwMode="auto">
            <a:xfrm>
              <a:off x="2200" y="6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7443" name="Text Box 115"/>
            <p:cNvSpPr txBox="1">
              <a:spLocks noChangeArrowheads="1"/>
            </p:cNvSpPr>
            <p:nvPr/>
          </p:nvSpPr>
          <p:spPr bwMode="auto">
            <a:xfrm>
              <a:off x="657" y="6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7444" name="Line 116"/>
            <p:cNvSpPr>
              <a:spLocks noChangeShapeType="1"/>
            </p:cNvSpPr>
            <p:nvPr/>
          </p:nvSpPr>
          <p:spPr bwMode="auto">
            <a:xfrm>
              <a:off x="385" y="2568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7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7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7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7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7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7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7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7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7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7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88913"/>
            <a:ext cx="3384550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26341" name="Group 37"/>
          <p:cNvGrpSpPr>
            <a:grpSpLocks/>
          </p:cNvGrpSpPr>
          <p:nvPr/>
        </p:nvGrpSpPr>
        <p:grpSpPr bwMode="auto">
          <a:xfrm>
            <a:off x="323850" y="186184"/>
            <a:ext cx="4537075" cy="3098801"/>
            <a:chOff x="204" y="662"/>
            <a:chExt cx="2858" cy="1952"/>
          </a:xfrm>
        </p:grpSpPr>
        <p:sp>
          <p:nvSpPr>
            <p:cNvPr id="226309" name="Rectangle 5"/>
            <p:cNvSpPr>
              <a:spLocks noChangeAspect="1" noChangeArrowheads="1"/>
            </p:cNvSpPr>
            <p:nvPr/>
          </p:nvSpPr>
          <p:spPr bwMode="auto">
            <a:xfrm>
              <a:off x="612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0" name="Rectangle 6"/>
            <p:cNvSpPr>
              <a:spLocks noChangeAspect="1" noChangeArrowheads="1"/>
            </p:cNvSpPr>
            <p:nvPr/>
          </p:nvSpPr>
          <p:spPr bwMode="auto">
            <a:xfrm>
              <a:off x="2154" y="93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1" name="Rectangle 7"/>
            <p:cNvSpPr>
              <a:spLocks noChangeAspect="1" noChangeArrowheads="1"/>
            </p:cNvSpPr>
            <p:nvPr/>
          </p:nvSpPr>
          <p:spPr bwMode="auto">
            <a:xfrm rot="5400000">
              <a:off x="1372" y="135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2" name="Oval 8"/>
            <p:cNvSpPr>
              <a:spLocks noChangeArrowheads="1"/>
            </p:cNvSpPr>
            <p:nvPr/>
          </p:nvSpPr>
          <p:spPr bwMode="auto">
            <a:xfrm>
              <a:off x="2971" y="1866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3" name="Oval 9"/>
            <p:cNvSpPr>
              <a:spLocks noChangeArrowheads="1"/>
            </p:cNvSpPr>
            <p:nvPr/>
          </p:nvSpPr>
          <p:spPr bwMode="auto">
            <a:xfrm>
              <a:off x="204" y="252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4" name="Oval 10"/>
            <p:cNvSpPr>
              <a:spLocks noChangeArrowheads="1"/>
            </p:cNvSpPr>
            <p:nvPr/>
          </p:nvSpPr>
          <p:spPr bwMode="auto">
            <a:xfrm>
              <a:off x="204" y="1865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5" name="Rectangle 11"/>
            <p:cNvSpPr>
              <a:spLocks noChangeAspect="1" noChangeArrowheads="1"/>
            </p:cNvSpPr>
            <p:nvPr/>
          </p:nvSpPr>
          <p:spPr bwMode="auto">
            <a:xfrm>
              <a:off x="2200" y="184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6" name="Rectangle 12"/>
            <p:cNvSpPr>
              <a:spLocks noChangeAspect="1" noChangeArrowheads="1"/>
            </p:cNvSpPr>
            <p:nvPr/>
          </p:nvSpPr>
          <p:spPr bwMode="auto">
            <a:xfrm>
              <a:off x="612" y="1843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7" name="Oval 13"/>
            <p:cNvSpPr>
              <a:spLocks noChangeArrowheads="1"/>
            </p:cNvSpPr>
            <p:nvPr/>
          </p:nvSpPr>
          <p:spPr bwMode="auto">
            <a:xfrm>
              <a:off x="1497" y="1865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8" name="Oval 14"/>
            <p:cNvSpPr>
              <a:spLocks noChangeArrowheads="1"/>
            </p:cNvSpPr>
            <p:nvPr/>
          </p:nvSpPr>
          <p:spPr bwMode="auto">
            <a:xfrm>
              <a:off x="1496" y="95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19" name="Oval 15"/>
            <p:cNvSpPr>
              <a:spLocks noChangeArrowheads="1"/>
            </p:cNvSpPr>
            <p:nvPr/>
          </p:nvSpPr>
          <p:spPr bwMode="auto">
            <a:xfrm>
              <a:off x="2971" y="2523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26320" name="AutoShape 16"/>
            <p:cNvCxnSpPr>
              <a:cxnSpLocks noChangeShapeType="1"/>
              <a:stCxn id="226314" idx="0"/>
              <a:endCxn id="226309" idx="1"/>
            </p:cNvCxnSpPr>
            <p:nvPr/>
          </p:nvCxnSpPr>
          <p:spPr bwMode="auto">
            <a:xfrm rot="16200000">
              <a:off x="0" y="1253"/>
              <a:ext cx="850" cy="350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1" name="AutoShape 17"/>
            <p:cNvCxnSpPr>
              <a:cxnSpLocks noChangeShapeType="1"/>
              <a:stCxn id="226309" idx="3"/>
              <a:endCxn id="226318" idx="2"/>
            </p:cNvCxnSpPr>
            <p:nvPr/>
          </p:nvCxnSpPr>
          <p:spPr bwMode="auto">
            <a:xfrm>
              <a:off x="964" y="1003"/>
              <a:ext cx="520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2" name="AutoShape 18"/>
            <p:cNvCxnSpPr>
              <a:cxnSpLocks noChangeShapeType="1"/>
              <a:stCxn id="226318" idx="6"/>
              <a:endCxn id="226310" idx="1"/>
            </p:cNvCxnSpPr>
            <p:nvPr/>
          </p:nvCxnSpPr>
          <p:spPr bwMode="auto">
            <a:xfrm>
              <a:off x="1599" y="1003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3" name="AutoShape 19"/>
            <p:cNvCxnSpPr>
              <a:cxnSpLocks noChangeShapeType="1"/>
              <a:stCxn id="226310" idx="3"/>
              <a:endCxn id="226312" idx="0"/>
            </p:cNvCxnSpPr>
            <p:nvPr/>
          </p:nvCxnSpPr>
          <p:spPr bwMode="auto">
            <a:xfrm>
              <a:off x="2506" y="1003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4" name="AutoShape 20"/>
            <p:cNvCxnSpPr>
              <a:cxnSpLocks noChangeShapeType="1"/>
              <a:stCxn id="226314" idx="6"/>
              <a:endCxn id="226316" idx="1"/>
            </p:cNvCxnSpPr>
            <p:nvPr/>
          </p:nvCxnSpPr>
          <p:spPr bwMode="auto">
            <a:xfrm>
              <a:off x="307" y="1911"/>
              <a:ext cx="29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5" name="AutoShape 21"/>
            <p:cNvCxnSpPr>
              <a:cxnSpLocks noChangeShapeType="1"/>
              <a:stCxn id="226316" idx="3"/>
              <a:endCxn id="226317" idx="2"/>
            </p:cNvCxnSpPr>
            <p:nvPr/>
          </p:nvCxnSpPr>
          <p:spPr bwMode="auto">
            <a:xfrm>
              <a:off x="964" y="1911"/>
              <a:ext cx="521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6" name="AutoShape 22"/>
            <p:cNvCxnSpPr>
              <a:cxnSpLocks noChangeShapeType="1"/>
              <a:stCxn id="226317" idx="6"/>
              <a:endCxn id="226315" idx="1"/>
            </p:cNvCxnSpPr>
            <p:nvPr/>
          </p:nvCxnSpPr>
          <p:spPr bwMode="auto">
            <a:xfrm>
              <a:off x="1600" y="1911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7" name="AutoShape 23"/>
            <p:cNvCxnSpPr>
              <a:cxnSpLocks noChangeShapeType="1"/>
              <a:stCxn id="226318" idx="4"/>
              <a:endCxn id="226311" idx="1"/>
            </p:cNvCxnSpPr>
            <p:nvPr/>
          </p:nvCxnSpPr>
          <p:spPr bwMode="auto">
            <a:xfrm>
              <a:off x="1542" y="1060"/>
              <a:ext cx="0" cy="18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8" name="AutoShape 24"/>
            <p:cNvCxnSpPr>
              <a:cxnSpLocks noChangeShapeType="1"/>
              <a:stCxn id="226311" idx="3"/>
              <a:endCxn id="226317" idx="0"/>
            </p:cNvCxnSpPr>
            <p:nvPr/>
          </p:nvCxnSpPr>
          <p:spPr bwMode="auto">
            <a:xfrm>
              <a:off x="1542" y="1605"/>
              <a:ext cx="1" cy="248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29" name="AutoShape 25"/>
            <p:cNvCxnSpPr>
              <a:cxnSpLocks noChangeShapeType="1"/>
              <a:stCxn id="226315" idx="3"/>
              <a:endCxn id="226312" idx="2"/>
            </p:cNvCxnSpPr>
            <p:nvPr/>
          </p:nvCxnSpPr>
          <p:spPr bwMode="auto">
            <a:xfrm>
              <a:off x="2552" y="1911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30" name="AutoShape 26"/>
            <p:cNvCxnSpPr>
              <a:cxnSpLocks noChangeShapeType="1"/>
              <a:stCxn id="226313" idx="0"/>
              <a:endCxn id="226314" idx="4"/>
            </p:cNvCxnSpPr>
            <p:nvPr/>
          </p:nvCxnSpPr>
          <p:spPr bwMode="auto">
            <a:xfrm flipV="1">
              <a:off x="250" y="1968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31" name="AutoShape 27"/>
            <p:cNvCxnSpPr>
              <a:cxnSpLocks noChangeShapeType="1"/>
              <a:stCxn id="226319" idx="0"/>
              <a:endCxn id="226312" idx="4"/>
            </p:cNvCxnSpPr>
            <p:nvPr/>
          </p:nvCxnSpPr>
          <p:spPr bwMode="auto">
            <a:xfrm flipV="1">
              <a:off x="3017" y="1969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332" name="Text Box 28"/>
            <p:cNvSpPr txBox="1">
              <a:spLocks noChangeArrowheads="1"/>
            </p:cNvSpPr>
            <p:nvPr/>
          </p:nvSpPr>
          <p:spPr bwMode="auto">
            <a:xfrm>
              <a:off x="1474" y="2296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6333" name="Text Box 29"/>
            <p:cNvSpPr txBox="1">
              <a:spLocks noChangeArrowheads="1"/>
            </p:cNvSpPr>
            <p:nvPr/>
          </p:nvSpPr>
          <p:spPr bwMode="auto">
            <a:xfrm>
              <a:off x="1610" y="1297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26334" name="Text Box 30"/>
            <p:cNvSpPr txBox="1">
              <a:spLocks noChangeArrowheads="1"/>
            </p:cNvSpPr>
            <p:nvPr/>
          </p:nvSpPr>
          <p:spPr bwMode="auto">
            <a:xfrm>
              <a:off x="2245" y="1569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6335" name="Text Box 31"/>
            <p:cNvSpPr txBox="1">
              <a:spLocks noChangeArrowheads="1"/>
            </p:cNvSpPr>
            <p:nvPr/>
          </p:nvSpPr>
          <p:spPr bwMode="auto">
            <a:xfrm>
              <a:off x="657" y="1978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26336" name="Text Box 32"/>
            <p:cNvSpPr txBox="1">
              <a:spLocks noChangeArrowheads="1"/>
            </p:cNvSpPr>
            <p:nvPr/>
          </p:nvSpPr>
          <p:spPr bwMode="auto">
            <a:xfrm>
              <a:off x="2200" y="6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6337" name="Text Box 33"/>
            <p:cNvSpPr txBox="1">
              <a:spLocks noChangeArrowheads="1"/>
            </p:cNvSpPr>
            <p:nvPr/>
          </p:nvSpPr>
          <p:spPr bwMode="auto">
            <a:xfrm>
              <a:off x="657" y="662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226338" name="Line 34"/>
            <p:cNvSpPr>
              <a:spLocks noChangeShapeType="1"/>
            </p:cNvSpPr>
            <p:nvPr/>
          </p:nvSpPr>
          <p:spPr bwMode="auto">
            <a:xfrm>
              <a:off x="385" y="2568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226340" name="Rectangle 36"/>
          <p:cNvSpPr>
            <a:spLocks noChangeArrowheads="1"/>
          </p:cNvSpPr>
          <p:nvPr/>
        </p:nvSpPr>
        <p:spPr bwMode="auto">
          <a:xfrm>
            <a:off x="5292601" y="2204864"/>
            <a:ext cx="367188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Zvolit zapojení do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hvězdy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22636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48420"/>
              </p:ext>
            </p:extLst>
          </p:nvPr>
        </p:nvGraphicFramePr>
        <p:xfrm>
          <a:off x="377031" y="4029711"/>
          <a:ext cx="3498851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89" name="Rovnice" r:id="rId3" imgW="2171520" imgH="431640" progId="Equation.3">
                  <p:embed/>
                </p:oleObj>
              </mc:Choice>
              <mc:Fallback>
                <p:oleObj name="Rovnice" r:id="rId3" imgW="2171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4029711"/>
                        <a:ext cx="3498851" cy="6953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6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08434"/>
              </p:ext>
            </p:extLst>
          </p:nvPr>
        </p:nvGraphicFramePr>
        <p:xfrm>
          <a:off x="307182" y="5686003"/>
          <a:ext cx="36623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90" name="Rovnice" r:id="rId5" imgW="2273040" imgH="431640" progId="Equation.3">
                  <p:embed/>
                </p:oleObj>
              </mc:Choice>
              <mc:Fallback>
                <p:oleObj name="Rovnice" r:id="rId5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2" y="5686003"/>
                        <a:ext cx="3662362" cy="6953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70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12505"/>
              </p:ext>
            </p:extLst>
          </p:nvPr>
        </p:nvGraphicFramePr>
        <p:xfrm>
          <a:off x="346781" y="4864207"/>
          <a:ext cx="36433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91" name="Rovnice" r:id="rId7" imgW="2298600" imgH="431640" progId="Equation.3">
                  <p:embed/>
                </p:oleObj>
              </mc:Choice>
              <mc:Fallback>
                <p:oleObj name="Rovnice" r:id="rId7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81" y="4864207"/>
                        <a:ext cx="3643313" cy="682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5364088" y="836712"/>
            <a:ext cx="367188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=1,4k,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=1,5k, U=22V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87" name="Group 62"/>
          <p:cNvGrpSpPr>
            <a:grpSpLocks/>
          </p:cNvGrpSpPr>
          <p:nvPr/>
        </p:nvGrpSpPr>
        <p:grpSpPr bwMode="auto">
          <a:xfrm>
            <a:off x="447675" y="727918"/>
            <a:ext cx="1949450" cy="1404938"/>
            <a:chOff x="282" y="981"/>
            <a:chExt cx="1228" cy="885"/>
          </a:xfrm>
        </p:grpSpPr>
        <p:sp>
          <p:nvSpPr>
            <p:cNvPr id="88" name="Rectangle 39"/>
            <p:cNvSpPr>
              <a:spLocks noChangeAspect="1" noChangeArrowheads="1"/>
            </p:cNvSpPr>
            <p:nvPr/>
          </p:nvSpPr>
          <p:spPr bwMode="auto">
            <a:xfrm rot="19800000">
              <a:off x="431" y="1570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89" name="Rectangle 40"/>
            <p:cNvSpPr>
              <a:spLocks noChangeAspect="1" noChangeArrowheads="1"/>
            </p:cNvSpPr>
            <p:nvPr/>
          </p:nvSpPr>
          <p:spPr bwMode="auto">
            <a:xfrm rot="1800000">
              <a:off x="1020" y="1616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90" name="Rectangle 41"/>
            <p:cNvSpPr>
              <a:spLocks noChangeAspect="1" noChangeArrowheads="1"/>
            </p:cNvSpPr>
            <p:nvPr/>
          </p:nvSpPr>
          <p:spPr bwMode="auto">
            <a:xfrm rot="19800000">
              <a:off x="1020" y="1162"/>
              <a:ext cx="340" cy="13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91" name="Oval 42"/>
            <p:cNvSpPr>
              <a:spLocks noChangeArrowheads="1"/>
            </p:cNvSpPr>
            <p:nvPr/>
          </p:nvSpPr>
          <p:spPr bwMode="auto">
            <a:xfrm>
              <a:off x="839" y="1389"/>
              <a:ext cx="91" cy="9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rgbClr val="FF0000"/>
                </a:solidFill>
              </a:endParaRPr>
            </a:p>
          </p:txBody>
        </p:sp>
        <p:sp>
          <p:nvSpPr>
            <p:cNvPr id="92" name="Text Box 43"/>
            <p:cNvSpPr txBox="1">
              <a:spLocks noChangeArrowheads="1"/>
            </p:cNvSpPr>
            <p:nvPr/>
          </p:nvSpPr>
          <p:spPr bwMode="auto">
            <a:xfrm>
              <a:off x="975" y="981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rgbClr val="FF0000"/>
                  </a:solidFill>
                  <a:effectLst/>
                </a:rPr>
                <a:t>B</a:t>
              </a:r>
            </a:p>
          </p:txBody>
        </p:sp>
        <p:sp>
          <p:nvSpPr>
            <p:cNvPr id="93" name="Text Box 44"/>
            <p:cNvSpPr txBox="1">
              <a:spLocks noChangeArrowheads="1"/>
            </p:cNvSpPr>
            <p:nvPr/>
          </p:nvSpPr>
          <p:spPr bwMode="auto">
            <a:xfrm>
              <a:off x="410" y="1344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rgbClr val="FF0000"/>
                  </a:solidFill>
                  <a:effectLst/>
                </a:rPr>
                <a:t>A</a:t>
              </a:r>
            </a:p>
          </p:txBody>
        </p:sp>
        <p:sp>
          <p:nvSpPr>
            <p:cNvPr id="94" name="Text Box 45"/>
            <p:cNvSpPr txBox="1">
              <a:spLocks noChangeArrowheads="1"/>
            </p:cNvSpPr>
            <p:nvPr/>
          </p:nvSpPr>
          <p:spPr bwMode="auto">
            <a:xfrm>
              <a:off x="1156" y="1416"/>
              <a:ext cx="20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rgbClr val="FF0000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rgbClr val="FF0000"/>
                  </a:solidFill>
                  <a:effectLst/>
                </a:rPr>
                <a:t>C</a:t>
              </a:r>
            </a:p>
          </p:txBody>
        </p:sp>
        <p:cxnSp>
          <p:nvCxnSpPr>
            <p:cNvPr id="95" name="AutoShape 53"/>
            <p:cNvCxnSpPr>
              <a:cxnSpLocks noChangeShapeType="1"/>
              <a:endCxn id="88" idx="1"/>
            </p:cNvCxnSpPr>
            <p:nvPr/>
          </p:nvCxnSpPr>
          <p:spPr bwMode="auto">
            <a:xfrm flipV="1">
              <a:off x="282" y="1729"/>
              <a:ext cx="161" cy="13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AutoShape 54"/>
            <p:cNvCxnSpPr>
              <a:cxnSpLocks noChangeShapeType="1"/>
              <a:endCxn id="90" idx="3"/>
            </p:cNvCxnSpPr>
            <p:nvPr/>
          </p:nvCxnSpPr>
          <p:spPr bwMode="auto">
            <a:xfrm flipH="1">
              <a:off x="1347" y="1047"/>
              <a:ext cx="162" cy="9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AutoShape 56"/>
            <p:cNvCxnSpPr>
              <a:cxnSpLocks noChangeShapeType="1"/>
              <a:stCxn id="88" idx="3"/>
              <a:endCxn id="91" idx="3"/>
            </p:cNvCxnSpPr>
            <p:nvPr/>
          </p:nvCxnSpPr>
          <p:spPr bwMode="auto">
            <a:xfrm flipV="1">
              <a:off x="758" y="1479"/>
              <a:ext cx="94" cy="6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58"/>
            <p:cNvCxnSpPr>
              <a:cxnSpLocks noChangeShapeType="1"/>
              <a:stCxn id="89" idx="1"/>
              <a:endCxn id="91" idx="5"/>
            </p:cNvCxnSpPr>
            <p:nvPr/>
          </p:nvCxnSpPr>
          <p:spPr bwMode="auto">
            <a:xfrm flipH="1" flipV="1">
              <a:off x="917" y="1479"/>
              <a:ext cx="115" cy="11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AutoShape 60"/>
            <p:cNvCxnSpPr>
              <a:cxnSpLocks noChangeShapeType="1"/>
              <a:stCxn id="90" idx="1"/>
              <a:endCxn id="91" idx="7"/>
            </p:cNvCxnSpPr>
            <p:nvPr/>
          </p:nvCxnSpPr>
          <p:spPr bwMode="auto">
            <a:xfrm flipH="1">
              <a:off x="917" y="1321"/>
              <a:ext cx="115" cy="6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AutoShape 61"/>
            <p:cNvCxnSpPr>
              <a:cxnSpLocks noChangeShapeType="1"/>
              <a:stCxn id="89" idx="3"/>
            </p:cNvCxnSpPr>
            <p:nvPr/>
          </p:nvCxnSpPr>
          <p:spPr bwMode="auto">
            <a:xfrm>
              <a:off x="1347" y="1774"/>
              <a:ext cx="163" cy="9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1" name="Rectangle 36"/>
          <p:cNvSpPr>
            <a:spLocks noChangeArrowheads="1"/>
          </p:cNvSpPr>
          <p:nvPr/>
        </p:nvSpPr>
        <p:spPr bwMode="auto">
          <a:xfrm>
            <a:off x="241301" y="3480568"/>
            <a:ext cx="3898651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Výpočet náhradních rezistorů</a:t>
            </a:r>
          </a:p>
        </p:txBody>
      </p:sp>
      <p:sp>
        <p:nvSpPr>
          <p:cNvPr id="102" name="Rectangle 63"/>
          <p:cNvSpPr>
            <a:spLocks noChangeArrowheads="1"/>
          </p:cNvSpPr>
          <p:nvPr/>
        </p:nvSpPr>
        <p:spPr bwMode="auto">
          <a:xfrm>
            <a:off x="5436939" y="3048520"/>
            <a:ext cx="331152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Překreslit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obvod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103" name="Group 114"/>
          <p:cNvGrpSpPr>
            <a:grpSpLocks/>
          </p:cNvGrpSpPr>
          <p:nvPr/>
        </p:nvGrpSpPr>
        <p:grpSpPr bwMode="auto">
          <a:xfrm>
            <a:off x="4283968" y="3481090"/>
            <a:ext cx="4537075" cy="3116263"/>
            <a:chOff x="204" y="2023"/>
            <a:chExt cx="2858" cy="1963"/>
          </a:xfrm>
        </p:grpSpPr>
        <p:sp>
          <p:nvSpPr>
            <p:cNvPr id="104" name="Text Box 95"/>
            <p:cNvSpPr txBox="1">
              <a:spLocks noChangeArrowheads="1"/>
            </p:cNvSpPr>
            <p:nvPr/>
          </p:nvSpPr>
          <p:spPr bwMode="auto">
            <a:xfrm>
              <a:off x="2200" y="202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105" name="Rectangle 69"/>
            <p:cNvSpPr>
              <a:spLocks noChangeAspect="1" noChangeArrowheads="1"/>
            </p:cNvSpPr>
            <p:nvPr/>
          </p:nvSpPr>
          <p:spPr bwMode="auto">
            <a:xfrm>
              <a:off x="2154" y="230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06" name="Oval 71"/>
            <p:cNvSpPr>
              <a:spLocks noChangeArrowheads="1"/>
            </p:cNvSpPr>
            <p:nvPr/>
          </p:nvSpPr>
          <p:spPr bwMode="auto">
            <a:xfrm>
              <a:off x="2971" y="323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07" name="Oval 72"/>
            <p:cNvSpPr>
              <a:spLocks noChangeArrowheads="1"/>
            </p:cNvSpPr>
            <p:nvPr/>
          </p:nvSpPr>
          <p:spPr bwMode="auto">
            <a:xfrm>
              <a:off x="204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08" name="Oval 73"/>
            <p:cNvSpPr>
              <a:spLocks noChangeArrowheads="1"/>
            </p:cNvSpPr>
            <p:nvPr/>
          </p:nvSpPr>
          <p:spPr bwMode="auto">
            <a:xfrm>
              <a:off x="204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09" name="Rectangle 74"/>
            <p:cNvSpPr>
              <a:spLocks noChangeAspect="1" noChangeArrowheads="1"/>
            </p:cNvSpPr>
            <p:nvPr/>
          </p:nvSpPr>
          <p:spPr bwMode="auto">
            <a:xfrm>
              <a:off x="2200" y="321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10" name="Oval 76"/>
            <p:cNvSpPr>
              <a:spLocks noChangeArrowheads="1"/>
            </p:cNvSpPr>
            <p:nvPr/>
          </p:nvSpPr>
          <p:spPr bwMode="auto">
            <a:xfrm>
              <a:off x="1497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11" name="Oval 77"/>
            <p:cNvSpPr>
              <a:spLocks noChangeArrowheads="1"/>
            </p:cNvSpPr>
            <p:nvPr/>
          </p:nvSpPr>
          <p:spPr bwMode="auto">
            <a:xfrm>
              <a:off x="1496" y="232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112" name="Oval 78"/>
            <p:cNvSpPr>
              <a:spLocks noChangeArrowheads="1"/>
            </p:cNvSpPr>
            <p:nvPr/>
          </p:nvSpPr>
          <p:spPr bwMode="auto">
            <a:xfrm>
              <a:off x="2971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113" name="AutoShape 81"/>
            <p:cNvCxnSpPr>
              <a:cxnSpLocks noChangeShapeType="1"/>
              <a:stCxn id="111" idx="6"/>
              <a:endCxn id="105" idx="1"/>
            </p:cNvCxnSpPr>
            <p:nvPr/>
          </p:nvCxnSpPr>
          <p:spPr bwMode="auto">
            <a:xfrm>
              <a:off x="1599" y="2375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AutoShape 82"/>
            <p:cNvCxnSpPr>
              <a:cxnSpLocks noChangeShapeType="1"/>
              <a:stCxn id="105" idx="3"/>
              <a:endCxn id="106" idx="0"/>
            </p:cNvCxnSpPr>
            <p:nvPr/>
          </p:nvCxnSpPr>
          <p:spPr bwMode="auto">
            <a:xfrm>
              <a:off x="2506" y="2375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AutoShape 85"/>
            <p:cNvCxnSpPr>
              <a:cxnSpLocks noChangeShapeType="1"/>
              <a:stCxn id="110" idx="6"/>
              <a:endCxn id="109" idx="1"/>
            </p:cNvCxnSpPr>
            <p:nvPr/>
          </p:nvCxnSpPr>
          <p:spPr bwMode="auto">
            <a:xfrm>
              <a:off x="1600" y="3283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AutoShape 88"/>
            <p:cNvCxnSpPr>
              <a:cxnSpLocks noChangeShapeType="1"/>
              <a:stCxn id="109" idx="3"/>
              <a:endCxn id="106" idx="2"/>
            </p:cNvCxnSpPr>
            <p:nvPr/>
          </p:nvCxnSpPr>
          <p:spPr bwMode="auto">
            <a:xfrm>
              <a:off x="2552" y="3283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AutoShape 89"/>
            <p:cNvCxnSpPr>
              <a:cxnSpLocks noChangeShapeType="1"/>
              <a:stCxn id="107" idx="0"/>
              <a:endCxn id="108" idx="4"/>
            </p:cNvCxnSpPr>
            <p:nvPr/>
          </p:nvCxnSpPr>
          <p:spPr bwMode="auto">
            <a:xfrm flipV="1">
              <a:off x="250" y="3340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AutoShape 90"/>
            <p:cNvCxnSpPr>
              <a:cxnSpLocks noChangeShapeType="1"/>
              <a:stCxn id="112" idx="0"/>
              <a:endCxn id="106" idx="4"/>
            </p:cNvCxnSpPr>
            <p:nvPr/>
          </p:nvCxnSpPr>
          <p:spPr bwMode="auto">
            <a:xfrm flipV="1">
              <a:off x="3017" y="3341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Text Box 91"/>
            <p:cNvSpPr txBox="1">
              <a:spLocks noChangeArrowheads="1"/>
            </p:cNvSpPr>
            <p:nvPr/>
          </p:nvSpPr>
          <p:spPr bwMode="auto">
            <a:xfrm>
              <a:off x="1474" y="366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20" name="Text Box 93"/>
            <p:cNvSpPr txBox="1">
              <a:spLocks noChangeArrowheads="1"/>
            </p:cNvSpPr>
            <p:nvPr/>
          </p:nvSpPr>
          <p:spPr bwMode="auto">
            <a:xfrm>
              <a:off x="2245" y="294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121" name="Line 97"/>
            <p:cNvSpPr>
              <a:spLocks noChangeShapeType="1"/>
            </p:cNvSpPr>
            <p:nvPr/>
          </p:nvSpPr>
          <p:spPr bwMode="auto">
            <a:xfrm>
              <a:off x="385" y="3940"/>
              <a:ext cx="249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122" name="Group 98"/>
            <p:cNvGrpSpPr>
              <a:grpSpLocks/>
            </p:cNvGrpSpPr>
            <p:nvPr/>
          </p:nvGrpSpPr>
          <p:grpSpPr bwMode="auto">
            <a:xfrm>
              <a:off x="282" y="2353"/>
              <a:ext cx="1228" cy="885"/>
              <a:chOff x="282" y="981"/>
              <a:chExt cx="1228" cy="885"/>
            </a:xfrm>
          </p:grpSpPr>
          <p:sp>
            <p:nvSpPr>
              <p:cNvPr id="123" name="Rectangle 99"/>
              <p:cNvSpPr>
                <a:spLocks noChangeAspect="1" noChangeArrowheads="1"/>
              </p:cNvSpPr>
              <p:nvPr/>
            </p:nvSpPr>
            <p:spPr bwMode="auto">
              <a:xfrm rot="19800000">
                <a:off x="431" y="157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24" name="Rectangle 100"/>
              <p:cNvSpPr>
                <a:spLocks noChangeAspect="1" noChangeArrowheads="1"/>
              </p:cNvSpPr>
              <p:nvPr/>
            </p:nvSpPr>
            <p:spPr bwMode="auto">
              <a:xfrm rot="1800000">
                <a:off x="1020" y="161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25" name="Rectangle 101"/>
              <p:cNvSpPr>
                <a:spLocks noChangeAspect="1" noChangeArrowheads="1"/>
              </p:cNvSpPr>
              <p:nvPr/>
            </p:nvSpPr>
            <p:spPr bwMode="auto">
              <a:xfrm rot="19800000">
                <a:off x="1020" y="1162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26" name="Oval 102"/>
              <p:cNvSpPr>
                <a:spLocks noChangeArrowheads="1"/>
              </p:cNvSpPr>
              <p:nvPr/>
            </p:nvSpPr>
            <p:spPr bwMode="auto">
              <a:xfrm>
                <a:off x="839" y="138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127" name="Text Box 103"/>
              <p:cNvSpPr txBox="1">
                <a:spLocks noChangeArrowheads="1"/>
              </p:cNvSpPr>
              <p:nvPr/>
            </p:nvSpPr>
            <p:spPr bwMode="auto">
              <a:xfrm>
                <a:off x="975" y="981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B</a:t>
                </a:r>
              </a:p>
            </p:txBody>
          </p:sp>
          <p:sp>
            <p:nvSpPr>
              <p:cNvPr id="128" name="Text Box 104"/>
              <p:cNvSpPr txBox="1">
                <a:spLocks noChangeArrowheads="1"/>
              </p:cNvSpPr>
              <p:nvPr/>
            </p:nvSpPr>
            <p:spPr bwMode="auto">
              <a:xfrm>
                <a:off x="410" y="1344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 dirty="0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 dirty="0">
                    <a:solidFill>
                      <a:srgbClr val="FF0000"/>
                    </a:solidFill>
                    <a:effectLst/>
                  </a:rPr>
                  <a:t>A</a:t>
                </a:r>
              </a:p>
            </p:txBody>
          </p:sp>
          <p:sp>
            <p:nvSpPr>
              <p:cNvPr id="129" name="Text Box 105"/>
              <p:cNvSpPr txBox="1">
                <a:spLocks noChangeArrowheads="1"/>
              </p:cNvSpPr>
              <p:nvPr/>
            </p:nvSpPr>
            <p:spPr bwMode="auto">
              <a:xfrm>
                <a:off x="1156" y="1416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C</a:t>
                </a:r>
              </a:p>
            </p:txBody>
          </p:sp>
          <p:cxnSp>
            <p:nvCxnSpPr>
              <p:cNvPr id="130" name="AutoShape 106"/>
              <p:cNvCxnSpPr>
                <a:cxnSpLocks noChangeShapeType="1"/>
                <a:stCxn id="108" idx="7"/>
                <a:endCxn id="123" idx="1"/>
              </p:cNvCxnSpPr>
              <p:nvPr/>
            </p:nvCxnSpPr>
            <p:spPr bwMode="auto">
              <a:xfrm flipV="1">
                <a:off x="282" y="1729"/>
                <a:ext cx="161" cy="137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AutoShape 107"/>
              <p:cNvCxnSpPr>
                <a:cxnSpLocks noChangeShapeType="1"/>
                <a:stCxn id="111" idx="3"/>
                <a:endCxn id="125" idx="3"/>
              </p:cNvCxnSpPr>
              <p:nvPr/>
            </p:nvCxnSpPr>
            <p:spPr bwMode="auto">
              <a:xfrm flipH="1">
                <a:off x="1347" y="1047"/>
                <a:ext cx="162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AutoShape 108"/>
              <p:cNvCxnSpPr>
                <a:cxnSpLocks noChangeShapeType="1"/>
                <a:stCxn id="123" idx="3"/>
                <a:endCxn id="126" idx="3"/>
              </p:cNvCxnSpPr>
              <p:nvPr/>
            </p:nvCxnSpPr>
            <p:spPr bwMode="auto">
              <a:xfrm flipV="1">
                <a:off x="758" y="1479"/>
                <a:ext cx="94" cy="6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AutoShape 109"/>
              <p:cNvCxnSpPr>
                <a:cxnSpLocks noChangeShapeType="1"/>
                <a:stCxn id="124" idx="1"/>
                <a:endCxn id="126" idx="5"/>
              </p:cNvCxnSpPr>
              <p:nvPr/>
            </p:nvCxnSpPr>
            <p:spPr bwMode="auto">
              <a:xfrm flipH="1" flipV="1">
                <a:off x="917" y="1479"/>
                <a:ext cx="115" cy="1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AutoShape 110"/>
              <p:cNvCxnSpPr>
                <a:cxnSpLocks noChangeShapeType="1"/>
                <a:stCxn id="125" idx="1"/>
                <a:endCxn id="126" idx="7"/>
              </p:cNvCxnSpPr>
              <p:nvPr/>
            </p:nvCxnSpPr>
            <p:spPr bwMode="auto">
              <a:xfrm flipH="1">
                <a:off x="917" y="1321"/>
                <a:ext cx="115" cy="6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AutoShape 111"/>
              <p:cNvCxnSpPr>
                <a:cxnSpLocks noChangeShapeType="1"/>
                <a:stCxn id="124" idx="3"/>
                <a:endCxn id="110" idx="1"/>
              </p:cNvCxnSpPr>
              <p:nvPr/>
            </p:nvCxnSpPr>
            <p:spPr bwMode="auto">
              <a:xfrm>
                <a:off x="1347" y="1774"/>
                <a:ext cx="163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4702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88913"/>
            <a:ext cx="3384550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6367" name="Rectangle 63"/>
          <p:cNvSpPr>
            <a:spLocks noChangeArrowheads="1"/>
          </p:cNvSpPr>
          <p:nvPr/>
        </p:nvSpPr>
        <p:spPr bwMode="auto">
          <a:xfrm>
            <a:off x="5333677" y="2420888"/>
            <a:ext cx="331152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	Řešit upravený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obvod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22636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179177"/>
              </p:ext>
            </p:extLst>
          </p:nvPr>
        </p:nvGraphicFramePr>
        <p:xfrm>
          <a:off x="323528" y="3562349"/>
          <a:ext cx="3967586" cy="44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0" name="Rovnice" r:id="rId3" imgW="1942920" imgH="215640" progId="Equation.3">
                  <p:embed/>
                </p:oleObj>
              </mc:Choice>
              <mc:Fallback>
                <p:oleObj name="Rovnice" r:id="rId3" imgW="1942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62349"/>
                        <a:ext cx="3967586" cy="44062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6418" name="Group 114"/>
          <p:cNvGrpSpPr>
            <a:grpSpLocks/>
          </p:cNvGrpSpPr>
          <p:nvPr/>
        </p:nvGrpSpPr>
        <p:grpSpPr bwMode="auto">
          <a:xfrm>
            <a:off x="323528" y="-1587"/>
            <a:ext cx="4537075" cy="3116263"/>
            <a:chOff x="204" y="2023"/>
            <a:chExt cx="2858" cy="1963"/>
          </a:xfrm>
        </p:grpSpPr>
        <p:sp>
          <p:nvSpPr>
            <p:cNvPr id="226399" name="Text Box 95"/>
            <p:cNvSpPr txBox="1">
              <a:spLocks noChangeArrowheads="1"/>
            </p:cNvSpPr>
            <p:nvPr/>
          </p:nvSpPr>
          <p:spPr bwMode="auto">
            <a:xfrm>
              <a:off x="2200" y="2023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226373" name="Rectangle 69"/>
            <p:cNvSpPr>
              <a:spLocks noChangeAspect="1" noChangeArrowheads="1"/>
            </p:cNvSpPr>
            <p:nvPr/>
          </p:nvSpPr>
          <p:spPr bwMode="auto">
            <a:xfrm>
              <a:off x="2154" y="2307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5" name="Oval 71"/>
            <p:cNvSpPr>
              <a:spLocks noChangeArrowheads="1"/>
            </p:cNvSpPr>
            <p:nvPr/>
          </p:nvSpPr>
          <p:spPr bwMode="auto">
            <a:xfrm>
              <a:off x="2971" y="3238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6" name="Oval 72"/>
            <p:cNvSpPr>
              <a:spLocks noChangeArrowheads="1"/>
            </p:cNvSpPr>
            <p:nvPr/>
          </p:nvSpPr>
          <p:spPr bwMode="auto">
            <a:xfrm>
              <a:off x="204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7" name="Oval 73"/>
            <p:cNvSpPr>
              <a:spLocks noChangeArrowheads="1"/>
            </p:cNvSpPr>
            <p:nvPr/>
          </p:nvSpPr>
          <p:spPr bwMode="auto">
            <a:xfrm>
              <a:off x="204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78" name="Rectangle 74"/>
            <p:cNvSpPr>
              <a:spLocks noChangeAspect="1" noChangeArrowheads="1"/>
            </p:cNvSpPr>
            <p:nvPr/>
          </p:nvSpPr>
          <p:spPr bwMode="auto">
            <a:xfrm>
              <a:off x="2200" y="3215"/>
              <a:ext cx="340" cy="136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80" name="Oval 76"/>
            <p:cNvSpPr>
              <a:spLocks noChangeArrowheads="1"/>
            </p:cNvSpPr>
            <p:nvPr/>
          </p:nvSpPr>
          <p:spPr bwMode="auto">
            <a:xfrm>
              <a:off x="1497" y="3237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81" name="Oval 77"/>
            <p:cNvSpPr>
              <a:spLocks noChangeArrowheads="1"/>
            </p:cNvSpPr>
            <p:nvPr/>
          </p:nvSpPr>
          <p:spPr bwMode="auto">
            <a:xfrm>
              <a:off x="1496" y="2329"/>
              <a:ext cx="91" cy="91"/>
            </a:xfrm>
            <a:prstGeom prst="ellipse">
              <a:avLst/>
            </a:prstGeom>
            <a:solidFill>
              <a:schemeClr val="bg2"/>
            </a:solidFill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226382" name="Oval 78"/>
            <p:cNvSpPr>
              <a:spLocks noChangeArrowheads="1"/>
            </p:cNvSpPr>
            <p:nvPr/>
          </p:nvSpPr>
          <p:spPr bwMode="auto">
            <a:xfrm>
              <a:off x="2971" y="3895"/>
              <a:ext cx="91" cy="91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226385" name="AutoShape 81"/>
            <p:cNvCxnSpPr>
              <a:cxnSpLocks noChangeShapeType="1"/>
              <a:stCxn id="226381" idx="6"/>
              <a:endCxn id="226373" idx="1"/>
            </p:cNvCxnSpPr>
            <p:nvPr/>
          </p:nvCxnSpPr>
          <p:spPr bwMode="auto">
            <a:xfrm>
              <a:off x="1599" y="2375"/>
              <a:ext cx="543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86" name="AutoShape 82"/>
            <p:cNvCxnSpPr>
              <a:cxnSpLocks noChangeShapeType="1"/>
              <a:stCxn id="226373" idx="3"/>
              <a:endCxn id="226375" idx="0"/>
            </p:cNvCxnSpPr>
            <p:nvPr/>
          </p:nvCxnSpPr>
          <p:spPr bwMode="auto">
            <a:xfrm>
              <a:off x="2506" y="2375"/>
              <a:ext cx="511" cy="851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89" name="AutoShape 85"/>
            <p:cNvCxnSpPr>
              <a:cxnSpLocks noChangeShapeType="1"/>
              <a:stCxn id="226380" idx="6"/>
              <a:endCxn id="226378" idx="1"/>
            </p:cNvCxnSpPr>
            <p:nvPr/>
          </p:nvCxnSpPr>
          <p:spPr bwMode="auto">
            <a:xfrm>
              <a:off x="1600" y="3283"/>
              <a:ext cx="588" cy="0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92" name="AutoShape 88"/>
            <p:cNvCxnSpPr>
              <a:cxnSpLocks noChangeShapeType="1"/>
              <a:stCxn id="226378" idx="3"/>
              <a:endCxn id="226375" idx="2"/>
            </p:cNvCxnSpPr>
            <p:nvPr/>
          </p:nvCxnSpPr>
          <p:spPr bwMode="auto">
            <a:xfrm>
              <a:off x="2552" y="3283"/>
              <a:ext cx="407" cy="1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93" name="AutoShape 89"/>
            <p:cNvCxnSpPr>
              <a:cxnSpLocks noChangeShapeType="1"/>
              <a:stCxn id="226376" idx="0"/>
              <a:endCxn id="226377" idx="4"/>
            </p:cNvCxnSpPr>
            <p:nvPr/>
          </p:nvCxnSpPr>
          <p:spPr bwMode="auto">
            <a:xfrm flipV="1">
              <a:off x="250" y="3340"/>
              <a:ext cx="0" cy="54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394" name="AutoShape 90"/>
            <p:cNvCxnSpPr>
              <a:cxnSpLocks noChangeShapeType="1"/>
              <a:stCxn id="226382" idx="0"/>
              <a:endCxn id="226375" idx="4"/>
            </p:cNvCxnSpPr>
            <p:nvPr/>
          </p:nvCxnSpPr>
          <p:spPr bwMode="auto">
            <a:xfrm flipV="1">
              <a:off x="3017" y="3341"/>
              <a:ext cx="0" cy="54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395" name="Text Box 91"/>
            <p:cNvSpPr txBox="1">
              <a:spLocks noChangeArrowheads="1"/>
            </p:cNvSpPr>
            <p:nvPr/>
          </p:nvSpPr>
          <p:spPr bwMode="auto">
            <a:xfrm>
              <a:off x="1474" y="3668"/>
              <a:ext cx="1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226397" name="Text Box 93"/>
            <p:cNvSpPr txBox="1">
              <a:spLocks noChangeArrowheads="1"/>
            </p:cNvSpPr>
            <p:nvPr/>
          </p:nvSpPr>
          <p:spPr bwMode="auto">
            <a:xfrm>
              <a:off x="2245" y="2941"/>
              <a:ext cx="22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5</a:t>
              </a:r>
            </a:p>
          </p:txBody>
        </p:sp>
        <p:sp>
          <p:nvSpPr>
            <p:cNvPr id="226401" name="Line 97"/>
            <p:cNvSpPr>
              <a:spLocks noChangeShapeType="1"/>
            </p:cNvSpPr>
            <p:nvPr/>
          </p:nvSpPr>
          <p:spPr bwMode="auto">
            <a:xfrm>
              <a:off x="385" y="3940"/>
              <a:ext cx="2495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grpSp>
          <p:nvGrpSpPr>
            <p:cNvPr id="226402" name="Group 98"/>
            <p:cNvGrpSpPr>
              <a:grpSpLocks/>
            </p:cNvGrpSpPr>
            <p:nvPr/>
          </p:nvGrpSpPr>
          <p:grpSpPr bwMode="auto">
            <a:xfrm>
              <a:off x="282" y="2353"/>
              <a:ext cx="1228" cy="885"/>
              <a:chOff x="282" y="981"/>
              <a:chExt cx="1228" cy="885"/>
            </a:xfrm>
          </p:grpSpPr>
          <p:sp>
            <p:nvSpPr>
              <p:cNvPr id="226403" name="Rectangle 99"/>
              <p:cNvSpPr>
                <a:spLocks noChangeAspect="1" noChangeArrowheads="1"/>
              </p:cNvSpPr>
              <p:nvPr/>
            </p:nvSpPr>
            <p:spPr bwMode="auto">
              <a:xfrm rot="19800000">
                <a:off x="431" y="1570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4" name="Rectangle 100"/>
              <p:cNvSpPr>
                <a:spLocks noChangeAspect="1" noChangeArrowheads="1"/>
              </p:cNvSpPr>
              <p:nvPr/>
            </p:nvSpPr>
            <p:spPr bwMode="auto">
              <a:xfrm rot="1800000">
                <a:off x="1020" y="1616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5" name="Rectangle 101"/>
              <p:cNvSpPr>
                <a:spLocks noChangeAspect="1" noChangeArrowheads="1"/>
              </p:cNvSpPr>
              <p:nvPr/>
            </p:nvSpPr>
            <p:spPr bwMode="auto">
              <a:xfrm rot="19800000">
                <a:off x="1020" y="1162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6" name="Oval 102"/>
              <p:cNvSpPr>
                <a:spLocks noChangeArrowheads="1"/>
              </p:cNvSpPr>
              <p:nvPr/>
            </p:nvSpPr>
            <p:spPr bwMode="auto">
              <a:xfrm>
                <a:off x="839" y="1389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6407" name="Text Box 103"/>
              <p:cNvSpPr txBox="1">
                <a:spLocks noChangeArrowheads="1"/>
              </p:cNvSpPr>
              <p:nvPr/>
            </p:nvSpPr>
            <p:spPr bwMode="auto">
              <a:xfrm>
                <a:off x="975" y="981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B</a:t>
                </a:r>
              </a:p>
            </p:txBody>
          </p:sp>
          <p:sp>
            <p:nvSpPr>
              <p:cNvPr id="226408" name="Text Box 104"/>
              <p:cNvSpPr txBox="1">
                <a:spLocks noChangeArrowheads="1"/>
              </p:cNvSpPr>
              <p:nvPr/>
            </p:nvSpPr>
            <p:spPr bwMode="auto">
              <a:xfrm>
                <a:off x="410" y="1344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 dirty="0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 dirty="0">
                    <a:solidFill>
                      <a:srgbClr val="FF0000"/>
                    </a:solidFill>
                    <a:effectLst/>
                  </a:rPr>
                  <a:t>A</a:t>
                </a:r>
              </a:p>
            </p:txBody>
          </p:sp>
          <p:sp>
            <p:nvSpPr>
              <p:cNvPr id="226409" name="Text Box 105"/>
              <p:cNvSpPr txBox="1">
                <a:spLocks noChangeArrowheads="1"/>
              </p:cNvSpPr>
              <p:nvPr/>
            </p:nvSpPr>
            <p:spPr bwMode="auto">
              <a:xfrm>
                <a:off x="1156" y="1416"/>
                <a:ext cx="202" cy="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600" b="1">
                    <a:solidFill>
                      <a:srgbClr val="FF0000"/>
                    </a:solidFill>
                    <a:effectLst/>
                  </a:rPr>
                  <a:t>R</a:t>
                </a:r>
                <a:r>
                  <a:rPr lang="cs-CZ" altLang="cs-CZ" sz="1600" b="1" baseline="-25000">
                    <a:solidFill>
                      <a:srgbClr val="FF0000"/>
                    </a:solidFill>
                    <a:effectLst/>
                  </a:rPr>
                  <a:t>C</a:t>
                </a:r>
              </a:p>
            </p:txBody>
          </p:sp>
          <p:cxnSp>
            <p:nvCxnSpPr>
              <p:cNvPr id="226410" name="AutoShape 106"/>
              <p:cNvCxnSpPr>
                <a:cxnSpLocks noChangeShapeType="1"/>
                <a:stCxn id="226377" idx="7"/>
                <a:endCxn id="226403" idx="1"/>
              </p:cNvCxnSpPr>
              <p:nvPr/>
            </p:nvCxnSpPr>
            <p:spPr bwMode="auto">
              <a:xfrm flipV="1">
                <a:off x="282" y="1729"/>
                <a:ext cx="161" cy="137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1" name="AutoShape 107"/>
              <p:cNvCxnSpPr>
                <a:cxnSpLocks noChangeShapeType="1"/>
                <a:stCxn id="226381" idx="3"/>
                <a:endCxn id="226405" idx="3"/>
              </p:cNvCxnSpPr>
              <p:nvPr/>
            </p:nvCxnSpPr>
            <p:spPr bwMode="auto">
              <a:xfrm flipH="1">
                <a:off x="1347" y="1047"/>
                <a:ext cx="162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2" name="AutoShape 108"/>
              <p:cNvCxnSpPr>
                <a:cxnSpLocks noChangeShapeType="1"/>
                <a:stCxn id="226403" idx="3"/>
                <a:endCxn id="226406" idx="3"/>
              </p:cNvCxnSpPr>
              <p:nvPr/>
            </p:nvCxnSpPr>
            <p:spPr bwMode="auto">
              <a:xfrm flipV="1">
                <a:off x="758" y="1479"/>
                <a:ext cx="94" cy="68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3" name="AutoShape 109"/>
              <p:cNvCxnSpPr>
                <a:cxnSpLocks noChangeShapeType="1"/>
                <a:stCxn id="226404" idx="1"/>
                <a:endCxn id="226406" idx="5"/>
              </p:cNvCxnSpPr>
              <p:nvPr/>
            </p:nvCxnSpPr>
            <p:spPr bwMode="auto">
              <a:xfrm flipH="1" flipV="1">
                <a:off x="917" y="1479"/>
                <a:ext cx="115" cy="1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4" name="AutoShape 110"/>
              <p:cNvCxnSpPr>
                <a:cxnSpLocks noChangeShapeType="1"/>
                <a:stCxn id="226405" idx="1"/>
                <a:endCxn id="226406" idx="7"/>
              </p:cNvCxnSpPr>
              <p:nvPr/>
            </p:nvCxnSpPr>
            <p:spPr bwMode="auto">
              <a:xfrm flipH="1">
                <a:off x="917" y="1321"/>
                <a:ext cx="115" cy="6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415" name="AutoShape 111"/>
              <p:cNvCxnSpPr>
                <a:cxnSpLocks noChangeShapeType="1"/>
                <a:stCxn id="226404" idx="3"/>
                <a:endCxn id="226380" idx="1"/>
              </p:cNvCxnSpPr>
              <p:nvPr/>
            </p:nvCxnSpPr>
            <p:spPr bwMode="auto">
              <a:xfrm>
                <a:off x="1347" y="1774"/>
                <a:ext cx="163" cy="9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5292080" y="836712"/>
            <a:ext cx="367188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=1,4k,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=1,5k, U=22V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8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76572"/>
              </p:ext>
            </p:extLst>
          </p:nvPr>
        </p:nvGraphicFramePr>
        <p:xfrm>
          <a:off x="333069" y="4112733"/>
          <a:ext cx="3865516" cy="4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1" name="Rovnice" r:id="rId5" imgW="1892160" imgH="228600" progId="Equation.3">
                  <p:embed/>
                </p:oleObj>
              </mc:Choice>
              <mc:Fallback>
                <p:oleObj name="Rovnice" r:id="rId5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69" y="4112733"/>
                        <a:ext cx="3865516" cy="4668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62186"/>
              </p:ext>
            </p:extLst>
          </p:nvPr>
        </p:nvGraphicFramePr>
        <p:xfrm>
          <a:off x="4571679" y="3511631"/>
          <a:ext cx="39957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2" name="Rovnice" r:id="rId7" imgW="1955520" imgH="431640" progId="Equation.3">
                  <p:embed/>
                </p:oleObj>
              </mc:Choice>
              <mc:Fallback>
                <p:oleObj name="Rovnice" r:id="rId7" imgW="1955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679" y="3511631"/>
                        <a:ext cx="3995737" cy="8810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97809"/>
              </p:ext>
            </p:extLst>
          </p:nvPr>
        </p:nvGraphicFramePr>
        <p:xfrm>
          <a:off x="4571679" y="4556286"/>
          <a:ext cx="39957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3" name="Rovnice" r:id="rId9" imgW="1955520" imgH="228600" progId="Equation.3">
                  <p:embed/>
                </p:oleObj>
              </mc:Choice>
              <mc:Fallback>
                <p:oleObj name="Rovnice" r:id="rId9" imgW="1955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679" y="4556286"/>
                        <a:ext cx="3995738" cy="4667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231809" y="4752620"/>
            <a:ext cx="388937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5.	Výpočet celkového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9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49491"/>
              </p:ext>
            </p:extLst>
          </p:nvPr>
        </p:nvGraphicFramePr>
        <p:xfrm>
          <a:off x="251520" y="5157192"/>
          <a:ext cx="1989900" cy="72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4" name="Rovnice" r:id="rId11" imgW="1143000" imgH="419040" progId="Equation.3">
                  <p:embed/>
                </p:oleObj>
              </mc:Choice>
              <mc:Fallback>
                <p:oleObj name="Rovnice" r:id="rId11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157192"/>
                        <a:ext cx="1989900" cy="729134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 bwMode="auto">
          <a:xfrm flipV="1">
            <a:off x="558600" y="2296268"/>
            <a:ext cx="0" cy="530275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ovéPole 3"/>
          <p:cNvSpPr txBox="1"/>
          <p:nvPr/>
        </p:nvSpPr>
        <p:spPr>
          <a:xfrm>
            <a:off x="647377" y="2421667"/>
            <a:ext cx="163513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cs-CZ" sz="2000" b="1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34"/>
          <p:cNvSpPr>
            <a:spLocks noChangeArrowheads="1"/>
          </p:cNvSpPr>
          <p:nvPr/>
        </p:nvSpPr>
        <p:spPr bwMode="auto">
          <a:xfrm>
            <a:off x="5746220" y="5784824"/>
            <a:ext cx="3217747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7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Výpočet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napětí na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BC25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9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311098"/>
              </p:ext>
            </p:extLst>
          </p:nvPr>
        </p:nvGraphicFramePr>
        <p:xfrm>
          <a:off x="2483768" y="5693530"/>
          <a:ext cx="3000717" cy="41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5" name="Rovnice" r:id="rId13" imgW="1574640" imgH="215640" progId="Equation.3">
                  <p:embed/>
                </p:oleObj>
              </mc:Choice>
              <mc:Fallback>
                <p:oleObj name="Rovnice" r:id="rId13" imgW="1574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693530"/>
                        <a:ext cx="3000717" cy="41029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Přímá spojnice se šipkou 96"/>
          <p:cNvCxnSpPr/>
          <p:nvPr/>
        </p:nvCxnSpPr>
        <p:spPr bwMode="auto">
          <a:xfrm flipV="1">
            <a:off x="825021" y="1638301"/>
            <a:ext cx="541138" cy="346819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ovéPole 98"/>
          <p:cNvSpPr txBox="1"/>
          <p:nvPr/>
        </p:nvSpPr>
        <p:spPr>
          <a:xfrm>
            <a:off x="1020119" y="1868954"/>
            <a:ext cx="519757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34"/>
          <p:cNvSpPr>
            <a:spLocks noChangeArrowheads="1"/>
          </p:cNvSpPr>
          <p:nvPr/>
        </p:nvSpPr>
        <p:spPr bwMode="auto">
          <a:xfrm>
            <a:off x="2483768" y="5306100"/>
            <a:ext cx="309527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6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Výpočet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napětí na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0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01364"/>
              </p:ext>
            </p:extLst>
          </p:nvPr>
        </p:nvGraphicFramePr>
        <p:xfrm>
          <a:off x="5292080" y="6222168"/>
          <a:ext cx="37020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6" name="Rovnice" r:id="rId15" imgW="1942920" imgH="228600" progId="Equation.3">
                  <p:embed/>
                </p:oleObj>
              </mc:Choice>
              <mc:Fallback>
                <p:oleObj name="Rovnice" r:id="rId15" imgW="1942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6222168"/>
                        <a:ext cx="3702050" cy="4349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Přímá spojnice se šipkou 101"/>
          <p:cNvCxnSpPr/>
          <p:nvPr/>
        </p:nvCxnSpPr>
        <p:spPr bwMode="auto">
          <a:xfrm>
            <a:off x="1918629" y="1225212"/>
            <a:ext cx="2778462" cy="0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ovéPole 105"/>
          <p:cNvSpPr txBox="1"/>
          <p:nvPr/>
        </p:nvSpPr>
        <p:spPr>
          <a:xfrm>
            <a:off x="3135730" y="779238"/>
            <a:ext cx="777136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BC25</a:t>
            </a:r>
            <a:endParaRPr 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4" grpId="0"/>
      <p:bldP spid="99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79389" y="1268413"/>
            <a:ext cx="8353052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velikost a směr proudu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jsou-li ostatní proudy: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300mA,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1,2 A,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500mA.</a:t>
            </a:r>
            <a:r>
              <a:rPr lang="cs-CZ" altLang="cs-CZ" sz="20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 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96853"/>
              </p:ext>
            </p:extLst>
          </p:nvPr>
        </p:nvGraphicFramePr>
        <p:xfrm>
          <a:off x="2808045" y="2759674"/>
          <a:ext cx="5576912" cy="97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7" name="Rovnice" r:id="rId3" imgW="2616120" imgH="457200" progId="Equation.3">
                  <p:embed/>
                </p:oleObj>
              </mc:Choice>
              <mc:Fallback>
                <p:oleObj name="Rovnice" r:id="rId3" imgW="2616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045" y="2759674"/>
                        <a:ext cx="5576912" cy="97274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4"/>
          <p:cNvSpPr>
            <a:spLocks noChangeShapeType="1"/>
          </p:cNvSpPr>
          <p:nvPr/>
        </p:nvSpPr>
        <p:spPr bwMode="auto">
          <a:xfrm flipV="1">
            <a:off x="1402308" y="2734243"/>
            <a:ext cx="433388" cy="2159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323528" y="2133278"/>
            <a:ext cx="1728787" cy="1655762"/>
            <a:chOff x="827584" y="2708920"/>
            <a:chExt cx="1728787" cy="1655762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827584" y="2996257"/>
              <a:ext cx="1728787" cy="1152525"/>
              <a:chOff x="1111" y="1752"/>
              <a:chExt cx="1089" cy="726"/>
            </a:xfrm>
          </p:grpSpPr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202" y="1752"/>
                <a:ext cx="862" cy="72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V="1">
                <a:off x="1111" y="1842"/>
                <a:ext cx="1089" cy="499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1565" y="2047"/>
                <a:ext cx="136" cy="136"/>
              </a:xfrm>
              <a:prstGeom prst="ellipse">
                <a:avLst/>
              </a:prstGeom>
              <a:solidFill>
                <a:schemeClr val="bg2"/>
              </a:solidFill>
              <a:ln w="127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1116509" y="2923232"/>
              <a:ext cx="360362" cy="2889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 flipV="1">
              <a:off x="1764209" y="3859857"/>
              <a:ext cx="360362" cy="2889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827584" y="3572520"/>
              <a:ext cx="431800" cy="2159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899021" y="3212157"/>
              <a:ext cx="36036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1692771" y="4004320"/>
              <a:ext cx="3603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4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124571" y="3428057"/>
              <a:ext cx="36036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1259384" y="2708920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</p:grp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411760" y="2028452"/>
            <a:ext cx="655272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5600" indent="-35560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	Zvolíme si směr proudu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vypočítáme jeho velikost podle zvoleného směru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445414" y="3861048"/>
            <a:ext cx="4680520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55600" indent="-35560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 	Skutečný směr proudu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je opačný.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10800000" flipV="1">
            <a:off x="1475656" y="2814558"/>
            <a:ext cx="43338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25" grpId="0" animBg="1"/>
      <p:bldP spid="25" grpId="1" animBg="1"/>
      <p:bldP spid="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88913"/>
            <a:ext cx="3384550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6367" name="Rectangle 63"/>
          <p:cNvSpPr>
            <a:spLocks noChangeArrowheads="1"/>
          </p:cNvSpPr>
          <p:nvPr/>
        </p:nvSpPr>
        <p:spPr bwMode="auto">
          <a:xfrm>
            <a:off x="5333677" y="2420888"/>
            <a:ext cx="3311525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8.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proudů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2B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5C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5292080" y="836712"/>
            <a:ext cx="367188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=1,4k,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=1,5k, U=22V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8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10601"/>
              </p:ext>
            </p:extLst>
          </p:nvPr>
        </p:nvGraphicFramePr>
        <p:xfrm>
          <a:off x="5704571" y="2826543"/>
          <a:ext cx="2550691" cy="73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8" name="Rovnice" r:id="rId3" imgW="1498320" imgH="431640" progId="Equation.3">
                  <p:embed/>
                </p:oleObj>
              </mc:Choice>
              <mc:Fallback>
                <p:oleObj name="Rovnice" r:id="rId3" imgW="1498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571" y="2826543"/>
                        <a:ext cx="2550691" cy="733869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Skupina 1"/>
          <p:cNvGrpSpPr/>
          <p:nvPr/>
        </p:nvGrpSpPr>
        <p:grpSpPr>
          <a:xfrm>
            <a:off x="323528" y="-1587"/>
            <a:ext cx="4537075" cy="3116263"/>
            <a:chOff x="323528" y="-1587"/>
            <a:chExt cx="4537075" cy="3116263"/>
          </a:xfrm>
        </p:grpSpPr>
        <p:grpSp>
          <p:nvGrpSpPr>
            <p:cNvPr id="226418" name="Group 114"/>
            <p:cNvGrpSpPr>
              <a:grpSpLocks/>
            </p:cNvGrpSpPr>
            <p:nvPr/>
          </p:nvGrpSpPr>
          <p:grpSpPr bwMode="auto">
            <a:xfrm>
              <a:off x="323528" y="-1587"/>
              <a:ext cx="4537075" cy="3116263"/>
              <a:chOff x="204" y="2023"/>
              <a:chExt cx="2858" cy="1963"/>
            </a:xfrm>
          </p:grpSpPr>
          <p:sp>
            <p:nvSpPr>
              <p:cNvPr id="226399" name="Text Box 95"/>
              <p:cNvSpPr txBox="1">
                <a:spLocks noChangeArrowheads="1"/>
              </p:cNvSpPr>
              <p:nvPr/>
            </p:nvSpPr>
            <p:spPr bwMode="auto">
              <a:xfrm>
                <a:off x="2200" y="2023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</a:p>
            </p:txBody>
          </p:sp>
          <p:sp>
            <p:nvSpPr>
              <p:cNvPr id="22637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154" y="2307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75" name="Oval 71"/>
              <p:cNvSpPr>
                <a:spLocks noChangeArrowheads="1"/>
              </p:cNvSpPr>
              <p:nvPr/>
            </p:nvSpPr>
            <p:spPr bwMode="auto">
              <a:xfrm>
                <a:off x="2971" y="3238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76" name="Oval 72"/>
              <p:cNvSpPr>
                <a:spLocks noChangeArrowheads="1"/>
              </p:cNvSpPr>
              <p:nvPr/>
            </p:nvSpPr>
            <p:spPr bwMode="auto">
              <a:xfrm>
                <a:off x="204" y="3895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77" name="Oval 73"/>
              <p:cNvSpPr>
                <a:spLocks noChangeArrowheads="1"/>
              </p:cNvSpPr>
              <p:nvPr/>
            </p:nvSpPr>
            <p:spPr bwMode="auto">
              <a:xfrm>
                <a:off x="204" y="3237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7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200" y="321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80" name="Oval 76"/>
              <p:cNvSpPr>
                <a:spLocks noChangeArrowheads="1"/>
              </p:cNvSpPr>
              <p:nvPr/>
            </p:nvSpPr>
            <p:spPr bwMode="auto">
              <a:xfrm>
                <a:off x="1497" y="3237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81" name="Oval 77"/>
              <p:cNvSpPr>
                <a:spLocks noChangeArrowheads="1"/>
              </p:cNvSpPr>
              <p:nvPr/>
            </p:nvSpPr>
            <p:spPr bwMode="auto">
              <a:xfrm>
                <a:off x="1496" y="2329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382" name="Oval 78"/>
              <p:cNvSpPr>
                <a:spLocks noChangeArrowheads="1"/>
              </p:cNvSpPr>
              <p:nvPr/>
            </p:nvSpPr>
            <p:spPr bwMode="auto">
              <a:xfrm>
                <a:off x="2971" y="3895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226385" name="AutoShape 81"/>
              <p:cNvCxnSpPr>
                <a:cxnSpLocks noChangeShapeType="1"/>
                <a:stCxn id="226381" idx="6"/>
                <a:endCxn id="226373" idx="1"/>
              </p:cNvCxnSpPr>
              <p:nvPr/>
            </p:nvCxnSpPr>
            <p:spPr bwMode="auto">
              <a:xfrm>
                <a:off x="1599" y="2375"/>
                <a:ext cx="54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386" name="AutoShape 82"/>
              <p:cNvCxnSpPr>
                <a:cxnSpLocks noChangeShapeType="1"/>
                <a:stCxn id="226373" idx="3"/>
                <a:endCxn id="226375" idx="0"/>
              </p:cNvCxnSpPr>
              <p:nvPr/>
            </p:nvCxnSpPr>
            <p:spPr bwMode="auto">
              <a:xfrm>
                <a:off x="2506" y="2375"/>
                <a:ext cx="511" cy="851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389" name="AutoShape 85"/>
              <p:cNvCxnSpPr>
                <a:cxnSpLocks noChangeShapeType="1"/>
                <a:stCxn id="226380" idx="6"/>
                <a:endCxn id="226378" idx="1"/>
              </p:cNvCxnSpPr>
              <p:nvPr/>
            </p:nvCxnSpPr>
            <p:spPr bwMode="auto">
              <a:xfrm>
                <a:off x="1600" y="3283"/>
                <a:ext cx="58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392" name="AutoShape 88"/>
              <p:cNvCxnSpPr>
                <a:cxnSpLocks noChangeShapeType="1"/>
                <a:stCxn id="226378" idx="3"/>
                <a:endCxn id="226375" idx="2"/>
              </p:cNvCxnSpPr>
              <p:nvPr/>
            </p:nvCxnSpPr>
            <p:spPr bwMode="auto">
              <a:xfrm>
                <a:off x="2552" y="3283"/>
                <a:ext cx="40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393" name="AutoShape 89"/>
              <p:cNvCxnSpPr>
                <a:cxnSpLocks noChangeShapeType="1"/>
                <a:stCxn id="226376" idx="0"/>
                <a:endCxn id="226377" idx="4"/>
              </p:cNvCxnSpPr>
              <p:nvPr/>
            </p:nvCxnSpPr>
            <p:spPr bwMode="auto">
              <a:xfrm flipV="1">
                <a:off x="250" y="3340"/>
                <a:ext cx="0" cy="54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394" name="AutoShape 90"/>
              <p:cNvCxnSpPr>
                <a:cxnSpLocks noChangeShapeType="1"/>
                <a:stCxn id="226382" idx="0"/>
                <a:endCxn id="226375" idx="4"/>
              </p:cNvCxnSpPr>
              <p:nvPr/>
            </p:nvCxnSpPr>
            <p:spPr bwMode="auto">
              <a:xfrm flipV="1">
                <a:off x="3017" y="3341"/>
                <a:ext cx="0" cy="542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6395" name="Text Box 91"/>
              <p:cNvSpPr txBox="1">
                <a:spLocks noChangeArrowheads="1"/>
              </p:cNvSpPr>
              <p:nvPr/>
            </p:nvSpPr>
            <p:spPr bwMode="auto">
              <a:xfrm>
                <a:off x="1474" y="3668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 dirty="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6397" name="Text Box 93"/>
              <p:cNvSpPr txBox="1">
                <a:spLocks noChangeArrowheads="1"/>
              </p:cNvSpPr>
              <p:nvPr/>
            </p:nvSpPr>
            <p:spPr bwMode="auto">
              <a:xfrm>
                <a:off x="2245" y="2941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 dirty="0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 dirty="0">
                    <a:solidFill>
                      <a:schemeClr val="bg2"/>
                    </a:solidFill>
                    <a:effectLst/>
                  </a:rPr>
                  <a:t>5</a:t>
                </a:r>
              </a:p>
            </p:txBody>
          </p:sp>
          <p:sp>
            <p:nvSpPr>
              <p:cNvPr id="226401" name="Line 97"/>
              <p:cNvSpPr>
                <a:spLocks noChangeShapeType="1"/>
              </p:cNvSpPr>
              <p:nvPr/>
            </p:nvSpPr>
            <p:spPr bwMode="auto">
              <a:xfrm>
                <a:off x="385" y="3940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26402" name="Group 98"/>
              <p:cNvGrpSpPr>
                <a:grpSpLocks/>
              </p:cNvGrpSpPr>
              <p:nvPr/>
            </p:nvGrpSpPr>
            <p:grpSpPr bwMode="auto">
              <a:xfrm>
                <a:off x="282" y="2353"/>
                <a:ext cx="1228" cy="885"/>
                <a:chOff x="282" y="981"/>
                <a:chExt cx="1228" cy="885"/>
              </a:xfrm>
            </p:grpSpPr>
            <p:sp>
              <p:nvSpPr>
                <p:cNvPr id="226403" name="Rectangle 99"/>
                <p:cNvSpPr>
                  <a:spLocks noChangeAspect="1" noChangeArrowheads="1"/>
                </p:cNvSpPr>
                <p:nvPr/>
              </p:nvSpPr>
              <p:spPr bwMode="auto">
                <a:xfrm rot="19800000">
                  <a:off x="431" y="1570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rgbClr val="FF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6404" name="Rectangle 100"/>
                <p:cNvSpPr>
                  <a:spLocks noChangeAspect="1" noChangeArrowheads="1"/>
                </p:cNvSpPr>
                <p:nvPr/>
              </p:nvSpPr>
              <p:spPr bwMode="auto">
                <a:xfrm rot="1800000">
                  <a:off x="1020" y="1616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rgbClr val="FF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6405" name="Rectangle 101"/>
                <p:cNvSpPr>
                  <a:spLocks noChangeAspect="1" noChangeArrowheads="1"/>
                </p:cNvSpPr>
                <p:nvPr/>
              </p:nvSpPr>
              <p:spPr bwMode="auto">
                <a:xfrm rot="19800000">
                  <a:off x="1020" y="1162"/>
                  <a:ext cx="340" cy="136"/>
                </a:xfrm>
                <a:prstGeom prst="rect">
                  <a:avLst/>
                </a:prstGeom>
                <a:noFill/>
                <a:ln w="38100" algn="ctr">
                  <a:solidFill>
                    <a:srgbClr val="FF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6406" name="Oval 102"/>
                <p:cNvSpPr>
                  <a:spLocks noChangeArrowheads="1"/>
                </p:cNvSpPr>
                <p:nvPr/>
              </p:nvSpPr>
              <p:spPr bwMode="auto">
                <a:xfrm>
                  <a:off x="839" y="1389"/>
                  <a:ext cx="91" cy="91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640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975" y="981"/>
                  <a:ext cx="20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600" b="1">
                      <a:solidFill>
                        <a:srgbClr val="FF0000"/>
                      </a:solidFill>
                      <a:effectLst/>
                    </a:rPr>
                    <a:t>R</a:t>
                  </a:r>
                  <a:r>
                    <a:rPr lang="cs-CZ" altLang="cs-CZ" sz="1600" b="1" baseline="-25000">
                      <a:solidFill>
                        <a:srgbClr val="FF0000"/>
                      </a:solidFill>
                      <a:effectLst/>
                    </a:rPr>
                    <a:t>B</a:t>
                  </a:r>
                </a:p>
              </p:txBody>
            </p:sp>
            <p:sp>
              <p:nvSpPr>
                <p:cNvPr id="22640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410" y="1344"/>
                  <a:ext cx="20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600" b="1" dirty="0">
                      <a:solidFill>
                        <a:srgbClr val="FF0000"/>
                      </a:solidFill>
                      <a:effectLst/>
                    </a:rPr>
                    <a:t>R</a:t>
                  </a:r>
                  <a:r>
                    <a:rPr lang="cs-CZ" altLang="cs-CZ" sz="1600" b="1" baseline="-25000" dirty="0">
                      <a:solidFill>
                        <a:srgbClr val="FF0000"/>
                      </a:solidFill>
                      <a:effectLst/>
                    </a:rPr>
                    <a:t>A</a:t>
                  </a:r>
                </a:p>
              </p:txBody>
            </p:sp>
            <p:sp>
              <p:nvSpPr>
                <p:cNvPr id="226409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156" y="1416"/>
                  <a:ext cx="202" cy="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>
                  <a:lvl1pPr marL="342900" indent="-34290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 typeface="Wingdings" panose="05000000000000000000" pitchFamily="2" charset="2"/>
                    <a:buNone/>
                  </a:pPr>
                  <a:r>
                    <a:rPr lang="cs-CZ" altLang="cs-CZ" sz="1600" b="1">
                      <a:solidFill>
                        <a:srgbClr val="FF0000"/>
                      </a:solidFill>
                      <a:effectLst/>
                    </a:rPr>
                    <a:t>R</a:t>
                  </a:r>
                  <a:r>
                    <a:rPr lang="cs-CZ" altLang="cs-CZ" sz="1600" b="1" baseline="-25000">
                      <a:solidFill>
                        <a:srgbClr val="FF0000"/>
                      </a:solidFill>
                      <a:effectLst/>
                    </a:rPr>
                    <a:t>C</a:t>
                  </a:r>
                </a:p>
              </p:txBody>
            </p:sp>
            <p:cxnSp>
              <p:nvCxnSpPr>
                <p:cNvPr id="226410" name="AutoShape 106"/>
                <p:cNvCxnSpPr>
                  <a:cxnSpLocks noChangeShapeType="1"/>
                  <a:stCxn id="226377" idx="7"/>
                  <a:endCxn id="226403" idx="1"/>
                </p:cNvCxnSpPr>
                <p:nvPr/>
              </p:nvCxnSpPr>
              <p:spPr bwMode="auto">
                <a:xfrm flipV="1">
                  <a:off x="282" y="1729"/>
                  <a:ext cx="161" cy="137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6411" name="AutoShape 107"/>
                <p:cNvCxnSpPr>
                  <a:cxnSpLocks noChangeShapeType="1"/>
                  <a:stCxn id="226381" idx="3"/>
                  <a:endCxn id="226405" idx="3"/>
                </p:cNvCxnSpPr>
                <p:nvPr/>
              </p:nvCxnSpPr>
              <p:spPr bwMode="auto">
                <a:xfrm flipH="1">
                  <a:off x="1347" y="1047"/>
                  <a:ext cx="162" cy="92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6412" name="AutoShape 108"/>
                <p:cNvCxnSpPr>
                  <a:cxnSpLocks noChangeShapeType="1"/>
                  <a:stCxn id="226403" idx="3"/>
                  <a:endCxn id="226406" idx="3"/>
                </p:cNvCxnSpPr>
                <p:nvPr/>
              </p:nvCxnSpPr>
              <p:spPr bwMode="auto">
                <a:xfrm flipV="1">
                  <a:off x="758" y="1479"/>
                  <a:ext cx="94" cy="68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6413" name="AutoShape 109"/>
                <p:cNvCxnSpPr>
                  <a:cxnSpLocks noChangeShapeType="1"/>
                  <a:stCxn id="226404" idx="1"/>
                  <a:endCxn id="226406" idx="5"/>
                </p:cNvCxnSpPr>
                <p:nvPr/>
              </p:nvCxnSpPr>
              <p:spPr bwMode="auto">
                <a:xfrm flipH="1" flipV="1">
                  <a:off x="917" y="1479"/>
                  <a:ext cx="115" cy="114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6414" name="AutoShape 110"/>
                <p:cNvCxnSpPr>
                  <a:cxnSpLocks noChangeShapeType="1"/>
                  <a:stCxn id="226405" idx="1"/>
                  <a:endCxn id="226406" idx="7"/>
                </p:cNvCxnSpPr>
                <p:nvPr/>
              </p:nvCxnSpPr>
              <p:spPr bwMode="auto">
                <a:xfrm flipH="1">
                  <a:off x="917" y="1321"/>
                  <a:ext cx="115" cy="6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6415" name="AutoShape 111"/>
                <p:cNvCxnSpPr>
                  <a:cxnSpLocks noChangeShapeType="1"/>
                  <a:stCxn id="226404" idx="3"/>
                  <a:endCxn id="226380" idx="1"/>
                </p:cNvCxnSpPr>
                <p:nvPr/>
              </p:nvCxnSpPr>
              <p:spPr bwMode="auto">
                <a:xfrm>
                  <a:off x="1347" y="1774"/>
                  <a:ext cx="163" cy="92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3" name="Přímá spojnice se šipkou 2"/>
            <p:cNvCxnSpPr/>
            <p:nvPr/>
          </p:nvCxnSpPr>
          <p:spPr bwMode="auto">
            <a:xfrm flipV="1">
              <a:off x="558600" y="2296268"/>
              <a:ext cx="0" cy="530275"/>
            </a:xfrm>
            <a:prstGeom prst="straightConnector1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TextovéPole 3"/>
            <p:cNvSpPr txBox="1"/>
            <p:nvPr/>
          </p:nvSpPr>
          <p:spPr>
            <a:xfrm>
              <a:off x="647377" y="2421667"/>
              <a:ext cx="163513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rgbClr val="FF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cs-CZ" sz="2000" b="1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7" name="Přímá spojnice se šipkou 96"/>
            <p:cNvCxnSpPr/>
            <p:nvPr/>
          </p:nvCxnSpPr>
          <p:spPr bwMode="auto">
            <a:xfrm flipV="1">
              <a:off x="825021" y="1638301"/>
              <a:ext cx="541138" cy="346819"/>
            </a:xfrm>
            <a:prstGeom prst="straightConnector1">
              <a:avLst/>
            </a:prstGeom>
            <a:noFill/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TextovéPole 98"/>
            <p:cNvSpPr txBox="1"/>
            <p:nvPr/>
          </p:nvSpPr>
          <p:spPr>
            <a:xfrm>
              <a:off x="1020119" y="1868954"/>
              <a:ext cx="519757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2000" b="1" baseline="-250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2" name="Přímá spojnice se šipkou 101"/>
            <p:cNvCxnSpPr/>
            <p:nvPr/>
          </p:nvCxnSpPr>
          <p:spPr bwMode="auto">
            <a:xfrm>
              <a:off x="1918629" y="1225212"/>
              <a:ext cx="2778462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TextovéPole 105"/>
            <p:cNvSpPr txBox="1"/>
            <p:nvPr/>
          </p:nvSpPr>
          <p:spPr>
            <a:xfrm>
              <a:off x="3135730" y="779238"/>
              <a:ext cx="777136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2000" b="1" baseline="-250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BC25</a:t>
              </a:r>
              <a:endPara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97736"/>
              </p:ext>
            </p:extLst>
          </p:nvPr>
        </p:nvGraphicFramePr>
        <p:xfrm>
          <a:off x="5704571" y="3645024"/>
          <a:ext cx="324123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9" name="Rovnice" r:id="rId5" imgW="1714320" imgH="228600" progId="Equation.3">
                  <p:embed/>
                </p:oleObj>
              </mc:Choice>
              <mc:Fallback>
                <p:oleObj name="Rovnice" r:id="rId5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571" y="3645024"/>
                        <a:ext cx="3241238" cy="43204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Přímá spojnice se šipkou 55"/>
          <p:cNvCxnSpPr/>
          <p:nvPr/>
        </p:nvCxnSpPr>
        <p:spPr bwMode="auto">
          <a:xfrm>
            <a:off x="2637079" y="652837"/>
            <a:ext cx="510048" cy="5407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ovéPole 56"/>
          <p:cNvSpPr txBox="1"/>
          <p:nvPr/>
        </p:nvSpPr>
        <p:spPr>
          <a:xfrm>
            <a:off x="2694876" y="654673"/>
            <a:ext cx="471300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="1" baseline="-250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cs-CZ" sz="2000" b="1" baseline="-250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 bwMode="auto">
          <a:xfrm>
            <a:off x="2621792" y="2127449"/>
            <a:ext cx="510048" cy="5407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ovéPole 60"/>
          <p:cNvSpPr txBox="1"/>
          <p:nvPr/>
        </p:nvSpPr>
        <p:spPr>
          <a:xfrm>
            <a:off x="2627784" y="2132856"/>
            <a:ext cx="471300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="1" baseline="-25000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endParaRPr lang="cs-CZ" sz="2000" b="1" baseline="-25000" dirty="0"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611560" y="3429000"/>
            <a:ext cx="343941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9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napětí na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5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6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47405"/>
              </p:ext>
            </p:extLst>
          </p:nvPr>
        </p:nvGraphicFramePr>
        <p:xfrm>
          <a:off x="333494" y="3896469"/>
          <a:ext cx="30051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0" name="Rovnice" r:id="rId7" imgW="1765080" imgH="215640" progId="Equation.3">
                  <p:embed/>
                </p:oleObj>
              </mc:Choice>
              <mc:Fallback>
                <p:oleObj name="Rovnice" r:id="rId7" imgW="1765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94" y="3896469"/>
                        <a:ext cx="3005138" cy="3667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073537"/>
              </p:ext>
            </p:extLst>
          </p:nvPr>
        </p:nvGraphicFramePr>
        <p:xfrm>
          <a:off x="364698" y="4365442"/>
          <a:ext cx="2789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1" name="Rovnice" r:id="rId9" imgW="1638000" imgH="228600" progId="Equation.3">
                  <p:embed/>
                </p:oleObj>
              </mc:Choice>
              <mc:Fallback>
                <p:oleObj name="Rovnice" r:id="rId9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98" y="4365442"/>
                        <a:ext cx="2789238" cy="387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Přímá spojnice se šipkou 65"/>
          <p:cNvCxnSpPr/>
          <p:nvPr/>
        </p:nvCxnSpPr>
        <p:spPr bwMode="auto">
          <a:xfrm flipV="1">
            <a:off x="3331916" y="801391"/>
            <a:ext cx="808036" cy="3844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ovéPole 66"/>
          <p:cNvSpPr txBox="1"/>
          <p:nvPr/>
        </p:nvSpPr>
        <p:spPr>
          <a:xfrm>
            <a:off x="3564011" y="2268966"/>
            <a:ext cx="519757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4129573" y="649295"/>
            <a:ext cx="519757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2" name="Přímá spojnice se šipkou 71"/>
          <p:cNvCxnSpPr/>
          <p:nvPr/>
        </p:nvCxnSpPr>
        <p:spPr bwMode="auto">
          <a:xfrm flipV="1">
            <a:off x="3419872" y="2273028"/>
            <a:ext cx="808036" cy="3844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62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6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57" grpId="0"/>
      <p:bldP spid="61" grpId="0"/>
      <p:bldP spid="67" grpId="0"/>
      <p:bldP spid="7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15888"/>
            <a:ext cx="3384550" cy="6477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Postup řešení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7377" name="Rectangle 49"/>
          <p:cNvSpPr>
            <a:spLocks noChangeArrowheads="1"/>
          </p:cNvSpPr>
          <p:nvPr/>
        </p:nvSpPr>
        <p:spPr bwMode="auto">
          <a:xfrm>
            <a:off x="5000528" y="2213645"/>
            <a:ext cx="3960812" cy="139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452438" indent="-4524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10.	Návrat do původního obvodu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11.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Zvolíme si směr napětí a proudu na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pomocí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 KZ výpočet napětí na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51520" y="258192"/>
            <a:ext cx="4537075" cy="3098799"/>
            <a:chOff x="251520" y="258192"/>
            <a:chExt cx="4537075" cy="3098799"/>
          </a:xfrm>
        </p:grpSpPr>
        <p:grpSp>
          <p:nvGrpSpPr>
            <p:cNvPr id="227414" name="Group 86"/>
            <p:cNvGrpSpPr>
              <a:grpSpLocks/>
            </p:cNvGrpSpPr>
            <p:nvPr/>
          </p:nvGrpSpPr>
          <p:grpSpPr bwMode="auto">
            <a:xfrm>
              <a:off x="251520" y="258192"/>
              <a:ext cx="4537075" cy="3098799"/>
              <a:chOff x="204" y="662"/>
              <a:chExt cx="2858" cy="1952"/>
            </a:xfrm>
          </p:grpSpPr>
          <p:sp>
            <p:nvSpPr>
              <p:cNvPr id="22741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612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16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154" y="93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17" name="Rectangle 89"/>
              <p:cNvSpPr>
                <a:spLocks noChangeAspect="1" noChangeArrowheads="1"/>
              </p:cNvSpPr>
              <p:nvPr/>
            </p:nvSpPr>
            <p:spPr bwMode="auto">
              <a:xfrm rot="5400000">
                <a:off x="1372" y="1355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18" name="Oval 90"/>
              <p:cNvSpPr>
                <a:spLocks noChangeArrowheads="1"/>
              </p:cNvSpPr>
              <p:nvPr/>
            </p:nvSpPr>
            <p:spPr bwMode="auto">
              <a:xfrm>
                <a:off x="2971" y="1866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19" name="Oval 91"/>
              <p:cNvSpPr>
                <a:spLocks noChangeArrowheads="1"/>
              </p:cNvSpPr>
              <p:nvPr/>
            </p:nvSpPr>
            <p:spPr bwMode="auto">
              <a:xfrm>
                <a:off x="204" y="2523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20" name="Oval 92"/>
              <p:cNvSpPr>
                <a:spLocks noChangeArrowheads="1"/>
              </p:cNvSpPr>
              <p:nvPr/>
            </p:nvSpPr>
            <p:spPr bwMode="auto">
              <a:xfrm>
                <a:off x="204" y="1865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2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200" y="1843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2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612" y="1843"/>
                <a:ext cx="340" cy="13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23" name="Oval 95"/>
              <p:cNvSpPr>
                <a:spLocks noChangeArrowheads="1"/>
              </p:cNvSpPr>
              <p:nvPr/>
            </p:nvSpPr>
            <p:spPr bwMode="auto">
              <a:xfrm>
                <a:off x="1497" y="1865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24" name="Oval 96"/>
              <p:cNvSpPr>
                <a:spLocks noChangeArrowheads="1"/>
              </p:cNvSpPr>
              <p:nvPr/>
            </p:nvSpPr>
            <p:spPr bwMode="auto">
              <a:xfrm>
                <a:off x="1496" y="957"/>
                <a:ext cx="91" cy="91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227425" name="Oval 97"/>
              <p:cNvSpPr>
                <a:spLocks noChangeArrowheads="1"/>
              </p:cNvSpPr>
              <p:nvPr/>
            </p:nvSpPr>
            <p:spPr bwMode="auto">
              <a:xfrm>
                <a:off x="2971" y="2523"/>
                <a:ext cx="91" cy="91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27426" name="AutoShape 98"/>
              <p:cNvCxnSpPr>
                <a:cxnSpLocks noChangeShapeType="1"/>
                <a:stCxn id="227420" idx="0"/>
                <a:endCxn id="227415" idx="1"/>
              </p:cNvCxnSpPr>
              <p:nvPr/>
            </p:nvCxnSpPr>
            <p:spPr bwMode="auto">
              <a:xfrm rot="16200000">
                <a:off x="0" y="1253"/>
                <a:ext cx="850" cy="350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27" name="AutoShape 99"/>
              <p:cNvCxnSpPr>
                <a:cxnSpLocks noChangeShapeType="1"/>
                <a:stCxn id="227415" idx="3"/>
                <a:endCxn id="227424" idx="2"/>
              </p:cNvCxnSpPr>
              <p:nvPr/>
            </p:nvCxnSpPr>
            <p:spPr bwMode="auto">
              <a:xfrm>
                <a:off x="964" y="1003"/>
                <a:ext cx="520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28" name="AutoShape 100"/>
              <p:cNvCxnSpPr>
                <a:cxnSpLocks noChangeShapeType="1"/>
                <a:stCxn id="227424" idx="6"/>
                <a:endCxn id="227416" idx="1"/>
              </p:cNvCxnSpPr>
              <p:nvPr/>
            </p:nvCxnSpPr>
            <p:spPr bwMode="auto">
              <a:xfrm>
                <a:off x="1599" y="1003"/>
                <a:ext cx="54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29" name="AutoShape 101"/>
              <p:cNvCxnSpPr>
                <a:cxnSpLocks noChangeShapeType="1"/>
                <a:stCxn id="227416" idx="3"/>
                <a:endCxn id="227418" idx="0"/>
              </p:cNvCxnSpPr>
              <p:nvPr/>
            </p:nvCxnSpPr>
            <p:spPr bwMode="auto">
              <a:xfrm>
                <a:off x="2506" y="1003"/>
                <a:ext cx="511" cy="851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0" name="AutoShape 102"/>
              <p:cNvCxnSpPr>
                <a:cxnSpLocks noChangeShapeType="1"/>
                <a:stCxn id="227420" idx="6"/>
                <a:endCxn id="227422" idx="1"/>
              </p:cNvCxnSpPr>
              <p:nvPr/>
            </p:nvCxnSpPr>
            <p:spPr bwMode="auto">
              <a:xfrm>
                <a:off x="307" y="1911"/>
                <a:ext cx="293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1" name="AutoShape 103"/>
              <p:cNvCxnSpPr>
                <a:cxnSpLocks noChangeShapeType="1"/>
                <a:stCxn id="227422" idx="3"/>
                <a:endCxn id="227423" idx="2"/>
              </p:cNvCxnSpPr>
              <p:nvPr/>
            </p:nvCxnSpPr>
            <p:spPr bwMode="auto">
              <a:xfrm>
                <a:off x="964" y="1911"/>
                <a:ext cx="521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2" name="AutoShape 104"/>
              <p:cNvCxnSpPr>
                <a:cxnSpLocks noChangeShapeType="1"/>
                <a:stCxn id="227423" idx="6"/>
                <a:endCxn id="227421" idx="1"/>
              </p:cNvCxnSpPr>
              <p:nvPr/>
            </p:nvCxnSpPr>
            <p:spPr bwMode="auto">
              <a:xfrm>
                <a:off x="1600" y="1911"/>
                <a:ext cx="588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3" name="AutoShape 105"/>
              <p:cNvCxnSpPr>
                <a:cxnSpLocks noChangeShapeType="1"/>
                <a:stCxn id="227424" idx="4"/>
                <a:endCxn id="227417" idx="1"/>
              </p:cNvCxnSpPr>
              <p:nvPr/>
            </p:nvCxnSpPr>
            <p:spPr bwMode="auto">
              <a:xfrm>
                <a:off x="1542" y="1060"/>
                <a:ext cx="0" cy="18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4" name="AutoShape 106"/>
              <p:cNvCxnSpPr>
                <a:cxnSpLocks noChangeShapeType="1"/>
                <a:stCxn id="227417" idx="3"/>
                <a:endCxn id="227423" idx="0"/>
              </p:cNvCxnSpPr>
              <p:nvPr/>
            </p:nvCxnSpPr>
            <p:spPr bwMode="auto">
              <a:xfrm>
                <a:off x="1542" y="1605"/>
                <a:ext cx="1" cy="248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5" name="AutoShape 107"/>
              <p:cNvCxnSpPr>
                <a:cxnSpLocks noChangeShapeType="1"/>
                <a:stCxn id="227421" idx="3"/>
                <a:endCxn id="227418" idx="2"/>
              </p:cNvCxnSpPr>
              <p:nvPr/>
            </p:nvCxnSpPr>
            <p:spPr bwMode="auto">
              <a:xfrm>
                <a:off x="2552" y="1911"/>
                <a:ext cx="407" cy="1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6" name="AutoShape 108"/>
              <p:cNvCxnSpPr>
                <a:cxnSpLocks noChangeShapeType="1"/>
                <a:stCxn id="227419" idx="0"/>
                <a:endCxn id="227420" idx="4"/>
              </p:cNvCxnSpPr>
              <p:nvPr/>
            </p:nvCxnSpPr>
            <p:spPr bwMode="auto">
              <a:xfrm flipV="1">
                <a:off x="250" y="1968"/>
                <a:ext cx="0" cy="543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7437" name="AutoShape 109"/>
              <p:cNvCxnSpPr>
                <a:cxnSpLocks noChangeShapeType="1"/>
                <a:stCxn id="227425" idx="0"/>
                <a:endCxn id="227418" idx="4"/>
              </p:cNvCxnSpPr>
              <p:nvPr/>
            </p:nvCxnSpPr>
            <p:spPr bwMode="auto">
              <a:xfrm flipV="1">
                <a:off x="3017" y="1969"/>
                <a:ext cx="0" cy="542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7438" name="Text Box 110"/>
              <p:cNvSpPr txBox="1">
                <a:spLocks noChangeArrowheads="1"/>
              </p:cNvSpPr>
              <p:nvPr/>
            </p:nvSpPr>
            <p:spPr bwMode="auto">
              <a:xfrm>
                <a:off x="1474" y="2296"/>
                <a:ext cx="162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U</a:t>
                </a:r>
                <a:endParaRPr lang="cs-CZ" altLang="cs-CZ" sz="2000" b="1" baseline="-25000">
                  <a:solidFill>
                    <a:schemeClr val="bg2"/>
                  </a:solidFill>
                  <a:effectLst/>
                </a:endParaRPr>
              </a:p>
            </p:txBody>
          </p:sp>
          <p:sp>
            <p:nvSpPr>
              <p:cNvPr id="227439" name="Text Box 111"/>
              <p:cNvSpPr txBox="1">
                <a:spLocks noChangeArrowheads="1"/>
              </p:cNvSpPr>
              <p:nvPr/>
            </p:nvSpPr>
            <p:spPr bwMode="auto">
              <a:xfrm>
                <a:off x="1610" y="1297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3</a:t>
                </a:r>
              </a:p>
            </p:txBody>
          </p:sp>
          <p:sp>
            <p:nvSpPr>
              <p:cNvPr id="227440" name="Text Box 112"/>
              <p:cNvSpPr txBox="1">
                <a:spLocks noChangeArrowheads="1"/>
              </p:cNvSpPr>
              <p:nvPr/>
            </p:nvSpPr>
            <p:spPr bwMode="auto">
              <a:xfrm>
                <a:off x="2245" y="1569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5</a:t>
                </a:r>
              </a:p>
            </p:txBody>
          </p:sp>
          <p:sp>
            <p:nvSpPr>
              <p:cNvPr id="227441" name="Text Box 113"/>
              <p:cNvSpPr txBox="1">
                <a:spLocks noChangeArrowheads="1"/>
              </p:cNvSpPr>
              <p:nvPr/>
            </p:nvSpPr>
            <p:spPr bwMode="auto">
              <a:xfrm>
                <a:off x="657" y="1978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4</a:t>
                </a:r>
              </a:p>
            </p:txBody>
          </p:sp>
          <p:sp>
            <p:nvSpPr>
              <p:cNvPr id="227442" name="Text Box 114"/>
              <p:cNvSpPr txBox="1">
                <a:spLocks noChangeArrowheads="1"/>
              </p:cNvSpPr>
              <p:nvPr/>
            </p:nvSpPr>
            <p:spPr bwMode="auto">
              <a:xfrm>
                <a:off x="2200" y="66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2</a:t>
                </a:r>
              </a:p>
            </p:txBody>
          </p:sp>
          <p:sp>
            <p:nvSpPr>
              <p:cNvPr id="227443" name="Text Box 115"/>
              <p:cNvSpPr txBox="1">
                <a:spLocks noChangeArrowheads="1"/>
              </p:cNvSpPr>
              <p:nvPr/>
            </p:nvSpPr>
            <p:spPr bwMode="auto">
              <a:xfrm>
                <a:off x="657" y="662"/>
                <a:ext cx="223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2000" b="1">
                    <a:solidFill>
                      <a:schemeClr val="bg2"/>
                    </a:solidFill>
                    <a:effectLst/>
                  </a:rPr>
                  <a:t>R</a:t>
                </a:r>
                <a:r>
                  <a:rPr lang="cs-CZ" altLang="cs-CZ" sz="2000" b="1" baseline="-25000">
                    <a:solidFill>
                      <a:schemeClr val="bg2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227444" name="Line 116"/>
              <p:cNvSpPr>
                <a:spLocks noChangeShapeType="1"/>
              </p:cNvSpPr>
              <p:nvPr/>
            </p:nvSpPr>
            <p:spPr bwMode="auto">
              <a:xfrm>
                <a:off x="385" y="2568"/>
                <a:ext cx="2495" cy="0"/>
              </a:xfrm>
              <a:prstGeom prst="line">
                <a:avLst/>
              </a:prstGeom>
              <a:noFill/>
              <a:ln w="15875">
                <a:solidFill>
                  <a:schemeClr val="bg2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cxnSp>
          <p:nvCxnSpPr>
            <p:cNvPr id="69" name="Přímá spojnice se šipkou 68"/>
            <p:cNvCxnSpPr/>
            <p:nvPr/>
          </p:nvCxnSpPr>
          <p:spPr bwMode="auto">
            <a:xfrm flipV="1">
              <a:off x="467544" y="2466677"/>
              <a:ext cx="0" cy="530275"/>
            </a:xfrm>
            <a:prstGeom prst="straightConnector1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TextovéPole 69"/>
            <p:cNvSpPr txBox="1"/>
            <p:nvPr/>
          </p:nvSpPr>
          <p:spPr>
            <a:xfrm>
              <a:off x="556321" y="2592076"/>
              <a:ext cx="163513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Přímá spojnice se šipkou 70"/>
            <p:cNvCxnSpPr/>
            <p:nvPr/>
          </p:nvCxnSpPr>
          <p:spPr bwMode="auto">
            <a:xfrm flipV="1">
              <a:off x="3331916" y="1060816"/>
              <a:ext cx="808036" cy="3844"/>
            </a:xfrm>
            <a:prstGeom prst="straightConnector1">
              <a:avLst/>
            </a:prstGeom>
            <a:noFill/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ovéPole 71"/>
            <p:cNvSpPr txBox="1"/>
            <p:nvPr/>
          </p:nvSpPr>
          <p:spPr>
            <a:xfrm>
              <a:off x="3459213" y="1089124"/>
              <a:ext cx="519757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2000" b="1" baseline="-25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476055" y="2462641"/>
              <a:ext cx="519757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2000" b="1" baseline="-250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4" name="Přímá spojnice se šipkou 73"/>
            <p:cNvCxnSpPr/>
            <p:nvPr/>
          </p:nvCxnSpPr>
          <p:spPr bwMode="auto">
            <a:xfrm flipV="1">
              <a:off x="3331916" y="2466703"/>
              <a:ext cx="808036" cy="3844"/>
            </a:xfrm>
            <a:prstGeom prst="straightConnector1">
              <a:avLst/>
            </a:prstGeom>
            <a:noFill/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Přímá spojnice se šipkou 74"/>
            <p:cNvCxnSpPr/>
            <p:nvPr/>
          </p:nvCxnSpPr>
          <p:spPr bwMode="auto">
            <a:xfrm>
              <a:off x="2530735" y="910614"/>
              <a:ext cx="510048" cy="5407"/>
            </a:xfrm>
            <a:prstGeom prst="straightConnector1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ovéPole 75"/>
            <p:cNvSpPr txBox="1"/>
            <p:nvPr/>
          </p:nvSpPr>
          <p:spPr>
            <a:xfrm>
              <a:off x="2588532" y="912450"/>
              <a:ext cx="471300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cs-CZ" sz="2000" b="1" baseline="-250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Přímá spojnice se šipkou 76"/>
            <p:cNvCxnSpPr/>
            <p:nvPr/>
          </p:nvCxnSpPr>
          <p:spPr bwMode="auto">
            <a:xfrm>
              <a:off x="2515448" y="2385226"/>
              <a:ext cx="510048" cy="5407"/>
            </a:xfrm>
            <a:prstGeom prst="straightConnector1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ovéPole 77"/>
            <p:cNvSpPr txBox="1"/>
            <p:nvPr/>
          </p:nvSpPr>
          <p:spPr>
            <a:xfrm>
              <a:off x="2521440" y="2390633"/>
              <a:ext cx="471300" cy="390295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2000" b="1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cs-CZ" sz="2000" b="1" baseline="-250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84709"/>
              </p:ext>
            </p:extLst>
          </p:nvPr>
        </p:nvGraphicFramePr>
        <p:xfrm>
          <a:off x="5320657" y="3659707"/>
          <a:ext cx="3320554" cy="41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0" name="Rovnice" r:id="rId4" imgW="1828800" imgH="228600" progId="Equation.3">
                  <p:embed/>
                </p:oleObj>
              </mc:Choice>
              <mc:Fallback>
                <p:oleObj name="Rovnice" r:id="rId4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57" y="3659707"/>
                        <a:ext cx="3320554" cy="413164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Přímá spojnice se šipkou 80"/>
          <p:cNvCxnSpPr/>
          <p:nvPr/>
        </p:nvCxnSpPr>
        <p:spPr bwMode="auto">
          <a:xfrm>
            <a:off x="2109665" y="1147131"/>
            <a:ext cx="6476" cy="878334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ovéPole 81"/>
          <p:cNvSpPr txBox="1"/>
          <p:nvPr/>
        </p:nvSpPr>
        <p:spPr>
          <a:xfrm>
            <a:off x="1701603" y="1208250"/>
            <a:ext cx="519757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5292080" y="836712"/>
            <a:ext cx="367188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=1,4k,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=1,5k, U=22V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85" name="Rectangle 49"/>
          <p:cNvSpPr>
            <a:spLocks noChangeArrowheads="1"/>
          </p:cNvSpPr>
          <p:nvPr/>
        </p:nvSpPr>
        <p:spPr bwMode="auto">
          <a:xfrm>
            <a:off x="251520" y="3645024"/>
            <a:ext cx="2525196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452438" indent="-4524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12.	Výpočet proud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8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078331"/>
              </p:ext>
            </p:extLst>
          </p:nvPr>
        </p:nvGraphicFramePr>
        <p:xfrm>
          <a:off x="406400" y="4135438"/>
          <a:ext cx="25590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1" name="Rovnice" r:id="rId6" imgW="1409400" imgH="431640" progId="Equation.3">
                  <p:embed/>
                </p:oleObj>
              </mc:Choice>
              <mc:Fallback>
                <p:oleObj name="Rovnice" r:id="rId6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135438"/>
                        <a:ext cx="2559050" cy="7794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Přímá spojnice se šipkou 86"/>
          <p:cNvCxnSpPr/>
          <p:nvPr/>
        </p:nvCxnSpPr>
        <p:spPr bwMode="auto">
          <a:xfrm flipH="1">
            <a:off x="2483545" y="1816076"/>
            <a:ext cx="15875" cy="288032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ovéPole 87"/>
          <p:cNvSpPr txBox="1"/>
          <p:nvPr/>
        </p:nvSpPr>
        <p:spPr>
          <a:xfrm>
            <a:off x="2607730" y="1772816"/>
            <a:ext cx="380094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="1" baseline="-250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0" name="Rectangle 49"/>
          <p:cNvSpPr>
            <a:spLocks noChangeArrowheads="1"/>
          </p:cNvSpPr>
          <p:nvPr/>
        </p:nvSpPr>
        <p:spPr bwMode="auto">
          <a:xfrm>
            <a:off x="107504" y="5141143"/>
            <a:ext cx="33892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452438" indent="-4524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13.	Výpočet proud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0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20578"/>
              </p:ext>
            </p:extLst>
          </p:nvPr>
        </p:nvGraphicFramePr>
        <p:xfrm>
          <a:off x="352425" y="5661025"/>
          <a:ext cx="32305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2" name="Rovnice" r:id="rId8" imgW="1777680" imgH="228600" progId="Equation.3">
                  <p:embed/>
                </p:oleObj>
              </mc:Choice>
              <mc:Fallback>
                <p:oleObj name="Rovnice" r:id="rId8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661025"/>
                        <a:ext cx="3230563" cy="412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41379"/>
              </p:ext>
            </p:extLst>
          </p:nvPr>
        </p:nvGraphicFramePr>
        <p:xfrm>
          <a:off x="383109" y="6237312"/>
          <a:ext cx="32527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3" name="Rovnice" r:id="rId10" imgW="1790640" imgH="228600" progId="Equation.3">
                  <p:embed/>
                </p:oleObj>
              </mc:Choice>
              <mc:Fallback>
                <p:oleObj name="Rovnice" r:id="rId10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09" y="6237312"/>
                        <a:ext cx="3252787" cy="412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Přímá spojnice se šipkou 102"/>
          <p:cNvCxnSpPr/>
          <p:nvPr/>
        </p:nvCxnSpPr>
        <p:spPr bwMode="auto">
          <a:xfrm>
            <a:off x="1562951" y="908720"/>
            <a:ext cx="510048" cy="5407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ovéPole 103"/>
          <p:cNvSpPr txBox="1"/>
          <p:nvPr/>
        </p:nvSpPr>
        <p:spPr>
          <a:xfrm>
            <a:off x="1620748" y="910556"/>
            <a:ext cx="471300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="1" baseline="-250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5" name="Přímá spojnice se šipkou 104"/>
          <p:cNvCxnSpPr/>
          <p:nvPr/>
        </p:nvCxnSpPr>
        <p:spPr bwMode="auto">
          <a:xfrm>
            <a:off x="1547664" y="2383332"/>
            <a:ext cx="510048" cy="5407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ovéPole 105"/>
          <p:cNvSpPr txBox="1"/>
          <p:nvPr/>
        </p:nvSpPr>
        <p:spPr>
          <a:xfrm>
            <a:off x="1553656" y="2388739"/>
            <a:ext cx="471300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000" b="1" baseline="-250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Rectangle 49"/>
          <p:cNvSpPr>
            <a:spLocks noChangeArrowheads="1"/>
          </p:cNvSpPr>
          <p:nvPr/>
        </p:nvSpPr>
        <p:spPr bwMode="auto">
          <a:xfrm>
            <a:off x="4783108" y="4200648"/>
            <a:ext cx="33892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452438" indent="-4524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14.	Výpočet napětí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a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0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44691"/>
              </p:ext>
            </p:extLst>
          </p:nvPr>
        </p:nvGraphicFramePr>
        <p:xfrm>
          <a:off x="5022850" y="4581525"/>
          <a:ext cx="31369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4" name="Rovnice" r:id="rId12" imgW="1726920" imgH="215640" progId="Equation.3">
                  <p:embed/>
                </p:oleObj>
              </mc:Choice>
              <mc:Fallback>
                <p:oleObj name="Rovnice" r:id="rId12" imgW="1726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4581525"/>
                        <a:ext cx="3136900" cy="3889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16083"/>
              </p:ext>
            </p:extLst>
          </p:nvPr>
        </p:nvGraphicFramePr>
        <p:xfrm>
          <a:off x="4987584" y="5104202"/>
          <a:ext cx="3022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5" name="Rovnice" r:id="rId14" imgW="1663560" imgH="215640" progId="Equation.3">
                  <p:embed/>
                </p:oleObj>
              </mc:Choice>
              <mc:Fallback>
                <p:oleObj name="Rovnice" r:id="rId14" imgW="1663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584" y="5104202"/>
                        <a:ext cx="3022600" cy="3905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Přímá spojnice se šipkou 109"/>
          <p:cNvCxnSpPr/>
          <p:nvPr/>
        </p:nvCxnSpPr>
        <p:spPr bwMode="auto">
          <a:xfrm flipV="1">
            <a:off x="734306" y="988808"/>
            <a:ext cx="808036" cy="3844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ovéPole 110"/>
          <p:cNvSpPr txBox="1"/>
          <p:nvPr/>
        </p:nvSpPr>
        <p:spPr>
          <a:xfrm>
            <a:off x="966401" y="1628800"/>
            <a:ext cx="519757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1001254" y="994675"/>
            <a:ext cx="519757" cy="390295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000" b="1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Přímá spojnice se šipkou 112"/>
          <p:cNvCxnSpPr/>
          <p:nvPr/>
        </p:nvCxnSpPr>
        <p:spPr bwMode="auto">
          <a:xfrm flipV="1">
            <a:off x="822262" y="2057004"/>
            <a:ext cx="808036" cy="3844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Rectangle 49"/>
          <p:cNvSpPr>
            <a:spLocks noChangeArrowheads="1"/>
          </p:cNvSpPr>
          <p:nvPr/>
        </p:nvSpPr>
        <p:spPr bwMode="auto">
          <a:xfrm>
            <a:off x="4783108" y="5712816"/>
            <a:ext cx="338929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452438" indent="-4524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15.	Kontrola</a:t>
            </a:r>
            <a:endParaRPr lang="cs-CZ" altLang="cs-CZ" sz="2000" b="1" baseline="-25000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1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715232"/>
              </p:ext>
            </p:extLst>
          </p:nvPr>
        </p:nvGraphicFramePr>
        <p:xfrm>
          <a:off x="5137150" y="6062663"/>
          <a:ext cx="30924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6" name="Rovnice" r:id="rId16" imgW="1701720" imgH="228600" progId="Equation.3">
                  <p:embed/>
                </p:oleObj>
              </mc:Choice>
              <mc:Fallback>
                <p:oleObj name="Rovnice" r:id="rId16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6062663"/>
                        <a:ext cx="3092450" cy="412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5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7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7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82" grpId="0"/>
      <p:bldP spid="88" grpId="0"/>
      <p:bldP spid="104" grpId="0"/>
      <p:bldP spid="106" grpId="0"/>
      <p:bldP spid="111" grpId="0"/>
      <p:bldP spid="1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15888"/>
            <a:ext cx="3384550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4932040" y="836712"/>
            <a:ext cx="403192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=4k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=2k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=2,5k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=3,5k, U=50V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79" name="Obrázek 7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51125" r="2487" b="5839"/>
          <a:stretch/>
        </p:blipFill>
        <p:spPr bwMode="auto">
          <a:xfrm>
            <a:off x="179512" y="115888"/>
            <a:ext cx="453650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234566" y="2428152"/>
            <a:ext cx="5057513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Úprava zapojení, vytvoření hvězdy</a:t>
            </a: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lze volit R1 - R2 - R3 nebo R3 - R4 - R5</a:t>
            </a: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- volíme 2. variantu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8322" t="2814" r="1410" b="1814"/>
          <a:stretch/>
        </p:blipFill>
        <p:spPr>
          <a:xfrm>
            <a:off x="143508" y="3432193"/>
            <a:ext cx="4608512" cy="295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578862" y="3284984"/>
                <a:ext cx="4523351" cy="509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2∗3,5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2+2,5+3,5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=0,875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62" y="3284984"/>
                <a:ext cx="4523351" cy="509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4578862" y="4023356"/>
                <a:ext cx="172133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=1,094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62" y="4023356"/>
                <a:ext cx="1721331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/>
              <p:cNvSpPr txBox="1"/>
              <p:nvPr/>
            </p:nvSpPr>
            <p:spPr>
              <a:xfrm>
                <a:off x="6516216" y="4023355"/>
                <a:ext cx="172133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=0,625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0" name="TextovéPol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023355"/>
                <a:ext cx="1721331" cy="246221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4" grpId="0"/>
      <p:bldP spid="89" grpId="0"/>
      <p:bldP spid="9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15888"/>
            <a:ext cx="3384550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4932040" y="836712"/>
            <a:ext cx="403192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=4k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=2k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=2,5k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=3,5k, U=50V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827185" y="2717228"/>
                <a:ext cx="4241635" cy="509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2∗3,5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2+2,5+3,5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=0,875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185" y="2717228"/>
                <a:ext cx="4241635" cy="509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4860032" y="2315289"/>
                <a:ext cx="172133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=1,094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315289"/>
                <a:ext cx="1721331" cy="246221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ovéPole 89"/>
              <p:cNvSpPr txBox="1"/>
              <p:nvPr/>
            </p:nvSpPr>
            <p:spPr>
              <a:xfrm>
                <a:off x="6684860" y="2296239"/>
                <a:ext cx="172133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=0,625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0" name="TextovéPol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860" y="2296239"/>
                <a:ext cx="1721331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8" y="240474"/>
            <a:ext cx="4895850" cy="3095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336633" y="3450399"/>
                <a:ext cx="34432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=3+0,875=3,875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3" y="3450399"/>
                <a:ext cx="3443280" cy="246221"/>
              </a:xfrm>
              <a:prstGeom prst="rect">
                <a:avLst/>
              </a:prstGeom>
              <a:blipFill>
                <a:blip r:embed="rId8"/>
                <a:stretch>
                  <a:fillRect l="-1239" r="-1239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258733" y="3462315"/>
                <a:ext cx="34432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=4+0,625=4,625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733" y="3462315"/>
                <a:ext cx="3443280" cy="246221"/>
              </a:xfrm>
              <a:prstGeom prst="rect">
                <a:avLst/>
              </a:prstGeom>
              <a:blipFill>
                <a:blip r:embed="rId9"/>
                <a:stretch>
                  <a:fillRect l="-1418" r="-1064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192617" y="3936888"/>
                <a:ext cx="4235367" cy="509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3,875∗4,625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3,85+4,625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=2,11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7" y="3936888"/>
                <a:ext cx="4235367" cy="509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4798172" y="4068526"/>
                <a:ext cx="387828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=2,11+1,094=3,2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72" y="4068526"/>
                <a:ext cx="3878284" cy="246221"/>
              </a:xfrm>
              <a:prstGeom prst="rect">
                <a:avLst/>
              </a:prstGeom>
              <a:blipFill>
                <a:blip r:embed="rId11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 bwMode="auto">
          <a:xfrm>
            <a:off x="1676400" y="2725123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973239" y="2442087"/>
            <a:ext cx="229442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cs-CZ" sz="1600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Přímá spojnice se šipkou 40"/>
          <p:cNvCxnSpPr/>
          <p:nvPr/>
        </p:nvCxnSpPr>
        <p:spPr bwMode="auto">
          <a:xfrm rot="-240000" flipH="1" flipV="1">
            <a:off x="828655" y="2885637"/>
            <a:ext cx="675861" cy="3604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ovéPole 55"/>
          <p:cNvSpPr txBox="1"/>
          <p:nvPr/>
        </p:nvSpPr>
        <p:spPr>
          <a:xfrm>
            <a:off x="1151683" y="2599004"/>
            <a:ext cx="229442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cs-CZ" sz="1600" baseline="-25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36633" y="4673509"/>
                <a:ext cx="2867215" cy="493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3,21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=15,61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3" y="4673509"/>
                <a:ext cx="2867215" cy="4936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4932040" y="4550399"/>
                <a:ext cx="35938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=1,094∗15,61=17,08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550399"/>
                <a:ext cx="3593848" cy="246221"/>
              </a:xfrm>
              <a:prstGeom prst="rect">
                <a:avLst/>
              </a:prstGeom>
              <a:blipFill>
                <a:blip r:embed="rId13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Přímá spojnice se šipkou 58"/>
          <p:cNvCxnSpPr/>
          <p:nvPr/>
        </p:nvCxnSpPr>
        <p:spPr bwMode="auto">
          <a:xfrm>
            <a:off x="3346525" y="2152181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3652836" y="2115264"/>
            <a:ext cx="426145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cs-CZ" sz="1600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4887936" y="5044059"/>
                <a:ext cx="35938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=50−17,08=32,92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936" y="5044059"/>
                <a:ext cx="3593848" cy="246221"/>
              </a:xfrm>
              <a:prstGeom prst="rect">
                <a:avLst/>
              </a:prstGeom>
              <a:blipFill>
                <a:blip r:embed="rId14"/>
                <a:stretch>
                  <a:fillRect l="-849" r="-509"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>
                <a:off x="386000" y="5261428"/>
                <a:ext cx="2867215" cy="504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32,92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4,625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=7,12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0" y="5261428"/>
                <a:ext cx="2867215" cy="5044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se šipkou 63"/>
          <p:cNvCxnSpPr/>
          <p:nvPr/>
        </p:nvCxnSpPr>
        <p:spPr bwMode="auto">
          <a:xfrm rot="60000" flipV="1">
            <a:off x="2276475" y="568712"/>
            <a:ext cx="633993" cy="1673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ovéPole 66"/>
          <p:cNvSpPr txBox="1"/>
          <p:nvPr/>
        </p:nvSpPr>
        <p:spPr>
          <a:xfrm>
            <a:off x="2411760" y="219941"/>
            <a:ext cx="345728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I1</a:t>
            </a:r>
            <a:endParaRPr lang="cs-CZ" sz="1600" baseline="-25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/>
              <p:cNvSpPr txBox="1"/>
              <p:nvPr/>
            </p:nvSpPr>
            <p:spPr>
              <a:xfrm>
                <a:off x="421841" y="5860183"/>
                <a:ext cx="33322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=15,61−7,12=8,5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8" name="TextovéPol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41" y="5860183"/>
                <a:ext cx="3332238" cy="246221"/>
              </a:xfrm>
              <a:prstGeom prst="rect">
                <a:avLst/>
              </a:prstGeom>
              <a:blipFill>
                <a:blip r:embed="rId1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Přímá spojnice se šipkou 68"/>
          <p:cNvCxnSpPr/>
          <p:nvPr/>
        </p:nvCxnSpPr>
        <p:spPr bwMode="auto">
          <a:xfrm>
            <a:off x="1743075" y="1362075"/>
            <a:ext cx="5538" cy="44405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ovéPole 70"/>
          <p:cNvSpPr txBox="1"/>
          <p:nvPr/>
        </p:nvSpPr>
        <p:spPr>
          <a:xfrm>
            <a:off x="1482596" y="1354208"/>
            <a:ext cx="345728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I2</a:t>
            </a:r>
            <a:endParaRPr lang="cs-CZ" sz="1600" baseline="-25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4860032" y="5525932"/>
                <a:ext cx="324036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=4∗7,12=28,47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525932"/>
                <a:ext cx="3240360" cy="246221"/>
              </a:xfrm>
              <a:prstGeom prst="rect">
                <a:avLst/>
              </a:prstGeom>
              <a:blipFill>
                <a:blip r:embed="rId1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4854235" y="5957842"/>
                <a:ext cx="31021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=3∗8,5=25,49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35" y="5957842"/>
                <a:ext cx="3102142" cy="246221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Přímá spojnice se šipkou 73"/>
          <p:cNvCxnSpPr/>
          <p:nvPr/>
        </p:nvCxnSpPr>
        <p:spPr bwMode="auto">
          <a:xfrm>
            <a:off x="1381125" y="836712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 bwMode="auto">
          <a:xfrm>
            <a:off x="687191" y="1358354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972710" y="1311036"/>
            <a:ext cx="426145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1600" baseline="-2500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1876425" y="796364"/>
            <a:ext cx="426145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05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4" grpId="0"/>
      <p:bldP spid="89" grpId="0"/>
      <p:bldP spid="90" grpId="0"/>
      <p:bldP spid="42" grpId="0"/>
      <p:bldP spid="43" grpId="0"/>
      <p:bldP spid="44" grpId="0"/>
      <p:bldP spid="45" grpId="0"/>
      <p:bldP spid="50" grpId="0"/>
      <p:bldP spid="56" grpId="0"/>
      <p:bldP spid="57" grpId="0"/>
      <p:bldP spid="58" grpId="0"/>
      <p:bldP spid="60" grpId="0"/>
      <p:bldP spid="62" grpId="0"/>
      <p:bldP spid="63" grpId="0"/>
      <p:bldP spid="67" grpId="0"/>
      <p:bldP spid="68" grpId="0"/>
      <p:bldP spid="71" grpId="0"/>
      <p:bldP spid="72" grpId="0"/>
      <p:bldP spid="73" grpId="0"/>
      <p:bldP spid="76" grpId="0"/>
      <p:bldP spid="7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8263" y="115888"/>
            <a:ext cx="3384550" cy="647700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4932040" y="836712"/>
            <a:ext cx="4031927" cy="13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363538" indent="-363538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184275" indent="-28575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592263" indent="-228600" defTabSz="771525">
              <a:buClr>
                <a:schemeClr val="tx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2000250" indent="-228600" defTabSz="771525">
              <a:buClr>
                <a:schemeClr val="accent2"/>
              </a:buClr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408238" indent="-228600" defTabSz="771525"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8654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3226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7798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237038" indent="-228600" defTabSz="77152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051175" algn="l"/>
                <a:tab pos="4219575" algn="l"/>
                <a:tab pos="5475288" algn="l"/>
                <a:tab pos="6543675" algn="l"/>
                <a:tab pos="6907213" algn="l"/>
                <a:tab pos="7259638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0" indent="0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napětí a proudy na rezistorech, je-li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=4k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=3k,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=2k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4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=2,5k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, R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5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=3,5k, U=50V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cxnSp>
        <p:nvCxnSpPr>
          <p:cNvPr id="46" name="Přímá spojnice se šipkou 45"/>
          <p:cNvCxnSpPr/>
          <p:nvPr/>
        </p:nvCxnSpPr>
        <p:spPr bwMode="auto">
          <a:xfrm>
            <a:off x="1867943" y="1438533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215228" y="1375574"/>
            <a:ext cx="426145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07504" y="167392"/>
            <a:ext cx="4752528" cy="2835122"/>
            <a:chOff x="107504" y="167392"/>
            <a:chExt cx="4752528" cy="2835122"/>
          </a:xfrm>
        </p:grpSpPr>
        <p:pic>
          <p:nvPicPr>
            <p:cNvPr id="33" name="Obrázek 3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9" t="51125" r="2487" b="5839"/>
            <a:stretch/>
          </p:blipFill>
          <p:spPr bwMode="auto">
            <a:xfrm>
              <a:off x="107504" y="167392"/>
              <a:ext cx="4752528" cy="26135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" name="Přímá spojnice se šipkou 36"/>
            <p:cNvCxnSpPr/>
            <p:nvPr/>
          </p:nvCxnSpPr>
          <p:spPr bwMode="auto">
            <a:xfrm>
              <a:off x="1616993" y="2708920"/>
              <a:ext cx="86677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1921706" y="2673775"/>
              <a:ext cx="229442" cy="328739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16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cs-CZ" sz="160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Přímá spojnice se šipkou 38"/>
            <p:cNvCxnSpPr/>
            <p:nvPr/>
          </p:nvCxnSpPr>
          <p:spPr bwMode="auto">
            <a:xfrm rot="-240000" flipH="1" flipV="1">
              <a:off x="733688" y="2267034"/>
              <a:ext cx="675861" cy="3604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ovéPole 39"/>
            <p:cNvSpPr txBox="1"/>
            <p:nvPr/>
          </p:nvSpPr>
          <p:spPr>
            <a:xfrm>
              <a:off x="997943" y="1992769"/>
              <a:ext cx="229442" cy="328739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1600" dirty="0">
                  <a:solidFill>
                    <a:srgbClr val="FF33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cs-CZ" sz="1600" baseline="-250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se šipkou 47"/>
            <p:cNvCxnSpPr/>
            <p:nvPr/>
          </p:nvCxnSpPr>
          <p:spPr bwMode="auto">
            <a:xfrm rot="60000" flipV="1">
              <a:off x="2215326" y="605430"/>
              <a:ext cx="633993" cy="16737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ovéPole 48"/>
            <p:cNvSpPr txBox="1"/>
            <p:nvPr/>
          </p:nvSpPr>
          <p:spPr>
            <a:xfrm>
              <a:off x="2388990" y="269086"/>
              <a:ext cx="345728" cy="328739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1600" dirty="0" smtClean="0">
                  <a:solidFill>
                    <a:srgbClr val="FF33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I1</a:t>
              </a:r>
              <a:endParaRPr lang="cs-CZ" sz="1600" baseline="-250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Přímá spojnice se šipkou 50"/>
            <p:cNvCxnSpPr/>
            <p:nvPr/>
          </p:nvCxnSpPr>
          <p:spPr bwMode="auto">
            <a:xfrm flipV="1">
              <a:off x="464661" y="1133210"/>
              <a:ext cx="243662" cy="1852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xtovéPole 51"/>
            <p:cNvSpPr txBox="1"/>
            <p:nvPr/>
          </p:nvSpPr>
          <p:spPr>
            <a:xfrm>
              <a:off x="464661" y="757476"/>
              <a:ext cx="345728" cy="328739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1600" dirty="0" smtClean="0">
                  <a:solidFill>
                    <a:srgbClr val="FF33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I2</a:t>
              </a:r>
              <a:endParaRPr lang="cs-CZ" sz="1600" baseline="-250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Přímá spojnice se šipkou 52"/>
            <p:cNvCxnSpPr/>
            <p:nvPr/>
          </p:nvCxnSpPr>
          <p:spPr bwMode="auto">
            <a:xfrm>
              <a:off x="1202520" y="836712"/>
              <a:ext cx="86677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/>
            <p:nvPr/>
          </p:nvCxnSpPr>
          <p:spPr bwMode="auto">
            <a:xfrm>
              <a:off x="539552" y="1437108"/>
              <a:ext cx="86677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ovéPole 54"/>
            <p:cNvSpPr txBox="1"/>
            <p:nvPr/>
          </p:nvSpPr>
          <p:spPr>
            <a:xfrm>
              <a:off x="899592" y="1437108"/>
              <a:ext cx="426145" cy="328739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16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1600" baseline="-250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cs-CZ" sz="160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1513273" y="779495"/>
              <a:ext cx="426145" cy="328739"/>
            </a:xfrm>
            <a:prstGeom prst="rect">
              <a:avLst/>
            </a:prstGeom>
            <a:noFill/>
          </p:spPr>
          <p:txBody>
            <a:bodyPr wrap="square" lIns="36000" tIns="36000" rIns="36000" rtlCol="0">
              <a:spAutoFit/>
            </a:bodyPr>
            <a:lstStyle/>
            <a:p>
              <a:pPr>
                <a:buNone/>
              </a:pPr>
              <a:r>
                <a:rPr lang="cs-CZ" sz="16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sz="1600" baseline="-25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>
                <a:off x="201824" y="3061015"/>
                <a:ext cx="372210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=28,47−25,49=2,985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4" y="3061015"/>
                <a:ext cx="3722104" cy="246221"/>
              </a:xfrm>
              <a:prstGeom prst="rect">
                <a:avLst/>
              </a:prstGeom>
              <a:blipFill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Přímá spojnice se šipkou 65"/>
          <p:cNvCxnSpPr/>
          <p:nvPr/>
        </p:nvCxnSpPr>
        <p:spPr bwMode="auto">
          <a:xfrm flipV="1">
            <a:off x="2612887" y="1174057"/>
            <a:ext cx="243662" cy="185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ovéPole 69"/>
          <p:cNvSpPr txBox="1"/>
          <p:nvPr/>
        </p:nvSpPr>
        <p:spPr>
          <a:xfrm>
            <a:off x="2572882" y="868013"/>
            <a:ext cx="283667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I3</a:t>
            </a:r>
            <a:endParaRPr lang="cs-CZ" sz="1600" baseline="-25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4139952" y="2929536"/>
                <a:ext cx="3722104" cy="509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1600" b="0" i="1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2,985</m:t>
                          </m:r>
                        </m:num>
                        <m:den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=1,49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9536"/>
                <a:ext cx="3722104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208243" y="3634446"/>
                <a:ext cx="34276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=7,12+1,49=8,61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3" y="3634446"/>
                <a:ext cx="3427653" cy="246221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Přímá spojnice se šipkou 79"/>
          <p:cNvCxnSpPr/>
          <p:nvPr/>
        </p:nvCxnSpPr>
        <p:spPr bwMode="auto">
          <a:xfrm flipV="1">
            <a:off x="4018121" y="1170627"/>
            <a:ext cx="243662" cy="185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ovéPole 80"/>
          <p:cNvSpPr txBox="1"/>
          <p:nvPr/>
        </p:nvSpPr>
        <p:spPr>
          <a:xfrm>
            <a:off x="3976771" y="868013"/>
            <a:ext cx="283667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I4</a:t>
            </a:r>
            <a:endParaRPr lang="cs-CZ" sz="1600" baseline="-25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ovéPole 81"/>
              <p:cNvSpPr txBox="1"/>
              <p:nvPr/>
            </p:nvSpPr>
            <p:spPr>
              <a:xfrm>
                <a:off x="69219" y="4050644"/>
                <a:ext cx="34276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=8,61∗2,5=21,53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2" name="TextovéPol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" y="4050644"/>
                <a:ext cx="3427653" cy="246221"/>
              </a:xfrm>
              <a:prstGeom prst="rect">
                <a:avLst/>
              </a:prstGeom>
              <a:blipFill>
                <a:blip r:embed="rId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ovéPole 82"/>
          <p:cNvSpPr txBox="1"/>
          <p:nvPr/>
        </p:nvSpPr>
        <p:spPr>
          <a:xfrm>
            <a:off x="3621751" y="1437107"/>
            <a:ext cx="426145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5" name="Přímá spojnice se šipkou 84"/>
          <p:cNvCxnSpPr/>
          <p:nvPr/>
        </p:nvCxnSpPr>
        <p:spPr bwMode="auto">
          <a:xfrm>
            <a:off x="3251829" y="1437107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69218" y="4500964"/>
                <a:ext cx="342765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15,61−8,61=7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8" y="4500964"/>
                <a:ext cx="3427653" cy="246221"/>
              </a:xfrm>
              <a:prstGeom prst="rect">
                <a:avLst/>
              </a:prstGeom>
              <a:blipFill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ovéPole 87"/>
          <p:cNvSpPr txBox="1"/>
          <p:nvPr/>
        </p:nvSpPr>
        <p:spPr>
          <a:xfrm>
            <a:off x="3765904" y="1963730"/>
            <a:ext cx="421733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I5</a:t>
            </a:r>
            <a:endParaRPr lang="cs-CZ" sz="1600" baseline="-250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Přímá spojnice se šipkou 90"/>
          <p:cNvCxnSpPr/>
          <p:nvPr/>
        </p:nvCxnSpPr>
        <p:spPr bwMode="auto">
          <a:xfrm flipV="1">
            <a:off x="3819564" y="1963730"/>
            <a:ext cx="243662" cy="1852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ovéPole 91"/>
              <p:cNvSpPr txBox="1"/>
              <p:nvPr/>
            </p:nvSpPr>
            <p:spPr>
              <a:xfrm>
                <a:off x="201824" y="4951284"/>
                <a:ext cx="30020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=7∗3,5=24,51</m:t>
                      </m:r>
                      <m:r>
                        <a:rPr lang="cs-CZ" sz="1600" b="0" i="1" smtClean="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sz="16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2" name="TextovéPol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4" y="4951284"/>
                <a:ext cx="3002025" cy="246221"/>
              </a:xfrm>
              <a:prstGeom prst="rect">
                <a:avLst/>
              </a:prstGeom>
              <a:blipFill>
                <a:blip r:embed="rId9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Přímá spojnice se šipkou 92"/>
          <p:cNvCxnSpPr/>
          <p:nvPr/>
        </p:nvCxnSpPr>
        <p:spPr bwMode="auto">
          <a:xfrm>
            <a:off x="2612887" y="1998804"/>
            <a:ext cx="866775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ovéPole 93"/>
          <p:cNvSpPr txBox="1"/>
          <p:nvPr/>
        </p:nvSpPr>
        <p:spPr>
          <a:xfrm>
            <a:off x="2969957" y="1956319"/>
            <a:ext cx="426145" cy="328739"/>
          </a:xfrm>
          <a:prstGeom prst="rect">
            <a:avLst/>
          </a:prstGeom>
          <a:noFill/>
        </p:spPr>
        <p:txBody>
          <a:bodyPr wrap="square" lIns="36000" tIns="36000" rIns="36000" rtlCol="0">
            <a:spAutoFit/>
          </a:bodyPr>
          <a:lstStyle/>
          <a:p>
            <a:pPr>
              <a:buNone/>
            </a:pPr>
            <a:r>
              <a:rPr lang="cs-CZ" sz="16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60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07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47" grpId="0"/>
      <p:bldP spid="65" grpId="0"/>
      <p:bldP spid="70" grpId="0"/>
      <p:bldP spid="78" grpId="0"/>
      <p:bldP spid="79" grpId="0"/>
      <p:bldP spid="81" grpId="0"/>
      <p:bldP spid="82" grpId="0"/>
      <p:bldP spid="83" grpId="0"/>
      <p:bldP spid="86" grpId="0"/>
      <p:bldP spid="88" grpId="0"/>
      <p:bldP spid="92" grpId="0"/>
      <p:bldP spid="9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Blahovec	Elektrotechnika 1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79389" y="1268413"/>
            <a:ext cx="835305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velikost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je-li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7V,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5V,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2V, U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= 7V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90915"/>
              </p:ext>
            </p:extLst>
          </p:nvPr>
        </p:nvGraphicFramePr>
        <p:xfrm>
          <a:off x="3238341" y="4801794"/>
          <a:ext cx="5677806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0" name="Rovnice" r:id="rId3" imgW="2819160" imgH="457200" progId="Equation.3">
                  <p:embed/>
                </p:oleObj>
              </mc:Choice>
              <mc:Fallback>
                <p:oleObj name="Rovnice" r:id="rId3" imgW="2819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341" y="4801794"/>
                        <a:ext cx="5677806" cy="971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4344555" y="1824384"/>
            <a:ext cx="4619933" cy="173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Směr proudu v obvodu a napětí na rezistorech je dáno polaritou zdrojů</a:t>
            </a:r>
          </a:p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Pro výpočet podle 2. KZ si zvolíme směr proudu</a:t>
            </a:r>
          </a:p>
          <a:p>
            <a:pPr marL="361950" indent="-361950"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V obvodu provedeme součet napětí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23528" y="1700262"/>
            <a:ext cx="3635375" cy="2736850"/>
            <a:chOff x="1150299" y="4121150"/>
            <a:chExt cx="3635375" cy="2736850"/>
          </a:xfrm>
        </p:grpSpPr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1150299" y="4573588"/>
              <a:ext cx="3635375" cy="1924050"/>
              <a:chOff x="204" y="2717"/>
              <a:chExt cx="2290" cy="1212"/>
            </a:xfrm>
          </p:grpSpPr>
          <p:sp>
            <p:nvSpPr>
              <p:cNvPr id="32" name="Oval 8"/>
              <p:cNvSpPr>
                <a:spLocks noChangeAspect="1" noChangeArrowheads="1"/>
              </p:cNvSpPr>
              <p:nvPr/>
            </p:nvSpPr>
            <p:spPr bwMode="auto">
              <a:xfrm>
                <a:off x="204" y="3057"/>
                <a:ext cx="340" cy="34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36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111" y="2717"/>
                <a:ext cx="340" cy="14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7" name="Oval 11"/>
              <p:cNvSpPr>
                <a:spLocks noChangeAspect="1" noChangeArrowheads="1"/>
              </p:cNvSpPr>
              <p:nvPr/>
            </p:nvSpPr>
            <p:spPr bwMode="auto">
              <a:xfrm>
                <a:off x="2154" y="3057"/>
                <a:ext cx="340" cy="340"/>
              </a:xfrm>
              <a:prstGeom prst="ellipse">
                <a:avLst/>
              </a:prstGeom>
              <a:noFill/>
              <a:ln w="38100" algn="ctr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cs-CZ" altLang="cs-CZ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anose="02020404030301010803" pitchFamily="18" charset="0"/>
                  </a:rPr>
                  <a:t>=</a:t>
                </a:r>
              </a:p>
            </p:txBody>
          </p:sp>
          <p:sp>
            <p:nvSpPr>
              <p:cNvPr id="38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655" y="3783"/>
                <a:ext cx="340" cy="14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9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57" y="3783"/>
                <a:ext cx="340" cy="146"/>
              </a:xfrm>
              <a:prstGeom prst="rect">
                <a:avLst/>
              </a:prstGeom>
              <a:noFill/>
              <a:ln w="38100" algn="ctr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0" name="AutoShape 14"/>
              <p:cNvCxnSpPr>
                <a:cxnSpLocks noChangeShapeType="1"/>
                <a:stCxn id="32" idx="0"/>
                <a:endCxn id="36" idx="1"/>
              </p:cNvCxnSpPr>
              <p:nvPr/>
            </p:nvCxnSpPr>
            <p:spPr bwMode="auto">
              <a:xfrm rot="16200000">
                <a:off x="609" y="2555"/>
                <a:ext cx="255" cy="72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15"/>
              <p:cNvCxnSpPr>
                <a:cxnSpLocks noChangeShapeType="1"/>
                <a:stCxn id="36" idx="3"/>
                <a:endCxn id="37" idx="0"/>
              </p:cNvCxnSpPr>
              <p:nvPr/>
            </p:nvCxnSpPr>
            <p:spPr bwMode="auto">
              <a:xfrm>
                <a:off x="1463" y="2790"/>
                <a:ext cx="861" cy="255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17"/>
              <p:cNvCxnSpPr>
                <a:cxnSpLocks noChangeShapeType="1"/>
                <a:stCxn id="32" idx="4"/>
                <a:endCxn id="39" idx="1"/>
              </p:cNvCxnSpPr>
              <p:nvPr/>
            </p:nvCxnSpPr>
            <p:spPr bwMode="auto">
              <a:xfrm rot="16200000" flipH="1">
                <a:off x="286" y="3497"/>
                <a:ext cx="447" cy="271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18"/>
              <p:cNvCxnSpPr>
                <a:cxnSpLocks noChangeShapeType="1"/>
                <a:stCxn id="39" idx="3"/>
                <a:endCxn id="38" idx="1"/>
              </p:cNvCxnSpPr>
              <p:nvPr/>
            </p:nvCxnSpPr>
            <p:spPr bwMode="auto">
              <a:xfrm>
                <a:off x="1009" y="3856"/>
                <a:ext cx="634" cy="0"/>
              </a:xfrm>
              <a:prstGeom prst="straightConnector1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19"/>
              <p:cNvCxnSpPr>
                <a:cxnSpLocks noChangeShapeType="1"/>
                <a:stCxn id="38" idx="3"/>
                <a:endCxn id="37" idx="4"/>
              </p:cNvCxnSpPr>
              <p:nvPr/>
            </p:nvCxnSpPr>
            <p:spPr bwMode="auto">
              <a:xfrm flipV="1">
                <a:off x="2007" y="3409"/>
                <a:ext cx="317" cy="447"/>
              </a:xfrm>
              <a:prstGeom prst="bentConnector2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1832924" y="4984750"/>
              <a:ext cx="0" cy="863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rot="10800000">
              <a:off x="4137974" y="4984750"/>
              <a:ext cx="0" cy="863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1761487" y="5202238"/>
              <a:ext cx="50482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A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3633149" y="5202238"/>
              <a:ext cx="504825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B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2696524" y="4121150"/>
              <a:ext cx="360363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3561712" y="6497638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1977387" y="6497638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</p:grpSp>
      <p:sp>
        <p:nvSpPr>
          <p:cNvPr id="58" name="Freeform 41"/>
          <p:cNvSpPr>
            <a:spLocks/>
          </p:cNvSpPr>
          <p:nvPr/>
        </p:nvSpPr>
        <p:spPr bwMode="auto">
          <a:xfrm>
            <a:off x="1664666" y="2906094"/>
            <a:ext cx="833437" cy="774700"/>
          </a:xfrm>
          <a:custGeom>
            <a:avLst/>
            <a:gdLst>
              <a:gd name="T0" fmla="*/ 353 w 525"/>
              <a:gd name="T1" fmla="*/ 0 h 488"/>
              <a:gd name="T2" fmla="*/ 395 w 525"/>
              <a:gd name="T3" fmla="*/ 63 h 488"/>
              <a:gd name="T4" fmla="*/ 471 w 525"/>
              <a:gd name="T5" fmla="*/ 188 h 488"/>
              <a:gd name="T6" fmla="*/ 492 w 525"/>
              <a:gd name="T7" fmla="*/ 368 h 488"/>
              <a:gd name="T8" fmla="*/ 443 w 525"/>
              <a:gd name="T9" fmla="*/ 430 h 488"/>
              <a:gd name="T10" fmla="*/ 402 w 525"/>
              <a:gd name="T11" fmla="*/ 458 h 488"/>
              <a:gd name="T12" fmla="*/ 339 w 525"/>
              <a:gd name="T13" fmla="*/ 479 h 488"/>
              <a:gd name="T14" fmla="*/ 318 w 525"/>
              <a:gd name="T15" fmla="*/ 486 h 488"/>
              <a:gd name="T16" fmla="*/ 193 w 525"/>
              <a:gd name="T17" fmla="*/ 479 h 488"/>
              <a:gd name="T18" fmla="*/ 187 w 525"/>
              <a:gd name="T19" fmla="*/ 458 h 488"/>
              <a:gd name="T20" fmla="*/ 139 w 525"/>
              <a:gd name="T21" fmla="*/ 442 h 488"/>
              <a:gd name="T22" fmla="*/ 118 w 525"/>
              <a:gd name="T23" fmla="*/ 428 h 488"/>
              <a:gd name="T24" fmla="*/ 35 w 525"/>
              <a:gd name="T25" fmla="*/ 386 h 488"/>
              <a:gd name="T26" fmla="*/ 0 w 525"/>
              <a:gd name="T27" fmla="*/ 282 h 488"/>
              <a:gd name="T28" fmla="*/ 124 w 525"/>
              <a:gd name="T29" fmla="*/ 14 h 488"/>
              <a:gd name="T30" fmla="*/ 145 w 525"/>
              <a:gd name="T31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88">
                <a:moveTo>
                  <a:pt x="353" y="0"/>
                </a:moveTo>
                <a:cubicBezTo>
                  <a:pt x="369" y="32"/>
                  <a:pt x="385" y="32"/>
                  <a:pt x="395" y="63"/>
                </a:cubicBezTo>
                <a:cubicBezTo>
                  <a:pt x="435" y="88"/>
                  <a:pt x="460" y="144"/>
                  <a:pt x="471" y="188"/>
                </a:cubicBezTo>
                <a:cubicBezTo>
                  <a:pt x="525" y="267"/>
                  <a:pt x="500" y="212"/>
                  <a:pt x="492" y="368"/>
                </a:cubicBezTo>
                <a:cubicBezTo>
                  <a:pt x="481" y="401"/>
                  <a:pt x="484" y="402"/>
                  <a:pt x="443" y="430"/>
                </a:cubicBezTo>
                <a:cubicBezTo>
                  <a:pt x="429" y="439"/>
                  <a:pt x="402" y="458"/>
                  <a:pt x="402" y="458"/>
                </a:cubicBezTo>
                <a:cubicBezTo>
                  <a:pt x="381" y="465"/>
                  <a:pt x="360" y="472"/>
                  <a:pt x="339" y="479"/>
                </a:cubicBezTo>
                <a:cubicBezTo>
                  <a:pt x="332" y="481"/>
                  <a:pt x="318" y="486"/>
                  <a:pt x="318" y="486"/>
                </a:cubicBezTo>
                <a:cubicBezTo>
                  <a:pt x="276" y="484"/>
                  <a:pt x="234" y="488"/>
                  <a:pt x="193" y="479"/>
                </a:cubicBezTo>
                <a:cubicBezTo>
                  <a:pt x="186" y="477"/>
                  <a:pt x="191" y="464"/>
                  <a:pt x="187" y="458"/>
                </a:cubicBezTo>
                <a:cubicBezTo>
                  <a:pt x="168" y="428"/>
                  <a:pt x="148" y="479"/>
                  <a:pt x="139" y="442"/>
                </a:cubicBezTo>
                <a:cubicBezTo>
                  <a:pt x="130" y="428"/>
                  <a:pt x="132" y="437"/>
                  <a:pt x="118" y="428"/>
                </a:cubicBezTo>
                <a:cubicBezTo>
                  <a:pt x="111" y="423"/>
                  <a:pt x="40" y="393"/>
                  <a:pt x="35" y="386"/>
                </a:cubicBezTo>
                <a:cubicBezTo>
                  <a:pt x="25" y="371"/>
                  <a:pt x="4" y="301"/>
                  <a:pt x="0" y="282"/>
                </a:cubicBezTo>
                <a:cubicBezTo>
                  <a:pt x="5" y="120"/>
                  <a:pt x="63" y="106"/>
                  <a:pt x="124" y="14"/>
                </a:cubicBezTo>
                <a:cubicBezTo>
                  <a:pt x="131" y="9"/>
                  <a:pt x="145" y="0"/>
                  <a:pt x="145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756122" y="2169095"/>
            <a:ext cx="2490981" cy="1568502"/>
            <a:chOff x="756122" y="2169095"/>
            <a:chExt cx="2490981" cy="1568502"/>
          </a:xfrm>
        </p:grpSpPr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1619722" y="2545732"/>
              <a:ext cx="9366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 flipH="1">
              <a:off x="2454941" y="3737597"/>
              <a:ext cx="7921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 flipH="1">
              <a:off x="943641" y="3737597"/>
              <a:ext cx="7921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756122" y="2169095"/>
              <a:ext cx="3587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83097" y="1808733"/>
            <a:ext cx="2348106" cy="1892352"/>
            <a:chOff x="683097" y="1808733"/>
            <a:chExt cx="2348106" cy="1892352"/>
          </a:xfrm>
        </p:grpSpPr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1907059" y="2545732"/>
              <a:ext cx="360363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1159541" y="3340722"/>
              <a:ext cx="360362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2670841" y="3340722"/>
              <a:ext cx="360362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2000" b="1" baseline="-25000" dirty="0">
                  <a:solidFill>
                    <a:schemeClr val="bg2"/>
                  </a:solidFill>
                  <a:effectLst/>
                </a:rPr>
                <a:t>3</a:t>
              </a:r>
            </a:p>
          </p:txBody>
        </p:sp>
        <p:sp>
          <p:nvSpPr>
            <p:cNvPr id="60" name="Text Box 43"/>
            <p:cNvSpPr txBox="1">
              <a:spLocks noChangeArrowheads="1"/>
            </p:cNvSpPr>
            <p:nvPr/>
          </p:nvSpPr>
          <p:spPr bwMode="auto">
            <a:xfrm>
              <a:off x="683097" y="1808733"/>
              <a:ext cx="360362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2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0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6048375" cy="865188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Elektrický zdroj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79388" y="1268413"/>
            <a:ext cx="8785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tabLst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buClr>
                <a:schemeClr val="accent2"/>
              </a:buClr>
              <a:tabLst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buClr>
                <a:schemeClr val="tx2"/>
              </a:buClr>
              <a:tabLst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buClr>
                <a:schemeClr val="accent2"/>
              </a:buClr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Definice zdroje: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zdroj může do obvodu trvale dodávat výkon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79388" y="2276475"/>
            <a:ext cx="8785225" cy="45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687638" indent="-2687638">
              <a:tabLst>
                <a:tab pos="2511425" algn="l"/>
                <a:tab pos="7359650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3152775" indent="-285750">
              <a:buClr>
                <a:schemeClr val="accent2"/>
              </a:buClr>
              <a:tabLst>
                <a:tab pos="2511425" algn="l"/>
                <a:tab pos="7359650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3560763" indent="-228600">
              <a:buClr>
                <a:schemeClr val="tx2"/>
              </a:buClr>
              <a:tabLst>
                <a:tab pos="2511425" algn="l"/>
                <a:tab pos="7359650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3968750" indent="-228600">
              <a:buClr>
                <a:schemeClr val="accent2"/>
              </a:buClr>
              <a:tabLst>
                <a:tab pos="25114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4376738" indent="-228600">
              <a:tabLst>
                <a:tab pos="25114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8339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5114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52911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5114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57483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5114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620553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511425" algn="l"/>
                <a:tab pos="7359650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Základní pojmy: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Svorkové napětí	-	napětí na svorkách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Ideální zdroj	-	zdroj, jehož základní elektrické parametry (napětí nebo proud) nejsou závislé na zatížení	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Vnitřní odpor zdroje	-	odpor zdroje, který způsobí změnu elektrických parametrů (napětí nebo proud) při zatížení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Zatěžovací charakteristika zdroje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závislost svorkového napětí na zatěžovacím proudu U = f(I)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Napěťový zdroj	-	elektrický zdroj, u kterého se sleduje zejména změna napětí při zatížení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Proudový zdroj	-	elektrický zdroj, u kterého se sleduje zejména změna proudu při zatížení</a:t>
            </a:r>
          </a:p>
        </p:txBody>
      </p:sp>
      <p:pic>
        <p:nvPicPr>
          <p:cNvPr id="188424" name="Picture 8" descr="MC90023060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1788"/>
            <a:ext cx="23304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8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8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8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8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theme/theme1.xml><?xml version="1.0" encoding="utf-8"?>
<a:theme xmlns:a="http://schemas.openxmlformats.org/drawingml/2006/main" name="Proudění">
  <a:themeElements>
    <a:clrScheme name="Vlastní 5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0000"/>
      </a:hlink>
      <a:folHlink>
        <a:srgbClr val="00238E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4791</TotalTime>
  <Words>6623</Words>
  <Application>Microsoft Office PowerPoint</Application>
  <PresentationFormat>Předvádění na obrazovce (4:3)</PresentationFormat>
  <Paragraphs>1176</Paragraphs>
  <Slides>75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5" baseType="lpstr">
      <vt:lpstr>Arial</vt:lpstr>
      <vt:lpstr>Arial Unicode MS</vt:lpstr>
      <vt:lpstr>Calibri</vt:lpstr>
      <vt:lpstr>Cambria Math</vt:lpstr>
      <vt:lpstr>Comic Sans MS</vt:lpstr>
      <vt:lpstr>Garamond</vt:lpstr>
      <vt:lpstr>Symbol</vt:lpstr>
      <vt:lpstr>Wingdings</vt:lpstr>
      <vt:lpstr>Proudění</vt:lpstr>
      <vt:lpstr>Rovnice</vt:lpstr>
      <vt:lpstr>Základy elektrotechniky Řešení stejnosměrných obvodů s jedním zdrojem</vt:lpstr>
      <vt:lpstr>Kirchhoffovy zákony</vt:lpstr>
      <vt:lpstr>První Kirchhoffův zákon</vt:lpstr>
      <vt:lpstr>První Kirchhoffův zákon</vt:lpstr>
      <vt:lpstr>2. Kirchhoffův zákon</vt:lpstr>
      <vt:lpstr>2. Kirchhoffův zákon</vt:lpstr>
      <vt:lpstr>Příklady</vt:lpstr>
      <vt:lpstr>Příklady</vt:lpstr>
      <vt:lpstr>Elektrický zdroj</vt:lpstr>
      <vt:lpstr>Napěťový zdroj</vt:lpstr>
      <vt:lpstr>Napěťový zdroj - naprázdno (bez zátěže)</vt:lpstr>
      <vt:lpstr>Napěťový zdroj - zatížený</vt:lpstr>
      <vt:lpstr>Napěťový zdroj</vt:lpstr>
      <vt:lpstr>Napěťový zdroj</vt:lpstr>
      <vt:lpstr>Napěťový zdroj</vt:lpstr>
      <vt:lpstr>Příklad</vt:lpstr>
      <vt:lpstr>Příklad</vt:lpstr>
      <vt:lpstr>Příklad 5 - grafické řešení</vt:lpstr>
      <vt:lpstr>Proudový zdroj</vt:lpstr>
      <vt:lpstr>Proudový zdroj</vt:lpstr>
      <vt:lpstr>Příklad</vt:lpstr>
      <vt:lpstr>Příklad</vt:lpstr>
      <vt:lpstr>Vytvoření proudového zdroje ze zdroje napěťového</vt:lpstr>
      <vt:lpstr>Vytvoření proudového zdroje ze zdroje napěťového</vt:lpstr>
      <vt:lpstr>Prezentace aplikace PowerPoint</vt:lpstr>
      <vt:lpstr>Prezentace aplikace PowerPoint</vt:lpstr>
      <vt:lpstr>Příklad</vt:lpstr>
      <vt:lpstr>Spojování rezistorů – sériová zapojení</vt:lpstr>
      <vt:lpstr>Spojování rezistorů – sériové zapojení</vt:lpstr>
      <vt:lpstr>Spojování rezistorů – sériové zapojení</vt:lpstr>
      <vt:lpstr>Příklad</vt:lpstr>
      <vt:lpstr>Příklady</vt:lpstr>
      <vt:lpstr>Spojování rezistorů – paralelní zapojení</vt:lpstr>
      <vt:lpstr>Spojování rezistorů – paralelní zapojení</vt:lpstr>
      <vt:lpstr>Spojování rezistorů – paralelní zapojení</vt:lpstr>
      <vt:lpstr>Spojování rezistorů – paralelní zapojení</vt:lpstr>
      <vt:lpstr>Příklad</vt:lpstr>
      <vt:lpstr>Příklad</vt:lpstr>
      <vt:lpstr>Úbytek napětí na vedení</vt:lpstr>
      <vt:lpstr>Úbytek napětí na vedení</vt:lpstr>
      <vt:lpstr>Úbytek napětí na vedení</vt:lpstr>
      <vt:lpstr>Příklad</vt:lpstr>
      <vt:lpstr>Příklad</vt:lpstr>
      <vt:lpstr>Smíšené řazení rezistorů</vt:lpstr>
      <vt:lpstr>Postup při výpočtu – vzorový příklad</vt:lpstr>
      <vt:lpstr>Postup při výpočtu – vzorový příklad</vt:lpstr>
      <vt:lpstr>Postup při výpočtu – vzorový příklad</vt:lpstr>
      <vt:lpstr>Postup při výpočtu – vzorový příklad</vt:lpstr>
      <vt:lpstr>Příklad</vt:lpstr>
      <vt:lpstr>Příklad</vt:lpstr>
      <vt:lpstr>Příklad</vt:lpstr>
      <vt:lpstr>Dělič napětí</vt:lpstr>
      <vt:lpstr>Nezatížený dělič napětí</vt:lpstr>
      <vt:lpstr>Návrh nezatíženého děliče</vt:lpstr>
      <vt:lpstr>Nezatížený dělič napětí</vt:lpstr>
      <vt:lpstr>Příklad</vt:lpstr>
      <vt:lpstr>Příklad</vt:lpstr>
      <vt:lpstr>2. Zatížený dělič napětí</vt:lpstr>
      <vt:lpstr>2. Zatížený dělič napětí</vt:lpstr>
      <vt:lpstr>Příklad</vt:lpstr>
      <vt:lpstr>Příklad</vt:lpstr>
      <vt:lpstr>Transfigurace</vt:lpstr>
      <vt:lpstr>Transfigurace</vt:lpstr>
      <vt:lpstr>Odvození transfigurace trojúhelník hvězda</vt:lpstr>
      <vt:lpstr>Odvození transfigurace trojúhelník hvězda</vt:lpstr>
      <vt:lpstr>Postup řešení</vt:lpstr>
      <vt:lpstr>Postup řešení</vt:lpstr>
      <vt:lpstr>Příklad</vt:lpstr>
      <vt:lpstr>Příklad</vt:lpstr>
      <vt:lpstr>Příklad</vt:lpstr>
      <vt:lpstr>Postup řešení</vt:lpstr>
      <vt:lpstr>Příklady</vt:lpstr>
      <vt:lpstr>Příklady</vt:lpstr>
      <vt:lpstr>Příklady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589</cp:revision>
  <dcterms:created xsi:type="dcterms:W3CDTF">2006-07-11T07:50:54Z</dcterms:created>
  <dcterms:modified xsi:type="dcterms:W3CDTF">2025-02-17T06:43:33Z</dcterms:modified>
</cp:coreProperties>
</file>