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305" r:id="rId4"/>
    <p:sldId id="306" r:id="rId5"/>
    <p:sldId id="307" r:id="rId6"/>
    <p:sldId id="308" r:id="rId7"/>
    <p:sldId id="313" r:id="rId8"/>
    <p:sldId id="309" r:id="rId9"/>
    <p:sldId id="310" r:id="rId10"/>
    <p:sldId id="311" r:id="rId11"/>
    <p:sldId id="312" r:id="rId12"/>
    <p:sldId id="314" r:id="rId13"/>
    <p:sldId id="315" r:id="rId14"/>
    <p:sldId id="304" r:id="rId15"/>
    <p:sldId id="280" r:id="rId16"/>
    <p:sldId id="281" r:id="rId17"/>
    <p:sldId id="282" r:id="rId18"/>
    <p:sldId id="283" r:id="rId19"/>
    <p:sldId id="299" r:id="rId20"/>
    <p:sldId id="284" r:id="rId21"/>
    <p:sldId id="285" r:id="rId22"/>
    <p:sldId id="286" r:id="rId23"/>
    <p:sldId id="287" r:id="rId24"/>
    <p:sldId id="300" r:id="rId25"/>
    <p:sldId id="318" r:id="rId26"/>
    <p:sldId id="288" r:id="rId27"/>
    <p:sldId id="289" r:id="rId28"/>
    <p:sldId id="301" r:id="rId29"/>
    <p:sldId id="316" r:id="rId30"/>
    <p:sldId id="290" r:id="rId31"/>
    <p:sldId id="291" r:id="rId32"/>
    <p:sldId id="292" r:id="rId33"/>
    <p:sldId id="293" r:id="rId34"/>
    <p:sldId id="302" r:id="rId35"/>
    <p:sldId id="319" r:id="rId36"/>
    <p:sldId id="294" r:id="rId37"/>
    <p:sldId id="295" r:id="rId38"/>
    <p:sldId id="296" r:id="rId39"/>
    <p:sldId id="297" r:id="rId40"/>
    <p:sldId id="298" r:id="rId41"/>
    <p:sldId id="303" r:id="rId42"/>
    <p:sldId id="317" r:id="rId43"/>
    <p:sldId id="279" r:id="rId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F6600"/>
    <a:srgbClr val="0033CC"/>
    <a:srgbClr val="EAEAEA"/>
    <a:srgbClr val="F8F8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126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86F7C4-8734-4949-AE60-9677CA65873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942CB1-EE84-4A2B-B5DA-7DA2D614075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536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54991E-4196-40E2-8471-6414FE041B4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60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3B8C0F-56F7-4010-90F3-C99332E9EAA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158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9E491-565B-4BC0-92FA-9AFC7F48A12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271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03EE25-7661-4C2D-AFB9-89649FE40F3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4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04433-91CE-48ED-A7C7-FADDD7A0C4C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713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670532-0A81-499B-A62F-EAD67FC4AEC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467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86D5EE-953E-47CB-93A3-2F68A26730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218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E1B57D-5F47-451B-93A2-57908A0336D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74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09D88-F424-40FA-A14A-2398A5DACC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902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41807-CABF-435A-A4A5-EF58A87BE3C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99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B20AB605-2247-4D75-B8BA-6A9C49F543B2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www.leifiphysik.de/elektrizitaetslehre/elektrische-grundgroessen/grundwissen/elektrische-groessen" TargetMode="Externa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hyperlink" Target="https://www.leifiphysik.de/elektrizitaetslehre/elektrische-grundgroessen/grundwissen/elektrische-spannu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www.leifiphysik.de/elektrizitaetslehre/einfache-stromkreise/versuche/stromleitung-materialien" TargetMode="External"/><Relationship Id="rId5" Type="http://schemas.openxmlformats.org/officeDocument/2006/relationships/hyperlink" Target="https://www.leifiphysik.de/elektrizitaetslehre/einfache-stromkreise/versuche/stromkreise-simulation-von-phet" TargetMode="Externa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hyperlink" Target="https://www.leifiphysik.de/elektrizitaetslehre/widerstand-spez-widerstand/grundwissen/ohmsches-gesetz-simulation-von-phet" TargetMode="Externa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hyperlink" Target="https://www.leifiphysik.de/elektrizitaetslehre/widerstand-spez-widerstand/grundwissen/spezifischer-widerstand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0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3.wmf"/><Relationship Id="rId9" Type="http://schemas.openxmlformats.org/officeDocument/2006/relationships/image" Target="../media/image4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png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56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37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049838"/>
            <a:ext cx="7772400" cy="1692275"/>
          </a:xfrm>
          <a:solidFill>
            <a:schemeClr val="tx1">
              <a:alpha val="52000"/>
            </a:schemeClr>
          </a:solidFill>
        </p:spPr>
        <p:txBody>
          <a:bodyPr/>
          <a:lstStyle/>
          <a:p>
            <a: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Proudové pole</a:t>
            </a:r>
          </a:p>
        </p:txBody>
      </p:sp>
      <p:pic>
        <p:nvPicPr>
          <p:cNvPr id="2054" name="Picture 6" descr="200px-Ohm's_Law_with_Voltage_source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5146"/>
            <a:ext cx="7344816" cy="550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lo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4" y="44624"/>
            <a:ext cx="9036050" cy="1065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6845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Výpočty s mocninou čísla 10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93716" y="1412776"/>
            <a:ext cx="8713788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*	sčítání (odčítání)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Při sčítání (odčítání) musí být stejný exponent. Jestliže tomu tak není, musíme jeden z výrazů upravit na požadovaný tvar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tabLst>
                <a:tab pos="1527175" algn="l"/>
              </a:tabLst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	a*10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b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± c*10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b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(a ± c)*10</a:t>
            </a:r>
            <a:r>
              <a:rPr lang="cs-CZ" altLang="cs-CZ" sz="2200" b="1" baseline="30000" dirty="0">
                <a:solidFill>
                  <a:schemeClr val="bg2"/>
                </a:solidFill>
                <a:effectLst/>
              </a:rPr>
              <a:t>b</a:t>
            </a:r>
            <a:endParaRPr lang="cs-CZ" altLang="cs-CZ" sz="3200" b="1" baseline="30000" dirty="0" smtClean="0">
              <a:solidFill>
                <a:schemeClr val="bg2"/>
              </a:solidFill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Čísla před mocninou sečteme (odečteme), exponent se nemění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6219" y="3717032"/>
            <a:ext cx="87137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Příklady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267744" y="3902099"/>
            <a:ext cx="34421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7*10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+ 5*10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12*10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71600" y="4460932"/>
            <a:ext cx="67679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13*10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+ 6*10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-6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13*10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+0,06*10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13,06*10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971599" y="5019765"/>
            <a:ext cx="67679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2400*10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7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- 7*10</a:t>
            </a:r>
            <a:r>
              <a:rPr lang="cs-CZ" altLang="cs-CZ" sz="2200" b="1" baseline="30000" dirty="0">
                <a:solidFill>
                  <a:schemeClr val="bg2"/>
                </a:solidFill>
                <a:effectLst/>
              </a:rPr>
              <a:t>9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24*10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9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- 7*10</a:t>
            </a:r>
            <a:r>
              <a:rPr lang="cs-CZ" altLang="cs-CZ" sz="2200" b="1" baseline="30000" dirty="0">
                <a:solidFill>
                  <a:schemeClr val="bg2"/>
                </a:solidFill>
                <a:effectLst/>
              </a:rPr>
              <a:t>9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= 17*10</a:t>
            </a:r>
            <a:r>
              <a:rPr lang="cs-CZ" altLang="cs-CZ" sz="2200" b="1" baseline="30000" dirty="0">
                <a:solidFill>
                  <a:schemeClr val="bg2"/>
                </a:solidFill>
                <a:effectLst/>
              </a:rPr>
              <a:t>9</a:t>
            </a:r>
            <a:endParaRPr lang="cs-CZ" altLang="cs-CZ" sz="2200" b="1" baseline="30000" dirty="0" smtClean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08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6845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Výpočty s mocninou čísla 10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93716" y="1412776"/>
            <a:ext cx="87137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*	umocnění 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9459" y="3441948"/>
            <a:ext cx="153327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411760" y="1667717"/>
                <a:ext cx="3432478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altLang="cs-CZ" sz="240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cs-CZ" altLang="cs-CZ" sz="2400" b="0" i="1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cs-CZ" altLang="cs-CZ" sz="2400" b="0" i="1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667717"/>
                <a:ext cx="3432478" cy="47699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2713" y="2511468"/>
            <a:ext cx="8713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Číslo před mocninou umocníme exponentem, exponenty vynásobíme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267744" y="3902613"/>
                <a:ext cx="26672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(3∗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=9∗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02613"/>
                <a:ext cx="2667269" cy="369332"/>
              </a:xfrm>
              <a:prstGeom prst="rect">
                <a:avLst/>
              </a:prstGeom>
              <a:blipFill>
                <a:blip r:embed="rId3"/>
                <a:stretch>
                  <a:fillRect l="-3425" r="-457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123728" y="4581128"/>
                <a:ext cx="34639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(5∗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=125∗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−12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81128"/>
                <a:ext cx="3463962" cy="369332"/>
              </a:xfrm>
              <a:prstGeom prst="rect">
                <a:avLst/>
              </a:prstGeom>
              <a:blipFill>
                <a:blip r:embed="rId4"/>
                <a:stretch>
                  <a:fillRect l="-2460" r="-176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4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65368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51520" y="1628800"/>
                <a:ext cx="31729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3∗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∗7∗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28800"/>
                <a:ext cx="317292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51520" y="2277048"/>
                <a:ext cx="38205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−1,5)∗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∗7∗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7048"/>
                <a:ext cx="382053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51520" y="2997250"/>
                <a:ext cx="4259756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0,1∗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∗0,03∗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7250"/>
                <a:ext cx="4259756" cy="4357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58767" y="3645498"/>
                <a:ext cx="1825884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3,8∗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67" y="3645498"/>
                <a:ext cx="1825884" cy="864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771800" y="3628197"/>
                <a:ext cx="2016641" cy="896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0,8∗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628197"/>
                <a:ext cx="2016641" cy="8969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796136" y="3613117"/>
                <a:ext cx="174413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13117"/>
                <a:ext cx="1744132" cy="8094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58767" y="5013176"/>
                <a:ext cx="1744132" cy="862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67" y="5013176"/>
                <a:ext cx="1744132" cy="8628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757229" y="5027405"/>
                <a:ext cx="1752146" cy="8883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229" y="5027405"/>
                <a:ext cx="1752146" cy="8883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445994" y="5028934"/>
                <a:ext cx="19189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(3∗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94" y="5028934"/>
                <a:ext cx="191892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447048" y="5923370"/>
                <a:ext cx="21096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048" y="5923370"/>
                <a:ext cx="210968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4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2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65368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23528" y="1340768"/>
                <a:ext cx="3445430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5,6∗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∗5∗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40768"/>
                <a:ext cx="3445430" cy="8645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659160" y="1308387"/>
                <a:ext cx="3636188" cy="890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0,3∗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∗3∗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160" y="1308387"/>
                <a:ext cx="3636188" cy="8908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23528" y="2668143"/>
                <a:ext cx="2729658" cy="9027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∗5∗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68143"/>
                <a:ext cx="2729658" cy="9027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679914" y="2665319"/>
                <a:ext cx="2649508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14∗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7∗10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14" y="2665319"/>
                <a:ext cx="2649508" cy="864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01473" y="4293096"/>
                <a:ext cx="34582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3∗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+7∗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73" y="4293096"/>
                <a:ext cx="345825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23528" y="5022529"/>
                <a:ext cx="334925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0,2∗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+6∗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22529"/>
                <a:ext cx="3349250" cy="4357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69026" y="5756835"/>
                <a:ext cx="40000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12∗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−10∗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26" y="5756835"/>
                <a:ext cx="400006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98767" y="4293095"/>
                <a:ext cx="39455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0,02∗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+300∗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767" y="4293095"/>
                <a:ext cx="3945567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798767" y="5034442"/>
                <a:ext cx="37102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0,02∗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−0,0005=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767" y="5034442"/>
                <a:ext cx="371024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0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13" grpId="0"/>
      <p:bldP spid="14" grpId="0"/>
      <p:bldP spid="16" grpId="0"/>
      <p:bldP spid="17" grpId="0"/>
      <p:bldP spid="18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Proudové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23528" y="1155700"/>
            <a:ext cx="842486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vzniká 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průchodu 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proudu vodičem.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250825" y="1628800"/>
            <a:ext cx="8713788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Elektrický proud je</a:t>
            </a:r>
            <a:r>
              <a:rPr lang="cs-CZ" altLang="cs-CZ" b="1" u="sng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uspořádaný pohyb elektrických nábojů v daném směru.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Jednotka elektrického náboje je</a:t>
            </a:r>
            <a:r>
              <a:rPr lang="cs-CZ" altLang="cs-CZ" sz="2400" b="1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Coulomb (Ampérsekunda - As, Ampérhodina -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Ah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Jaké jsou základní (elementární náboje)</a:t>
            </a:r>
            <a:endParaRPr lang="cs-CZ" altLang="cs-CZ" sz="2400" b="1" dirty="0">
              <a:solidFill>
                <a:schemeClr val="bg2"/>
              </a:solidFill>
              <a:effectLst/>
            </a:endParaRP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kladný náboj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náboj protonu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záporný náboj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náboj elektronu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Oba náboje jsou stejně velké, liší se pouze polaritou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Jak ve velký náboj elektronu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e = 1,6 *10</a:t>
            </a:r>
            <a:r>
              <a:rPr lang="cs-CZ" altLang="cs-CZ" sz="2000" b="1" u="sng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-19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Hmotnost elektronu je vůči hmotnosti protonu zanedbatelná. </a:t>
            </a:r>
          </a:p>
        </p:txBody>
      </p:sp>
    </p:spTree>
    <p:extLst>
      <p:ext uri="{BB962C8B-B14F-4D97-AF65-F5344CB8AC3E}">
        <p14:creationId xmlns:p14="http://schemas.microsoft.com/office/powerpoint/2010/main" val="308492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0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0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0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0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Veličiny proudového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569325" cy="243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Elektrický proud – I (A)</a:t>
            </a:r>
            <a:r>
              <a:rPr lang="cs-CZ" altLang="cs-CZ" b="1" u="sng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je dán nábojem Q, který projde za jednotku času 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Jak se pohybuje záporný náboj (elektron)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Pohyb elektronu je od záporného pólu zdroje ke kladnému.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Jaký je směr proud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Proud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</a:rPr>
              <a:t>teče 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od kladného pólu zdroje k zápornému.</a:t>
            </a:r>
          </a:p>
        </p:txBody>
      </p:sp>
      <p:graphicFrame>
        <p:nvGraphicFramePr>
          <p:cNvPr id="15667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859338" y="4076700"/>
          <a:ext cx="3024187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00" name="Rovnice" r:id="rId3" imgW="888840" imgH="393480" progId="Equation.3">
                  <p:embed/>
                </p:oleObj>
              </mc:Choice>
              <mc:Fallback>
                <p:oleObj name="Rovnice" r:id="rId3" imgW="8888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024187" cy="1339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90" name="Oval 18"/>
          <p:cNvSpPr>
            <a:spLocks noChangeArrowheads="1"/>
          </p:cNvSpPr>
          <p:nvPr/>
        </p:nvSpPr>
        <p:spPr bwMode="auto">
          <a:xfrm>
            <a:off x="2627313" y="4535488"/>
            <a:ext cx="276225" cy="292100"/>
          </a:xfrm>
          <a:prstGeom prst="ellipse">
            <a:avLst/>
          </a:prstGeom>
          <a:noFill/>
          <a:ln w="508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 flipH="1">
            <a:off x="2195513" y="4679950"/>
            <a:ext cx="4318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684213" y="6048375"/>
            <a:ext cx="6477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971550" y="5654675"/>
            <a:ext cx="2873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</a:p>
        </p:txBody>
      </p:sp>
      <p:grpSp>
        <p:nvGrpSpPr>
          <p:cNvPr id="156697" name="Group 25"/>
          <p:cNvGrpSpPr>
            <a:grpSpLocks/>
          </p:cNvGrpSpPr>
          <p:nvPr/>
        </p:nvGrpSpPr>
        <p:grpSpPr bwMode="auto">
          <a:xfrm>
            <a:off x="755650" y="4319588"/>
            <a:ext cx="2687638" cy="2349500"/>
            <a:chOff x="476" y="2721"/>
            <a:chExt cx="1693" cy="1480"/>
          </a:xfrm>
        </p:grpSpPr>
        <p:grpSp>
          <p:nvGrpSpPr>
            <p:cNvPr id="156689" name="Group 17"/>
            <p:cNvGrpSpPr>
              <a:grpSpLocks/>
            </p:cNvGrpSpPr>
            <p:nvPr/>
          </p:nvGrpSpPr>
          <p:grpSpPr bwMode="auto">
            <a:xfrm>
              <a:off x="476" y="2721"/>
              <a:ext cx="1693" cy="1480"/>
              <a:chOff x="930" y="1797"/>
              <a:chExt cx="1693" cy="1480"/>
            </a:xfrm>
          </p:grpSpPr>
          <p:sp>
            <p:nvSpPr>
              <p:cNvPr id="156679" name="AutoShape 7"/>
              <p:cNvSpPr>
                <a:spLocks noChangeArrowheads="1"/>
              </p:cNvSpPr>
              <p:nvPr/>
            </p:nvSpPr>
            <p:spPr bwMode="auto">
              <a:xfrm rot="16200000">
                <a:off x="1474" y="1253"/>
                <a:ext cx="590" cy="1678"/>
              </a:xfrm>
              <a:prstGeom prst="can">
                <a:avLst>
                  <a:gd name="adj" fmla="val 71102"/>
                </a:avLst>
              </a:prstGeom>
              <a:noFill/>
              <a:ln w="508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56680" name="Oval 8"/>
              <p:cNvSpPr>
                <a:spLocks noChangeArrowheads="1"/>
              </p:cNvSpPr>
              <p:nvPr/>
            </p:nvSpPr>
            <p:spPr bwMode="auto">
              <a:xfrm>
                <a:off x="1655" y="2765"/>
                <a:ext cx="499" cy="512"/>
              </a:xfrm>
              <a:prstGeom prst="ellips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3200" b="1" dirty="0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156682" name="Oval 10"/>
              <p:cNvSpPr>
                <a:spLocks noChangeArrowheads="1"/>
              </p:cNvSpPr>
              <p:nvPr/>
            </p:nvSpPr>
            <p:spPr bwMode="auto">
              <a:xfrm>
                <a:off x="1066" y="2069"/>
                <a:ext cx="46" cy="46"/>
              </a:xfrm>
              <a:prstGeom prst="ellips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56683" name="AutoShape 11"/>
              <p:cNvCxnSpPr>
                <a:cxnSpLocks noChangeShapeType="1"/>
                <a:stCxn id="156680" idx="2"/>
                <a:endCxn id="156682" idx="2"/>
              </p:cNvCxnSpPr>
              <p:nvPr/>
            </p:nvCxnSpPr>
            <p:spPr bwMode="auto">
              <a:xfrm rot="10800000">
                <a:off x="1050" y="2092"/>
                <a:ext cx="589" cy="929"/>
              </a:xfrm>
              <a:prstGeom prst="bentConnector3">
                <a:avLst>
                  <a:gd name="adj1" fmla="val 145157"/>
                </a:avLst>
              </a:prstGeom>
              <a:noFill/>
              <a:ln w="508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6684" name="Oval 12"/>
              <p:cNvSpPr>
                <a:spLocks noChangeArrowheads="1"/>
              </p:cNvSpPr>
              <p:nvPr/>
            </p:nvSpPr>
            <p:spPr bwMode="auto">
              <a:xfrm>
                <a:off x="2426" y="2069"/>
                <a:ext cx="46" cy="46"/>
              </a:xfrm>
              <a:prstGeom prst="ellipse">
                <a:avLst/>
              </a:prstGeom>
              <a:noFill/>
              <a:ln w="50800">
                <a:solidFill>
                  <a:schemeClr val="bg2"/>
                </a:solidFill>
                <a:prstDash val="sysDot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56685" name="AutoShape 13"/>
              <p:cNvCxnSpPr>
                <a:cxnSpLocks noChangeShapeType="1"/>
                <a:stCxn id="156680" idx="6"/>
                <a:endCxn id="156679" idx="3"/>
              </p:cNvCxnSpPr>
              <p:nvPr/>
            </p:nvCxnSpPr>
            <p:spPr bwMode="auto">
              <a:xfrm flipV="1">
                <a:off x="2170" y="2091"/>
                <a:ext cx="453" cy="930"/>
              </a:xfrm>
              <a:prstGeom prst="bentConnector3">
                <a:avLst>
                  <a:gd name="adj1" fmla="val 128477"/>
                </a:avLst>
              </a:prstGeom>
              <a:noFill/>
              <a:ln w="508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686" name="AutoShape 14"/>
              <p:cNvCxnSpPr>
                <a:cxnSpLocks noChangeShapeType="1"/>
                <a:stCxn id="156679" idx="3"/>
                <a:endCxn id="156684" idx="6"/>
              </p:cNvCxnSpPr>
              <p:nvPr/>
            </p:nvCxnSpPr>
            <p:spPr bwMode="auto">
              <a:xfrm flipH="1">
                <a:off x="2488" y="2091"/>
                <a:ext cx="135" cy="1"/>
              </a:xfrm>
              <a:prstGeom prst="straightConnector1">
                <a:avLst/>
              </a:prstGeom>
              <a:noFill/>
              <a:ln w="50800" cap="rnd">
                <a:solidFill>
                  <a:schemeClr val="bg2"/>
                </a:solidFill>
                <a:prstDash val="sysDot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6687" name="Text Box 15"/>
              <p:cNvSpPr txBox="1">
                <a:spLocks noChangeArrowheads="1"/>
              </p:cNvSpPr>
              <p:nvPr/>
            </p:nvSpPr>
            <p:spPr bwMode="auto">
              <a:xfrm>
                <a:off x="1474" y="2750"/>
                <a:ext cx="18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156688" name="Text Box 16"/>
              <p:cNvSpPr txBox="1">
                <a:spLocks noChangeArrowheads="1"/>
              </p:cNvSpPr>
              <p:nvPr/>
            </p:nvSpPr>
            <p:spPr bwMode="auto">
              <a:xfrm>
                <a:off x="2155" y="2750"/>
                <a:ext cx="18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 dirty="0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-</a:t>
                </a:r>
              </a:p>
            </p:txBody>
          </p:sp>
        </p:grpSp>
        <p:sp>
          <p:nvSpPr>
            <p:cNvPr id="156695" name="Line 23"/>
            <p:cNvSpPr>
              <a:spLocks noChangeShapeType="1"/>
            </p:cNvSpPr>
            <p:nvPr/>
          </p:nvSpPr>
          <p:spPr bwMode="auto">
            <a:xfrm>
              <a:off x="1066" y="3612"/>
              <a:ext cx="72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56696" name="Text Box 24"/>
            <p:cNvSpPr txBox="1">
              <a:spLocks noChangeArrowheads="1"/>
            </p:cNvSpPr>
            <p:nvPr/>
          </p:nvSpPr>
          <p:spPr bwMode="auto">
            <a:xfrm>
              <a:off x="1338" y="3339"/>
              <a:ext cx="18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U</a:t>
              </a:r>
            </a:p>
          </p:txBody>
        </p:sp>
      </p:grp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593915" y="6048375"/>
            <a:ext cx="36327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hlinkClick r:id="rId5"/>
              </a:rPr>
              <a:t>Simulace průchodu proudu</a:t>
            </a:r>
            <a:endParaRPr lang="cs-CZ" altLang="cs-CZ" sz="2000" b="1" u="sng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90" grpId="0" animBg="1"/>
      <p:bldP spid="156691" grpId="0" animBg="1"/>
      <p:bldP spid="156692" grpId="0" animBg="1"/>
      <p:bldP spid="1566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Veličiny proudového pole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179513" y="1268413"/>
            <a:ext cx="878497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Elektrické napětí – U (V)</a:t>
            </a:r>
            <a:r>
              <a:rPr lang="cs-CZ" altLang="cs-CZ" b="1" u="sng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Podmínkou trvalého průchodu proudu je zdroj elektrického napětí.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Elektrický zdroj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je zařízení, které mezi dvěma místy vytváří a trvale udržuje elektrické napětí.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Elektrické napětí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je definováno prací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</a:rPr>
              <a:t>(A) 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potřebnou k přemístění elektrického náboje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</a:rPr>
              <a:t>(Q).</a:t>
            </a:r>
            <a:endParaRPr lang="cs-CZ" altLang="cs-CZ" sz="2000" b="1" u="sng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19251"/>
              </p:ext>
            </p:extLst>
          </p:nvPr>
        </p:nvGraphicFramePr>
        <p:xfrm>
          <a:off x="5075784" y="4094927"/>
          <a:ext cx="2448966" cy="107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48" name="Rovnice" r:id="rId3" imgW="952200" imgH="419040" progId="Equation.3">
                  <p:embed/>
                </p:oleObj>
              </mc:Choice>
              <mc:Fallback>
                <p:oleObj name="Rovnice" r:id="rId3" imgW="9522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784" y="4094927"/>
                        <a:ext cx="2448966" cy="10772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8742" name="Group 22"/>
          <p:cNvGrpSpPr>
            <a:grpSpLocks/>
          </p:cNvGrpSpPr>
          <p:nvPr/>
        </p:nvGrpSpPr>
        <p:grpSpPr bwMode="auto">
          <a:xfrm>
            <a:off x="684213" y="4319588"/>
            <a:ext cx="2759075" cy="2349500"/>
            <a:chOff x="431" y="2721"/>
            <a:chExt cx="1738" cy="1480"/>
          </a:xfrm>
        </p:grpSpPr>
        <p:sp>
          <p:nvSpPr>
            <p:cNvPr id="158725" name="Oval 5"/>
            <p:cNvSpPr>
              <a:spLocks noChangeArrowheads="1"/>
            </p:cNvSpPr>
            <p:nvPr/>
          </p:nvSpPr>
          <p:spPr bwMode="auto">
            <a:xfrm>
              <a:off x="1655" y="2857"/>
              <a:ext cx="174" cy="184"/>
            </a:xfrm>
            <a:prstGeom prst="ellips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-</a:t>
              </a:r>
            </a:p>
          </p:txBody>
        </p:sp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 flipH="1">
              <a:off x="1383" y="2948"/>
              <a:ext cx="272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 flipH="1">
              <a:off x="431" y="3810"/>
              <a:ext cx="408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58728" name="Text Box 8"/>
            <p:cNvSpPr txBox="1">
              <a:spLocks noChangeArrowheads="1"/>
            </p:cNvSpPr>
            <p:nvPr/>
          </p:nvSpPr>
          <p:spPr bwMode="auto">
            <a:xfrm>
              <a:off x="612" y="3562"/>
              <a:ext cx="18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I</a:t>
              </a:r>
            </a:p>
          </p:txBody>
        </p:sp>
        <p:grpSp>
          <p:nvGrpSpPr>
            <p:cNvPr id="158729" name="Group 9"/>
            <p:cNvGrpSpPr>
              <a:grpSpLocks/>
            </p:cNvGrpSpPr>
            <p:nvPr/>
          </p:nvGrpSpPr>
          <p:grpSpPr bwMode="auto">
            <a:xfrm>
              <a:off x="476" y="2721"/>
              <a:ext cx="1693" cy="1480"/>
              <a:chOff x="476" y="2721"/>
              <a:chExt cx="1693" cy="1480"/>
            </a:xfrm>
          </p:grpSpPr>
          <p:grpSp>
            <p:nvGrpSpPr>
              <p:cNvPr id="158730" name="Group 10"/>
              <p:cNvGrpSpPr>
                <a:grpSpLocks/>
              </p:cNvGrpSpPr>
              <p:nvPr/>
            </p:nvGrpSpPr>
            <p:grpSpPr bwMode="auto">
              <a:xfrm>
                <a:off x="476" y="2721"/>
                <a:ext cx="1693" cy="1480"/>
                <a:chOff x="930" y="1797"/>
                <a:chExt cx="1693" cy="1480"/>
              </a:xfrm>
            </p:grpSpPr>
            <p:sp>
              <p:nvSpPr>
                <p:cNvPr id="158731" name="AutoShape 11"/>
                <p:cNvSpPr>
                  <a:spLocks noChangeArrowheads="1"/>
                </p:cNvSpPr>
                <p:nvPr/>
              </p:nvSpPr>
              <p:spPr bwMode="auto">
                <a:xfrm rot="16200000">
                  <a:off x="1474" y="1253"/>
                  <a:ext cx="590" cy="1678"/>
                </a:xfrm>
                <a:prstGeom prst="can">
                  <a:avLst>
                    <a:gd name="adj" fmla="val 71102"/>
                  </a:avLst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8732" name="Oval 12"/>
                <p:cNvSpPr>
                  <a:spLocks noChangeArrowheads="1"/>
                </p:cNvSpPr>
                <p:nvPr/>
              </p:nvSpPr>
              <p:spPr bwMode="auto">
                <a:xfrm>
                  <a:off x="1655" y="2765"/>
                  <a:ext cx="499" cy="512"/>
                </a:xfrm>
                <a:prstGeom prst="ellips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cs-CZ" altLang="cs-CZ" sz="3200" b="1" dirty="0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=</a:t>
                  </a:r>
                </a:p>
              </p:txBody>
            </p:sp>
            <p:sp>
              <p:nvSpPr>
                <p:cNvPr id="158733" name="Oval 13"/>
                <p:cNvSpPr>
                  <a:spLocks noChangeArrowheads="1"/>
                </p:cNvSpPr>
                <p:nvPr/>
              </p:nvSpPr>
              <p:spPr bwMode="auto">
                <a:xfrm>
                  <a:off x="1066" y="2069"/>
                  <a:ext cx="46" cy="46"/>
                </a:xfrm>
                <a:prstGeom prst="ellips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58734" name="AutoShape 14"/>
                <p:cNvCxnSpPr>
                  <a:cxnSpLocks noChangeShapeType="1"/>
                  <a:stCxn id="158732" idx="2"/>
                  <a:endCxn id="158733" idx="2"/>
                </p:cNvCxnSpPr>
                <p:nvPr/>
              </p:nvCxnSpPr>
              <p:spPr bwMode="auto">
                <a:xfrm rot="10800000">
                  <a:off x="1050" y="2092"/>
                  <a:ext cx="589" cy="929"/>
                </a:xfrm>
                <a:prstGeom prst="bentConnector3">
                  <a:avLst>
                    <a:gd name="adj1" fmla="val 145157"/>
                  </a:avLst>
                </a:prstGeom>
                <a:noFill/>
                <a:ln w="508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8735" name="Oval 15"/>
                <p:cNvSpPr>
                  <a:spLocks noChangeArrowheads="1"/>
                </p:cNvSpPr>
                <p:nvPr/>
              </p:nvSpPr>
              <p:spPr bwMode="auto">
                <a:xfrm>
                  <a:off x="2426" y="2069"/>
                  <a:ext cx="46" cy="46"/>
                </a:xfrm>
                <a:prstGeom prst="ellipse">
                  <a:avLst/>
                </a:prstGeom>
                <a:noFill/>
                <a:ln w="50800">
                  <a:solidFill>
                    <a:schemeClr val="bg2"/>
                  </a:solidFill>
                  <a:prstDash val="sysDot"/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58736" name="AutoShape 16"/>
                <p:cNvCxnSpPr>
                  <a:cxnSpLocks noChangeShapeType="1"/>
                  <a:stCxn id="158732" idx="6"/>
                  <a:endCxn id="158731" idx="3"/>
                </p:cNvCxnSpPr>
                <p:nvPr/>
              </p:nvCxnSpPr>
              <p:spPr bwMode="auto">
                <a:xfrm flipV="1">
                  <a:off x="2170" y="2091"/>
                  <a:ext cx="453" cy="930"/>
                </a:xfrm>
                <a:prstGeom prst="bentConnector3">
                  <a:avLst>
                    <a:gd name="adj1" fmla="val 128477"/>
                  </a:avLst>
                </a:prstGeom>
                <a:noFill/>
                <a:ln w="508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8737" name="AutoShape 17"/>
                <p:cNvCxnSpPr>
                  <a:cxnSpLocks noChangeShapeType="1"/>
                  <a:stCxn id="158731" idx="3"/>
                  <a:endCxn id="158735" idx="6"/>
                </p:cNvCxnSpPr>
                <p:nvPr/>
              </p:nvCxnSpPr>
              <p:spPr bwMode="auto">
                <a:xfrm flipH="1">
                  <a:off x="2488" y="2091"/>
                  <a:ext cx="135" cy="1"/>
                </a:xfrm>
                <a:prstGeom prst="straightConnector1">
                  <a:avLst/>
                </a:prstGeom>
                <a:noFill/>
                <a:ln w="50800" cap="rnd">
                  <a:solidFill>
                    <a:schemeClr val="bg2"/>
                  </a:solidFill>
                  <a:prstDash val="sysDot"/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873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474" y="2750"/>
                  <a:ext cx="181" cy="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 dirty="0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  <p:sp>
              <p:nvSpPr>
                <p:cNvPr id="15873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55" y="2750"/>
                  <a:ext cx="181" cy="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-</a:t>
                  </a:r>
                </a:p>
              </p:txBody>
            </p:sp>
          </p:grpSp>
          <p:sp>
            <p:nvSpPr>
              <p:cNvPr id="158740" name="Line 20"/>
              <p:cNvSpPr>
                <a:spLocks noChangeShapeType="1"/>
              </p:cNvSpPr>
              <p:nvPr/>
            </p:nvSpPr>
            <p:spPr bwMode="auto">
              <a:xfrm>
                <a:off x="1066" y="3612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58741" name="Text Box 21"/>
              <p:cNvSpPr txBox="1">
                <a:spLocks noChangeArrowheads="1"/>
              </p:cNvSpPr>
              <p:nvPr/>
            </p:nvSpPr>
            <p:spPr bwMode="auto">
              <a:xfrm>
                <a:off x="1338" y="3339"/>
                <a:ext cx="18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U</a:t>
                </a:r>
              </a:p>
            </p:txBody>
          </p:sp>
        </p:grpSp>
      </p:grp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4556593" y="5287784"/>
            <a:ext cx="417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u="sng" dirty="0">
                <a:effectLst/>
                <a:hlinkClick r:id="rId5"/>
              </a:rPr>
              <a:t>Simulace průchodu proudu vodičem </a:t>
            </a:r>
            <a:endParaRPr lang="cs-CZ" altLang="cs-CZ" sz="1800" b="1" u="sng" dirty="0">
              <a:effectLst/>
            </a:endParaRPr>
          </a:p>
        </p:txBody>
      </p:sp>
      <p:sp>
        <p:nvSpPr>
          <p:cNvPr id="158744" name="Text Box 24"/>
          <p:cNvSpPr txBox="1">
            <a:spLocks noChangeArrowheads="1"/>
          </p:cNvSpPr>
          <p:nvPr/>
        </p:nvSpPr>
        <p:spPr bwMode="auto">
          <a:xfrm>
            <a:off x="4572000" y="5672931"/>
            <a:ext cx="295275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u="sng" dirty="0" smtClean="0">
                <a:effectLst/>
                <a:hlinkClick r:id="rId6"/>
              </a:rPr>
              <a:t>Vedení proudu - příklady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u="sng" dirty="0" smtClean="0">
                <a:effectLst/>
                <a:hlinkClick r:id="rId7"/>
              </a:rPr>
              <a:t>Elektrické napětí  </a:t>
            </a:r>
            <a:endParaRPr lang="cs-CZ" altLang="cs-CZ" sz="1800" b="1" u="sng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8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250825" y="1187450"/>
            <a:ext cx="8569325" cy="30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Proudová hustota – J (A/mm</a:t>
            </a:r>
            <a:r>
              <a:rPr lang="cs-CZ" altLang="cs-CZ" sz="2400" b="1" u="sng" baseline="30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)</a:t>
            </a:r>
            <a:r>
              <a:rPr lang="cs-CZ" altLang="cs-CZ" b="1" u="sng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Při průchodu proudu se vodič zahřívá. Teplo, které vznikne při průchodu proudu se nazývá Lenc-Joulovo teplo.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Jak můžeme ovlivnit velikost tepla pro daný elektrický obvod</a:t>
            </a:r>
            <a:r>
              <a:rPr lang="cs-CZ" altLang="cs-CZ" sz="2200" b="1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snížením proudu nebo zvýšením průřezu. Proto pro průchod proudu vodičem je definována </a:t>
            </a: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proudová hustota</a:t>
            </a:r>
            <a:r>
              <a:rPr lang="cs-CZ" altLang="cs-CZ" sz="2200" b="1" dirty="0">
                <a:solidFill>
                  <a:schemeClr val="bg2"/>
                </a:solidFill>
                <a:effectLst/>
              </a:rPr>
              <a:t>.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V praxi porovnáváme proudovou hustotu vodiče dovolenou (je zadána výrobcem) a skutečnou, kterou vypočítáme.</a:t>
            </a:r>
          </a:p>
        </p:txBody>
      </p:sp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altLang="cs-CZ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Veličiny proudového pole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5974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219700" y="4589463"/>
          <a:ext cx="277018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73" name="Rovnice" r:id="rId3" imgW="1549080" imgH="393480" progId="Equation.3">
                  <p:embed/>
                </p:oleObj>
              </mc:Choice>
              <mc:Fallback>
                <p:oleObj name="Rovnice" r:id="rId3" imgW="1549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89463"/>
                        <a:ext cx="2770188" cy="7032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9749" name="Group 5"/>
          <p:cNvGrpSpPr>
            <a:grpSpLocks/>
          </p:cNvGrpSpPr>
          <p:nvPr/>
        </p:nvGrpSpPr>
        <p:grpSpPr bwMode="auto">
          <a:xfrm>
            <a:off x="1165225" y="4392613"/>
            <a:ext cx="2759075" cy="2349500"/>
            <a:chOff x="431" y="2721"/>
            <a:chExt cx="1738" cy="1480"/>
          </a:xfrm>
        </p:grpSpPr>
        <p:sp>
          <p:nvSpPr>
            <p:cNvPr id="159750" name="Oval 6"/>
            <p:cNvSpPr>
              <a:spLocks noChangeArrowheads="1"/>
            </p:cNvSpPr>
            <p:nvPr/>
          </p:nvSpPr>
          <p:spPr bwMode="auto">
            <a:xfrm>
              <a:off x="1655" y="2857"/>
              <a:ext cx="174" cy="184"/>
            </a:xfrm>
            <a:prstGeom prst="ellips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-</a:t>
              </a:r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 flipH="1">
              <a:off x="1383" y="2948"/>
              <a:ext cx="272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 flipH="1">
              <a:off x="431" y="3810"/>
              <a:ext cx="408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612" y="3562"/>
              <a:ext cx="18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I</a:t>
              </a:r>
            </a:p>
          </p:txBody>
        </p:sp>
        <p:grpSp>
          <p:nvGrpSpPr>
            <p:cNvPr id="159754" name="Group 10"/>
            <p:cNvGrpSpPr>
              <a:grpSpLocks/>
            </p:cNvGrpSpPr>
            <p:nvPr/>
          </p:nvGrpSpPr>
          <p:grpSpPr bwMode="auto">
            <a:xfrm>
              <a:off x="476" y="2721"/>
              <a:ext cx="1693" cy="1480"/>
              <a:chOff x="476" y="2721"/>
              <a:chExt cx="1693" cy="1480"/>
            </a:xfrm>
          </p:grpSpPr>
          <p:grpSp>
            <p:nvGrpSpPr>
              <p:cNvPr id="159755" name="Group 11"/>
              <p:cNvGrpSpPr>
                <a:grpSpLocks/>
              </p:cNvGrpSpPr>
              <p:nvPr/>
            </p:nvGrpSpPr>
            <p:grpSpPr bwMode="auto">
              <a:xfrm>
                <a:off x="476" y="2721"/>
                <a:ext cx="1693" cy="1480"/>
                <a:chOff x="930" y="1797"/>
                <a:chExt cx="1693" cy="1480"/>
              </a:xfrm>
            </p:grpSpPr>
            <p:sp>
              <p:nvSpPr>
                <p:cNvPr id="159756" name="AutoShape 12"/>
                <p:cNvSpPr>
                  <a:spLocks noChangeArrowheads="1"/>
                </p:cNvSpPr>
                <p:nvPr/>
              </p:nvSpPr>
              <p:spPr bwMode="auto">
                <a:xfrm rot="16200000">
                  <a:off x="1474" y="1253"/>
                  <a:ext cx="590" cy="1678"/>
                </a:xfrm>
                <a:prstGeom prst="can">
                  <a:avLst>
                    <a:gd name="adj" fmla="val 71102"/>
                  </a:avLst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9757" name="Oval 13"/>
                <p:cNvSpPr>
                  <a:spLocks noChangeArrowheads="1"/>
                </p:cNvSpPr>
                <p:nvPr/>
              </p:nvSpPr>
              <p:spPr bwMode="auto">
                <a:xfrm>
                  <a:off x="1655" y="2765"/>
                  <a:ext cx="499" cy="512"/>
                </a:xfrm>
                <a:prstGeom prst="ellipse">
                  <a:avLst/>
                </a:prstGeom>
                <a:noFill/>
                <a:ln w="508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cs-CZ" altLang="cs-CZ" sz="3200" b="1" dirty="0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=</a:t>
                  </a:r>
                </a:p>
              </p:txBody>
            </p:sp>
            <p:sp>
              <p:nvSpPr>
                <p:cNvPr id="159758" name="Oval 14"/>
                <p:cNvSpPr>
                  <a:spLocks noChangeArrowheads="1"/>
                </p:cNvSpPr>
                <p:nvPr/>
              </p:nvSpPr>
              <p:spPr bwMode="auto">
                <a:xfrm>
                  <a:off x="1066" y="2069"/>
                  <a:ext cx="46" cy="46"/>
                </a:xfrm>
                <a:prstGeom prst="ellips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59759" name="AutoShape 15"/>
                <p:cNvCxnSpPr>
                  <a:cxnSpLocks noChangeShapeType="1"/>
                  <a:stCxn id="159757" idx="2"/>
                  <a:endCxn id="159758" idx="2"/>
                </p:cNvCxnSpPr>
                <p:nvPr/>
              </p:nvCxnSpPr>
              <p:spPr bwMode="auto">
                <a:xfrm rot="10800000">
                  <a:off x="1050" y="2092"/>
                  <a:ext cx="589" cy="929"/>
                </a:xfrm>
                <a:prstGeom prst="bentConnector3">
                  <a:avLst>
                    <a:gd name="adj1" fmla="val 145157"/>
                  </a:avLst>
                </a:prstGeom>
                <a:noFill/>
                <a:ln w="508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9760" name="Oval 16"/>
                <p:cNvSpPr>
                  <a:spLocks noChangeArrowheads="1"/>
                </p:cNvSpPr>
                <p:nvPr/>
              </p:nvSpPr>
              <p:spPr bwMode="auto">
                <a:xfrm>
                  <a:off x="2426" y="2069"/>
                  <a:ext cx="46" cy="46"/>
                </a:xfrm>
                <a:prstGeom prst="ellipse">
                  <a:avLst/>
                </a:prstGeom>
                <a:noFill/>
                <a:ln w="50800">
                  <a:solidFill>
                    <a:schemeClr val="bg2"/>
                  </a:solidFill>
                  <a:prstDash val="sysDot"/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59761" name="AutoShape 17"/>
                <p:cNvCxnSpPr>
                  <a:cxnSpLocks noChangeShapeType="1"/>
                  <a:stCxn id="159757" idx="6"/>
                  <a:endCxn id="159756" idx="3"/>
                </p:cNvCxnSpPr>
                <p:nvPr/>
              </p:nvCxnSpPr>
              <p:spPr bwMode="auto">
                <a:xfrm flipV="1">
                  <a:off x="2170" y="2091"/>
                  <a:ext cx="453" cy="930"/>
                </a:xfrm>
                <a:prstGeom prst="bentConnector3">
                  <a:avLst>
                    <a:gd name="adj1" fmla="val 128477"/>
                  </a:avLst>
                </a:prstGeom>
                <a:noFill/>
                <a:ln w="508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9762" name="AutoShape 18"/>
                <p:cNvCxnSpPr>
                  <a:cxnSpLocks noChangeShapeType="1"/>
                  <a:stCxn id="159756" idx="3"/>
                  <a:endCxn id="159760" idx="6"/>
                </p:cNvCxnSpPr>
                <p:nvPr/>
              </p:nvCxnSpPr>
              <p:spPr bwMode="auto">
                <a:xfrm flipH="1">
                  <a:off x="2488" y="2091"/>
                  <a:ext cx="135" cy="1"/>
                </a:xfrm>
                <a:prstGeom prst="straightConnector1">
                  <a:avLst/>
                </a:prstGeom>
                <a:noFill/>
                <a:ln w="50800" cap="rnd">
                  <a:solidFill>
                    <a:schemeClr val="bg2"/>
                  </a:solidFill>
                  <a:prstDash val="sysDot"/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976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474" y="2750"/>
                  <a:ext cx="181" cy="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  <p:sp>
              <p:nvSpPr>
                <p:cNvPr id="15976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155" y="2750"/>
                  <a:ext cx="181" cy="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 dirty="0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-</a:t>
                  </a:r>
                </a:p>
              </p:txBody>
            </p:sp>
          </p:grpSp>
          <p:sp>
            <p:nvSpPr>
              <p:cNvPr id="159765" name="Line 21"/>
              <p:cNvSpPr>
                <a:spLocks noChangeShapeType="1"/>
              </p:cNvSpPr>
              <p:nvPr/>
            </p:nvSpPr>
            <p:spPr bwMode="auto">
              <a:xfrm>
                <a:off x="1066" y="3612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59766" name="Text Box 22"/>
              <p:cNvSpPr txBox="1">
                <a:spLocks noChangeArrowheads="1"/>
              </p:cNvSpPr>
              <p:nvPr/>
            </p:nvSpPr>
            <p:spPr bwMode="auto">
              <a:xfrm>
                <a:off x="1338" y="3339"/>
                <a:ext cx="18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U</a:t>
                </a:r>
              </a:p>
            </p:txBody>
          </p:sp>
        </p:grpSp>
      </p:grpSp>
      <p:sp>
        <p:nvSpPr>
          <p:cNvPr id="159767" name="Oval 23" descr="Široký šikmo nahoru"/>
          <p:cNvSpPr>
            <a:spLocks noChangeArrowheads="1"/>
          </p:cNvSpPr>
          <p:nvPr/>
        </p:nvSpPr>
        <p:spPr bwMode="auto">
          <a:xfrm>
            <a:off x="1236663" y="4437063"/>
            <a:ext cx="647700" cy="863600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2"/>
            </a:bgClr>
          </a:pattFill>
          <a:ln>
            <a:noFill/>
          </a:ln>
          <a:effectLst/>
          <a:extLst/>
        </p:spPr>
        <p:txBody>
          <a:bodyPr lIns="36000" tIns="36000" rIns="36000" bIns="36000" anchor="ctr">
            <a:spAutoFit/>
          </a:bodyPr>
          <a:lstStyle/>
          <a:p>
            <a:endParaRPr lang="cs-CZ"/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827088" y="4359275"/>
            <a:ext cx="431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</a:t>
            </a:r>
          </a:p>
        </p:txBody>
      </p:sp>
      <p:graphicFrame>
        <p:nvGraphicFramePr>
          <p:cNvPr id="159771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64163" y="5584825"/>
          <a:ext cx="26638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74" name="Rovnice" r:id="rId5" imgW="647640" imgH="241200" progId="Equation.3">
                  <p:embed/>
                </p:oleObj>
              </mc:Choice>
              <mc:Fallback>
                <p:oleObj name="Rovnice" r:id="rId5" imgW="647640" imgH="2412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584825"/>
                        <a:ext cx="2663825" cy="992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4" dur="2000"/>
                                        <p:tgtEl>
                                          <p:spTgt spid="15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67" grpId="0" animBg="1"/>
      <p:bldP spid="1597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508125"/>
            <a:ext cx="85693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Intenzita proudového pole – E (V/m)</a:t>
            </a:r>
            <a:r>
              <a:rPr lang="cs-CZ" altLang="cs-CZ" b="1" u="sng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je napětí na jednotku délky. Udává, jak se mění napětí v závislosti na délce vodiče 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Veličiny proudového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003800" y="3429000"/>
          <a:ext cx="25717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48" name="Rovnice" r:id="rId3" imgW="1168200" imgH="393480" progId="Equation.3">
                  <p:embed/>
                </p:oleObj>
              </mc:Choice>
              <mc:Fallback>
                <p:oleObj name="Rovnice" r:id="rId3" imgW="1168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429000"/>
                        <a:ext cx="2571750" cy="866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2843" name="Group 27"/>
          <p:cNvGrpSpPr>
            <a:grpSpLocks/>
          </p:cNvGrpSpPr>
          <p:nvPr/>
        </p:nvGrpSpPr>
        <p:grpSpPr bwMode="auto">
          <a:xfrm>
            <a:off x="827088" y="3789363"/>
            <a:ext cx="3097212" cy="2382837"/>
            <a:chOff x="521" y="2746"/>
            <a:chExt cx="1951" cy="1501"/>
          </a:xfrm>
        </p:grpSpPr>
        <p:grpSp>
          <p:nvGrpSpPr>
            <p:cNvPr id="162821" name="Group 5"/>
            <p:cNvGrpSpPr>
              <a:grpSpLocks/>
            </p:cNvGrpSpPr>
            <p:nvPr/>
          </p:nvGrpSpPr>
          <p:grpSpPr bwMode="auto">
            <a:xfrm>
              <a:off x="734" y="2767"/>
              <a:ext cx="1738" cy="1480"/>
              <a:chOff x="431" y="2721"/>
              <a:chExt cx="1738" cy="1480"/>
            </a:xfrm>
          </p:grpSpPr>
          <p:sp>
            <p:nvSpPr>
              <p:cNvPr id="162822" name="Oval 6"/>
              <p:cNvSpPr>
                <a:spLocks noChangeArrowheads="1"/>
              </p:cNvSpPr>
              <p:nvPr/>
            </p:nvSpPr>
            <p:spPr bwMode="auto">
              <a:xfrm>
                <a:off x="1655" y="2857"/>
                <a:ext cx="174" cy="184"/>
              </a:xfrm>
              <a:prstGeom prst="ellips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2400" b="1" dirty="0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-</a:t>
                </a:r>
              </a:p>
            </p:txBody>
          </p:sp>
          <p:sp>
            <p:nvSpPr>
              <p:cNvPr id="162823" name="Line 7"/>
              <p:cNvSpPr>
                <a:spLocks noChangeShapeType="1"/>
              </p:cNvSpPr>
              <p:nvPr/>
            </p:nvSpPr>
            <p:spPr bwMode="auto">
              <a:xfrm flipH="1">
                <a:off x="1383" y="2948"/>
                <a:ext cx="272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2824" name="Line 8"/>
              <p:cNvSpPr>
                <a:spLocks noChangeShapeType="1"/>
              </p:cNvSpPr>
              <p:nvPr/>
            </p:nvSpPr>
            <p:spPr bwMode="auto">
              <a:xfrm flipH="1">
                <a:off x="431" y="3810"/>
                <a:ext cx="40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2825" name="Text Box 9"/>
              <p:cNvSpPr txBox="1">
                <a:spLocks noChangeArrowheads="1"/>
              </p:cNvSpPr>
              <p:nvPr/>
            </p:nvSpPr>
            <p:spPr bwMode="auto">
              <a:xfrm>
                <a:off x="612" y="3562"/>
                <a:ext cx="181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chemeClr val="bg2"/>
                    </a:solidFill>
                    <a:effectLst/>
                    <a:latin typeface="Comic Sans MS" panose="030F0702030302020204" pitchFamily="66" charset="0"/>
                  </a:rPr>
                  <a:t>I</a:t>
                </a:r>
              </a:p>
            </p:txBody>
          </p:sp>
          <p:grpSp>
            <p:nvGrpSpPr>
              <p:cNvPr id="162826" name="Group 10"/>
              <p:cNvGrpSpPr>
                <a:grpSpLocks/>
              </p:cNvGrpSpPr>
              <p:nvPr/>
            </p:nvGrpSpPr>
            <p:grpSpPr bwMode="auto">
              <a:xfrm>
                <a:off x="476" y="2721"/>
                <a:ext cx="1693" cy="1480"/>
                <a:chOff x="476" y="2721"/>
                <a:chExt cx="1693" cy="1480"/>
              </a:xfrm>
            </p:grpSpPr>
            <p:grpSp>
              <p:nvGrpSpPr>
                <p:cNvPr id="162827" name="Group 11"/>
                <p:cNvGrpSpPr>
                  <a:grpSpLocks/>
                </p:cNvGrpSpPr>
                <p:nvPr/>
              </p:nvGrpSpPr>
              <p:grpSpPr bwMode="auto">
                <a:xfrm>
                  <a:off x="476" y="2721"/>
                  <a:ext cx="1693" cy="1480"/>
                  <a:chOff x="930" y="1797"/>
                  <a:chExt cx="1693" cy="1480"/>
                </a:xfrm>
              </p:grpSpPr>
              <p:sp>
                <p:nvSpPr>
                  <p:cNvPr id="162828" name="AutoShape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474" y="1253"/>
                    <a:ext cx="590" cy="1678"/>
                  </a:xfrm>
                  <a:prstGeom prst="can">
                    <a:avLst>
                      <a:gd name="adj" fmla="val 71102"/>
                    </a:avLst>
                  </a:prstGeom>
                  <a:noFill/>
                  <a:ln w="50800">
                    <a:solidFill>
                      <a:schemeClr val="bg2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36000" tIns="36000" rIns="36000" bIns="360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2829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2765"/>
                    <a:ext cx="499" cy="512"/>
                  </a:xfrm>
                  <a:prstGeom prst="ellipse">
                    <a:avLst/>
                  </a:prstGeom>
                  <a:noFill/>
                  <a:ln w="50800">
                    <a:solidFill>
                      <a:schemeClr val="bg2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3200" b="1" dirty="0">
                        <a:solidFill>
                          <a:schemeClr val="bg2"/>
                        </a:solidFill>
                        <a:effectLst/>
                        <a:latin typeface="Comic Sans MS" panose="030F0702030302020204" pitchFamily="66" charset="0"/>
                      </a:rPr>
                      <a:t>=</a:t>
                    </a:r>
                  </a:p>
                </p:txBody>
              </p:sp>
              <p:sp>
                <p:nvSpPr>
                  <p:cNvPr id="16283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069"/>
                    <a:ext cx="46" cy="46"/>
                  </a:xfrm>
                  <a:prstGeom prst="ellips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162831" name="AutoShape 15"/>
                  <p:cNvCxnSpPr>
                    <a:cxnSpLocks noChangeShapeType="1"/>
                    <a:stCxn id="162829" idx="2"/>
                    <a:endCxn id="162830" idx="2"/>
                  </p:cNvCxnSpPr>
                  <p:nvPr/>
                </p:nvCxnSpPr>
                <p:spPr bwMode="auto">
                  <a:xfrm rot="10800000">
                    <a:off x="1050" y="2092"/>
                    <a:ext cx="589" cy="929"/>
                  </a:xfrm>
                  <a:prstGeom prst="bentConnector3">
                    <a:avLst>
                      <a:gd name="adj1" fmla="val 145157"/>
                    </a:avLst>
                  </a:prstGeom>
                  <a:noFill/>
                  <a:ln w="50800">
                    <a:solidFill>
                      <a:schemeClr val="bg2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2832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2069"/>
                    <a:ext cx="46" cy="46"/>
                  </a:xfrm>
                  <a:prstGeom prst="ellipse">
                    <a:avLst/>
                  </a:prstGeom>
                  <a:noFill/>
                  <a:ln w="50800">
                    <a:solidFill>
                      <a:schemeClr val="bg2"/>
                    </a:solidFill>
                    <a:prstDash val="sysDot"/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162833" name="AutoShape 17"/>
                  <p:cNvCxnSpPr>
                    <a:cxnSpLocks noChangeShapeType="1"/>
                    <a:stCxn id="162829" idx="6"/>
                    <a:endCxn id="162828" idx="3"/>
                  </p:cNvCxnSpPr>
                  <p:nvPr/>
                </p:nvCxnSpPr>
                <p:spPr bwMode="auto">
                  <a:xfrm flipV="1">
                    <a:off x="2170" y="2091"/>
                    <a:ext cx="453" cy="930"/>
                  </a:xfrm>
                  <a:prstGeom prst="bentConnector3">
                    <a:avLst>
                      <a:gd name="adj1" fmla="val 128477"/>
                    </a:avLst>
                  </a:prstGeom>
                  <a:noFill/>
                  <a:ln w="50800">
                    <a:solidFill>
                      <a:schemeClr val="bg2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2834" name="AutoShape 18"/>
                  <p:cNvCxnSpPr>
                    <a:cxnSpLocks noChangeShapeType="1"/>
                    <a:stCxn id="162828" idx="3"/>
                    <a:endCxn id="162832" idx="6"/>
                  </p:cNvCxnSpPr>
                  <p:nvPr/>
                </p:nvCxnSpPr>
                <p:spPr bwMode="auto">
                  <a:xfrm flipH="1">
                    <a:off x="2488" y="2091"/>
                    <a:ext cx="135" cy="1"/>
                  </a:xfrm>
                  <a:prstGeom prst="straightConnector1">
                    <a:avLst/>
                  </a:prstGeom>
                  <a:noFill/>
                  <a:ln w="50800" cap="rnd">
                    <a:solidFill>
                      <a:schemeClr val="bg2"/>
                    </a:solidFill>
                    <a:prstDash val="sysDot"/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283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4" y="2750"/>
                    <a:ext cx="181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50800">
                        <a:solidFill>
                          <a:schemeClr val="tx1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36000" tIns="36000" rIns="36000" bIns="3600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2400" b="1">
                        <a:solidFill>
                          <a:schemeClr val="bg2"/>
                        </a:solidFill>
                        <a:effectLst/>
                        <a:latin typeface="Comic Sans MS" panose="030F0702030302020204" pitchFamily="66" charset="0"/>
                      </a:rPr>
                      <a:t>+</a:t>
                    </a:r>
                  </a:p>
                </p:txBody>
              </p:sp>
              <p:sp>
                <p:nvSpPr>
                  <p:cNvPr id="16283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5" y="2750"/>
                    <a:ext cx="181" cy="2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50800">
                        <a:solidFill>
                          <a:schemeClr val="tx1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36000" tIns="36000" rIns="36000" bIns="3600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2400" b="1" dirty="0">
                        <a:solidFill>
                          <a:schemeClr val="bg2"/>
                        </a:solidFill>
                        <a:effectLst/>
                        <a:latin typeface="Comic Sans MS" panose="030F0702030302020204" pitchFamily="66" charset="0"/>
                      </a:rPr>
                      <a:t>-</a:t>
                    </a:r>
                  </a:p>
                </p:txBody>
              </p:sp>
            </p:grpSp>
            <p:sp>
              <p:nvSpPr>
                <p:cNvPr id="162837" name="Line 21"/>
                <p:cNvSpPr>
                  <a:spLocks noChangeShapeType="1"/>
                </p:cNvSpPr>
                <p:nvPr/>
              </p:nvSpPr>
              <p:spPr bwMode="auto">
                <a:xfrm>
                  <a:off x="1066" y="3612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628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338" y="3339"/>
                  <a:ext cx="181" cy="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>
                      <a:solidFill>
                        <a:schemeClr val="bg2"/>
                      </a:solidFill>
                      <a:effectLst/>
                      <a:latin typeface="Comic Sans MS" panose="030F0702030302020204" pitchFamily="66" charset="0"/>
                    </a:rPr>
                    <a:t>U</a:t>
                  </a:r>
                </a:p>
              </p:txBody>
            </p:sp>
          </p:grpSp>
        </p:grpSp>
        <p:sp>
          <p:nvSpPr>
            <p:cNvPr id="162839" name="Oval 23" descr="Široký šikmo nahoru"/>
            <p:cNvSpPr>
              <a:spLocks noChangeArrowheads="1"/>
            </p:cNvSpPr>
            <p:nvPr/>
          </p:nvSpPr>
          <p:spPr bwMode="auto">
            <a:xfrm>
              <a:off x="779" y="2795"/>
              <a:ext cx="408" cy="544"/>
            </a:xfrm>
            <a:prstGeom prst="ellipse">
              <a:avLst/>
            </a:prstGeom>
            <a:pattFill prst="wdUpDiag">
              <a:fgClr>
                <a:schemeClr val="tx1"/>
              </a:fgClr>
              <a:bgClr>
                <a:schemeClr val="bg2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cs-CZ"/>
            </a:p>
          </p:txBody>
        </p:sp>
        <p:sp>
          <p:nvSpPr>
            <p:cNvPr id="162840" name="Text Box 24"/>
            <p:cNvSpPr txBox="1">
              <a:spLocks noChangeArrowheads="1"/>
            </p:cNvSpPr>
            <p:nvPr/>
          </p:nvSpPr>
          <p:spPr bwMode="auto">
            <a:xfrm>
              <a:off x="521" y="2746"/>
              <a:ext cx="2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62844" name="Line 28"/>
          <p:cNvSpPr>
            <a:spLocks noChangeShapeType="1"/>
          </p:cNvSpPr>
          <p:nvPr/>
        </p:nvSpPr>
        <p:spPr bwMode="auto">
          <a:xfrm flipV="1">
            <a:off x="1547813" y="3141663"/>
            <a:ext cx="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2845" name="Line 29"/>
          <p:cNvSpPr>
            <a:spLocks noChangeShapeType="1"/>
          </p:cNvSpPr>
          <p:nvPr/>
        </p:nvSpPr>
        <p:spPr bwMode="auto">
          <a:xfrm flipV="1">
            <a:off x="3635375" y="3141663"/>
            <a:ext cx="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2846" name="Line 30"/>
          <p:cNvSpPr>
            <a:spLocks noChangeShapeType="1"/>
          </p:cNvSpPr>
          <p:nvPr/>
        </p:nvSpPr>
        <p:spPr bwMode="auto">
          <a:xfrm>
            <a:off x="1547813" y="3141663"/>
            <a:ext cx="2087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1692275" y="2781300"/>
            <a:ext cx="1800225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délka vodiče - </a:t>
            </a:r>
            <a:r>
              <a:rPr lang="cs-CZ" altLang="cs-CZ" sz="18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L</a:t>
            </a:r>
            <a:endParaRPr lang="cs-CZ" altLang="cs-CZ" sz="1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44" grpId="0" animBg="1"/>
      <p:bldP spid="162845" grpId="0" animBg="1"/>
      <p:bldP spid="162846" grpId="0" animBg="1"/>
      <p:bldP spid="1628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Vypočítejte, jak velký náboj projde vodičem za 30 minut, jestliže jím prochází proud 700mA.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5278749"/>
              </p:ext>
            </p:extLst>
          </p:nvPr>
        </p:nvGraphicFramePr>
        <p:xfrm>
          <a:off x="4139952" y="1916832"/>
          <a:ext cx="4366457" cy="471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6" name="Rovnice" r:id="rId3" imgW="1879560" imgH="203040" progId="Equation.3">
                  <p:embed/>
                </p:oleObj>
              </mc:Choice>
              <mc:Fallback>
                <p:oleObj name="Rovnice" r:id="rId3" imgW="1879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916832"/>
                        <a:ext cx="4366457" cy="47168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50825" y="1735648"/>
            <a:ext cx="356458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Zápis veličin a hodnot: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t = 30 minut = 1800 sekund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 = 700 mA = 0,7 A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Q = ?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50825" y="321297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Vypočítejte práci potřebnou pro přenesení náboje 0,7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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C, je-li napětí mezi elektrodami 25V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50825" y="3895888"/>
            <a:ext cx="35645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Q = 0,7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C = 7*10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-7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 = 25V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A = ?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33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6423721"/>
              </p:ext>
            </p:extLst>
          </p:nvPr>
        </p:nvGraphicFramePr>
        <p:xfrm>
          <a:off x="4201486" y="4005064"/>
          <a:ext cx="42433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7" name="Rovnice" r:id="rId5" imgW="2057400" imgH="228600" progId="Equation.3">
                  <p:embed/>
                </p:oleObj>
              </mc:Choice>
              <mc:Fallback>
                <p:oleObj name="Rovnice" r:id="rId5" imgW="2057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486" y="4005064"/>
                        <a:ext cx="4243388" cy="4714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50825" y="4941168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Dovolená proudová hustota vodiče o průřezu 1,5 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je 5A/mm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. Vypočítejte, jak velký proud může vodičem procházet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50825" y="5725705"/>
            <a:ext cx="35645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 = 1,5 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J = 5 A/mm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max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?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3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1717709"/>
              </p:ext>
            </p:extLst>
          </p:nvPr>
        </p:nvGraphicFramePr>
        <p:xfrm>
          <a:off x="4182640" y="5997792"/>
          <a:ext cx="34321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8" name="Rovnice" r:id="rId7" imgW="1663560" imgH="228600" progId="Equation.3">
                  <p:embed/>
                </p:oleObj>
              </mc:Choice>
              <mc:Fallback>
                <p:oleObj name="Rovnice" r:id="rId7" imgW="1663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40" y="5997792"/>
                        <a:ext cx="3432175" cy="4714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9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2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jednotky SI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20934"/>
              </p:ext>
            </p:extLst>
          </p:nvPr>
        </p:nvGraphicFramePr>
        <p:xfrm>
          <a:off x="468313" y="1196752"/>
          <a:ext cx="8229599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jednotka</a:t>
                      </a:r>
                      <a:endParaRPr lang="cs-CZ" sz="20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zkratka jednotky</a:t>
                      </a:r>
                      <a:endParaRPr lang="cs-CZ" sz="20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veličina</a:t>
                      </a:r>
                      <a:endParaRPr lang="cs-CZ" sz="20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označení veličiny</a:t>
                      </a:r>
                      <a:endParaRPr lang="cs-CZ" sz="20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metr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délka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l, a, …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kilogram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kg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hmotnost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sekunda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s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čas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t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ampér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elektrický proud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kelvin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K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termodynamická teplota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T (</a:t>
                      </a:r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)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mol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mol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látkové množství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n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kandela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cd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svítivost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</a:t>
                      </a:r>
                      <a:endParaRPr lang="cs-CZ" sz="20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1520" y="4797152"/>
            <a:ext cx="8712967" cy="19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Teplota - stupně Celsia (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C), označení veličiny -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 (případně t)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Přepočet: 0K (teplota absolutní nuly) = -273,15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běžné výpočty teploty se používají jednotky stupně Celsia, označení veličiny 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 (t), termodynamická teplota (T) se používá například pro sálání tepla.</a:t>
            </a:r>
            <a:endParaRPr lang="cs-CZ" altLang="cs-CZ" sz="2000" b="1" i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07950" y="981075"/>
            <a:ext cx="410527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Ohmův zákon</a:t>
            </a:r>
            <a:r>
              <a:rPr lang="cs-CZ" altLang="cs-CZ" b="1" u="sng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vyjadřuje závislost mezi napětí a proudem na vodiči (rezistoru).</a:t>
            </a: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Vlastnosti proudového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163885" name="Group 45"/>
          <p:cNvGrpSpPr>
            <a:grpSpLocks/>
          </p:cNvGrpSpPr>
          <p:nvPr/>
        </p:nvGrpSpPr>
        <p:grpSpPr bwMode="auto">
          <a:xfrm>
            <a:off x="251520" y="2060575"/>
            <a:ext cx="3529013" cy="2376488"/>
            <a:chOff x="113" y="1752"/>
            <a:chExt cx="2223" cy="1497"/>
          </a:xfrm>
        </p:grpSpPr>
        <p:sp>
          <p:nvSpPr>
            <p:cNvPr id="163849" name="Line 9"/>
            <p:cNvSpPr>
              <a:spLocks noChangeShapeType="1"/>
            </p:cNvSpPr>
            <p:nvPr/>
          </p:nvSpPr>
          <p:spPr bwMode="auto">
            <a:xfrm rot="10800000" flipH="1">
              <a:off x="1656" y="1979"/>
              <a:ext cx="40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63850" name="Text Box 10"/>
            <p:cNvSpPr txBox="1">
              <a:spLocks noChangeArrowheads="1"/>
            </p:cNvSpPr>
            <p:nvPr/>
          </p:nvSpPr>
          <p:spPr bwMode="auto">
            <a:xfrm>
              <a:off x="1701" y="1752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I</a:t>
              </a:r>
            </a:p>
          </p:txBody>
        </p:sp>
        <p:sp>
          <p:nvSpPr>
            <p:cNvPr id="163854" name="Oval 14"/>
            <p:cNvSpPr>
              <a:spLocks noChangeAspect="1" noChangeArrowheads="1"/>
            </p:cNvSpPr>
            <p:nvPr/>
          </p:nvSpPr>
          <p:spPr bwMode="auto">
            <a:xfrm>
              <a:off x="396" y="2478"/>
              <a:ext cx="308" cy="315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163860" name="Text Box 20"/>
            <p:cNvSpPr txBox="1">
              <a:spLocks noChangeArrowheads="1"/>
            </p:cNvSpPr>
            <p:nvPr/>
          </p:nvSpPr>
          <p:spPr bwMode="auto">
            <a:xfrm>
              <a:off x="386" y="2247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163861" name="Text Box 21"/>
            <p:cNvSpPr txBox="1">
              <a:spLocks noChangeArrowheads="1"/>
            </p:cNvSpPr>
            <p:nvPr/>
          </p:nvSpPr>
          <p:spPr bwMode="auto">
            <a:xfrm>
              <a:off x="386" y="2746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-</a:t>
              </a:r>
            </a:p>
          </p:txBody>
        </p:sp>
        <p:sp>
          <p:nvSpPr>
            <p:cNvPr id="163862" name="Line 22"/>
            <p:cNvSpPr>
              <a:spLocks noChangeShapeType="1"/>
            </p:cNvSpPr>
            <p:nvPr/>
          </p:nvSpPr>
          <p:spPr bwMode="auto">
            <a:xfrm rot="5400000">
              <a:off x="-23" y="2704"/>
              <a:ext cx="72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endParaRPr lang="cs-CZ"/>
            </a:p>
          </p:txBody>
        </p:sp>
        <p:sp>
          <p:nvSpPr>
            <p:cNvPr id="163863" name="Text Box 23"/>
            <p:cNvSpPr txBox="1">
              <a:spLocks noChangeArrowheads="1"/>
            </p:cNvSpPr>
            <p:nvPr/>
          </p:nvSpPr>
          <p:spPr bwMode="auto">
            <a:xfrm>
              <a:off x="113" y="253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U</a:t>
              </a:r>
            </a:p>
          </p:txBody>
        </p:sp>
        <p:sp>
          <p:nvSpPr>
            <p:cNvPr id="163872" name="Oval 32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08" cy="315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163873" name="Oval 33"/>
            <p:cNvSpPr>
              <a:spLocks noChangeAspect="1" noChangeArrowheads="1"/>
            </p:cNvSpPr>
            <p:nvPr/>
          </p:nvSpPr>
          <p:spPr bwMode="auto">
            <a:xfrm>
              <a:off x="703" y="1933"/>
              <a:ext cx="308" cy="315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63874" name="Rectangle 34"/>
            <p:cNvSpPr>
              <a:spLocks noChangeArrowheads="1"/>
            </p:cNvSpPr>
            <p:nvPr/>
          </p:nvSpPr>
          <p:spPr bwMode="auto">
            <a:xfrm>
              <a:off x="2200" y="2478"/>
              <a:ext cx="136" cy="317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cs-CZ"/>
            </a:p>
          </p:txBody>
        </p:sp>
        <p:sp>
          <p:nvSpPr>
            <p:cNvPr id="163875" name="Oval 35"/>
            <p:cNvSpPr>
              <a:spLocks noChangeArrowheads="1"/>
            </p:cNvSpPr>
            <p:nvPr/>
          </p:nvSpPr>
          <p:spPr bwMode="auto">
            <a:xfrm>
              <a:off x="1446" y="3158"/>
              <a:ext cx="91" cy="91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cs-CZ"/>
            </a:p>
          </p:txBody>
        </p:sp>
        <p:sp>
          <p:nvSpPr>
            <p:cNvPr id="163876" name="Oval 36"/>
            <p:cNvSpPr>
              <a:spLocks noChangeArrowheads="1"/>
            </p:cNvSpPr>
            <p:nvPr/>
          </p:nvSpPr>
          <p:spPr bwMode="auto">
            <a:xfrm>
              <a:off x="1446" y="2045"/>
              <a:ext cx="91" cy="91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63877" name="AutoShape 37"/>
            <p:cNvCxnSpPr>
              <a:cxnSpLocks noChangeShapeType="1"/>
              <a:stCxn id="163854" idx="0"/>
              <a:endCxn id="163873" idx="2"/>
            </p:cNvCxnSpPr>
            <p:nvPr/>
          </p:nvCxnSpPr>
          <p:spPr bwMode="auto">
            <a:xfrm rot="16200000">
              <a:off x="433" y="2208"/>
              <a:ext cx="375" cy="14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78" name="AutoShape 38"/>
            <p:cNvCxnSpPr>
              <a:cxnSpLocks noChangeShapeType="1"/>
              <a:stCxn id="163873" idx="6"/>
              <a:endCxn id="163876" idx="2"/>
            </p:cNvCxnSpPr>
            <p:nvPr/>
          </p:nvCxnSpPr>
          <p:spPr bwMode="auto">
            <a:xfrm>
              <a:off x="1023" y="2091"/>
              <a:ext cx="411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79" name="AutoShape 39"/>
            <p:cNvCxnSpPr>
              <a:cxnSpLocks noChangeShapeType="1"/>
              <a:stCxn id="163876" idx="6"/>
              <a:endCxn id="163874" idx="0"/>
            </p:cNvCxnSpPr>
            <p:nvPr/>
          </p:nvCxnSpPr>
          <p:spPr bwMode="auto">
            <a:xfrm>
              <a:off x="1549" y="2091"/>
              <a:ext cx="719" cy="37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80" name="AutoShape 40"/>
            <p:cNvCxnSpPr>
              <a:cxnSpLocks noChangeShapeType="1"/>
              <a:stCxn id="163872" idx="0"/>
              <a:endCxn id="163876" idx="4"/>
            </p:cNvCxnSpPr>
            <p:nvPr/>
          </p:nvCxnSpPr>
          <p:spPr bwMode="auto">
            <a:xfrm flipV="1">
              <a:off x="1492" y="2148"/>
              <a:ext cx="0" cy="31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81" name="AutoShape 41"/>
            <p:cNvCxnSpPr>
              <a:cxnSpLocks noChangeShapeType="1"/>
              <a:stCxn id="163854" idx="4"/>
              <a:endCxn id="163875" idx="2"/>
            </p:cNvCxnSpPr>
            <p:nvPr/>
          </p:nvCxnSpPr>
          <p:spPr bwMode="auto">
            <a:xfrm rot="16200000" flipH="1">
              <a:off x="792" y="2563"/>
              <a:ext cx="399" cy="88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82" name="AutoShape 42"/>
            <p:cNvCxnSpPr>
              <a:cxnSpLocks noChangeShapeType="1"/>
              <a:stCxn id="163875" idx="0"/>
              <a:endCxn id="163872" idx="4"/>
            </p:cNvCxnSpPr>
            <p:nvPr/>
          </p:nvCxnSpPr>
          <p:spPr bwMode="auto">
            <a:xfrm flipV="1">
              <a:off x="1492" y="2805"/>
              <a:ext cx="0" cy="34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883" name="AutoShape 43"/>
            <p:cNvCxnSpPr>
              <a:cxnSpLocks noChangeShapeType="1"/>
              <a:stCxn id="163875" idx="6"/>
              <a:endCxn id="163874" idx="2"/>
            </p:cNvCxnSpPr>
            <p:nvPr/>
          </p:nvCxnSpPr>
          <p:spPr bwMode="auto">
            <a:xfrm flipV="1">
              <a:off x="1549" y="2807"/>
              <a:ext cx="719" cy="39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3884" name="Text Box 44"/>
            <p:cNvSpPr txBox="1">
              <a:spLocks noChangeArrowheads="1"/>
            </p:cNvSpPr>
            <p:nvPr/>
          </p:nvSpPr>
          <p:spPr bwMode="auto">
            <a:xfrm>
              <a:off x="2019" y="253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chemeClr val="bg2"/>
                  </a:solidFill>
                  <a:effectLst/>
                  <a:latin typeface="Comic Sans MS" panose="030F0702030302020204" pitchFamily="66" charset="0"/>
                </a:rPr>
                <a:t>R</a:t>
              </a:r>
            </a:p>
          </p:txBody>
        </p:sp>
      </p:grpSp>
      <p:sp>
        <p:nvSpPr>
          <p:cNvPr id="163886" name="Freeform 46"/>
          <p:cNvSpPr>
            <a:spLocks/>
          </p:cNvSpPr>
          <p:nvPr/>
        </p:nvSpPr>
        <p:spPr bwMode="auto">
          <a:xfrm>
            <a:off x="4786313" y="1401763"/>
            <a:ext cx="3600450" cy="2808287"/>
          </a:xfrm>
          <a:custGeom>
            <a:avLst/>
            <a:gdLst>
              <a:gd name="T0" fmla="*/ 0 w 2268"/>
              <a:gd name="T1" fmla="*/ 0 h 1769"/>
              <a:gd name="T2" fmla="*/ 0 w 2268"/>
              <a:gd name="T3" fmla="*/ 1769 h 1769"/>
              <a:gd name="T4" fmla="*/ 2268 w 2268"/>
              <a:gd name="T5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8" h="1769">
                <a:moveTo>
                  <a:pt x="0" y="0"/>
                </a:moveTo>
                <a:lnTo>
                  <a:pt x="0" y="1769"/>
                </a:lnTo>
                <a:lnTo>
                  <a:pt x="2268" y="176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87" name="Text Box 47"/>
          <p:cNvSpPr txBox="1">
            <a:spLocks noChangeArrowheads="1"/>
          </p:cNvSpPr>
          <p:nvPr/>
        </p:nvSpPr>
        <p:spPr bwMode="auto">
          <a:xfrm>
            <a:off x="4500563" y="1341438"/>
            <a:ext cx="2413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63888" name="Text Box 48"/>
          <p:cNvSpPr txBox="1">
            <a:spLocks noChangeArrowheads="1"/>
          </p:cNvSpPr>
          <p:nvPr/>
        </p:nvSpPr>
        <p:spPr bwMode="auto">
          <a:xfrm>
            <a:off x="8312150" y="4281488"/>
            <a:ext cx="1984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63889" name="Text Box 49"/>
          <p:cNvSpPr txBox="1">
            <a:spLocks noChangeArrowheads="1"/>
          </p:cNvSpPr>
          <p:nvPr/>
        </p:nvSpPr>
        <p:spPr bwMode="auto">
          <a:xfrm>
            <a:off x="251520" y="4452042"/>
            <a:ext cx="864235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>
                    <a:lumMod val="75000"/>
                  </a:schemeClr>
                </a:solidFill>
                <a:effectLst/>
              </a:rPr>
              <a:t>Při napětí U</a:t>
            </a:r>
            <a:r>
              <a:rPr lang="cs-CZ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</a:rPr>
              <a:t>1</a:t>
            </a:r>
            <a:r>
              <a:rPr lang="cs-CZ" altLang="cs-CZ" sz="1800" b="1" dirty="0">
                <a:solidFill>
                  <a:schemeClr val="bg1">
                    <a:lumMod val="75000"/>
                  </a:schemeClr>
                </a:solidFill>
                <a:effectLst/>
              </a:rPr>
              <a:t> naměříme proud I</a:t>
            </a:r>
            <a:r>
              <a:rPr lang="cs-CZ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</a:rPr>
              <a:t>1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</a:rPr>
              <a:t>Při napětí U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1800" b="1" dirty="0">
                <a:solidFill>
                  <a:schemeClr val="bg2"/>
                </a:solidFill>
                <a:effectLst/>
              </a:rPr>
              <a:t> naměříme proud I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</a:rPr>
              <a:t>2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3300"/>
                </a:solidFill>
                <a:effectLst/>
              </a:rPr>
              <a:t>Při napětí U</a:t>
            </a:r>
            <a:r>
              <a:rPr lang="cs-CZ" altLang="cs-CZ" sz="1800" b="1" baseline="-25000" dirty="0">
                <a:solidFill>
                  <a:srgbClr val="FF3300"/>
                </a:solidFill>
                <a:effectLst/>
              </a:rPr>
              <a:t>3</a:t>
            </a:r>
            <a:r>
              <a:rPr lang="cs-CZ" altLang="cs-CZ" sz="1800" b="1" dirty="0">
                <a:solidFill>
                  <a:srgbClr val="FF3300"/>
                </a:solidFill>
                <a:effectLst/>
              </a:rPr>
              <a:t> naměříme proud I</a:t>
            </a:r>
            <a:r>
              <a:rPr lang="cs-CZ" altLang="cs-CZ" sz="1800" b="1" baseline="-25000" dirty="0">
                <a:solidFill>
                  <a:srgbClr val="FF3300"/>
                </a:solidFill>
                <a:effectLst/>
              </a:rPr>
              <a:t>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Jaký závěr lze určit z naměřených hodnot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Proud je přímo úměrný napětí, poměr mezi napětím a proudem je konstantní.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Závislost mezi U a I definuje veličina 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elektrický odpor – R (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)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163890" name="Text Box 50"/>
          <p:cNvSpPr txBox="1">
            <a:spLocks noChangeArrowheads="1"/>
          </p:cNvSpPr>
          <p:nvPr/>
        </p:nvSpPr>
        <p:spPr bwMode="auto">
          <a:xfrm>
            <a:off x="4308475" y="3297238"/>
            <a:ext cx="3349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U</a:t>
            </a:r>
            <a:r>
              <a:rPr lang="cs-CZ" altLang="cs-CZ" sz="1800" b="1" baseline="-2500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5724525" y="4221163"/>
            <a:ext cx="2921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</a:t>
            </a:r>
            <a:r>
              <a:rPr lang="cs-CZ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3892" name="Line 52"/>
          <p:cNvSpPr>
            <a:spLocks noChangeShapeType="1"/>
          </p:cNvSpPr>
          <p:nvPr/>
        </p:nvSpPr>
        <p:spPr bwMode="auto">
          <a:xfrm flipV="1">
            <a:off x="4787900" y="2060575"/>
            <a:ext cx="3313113" cy="2160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93" name="Line 53"/>
          <p:cNvSpPr>
            <a:spLocks noChangeShapeType="1"/>
          </p:cNvSpPr>
          <p:nvPr/>
        </p:nvSpPr>
        <p:spPr bwMode="auto">
          <a:xfrm>
            <a:off x="4716463" y="3500438"/>
            <a:ext cx="1150937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94" name="Line 54"/>
          <p:cNvSpPr>
            <a:spLocks noChangeShapeType="1"/>
          </p:cNvSpPr>
          <p:nvPr/>
        </p:nvSpPr>
        <p:spPr bwMode="auto">
          <a:xfrm>
            <a:off x="5867400" y="3500438"/>
            <a:ext cx="0" cy="720725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4308475" y="2636838"/>
            <a:ext cx="3349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U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3896" name="Text Box 56"/>
          <p:cNvSpPr txBox="1">
            <a:spLocks noChangeArrowheads="1"/>
          </p:cNvSpPr>
          <p:nvPr/>
        </p:nvSpPr>
        <p:spPr bwMode="auto">
          <a:xfrm>
            <a:off x="6732588" y="4221163"/>
            <a:ext cx="2921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3897" name="Line 57"/>
          <p:cNvSpPr>
            <a:spLocks noChangeShapeType="1"/>
          </p:cNvSpPr>
          <p:nvPr/>
        </p:nvSpPr>
        <p:spPr bwMode="auto">
          <a:xfrm>
            <a:off x="4716463" y="2852738"/>
            <a:ext cx="21605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>
            <a:off x="6877050" y="2852738"/>
            <a:ext cx="0" cy="13684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899" name="Text Box 59"/>
          <p:cNvSpPr txBox="1">
            <a:spLocks noChangeArrowheads="1"/>
          </p:cNvSpPr>
          <p:nvPr/>
        </p:nvSpPr>
        <p:spPr bwMode="auto">
          <a:xfrm>
            <a:off x="4308475" y="1989138"/>
            <a:ext cx="3349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3900" name="Line 60"/>
          <p:cNvSpPr>
            <a:spLocks noChangeShapeType="1"/>
          </p:cNvSpPr>
          <p:nvPr/>
        </p:nvSpPr>
        <p:spPr bwMode="auto">
          <a:xfrm>
            <a:off x="4716463" y="2205038"/>
            <a:ext cx="3168650" cy="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901" name="Line 61"/>
          <p:cNvSpPr>
            <a:spLocks noChangeShapeType="1"/>
          </p:cNvSpPr>
          <p:nvPr/>
        </p:nvSpPr>
        <p:spPr bwMode="auto">
          <a:xfrm>
            <a:off x="7885113" y="2205038"/>
            <a:ext cx="0" cy="2016125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3902" name="Text Box 62"/>
          <p:cNvSpPr txBox="1">
            <a:spLocks noChangeArrowheads="1"/>
          </p:cNvSpPr>
          <p:nvPr/>
        </p:nvSpPr>
        <p:spPr bwMode="auto">
          <a:xfrm>
            <a:off x="7740650" y="4221163"/>
            <a:ext cx="2921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</a:t>
            </a:r>
            <a:r>
              <a:rPr lang="cs-CZ" altLang="cs-CZ" sz="1800" b="1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3904" name="Text Box 64"/>
          <p:cNvSpPr txBox="1">
            <a:spLocks noChangeArrowheads="1"/>
          </p:cNvSpPr>
          <p:nvPr/>
        </p:nvSpPr>
        <p:spPr bwMode="auto">
          <a:xfrm>
            <a:off x="8162925" y="1785938"/>
            <a:ext cx="219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3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3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3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3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6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6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63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3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3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6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86" grpId="0" animBg="1"/>
      <p:bldP spid="163887" grpId="0"/>
      <p:bldP spid="163888" grpId="0"/>
      <p:bldP spid="163890" grpId="0"/>
      <p:bldP spid="163891" grpId="0"/>
      <p:bldP spid="163892" grpId="0" animBg="1"/>
      <p:bldP spid="163893" grpId="0" animBg="1"/>
      <p:bldP spid="163894" grpId="0" animBg="1"/>
      <p:bldP spid="163895" grpId="0"/>
      <p:bldP spid="163896" grpId="0"/>
      <p:bldP spid="163897" grpId="0" animBg="1"/>
      <p:bldP spid="163898" grpId="0" animBg="1"/>
      <p:bldP spid="163899" grpId="0"/>
      <p:bldP spid="163900" grpId="0" animBg="1"/>
      <p:bldP spid="163901" grpId="0" animBg="1"/>
      <p:bldP spid="163902" grpId="0"/>
      <p:bldP spid="1639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07950" y="1125538"/>
            <a:ext cx="4105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Elektrický odpor – R (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)</a:t>
            </a:r>
            <a:r>
              <a:rPr lang="cs-CZ" altLang="cs-CZ" b="1" u="sng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je vlastnost vodiče, rezistoru.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Vlastnosti proudového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6486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2636838"/>
          <a:ext cx="21256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0" name="Rovnice" r:id="rId3" imgW="965160" imgH="393480" progId="Equation.3">
                  <p:embed/>
                </p:oleObj>
              </mc:Choice>
              <mc:Fallback>
                <p:oleObj name="Rovnice" r:id="rId3" imgW="965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636838"/>
                        <a:ext cx="2125662" cy="866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90" name="Freeform 26"/>
          <p:cNvSpPr>
            <a:spLocks/>
          </p:cNvSpPr>
          <p:nvPr/>
        </p:nvSpPr>
        <p:spPr bwMode="auto">
          <a:xfrm>
            <a:off x="4786313" y="1185863"/>
            <a:ext cx="3600450" cy="2808287"/>
          </a:xfrm>
          <a:custGeom>
            <a:avLst/>
            <a:gdLst>
              <a:gd name="T0" fmla="*/ 0 w 2268"/>
              <a:gd name="T1" fmla="*/ 0 h 1769"/>
              <a:gd name="T2" fmla="*/ 0 w 2268"/>
              <a:gd name="T3" fmla="*/ 1769 h 1769"/>
              <a:gd name="T4" fmla="*/ 2268 w 2268"/>
              <a:gd name="T5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8" h="1769">
                <a:moveTo>
                  <a:pt x="0" y="0"/>
                </a:moveTo>
                <a:lnTo>
                  <a:pt x="0" y="1769"/>
                </a:lnTo>
                <a:lnTo>
                  <a:pt x="2268" y="176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4891" name="Text Box 27"/>
          <p:cNvSpPr txBox="1">
            <a:spLocks noChangeArrowheads="1"/>
          </p:cNvSpPr>
          <p:nvPr/>
        </p:nvSpPr>
        <p:spPr bwMode="auto">
          <a:xfrm>
            <a:off x="4500563" y="1125538"/>
            <a:ext cx="2413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64892" name="Text Box 28"/>
          <p:cNvSpPr txBox="1">
            <a:spLocks noChangeArrowheads="1"/>
          </p:cNvSpPr>
          <p:nvPr/>
        </p:nvSpPr>
        <p:spPr bwMode="auto">
          <a:xfrm>
            <a:off x="8312150" y="4065588"/>
            <a:ext cx="1984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 flipV="1">
            <a:off x="4787900" y="1412875"/>
            <a:ext cx="1871663" cy="25923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cs-CZ"/>
          </a:p>
        </p:txBody>
      </p:sp>
      <p:sp>
        <p:nvSpPr>
          <p:cNvPr id="164906" name="Text Box 42"/>
          <p:cNvSpPr txBox="1">
            <a:spLocks noChangeArrowheads="1"/>
          </p:cNvSpPr>
          <p:nvPr/>
        </p:nvSpPr>
        <p:spPr bwMode="auto">
          <a:xfrm>
            <a:off x="6732588" y="1052513"/>
            <a:ext cx="3302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R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107950" y="21336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Ohmův zákon</a:t>
            </a:r>
            <a:endParaRPr lang="cs-CZ" altLang="cs-CZ" sz="2000" b="1">
              <a:solidFill>
                <a:schemeClr val="bg2"/>
              </a:solidFill>
              <a:effectLst/>
            </a:endParaRPr>
          </a:p>
        </p:txBody>
      </p:sp>
      <p:sp>
        <p:nvSpPr>
          <p:cNvPr id="164908" name="Text Box 44"/>
          <p:cNvSpPr txBox="1">
            <a:spLocks noChangeArrowheads="1"/>
          </p:cNvSpPr>
          <p:nvPr/>
        </p:nvSpPr>
        <p:spPr bwMode="auto">
          <a:xfrm>
            <a:off x="179388" y="4508500"/>
            <a:ext cx="84963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</a:rPr>
              <a:t>Jaká je závislost 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mezi napětí a proudem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Závislost mezi napětí a proudem je lineární, matematicky: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obecně y = k * x 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 v našem případě U = R * I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Jak se změní závislost, jestliže bude jiná hodnota odporu rezistoru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pro U = </a:t>
            </a:r>
            <a:r>
              <a:rPr lang="cs-CZ" altLang="cs-CZ" sz="2200" b="1" dirty="0" err="1">
                <a:solidFill>
                  <a:schemeClr val="bg2"/>
                </a:solidFill>
                <a:effectLst/>
              </a:rPr>
              <a:t>konst</a:t>
            </a:r>
            <a:r>
              <a:rPr lang="cs-CZ" altLang="cs-CZ" sz="2200" b="1" dirty="0">
                <a:solidFill>
                  <a:schemeClr val="bg2"/>
                </a:solidFill>
                <a:effectLst/>
              </a:rPr>
              <a:t>. a pro R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</a:rPr>
              <a:t>B</a:t>
            </a:r>
            <a:r>
              <a:rPr lang="cs-CZ" altLang="cs-CZ" sz="2200" b="1" dirty="0">
                <a:solidFill>
                  <a:schemeClr val="bg2"/>
                </a:solidFill>
                <a:effectLst/>
              </a:rPr>
              <a:t> </a:t>
            </a:r>
            <a:r>
              <a:rPr lang="en-US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&lt;</a:t>
            </a:r>
            <a:r>
              <a:rPr lang="cs-CZ" altLang="cs-CZ" sz="2200" b="1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A</a:t>
            </a:r>
            <a:r>
              <a:rPr lang="cs-CZ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 platí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I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B</a:t>
            </a:r>
            <a:r>
              <a:rPr lang="cs-CZ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&gt;</a:t>
            </a:r>
            <a:r>
              <a:rPr lang="cs-CZ" altLang="cs-CZ" sz="22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 I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A</a:t>
            </a:r>
            <a:endParaRPr lang="en-US" altLang="cs-CZ" sz="2200" b="1" baseline="-25000" dirty="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64909" name="Text Box 45"/>
          <p:cNvSpPr txBox="1">
            <a:spLocks noChangeArrowheads="1"/>
          </p:cNvSpPr>
          <p:nvPr/>
        </p:nvSpPr>
        <p:spPr bwMode="auto">
          <a:xfrm>
            <a:off x="5811838" y="4005263"/>
            <a:ext cx="3095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4910" name="Text Box 46"/>
          <p:cNvSpPr txBox="1">
            <a:spLocks noChangeArrowheads="1"/>
          </p:cNvSpPr>
          <p:nvPr/>
        </p:nvSpPr>
        <p:spPr bwMode="auto">
          <a:xfrm>
            <a:off x="3708400" y="2144713"/>
            <a:ext cx="9540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U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A</a:t>
            </a: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= U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4911" name="Line 47"/>
          <p:cNvSpPr>
            <a:spLocks noChangeShapeType="1"/>
          </p:cNvSpPr>
          <p:nvPr/>
        </p:nvSpPr>
        <p:spPr bwMode="auto">
          <a:xfrm>
            <a:off x="4716463" y="2349500"/>
            <a:ext cx="122396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12" name="Line 48"/>
          <p:cNvSpPr>
            <a:spLocks noChangeShapeType="1"/>
          </p:cNvSpPr>
          <p:nvPr/>
        </p:nvSpPr>
        <p:spPr bwMode="auto">
          <a:xfrm>
            <a:off x="5940425" y="2420938"/>
            <a:ext cx="0" cy="1582737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>
            <a:off x="4716463" y="2312988"/>
            <a:ext cx="23764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14" name="Line 50"/>
          <p:cNvSpPr>
            <a:spLocks noChangeShapeType="1"/>
          </p:cNvSpPr>
          <p:nvPr/>
        </p:nvSpPr>
        <p:spPr bwMode="auto">
          <a:xfrm>
            <a:off x="7092950" y="2349500"/>
            <a:ext cx="0" cy="16557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15" name="Line 51"/>
          <p:cNvSpPr>
            <a:spLocks noChangeShapeType="1"/>
          </p:cNvSpPr>
          <p:nvPr/>
        </p:nvSpPr>
        <p:spPr bwMode="auto">
          <a:xfrm flipV="1">
            <a:off x="4787900" y="1773238"/>
            <a:ext cx="3024188" cy="22320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16" name="Text Box 52"/>
          <p:cNvSpPr txBox="1">
            <a:spLocks noChangeArrowheads="1"/>
          </p:cNvSpPr>
          <p:nvPr/>
        </p:nvSpPr>
        <p:spPr bwMode="auto">
          <a:xfrm>
            <a:off x="7921625" y="1425575"/>
            <a:ext cx="3159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R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4917" name="Text Box 53"/>
          <p:cNvSpPr txBox="1">
            <a:spLocks noChangeArrowheads="1"/>
          </p:cNvSpPr>
          <p:nvPr/>
        </p:nvSpPr>
        <p:spPr bwMode="auto">
          <a:xfrm>
            <a:off x="7007225" y="4005263"/>
            <a:ext cx="2952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I</a:t>
            </a:r>
            <a:r>
              <a:rPr lang="cs-CZ" altLang="cs-CZ" sz="1800" b="1" baseline="-250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4918" name="Text Box 54"/>
          <p:cNvSpPr txBox="1">
            <a:spLocks noChangeArrowheads="1"/>
          </p:cNvSpPr>
          <p:nvPr/>
        </p:nvSpPr>
        <p:spPr bwMode="auto">
          <a:xfrm>
            <a:off x="539750" y="3835400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effectLst/>
                <a:hlinkClick r:id="rId5"/>
              </a:rPr>
              <a:t>Simulace obvodu</a:t>
            </a:r>
            <a:endParaRPr lang="cs-CZ" altLang="cs-CZ" sz="20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2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4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4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4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6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4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4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64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164890" grpId="0" animBg="1"/>
      <p:bldP spid="164891" grpId="0"/>
      <p:bldP spid="164892" grpId="0"/>
      <p:bldP spid="164896" grpId="0" animBg="1"/>
      <p:bldP spid="164906" grpId="0"/>
      <p:bldP spid="164909" grpId="0"/>
      <p:bldP spid="164910" grpId="0"/>
      <p:bldP spid="164911" grpId="0" animBg="1"/>
      <p:bldP spid="164912" grpId="0" animBg="1"/>
      <p:bldP spid="164913" grpId="0" animBg="1"/>
      <p:bldP spid="164914" grpId="0" animBg="1"/>
      <p:bldP spid="164915" grpId="0" animBg="1"/>
      <p:bldP spid="164916" grpId="0"/>
      <p:bldP spid="1649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180975" y="1052513"/>
            <a:ext cx="8567738" cy="17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Elektrická vodivost – G (S</a:t>
            </a:r>
            <a:r>
              <a:rPr lang="cs-CZ" altLang="cs-CZ" sz="22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- Siemens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je převrácená hodnota elektrického odporu.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U nás se tato veličina příliš nepoužívá, mnohem častější je elektrický odpor. Zejména v západních zemích se ale vlastnost vodiče vyjadřuje pomocí elektrické vodivosti.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Vlastnosti proudového pole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107950" y="2852738"/>
            <a:ext cx="885666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14488" indent="-1614488">
              <a:spcBef>
                <a:spcPct val="0"/>
              </a:spcBef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75">
              <a:spcBef>
                <a:spcPct val="0"/>
              </a:spcBef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3263">
              <a:spcBef>
                <a:spcPct val="0"/>
              </a:spcBef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52650">
              <a:spcBef>
                <a:spcPct val="0"/>
              </a:spcBef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32038">
              <a:spcBef>
                <a:spcPct val="0"/>
              </a:spcBef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92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64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36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08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436688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Přehled některých prvků, u kterých hraje důležitou roli elektrický odpor: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1.	rezistor	-	jestliže zanedbáme vliv teploty, lze považovat ve stejnosměrném obvodu rezistor za lineární prvek </a:t>
            </a: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 odpor rezistoru se se změnou napětí nemění  elektrický odpor konstantní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2.	termistor	-	na teplotně závislý odpor  se změnou teploty se mění velikost elektrického odporu. Podle typu s rostoucí teplotou odpor klesá nebo roste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3.	varistor	-	napěťově závislý odpor  se změnou napětí se mění velikost elektrického odporu.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 u="sng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Všem těmto součástkám říkáme pasivní prvky elektrického obvodu</a:t>
            </a:r>
            <a:endParaRPr lang="en-US" altLang="cs-CZ" sz="1900" b="1" u="sng">
              <a:solidFill>
                <a:schemeClr val="bg2"/>
              </a:solidFill>
              <a:effectLst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165910" name="Object 22"/>
          <p:cNvGraphicFramePr>
            <a:graphicFrameLocks noGrp="1" noChangeAspect="1"/>
          </p:cNvGraphicFramePr>
          <p:nvPr>
            <p:ph sz="half" idx="1"/>
          </p:nvPr>
        </p:nvGraphicFramePr>
        <p:xfrm>
          <a:off x="6156325" y="981075"/>
          <a:ext cx="15462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1" name="Rovnice" r:id="rId3" imgW="799920" imgH="393480" progId="Equation.3">
                  <p:embed/>
                </p:oleObj>
              </mc:Choice>
              <mc:Fallback>
                <p:oleObj name="Rovnice" r:id="rId3" imgW="79992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981075"/>
                        <a:ext cx="1546225" cy="7604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0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5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5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5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5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20" name="Picture 8" descr="TR5-1R-4W-axial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88913"/>
            <a:ext cx="3527425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21" name="Picture 9" descr="varis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751387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23" name="Picture 11" descr="sc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156075"/>
            <a:ext cx="511175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24" name="Picture 12" descr="TR1-0R47-1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11638"/>
            <a:ext cx="3095625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25" name="Text Box 13"/>
          <p:cNvSpPr txBox="1">
            <a:spLocks noChangeArrowheads="1"/>
          </p:cNvSpPr>
          <p:nvPr/>
        </p:nvSpPr>
        <p:spPr bwMode="auto">
          <a:xfrm>
            <a:off x="1423443" y="2276475"/>
            <a:ext cx="1039314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varistor</a:t>
            </a:r>
          </a:p>
        </p:txBody>
      </p:sp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1274156" y="3789363"/>
            <a:ext cx="105213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rezistor</a:t>
            </a:r>
          </a:p>
        </p:txBody>
      </p:sp>
      <p:sp>
        <p:nvSpPr>
          <p:cNvPr id="166927" name="Text Box 15"/>
          <p:cNvSpPr txBox="1">
            <a:spLocks noChangeArrowheads="1"/>
          </p:cNvSpPr>
          <p:nvPr/>
        </p:nvSpPr>
        <p:spPr bwMode="auto">
          <a:xfrm>
            <a:off x="4280005" y="3716338"/>
            <a:ext cx="123327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termistor</a:t>
            </a:r>
          </a:p>
        </p:txBody>
      </p:sp>
      <p:sp>
        <p:nvSpPr>
          <p:cNvPr id="166928" name="Text Box 16"/>
          <p:cNvSpPr txBox="1">
            <a:spLocks noChangeArrowheads="1"/>
          </p:cNvSpPr>
          <p:nvPr/>
        </p:nvSpPr>
        <p:spPr bwMode="auto">
          <a:xfrm>
            <a:off x="6746269" y="2924175"/>
            <a:ext cx="105213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rezistor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Rezistor je připojen na napětí 27V a prochází jím proud 65mA, Vypočítejte, jak velký proud prochází rezistorem při napětí 35V.  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4198526"/>
              </p:ext>
            </p:extLst>
          </p:nvPr>
        </p:nvGraphicFramePr>
        <p:xfrm>
          <a:off x="2987824" y="1844824"/>
          <a:ext cx="2939068" cy="71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2" name="Rovnice" r:id="rId3" imgW="1777680" imgH="431640" progId="Equation.3">
                  <p:embed/>
                </p:oleObj>
              </mc:Choice>
              <mc:Fallback>
                <p:oleObj name="Rovnice" r:id="rId3" imgW="1777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844824"/>
                        <a:ext cx="2939068" cy="71380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50825" y="1735648"/>
            <a:ext cx="2736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27V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65 mA = 65*10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-3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A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35V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?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5454966"/>
              </p:ext>
            </p:extLst>
          </p:nvPr>
        </p:nvGraphicFramePr>
        <p:xfrm>
          <a:off x="6084168" y="1844824"/>
          <a:ext cx="2938122" cy="7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3" name="Rovnice" r:id="rId5" imgW="1726920" imgH="419040" progId="Equation.3">
                  <p:embed/>
                </p:oleObj>
              </mc:Choice>
              <mc:Fallback>
                <p:oleObj name="Rovnice" r:id="rId5" imgW="1726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844824"/>
                        <a:ext cx="2938122" cy="7128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3155" y="3222849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Vodivost rezistoru je 18mS. Vypočítejte velikost napětí zdroje, jestliže rezistorem prochází proud 87mA.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0636788"/>
              </p:ext>
            </p:extLst>
          </p:nvPr>
        </p:nvGraphicFramePr>
        <p:xfrm>
          <a:off x="3515678" y="4094497"/>
          <a:ext cx="4822427" cy="792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4" name="Rovnice" r:id="rId7" imgW="2552400" imgH="419040" progId="Equation.3">
                  <p:embed/>
                </p:oleObj>
              </mc:Choice>
              <mc:Fallback>
                <p:oleObj name="Rovnice" r:id="rId7" imgW="255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678" y="4094497"/>
                        <a:ext cx="4822427" cy="79201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23155" y="3905761"/>
            <a:ext cx="27369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G=18mS = 18*10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-3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 = 87 mA = 87*10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-3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A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 = ?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82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proud vodičem, je-li proudová hustota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7,8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A/mm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a průřez vodiče je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4 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  <a:endParaRPr lang="cs-CZ" altLang="cs-CZ" sz="2000" b="1" baseline="30000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50825" y="1735648"/>
            <a:ext cx="1584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 = 31,2 A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7993" y="2276872"/>
            <a:ext cx="87364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vodivost odporového drátu, jestliže při napětí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69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V vodičem prochází proud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17 A</a:t>
            </a:r>
            <a:endParaRPr lang="cs-CZ" altLang="cs-CZ" sz="2000" b="1" baseline="30000" dirty="0">
              <a:solidFill>
                <a:schemeClr val="bg2"/>
              </a:solidFill>
              <a:effectLst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7993" y="2959784"/>
            <a:ext cx="1584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G = 0,246 S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27993" y="3667670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Rezistor je připojen na napětí 73V a prochází jím proud 0,135 A, Vypočítejte, velikost napětí, jestliže proud klesne o 18%.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4483277"/>
            <a:ext cx="1584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 = 59,9 V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373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80975" y="1052513"/>
            <a:ext cx="8567738" cy="220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Měrný odpor – </a:t>
            </a:r>
            <a:r>
              <a:rPr lang="cs-CZ" altLang="cs-CZ" sz="22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</a:t>
            </a:r>
            <a:r>
              <a:rPr lang="cs-CZ" altLang="cs-CZ" sz="2200" b="1" u="sng">
                <a:solidFill>
                  <a:schemeClr val="bg2"/>
                </a:solidFill>
                <a:effectLst/>
              </a:rPr>
              <a:t> (</a:t>
            </a:r>
            <a:r>
              <a:rPr lang="cs-CZ" altLang="cs-CZ" sz="22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*mm</a:t>
            </a:r>
            <a:r>
              <a:rPr lang="cs-CZ" altLang="cs-CZ" sz="2200" b="1" u="sng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2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/m)</a:t>
            </a:r>
            <a:endParaRPr lang="cs-CZ" altLang="cs-CZ" sz="2000" b="1" u="sng">
              <a:solidFill>
                <a:schemeClr val="bg2"/>
              </a:solidFill>
              <a:effectLst/>
            </a:endParaRP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vyjadřuje vlastnost látky z pohledu vedení elektrického proudu.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Měrný odpor (rezistivita) látky je dán zejména její vnitřní strukturou. U pevných látek je to zejména počtem volných elektronů (elektrony , které nejsou pevně vázány v jádře atomu) a mohou tak přenášet náboj.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Měrný odpor látky se udává při teplotě 20</a:t>
            </a:r>
            <a:r>
              <a:rPr lang="cs-CZ" altLang="cs-CZ" sz="1900" b="1" baseline="3000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1900" b="1">
                <a:solidFill>
                  <a:schemeClr val="bg2"/>
                </a:solidFill>
                <a:effectLst/>
              </a:rPr>
              <a:t>C a je uveden v tabulkách  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Měrný odpor (rezistivita)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07950" y="3357563"/>
            <a:ext cx="8856663" cy="347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60575" indent="-2060575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27275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06663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86050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65438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226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798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370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942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Základní rozdělení látek podle elektrické vodivosti: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1.	látky vodivé	-	mají velký počet volných elektronů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a)	vodiče (stříbro, měď, hliník)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b)	odporové materiály (nikelin, konstantan, manganin, …)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2.	izolanty	-	nemají téměř žádné volné elektrony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a)	organické (PVC, PE, …)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b)	anorganické (slída, azbest, keramika, …)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3.	polovodiče	-	specifické látky, které jsou za určitých podmínek vodivé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a)	vlastní polovodiče – vodivost je dána zejména teplotou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b)	nevlastní polovodiče – vodivost je dána příměsí</a:t>
            </a:r>
            <a:endParaRPr lang="cs-CZ" altLang="cs-CZ" sz="1900" b="1">
              <a:solidFill>
                <a:schemeClr val="bg2"/>
              </a:solidFill>
              <a:effectLst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7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7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Elektrický odpor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68965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771775" y="4221163"/>
          <a:ext cx="44640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72" name="Rovnice" r:id="rId3" imgW="2070000" imgH="393480" progId="Equation.3">
                  <p:embed/>
                </p:oleObj>
              </mc:Choice>
              <mc:Fallback>
                <p:oleObj name="Rovnice" r:id="rId3" imgW="2070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221163"/>
                        <a:ext cx="4464050" cy="847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3668" y="1124744"/>
            <a:ext cx="8856663" cy="259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60575" indent="-2060575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27275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06663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86050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65438">
              <a:spcBef>
                <a:spcPct val="0"/>
              </a:spcBef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226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798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2370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94238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795463" algn="l"/>
                <a:tab pos="4660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Na jakých veličinách závisí odpor vodiče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1.	materiál	-	měrný odpor (měrná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vodivost -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 </a:t>
            </a:r>
            <a:r>
              <a:rPr lang="cs-CZ" altLang="cs-CZ" sz="19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(S*m/mm</a:t>
            </a:r>
            <a:r>
              <a:rPr lang="cs-CZ" altLang="cs-CZ" sz="19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 je p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</a:rPr>
              <a:t>řevrácená </a:t>
            </a:r>
            <a:r>
              <a:rPr lang="cs-CZ" altLang="cs-CZ" sz="1900" b="1" dirty="0">
                <a:solidFill>
                  <a:schemeClr val="bg2"/>
                </a:solidFill>
                <a:effectLst/>
              </a:rPr>
              <a:t>hodnota měrného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</a:rPr>
              <a:t>odporu)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</a:t>
            </a: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.	průřez	-	jaká je závislost průřezu na odporu vodiče a proč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	</a:t>
            </a:r>
            <a:r>
              <a:rPr lang="cs-CZ" altLang="cs-CZ" sz="1900" b="1" u="sng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závislost je nepřímá</a:t>
            </a: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3.	délka	-	jaká je závislost délky na odporu vodiče a proč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			</a:t>
            </a:r>
            <a:r>
              <a:rPr lang="cs-CZ" altLang="cs-CZ" sz="1900" b="1" u="sng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závislost je přímá</a:t>
            </a:r>
          </a:p>
        </p:txBody>
      </p:sp>
      <p:pic>
        <p:nvPicPr>
          <p:cNvPr id="168966" name="Picture 6" descr="MC90043440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52" y="142656"/>
            <a:ext cx="10414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179388" y="4149725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Výpočet odporu:</a:t>
            </a:r>
          </a:p>
        </p:txBody>
      </p:sp>
      <p:pic>
        <p:nvPicPr>
          <p:cNvPr id="168968" name="Picture 8" descr="MC900423171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4364038"/>
            <a:ext cx="1081087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79388" y="5553075"/>
            <a:ext cx="244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Výpočet vodivosti:</a:t>
            </a:r>
          </a:p>
        </p:txBody>
      </p:sp>
      <p:graphicFrame>
        <p:nvGraphicFramePr>
          <p:cNvPr id="168970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2771775" y="5819775"/>
          <a:ext cx="50403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73" name="Rovnice" r:id="rId7" imgW="2768400" imgH="419040" progId="Equation.3">
                  <p:embed/>
                </p:oleObj>
              </mc:Choice>
              <mc:Fallback>
                <p:oleObj name="Rovnice" r:id="rId7" imgW="276840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819775"/>
                        <a:ext cx="5040313" cy="7635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135860" y="6226597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effectLst/>
                <a:hlinkClick r:id="rId9"/>
              </a:rPr>
              <a:t>Simulace obvodu</a:t>
            </a:r>
            <a:endParaRPr lang="cs-CZ" altLang="cs-CZ" sz="20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2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20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8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2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Měděný drát navinutý na cívce je dlouhý 45m a má průměr 0,3 mm, Vypočítejte velikost napětí, jestliže drátem prochází proud 125 mA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23528" y="2013808"/>
            <a:ext cx="33123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délka = 45 m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d = 0,3 mm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 = 125 mA = 125*10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-3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A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</a:t>
            </a:r>
            <a:r>
              <a:rPr lang="cs-CZ" altLang="cs-CZ" sz="2000" b="1" baseline="-25000" dirty="0" err="1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Cu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0,0178 *mm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endParaRPr lang="cs-CZ" altLang="cs-CZ" sz="2000" b="1" dirty="0" smtClean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 = ?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7708837"/>
              </p:ext>
            </p:extLst>
          </p:nvPr>
        </p:nvGraphicFramePr>
        <p:xfrm>
          <a:off x="3851920" y="1977142"/>
          <a:ext cx="4440302" cy="861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49" name="Rovnice" r:id="rId3" imgW="2158920" imgH="419040" progId="Equation.3">
                  <p:embed/>
                </p:oleObj>
              </mc:Choice>
              <mc:Fallback>
                <p:oleObj name="Rovnice" r:id="rId3" imgW="2158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977142"/>
                        <a:ext cx="4440302" cy="86119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1395402"/>
              </p:ext>
            </p:extLst>
          </p:nvPr>
        </p:nvGraphicFramePr>
        <p:xfrm>
          <a:off x="3863659" y="2935115"/>
          <a:ext cx="4428564" cy="92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0" name="Rovnice" r:id="rId5" imgW="2006280" imgH="419040" progId="Equation.3">
                  <p:embed/>
                </p:oleObj>
              </mc:Choice>
              <mc:Fallback>
                <p:oleObj name="Rovnice" r:id="rId5" imgW="2006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59" y="2935115"/>
                        <a:ext cx="4428564" cy="9259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8618545"/>
              </p:ext>
            </p:extLst>
          </p:nvPr>
        </p:nvGraphicFramePr>
        <p:xfrm>
          <a:off x="3863659" y="4008551"/>
          <a:ext cx="4866164" cy="500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1" name="Rovnice" r:id="rId7" imgW="2222280" imgH="228600" progId="Equation.3">
                  <p:embed/>
                </p:oleObj>
              </mc:Choice>
              <mc:Fallback>
                <p:oleObj name="Rovnice" r:id="rId7" imgW="222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59" y="4008551"/>
                        <a:ext cx="4866164" cy="50056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6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1. Vypočítejte délku odporového drátu (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 = 0,4 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), jestliže je připojen na napětí 8V a prochází jím proud 200mA. Průřez vodiče je 2,5mm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(délka je 250 m)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2. Jak velký proud prochází vodičem (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 =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1,1 </a:t>
            </a:r>
            <a:r>
              <a:rPr lang="el-GR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), je-li připojen na napětí 15V, průřez vodiče je 2,5mm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a délka je 65 metrů.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(I = 0,52 A)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3. Hliníkový vodič ( = 0,0285 </a:t>
            </a:r>
            <a:r>
              <a:rPr lang="el-GR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Ω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*mm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 má obdélníkový průřez (5x2) cm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. Délka vodiče je 23 metrů a vodiče, prochází proud 1500A. Vypočítejte proudovou hustotu (A/mm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 a napětí na vodiči.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(U = 1V, J = 1,5 A/mm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endParaRPr lang="cs-CZ" altLang="cs-CZ" sz="2000" b="1" dirty="0" smtClean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4. Odporový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drát (manganin) je dlouhý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137 metrů.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Jak se změní délka drátu, je-li použit materiál konstantan. Průřez vodiče se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nezmění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(délka je 117,8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m)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2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2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2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350"/>
            <a:ext cx="8712967" cy="865188"/>
          </a:xfrm>
        </p:spPr>
        <p:txBody>
          <a:bodyPr/>
          <a:lstStyle/>
          <a:p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Doplňkové a odvozené  jednotky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89167"/>
              </p:ext>
            </p:extLst>
          </p:nvPr>
        </p:nvGraphicFramePr>
        <p:xfrm>
          <a:off x="611560" y="1397000"/>
          <a:ext cx="8064897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4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5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Doplňkové jednotky</a:t>
                      </a:r>
                      <a:endParaRPr lang="cs-CZ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jednotka</a:t>
                      </a:r>
                      <a:endParaRPr lang="cs-CZ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zkratka jednotky</a:t>
                      </a:r>
                      <a:endParaRPr lang="cs-CZ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veličina</a:t>
                      </a:r>
                      <a:endParaRPr lang="cs-CZ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radián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rad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jednotka rovinného úhlu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steradián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sr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jednotka prostorového</a:t>
                      </a:r>
                      <a:r>
                        <a:rPr lang="cs-CZ" sz="2000" b="1" baseline="0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úhlu</a:t>
                      </a:r>
                      <a:endParaRPr lang="cs-CZ" sz="2000" b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7524" y="3717032"/>
            <a:ext cx="8712967" cy="135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Odvozené jednotky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jsou vytvářeny ze základních jednotek podle fyzikálních vztahů.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Vyjádření výsledné jednotky může být značně komplikované, proto mají většinou jiný název, zpravidla podle významných osobností fyziky.</a:t>
            </a:r>
            <a:endParaRPr lang="cs-CZ" altLang="cs-CZ" sz="2000" b="1" i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1520" y="5166135"/>
            <a:ext cx="8712967" cy="142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Příklady odvozených jednotek</a:t>
            </a:r>
            <a:endParaRPr lang="cs-CZ" altLang="cs-CZ" sz="2400" b="1" i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873375" algn="l"/>
                <a:tab pos="4491038" algn="l"/>
                <a:tab pos="6107113" algn="l"/>
                <a:tab pos="672782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- elektrický náboj 	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Q = I * t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	(A*s)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	C - Coulomb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873375" algn="l"/>
                <a:tab pos="4491038" algn="l"/>
                <a:tab pos="6107113" algn="l"/>
                <a:tab pos="672782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- síla	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F = m * g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	(kg*m*s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-2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)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	N - Newton</a:t>
            </a:r>
          </a:p>
          <a:p>
            <a:pPr>
              <a:lnSpc>
                <a:spcPct val="90000"/>
              </a:lnSpc>
              <a:buNone/>
              <a:tabLst>
                <a:tab pos="2873375" algn="l"/>
                <a:tab pos="4491038" algn="l"/>
                <a:tab pos="6107113" algn="l"/>
                <a:tab pos="672782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- práce	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A = F * L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(kg*m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*s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-2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	J - Joule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80975" y="1612900"/>
            <a:ext cx="8783638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Odpor látky závisí na teplotě. Proč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Se vzrůstající teplotou získávají atomy větší energii, kmitají s větší intenzitou a ve větším rozsahu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Jak dojde k zahřátí látky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a)	působením vnějšího tepla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b)	průchodem proudu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Jaký je rozdíl mezi vodičem a izolantem ?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U vodiče odpor se vzrůstající teplotou roste …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Kmitající atomy brání průchodu volných elektronů.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U izolantů a polovodičů odpor vodiče se vzrůstající teplotou klesá …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Při vyšší teplotě je vyšší pravděpodobnost roztržení atomu na ionty (kapaliny) nebo utržení elektronu z pevné vazby (pevné látky) </a:t>
            </a:r>
          </a:p>
        </p:txBody>
      </p:sp>
      <p:sp>
        <p:nvSpPr>
          <p:cNvPr id="16998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Závislost odporu na teplotě 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169998" name="Picture 14" descr="MC90023970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94615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99" name="Picture 15" descr="MC90034578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292600"/>
            <a:ext cx="1646238" cy="401638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9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2" dur="2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9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9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2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9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878522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21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vyjdeme z předpokladu, že při stavu 1 je teplota nižší než při stavu 2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&lt;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Oteplení vodiče lze definovat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	</a:t>
            </a:r>
            <a:r>
              <a:rPr lang="el-GR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 = 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- 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Změna odporu	 </a:t>
            </a:r>
            <a:r>
              <a:rPr lang="el-GR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cs-CZ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R = R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– R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kde pro vodiče bude </a:t>
            </a:r>
            <a:r>
              <a:rPr lang="el-GR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R </a:t>
            </a:r>
            <a:r>
              <a:rPr lang="en-US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0, pro izolanty a polovodiče bude </a:t>
            </a:r>
            <a:r>
              <a:rPr lang="el-GR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R </a:t>
            </a:r>
            <a:r>
              <a:rPr lang="en-US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0</a:t>
            </a:r>
            <a:endParaRPr lang="el-GR" altLang="cs-CZ" sz="20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Závislost odporu na teplotě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7101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076825" y="3789363"/>
          <a:ext cx="21256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23" name="Rovnice" r:id="rId3" imgW="825480" imgH="215640" progId="Equation.3">
                  <p:embed/>
                </p:oleObj>
              </mc:Choice>
              <mc:Fallback>
                <p:oleObj name="Rovnice" r:id="rId3" imgW="825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789363"/>
                        <a:ext cx="2125663" cy="555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50825" y="3789363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Výpočet odporu R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při teplotě 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: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250825" y="4724400"/>
            <a:ext cx="871378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Na čem závisí přírůstek odporu </a:t>
            </a:r>
            <a:r>
              <a:rPr lang="el-GR" altLang="cs-CZ" sz="2000" b="1" u="sng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Δ</a:t>
            </a:r>
            <a:r>
              <a:rPr lang="cs-CZ" altLang="cs-CZ" sz="2000" b="1" u="sng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R 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-	na původním odporu 	*	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(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-	na rozdílu teplot  	*	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- 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(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C)</a:t>
            </a:r>
            <a:endParaRPr lang="cs-CZ" altLang="cs-CZ" sz="2000" b="1" baseline="-2500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-	na materiálu	*	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(K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 – 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teplotní součinitel odporu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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		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poměrný přírůstek odporu při oteplení o 1</a:t>
            </a:r>
            <a:r>
              <a:rPr lang="cs-CZ" altLang="cs-CZ" sz="2000" b="1" u="sng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0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</a:p>
        </p:txBody>
      </p:sp>
      <p:pic>
        <p:nvPicPr>
          <p:cNvPr id="171020" name="Picture 12" descr="MC90043258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773238"/>
            <a:ext cx="1058863" cy="10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2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1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1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1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1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179388" y="1414463"/>
            <a:ext cx="8785225" cy="145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32250" algn="l"/>
                <a:tab pos="439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Teplotní součinitel odporu - 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(K</a:t>
            </a:r>
            <a:r>
              <a:rPr lang="cs-CZ" altLang="cs-CZ" sz="22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 kovů je </a:t>
            </a:r>
            <a:r>
              <a:rPr lang="cs-CZ" altLang="cs-CZ" sz="1900" b="1" u="sng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&gt;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0</a:t>
            </a: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	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s rostoucí teplotou se odpor zvyšuje </a:t>
            </a: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a pohybuje se okolo 4*10</a:t>
            </a:r>
            <a:r>
              <a:rPr lang="cs-CZ" altLang="cs-CZ" sz="19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-3</a:t>
            </a: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K</a:t>
            </a:r>
            <a:r>
              <a:rPr lang="cs-CZ" altLang="cs-CZ" sz="19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</a:p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 polovodičů a izolantů je </a:t>
            </a:r>
            <a:r>
              <a:rPr lang="cs-CZ" altLang="cs-CZ" sz="1900" b="1" u="sng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&lt;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0</a:t>
            </a:r>
            <a:r>
              <a:rPr lang="en-US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</a:t>
            </a:r>
            <a:r>
              <a:rPr lang="cs-CZ" altLang="cs-CZ" sz="19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	</a:t>
            </a:r>
            <a:r>
              <a:rPr lang="cs-CZ" altLang="cs-CZ" sz="19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s rostoucí teplotou se odpor klesá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Závislost odporu na teplotě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427538" y="3284538"/>
          <a:ext cx="46085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53" name="Rovnice" r:id="rId3" imgW="2463480" imgH="457200" progId="Equation.3">
                  <p:embed/>
                </p:oleObj>
              </mc:Choice>
              <mc:Fallback>
                <p:oleObj name="Rovnice" r:id="rId3" imgW="24634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284538"/>
                        <a:ext cx="4608512" cy="8556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27538" y="4764088"/>
          <a:ext cx="3457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54" name="Rovnice" r:id="rId5" imgW="1701720" imgH="228600" progId="Equation.3">
                  <p:embed/>
                </p:oleObj>
              </mc:Choice>
              <mc:Fallback>
                <p:oleObj name="Rovnice" r:id="rId5" imgW="1701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764088"/>
                        <a:ext cx="3457575" cy="465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106363" y="3259138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Výpočet odporu R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při teplotě 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:</a:t>
            </a:r>
            <a:endParaRPr lang="cs-CZ" altLang="cs-CZ" sz="2000" b="1" u="sng">
              <a:solidFill>
                <a:schemeClr val="bg2"/>
              </a:solidFill>
              <a:effectLst/>
            </a:endParaRP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07950" y="4327525"/>
            <a:ext cx="712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Jako základní teplota se většinou uvažuje 20</a:t>
            </a:r>
            <a:r>
              <a:rPr lang="cs-CZ" altLang="cs-CZ" sz="2000" b="1" u="sng" baseline="3000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C, pak platí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  <a:endParaRPr lang="cs-CZ" altLang="cs-CZ" sz="2000" b="1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107950" y="5445125"/>
            <a:ext cx="511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4963" algn="l"/>
                <a:tab pos="305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Obecný výpočet odporu při nižší teplotě:</a:t>
            </a:r>
            <a:endParaRPr lang="cs-CZ" altLang="cs-CZ" sz="2000" b="1" u="sng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172044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08625" y="5516563"/>
          <a:ext cx="24399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55" name="Rovnice" r:id="rId7" imgW="1333440" imgH="431640" progId="Equation.3">
                  <p:embed/>
                </p:oleObj>
              </mc:Choice>
              <mc:Fallback>
                <p:oleObj name="Rovnice" r:id="rId7" imgW="133344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516563"/>
                        <a:ext cx="2439988" cy="790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0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8" dur="20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79388" y="1414463"/>
            <a:ext cx="8785225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Přehled materiálů z pohledu teplotního součinitele: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1.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vodivé materiály (měď, hliník, …)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	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 4*10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-3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K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	Provozní teplota většiny elektrických zařízení je (50 – 70)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C. Vliv teploty se musí uvažovat zejména při projektování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2.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odporové materiály (slitiny)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	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 (1*10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-4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– 2*10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-6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) K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	Výroba vinutých rezistorů a topných odporů. Požadavek, aby závislost odporu na teplotě byla co nejmenší (minimální kolísání proudu). Provozní teploty až několik set stupňů Celsia.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3.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polovodiče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	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0</a:t>
            </a:r>
            <a:endParaRPr lang="cs-CZ" altLang="cs-CZ" sz="2000" b="1" baseline="30000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	Křemík 	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- 70*10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-3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K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endParaRPr lang="cs-CZ" altLang="cs-CZ" sz="2000" b="1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Uhlík	 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- (0,2 - 0,8)*10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-3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K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Závislost odporu na teplotě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175122" name="Picture 18" descr="MC90023351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1131887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126" name="Picture 22" descr="MC90023361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300663"/>
            <a:ext cx="1830387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128" name="Picture 24" descr="MC90034578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661025"/>
            <a:ext cx="919162" cy="93662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75130" name="Picture 26" descr="MC90030781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516563"/>
            <a:ext cx="1181100" cy="1082675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2000"/>
                                        <p:tgtEl>
                                          <p:spTgt spid="17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17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5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5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5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5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5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2" dur="2000"/>
                                        <p:tgtEl>
                                          <p:spTgt spid="17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20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Vypočítejte proud, který prochází 15 metrů dlouhým nikelinovým topným drátem s průřezem 2,5 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při provozní teplotě 180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C. Rezistor je připojen na napětí 50V.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23528" y="2132856"/>
            <a:ext cx="24482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délka = 15 m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 = 2,5 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2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 = 180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 = 0,4 *mm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*m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  <a:endParaRPr lang="cs-CZ" altLang="cs-CZ" sz="2000" b="1" dirty="0" smtClean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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R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1,1*10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-4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K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-1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 = 50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 = ?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2609747"/>
              </p:ext>
            </p:extLst>
          </p:nvPr>
        </p:nvGraphicFramePr>
        <p:xfrm>
          <a:off x="3419872" y="2774964"/>
          <a:ext cx="3813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52" name="Rovnice" r:id="rId3" imgW="1854000" imgH="419040" progId="Equation.3">
                  <p:embed/>
                </p:oleObj>
              </mc:Choice>
              <mc:Fallback>
                <p:oleObj name="Rovnice" r:id="rId3" imgW="1854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774964"/>
                        <a:ext cx="3813175" cy="862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2100222"/>
              </p:ext>
            </p:extLst>
          </p:nvPr>
        </p:nvGraphicFramePr>
        <p:xfrm>
          <a:off x="190968" y="4437112"/>
          <a:ext cx="8773520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53" name="Rovnice" r:id="rId5" imgW="4203360" imgH="241200" progId="Equation.3">
                  <p:embed/>
                </p:oleObj>
              </mc:Choice>
              <mc:Fallback>
                <p:oleObj name="Rovnice" r:id="rId5" imgW="4203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68" y="4437112"/>
                        <a:ext cx="8773520" cy="50405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9527379"/>
              </p:ext>
            </p:extLst>
          </p:nvPr>
        </p:nvGraphicFramePr>
        <p:xfrm>
          <a:off x="218151" y="5028284"/>
          <a:ext cx="2623530" cy="92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54" name="Rovnice" r:id="rId7" imgW="1193760" imgH="419040" progId="Equation.3">
                  <p:embed/>
                </p:oleObj>
              </mc:Choice>
              <mc:Fallback>
                <p:oleObj name="Rovnice" r:id="rId7" imgW="1193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51" y="5028284"/>
                        <a:ext cx="2623530" cy="92099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0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1.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elektrickou vodivost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a proud odporového drátu (manganin), který je dlouhý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37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m a má průřez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2,5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mm2. Drát je připojen na napětí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27 V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a provozní teplota je 250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C. (14,85A)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0825" y="2140903"/>
            <a:ext cx="3609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250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4,23 A, G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</a:rPr>
              <a:t>250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= 0,157 S)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273" y="2772881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2.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délku vodič (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Cu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) s průřezem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2,5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mm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. Při provozní teplotě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70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C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a napětí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1,8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V prochází vodičem proud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2500 mA.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8017" y="3573016"/>
            <a:ext cx="3609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L = 69,5 m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62273" y="4126680"/>
            <a:ext cx="85693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3.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Odporová spirála (nikelin) má provozní teplotu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215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C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. Při napětí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176 V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prochází spirálou při provozní teplotě proud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12,5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A. Vypočítejte, jak velký prochází proud v okamžiku zapnutí obvodu (teplota 20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C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).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5537" y="5474095"/>
            <a:ext cx="16561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I = 12,77 A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20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116013" y="1412875"/>
            <a:ext cx="4608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Práce potřebná k přenesení náboje:</a:t>
            </a:r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/>
          <a:lstStyle/>
          <a:p>
            <a:r>
              <a:rPr lang="cs-CZ" altLang="cs-CZ" sz="34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Práce elektrického proudu W nebo A (J)</a:t>
            </a:r>
            <a:endParaRPr lang="cs-CZ" altLang="cs-CZ" sz="34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76138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5940425" y="1989138"/>
          <a:ext cx="25923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51" name="Rovnice" r:id="rId3" imgW="1028520" imgH="203040" progId="Equation.3">
                  <p:embed/>
                </p:oleObj>
              </mc:Choice>
              <mc:Fallback>
                <p:oleObj name="Rovnice" r:id="rId3" imgW="102852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989138"/>
                        <a:ext cx="2592388" cy="512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6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40425" y="1341438"/>
          <a:ext cx="25923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52" name="Rovnice" r:id="rId5" imgW="1155600" imgH="203040" progId="Equation.3">
                  <p:embed/>
                </p:oleObj>
              </mc:Choice>
              <mc:Fallback>
                <p:oleObj name="Rovnice" r:id="rId5" imgW="11556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341438"/>
                        <a:ext cx="2592388" cy="4556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1547813" y="2133600"/>
            <a:ext cx="417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Vyjádření přeneseného náboje:</a:t>
            </a: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179388" y="2781300"/>
            <a:ext cx="554513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Po dosazení lze elektrickou práci (elektrickou energii) vyjádřit vztahem:</a:t>
            </a:r>
          </a:p>
        </p:txBody>
      </p:sp>
      <p:graphicFrame>
        <p:nvGraphicFramePr>
          <p:cNvPr id="176141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940425" y="2919413"/>
          <a:ext cx="31686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53" name="Rovnice" r:id="rId7" imgW="1676160" imgH="203040" progId="Equation.3">
                  <p:embed/>
                </p:oleObj>
              </mc:Choice>
              <mc:Fallback>
                <p:oleObj name="Rovnice" r:id="rId7" imgW="16761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919413"/>
                        <a:ext cx="3168650" cy="3825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107950" y="3789363"/>
            <a:ext cx="8856663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Pro vyjádření elektrické energie se častěji využívá jednotka Wh, kWh, MWh.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Jednotkou Joule se vyjadřuje zpravidla teplo (J, kJ, MJ, GJ)   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179388" y="5207000"/>
            <a:ext cx="662463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Již dříve jsme definovali, že při průchodu proudu vodičem se vodič zahřívá 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 na průchod náboje musíme vynaložit určitou energii.</a:t>
            </a:r>
          </a:p>
        </p:txBody>
      </p:sp>
      <p:pic>
        <p:nvPicPr>
          <p:cNvPr id="176147" name="Picture 19" descr="MC90023234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868863"/>
            <a:ext cx="1717675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7" dur="20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6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6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2" dur="20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7056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Jak lze nejlépe vyjádřit teplo, které vzniká při průchodu elektrického proudu?</a:t>
            </a:r>
          </a:p>
        </p:txBody>
      </p:sp>
      <p:sp>
        <p:nvSpPr>
          <p:cNvPr id="17920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Práce elektrického proudu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17920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781300"/>
          <a:ext cx="61198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21" name="Rovnice" r:id="rId3" imgW="3314520" imgH="419040" progId="Equation.3">
                  <p:embed/>
                </p:oleObj>
              </mc:Choice>
              <mc:Fallback>
                <p:oleObj name="Rovnice" r:id="rId3" imgW="33145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81300"/>
                        <a:ext cx="6119812" cy="774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107950" y="1989138"/>
            <a:ext cx="72009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</a:rPr>
              <a:t>Teplo ve vodiči se vyjadřuje nejčastěji pomocí odporu vodiče a proudu, který jím prochází (Joul-Lencovo teplo):  </a:t>
            </a:r>
          </a:p>
        </p:txBody>
      </p:sp>
      <p:pic>
        <p:nvPicPr>
          <p:cNvPr id="179212" name="Picture 12" descr="MC90034332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1701800"/>
            <a:ext cx="127635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107950" y="4292600"/>
            <a:ext cx="611981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Elektrické teplo - klady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-	elektrické vytápění, tepelné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zpracování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látek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Elektrické teplo - zápory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-	tepelné ztráty na vedení a elektrickém zařízení</a:t>
            </a:r>
          </a:p>
        </p:txBody>
      </p:sp>
      <p:pic>
        <p:nvPicPr>
          <p:cNvPr id="179216" name="Picture 16" descr="MC9004338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4365625"/>
            <a:ext cx="782637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17" name="Picture 17" descr="MC900433794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373688"/>
            <a:ext cx="782637" cy="78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755650" y="3789363"/>
            <a:ext cx="784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Velikost tepla je dána druhou mocninou proudu (napětí)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9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7" dur="2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9" dur="20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9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864076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Jaké energie můžeme definovat u elektrického zařízení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vstupní energie ze zdroje do elektrického zařízení	W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= W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P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výstupní (užitečná) energie z elektrického zařízení	W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= W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ztrátové energie (je dána fyzikálními zákony)	W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z</a:t>
            </a:r>
            <a:endParaRPr lang="cs-CZ" altLang="cs-CZ" sz="2000" b="1">
              <a:solidFill>
                <a:schemeClr val="bg2"/>
              </a:solidFill>
              <a:effectLst/>
            </a:endParaRPr>
          </a:p>
        </p:txBody>
      </p:sp>
      <p:sp>
        <p:nvSpPr>
          <p:cNvPr id="180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r>
              <a:rPr lang="cs-CZ" altLang="cs-CZ" sz="34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Účinnost elektrického zařízení </a:t>
            </a:r>
            <a:r>
              <a:rPr lang="cs-CZ" altLang="cs-CZ" sz="3400" u="sng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 (-), (%)</a:t>
            </a:r>
            <a:endParaRPr lang="cs-CZ" altLang="cs-CZ" sz="3400">
              <a:solidFill>
                <a:schemeClr val="bg2"/>
              </a:solidFill>
              <a:effectLst/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07950" y="3933825"/>
            <a:ext cx="59769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Sestavení rovnice (zákon o zachování energie):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</a:rPr>
              <a:t>W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= W + W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z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107950" y="2708275"/>
            <a:ext cx="208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</a:rPr>
              <a:t>vstupní energie W</a:t>
            </a:r>
            <a:r>
              <a:rPr lang="cs-CZ" altLang="cs-CZ" sz="1600" b="1" baseline="-25000">
                <a:solidFill>
                  <a:srgbClr val="FF0000"/>
                </a:solidFill>
                <a:effectLst/>
              </a:rPr>
              <a:t>P</a:t>
            </a:r>
          </a:p>
        </p:txBody>
      </p:sp>
      <p:graphicFrame>
        <p:nvGraphicFramePr>
          <p:cNvPr id="18023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7092950" y="5019675"/>
          <a:ext cx="2016125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50" name="Rovnice" r:id="rId3" imgW="1041120" imgH="888840" progId="Equation.3">
                  <p:embed/>
                </p:oleObj>
              </mc:Choice>
              <mc:Fallback>
                <p:oleObj name="Rovnice" r:id="rId3" imgW="1041120" imgH="8888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019675"/>
                        <a:ext cx="2016125" cy="17224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8" name="Rectangle 14"/>
          <p:cNvSpPr>
            <a:spLocks noChangeArrowheads="1"/>
          </p:cNvSpPr>
          <p:nvPr/>
        </p:nvSpPr>
        <p:spPr bwMode="auto">
          <a:xfrm>
            <a:off x="2268538" y="2779713"/>
            <a:ext cx="1368425" cy="576262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 b="1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Elektrické</a:t>
            </a:r>
          </a:p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 b="1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zařízení</a:t>
            </a: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900113" y="3068638"/>
            <a:ext cx="13684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3635375" y="3067050"/>
            <a:ext cx="13684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2916238" y="3355975"/>
            <a:ext cx="0" cy="431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2987675" y="3427413"/>
            <a:ext cx="230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</a:rPr>
              <a:t>ztrátová energie W</a:t>
            </a:r>
            <a:r>
              <a:rPr lang="cs-CZ" altLang="cs-CZ" sz="1600" b="1" baseline="-25000">
                <a:solidFill>
                  <a:srgbClr val="FF0000"/>
                </a:solidFill>
                <a:effectLst/>
              </a:rPr>
              <a:t>z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3635375" y="2732088"/>
            <a:ext cx="230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35538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</a:rPr>
              <a:t>výstupní energie W</a:t>
            </a:r>
            <a:endParaRPr lang="cs-CZ" altLang="cs-CZ" sz="1600" b="1" baseline="-25000">
              <a:solidFill>
                <a:srgbClr val="FF0000"/>
              </a:solidFill>
              <a:effectLst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107950" y="5013325"/>
            <a:ext cx="6840538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30663" algn="l"/>
                <a:tab pos="5287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Účinnost elektrického zařízení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Vyjadřuje efektivitu elektrického zařízení a je definována podílem výstupní a vstupní energie.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Účinnost se pohybuje v rozsahu 0-1 (-) nebo 0-100 (%)</a:t>
            </a:r>
          </a:p>
        </p:txBody>
      </p:sp>
      <p:pic>
        <p:nvPicPr>
          <p:cNvPr id="180247" name="Picture 23" descr="MC900312656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2708275"/>
            <a:ext cx="129381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248" name="Picture 24" descr="MC900233105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78200"/>
            <a:ext cx="1584325" cy="15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0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0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5" dur="20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3" dur="20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6" dur="20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38" grpId="0" animBg="1"/>
      <p:bldP spid="180239" grpId="0" animBg="1"/>
      <p:bldP spid="180240" grpId="0" animBg="1"/>
      <p:bldP spid="1802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6335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Jak definujeme výkon z vykonané práce ? </a:t>
            </a:r>
          </a:p>
        </p:txBody>
      </p:sp>
      <p:sp>
        <p:nvSpPr>
          <p:cNvPr id="18227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r>
              <a:rPr lang="cs-CZ" altLang="cs-CZ" sz="34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Elektrický 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příkon P</a:t>
            </a:r>
            <a:r>
              <a:rPr lang="cs-CZ" altLang="cs-CZ" sz="3400" u="sng" baseline="-250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(výkon - 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P) </a:t>
            </a:r>
            <a:r>
              <a:rPr lang="cs-CZ" altLang="cs-CZ" sz="34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(W)</a:t>
            </a:r>
            <a:endParaRPr lang="cs-CZ" altLang="cs-CZ" sz="3400" dirty="0">
              <a:solidFill>
                <a:schemeClr val="bg2"/>
              </a:solidFill>
              <a:effectLst/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aphicFrame>
        <p:nvGraphicFramePr>
          <p:cNvPr id="18227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588125" y="981075"/>
          <a:ext cx="22320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96" name="Rovnice" r:id="rId3" imgW="990360" imgH="393480" progId="Equation.3">
                  <p:embed/>
                </p:oleObj>
              </mc:Choice>
              <mc:Fallback>
                <p:oleObj name="Rovnice" r:id="rId3" imgW="990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981075"/>
                        <a:ext cx="2232025" cy="8874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294" name="Group 22"/>
          <p:cNvGrpSpPr>
            <a:grpSpLocks/>
          </p:cNvGrpSpPr>
          <p:nvPr/>
        </p:nvGrpSpPr>
        <p:grpSpPr bwMode="auto">
          <a:xfrm>
            <a:off x="107950" y="3502025"/>
            <a:ext cx="4103688" cy="1079500"/>
            <a:chOff x="68" y="2206"/>
            <a:chExt cx="2585" cy="680"/>
          </a:xfrm>
        </p:grpSpPr>
        <p:sp>
          <p:nvSpPr>
            <p:cNvPr id="182281" name="Line 9"/>
            <p:cNvSpPr>
              <a:spLocks noChangeShapeType="1"/>
            </p:cNvSpPr>
            <p:nvPr/>
          </p:nvSpPr>
          <p:spPr bwMode="auto">
            <a:xfrm>
              <a:off x="1791" y="2432"/>
              <a:ext cx="86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82293" name="Group 21"/>
            <p:cNvGrpSpPr>
              <a:grpSpLocks/>
            </p:cNvGrpSpPr>
            <p:nvPr/>
          </p:nvGrpSpPr>
          <p:grpSpPr bwMode="auto">
            <a:xfrm>
              <a:off x="68" y="2206"/>
              <a:ext cx="2539" cy="680"/>
              <a:chOff x="68" y="2206"/>
              <a:chExt cx="2539" cy="680"/>
            </a:xfrm>
          </p:grpSpPr>
          <p:sp>
            <p:nvSpPr>
              <p:cNvPr id="182277" name="Text Box 5"/>
              <p:cNvSpPr txBox="1">
                <a:spLocks noChangeArrowheads="1"/>
              </p:cNvSpPr>
              <p:nvPr/>
            </p:nvSpPr>
            <p:spPr bwMode="auto">
              <a:xfrm>
                <a:off x="113" y="2206"/>
                <a:ext cx="72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42925"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cs-CZ" altLang="cs-CZ" sz="1600" b="1" dirty="0">
                    <a:solidFill>
                      <a:schemeClr val="bg2"/>
                    </a:solidFill>
                    <a:effectLst/>
                  </a:rPr>
                  <a:t>příkon P</a:t>
                </a:r>
                <a:r>
                  <a:rPr lang="cs-CZ" altLang="cs-CZ" sz="1600" b="1" baseline="-25000" dirty="0">
                    <a:solidFill>
                      <a:schemeClr val="bg2"/>
                    </a:solidFill>
                    <a:effectLst/>
                  </a:rPr>
                  <a:t>P</a:t>
                </a:r>
              </a:p>
            </p:txBody>
          </p:sp>
          <p:sp>
            <p:nvSpPr>
              <p:cNvPr id="182279" name="Rectangle 7"/>
              <p:cNvSpPr>
                <a:spLocks noChangeArrowheads="1"/>
              </p:cNvSpPr>
              <p:nvPr/>
            </p:nvSpPr>
            <p:spPr bwMode="auto">
              <a:xfrm>
                <a:off x="930" y="2251"/>
                <a:ext cx="862" cy="363"/>
              </a:xfrm>
              <a:prstGeom prst="rect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 dirty="0">
                    <a:solidFill>
                      <a:schemeClr val="bg1"/>
                    </a:solidFill>
                    <a:effectLst/>
                    <a:latin typeface="Comic Sans MS" panose="030F0702030302020204" pitchFamily="66" charset="0"/>
                  </a:rPr>
                  <a:t>Elektrické</a:t>
                </a:r>
              </a:p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 dirty="0">
                    <a:solidFill>
                      <a:schemeClr val="bg1"/>
                    </a:solidFill>
                    <a:effectLst/>
                    <a:latin typeface="Comic Sans MS" panose="030F0702030302020204" pitchFamily="66" charset="0"/>
                  </a:rPr>
                  <a:t> zařízení</a:t>
                </a:r>
              </a:p>
            </p:txBody>
          </p:sp>
          <p:sp>
            <p:nvSpPr>
              <p:cNvPr id="182280" name="Line 8"/>
              <p:cNvSpPr>
                <a:spLocks noChangeShapeType="1"/>
              </p:cNvSpPr>
              <p:nvPr/>
            </p:nvSpPr>
            <p:spPr bwMode="auto">
              <a:xfrm>
                <a:off x="68" y="2433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2282" name="Line 10"/>
              <p:cNvSpPr>
                <a:spLocks noChangeShapeType="1"/>
              </p:cNvSpPr>
              <p:nvPr/>
            </p:nvSpPr>
            <p:spPr bwMode="auto">
              <a:xfrm>
                <a:off x="1338" y="2614"/>
                <a:ext cx="0" cy="27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2283" name="Text Box 11"/>
              <p:cNvSpPr txBox="1">
                <a:spLocks noChangeArrowheads="1"/>
              </p:cNvSpPr>
              <p:nvPr/>
            </p:nvSpPr>
            <p:spPr bwMode="auto">
              <a:xfrm>
                <a:off x="1383" y="2659"/>
                <a:ext cx="122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42925"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ztrátový výkon P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z</a:t>
                </a:r>
              </a:p>
            </p:txBody>
          </p:sp>
          <p:sp>
            <p:nvSpPr>
              <p:cNvPr id="182284" name="Text Box 12"/>
              <p:cNvSpPr txBox="1">
                <a:spLocks noChangeArrowheads="1"/>
              </p:cNvSpPr>
              <p:nvPr/>
            </p:nvSpPr>
            <p:spPr bwMode="auto">
              <a:xfrm>
                <a:off x="1791" y="2221"/>
                <a:ext cx="6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42925"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935538" algn="l"/>
                    <a:tab pos="52879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výkon P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</p:grp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107950" y="4724400"/>
            <a:ext cx="8856663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7638" indent="-2687638">
              <a:spcBef>
                <a:spcPct val="0"/>
              </a:spcBef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54350">
              <a:spcBef>
                <a:spcPct val="0"/>
              </a:spcBef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33738">
              <a:spcBef>
                <a:spcPct val="0"/>
              </a:spcBef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13125">
              <a:spcBef>
                <a:spcPct val="0"/>
              </a:spcBef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92513">
              <a:spcBef>
                <a:spcPct val="0"/>
              </a:spcBef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9713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6913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64113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21313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2060575" algn="l"/>
                <a:tab pos="2424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Uveďte příklad typů výkonů: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příkon 	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	-	</a:t>
            </a:r>
            <a:r>
              <a:rPr lang="cs-CZ" altLang="cs-CZ" sz="1800" b="1" dirty="0">
                <a:solidFill>
                  <a:schemeClr val="bg2"/>
                </a:solidFill>
                <a:effectLst/>
              </a:rPr>
              <a:t>elektrický (motor, transformátor), mechanický (generátor)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výkon	P	-	elektrický (transformátor, generátor),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tepelný (vařič),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mechanický (motor)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ztrátový výkon	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</a:rPr>
              <a:t>z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	-	tepelný</a:t>
            </a: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0" y="1916113"/>
            <a:ext cx="86407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V návaznosti na elektrickou práci lze definovat i jednotlivé výkony …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vstupní výkon (příkon) do elektrického zařízení	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= 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P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výstupní (užitečný) výkon z elektrického zařízení	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= P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ztrátový výkon	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</a:rPr>
              <a:t>z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pic>
        <p:nvPicPr>
          <p:cNvPr id="182292" name="Picture 20" descr="MC90023656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88" y="3284538"/>
            <a:ext cx="1239837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2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2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2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2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2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2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2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8" dur="20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350"/>
            <a:ext cx="8712967" cy="865188"/>
          </a:xfrm>
        </p:spPr>
        <p:txBody>
          <a:bodyPr/>
          <a:lstStyle/>
          <a:p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Předpony a násobky jednotek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73616"/>
              </p:ext>
            </p:extLst>
          </p:nvPr>
        </p:nvGraphicFramePr>
        <p:xfrm>
          <a:off x="395536" y="1268760"/>
          <a:ext cx="8208914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zvyšující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snižující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kilo-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k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latin typeface="Comic Sans MS" panose="030F0702030302020204" pitchFamily="66" charset="0"/>
                        </a:rPr>
                        <a:t>mili</a:t>
                      </a:r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-3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latin typeface="Comic Sans MS" panose="030F0702030302020204" pitchFamily="66" charset="0"/>
                        </a:rPr>
                        <a:t>mega</a:t>
                      </a:r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mikro-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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-6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giga-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latin typeface="Comic Sans MS" panose="030F0702030302020204" pitchFamily="66" charset="0"/>
                        </a:rPr>
                        <a:t>nano</a:t>
                      </a:r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-9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latin typeface="Comic Sans MS" panose="030F0702030302020204" pitchFamily="66" charset="0"/>
                        </a:rPr>
                        <a:t>tera</a:t>
                      </a:r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T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piko-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p</a:t>
                      </a:r>
                      <a:endParaRPr lang="cs-CZ" sz="20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cs-CZ" sz="2000" b="1" baseline="30000" dirty="0" smtClean="0">
                          <a:latin typeface="Comic Sans MS" panose="030F0702030302020204" pitchFamily="66" charset="0"/>
                        </a:rPr>
                        <a:t>-12</a:t>
                      </a:r>
                      <a:endParaRPr lang="cs-CZ" sz="2000" b="1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18" y="3393182"/>
            <a:ext cx="8712970" cy="7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Příklady jednotek a předponami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= 26 MW, W = 1200 kWh, R = 12 k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, I = 13 A, Q = 90 GJ</a:t>
            </a:r>
            <a:endParaRPr lang="cs-CZ" altLang="cs-CZ" sz="2000" b="1" i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7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6335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7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Jak lze definovat elektrický výkon (příkon)  ? </a:t>
            </a:r>
          </a:p>
        </p:txBody>
      </p:sp>
      <p:sp>
        <p:nvSpPr>
          <p:cNvPr id="18329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r>
              <a:rPr lang="cs-CZ" altLang="cs-CZ" sz="34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Elektrický 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příkon 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P</a:t>
            </a:r>
            <a:r>
              <a:rPr lang="cs-CZ" altLang="cs-CZ" sz="3400" u="sng" baseline="-250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P</a:t>
            </a:r>
            <a:r>
              <a:rPr lang="cs-CZ" altLang="cs-CZ" sz="34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cs-CZ" altLang="cs-CZ" sz="34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  <a:sym typeface="Symbol" panose="05050102010706020507" pitchFamily="18" charset="2"/>
              </a:rPr>
              <a:t>(W)</a:t>
            </a:r>
            <a:endParaRPr lang="cs-CZ" altLang="cs-CZ" sz="3400" dirty="0">
              <a:solidFill>
                <a:schemeClr val="bg2"/>
              </a:solidFill>
              <a:effectLst/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aphicFrame>
        <p:nvGraphicFramePr>
          <p:cNvPr id="1833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19475" y="1627188"/>
          <a:ext cx="51847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15" name="Rovnice" r:id="rId3" imgW="2361960" imgH="393480" progId="Equation.3">
                  <p:embed/>
                </p:oleObj>
              </mc:Choice>
              <mc:Fallback>
                <p:oleObj name="Rovnice" r:id="rId3" imgW="2361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627188"/>
                        <a:ext cx="5184775" cy="865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179388" y="2781300"/>
            <a:ext cx="8856662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54350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33738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13125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92513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97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69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641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213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Pozor na základní pojmy: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elektrický výkon (příkon) 	P (P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) = U * I (W)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mechanický,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tepelný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výkon (příkon)	P (P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) (W)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ztrátový výkon průchodem proudu vodičem 	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</a:rPr>
              <a:t>z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= R*I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(W)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*	ztrátový mechanický výkon	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P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</a:rPr>
              <a:t>z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(W)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 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pomocí elektrických veličin lze definovat pouze elektrické výkony</a:t>
            </a: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287338" y="5059363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54350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33738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13125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92513">
              <a:spcBef>
                <a:spcPct val="0"/>
              </a:spcBef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97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69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641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21313" fontAlgn="base">
              <a:spcBef>
                <a:spcPct val="0"/>
              </a:spcBef>
              <a:spcAft>
                <a:spcPct val="0"/>
              </a:spcAft>
              <a:tabLst>
                <a:tab pos="574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Účinnost: </a:t>
            </a:r>
          </a:p>
        </p:txBody>
      </p:sp>
      <p:graphicFrame>
        <p:nvGraphicFramePr>
          <p:cNvPr id="183314" name="Object 18"/>
          <p:cNvGraphicFramePr>
            <a:graphicFrameLocks noChangeAspect="1"/>
          </p:cNvGraphicFramePr>
          <p:nvPr/>
        </p:nvGraphicFramePr>
        <p:xfrm>
          <a:off x="2268538" y="5229225"/>
          <a:ext cx="6624637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16" name="Rovnice" r:id="rId5" imgW="2628720" imgH="431640" progId="Equation.3">
                  <p:embed/>
                </p:oleObj>
              </mc:Choice>
              <mc:Fallback>
                <p:oleObj name="Rovnice" r:id="rId5" imgW="262872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229225"/>
                        <a:ext cx="6624637" cy="10906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3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3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3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3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3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9" dur="20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Spotřebič je připojen na napětí 250 V a prochází jím proud 350mA po dobu 50 minut. Vypočítejte odebranou elektrickou energii.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51520" y="1772816"/>
            <a:ext cx="83529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 = 250V, I = 350 mA = 0,35 A, t = 50 minut = 3000 sekund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8438428"/>
              </p:ext>
            </p:extLst>
          </p:nvPr>
        </p:nvGraphicFramePr>
        <p:xfrm>
          <a:off x="322833" y="2276872"/>
          <a:ext cx="6942567" cy="43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42" name="Rovnice" r:id="rId3" imgW="3251160" imgH="203040" progId="Equation.3">
                  <p:embed/>
                </p:oleObj>
              </mc:Choice>
              <mc:Fallback>
                <p:oleObj name="Rovnice" r:id="rId3" imgW="3251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33" y="2276872"/>
                        <a:ext cx="6942567" cy="43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147" y="2922617"/>
            <a:ext cx="85693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Spotřebič má výkon 800 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</a:rPr>
              <a:t>mW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 a je připojen na napětí 35V, Vypočítejte proud spotřebiče a odebranou elektrickou energii za 35 minut, je-li jeho účinnost 68%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842" y="4059711"/>
            <a:ext cx="85683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U = 35V, I = ?, P = 800mW = 0,7W,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 = 68%, t = 35 minut = 2100sekund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5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7402876"/>
              </p:ext>
            </p:extLst>
          </p:nvPr>
        </p:nvGraphicFramePr>
        <p:xfrm>
          <a:off x="336980" y="4525711"/>
          <a:ext cx="3695756" cy="775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43" name="Rovnice" r:id="rId5" imgW="2057400" imgH="431640" progId="Equation.3">
                  <p:embed/>
                </p:oleObj>
              </mc:Choice>
              <mc:Fallback>
                <p:oleObj name="Rovnice" r:id="rId5" imgW="2057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80" y="4525711"/>
                        <a:ext cx="3695756" cy="77537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2025507"/>
              </p:ext>
            </p:extLst>
          </p:nvPr>
        </p:nvGraphicFramePr>
        <p:xfrm>
          <a:off x="4139952" y="4509120"/>
          <a:ext cx="4567142" cy="79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44" name="Rovnice" r:id="rId7" imgW="2273040" imgH="393480" progId="Equation.3">
                  <p:embed/>
                </p:oleObj>
              </mc:Choice>
              <mc:Fallback>
                <p:oleObj name="Rovnice" r:id="rId7" imgW="227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509120"/>
                        <a:ext cx="4567142" cy="79196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1099208"/>
              </p:ext>
            </p:extLst>
          </p:nvPr>
        </p:nvGraphicFramePr>
        <p:xfrm>
          <a:off x="336981" y="5437798"/>
          <a:ext cx="6395259" cy="536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45" name="Rovnice" r:id="rId9" imgW="2577960" imgH="215640" progId="Equation.3">
                  <p:embed/>
                </p:oleObj>
              </mc:Choice>
              <mc:Fallback>
                <p:oleObj name="Rovnice" r:id="rId9" imgW="257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81" y="5437798"/>
                        <a:ext cx="6395259" cy="53653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15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50825" y="1052736"/>
            <a:ext cx="8569325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Spotřebič má příkon 350W a je připojen na napětí 120V. Vypočítejte proud a výkon spotřebiče, jsou-li ztráty 15%.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(I = 2,92 A, P = 297,5 W)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Výkon spotřebiče je 860W a ztráty 7%. Spotřebič je připojen na napětí 200V. Vypočítejte proud spotřebiče a odebranou elektrickou energii za 15 hodin provozu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(I = 4,62 A, W = 13,87 kWh)       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86360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Blahovec	Elektrotechnika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2"/>
              </a:rPr>
              <a:t>http://www.leifiphysik.de/index.php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3"/>
              </a:rPr>
              <a:t>http://www.zum.de/dwu/umaptg.htm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6845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Na úvod trochu matematiky</a:t>
            </a:r>
            <a:b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</a:br>
            <a:r>
              <a:rPr lang="cs-CZ" altLang="cs-CZ" sz="28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- počítání s předponami a mocninou čísla 10 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226219" y="1700808"/>
            <a:ext cx="87137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Jestliže musíme vyjádřit hodně malé/velké číslo lze použít …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*	zápis pomocí předpony - vhodné pro konečnou formu výpočtu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Např.	- instalovaný výkon zdrojů v ČR je P = 22,3 GW  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	- vyrobená elektrická energie v ČR je W = 86,96 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</a:rPr>
              <a:t>TWh</a:t>
            </a:r>
            <a:endParaRPr lang="cs-CZ" altLang="cs-CZ" sz="2000" b="1" dirty="0" smtClean="0">
              <a:solidFill>
                <a:schemeClr val="bg2"/>
              </a:solidFill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*	zápis pomocí mocniny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čísla 10 - vhodné pro matematické výpočty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	Např. 	- hmotnost elektronu je 9,1*10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-31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kg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		- náboj elektronu je 1,6*10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</a:rPr>
              <a:t>-19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Jaký může být postup při výpočtech ?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*	zadání čísel je pomocí předpon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*	pro výpočty převedeme na mocniny čísla 10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>
                <a:tab pos="1079500" algn="l"/>
                <a:tab pos="287337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*	na závěr opět vyjádříme pomocí předpony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pic>
        <p:nvPicPr>
          <p:cNvPr id="189442" name="Picture 2" descr="Twarzy palmy emoticon ilustracja wektor. Ilustracja złożonej z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45024"/>
            <a:ext cx="15525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9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0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0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0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0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6219" y="260350"/>
            <a:ext cx="8713788" cy="864394"/>
          </a:xfrm>
        </p:spPr>
        <p:txBody>
          <a:bodyPr/>
          <a:lstStyle/>
          <a:p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Převody mezi různými vyjádřeními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226219" y="1484784"/>
            <a:ext cx="87137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1. Klasický zápis vyjádříme pomocí předpony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679825" algn="l"/>
                <a:tab pos="4840288" algn="l"/>
              </a:tabLst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Např.	P = 25000000 W	…	P = 25 MW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679825" algn="l"/>
                <a:tab pos="4840288" algn="l"/>
              </a:tabLst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C = 0,0000000049 F	…	C = 4,9 </a:t>
            </a:r>
            <a:r>
              <a:rPr lang="cs-CZ" altLang="cs-CZ" sz="2200" b="1" dirty="0" err="1" smtClean="0">
                <a:solidFill>
                  <a:schemeClr val="bg2"/>
                </a:solidFill>
                <a:effectLst/>
              </a:rPr>
              <a:t>nF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26219" y="3068960"/>
            <a:ext cx="87137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2. Klasický zápis vyjádříme mocniny čísla 10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679825" algn="l"/>
                <a:tab pos="4840288" algn="l"/>
              </a:tabLst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Např.	P = 2500000 W	…	P = 25*10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5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W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679825" algn="l"/>
                <a:tab pos="4840288" algn="l"/>
              </a:tabLst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C = 0,00000000049 F	…	C = 4,9 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-10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F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26219" y="4725144"/>
            <a:ext cx="871378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3. Zápis pomocí předpony vyjádříme pomocí mocniny čísla 10 a naopak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411538" algn="l"/>
                <a:tab pos="3948113" algn="l"/>
                <a:tab pos="5921375" algn="l"/>
                <a:tab pos="6456363" algn="l"/>
              </a:tabLst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Např.	P = 35000 kW	…	P = 35*10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6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W</a:t>
            </a:r>
          </a:p>
          <a:p>
            <a:pPr marL="892175" indent="-892175">
              <a:spcBef>
                <a:spcPct val="50000"/>
              </a:spcBef>
              <a:buClrTx/>
              <a:buSzTx/>
              <a:buFontTx/>
              <a:buNone/>
              <a:tabLst>
                <a:tab pos="3411538" algn="l"/>
                <a:tab pos="3948113" algn="l"/>
                <a:tab pos="5921375" algn="l"/>
                <a:tab pos="6456363" algn="l"/>
              </a:tabLst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a = 0,12 * 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-4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m	…	a = 12 * 10</a:t>
            </a:r>
            <a:r>
              <a:rPr lang="cs-CZ" altLang="cs-CZ" sz="2200" b="1" baseline="30000" dirty="0" smtClean="0">
                <a:solidFill>
                  <a:schemeClr val="bg2"/>
                </a:solidFill>
                <a:effectLst/>
              </a:rPr>
              <a:t>-6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	…	a = 12 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m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pic>
        <p:nvPicPr>
          <p:cNvPr id="191490" name="Picture 2" descr="Smajlík s chytrý telefon • nálepky na zeď emotikony, text zpráv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34378"/>
            <a:ext cx="1742777" cy="222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71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350"/>
            <a:ext cx="8712967" cy="865188"/>
          </a:xfrm>
        </p:spPr>
        <p:txBody>
          <a:bodyPr/>
          <a:lstStyle/>
          <a:p>
            <a:r>
              <a:rPr lang="cs-CZ" altLang="cs-CZ" sz="4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7504" y="1196752"/>
            <a:ext cx="8943600" cy="185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Řešené příklady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upravte na  základní jednotky pomocí mocniny čísla 10 (do tvaru a*10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A = 25*10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-6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	350 </a:t>
            </a:r>
            <a:r>
              <a:rPr lang="cs-CZ" altLang="cs-CZ" sz="2000" b="1" i="1" dirty="0" err="1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kJ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35*10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 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	0,0025mA = 2,5*10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-6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 upravte pomocí předpon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1500000 W = 1,5 MW	0,03*10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-4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= 3A	0,0000015 A = 1,5 A  </a:t>
            </a:r>
            <a:endParaRPr lang="cs-CZ" altLang="cs-CZ" sz="2000" b="1" i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6203" y="3284984"/>
            <a:ext cx="8943600" cy="277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t" anchorCtr="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upravte na  základní jednotky pomocí mocniny čísla 10 (do tvaru a*10</a:t>
            </a:r>
            <a:r>
              <a:rPr lang="cs-CZ" altLang="cs-CZ" sz="2000" b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0,85 </a:t>
            </a:r>
            <a:r>
              <a:rPr lang="cs-CZ" altLang="cs-CZ" sz="20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 =	</a:t>
            </a:r>
            <a:r>
              <a:rPr lang="cs-CZ" altLang="cs-CZ" sz="20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0,035  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 = 	10000,6kW =</a:t>
            </a:r>
          </a:p>
          <a:p>
            <a:pPr>
              <a:lnSpc>
                <a:spcPct val="90000"/>
              </a:lnSpc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150000 kWh = 	0,00901 </a:t>
            </a:r>
            <a:r>
              <a:rPr lang="cs-CZ" altLang="cs-CZ" sz="2000" b="1" i="1" dirty="0" err="1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mF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	50000pF =  </a:t>
            </a:r>
          </a:p>
          <a:p>
            <a:pPr>
              <a:lnSpc>
                <a:spcPct val="90000"/>
              </a:lnSpc>
              <a:buNone/>
              <a:tabLst>
                <a:tab pos="2779713" algn="l"/>
                <a:tab pos="5646738" algn="l"/>
              </a:tabLst>
            </a:pPr>
            <a:endParaRPr lang="cs-CZ" altLang="cs-CZ" sz="2000" b="1" i="1" dirty="0" smtClean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 upravte pomocí předpon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39000000 W = 	0,9*10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-4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=	0,000005 A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2779713" algn="l"/>
                <a:tab pos="5646738" algn="l"/>
              </a:tabLst>
            </a:pP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27000000 J =	400*10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-8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J = 	0,006007*10</a:t>
            </a:r>
            <a:r>
              <a:rPr lang="cs-CZ" altLang="cs-CZ" sz="2000" b="1" i="1" baseline="30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-3</a:t>
            </a:r>
            <a:r>
              <a:rPr lang="cs-CZ" altLang="cs-CZ" sz="2000" b="1" i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F = </a:t>
            </a:r>
            <a:endParaRPr lang="cs-CZ" altLang="cs-CZ" sz="2000" b="1" i="1" dirty="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7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6845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Výpočty s mocninou čísla 10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226219" y="1484784"/>
            <a:ext cx="8713788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Základní vyjádření čísla s mocninou čísla 10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tabLst>
                <a:tab pos="3502025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		</a:t>
            </a:r>
            <a:r>
              <a:rPr lang="cs-CZ" altLang="cs-CZ" sz="4000" b="1" dirty="0" smtClean="0">
                <a:solidFill>
                  <a:schemeClr val="bg2"/>
                </a:solidFill>
                <a:effectLst/>
              </a:rPr>
              <a:t>a*10</a:t>
            </a:r>
            <a:r>
              <a:rPr lang="cs-CZ" altLang="cs-CZ" sz="4000" b="1" baseline="30000" dirty="0" smtClean="0">
                <a:solidFill>
                  <a:schemeClr val="bg2"/>
                </a:solidFill>
                <a:effectLst/>
              </a:rPr>
              <a:t>b</a:t>
            </a:r>
            <a:endParaRPr lang="cs-CZ" altLang="cs-CZ" sz="4000" b="1" baseline="30000" dirty="0">
              <a:solidFill>
                <a:schemeClr val="bg2"/>
              </a:solidFill>
              <a:effectLst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02720" y="3127033"/>
            <a:ext cx="871378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Základní matematické operace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*	násobení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tabLst>
                <a:tab pos="1527175" algn="l"/>
              </a:tabLst>
            </a:pPr>
            <a:r>
              <a:rPr lang="cs-CZ" altLang="cs-CZ" sz="2200" b="1" dirty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	</a:t>
            </a:r>
            <a:r>
              <a:rPr lang="cs-CZ" altLang="cs-CZ" sz="3200" b="1" dirty="0" smtClean="0">
                <a:solidFill>
                  <a:schemeClr val="bg2"/>
                </a:solidFill>
                <a:effectLst/>
              </a:rPr>
              <a:t>a*10</a:t>
            </a:r>
            <a:r>
              <a:rPr lang="cs-CZ" altLang="cs-CZ" sz="3200" b="1" baseline="30000" dirty="0" smtClean="0">
                <a:solidFill>
                  <a:schemeClr val="bg2"/>
                </a:solidFill>
                <a:effectLst/>
              </a:rPr>
              <a:t>b</a:t>
            </a:r>
            <a:r>
              <a:rPr lang="cs-CZ" altLang="cs-CZ" sz="3200" b="1" dirty="0" smtClean="0">
                <a:solidFill>
                  <a:schemeClr val="bg2"/>
                </a:solidFill>
                <a:effectLst/>
              </a:rPr>
              <a:t> * c*10</a:t>
            </a:r>
            <a:r>
              <a:rPr lang="cs-CZ" altLang="cs-CZ" sz="3200" b="1" baseline="30000" dirty="0" smtClean="0">
                <a:solidFill>
                  <a:schemeClr val="bg2"/>
                </a:solidFill>
                <a:effectLst/>
              </a:rPr>
              <a:t>d </a:t>
            </a:r>
            <a:r>
              <a:rPr lang="cs-CZ" altLang="cs-CZ" sz="3200" b="1" dirty="0" smtClean="0">
                <a:solidFill>
                  <a:schemeClr val="bg2"/>
                </a:solidFill>
                <a:effectLst/>
              </a:rPr>
              <a:t>= (a*c)*10</a:t>
            </a:r>
            <a:r>
              <a:rPr lang="cs-CZ" altLang="cs-CZ" sz="3200" b="1" baseline="30000" dirty="0" smtClean="0">
                <a:solidFill>
                  <a:schemeClr val="bg2"/>
                </a:solidFill>
                <a:effectLst/>
              </a:rPr>
              <a:t>(</a:t>
            </a:r>
            <a:r>
              <a:rPr lang="cs-CZ" altLang="cs-CZ" sz="3200" b="1" baseline="30000" dirty="0" err="1">
                <a:solidFill>
                  <a:schemeClr val="bg2"/>
                </a:solidFill>
                <a:effectLst/>
              </a:rPr>
              <a:t>b</a:t>
            </a:r>
            <a:r>
              <a:rPr lang="cs-CZ" altLang="cs-CZ" sz="3200" b="1" baseline="30000" dirty="0" err="1" smtClean="0">
                <a:solidFill>
                  <a:schemeClr val="bg2"/>
                </a:solidFill>
                <a:effectLst/>
              </a:rPr>
              <a:t>+d</a:t>
            </a:r>
            <a:r>
              <a:rPr lang="cs-CZ" altLang="cs-CZ" sz="3200" b="1" baseline="30000" dirty="0" smtClean="0">
                <a:solidFill>
                  <a:schemeClr val="bg2"/>
                </a:solidFill>
                <a:effectLst/>
              </a:rPr>
              <a:t>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</a:rPr>
              <a:t> Čísla před mocninou vynásobíme a exponenty sečteme </a:t>
            </a:r>
            <a:endParaRPr lang="cs-CZ" altLang="cs-CZ" sz="4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02720" y="5301208"/>
            <a:ext cx="87137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Příklady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5*10</a:t>
            </a:r>
            <a:r>
              <a:rPr lang="cs-CZ" altLang="cs-CZ" sz="2200" b="1" u="sng" baseline="30000" dirty="0" smtClean="0">
                <a:solidFill>
                  <a:schemeClr val="bg2"/>
                </a:solidFill>
                <a:effectLst/>
              </a:rPr>
              <a:t>3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 * 7*10</a:t>
            </a:r>
            <a:r>
              <a:rPr lang="cs-CZ" altLang="cs-CZ" sz="2200" b="1" u="sng" baseline="30000" dirty="0" smtClean="0">
                <a:solidFill>
                  <a:schemeClr val="bg2"/>
                </a:solidFill>
                <a:effectLst/>
              </a:rPr>
              <a:t>5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2200" b="1" u="sng" smtClean="0">
                <a:solidFill>
                  <a:schemeClr val="bg2"/>
                </a:solidFill>
                <a:effectLst/>
              </a:rPr>
              <a:t>= 35*10</a:t>
            </a:r>
            <a:r>
              <a:rPr lang="cs-CZ" altLang="cs-CZ" sz="2200" b="1" u="sng" baseline="30000">
                <a:solidFill>
                  <a:schemeClr val="bg2"/>
                </a:solidFill>
                <a:effectLst/>
              </a:rPr>
              <a:t>8</a:t>
            </a:r>
            <a:endParaRPr lang="cs-CZ" altLang="cs-CZ" sz="2200" b="1" u="sng" baseline="30000" dirty="0" smtClean="0">
              <a:solidFill>
                <a:schemeClr val="bg2"/>
              </a:solidFill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3*10</a:t>
            </a:r>
            <a:r>
              <a:rPr lang="cs-CZ" altLang="cs-CZ" sz="2200" b="1" u="sng" baseline="30000" dirty="0" smtClean="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 * 6*10</a:t>
            </a:r>
            <a:r>
              <a:rPr lang="cs-CZ" altLang="cs-CZ" sz="2200" b="1" u="sng" baseline="30000" dirty="0" smtClean="0">
                <a:solidFill>
                  <a:schemeClr val="bg2"/>
                </a:solidFill>
                <a:effectLst/>
              </a:rPr>
              <a:t>-5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 = 18*10</a:t>
            </a:r>
            <a:r>
              <a:rPr lang="cs-CZ" altLang="cs-CZ" sz="2200" b="1" u="sng" baseline="30000" dirty="0" smtClean="0">
                <a:solidFill>
                  <a:schemeClr val="bg2"/>
                </a:solidFill>
                <a:effectLst/>
              </a:rPr>
              <a:t>-3</a:t>
            </a:r>
            <a:endParaRPr lang="cs-CZ" altLang="cs-CZ" sz="4000" b="1" baseline="30000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11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368450"/>
          </a:xfrm>
        </p:spPr>
        <p:txBody>
          <a:bodyPr/>
          <a:lstStyle/>
          <a:p>
            <a:r>
              <a:rPr lang="cs-CZ" altLang="cs-CZ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Výpočty s mocninou čísla 10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5"/>
              <p:cNvSpPr txBox="1">
                <a:spLocks noChangeArrowheads="1"/>
              </p:cNvSpPr>
              <p:nvPr/>
            </p:nvSpPr>
            <p:spPr bwMode="auto">
              <a:xfrm>
                <a:off x="193716" y="1412776"/>
                <a:ext cx="8713788" cy="21253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25400">
                    <a:solidFill>
                      <a:srgbClr val="FF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273050" indent="-273050">
                  <a:spcBef>
                    <a:spcPct val="0"/>
                  </a:spcBef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8733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200" b="1" dirty="0" smtClean="0">
                    <a:solidFill>
                      <a:schemeClr val="bg2"/>
                    </a:solidFill>
                    <a:effectLst/>
                  </a:rPr>
                  <a:t>*	dělení</a:t>
                </a: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  <a:tabLst>
                    <a:tab pos="1527175" algn="l"/>
                  </a:tabLst>
                </a:pPr>
                <a:r>
                  <a:rPr lang="cs-CZ" altLang="cs-CZ" sz="2200" b="1" dirty="0">
                    <a:solidFill>
                      <a:schemeClr val="bg2"/>
                    </a:solidFill>
                    <a:effectLst/>
                  </a:rPr>
                  <a:t>	</a:t>
                </a:r>
                <a:r>
                  <a:rPr lang="cs-CZ" altLang="cs-CZ" sz="2200" b="1" dirty="0" smtClean="0">
                    <a:solidFill>
                      <a:schemeClr val="bg2"/>
                    </a:solidFill>
                    <a:effectLst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p>
                        </m:sSup>
                      </m:num>
                      <m:den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cs-CZ" altLang="cs-CZ" sz="3200" b="1" i="1" dirty="0" smtClean="0">
                                <a:solidFill>
                                  <a:schemeClr val="bg2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p>
                        </m:sSup>
                      </m:den>
                    </m:f>
                    <m:r>
                      <a:rPr lang="cs-CZ" altLang="cs-CZ" sz="3200" b="1" i="1" dirty="0" smtClean="0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cs-CZ" altLang="cs-CZ" sz="3200" b="1" i="1" dirty="0" smtClean="0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sz="3200" b="1" i="1" dirty="0" smtClean="0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cs-CZ" altLang="cs-CZ" sz="3200" b="1" baseline="30000" dirty="0" smtClean="0">
                  <a:solidFill>
                    <a:schemeClr val="bg2"/>
                  </a:solidFill>
                  <a:effectLst/>
                </a:endParaRP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200" b="1" dirty="0" smtClean="0">
                    <a:solidFill>
                      <a:schemeClr val="bg2"/>
                    </a:solidFill>
                    <a:effectLst/>
                  </a:rPr>
                  <a:t> Čísla před mocninou vydělíme a exponenty odečteme</a:t>
                </a:r>
                <a:endParaRPr lang="cs-CZ" altLang="cs-CZ" sz="4000" b="1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716" y="1412776"/>
                <a:ext cx="8713788" cy="2125390"/>
              </a:xfrm>
              <a:prstGeom prst="rect">
                <a:avLst/>
              </a:prstGeom>
              <a:blipFill>
                <a:blip r:embed="rId2"/>
                <a:stretch>
                  <a:fillRect l="-910" t="-1724" b="-51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6219" y="3717032"/>
            <a:ext cx="87137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547664" y="3861048"/>
                <a:ext cx="6711768" cy="842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7∗</m:t>
                          </m:r>
                          <m:sSup>
                            <m:sSupPr>
                              <m:ctrlPr>
                                <a:rPr lang="cs-CZ" altLang="cs-CZ" sz="240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2∗</m:t>
                          </m:r>
                          <m:sSup>
                            <m:sSupPr>
                              <m:ctrlPr>
                                <a:rPr lang="cs-CZ" altLang="cs-CZ" sz="240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altLang="cs-CZ" sz="2400" b="0" i="1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=3,5∗</m:t>
                      </m:r>
                      <m:sSup>
                        <m:sSup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d>
                            <m:dPr>
                              <m:ctrlPr>
                                <a:rPr lang="cs-CZ" altLang="cs-CZ" sz="240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b="0" i="1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9−3</m:t>
                              </m:r>
                            </m:e>
                          </m:d>
                        </m:sup>
                      </m:sSup>
                      <m:r>
                        <a:rPr lang="cs-CZ" altLang="cs-CZ" sz="2400" b="0" i="1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=3,5∗</m:t>
                      </m:r>
                      <m:sSup>
                        <m:sSupPr>
                          <m:ctrlPr>
                            <a:rPr lang="cs-CZ" altLang="cs-CZ" sz="240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cs-CZ" altLang="cs-CZ" sz="2400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861048"/>
                <a:ext cx="6711768" cy="8428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411760" y="4829005"/>
                <a:ext cx="5353324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4,2∗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=1,4∗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d>
                            <m:d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−3−6</m:t>
                              </m:r>
                            </m:e>
                          </m:d>
                        </m:sup>
                      </m:sSup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=1,4∗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829005"/>
                <a:ext cx="5353324" cy="741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259632" y="5871669"/>
                <a:ext cx="6991016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4∗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=0,25∗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(0−(−7))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=0,25∗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bg2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871669"/>
                <a:ext cx="6991016" cy="7411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Proudění">
  <a:themeElements>
    <a:clrScheme name="Vlastní 2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C00000"/>
      </a:hlink>
      <a:folHlink>
        <a:srgbClr val="00194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3282</TotalTime>
  <Words>4071</Words>
  <Application>Microsoft Office PowerPoint</Application>
  <PresentationFormat>Předvádění na obrazovce (4:3)</PresentationFormat>
  <Paragraphs>495</Paragraphs>
  <Slides>43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2" baseType="lpstr">
      <vt:lpstr>Arial</vt:lpstr>
      <vt:lpstr>Arial Unicode MS</vt:lpstr>
      <vt:lpstr>Cambria Math</vt:lpstr>
      <vt:lpstr>Comic Sans MS</vt:lpstr>
      <vt:lpstr>Garamond</vt:lpstr>
      <vt:lpstr>Symbol</vt:lpstr>
      <vt:lpstr>Wingdings</vt:lpstr>
      <vt:lpstr>Proudění</vt:lpstr>
      <vt:lpstr>Rovnice</vt:lpstr>
      <vt:lpstr>Základy elektrotechniky Proudové pole</vt:lpstr>
      <vt:lpstr>Základní jednotky SI</vt:lpstr>
      <vt:lpstr>Doplňkové a odvozené  jednotky</vt:lpstr>
      <vt:lpstr>Předpony a násobky jednotek</vt:lpstr>
      <vt:lpstr>Na úvod trochu matematiky - počítání s předponami a mocninou čísla 10 </vt:lpstr>
      <vt:lpstr>Převody mezi různými vyjádřeními</vt:lpstr>
      <vt:lpstr>Příklady</vt:lpstr>
      <vt:lpstr>Výpočty s mocninou čísla 10</vt:lpstr>
      <vt:lpstr>Výpočty s mocninou čísla 10</vt:lpstr>
      <vt:lpstr>Výpočty s mocninou čísla 10</vt:lpstr>
      <vt:lpstr>Výpočty s mocninou čísla 10</vt:lpstr>
      <vt:lpstr>Příklady</vt:lpstr>
      <vt:lpstr>Příklady</vt:lpstr>
      <vt:lpstr>Proudové pole</vt:lpstr>
      <vt:lpstr>Veličiny proudového pole</vt:lpstr>
      <vt:lpstr>Veličiny proudového pole</vt:lpstr>
      <vt:lpstr>Veličiny proudového pole</vt:lpstr>
      <vt:lpstr>Veličiny proudového pole</vt:lpstr>
      <vt:lpstr>Příklady</vt:lpstr>
      <vt:lpstr>Vlastnosti proudového pole</vt:lpstr>
      <vt:lpstr>Vlastnosti proudového pole</vt:lpstr>
      <vt:lpstr>Vlastnosti proudového pole</vt:lpstr>
      <vt:lpstr>Prezentace aplikace PowerPoint</vt:lpstr>
      <vt:lpstr>Příklady</vt:lpstr>
      <vt:lpstr>Příklady</vt:lpstr>
      <vt:lpstr>Měrný odpor (rezistivita)</vt:lpstr>
      <vt:lpstr>Elektrický odpor</vt:lpstr>
      <vt:lpstr>Příklady</vt:lpstr>
      <vt:lpstr>Příklady</vt:lpstr>
      <vt:lpstr>Závislost odporu na teplotě </vt:lpstr>
      <vt:lpstr>Závislost odporu na teplotě</vt:lpstr>
      <vt:lpstr>Závislost odporu na teplotě</vt:lpstr>
      <vt:lpstr>Závislost odporu na teplotě</vt:lpstr>
      <vt:lpstr>Příklady</vt:lpstr>
      <vt:lpstr>Příklady</vt:lpstr>
      <vt:lpstr>Práce elektrického proudu W nebo A (J)</vt:lpstr>
      <vt:lpstr>Práce elektrického proudu</vt:lpstr>
      <vt:lpstr>Účinnost elektrického zařízení  (-), (%)</vt:lpstr>
      <vt:lpstr>Elektrický příkon PP (výkon - P) (W)</vt:lpstr>
      <vt:lpstr>Elektrický příkon PP (W)</vt:lpstr>
      <vt:lpstr>Příklady</vt:lpstr>
      <vt:lpstr>Příklady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347</cp:revision>
  <dcterms:created xsi:type="dcterms:W3CDTF">2006-07-11T07:50:54Z</dcterms:created>
  <dcterms:modified xsi:type="dcterms:W3CDTF">2024-09-24T05:47:05Z</dcterms:modified>
</cp:coreProperties>
</file>