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2"/>
  </p:notesMasterIdLst>
  <p:sldIdLst>
    <p:sldId id="256" r:id="rId2"/>
    <p:sldId id="257" r:id="rId3"/>
    <p:sldId id="281" r:id="rId4"/>
    <p:sldId id="264" r:id="rId5"/>
    <p:sldId id="265" r:id="rId6"/>
    <p:sldId id="282" r:id="rId7"/>
    <p:sldId id="266" r:id="rId8"/>
    <p:sldId id="268" r:id="rId9"/>
    <p:sldId id="271" r:id="rId10"/>
    <p:sldId id="272" r:id="rId11"/>
    <p:sldId id="283" r:id="rId12"/>
    <p:sldId id="287" r:id="rId13"/>
    <p:sldId id="284" r:id="rId14"/>
    <p:sldId id="286" r:id="rId15"/>
    <p:sldId id="273" r:id="rId16"/>
    <p:sldId id="276" r:id="rId17"/>
    <p:sldId id="279" r:id="rId18"/>
    <p:sldId id="280" r:id="rId19"/>
    <p:sldId id="285" r:id="rId20"/>
    <p:sldId id="263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81" autoAdjust="0"/>
  </p:normalViewPr>
  <p:slideViewPr>
    <p:cSldViewPr>
      <p:cViewPr varScale="1">
        <p:scale>
          <a:sx n="119" d="100"/>
          <a:sy n="119" d="100"/>
        </p:scale>
        <p:origin x="4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392A5-400C-4BF9-8C3E-98DB8A5B5245}" type="datetimeFigureOut">
              <a:rPr lang="cs-CZ" smtClean="0"/>
              <a:t>15.07.2024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CFE88-0C49-4A51-9D09-6E29B81A30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90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CFE88-0C49-4A51-9D09-6E29B81A304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92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CFE88-0C49-4A51-9D09-6E29B81A304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33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229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0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1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32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232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232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32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233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1233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1233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1233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7DAD3C0-6D22-4A2F-ACC7-923FA06D92A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9CC8F-E661-442B-8E37-7A406641D5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205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7759-5654-4B51-8DD4-327DB17DAD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95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0961-E96C-4911-8A27-33C39DB358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482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FAE45-7EF5-4019-8094-AACF1FC8999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649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D698E-1158-4AE5-9E60-46C84B1499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748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E42BF-0C02-415C-B4A2-C6D4A9967F6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878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2B4BB-FCB6-44B5-B670-E33137AB1B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878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1C01C-75E5-4190-BC26-6799318073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905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AFFC4-E212-4BF5-9165-F78334AC47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991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C7557-CA1D-4F10-8DFC-48DF283C717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28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8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9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0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0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0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130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130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0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130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130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130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1130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1131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2CC87AE-2F1C-4C3B-846E-4EB4ED7E020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3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5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www.ceps.cz/CZE/Media/Ke-stazeni/Fotogalerie/Prenosova-soustava/PublishingImages/orig/vedeni_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r="4395"/>
          <a:stretch/>
        </p:blipFill>
        <p:spPr bwMode="auto">
          <a:xfrm>
            <a:off x="0" y="0"/>
            <a:ext cx="9141619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35696" y="2420888"/>
            <a:ext cx="6995120" cy="1684784"/>
          </a:xfrm>
        </p:spPr>
        <p:txBody>
          <a:bodyPr/>
          <a:lstStyle/>
          <a:p>
            <a:r>
              <a:rPr lang="cs-CZ" altLang="cs-CZ" sz="6000" b="1" u="sng" dirty="0" smtClean="0"/>
              <a:t>Elektrotechnika</a:t>
            </a:r>
            <a:endParaRPr lang="cs-CZ" altLang="cs-CZ" sz="6000" b="1" u="sng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11560" y="4293096"/>
            <a:ext cx="828092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 smtClean="0"/>
              <a:t>úvod do zaměření oboru průmyslová elektrotechnika … </a:t>
            </a:r>
            <a:endParaRPr lang="cs-CZ" altLang="cs-CZ" sz="4000" b="1" u="sng" dirty="0"/>
          </a:p>
        </p:txBody>
      </p:sp>
      <p:pic>
        <p:nvPicPr>
          <p:cNvPr id="5" name="Picture 7" descr="lo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" y="5772662"/>
            <a:ext cx="9036050" cy="10652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97767"/>
            <a:ext cx="8713092" cy="926977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Možnosti uplatnění 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1026" name="Picture 2" descr="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7722"/>
            <a:ext cx="3312368" cy="49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MC900240607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440541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ČEZ – montéři v zimě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89040"/>
            <a:ext cx="4383710" cy="291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1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ontrol Engineering | PLC object-oriented programming benef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" y="3844034"/>
            <a:ext cx="4176496" cy="301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388" t="232" r="36298" b="56299"/>
          <a:stretch/>
        </p:blipFill>
        <p:spPr>
          <a:xfrm>
            <a:off x="107504" y="33160"/>
            <a:ext cx="7272808" cy="37449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19760" t="10310" r="22123" b="29210"/>
          <a:stretch/>
        </p:blipFill>
        <p:spPr>
          <a:xfrm>
            <a:off x="4283968" y="2996952"/>
            <a:ext cx="4752528" cy="370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eprin.cz/files/thumbs/mod_eshop/produkty/full/13787-aplikacni-roboticke-pracoviste-arp.76169652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2" y="97224"/>
            <a:ext cx="320307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NC stroje - automatické hříde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45024"/>
            <a:ext cx="3888432" cy="308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lp-elektro.cz/images/slp_elektro_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7496"/>
            <a:ext cx="4608067" cy="307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digi66storage1.eu/uploads/_app/811/2018/03/28/roboti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5" y="3501008"/>
            <a:ext cx="4968552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9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elektrika.cz/14/19-graitec-cad-1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4" y="3212976"/>
            <a:ext cx="7739269" cy="351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34963" t="37798" r="5029" b="18733"/>
          <a:stretch/>
        </p:blipFill>
        <p:spPr>
          <a:xfrm>
            <a:off x="118884" y="72556"/>
            <a:ext cx="4894270" cy="26590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l="23152" t="27089" r="26764" b="25661"/>
          <a:stretch/>
        </p:blipFill>
        <p:spPr>
          <a:xfrm>
            <a:off x="4926285" y="31348"/>
            <a:ext cx="4191387" cy="29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melín začal zavážet palivo do druhého bloku | Společnos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854" y="116632"/>
            <a:ext cx="552174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elín jaderné elektrárny Temelín. | na serveru Lidovky.cz | aktuální zprá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52526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7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2555" y="197767"/>
            <a:ext cx="4591453" cy="926977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O čem ještě můžeme hovořit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4" name="Picture 29" descr="odpojovač porucha 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708761" cy="278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http://www.energy.siemens.com/hq/pool/hq/automation/power-transmission-distribution/protection/siprotec/distance-protection/7sa5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90477"/>
            <a:ext cx="3286075" cy="362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://www.hw.cz/files/redaktor1928/image/078_shock0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9" y="4422294"/>
            <a:ext cx="2047325" cy="224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://www.hw.cz/files/redaktor1928/image/078_shock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60153"/>
            <a:ext cx="1872208" cy="220920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0722" name="Picture 2" descr="http://3pol.cz/img/pic/6/simse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76" y="126172"/>
            <a:ext cx="3994492" cy="319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9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a.ecn.cz/img_upload/e6ffb6c50bc1424ab10ecf09e063cd63/smart_elektromer_c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5478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ez.cz/edee/content/micrositesutf/odpovednost2011/images/data/environment/smart-grids-schema-vel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014" y="116632"/>
            <a:ext cx="6317494" cy="355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řizovací náklady a zprovoznění PST by se i u nás vyšplhaly do milionových výší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79" y="3789040"/>
            <a:ext cx="4178717" cy="299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1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97767"/>
            <a:ext cx="5040684" cy="926977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Ne vše se podaří…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1026" name="Picture 2" descr="VÃ½sledek obrÃ¡zku pro poÅ¾Ã¡r transformÃ¡to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53" y="1127887"/>
            <a:ext cx="4229631" cy="317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havÃ¡rie vedenÃ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01768"/>
            <a:ext cx="5428387" cy="33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 Praze vybuchla trafostanice, třetina města byla bez proudu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52" y="165767"/>
            <a:ext cx="3957139" cy="27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26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25759"/>
            <a:ext cx="4504934" cy="494929"/>
          </a:xfrm>
        </p:spPr>
        <p:txBody>
          <a:bodyPr/>
          <a:lstStyle/>
          <a:p>
            <a:r>
              <a:rPr lang="cs-CZ" altLang="cs-CZ" sz="2400" b="1" u="sng" dirty="0" smtClean="0">
                <a:solidFill>
                  <a:srgbClr val="000000"/>
                </a:solidFill>
                <a:effectLst/>
              </a:rPr>
              <a:t>Ne vše se podaří…</a:t>
            </a:r>
            <a:endParaRPr lang="cs-CZ" altLang="cs-CZ" sz="24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0403"/>
            <a:ext cx="4279523" cy="297941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" y="908721"/>
            <a:ext cx="4735890" cy="29794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09" y="4005064"/>
            <a:ext cx="2099222" cy="27948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r="18406"/>
          <a:stretch/>
        </p:blipFill>
        <p:spPr>
          <a:xfrm>
            <a:off x="2411760" y="4005064"/>
            <a:ext cx="3045066" cy="27948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851" y="4090562"/>
            <a:ext cx="3539645" cy="26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25759"/>
            <a:ext cx="4504934" cy="494929"/>
          </a:xfrm>
        </p:spPr>
        <p:txBody>
          <a:bodyPr/>
          <a:lstStyle/>
          <a:p>
            <a:r>
              <a:rPr lang="cs-CZ" altLang="cs-CZ" sz="2400" b="1" u="sng" dirty="0" smtClean="0">
                <a:solidFill>
                  <a:srgbClr val="000000"/>
                </a:solidFill>
                <a:effectLst/>
              </a:rPr>
              <a:t>A nejhorší na závěr</a:t>
            </a:r>
            <a:endParaRPr lang="cs-CZ" altLang="cs-CZ" sz="24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5122" name="Picture 2" descr="https://www.zachranny-kruh.cz/image.php?idx=292924&amp;mw=250&amp;mh=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92696"/>
            <a:ext cx="392596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orage.pozary.cz/article/4/f/4f0aadabec2e4/qmiprz3vs9.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5759"/>
            <a:ext cx="4498386" cy="318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ícejazyčné tabulky - Nebezpečí úrazu elektrickým proudem - Danger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41663"/>
            <a:ext cx="2386633" cy="33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866175"/>
            <a:ext cx="3925966" cy="287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8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Elektrotechnika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1196752"/>
            <a:ext cx="8712200" cy="198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Pamatuj</a:t>
            </a:r>
          </a:p>
          <a:p>
            <a:pPr marL="265113" indent="-265113">
              <a:spcBef>
                <a:spcPts val="600"/>
              </a:spcBef>
            </a:pPr>
            <a:r>
              <a:rPr lang="cs-CZ" altLang="cs-CZ" sz="2400" b="1" dirty="0" smtClean="0">
                <a:solidFill>
                  <a:srgbClr val="000000"/>
                </a:solidFill>
              </a:rPr>
              <a:t>*	</a:t>
            </a:r>
            <a:r>
              <a:rPr lang="cs-CZ" altLang="cs-CZ" sz="2400" b="1" u="sng" dirty="0" smtClean="0">
                <a:solidFill>
                  <a:srgbClr val="000000"/>
                </a:solidFill>
              </a:rPr>
              <a:t>Elektrická energie je dobrý sluha, ale zlý pán</a:t>
            </a:r>
          </a:p>
          <a:p>
            <a:pPr marL="265113" indent="-265113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Neboj se elektrické energie, ale měj před ní respekt</a:t>
            </a:r>
          </a:p>
          <a:p>
            <a:pPr marL="265113" indent="-265113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Dodržuj vždy základní pravidla bezpečnosti. Rutina může vést k neštěstí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6" y="3356992"/>
            <a:ext cx="8559257" cy="187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388" y="5417929"/>
            <a:ext cx="883226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Je to obor, který se na jedné straně prudce rozvíjí (digitalizace, výkonová elektronika, alternativní zdroje, chytré sítě, automatizace, robotika, …) a na druhé straně se zde používají zařízení stará 40 a více let - dostačující spolehlivost a vysoká cena nového zařízení.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856662" cy="792163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Materiály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79388" y="1268413"/>
            <a:ext cx="87122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3538" indent="-363538" defTabSz="881063"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2925" defTabSz="881063"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881063"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881063"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881063"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881063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881063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881063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881063" fontAlgn="base">
              <a:spcBef>
                <a:spcPct val="0"/>
              </a:spcBef>
              <a:spcAft>
                <a:spcPct val="0"/>
              </a:spcAft>
              <a:tabLst>
                <a:tab pos="628650" algn="l"/>
                <a:tab pos="892175" algn="l"/>
                <a:tab pos="2147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Energetická maturita ČEZ - prezentační materiály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ČEPS</a:t>
            </a:r>
            <a:endParaRPr lang="cs-CZ" altLang="cs-CZ" sz="2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632"/>
            <a:ext cx="8832268" cy="655375"/>
          </a:xfrm>
        </p:spPr>
        <p:txBody>
          <a:bodyPr/>
          <a:lstStyle/>
          <a:p>
            <a:r>
              <a:rPr lang="cs-CZ" altLang="cs-CZ" sz="3600" b="1" u="sng" dirty="0" smtClean="0">
                <a:solidFill>
                  <a:srgbClr val="000000"/>
                </a:solidFill>
                <a:effectLst/>
              </a:rPr>
              <a:t>Minulost (současnost) a budoucnost</a:t>
            </a:r>
            <a:endParaRPr lang="cs-CZ" altLang="cs-CZ" sz="3600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388" y="5301208"/>
            <a:ext cx="883226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u="sng" dirty="0" smtClean="0">
                <a:solidFill>
                  <a:srgbClr val="000000"/>
                </a:solidFill>
              </a:rPr>
              <a:t>Minulost (současnost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) - centrální výroba elektrické energie - přenosové sítě - spotřeba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 smtClean="0">
                <a:solidFill>
                  <a:srgbClr val="000000"/>
                </a:solidFill>
              </a:rPr>
              <a:t>Budoucnost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 - převážně lokální výroba elektrické energie, obnovitelné zdroje, modulární reaktory, digitální technologie, „chytré“ sítě  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7" name="Picture 4" descr="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84875"/>
            <a:ext cx="3960440" cy="412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g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1"/>
            <a:ext cx="4213673" cy="413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2411760" y="4539565"/>
            <a:ext cx="5167313" cy="1465262"/>
          </a:xfrm>
          <a:prstGeom prst="curvedUpArrow">
            <a:avLst>
              <a:gd name="adj1" fmla="val 70531"/>
              <a:gd name="adj2" fmla="val 141062"/>
              <a:gd name="adj3" fmla="val 33333"/>
            </a:avLst>
          </a:prstGeom>
          <a:solidFill>
            <a:schemeClr val="bg1">
              <a:lumMod val="40000"/>
              <a:lumOff val="60000"/>
              <a:alpha val="62000"/>
            </a:schemeClr>
          </a:solidFill>
          <a:ln>
            <a:noFill/>
          </a:ln>
          <a:effectLst/>
          <a:extLst/>
        </p:spPr>
        <p:txBody>
          <a:bodyPr wrap="none" lIns="78762" tIns="39382" rIns="78762" bIns="39382" anchor="ctr"/>
          <a:lstStyle/>
          <a:p>
            <a:pPr algn="ctr" eaLnBrk="0" hangingPunct="0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cs-CZ" sz="1428"/>
          </a:p>
        </p:txBody>
      </p:sp>
    </p:spTree>
    <p:extLst>
      <p:ext uri="{BB962C8B-B14F-4D97-AF65-F5344CB8AC3E}">
        <p14:creationId xmlns:p14="http://schemas.microsoft.com/office/powerpoint/2010/main" val="425175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Výroba elektrické energie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1340768"/>
            <a:ext cx="87122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Rozdělení podle velikosti elektrického výkonu</a:t>
            </a:r>
          </a:p>
          <a:p>
            <a:pPr marL="180975" indent="-180975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stávající velké a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centrální zdroje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jaderné elektrárny - Dukovany, Temelín 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uhelné elektrárny - Tušimice, Prunéřov, Počerady, Ledvice, …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	-	vodní elektrárny - Orlík, Lipno, Slapy, Štěchovice, Dlouhé stráně, …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ostatní - PPE Počerady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2530" name="Picture 2" descr="http://www.cez.cz/edee/content/img/gallery/elektrarny/temelin/ete-b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19550"/>
            <a:ext cx="3672408" cy="275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JANaac770f7a_ELEKTRARNA_DLOUHE_STR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567011"/>
            <a:ext cx="4272836" cy="32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9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Výroba elektrické energie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1196752"/>
            <a:ext cx="8712200" cy="23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80975" indent="-180975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malé, místní zdroje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obnovitelné zdroje energie - slunce, vítr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malé vodní elektrárny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teplárny</a:t>
            </a: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kogenerační jednotky</a:t>
            </a:r>
            <a:endParaRPr lang="cs-CZ" altLang="cs-CZ" sz="2000" b="1" dirty="0">
              <a:solidFill>
                <a:srgbClr val="000000"/>
              </a:solidFill>
            </a:endParaRPr>
          </a:p>
          <a:p>
            <a:pPr marL="180975" indent="-180975">
              <a:spcBef>
                <a:spcPts val="600"/>
              </a:spcBef>
              <a:tabLst>
                <a:tab pos="3619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? mikro reaktory?</a:t>
            </a:r>
          </a:p>
        </p:txBody>
      </p:sp>
      <p:pic>
        <p:nvPicPr>
          <p:cNvPr id="23554" name="Picture 2" descr="http://vtm.e15.cz/files/imagecache/dust_filerenderer_normal/upload/aktuality/ide_ln__m_sto_pro_v_trn__elektr_rny_4f2fbaa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361" y="4293096"/>
            <a:ext cx="4290135" cy="246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Srdcem  kogenerační jednotky je atmosférický pístový spalovací  motor 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4617"/>
            <a:ext cx="4476210" cy="30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olar_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169" y="1331640"/>
            <a:ext cx="3069117" cy="27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20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488" y="289266"/>
            <a:ext cx="2860880" cy="1444725"/>
          </a:xfrm>
        </p:spPr>
        <p:txBody>
          <a:bodyPr/>
          <a:lstStyle/>
          <a:p>
            <a:r>
              <a:rPr lang="cs-CZ" altLang="cs-CZ" sz="3200" b="1" u="sng" dirty="0" err="1" smtClean="0">
                <a:solidFill>
                  <a:srgbClr val="000000"/>
                </a:solidFill>
                <a:effectLst/>
              </a:rPr>
              <a:t>Fotovoltaické</a:t>
            </a:r>
            <a:r>
              <a:rPr lang="cs-CZ" altLang="cs-CZ" sz="3200" b="1" u="sng" dirty="0" smtClean="0">
                <a:solidFill>
                  <a:srgbClr val="000000"/>
                </a:solidFill>
                <a:effectLst/>
              </a:rPr>
              <a:t> systémy - </a:t>
            </a:r>
            <a:r>
              <a:rPr lang="cs-CZ" altLang="cs-CZ" sz="2400" b="1" u="sng" dirty="0" smtClean="0">
                <a:solidFill>
                  <a:srgbClr val="000000"/>
                </a:solidFill>
                <a:effectLst/>
              </a:rPr>
              <a:t>střešní systémy</a:t>
            </a:r>
            <a:endParaRPr lang="cs-CZ" altLang="cs-CZ" sz="2400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835696" y="1916832"/>
            <a:ext cx="14443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u="sng" dirty="0" smtClean="0">
                <a:solidFill>
                  <a:srgbClr val="000000"/>
                </a:solidFill>
              </a:rPr>
              <a:t>Dnes 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34" y="116632"/>
            <a:ext cx="5911810" cy="309634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6" y="3395817"/>
            <a:ext cx="6324038" cy="3413544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460388" y="4941168"/>
            <a:ext cx="25202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u="sng" dirty="0" smtClean="0">
                <a:solidFill>
                  <a:srgbClr val="000000"/>
                </a:solidFill>
              </a:rPr>
              <a:t>… a možná za několik let</a:t>
            </a:r>
          </a:p>
        </p:txBody>
      </p:sp>
    </p:spTree>
    <p:extLst>
      <p:ext uri="{BB962C8B-B14F-4D97-AF65-F5344CB8AC3E}">
        <p14:creationId xmlns:p14="http://schemas.microsoft.com/office/powerpoint/2010/main" val="54623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Přenos elektrické energie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1557338"/>
            <a:ext cx="8712200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Základní problematika při přenosu elektrické energie</a:t>
            </a:r>
          </a:p>
          <a:p>
            <a:pPr marL="180975" indent="-180975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maximální výkon (kapacita) přenosu</a:t>
            </a:r>
          </a:p>
          <a:p>
            <a:pPr marL="180975" indent="-180975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snížení ztrát při přenosu</a:t>
            </a:r>
          </a:p>
          <a:p>
            <a:pPr marL="180975" indent="-180975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snížení úbytku napětí při přenosu</a:t>
            </a:r>
          </a:p>
          <a:p>
            <a:pPr marL="180975" indent="-180975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	zvýšení napětí pro přenos, u nás střídavé napětí 400kV a 220 kV 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5602" name="Picture 2" descr="http://www.ege.cz/storage/1_1538_okostozarlet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6" y="3626928"/>
            <a:ext cx="4248596" cy="318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www.ege.cz/storage/1_1536_okodeltale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45024"/>
            <a:ext cx="2376264" cy="316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58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Distribuční rozvody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9388" y="1052736"/>
            <a:ext cx="6912892" cy="28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Rozvod ke spotřebitelům</a:t>
            </a:r>
          </a:p>
          <a:p>
            <a:pPr marL="271463" indent="-271463"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hladina velmi vysokého napětí - 110 kV</a:t>
            </a:r>
          </a:p>
          <a:p>
            <a:pPr marL="271463" indent="-271463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napájení větších měst a velkých výrobních podniků</a:t>
            </a:r>
          </a:p>
          <a:p>
            <a:pPr marL="271463" indent="-271463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hladina vysokého napětí - 35 kV, 22 kV, 10 kV</a:t>
            </a:r>
          </a:p>
          <a:p>
            <a:pPr marL="271463" indent="-271463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	-	páteřní rozvody ve městech a napájení obcí </a:t>
            </a:r>
          </a:p>
          <a:p>
            <a:pPr marL="271463" indent="-271463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	napájení průmyslových podniků</a:t>
            </a:r>
          </a:p>
          <a:p>
            <a:pPr marL="271463" indent="-271463">
              <a:spcBef>
                <a:spcPts val="600"/>
              </a:spcBef>
              <a:tabLst>
                <a:tab pos="450850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hladina nízkého napětí - 400V/230V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6626" name="Picture 2" descr="http://www.prostor-ad.cz/pruvodce/praha/sporilov/hamrak/img/kbohd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" r="1926"/>
          <a:stretch/>
        </p:blipFill>
        <p:spPr bwMode="auto">
          <a:xfrm>
            <a:off x="107504" y="3910070"/>
            <a:ext cx="4026880" cy="283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www.energetika-servis.cz/galerie/%282007%29Stavba_VN_novy_typ_konzol_ParatII-2/slides/m_P10601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t="12324" r="27292"/>
          <a:stretch/>
        </p:blipFill>
        <p:spPr bwMode="auto">
          <a:xfrm>
            <a:off x="6516216" y="2656609"/>
            <a:ext cx="2088232" cy="26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www.allkabel.cz/upload/productimg/100_N2XS%28F%292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47"/>
          <a:stretch/>
        </p:blipFill>
        <p:spPr bwMode="auto">
          <a:xfrm>
            <a:off x="4246540" y="5335956"/>
            <a:ext cx="4789956" cy="137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9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97767"/>
            <a:ext cx="5544740" cy="1339967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Domovní a průmyslové  rozvody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07504" y="1552143"/>
            <a:ext cx="5663972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Domovní rozvody</a:t>
            </a:r>
          </a:p>
          <a:p>
            <a:pPr marL="271463" indent="-271463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-	přípojka, hlavní domovní vedení, rozvody v bytě</a:t>
            </a:r>
          </a:p>
          <a:p>
            <a:pPr marL="271463" indent="-271463">
              <a:spcBef>
                <a:spcPct val="50000"/>
              </a:spcBef>
            </a:pPr>
            <a:r>
              <a:rPr lang="cs-CZ" altLang="cs-CZ" sz="2400" b="1" u="sng" dirty="0" smtClean="0">
                <a:solidFill>
                  <a:srgbClr val="000000"/>
                </a:solidFill>
              </a:rPr>
              <a:t>Průmyslové rozvody</a:t>
            </a:r>
          </a:p>
          <a:p>
            <a:pPr marL="271463" indent="-271463">
              <a:spcBef>
                <a:spcPts val="6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-	přípojka, rozvod v průmyslovém provozu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9698" name="Picture 2" descr="http://www.fotban.com/8/img2/1463/elektroinstalacni-prace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52845"/>
            <a:ext cx="4258091" cy="238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www.elektropuchner.cz/sites/default/files/field/image/2012/02/elektroinstalace_prumyslovych_provoz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3659432"/>
            <a:ext cx="4152775" cy="311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://www.durplus.cz/graphics/images/portfolio/montaz-domovni-pripoj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25" y="154191"/>
            <a:ext cx="3053463" cy="40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theme/theme1.xml><?xml version="1.0" encoding="utf-8"?>
<a:theme xmlns:a="http://schemas.openxmlformats.org/drawingml/2006/main" name="Paprsky">
  <a:themeElements>
    <a:clrScheme name="Paprsky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Papr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681</TotalTime>
  <Words>419</Words>
  <Application>Microsoft Office PowerPoint</Application>
  <PresentationFormat>Předvádění na obrazovce (4:3)</PresentationFormat>
  <Paragraphs>57</Paragraphs>
  <Slides>20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Symbol</vt:lpstr>
      <vt:lpstr>Wingdings</vt:lpstr>
      <vt:lpstr>Paprsky</vt:lpstr>
      <vt:lpstr>Elektrotechnika</vt:lpstr>
      <vt:lpstr>Elektrotechnika</vt:lpstr>
      <vt:lpstr>Minulost (současnost) a budoucnost</vt:lpstr>
      <vt:lpstr>Výroba elektrické energie</vt:lpstr>
      <vt:lpstr>Výroba elektrické energie</vt:lpstr>
      <vt:lpstr>Fotovoltaické systémy - střešní systémy</vt:lpstr>
      <vt:lpstr>Přenos elektrické energie</vt:lpstr>
      <vt:lpstr>Distribuční rozvody</vt:lpstr>
      <vt:lpstr>Domovní a průmyslové  rozvody</vt:lpstr>
      <vt:lpstr>Možnosti uplatnění </vt:lpstr>
      <vt:lpstr>Prezentace aplikace PowerPoint</vt:lpstr>
      <vt:lpstr>Prezentace aplikace PowerPoint</vt:lpstr>
      <vt:lpstr>Prezentace aplikace PowerPoint</vt:lpstr>
      <vt:lpstr>Prezentace aplikace PowerPoint</vt:lpstr>
      <vt:lpstr>O čem ještě můžeme hovořit</vt:lpstr>
      <vt:lpstr>Prezentace aplikace PowerPoint</vt:lpstr>
      <vt:lpstr>Ne vše se podaří…</vt:lpstr>
      <vt:lpstr>Ne vše se podaří…</vt:lpstr>
      <vt:lpstr>A nejhorší na závěr</vt:lpstr>
      <vt:lpstr>Materiály</vt:lpstr>
    </vt:vector>
  </TitlesOfParts>
  <Company>SPŠSE Liberec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Elektrické napětí</dc:title>
  <dc:creator>pe</dc:creator>
  <cp:lastModifiedBy>Ivo Petricek</cp:lastModifiedBy>
  <cp:revision>84</cp:revision>
  <dcterms:created xsi:type="dcterms:W3CDTF">2009-09-02T13:59:51Z</dcterms:created>
  <dcterms:modified xsi:type="dcterms:W3CDTF">2024-07-15T08:52:51Z</dcterms:modified>
</cp:coreProperties>
</file>