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3" r:id="rId5"/>
    <p:sldId id="264" r:id="rId6"/>
    <p:sldId id="278" r:id="rId7"/>
    <p:sldId id="283" r:id="rId8"/>
    <p:sldId id="275" r:id="rId9"/>
    <p:sldId id="285" r:id="rId10"/>
    <p:sldId id="259" r:id="rId11"/>
    <p:sldId id="260" r:id="rId12"/>
    <p:sldId id="261" r:id="rId13"/>
    <p:sldId id="262" r:id="rId14"/>
    <p:sldId id="265" r:id="rId15"/>
    <p:sldId id="266" r:id="rId16"/>
    <p:sldId id="268" r:id="rId17"/>
    <p:sldId id="291" r:id="rId18"/>
    <p:sldId id="269" r:id="rId19"/>
    <p:sldId id="287" r:id="rId20"/>
    <p:sldId id="286" r:id="rId21"/>
    <p:sldId id="300" r:id="rId22"/>
    <p:sldId id="301" r:id="rId23"/>
    <p:sldId id="302" r:id="rId24"/>
    <p:sldId id="282" r:id="rId25"/>
    <p:sldId id="277" r:id="rId26"/>
    <p:sldId id="280" r:id="rId27"/>
    <p:sldId id="279" r:id="rId28"/>
    <p:sldId id="276" r:id="rId29"/>
    <p:sldId id="292" r:id="rId30"/>
    <p:sldId id="303" r:id="rId31"/>
    <p:sldId id="288" r:id="rId32"/>
    <p:sldId id="271" r:id="rId33"/>
    <p:sldId id="270" r:id="rId34"/>
    <p:sldId id="293" r:id="rId35"/>
    <p:sldId id="295" r:id="rId36"/>
    <p:sldId id="296" r:id="rId37"/>
    <p:sldId id="297" r:id="rId38"/>
    <p:sldId id="273" r:id="rId39"/>
    <p:sldId id="274" r:id="rId40"/>
    <p:sldId id="299" r:id="rId41"/>
    <p:sldId id="298" r:id="rId42"/>
    <p:sldId id="289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C20E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BAC141-3048-48E1-8617-74628617CFD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E8F66-6E67-404C-9003-34B8EAE7C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437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20336-960F-4679-90D4-D4867FD1D77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230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E601B-882C-4981-AD94-F2538D0C9B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427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700A2-6CB3-439A-A0E5-E564DF6BB1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718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C5E3E-D6FD-4449-9EBB-A1F2EBCD1F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7440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C35B5-DB08-4203-BC53-B21CCCA91A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397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4D4EC-FF24-4B14-8B60-55EC18226D2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1282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EEAAB-680C-4592-B0EC-2B213A0814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07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E1F93-472B-441A-988E-28DE41C7F59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4889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12C95-ACE6-45AF-AE5D-9BC2F166E5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0078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D97AE3D-BC99-4CE6-92C8-A3BDF3FB1CDC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elektrorevue.cz/clanky/05043/lkm3a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elektrorevue.cz/clanky/05043/lkm3b.jpg" TargetMode="Externa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3.wmf"/><Relationship Id="rId4" Type="http://schemas.openxmlformats.org/officeDocument/2006/relationships/image" Target="../media/image29.wmf"/><Relationship Id="rId9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hiwin.cz/images/linearni_pohon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4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14450"/>
            <a:ext cx="6911975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88913"/>
            <a:ext cx="7772400" cy="1023937"/>
          </a:xfrm>
        </p:spPr>
        <p:txBody>
          <a:bodyPr/>
          <a:lstStyle/>
          <a:p>
            <a:r>
              <a:rPr lang="cs-CZ" altLang="cs-CZ" sz="6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pohony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661025"/>
            <a:ext cx="7920037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krokový motor</a:t>
            </a:r>
          </a:p>
          <a:p>
            <a:pPr>
              <a:lnSpc>
                <a:spcPct val="80000"/>
              </a:lnSpc>
            </a:pPr>
            <a:r>
              <a:rPr lang="cs-CZ" altLang="cs-CZ" sz="2800" b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synchronní a asynchronní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krokový motor (LKM)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1052513"/>
            <a:ext cx="86423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	používá se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například </a:t>
            </a:r>
            <a:r>
              <a:rPr lang="cs-CZ" altLang="cs-CZ" sz="2400" b="1" dirty="0">
                <a:solidFill>
                  <a:srgbClr val="000000"/>
                </a:solidFill>
              </a:rPr>
              <a:t>pro polohování lehčích břemen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podle způsobu napájení 	-	dvoufázové LKM 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třífázové LKM</a:t>
            </a:r>
          </a:p>
        </p:txBody>
      </p:sp>
      <p:pic>
        <p:nvPicPr>
          <p:cNvPr id="8199" name="Picture 7" descr="Detailní pohled na stator lineárního krokového mot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60650"/>
            <a:ext cx="49688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7951" y="6356350"/>
            <a:ext cx="74883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0000"/>
                </a:solidFill>
              </a:rPr>
              <a:t>stator LKM </a:t>
            </a:r>
            <a:r>
              <a:rPr lang="cs-CZ" altLang="cs-CZ" sz="2400" b="1" dirty="0">
                <a:solidFill>
                  <a:srgbClr val="000000"/>
                </a:solidFill>
              </a:rPr>
              <a:t>– detailní pohled (plocha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je </a:t>
            </a:r>
            <a:r>
              <a:rPr lang="cs-CZ" altLang="cs-CZ" sz="2400" b="1" dirty="0">
                <a:solidFill>
                  <a:srgbClr val="000000"/>
                </a:solidFill>
              </a:rPr>
              <a:t>vyhlazena)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219700" y="2816225"/>
            <a:ext cx="367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Šíře zubů – okolo 1 mm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Délka posuvu do 13 cm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Rychlost do 12,5 mm/sek.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Síla do 70N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400675" y="4508500"/>
            <a:ext cx="37433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 dirty="0">
                <a:solidFill>
                  <a:srgbClr val="000000"/>
                </a:solidFill>
              </a:rPr>
              <a:t>Pro řízení platí stejné podmínky jako u rotačních KM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možnost </a:t>
            </a:r>
            <a:r>
              <a:rPr lang="cs-CZ" altLang="cs-CZ" sz="2000" b="1" dirty="0" err="1">
                <a:solidFill>
                  <a:srgbClr val="000000"/>
                </a:solidFill>
              </a:rPr>
              <a:t>mikrokrokování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obdobné charakteristiky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dvoufázového LKM</a:t>
            </a:r>
          </a:p>
        </p:txBody>
      </p:sp>
      <p:pic>
        <p:nvPicPr>
          <p:cNvPr id="9221" name="Picture 5" descr="Princip lineárního krokového mot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3857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140200" y="1054100"/>
            <a:ext cx="43926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82663" algn="l"/>
                <a:tab pos="1165225" algn="l"/>
                <a:tab pos="3943350" algn="l"/>
                <a:tab pos="4125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Jezdec	-	trvalý magnet (PM) 				(vzácné zeminy)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-	2 elektromagnety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067175" y="2444750"/>
            <a:ext cx="4968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Pozice A	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1	-	pole  PM + pole elektromagnetu 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	-	pole PM – pole elektromagnetu A, výsledné pole je nulové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	-	½ pole PM + pole elektromagnetu 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4	-	½ pole PM + pole elektromagnetu A</a:t>
            </a: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179388" y="11255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A</a:t>
            </a:r>
          </a:p>
        </p:txBody>
      </p: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755650" y="1736725"/>
            <a:ext cx="1008063" cy="1116013"/>
            <a:chOff x="476" y="1094"/>
            <a:chExt cx="635" cy="703"/>
          </a:xfrm>
        </p:grpSpPr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76" y="1253"/>
              <a:ext cx="635" cy="544"/>
            </a:xfrm>
            <a:custGeom>
              <a:avLst/>
              <a:gdLst>
                <a:gd name="T0" fmla="*/ 0 w 635"/>
                <a:gd name="T1" fmla="*/ 91 h 544"/>
                <a:gd name="T2" fmla="*/ 0 w 635"/>
                <a:gd name="T3" fmla="*/ 544 h 544"/>
                <a:gd name="T4" fmla="*/ 590 w 635"/>
                <a:gd name="T5" fmla="*/ 544 h 544"/>
                <a:gd name="T6" fmla="*/ 590 w 635"/>
                <a:gd name="T7" fmla="*/ 453 h 544"/>
                <a:gd name="T8" fmla="*/ 635 w 635"/>
                <a:gd name="T9" fmla="*/ 317 h 544"/>
                <a:gd name="T10" fmla="*/ 635 w 635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544">
                  <a:moveTo>
                    <a:pt x="0" y="91"/>
                  </a:moveTo>
                  <a:lnTo>
                    <a:pt x="0" y="544"/>
                  </a:lnTo>
                  <a:lnTo>
                    <a:pt x="590" y="544"/>
                  </a:lnTo>
                  <a:lnTo>
                    <a:pt x="590" y="453"/>
                  </a:lnTo>
                  <a:lnTo>
                    <a:pt x="635" y="317"/>
                  </a:lnTo>
                  <a:lnTo>
                    <a:pt x="63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576" y="1094"/>
              <a:ext cx="535" cy="180"/>
            </a:xfrm>
            <a:custGeom>
              <a:avLst/>
              <a:gdLst>
                <a:gd name="T0" fmla="*/ 535 w 535"/>
                <a:gd name="T1" fmla="*/ 159 h 180"/>
                <a:gd name="T2" fmla="*/ 490 w 535"/>
                <a:gd name="T3" fmla="*/ 58 h 180"/>
                <a:gd name="T4" fmla="*/ 353 w 535"/>
                <a:gd name="T5" fmla="*/ 0 h 180"/>
                <a:gd name="T6" fmla="*/ 194 w 535"/>
                <a:gd name="T7" fmla="*/ 58 h 180"/>
                <a:gd name="T8" fmla="*/ 94 w 535"/>
                <a:gd name="T9" fmla="*/ 116 h 180"/>
                <a:gd name="T10" fmla="*/ 0 w 535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80">
                  <a:moveTo>
                    <a:pt x="535" y="159"/>
                  </a:moveTo>
                  <a:cubicBezTo>
                    <a:pt x="528" y="142"/>
                    <a:pt x="520" y="84"/>
                    <a:pt x="490" y="58"/>
                  </a:cubicBezTo>
                  <a:cubicBezTo>
                    <a:pt x="460" y="32"/>
                    <a:pt x="402" y="0"/>
                    <a:pt x="353" y="0"/>
                  </a:cubicBezTo>
                  <a:cubicBezTo>
                    <a:pt x="304" y="0"/>
                    <a:pt x="237" y="39"/>
                    <a:pt x="194" y="58"/>
                  </a:cubicBezTo>
                  <a:cubicBezTo>
                    <a:pt x="151" y="77"/>
                    <a:pt x="126" y="96"/>
                    <a:pt x="94" y="116"/>
                  </a:cubicBezTo>
                  <a:cubicBezTo>
                    <a:pt x="62" y="136"/>
                    <a:pt x="20" y="167"/>
                    <a:pt x="0" y="18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684213" y="1604963"/>
            <a:ext cx="1584325" cy="1319212"/>
            <a:chOff x="431" y="1011"/>
            <a:chExt cx="998" cy="831"/>
          </a:xfrm>
        </p:grpSpPr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31" y="1298"/>
              <a:ext cx="998" cy="544"/>
            </a:xfrm>
            <a:custGeom>
              <a:avLst/>
              <a:gdLst>
                <a:gd name="T0" fmla="*/ 0 w 998"/>
                <a:gd name="T1" fmla="*/ 46 h 544"/>
                <a:gd name="T2" fmla="*/ 0 w 998"/>
                <a:gd name="T3" fmla="*/ 544 h 544"/>
                <a:gd name="T4" fmla="*/ 998 w 998"/>
                <a:gd name="T5" fmla="*/ 544 h 544"/>
                <a:gd name="T6" fmla="*/ 998 w 998"/>
                <a:gd name="T7" fmla="*/ 363 h 544"/>
                <a:gd name="T8" fmla="*/ 952 w 998"/>
                <a:gd name="T9" fmla="*/ 318 h 544"/>
                <a:gd name="T10" fmla="*/ 952 w 998"/>
                <a:gd name="T11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544">
                  <a:moveTo>
                    <a:pt x="0" y="46"/>
                  </a:moveTo>
                  <a:lnTo>
                    <a:pt x="0" y="544"/>
                  </a:lnTo>
                  <a:lnTo>
                    <a:pt x="998" y="544"/>
                  </a:lnTo>
                  <a:lnTo>
                    <a:pt x="998" y="363"/>
                  </a:lnTo>
                  <a:lnTo>
                    <a:pt x="952" y="318"/>
                  </a:lnTo>
                  <a:lnTo>
                    <a:pt x="952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497" y="1011"/>
              <a:ext cx="886" cy="287"/>
            </a:xfrm>
            <a:custGeom>
              <a:avLst/>
              <a:gdLst>
                <a:gd name="T0" fmla="*/ 886 w 886"/>
                <a:gd name="T1" fmla="*/ 287 h 287"/>
                <a:gd name="T2" fmla="*/ 750 w 886"/>
                <a:gd name="T3" fmla="*/ 106 h 287"/>
                <a:gd name="T4" fmla="*/ 523 w 886"/>
                <a:gd name="T5" fmla="*/ 15 h 287"/>
                <a:gd name="T6" fmla="*/ 342 w 886"/>
                <a:gd name="T7" fmla="*/ 15 h 287"/>
                <a:gd name="T8" fmla="*/ 173 w 886"/>
                <a:gd name="T9" fmla="*/ 69 h 287"/>
                <a:gd name="T10" fmla="*/ 0 w 886"/>
                <a:gd name="T11" fmla="*/ 263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6" h="287">
                  <a:moveTo>
                    <a:pt x="886" y="287"/>
                  </a:moveTo>
                  <a:cubicBezTo>
                    <a:pt x="848" y="219"/>
                    <a:pt x="810" y="151"/>
                    <a:pt x="750" y="106"/>
                  </a:cubicBezTo>
                  <a:cubicBezTo>
                    <a:pt x="690" y="61"/>
                    <a:pt x="591" y="30"/>
                    <a:pt x="523" y="15"/>
                  </a:cubicBezTo>
                  <a:cubicBezTo>
                    <a:pt x="455" y="0"/>
                    <a:pt x="400" y="6"/>
                    <a:pt x="342" y="15"/>
                  </a:cubicBezTo>
                  <a:cubicBezTo>
                    <a:pt x="284" y="24"/>
                    <a:pt x="230" y="28"/>
                    <a:pt x="173" y="69"/>
                  </a:cubicBezTo>
                  <a:cubicBezTo>
                    <a:pt x="116" y="110"/>
                    <a:pt x="36" y="223"/>
                    <a:pt x="0" y="26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250825" y="306863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B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067175" y="4603750"/>
            <a:ext cx="49688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2438" indent="-45243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Pozice 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1	-	½ pole PM + pole elektromagnetu 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	-	½ pole PM + pole elektromagnetu 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	-	pole PM – pole elektromagnetu B, výsledné pole je nulové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4	-	pole  PM + pole elektromagnetu B</a:t>
            </a:r>
          </a:p>
        </p:txBody>
      </p: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731838" y="3346450"/>
            <a:ext cx="1600200" cy="1374775"/>
            <a:chOff x="461" y="2108"/>
            <a:chExt cx="1008" cy="866"/>
          </a:xfrm>
        </p:grpSpPr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461" y="2419"/>
              <a:ext cx="1008" cy="555"/>
            </a:xfrm>
            <a:custGeom>
              <a:avLst/>
              <a:gdLst>
                <a:gd name="T0" fmla="*/ 50 w 1008"/>
                <a:gd name="T1" fmla="*/ 0 h 555"/>
                <a:gd name="T2" fmla="*/ 50 w 1008"/>
                <a:gd name="T3" fmla="*/ 310 h 555"/>
                <a:gd name="T4" fmla="*/ 0 w 1008"/>
                <a:gd name="T5" fmla="*/ 411 h 555"/>
                <a:gd name="T6" fmla="*/ 0 w 1008"/>
                <a:gd name="T7" fmla="*/ 555 h 555"/>
                <a:gd name="T8" fmla="*/ 1008 w 1008"/>
                <a:gd name="T9" fmla="*/ 555 h 555"/>
                <a:gd name="T10" fmla="*/ 1001 w 1008"/>
                <a:gd name="T11" fmla="*/ 29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8" h="555">
                  <a:moveTo>
                    <a:pt x="50" y="0"/>
                  </a:moveTo>
                  <a:lnTo>
                    <a:pt x="50" y="310"/>
                  </a:lnTo>
                  <a:lnTo>
                    <a:pt x="0" y="411"/>
                  </a:lnTo>
                  <a:lnTo>
                    <a:pt x="0" y="555"/>
                  </a:lnTo>
                  <a:lnTo>
                    <a:pt x="1008" y="555"/>
                  </a:lnTo>
                  <a:lnTo>
                    <a:pt x="1001" y="29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583" y="2108"/>
              <a:ext cx="879" cy="354"/>
            </a:xfrm>
            <a:custGeom>
              <a:avLst/>
              <a:gdLst>
                <a:gd name="T0" fmla="*/ 879 w 879"/>
                <a:gd name="T1" fmla="*/ 354 h 354"/>
                <a:gd name="T2" fmla="*/ 742 w 879"/>
                <a:gd name="T3" fmla="*/ 174 h 354"/>
                <a:gd name="T4" fmla="*/ 612 w 879"/>
                <a:gd name="T5" fmla="*/ 59 h 354"/>
                <a:gd name="T6" fmla="*/ 396 w 879"/>
                <a:gd name="T7" fmla="*/ 1 h 354"/>
                <a:gd name="T8" fmla="*/ 180 w 879"/>
                <a:gd name="T9" fmla="*/ 66 h 354"/>
                <a:gd name="T10" fmla="*/ 51 w 879"/>
                <a:gd name="T11" fmla="*/ 181 h 354"/>
                <a:gd name="T12" fmla="*/ 0 w 879"/>
                <a:gd name="T13" fmla="*/ 24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9" h="354">
                  <a:moveTo>
                    <a:pt x="879" y="354"/>
                  </a:moveTo>
                  <a:cubicBezTo>
                    <a:pt x="856" y="325"/>
                    <a:pt x="787" y="223"/>
                    <a:pt x="742" y="174"/>
                  </a:cubicBezTo>
                  <a:cubicBezTo>
                    <a:pt x="697" y="125"/>
                    <a:pt x="670" y="88"/>
                    <a:pt x="612" y="59"/>
                  </a:cubicBezTo>
                  <a:cubicBezTo>
                    <a:pt x="554" y="30"/>
                    <a:pt x="468" y="0"/>
                    <a:pt x="396" y="1"/>
                  </a:cubicBezTo>
                  <a:cubicBezTo>
                    <a:pt x="324" y="2"/>
                    <a:pt x="237" y="36"/>
                    <a:pt x="180" y="66"/>
                  </a:cubicBezTo>
                  <a:cubicBezTo>
                    <a:pt x="123" y="96"/>
                    <a:pt x="81" y="151"/>
                    <a:pt x="51" y="181"/>
                  </a:cubicBezTo>
                  <a:cubicBezTo>
                    <a:pt x="21" y="211"/>
                    <a:pt x="11" y="233"/>
                    <a:pt x="0" y="24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46" name="Group 30"/>
          <p:cNvGrpSpPr>
            <a:grpSpLocks/>
          </p:cNvGrpSpPr>
          <p:nvPr/>
        </p:nvGrpSpPr>
        <p:grpSpPr bwMode="auto">
          <a:xfrm>
            <a:off x="1203325" y="3527425"/>
            <a:ext cx="1065213" cy="1125538"/>
            <a:chOff x="758" y="2222"/>
            <a:chExt cx="671" cy="709"/>
          </a:xfrm>
        </p:grpSpPr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793" y="2432"/>
              <a:ext cx="636" cy="499"/>
            </a:xfrm>
            <a:custGeom>
              <a:avLst/>
              <a:gdLst>
                <a:gd name="T0" fmla="*/ 0 w 636"/>
                <a:gd name="T1" fmla="*/ 0 h 499"/>
                <a:gd name="T2" fmla="*/ 0 w 636"/>
                <a:gd name="T3" fmla="*/ 318 h 499"/>
                <a:gd name="T4" fmla="*/ 46 w 636"/>
                <a:gd name="T5" fmla="*/ 408 h 499"/>
                <a:gd name="T6" fmla="*/ 46 w 636"/>
                <a:gd name="T7" fmla="*/ 499 h 499"/>
                <a:gd name="T8" fmla="*/ 636 w 636"/>
                <a:gd name="T9" fmla="*/ 499 h 499"/>
                <a:gd name="T10" fmla="*/ 636 w 636"/>
                <a:gd name="T11" fmla="*/ 4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499">
                  <a:moveTo>
                    <a:pt x="0" y="0"/>
                  </a:moveTo>
                  <a:lnTo>
                    <a:pt x="0" y="318"/>
                  </a:lnTo>
                  <a:lnTo>
                    <a:pt x="46" y="408"/>
                  </a:lnTo>
                  <a:lnTo>
                    <a:pt x="46" y="499"/>
                  </a:lnTo>
                  <a:lnTo>
                    <a:pt x="636" y="499"/>
                  </a:lnTo>
                  <a:lnTo>
                    <a:pt x="636" y="46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758" y="2222"/>
              <a:ext cx="671" cy="256"/>
            </a:xfrm>
            <a:custGeom>
              <a:avLst/>
              <a:gdLst>
                <a:gd name="T0" fmla="*/ 671 w 671"/>
                <a:gd name="T1" fmla="*/ 256 h 256"/>
                <a:gd name="T2" fmla="*/ 430 w 671"/>
                <a:gd name="T3" fmla="*/ 68 h 256"/>
                <a:gd name="T4" fmla="*/ 214 w 671"/>
                <a:gd name="T5" fmla="*/ 3 h 256"/>
                <a:gd name="T6" fmla="*/ 34 w 671"/>
                <a:gd name="T7" fmla="*/ 89 h 256"/>
                <a:gd name="T8" fmla="*/ 12 w 671"/>
                <a:gd name="T9" fmla="*/ 17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256">
                  <a:moveTo>
                    <a:pt x="671" y="256"/>
                  </a:moveTo>
                  <a:cubicBezTo>
                    <a:pt x="631" y="225"/>
                    <a:pt x="506" y="110"/>
                    <a:pt x="430" y="68"/>
                  </a:cubicBezTo>
                  <a:cubicBezTo>
                    <a:pt x="354" y="26"/>
                    <a:pt x="280" y="0"/>
                    <a:pt x="214" y="3"/>
                  </a:cubicBezTo>
                  <a:cubicBezTo>
                    <a:pt x="148" y="6"/>
                    <a:pt x="68" y="60"/>
                    <a:pt x="34" y="89"/>
                  </a:cubicBezTo>
                  <a:cubicBezTo>
                    <a:pt x="0" y="118"/>
                    <a:pt x="17" y="158"/>
                    <a:pt x="12" y="17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9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9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9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6" grpId="0" animBg="1"/>
      <p:bldP spid="92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dvoufázového LKM</a:t>
            </a:r>
          </a:p>
        </p:txBody>
      </p:sp>
      <p:pic>
        <p:nvPicPr>
          <p:cNvPr id="10245" name="Picture 5" descr="Princip lineárního krokového moto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52513"/>
            <a:ext cx="34925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779838" y="1052513"/>
            <a:ext cx="5184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Pozice C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1	-	pole PM – pole elektromagnetu A, výsledné pole je nulové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	-	pole  PM + pole elektromagnetu 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	-	½ pole PM + pole elektromagnetu 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4	-	½ pole PM + pole elektromagnetu A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79838" y="3141663"/>
            <a:ext cx="53641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9750" indent="-5397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6688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6075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5463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4850"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20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92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64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36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Pozice D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1	-	½ pole PM + pole elektromagnetu 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	-	½ pole PM + pole elektromagnetu 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3	-	pole  PM + pole elektromagnetu B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4	-	pole PM – pole elektromagnetu B, výsledné pole je nulové	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179388" y="1125538"/>
            <a:ext cx="576262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C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250825" y="3068638"/>
            <a:ext cx="576263" cy="5762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D</a:t>
            </a:r>
          </a:p>
        </p:txBody>
      </p: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1449388" y="1492250"/>
            <a:ext cx="819150" cy="1289050"/>
            <a:chOff x="913" y="940"/>
            <a:chExt cx="516" cy="812"/>
          </a:xfrm>
        </p:grpSpPr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975" y="1116"/>
              <a:ext cx="454" cy="636"/>
            </a:xfrm>
            <a:custGeom>
              <a:avLst/>
              <a:gdLst>
                <a:gd name="T0" fmla="*/ 0 w 454"/>
                <a:gd name="T1" fmla="*/ 91 h 636"/>
                <a:gd name="T2" fmla="*/ 0 w 454"/>
                <a:gd name="T3" fmla="*/ 636 h 636"/>
                <a:gd name="T4" fmla="*/ 454 w 454"/>
                <a:gd name="T5" fmla="*/ 636 h 636"/>
                <a:gd name="T6" fmla="*/ 454 w 454"/>
                <a:gd name="T7" fmla="*/ 500 h 636"/>
                <a:gd name="T8" fmla="*/ 363 w 454"/>
                <a:gd name="T9" fmla="*/ 409 h 636"/>
                <a:gd name="T10" fmla="*/ 363 w 454"/>
                <a:gd name="T11" fmla="*/ 91 h 636"/>
                <a:gd name="T12" fmla="*/ 454 w 454"/>
                <a:gd name="T13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4" h="636">
                  <a:moveTo>
                    <a:pt x="0" y="91"/>
                  </a:moveTo>
                  <a:lnTo>
                    <a:pt x="0" y="636"/>
                  </a:lnTo>
                  <a:lnTo>
                    <a:pt x="454" y="636"/>
                  </a:lnTo>
                  <a:lnTo>
                    <a:pt x="454" y="500"/>
                  </a:lnTo>
                  <a:lnTo>
                    <a:pt x="363" y="409"/>
                  </a:lnTo>
                  <a:lnTo>
                    <a:pt x="363" y="91"/>
                  </a:lnTo>
                  <a:lnTo>
                    <a:pt x="45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913" y="940"/>
              <a:ext cx="516" cy="219"/>
            </a:xfrm>
            <a:custGeom>
              <a:avLst/>
              <a:gdLst>
                <a:gd name="T0" fmla="*/ 516 w 516"/>
                <a:gd name="T1" fmla="*/ 177 h 219"/>
                <a:gd name="T2" fmla="*/ 379 w 516"/>
                <a:gd name="T3" fmla="*/ 41 h 219"/>
                <a:gd name="T4" fmla="*/ 181 w 516"/>
                <a:gd name="T5" fmla="*/ 10 h 219"/>
                <a:gd name="T6" fmla="*/ 30 w 516"/>
                <a:gd name="T7" fmla="*/ 104 h 219"/>
                <a:gd name="T8" fmla="*/ 1 w 516"/>
                <a:gd name="T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219">
                  <a:moveTo>
                    <a:pt x="516" y="177"/>
                  </a:moveTo>
                  <a:cubicBezTo>
                    <a:pt x="474" y="124"/>
                    <a:pt x="435" y="69"/>
                    <a:pt x="379" y="41"/>
                  </a:cubicBezTo>
                  <a:cubicBezTo>
                    <a:pt x="323" y="13"/>
                    <a:pt x="239" y="0"/>
                    <a:pt x="181" y="10"/>
                  </a:cubicBezTo>
                  <a:cubicBezTo>
                    <a:pt x="123" y="20"/>
                    <a:pt x="60" y="69"/>
                    <a:pt x="30" y="104"/>
                  </a:cubicBezTo>
                  <a:cubicBezTo>
                    <a:pt x="0" y="139"/>
                    <a:pt x="7" y="195"/>
                    <a:pt x="1" y="219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1382713" y="1322388"/>
            <a:ext cx="1317625" cy="1530350"/>
            <a:chOff x="871" y="833"/>
            <a:chExt cx="830" cy="964"/>
          </a:xfrm>
        </p:grpSpPr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930" y="1109"/>
              <a:ext cx="771" cy="688"/>
            </a:xfrm>
            <a:custGeom>
              <a:avLst/>
              <a:gdLst>
                <a:gd name="T0" fmla="*/ 0 w 771"/>
                <a:gd name="T1" fmla="*/ 144 h 688"/>
                <a:gd name="T2" fmla="*/ 0 w 771"/>
                <a:gd name="T3" fmla="*/ 688 h 688"/>
                <a:gd name="T4" fmla="*/ 725 w 771"/>
                <a:gd name="T5" fmla="*/ 688 h 688"/>
                <a:gd name="T6" fmla="*/ 725 w 771"/>
                <a:gd name="T7" fmla="*/ 507 h 688"/>
                <a:gd name="T8" fmla="*/ 771 w 771"/>
                <a:gd name="T9" fmla="*/ 416 h 688"/>
                <a:gd name="T10" fmla="*/ 771 w 771"/>
                <a:gd name="T11" fmla="*/ 53 h 688"/>
                <a:gd name="T12" fmla="*/ 680 w 771"/>
                <a:gd name="T13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1" h="688">
                  <a:moveTo>
                    <a:pt x="0" y="144"/>
                  </a:moveTo>
                  <a:lnTo>
                    <a:pt x="0" y="688"/>
                  </a:lnTo>
                  <a:lnTo>
                    <a:pt x="725" y="688"/>
                  </a:lnTo>
                  <a:lnTo>
                    <a:pt x="725" y="507"/>
                  </a:lnTo>
                  <a:lnTo>
                    <a:pt x="771" y="416"/>
                  </a:lnTo>
                  <a:lnTo>
                    <a:pt x="771" y="53"/>
                  </a:lnTo>
                  <a:lnTo>
                    <a:pt x="680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871" y="833"/>
              <a:ext cx="739" cy="284"/>
            </a:xfrm>
            <a:custGeom>
              <a:avLst/>
              <a:gdLst>
                <a:gd name="T0" fmla="*/ 739 w 739"/>
                <a:gd name="T1" fmla="*/ 284 h 284"/>
                <a:gd name="T2" fmla="*/ 603 w 739"/>
                <a:gd name="T3" fmla="*/ 102 h 284"/>
                <a:gd name="T4" fmla="*/ 353 w 739"/>
                <a:gd name="T5" fmla="*/ 9 h 284"/>
                <a:gd name="T6" fmla="*/ 108 w 739"/>
                <a:gd name="T7" fmla="*/ 45 h 284"/>
                <a:gd name="T8" fmla="*/ 0 w 739"/>
                <a:gd name="T9" fmla="*/ 23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284">
                  <a:moveTo>
                    <a:pt x="739" y="284"/>
                  </a:moveTo>
                  <a:cubicBezTo>
                    <a:pt x="701" y="219"/>
                    <a:pt x="667" y="148"/>
                    <a:pt x="603" y="102"/>
                  </a:cubicBezTo>
                  <a:cubicBezTo>
                    <a:pt x="539" y="56"/>
                    <a:pt x="435" y="18"/>
                    <a:pt x="353" y="9"/>
                  </a:cubicBezTo>
                  <a:cubicBezTo>
                    <a:pt x="271" y="0"/>
                    <a:pt x="167" y="8"/>
                    <a:pt x="108" y="45"/>
                  </a:cubicBezTo>
                  <a:cubicBezTo>
                    <a:pt x="49" y="82"/>
                    <a:pt x="22" y="194"/>
                    <a:pt x="0" y="23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1476375" y="3563938"/>
            <a:ext cx="863600" cy="1304925"/>
            <a:chOff x="930" y="2245"/>
            <a:chExt cx="544" cy="822"/>
          </a:xfrm>
        </p:grpSpPr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930" y="2387"/>
              <a:ext cx="544" cy="680"/>
            </a:xfrm>
            <a:custGeom>
              <a:avLst/>
              <a:gdLst>
                <a:gd name="T0" fmla="*/ 0 w 544"/>
                <a:gd name="T1" fmla="*/ 45 h 680"/>
                <a:gd name="T2" fmla="*/ 90 w 544"/>
                <a:gd name="T3" fmla="*/ 136 h 680"/>
                <a:gd name="T4" fmla="*/ 90 w 544"/>
                <a:gd name="T5" fmla="*/ 453 h 680"/>
                <a:gd name="T6" fmla="*/ 0 w 544"/>
                <a:gd name="T7" fmla="*/ 544 h 680"/>
                <a:gd name="T8" fmla="*/ 0 w 544"/>
                <a:gd name="T9" fmla="*/ 680 h 680"/>
                <a:gd name="T10" fmla="*/ 453 w 544"/>
                <a:gd name="T11" fmla="*/ 680 h 680"/>
                <a:gd name="T12" fmla="*/ 453 w 544"/>
                <a:gd name="T13" fmla="*/ 136 h 680"/>
                <a:gd name="T14" fmla="*/ 544 w 544"/>
                <a:gd name="T15" fmla="*/ 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" h="680">
                  <a:moveTo>
                    <a:pt x="0" y="45"/>
                  </a:moveTo>
                  <a:lnTo>
                    <a:pt x="90" y="136"/>
                  </a:lnTo>
                  <a:lnTo>
                    <a:pt x="90" y="453"/>
                  </a:lnTo>
                  <a:lnTo>
                    <a:pt x="0" y="544"/>
                  </a:lnTo>
                  <a:lnTo>
                    <a:pt x="0" y="680"/>
                  </a:lnTo>
                  <a:lnTo>
                    <a:pt x="453" y="680"/>
                  </a:lnTo>
                  <a:lnTo>
                    <a:pt x="453" y="136"/>
                  </a:lnTo>
                  <a:lnTo>
                    <a:pt x="544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986" y="2245"/>
              <a:ext cx="488" cy="142"/>
            </a:xfrm>
            <a:custGeom>
              <a:avLst/>
              <a:gdLst>
                <a:gd name="T0" fmla="*/ 488 w 488"/>
                <a:gd name="T1" fmla="*/ 142 h 142"/>
                <a:gd name="T2" fmla="*/ 389 w 488"/>
                <a:gd name="T3" fmla="*/ 45 h 142"/>
                <a:gd name="T4" fmla="*/ 137 w 488"/>
                <a:gd name="T5" fmla="*/ 9 h 142"/>
                <a:gd name="T6" fmla="*/ 0 w 488"/>
                <a:gd name="T7" fmla="*/ 10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42">
                  <a:moveTo>
                    <a:pt x="488" y="142"/>
                  </a:moveTo>
                  <a:cubicBezTo>
                    <a:pt x="472" y="126"/>
                    <a:pt x="447" y="67"/>
                    <a:pt x="389" y="45"/>
                  </a:cubicBezTo>
                  <a:cubicBezTo>
                    <a:pt x="331" y="23"/>
                    <a:pt x="202" y="0"/>
                    <a:pt x="137" y="9"/>
                  </a:cubicBezTo>
                  <a:cubicBezTo>
                    <a:pt x="72" y="18"/>
                    <a:pt x="29" y="83"/>
                    <a:pt x="0" y="10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63" name="Group 23"/>
          <p:cNvGrpSpPr>
            <a:grpSpLocks/>
          </p:cNvGrpSpPr>
          <p:nvPr/>
        </p:nvGrpSpPr>
        <p:grpSpPr bwMode="auto">
          <a:xfrm>
            <a:off x="1042988" y="3378200"/>
            <a:ext cx="1377950" cy="1563688"/>
            <a:chOff x="657" y="2128"/>
            <a:chExt cx="868" cy="985"/>
          </a:xfrm>
        </p:grpSpPr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657" y="2432"/>
              <a:ext cx="862" cy="681"/>
            </a:xfrm>
            <a:custGeom>
              <a:avLst/>
              <a:gdLst>
                <a:gd name="T0" fmla="*/ 46 w 862"/>
                <a:gd name="T1" fmla="*/ 0 h 681"/>
                <a:gd name="T2" fmla="*/ 0 w 862"/>
                <a:gd name="T3" fmla="*/ 91 h 681"/>
                <a:gd name="T4" fmla="*/ 0 w 862"/>
                <a:gd name="T5" fmla="*/ 408 h 681"/>
                <a:gd name="T6" fmla="*/ 91 w 862"/>
                <a:gd name="T7" fmla="*/ 499 h 681"/>
                <a:gd name="T8" fmla="*/ 91 w 862"/>
                <a:gd name="T9" fmla="*/ 681 h 681"/>
                <a:gd name="T10" fmla="*/ 772 w 862"/>
                <a:gd name="T11" fmla="*/ 681 h 681"/>
                <a:gd name="T12" fmla="*/ 772 w 862"/>
                <a:gd name="T13" fmla="*/ 91 h 681"/>
                <a:gd name="T14" fmla="*/ 862 w 862"/>
                <a:gd name="T15" fmla="*/ 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2" h="681">
                  <a:moveTo>
                    <a:pt x="46" y="0"/>
                  </a:moveTo>
                  <a:lnTo>
                    <a:pt x="0" y="91"/>
                  </a:lnTo>
                  <a:lnTo>
                    <a:pt x="0" y="408"/>
                  </a:lnTo>
                  <a:lnTo>
                    <a:pt x="91" y="499"/>
                  </a:lnTo>
                  <a:lnTo>
                    <a:pt x="91" y="681"/>
                  </a:lnTo>
                  <a:lnTo>
                    <a:pt x="772" y="681"/>
                  </a:lnTo>
                  <a:lnTo>
                    <a:pt x="772" y="91"/>
                  </a:lnTo>
                  <a:lnTo>
                    <a:pt x="862" y="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814" y="2128"/>
              <a:ext cx="711" cy="304"/>
            </a:xfrm>
            <a:custGeom>
              <a:avLst/>
              <a:gdLst>
                <a:gd name="T0" fmla="*/ 705 w 711"/>
                <a:gd name="T1" fmla="*/ 304 h 304"/>
                <a:gd name="T2" fmla="*/ 705 w 711"/>
                <a:gd name="T3" fmla="*/ 259 h 304"/>
                <a:gd name="T4" fmla="*/ 669 w 711"/>
                <a:gd name="T5" fmla="*/ 133 h 304"/>
                <a:gd name="T6" fmla="*/ 496 w 711"/>
                <a:gd name="T7" fmla="*/ 18 h 304"/>
                <a:gd name="T8" fmla="*/ 259 w 711"/>
                <a:gd name="T9" fmla="*/ 25 h 304"/>
                <a:gd name="T10" fmla="*/ 72 w 711"/>
                <a:gd name="T11" fmla="*/ 154 h 304"/>
                <a:gd name="T12" fmla="*/ 0 w 711"/>
                <a:gd name="T13" fmla="*/ 248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1" h="304">
                  <a:moveTo>
                    <a:pt x="705" y="304"/>
                  </a:moveTo>
                  <a:cubicBezTo>
                    <a:pt x="705" y="296"/>
                    <a:pt x="711" y="288"/>
                    <a:pt x="705" y="259"/>
                  </a:cubicBezTo>
                  <a:cubicBezTo>
                    <a:pt x="699" y="230"/>
                    <a:pt x="704" y="173"/>
                    <a:pt x="669" y="133"/>
                  </a:cubicBezTo>
                  <a:cubicBezTo>
                    <a:pt x="634" y="93"/>
                    <a:pt x="564" y="36"/>
                    <a:pt x="496" y="18"/>
                  </a:cubicBezTo>
                  <a:cubicBezTo>
                    <a:pt x="428" y="0"/>
                    <a:pt x="330" y="2"/>
                    <a:pt x="259" y="25"/>
                  </a:cubicBezTo>
                  <a:cubicBezTo>
                    <a:pt x="188" y="48"/>
                    <a:pt x="115" y="117"/>
                    <a:pt x="72" y="154"/>
                  </a:cubicBezTo>
                  <a:cubicBezTo>
                    <a:pt x="29" y="191"/>
                    <a:pt x="15" y="228"/>
                    <a:pt x="0" y="24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8" grpId="0" animBg="1"/>
      <p:bldP spid="102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05" name="Group 41"/>
          <p:cNvGrpSpPr>
            <a:grpSpLocks/>
          </p:cNvGrpSpPr>
          <p:nvPr/>
        </p:nvGrpSpPr>
        <p:grpSpPr bwMode="auto">
          <a:xfrm>
            <a:off x="179388" y="188913"/>
            <a:ext cx="4897437" cy="6394450"/>
            <a:chOff x="113" y="73"/>
            <a:chExt cx="3085" cy="4028"/>
          </a:xfrm>
        </p:grpSpPr>
        <p:pic>
          <p:nvPicPr>
            <p:cNvPr id="11274" name="Picture 10" descr="Princip třífázového lineárního krokového motoru"/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0"/>
            <a:stretch>
              <a:fillRect/>
            </a:stretch>
          </p:blipFill>
          <p:spPr bwMode="auto">
            <a:xfrm>
              <a:off x="113" y="73"/>
              <a:ext cx="3085" cy="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73" name="Picture 9" descr="Princip třífázového lineárního krokového motoru"/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5"/>
            <a:stretch>
              <a:fillRect/>
            </a:stretch>
          </p:blipFill>
          <p:spPr bwMode="auto">
            <a:xfrm>
              <a:off x="113" y="2523"/>
              <a:ext cx="3084" cy="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5003800" y="115888"/>
            <a:ext cx="4032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Trojfázový LKM</a:t>
            </a:r>
            <a:br>
              <a:rPr lang="cs-CZ" altLang="cs-CZ" sz="3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4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(zjednodušeno)</a:t>
            </a:r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107950" y="177323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2</a:t>
            </a:r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107950" y="5516563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5</a:t>
            </a:r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107950" y="42941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4</a:t>
            </a:r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107950" y="30702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3</a:t>
            </a:r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107950" y="54927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/>
              <a:t>1</a:t>
            </a:r>
          </a:p>
        </p:txBody>
      </p:sp>
      <p:sp>
        <p:nvSpPr>
          <p:cNvPr id="11317" name="Text Box 53"/>
          <p:cNvSpPr txBox="1">
            <a:spLocks noChangeArrowheads="1"/>
          </p:cNvSpPr>
          <p:nvPr/>
        </p:nvSpPr>
        <p:spPr bwMode="auto">
          <a:xfrm>
            <a:off x="5075238" y="1484313"/>
            <a:ext cx="396081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	-	nabuzena fáze 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</a:t>
            </a:r>
            <a:r>
              <a:rPr lang="cs-CZ" altLang="cs-CZ" sz="2000" b="1" u="sng">
                <a:solidFill>
                  <a:srgbClr val="000000"/>
                </a:solidFill>
              </a:rPr>
              <a:t>výchozí poloha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2	-	nabuzena fáze C (přechodný stav)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</a:t>
            </a:r>
            <a:r>
              <a:rPr lang="cs-CZ" altLang="cs-CZ" sz="2000" b="1" u="sng">
                <a:solidFill>
                  <a:srgbClr val="000000"/>
                </a:solidFill>
              </a:rPr>
              <a:t>jezdec vytvoří novou vazbu se zuby statoru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3	-	nabuzena fáze C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</a:t>
            </a:r>
            <a:r>
              <a:rPr lang="cs-CZ" altLang="cs-CZ" sz="2000" b="1" u="sng">
                <a:solidFill>
                  <a:srgbClr val="000000"/>
                </a:solidFill>
              </a:rPr>
              <a:t>jezdec překmitne do nové pozice – 1. krok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4	-	nabuzena fáze B (přechodný stav)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</a:t>
            </a:r>
            <a:r>
              <a:rPr lang="cs-CZ" altLang="cs-CZ" sz="2000" b="1" u="sng">
                <a:solidFill>
                  <a:srgbClr val="000000"/>
                </a:solidFill>
              </a:rPr>
              <a:t>jezdec vytvoří novou vazbu se zuby statoru </a:t>
            </a:r>
          </a:p>
          <a:p>
            <a:pPr>
              <a:spcBef>
                <a:spcPct val="2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5	-	nabuzena fáze B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</a:t>
            </a:r>
            <a:r>
              <a:rPr lang="cs-CZ" altLang="cs-CZ" sz="2000" b="1" u="sng">
                <a:solidFill>
                  <a:srgbClr val="000000"/>
                </a:solidFill>
              </a:rPr>
              <a:t>jezdec překmitne do nové pozice – 2. krok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3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" grpId="0"/>
      <p:bldP spid="11311" grpId="0" animBg="1"/>
      <p:bldP spid="11313" grpId="0" animBg="1"/>
      <p:bldP spid="11314" grpId="0" animBg="1"/>
      <p:bldP spid="11315" grpId="0" animBg="1"/>
      <p:bldP spid="113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07950" y="188913"/>
            <a:ext cx="89281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Synchronní lineární motory - LSM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79388" y="1052513"/>
            <a:ext cx="8785225" cy="535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Výhody lineárních motorů oproti nepřímým lineárním pohonům: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možnost použití více nezávislých jezdců na jednom statoru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rychlost posuvu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přesné polohování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opakovatelnost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dynamika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délka pohybu</a:t>
            </a:r>
          </a:p>
          <a:p>
            <a:pPr>
              <a:spcBef>
                <a:spcPct val="3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Nevýhody lineárních motorů: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nelze si pomoci převodem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menší síla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cena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přívod elektrické energie (případně chlazení) do jezdce – musí být dostatečně flexibilní a chráněn před mechanickým poškozením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 	konstrukční řešení – stator x jezdec</a:t>
            </a:r>
          </a:p>
          <a:p>
            <a:pPr>
              <a:spcBef>
                <a:spcPct val="3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Další rozvoj lineárních motorů je dán: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rozvoj čidel pro snímání polohy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trvalé magnety ze vzácných zemin (Nd – Fe – 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07950" y="493713"/>
            <a:ext cx="33845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LSM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048250"/>
            <a:ext cx="86296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563938" y="115888"/>
            <a:ext cx="5472112" cy="16312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U LSM se pohybuje jezdec (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primár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stator),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tak i sekundární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část (rotor)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stroje.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Cívky - 3f napájení. Musí se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řešit 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pohyblivý přívod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Pevná část je základna (</a:t>
            </a:r>
            <a:r>
              <a:rPr lang="cs-CZ" altLang="cs-CZ" sz="20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sekundár</a:t>
            </a:r>
            <a:r>
              <a:rPr lang="cs-CZ" altLang="cs-CZ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, lože). Ocelová podložka s trvalými magnety</a:t>
            </a: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790104"/>
            <a:ext cx="6008688" cy="336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850" y="836613"/>
            <a:ext cx="356393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22136" r="24402" b="18066"/>
          <a:stretch>
            <a:fillRect/>
          </a:stretch>
        </p:blipFill>
        <p:spPr bwMode="auto">
          <a:xfrm>
            <a:off x="4806950" y="115888"/>
            <a:ext cx="4229100" cy="389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t="22884" r="25000" b="17317"/>
          <a:stretch>
            <a:fillRect/>
          </a:stretch>
        </p:blipFill>
        <p:spPr bwMode="auto">
          <a:xfrm>
            <a:off x="107950" y="2586038"/>
            <a:ext cx="44640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9" descr="lms_vlast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43363"/>
            <a:ext cx="338455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části LSM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71220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541338" indent="-541338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1.	</a:t>
            </a:r>
            <a:r>
              <a:rPr lang="cs-CZ" altLang="cs-CZ" sz="2000" b="1" u="sng" dirty="0">
                <a:solidFill>
                  <a:srgbClr val="000000"/>
                </a:solidFill>
              </a:rPr>
              <a:t>Motor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a) stator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</a:t>
            </a:r>
            <a:r>
              <a:rPr lang="cs-CZ" altLang="cs-CZ" sz="2000" b="1" dirty="0">
                <a:solidFill>
                  <a:srgbClr val="000000"/>
                </a:solidFill>
              </a:rPr>
              <a:t>3-fázové vinutí, které je uloženo v drážkách magnetického obvodu z plechů, které jsou z feromagnetického materiálu. Existuje i varianta bez feromagnetického jádra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 větší dynamika </a:t>
            </a:r>
            <a:r>
              <a:rPr lang="cs-CZ" altLang="cs-CZ" sz="2000" b="1" dirty="0">
                <a:solidFill>
                  <a:srgbClr val="000000"/>
                </a:solidFill>
              </a:rPr>
              <a:t>(pro malé síly a momenty)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b) rotor - magnetické pásky (</a:t>
            </a:r>
            <a:r>
              <a:rPr lang="cs-CZ" altLang="cs-CZ" sz="2000" b="1" dirty="0" err="1">
                <a:solidFill>
                  <a:srgbClr val="000000"/>
                </a:solidFill>
              </a:rPr>
              <a:t>Nd</a:t>
            </a:r>
            <a:r>
              <a:rPr lang="cs-CZ" altLang="cs-CZ" sz="2000" b="1" dirty="0">
                <a:solidFill>
                  <a:srgbClr val="000000"/>
                </a:solidFill>
              </a:rPr>
              <a:t>-</a:t>
            </a:r>
            <a:r>
              <a:rPr lang="cs-CZ" altLang="cs-CZ" sz="2000" b="1" dirty="0" err="1">
                <a:solidFill>
                  <a:srgbClr val="000000"/>
                </a:solidFill>
              </a:rPr>
              <a:t>Fe</a:t>
            </a:r>
            <a:r>
              <a:rPr lang="cs-CZ" altLang="cs-CZ" sz="2000" b="1" dirty="0">
                <a:solidFill>
                  <a:srgbClr val="000000"/>
                </a:solidFill>
              </a:rPr>
              <a:t>-B), které jsou nalepeny na ocelové podložce. Rotor je vyhlazen. Délka je zhruba do 0,5 m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2.	Zdroj - měnič frekvence s napěťovým meziobvodem se zpětnou vazbou od snímače polohy (elektronická komutace)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3.	Přívod na motor	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	-	napájecí kabel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	-	kabel od snímače polohy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		-	chladící látka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07950" y="5516563"/>
            <a:ext cx="89281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tabLst>
                <a:tab pos="265113" algn="l"/>
                <a:tab pos="1619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Musí být dostatečně pohyblivý a chráněn proti mechanickému poškození</a:t>
            </a:r>
          </a:p>
          <a:p>
            <a:pPr>
              <a:spcBef>
                <a:spcPct val="3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V současné době existují i varianty bezkontaktního přívodu energie prostřednictvím magnetické vazby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části LSM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00563" y="3375025"/>
            <a:ext cx="4500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Magnetická páska v kolejnici, snímací hlava je připevněna k jezdci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7950" y="1052513"/>
            <a:ext cx="892810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349375" indent="-1349375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4.	 </a:t>
            </a:r>
            <a:r>
              <a:rPr lang="cs-CZ" altLang="cs-CZ" sz="2000" b="1" u="sng" dirty="0">
                <a:solidFill>
                  <a:srgbClr val="000000"/>
                </a:solidFill>
              </a:rPr>
              <a:t>Snímač polohy</a:t>
            </a:r>
            <a:r>
              <a:rPr lang="cs-CZ" altLang="cs-CZ" sz="2000" b="1" dirty="0">
                <a:solidFill>
                  <a:srgbClr val="000000"/>
                </a:solidFill>
              </a:rPr>
              <a:t>	-	absolutní nebo inkrementální 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dirty="0">
                <a:solidFill>
                  <a:srgbClr val="000000"/>
                </a:solidFill>
              </a:rPr>
              <a:t>			</a:t>
            </a:r>
            <a:r>
              <a:rPr lang="cs-CZ" altLang="cs-CZ" sz="2000" b="1" dirty="0">
                <a:solidFill>
                  <a:srgbClr val="000000"/>
                </a:solidFill>
              </a:rPr>
              <a:t>	-	</a:t>
            </a:r>
            <a:r>
              <a:rPr lang="cs-CZ" altLang="cs-CZ" sz="2000" b="1" u="sng" dirty="0">
                <a:solidFill>
                  <a:srgbClr val="000000"/>
                </a:solidFill>
              </a:rPr>
              <a:t>optický princip</a:t>
            </a:r>
            <a:r>
              <a:rPr lang="cs-CZ" altLang="cs-CZ" sz="2000" b="1" dirty="0">
                <a:solidFill>
                  <a:srgbClr val="000000"/>
                </a:solidFill>
              </a:rPr>
              <a:t> – optický snímací systém "odečítá" ze stupnice (slitina </a:t>
            </a:r>
            <a:r>
              <a:rPr lang="cs-CZ" altLang="cs-CZ" sz="2000" b="1" dirty="0" err="1">
                <a:solidFill>
                  <a:srgbClr val="000000"/>
                </a:solidFill>
              </a:rPr>
              <a:t>Fe</a:t>
            </a:r>
            <a:r>
              <a:rPr lang="cs-CZ" altLang="cs-CZ" sz="2000" b="1" dirty="0">
                <a:solidFill>
                  <a:srgbClr val="000000"/>
                </a:solidFill>
              </a:rPr>
              <a:t> a Ni) s přesností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m. 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			-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magnetický princip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 – magnetický pásek je nalepen na kolejnici nebo je integrován do kolejnice, magnetická hlava (snímací hlavice) je přímo na jezdci. Analogový nebo digitální výstup, rozlišení m. </a:t>
            </a: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1950"/>
            <a:ext cx="4510088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176713"/>
            <a:ext cx="4392613" cy="263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79388" y="3375025"/>
            <a:ext cx="4105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Magnetický pásek samostatný nebo integrovaný v kolejnici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části LSM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4925" y="1628775"/>
            <a:ext cx="89281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349375" indent="-1349375"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511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6.	</a:t>
            </a:r>
            <a:r>
              <a:rPr lang="cs-CZ" altLang="cs-CZ" sz="2000" b="1" u="sng">
                <a:solidFill>
                  <a:srgbClr val="000000"/>
                </a:solidFill>
              </a:rPr>
              <a:t>Řídící systémy</a:t>
            </a:r>
            <a:r>
              <a:rPr lang="cs-CZ" altLang="cs-CZ" sz="2000" b="1">
                <a:solidFill>
                  <a:srgbClr val="000000"/>
                </a:solidFill>
              </a:rPr>
              <a:t> 	-	číslicové regulátory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Zpětné vazby	*	proudová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		*	rychlostní (informace o rychlosti motoru)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		*	polohová (informace o poloze motoru)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		*	zrychlení (podle typu pohonu)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Komunikace	- 	obousměrná - motor nepřijímá pouze signál, ale informuje i o svém stavu (napětí, teplota, výpadek ze synchronismu, přetížení, napětí, … )	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7950" y="1052513"/>
            <a:ext cx="8928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1349375" indent="-1349375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  <a:tab pos="2236788" algn="l"/>
                <a:tab pos="2424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5.	</a:t>
            </a:r>
            <a:r>
              <a:rPr lang="cs-CZ" altLang="cs-CZ" sz="2000" b="1" u="sng" dirty="0">
                <a:solidFill>
                  <a:srgbClr val="000000"/>
                </a:solidFill>
                <a:sym typeface="Symbol" panose="05050102010706020507" pitchFamily="18" charset="2"/>
              </a:rPr>
              <a:t>Ostatní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(koncové spínače, zabezpečení, chlazení, kryty, 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4700"/>
          </a:xfrm>
        </p:spPr>
        <p:txBody>
          <a:bodyPr/>
          <a:lstStyle/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6423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Lineární pohony umožňují lineární (přímočarý) pohyb.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Mohou být realizovány: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lineárním motorem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rotačním motorem se šroubovým převodem a vedením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3065463"/>
            <a:ext cx="8642350" cy="34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Hlavní problematika lineárního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motoru: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 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r>
              <a:rPr lang="cs-CZ" altLang="cs-CZ" sz="2200" b="1" dirty="0">
                <a:solidFill>
                  <a:srgbClr val="000000"/>
                </a:solidFill>
              </a:rPr>
              <a:t>Princip a technologie lineárního pohonu není nová, rozmach těchto pohonů ale nastal až v poslední době: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vyřešení přitažlivé síly mezi primárním a sekundárním dílem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uspořádání mechanické vedení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přívod elektrické energie do pohyblivé části</a:t>
            </a:r>
          </a:p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Hlavní aspekty rozvoje: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větší dynamika a širší rozsah regulace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větší rychlost posuvu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vyšší přesnost polohování 	</a:t>
            </a:r>
            <a:r>
              <a:rPr lang="cs-CZ" altLang="cs-CZ" sz="22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771775" y="206375"/>
            <a:ext cx="33845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LSM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07950" y="1087438"/>
            <a:ext cx="813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LSM pracují na principu synchronních motorů s hladkým rotorem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79388" y="1628775"/>
            <a:ext cx="32400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Rychlost motoru je dána: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pólovou roztečí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-	řídící frekvencí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3563938" y="1773238"/>
          <a:ext cx="215900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6" name="Rovnice" r:id="rId3" imgW="736560" imgH="203040" progId="Equation.3">
                  <p:embed/>
                </p:oleObj>
              </mc:Choice>
              <mc:Fallback>
                <p:oleObj name="Rovnice" r:id="rId3" imgW="73656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1773238"/>
                        <a:ext cx="2159000" cy="59531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79388" y="3860800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Výkon motoru</a:t>
            </a:r>
          </a:p>
        </p:txBody>
      </p:sp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179388" y="4368800"/>
          <a:ext cx="21605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7" name="Rovnice" r:id="rId5" imgW="939600" imgH="215640" progId="Equation.3">
                  <p:embed/>
                </p:oleObj>
              </mc:Choice>
              <mc:Fallback>
                <p:oleObj name="Rovnice" r:id="rId5" imgW="9396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368800"/>
                        <a:ext cx="2160587" cy="4953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79388" y="2636838"/>
            <a:ext cx="8785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U lineárních motorů se neudává moment, ale tahová síla F, která je dána vzájemným posunem magnetického pole statoru a rotoru – úhel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 (analogie k zátěžnému úhlu )</a:t>
            </a:r>
          </a:p>
        </p:txBody>
      </p:sp>
      <p:graphicFrame>
        <p:nvGraphicFramePr>
          <p:cNvPr id="38929" name="Object 17"/>
          <p:cNvGraphicFramePr>
            <a:graphicFrameLocks noChangeAspect="1"/>
          </p:cNvGraphicFramePr>
          <p:nvPr/>
        </p:nvGraphicFramePr>
        <p:xfrm>
          <a:off x="4310063" y="3486150"/>
          <a:ext cx="2395537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68" name="Rovnice" r:id="rId7" imgW="977760" imgH="228600" progId="Equation.3">
                  <p:embed/>
                </p:oleObj>
              </mc:Choice>
              <mc:Fallback>
                <p:oleObj name="Rovnice" r:id="rId7" imgW="97776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3" y="3486150"/>
                        <a:ext cx="2395537" cy="5588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4149725"/>
            <a:ext cx="3960812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411413" y="4149725"/>
            <a:ext cx="2581275" cy="2371725"/>
            <a:chOff x="1519" y="2614"/>
            <a:chExt cx="1626" cy="1494"/>
          </a:xfrm>
        </p:grpSpPr>
        <p:pic>
          <p:nvPicPr>
            <p:cNvPr id="38931" name="Picture 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614"/>
              <a:ext cx="1626" cy="1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932" name="Rectangle 20"/>
            <p:cNvSpPr>
              <a:spLocks noChangeArrowheads="1"/>
            </p:cNvSpPr>
            <p:nvPr/>
          </p:nvSpPr>
          <p:spPr bwMode="auto">
            <a:xfrm>
              <a:off x="2336" y="2659"/>
              <a:ext cx="181" cy="1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5536" y="118954"/>
            <a:ext cx="813593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b="1" dirty="0">
                <a:solidFill>
                  <a:srgbClr val="000000"/>
                </a:solidFill>
              </a:rPr>
              <a:t>Konstrukce LSM </a:t>
            </a:r>
            <a:r>
              <a:rPr lang="cs-CZ" altLang="cs-CZ" sz="1400" dirty="0">
                <a:solidFill>
                  <a:srgbClr val="000000"/>
                </a:solidFill>
              </a:rPr>
              <a:t>http://www.parkermotion.com/pdfs/Trilogy_Catalog.pdf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6" y="964168"/>
            <a:ext cx="8940690" cy="57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1520" y="118954"/>
            <a:ext cx="827995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b="1" dirty="0">
                <a:solidFill>
                  <a:srgbClr val="000000"/>
                </a:solidFill>
              </a:rPr>
              <a:t>Konstrukce </a:t>
            </a:r>
            <a:r>
              <a:rPr lang="cs-CZ" altLang="cs-CZ" sz="3600" b="1" dirty="0" smtClean="0">
                <a:solidFill>
                  <a:srgbClr val="000000"/>
                </a:solidFill>
              </a:rPr>
              <a:t>LSM se železným jádrem </a:t>
            </a:r>
            <a:r>
              <a:rPr lang="cs-CZ" altLang="cs-CZ" sz="1400" dirty="0">
                <a:solidFill>
                  <a:srgbClr val="000000"/>
                </a:solidFill>
              </a:rPr>
              <a:t>http://www.parkermotion.com/pdfs/Trilogy_Catalog.pdf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40" y="1052736"/>
            <a:ext cx="7100714" cy="2567868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3670884"/>
            <a:ext cx="5256584" cy="30162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54000" rIns="54000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Vlastnosti: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dobrý odvod tepla přes železné jádro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vysoké síly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velká hmotnost jezdce - velká „ztrátová“ síla mezi jezdcem a základnou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vliv ozubení jezdce omezuje plynulost pohybu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nižší cena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686" y="4149080"/>
            <a:ext cx="3550300" cy="22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51520" y="118954"/>
            <a:ext cx="8279954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3600" b="1" dirty="0">
                <a:solidFill>
                  <a:srgbClr val="000000"/>
                </a:solidFill>
              </a:rPr>
              <a:t>Konstrukce </a:t>
            </a:r>
            <a:r>
              <a:rPr lang="cs-CZ" altLang="cs-CZ" sz="3600" b="1" dirty="0" smtClean="0">
                <a:solidFill>
                  <a:srgbClr val="000000"/>
                </a:solidFill>
              </a:rPr>
              <a:t>LSM bez železného jádra </a:t>
            </a:r>
            <a:r>
              <a:rPr lang="cs-CZ" altLang="cs-CZ" sz="1400" dirty="0">
                <a:solidFill>
                  <a:srgbClr val="000000"/>
                </a:solidFill>
              </a:rPr>
              <a:t>http://www.parkermotion.com/pdfs/Trilogy_Catalog.pdf 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51520" y="3356992"/>
            <a:ext cx="6619928" cy="34163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square" lIns="54000" rIns="54000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Cívky jsou umístěny mezi trvalými magnety z obou stran. Cívky jsou navinuty na šablony a zpevněny nemagnetickou hmotou. 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Vlastnosti: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malá hmotnost jezdce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velká dynamika pohonu, zrychlení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horší chlazení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nižší výkony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vyšší cena (2x trvalé magnety)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559874" cy="23382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448" y="3507300"/>
            <a:ext cx="2093040" cy="335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195513" y="188913"/>
            <a:ext cx="3671887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Ukázka LSM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07950" y="1371600"/>
            <a:ext cx="43195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sz="2200" b="1">
                <a:solidFill>
                  <a:srgbClr val="000000"/>
                </a:solidFill>
                <a:latin typeface="Arial" panose="020B0604020202020204" pitchFamily="34" charset="0"/>
              </a:rPr>
              <a:t>Lineární osa se dvěma jezdci (dvě osy pohybu)</a:t>
            </a:r>
          </a:p>
        </p:txBody>
      </p:sp>
      <p:pic>
        <p:nvPicPr>
          <p:cNvPr id="34827" name="Picture 11" descr="hiwin_1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73300"/>
            <a:ext cx="6697663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11638" y="188913"/>
            <a:ext cx="47529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LSM VUES Brno</a:t>
            </a:r>
          </a:p>
        </p:txBody>
      </p:sp>
      <p:grpSp>
        <p:nvGrpSpPr>
          <p:cNvPr id="28679" name="Group 7"/>
          <p:cNvGrpSpPr>
            <a:grpSpLocks/>
          </p:cNvGrpSpPr>
          <p:nvPr/>
        </p:nvGrpSpPr>
        <p:grpSpPr bwMode="auto">
          <a:xfrm>
            <a:off x="3708400" y="3141663"/>
            <a:ext cx="5294313" cy="3590925"/>
            <a:chOff x="2245" y="799"/>
            <a:chExt cx="3335" cy="2262"/>
          </a:xfrm>
        </p:grpSpPr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799"/>
              <a:ext cx="3331" cy="2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5443" y="2115"/>
              <a:ext cx="137" cy="7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0" y="1052513"/>
            <a:ext cx="5580063" cy="3203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lIns="54000" rIns="54000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součástí sekundárního dílu jsou trvalé magnety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motory jsou napájeny z vektorově řízených měničů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primární díl může mít integrovaný chladič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rychlost posunu od 0,01 – 15 ms</a:t>
            </a:r>
            <a:r>
              <a:rPr lang="cs-CZ" altLang="cs-CZ" sz="2000" b="1" baseline="30000" dirty="0">
                <a:solidFill>
                  <a:srgbClr val="000000"/>
                </a:solidFill>
              </a:rPr>
              <a:t>-1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u speciálních motorů neobsahuje primární část feromagnetické materiály (minimální přítlačná síla, malá síla, maximální rychlost)  </a:t>
            </a:r>
            <a:endParaRPr lang="cs-CZ" altLang="cs-CZ" sz="2000" b="1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80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části LSM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63600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79388" y="549275"/>
            <a:ext cx="885666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Hlavní části LSM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20863"/>
            <a:ext cx="8928100" cy="492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LSM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435600" y="1749425"/>
            <a:ext cx="3527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3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416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9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774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2321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magnetické odměřování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neomezená délka statoru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max. rychlost 4 m/s </a:t>
            </a:r>
          </a:p>
        </p:txBody>
      </p:sp>
      <p:pic>
        <p:nvPicPr>
          <p:cNvPr id="25604" name="Picture 4" descr="2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844675"/>
            <a:ext cx="5097462" cy="39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1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852738"/>
            <a:ext cx="372745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9388" y="188913"/>
            <a:ext cx="43926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Tubulární  LSM</a:t>
            </a:r>
          </a:p>
        </p:txBody>
      </p:sp>
      <p:pic>
        <p:nvPicPr>
          <p:cNvPr id="46084" name="Picture 4" descr="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9459" r="6618" b="21564"/>
          <a:stretch>
            <a:fillRect/>
          </a:stretch>
        </p:blipFill>
        <p:spPr bwMode="auto">
          <a:xfrm>
            <a:off x="107950" y="981074"/>
            <a:ext cx="8087292" cy="460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1520" y="5733256"/>
            <a:ext cx="5689600" cy="66675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Trubkový magnet </a:t>
            </a:r>
            <a:r>
              <a:rPr lang="cs-CZ" altLang="cs-CZ" b="1">
                <a:solidFill>
                  <a:srgbClr val="000000"/>
                </a:solidFill>
                <a:sym typeface="Symbol" panose="05050102010706020507" pitchFamily="18" charset="2"/>
              </a:rPr>
              <a:t> rovnoměrné působení síly po obvodu válce  výsledná radiální síla je nulová</a:t>
            </a:r>
            <a:endParaRPr lang="cs-CZ" altLang="cs-CZ" b="1" baseline="-25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 flipV="1">
            <a:off x="251520" y="3861048"/>
            <a:ext cx="2520280" cy="187220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822825" y="188913"/>
            <a:ext cx="4321175" cy="941388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Trojfázové vinutí je uloženo po obou stranách, střídání pólů je odvozeno od indukčního točivého stroje</a:t>
            </a:r>
            <a:endParaRPr lang="cs-CZ" altLang="cs-CZ" b="1" baseline="-2500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 flipH="1">
            <a:off x="5364088" y="1130301"/>
            <a:ext cx="504056" cy="229869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5" grpId="0" animBg="1"/>
      <p:bldP spid="46086" grpId="0" animBg="1"/>
      <p:bldP spid="46087" grpId="0" animBg="1"/>
      <p:bldP spid="460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498975" y="4005263"/>
            <a:ext cx="4537075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Možnosti provedení lineárních pohonů</a:t>
            </a:r>
          </a:p>
        </p:txBody>
      </p:sp>
      <p:pic>
        <p:nvPicPr>
          <p:cNvPr id="7175" name="Picture 7" descr="http://www.hiwin.cz/images/linearni_pohon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lmc_vlastnos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357563"/>
            <a:ext cx="424973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14293" y="404664"/>
            <a:ext cx="88504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4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Tubulární  LSM </a:t>
            </a:r>
            <a:r>
              <a:rPr lang="cs-CZ" altLang="cs-CZ" sz="1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https://www.machinedesign.com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9" y="1412776"/>
            <a:ext cx="87806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763713" y="115888"/>
            <a:ext cx="467995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Tubulární  LSM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7137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1463" indent="-271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Schmachtl - lineární trubkový (tubulární) synchronní motor s možným pohybem: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a)	jezdec je pevný, pohybuje se tyč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b)	jezdec se pohybuje, tyč je pevná</a:t>
            </a:r>
          </a:p>
        </p:txBody>
      </p:sp>
      <p:pic>
        <p:nvPicPr>
          <p:cNvPr id="40964" name="Picture 4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420938"/>
            <a:ext cx="60198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5" name="Picture 5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5"/>
          <a:stretch>
            <a:fillRect/>
          </a:stretch>
        </p:blipFill>
        <p:spPr bwMode="auto">
          <a:xfrm>
            <a:off x="107950" y="4149725"/>
            <a:ext cx="439261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229350" y="3539624"/>
            <a:ext cx="273526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Polohovací mechanismus – využití Hallovy sondy</a:t>
            </a:r>
          </a:p>
        </p:txBody>
      </p:sp>
      <p:pic>
        <p:nvPicPr>
          <p:cNvPr id="40967" name="Picture 7" descr="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453334"/>
            <a:ext cx="4105275" cy="243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8" name="Picture 2" descr="Lineární turbulární motor řady S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54" y="1421135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4096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Charakteristiky  LSM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25538"/>
            <a:ext cx="8929687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AutoShape 7"/>
          <p:cNvSpPr>
            <a:spLocks/>
          </p:cNvSpPr>
          <p:nvPr/>
        </p:nvSpPr>
        <p:spPr bwMode="auto">
          <a:xfrm rot="16200000">
            <a:off x="3168651" y="1881187"/>
            <a:ext cx="431800" cy="2232025"/>
          </a:xfrm>
          <a:prstGeom prst="leftBrace">
            <a:avLst>
              <a:gd name="adj1" fmla="val 43076"/>
              <a:gd name="adj2" fmla="val 50657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3419475" y="3357563"/>
            <a:ext cx="0" cy="10795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555875" y="4629150"/>
            <a:ext cx="1728788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návrhové (jmenovité) parametry</a:t>
            </a:r>
          </a:p>
        </p:txBody>
      </p:sp>
      <p:sp>
        <p:nvSpPr>
          <p:cNvPr id="20490" name="AutoShape 10"/>
          <p:cNvSpPr>
            <a:spLocks/>
          </p:cNvSpPr>
          <p:nvPr/>
        </p:nvSpPr>
        <p:spPr bwMode="auto">
          <a:xfrm rot="16200000">
            <a:off x="1619250" y="2565400"/>
            <a:ext cx="431800" cy="863600"/>
          </a:xfrm>
          <a:prstGeom prst="leftBrace">
            <a:avLst>
              <a:gd name="adj1" fmla="val 16667"/>
              <a:gd name="adj2" fmla="val 50657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042988" y="3284538"/>
            <a:ext cx="1584325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špičkové (záběrové) parametry</a:t>
            </a:r>
          </a:p>
        </p:txBody>
      </p:sp>
      <p:sp>
        <p:nvSpPr>
          <p:cNvPr id="20492" name="AutoShape 12"/>
          <p:cNvSpPr>
            <a:spLocks/>
          </p:cNvSpPr>
          <p:nvPr/>
        </p:nvSpPr>
        <p:spPr bwMode="auto">
          <a:xfrm rot="16200000">
            <a:off x="5183982" y="2097881"/>
            <a:ext cx="431800" cy="1798637"/>
          </a:xfrm>
          <a:prstGeom prst="leftBrace">
            <a:avLst>
              <a:gd name="adj1" fmla="val 34712"/>
              <a:gd name="adj2" fmla="val 50657"/>
            </a:avLst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4500563" y="3357563"/>
            <a:ext cx="1800225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trvalé zatížení</a:t>
            </a: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6516688" y="2852738"/>
            <a:ext cx="0" cy="15128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292725" y="4437063"/>
            <a:ext cx="2376488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přitažlivá síla mezi statorem a rotorem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58775" y="5949950"/>
            <a:ext cx="831691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13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Většina lineárních motorů je provozována v režimu přerušovaného nebo krátkodobého chodu se opakovanou změnou požadované síly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Charakteristika LSM</a:t>
            </a:r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684213" y="1844675"/>
            <a:ext cx="7877175" cy="4464050"/>
          </a:xfrm>
          <a:custGeom>
            <a:avLst/>
            <a:gdLst>
              <a:gd name="T0" fmla="*/ 0 w 4962"/>
              <a:gd name="T1" fmla="*/ 0 h 2812"/>
              <a:gd name="T2" fmla="*/ 0 w 4962"/>
              <a:gd name="T3" fmla="*/ 2812 h 2812"/>
              <a:gd name="T4" fmla="*/ 4962 w 4962"/>
              <a:gd name="T5" fmla="*/ 2812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2" h="2812">
                <a:moveTo>
                  <a:pt x="0" y="0"/>
                </a:moveTo>
                <a:lnTo>
                  <a:pt x="0" y="2812"/>
                </a:lnTo>
                <a:lnTo>
                  <a:pt x="4962" y="281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6875" y="1592263"/>
            <a:ext cx="358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667625" y="6237288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 (m/s)</a:t>
            </a:r>
          </a:p>
        </p:txBody>
      </p:sp>
      <p:sp>
        <p:nvSpPr>
          <p:cNvPr id="19465" name="Freeform 9"/>
          <p:cNvSpPr>
            <a:spLocks/>
          </p:cNvSpPr>
          <p:nvPr/>
        </p:nvSpPr>
        <p:spPr bwMode="auto">
          <a:xfrm>
            <a:off x="684213" y="2347913"/>
            <a:ext cx="6481762" cy="3960812"/>
          </a:xfrm>
          <a:custGeom>
            <a:avLst/>
            <a:gdLst>
              <a:gd name="T0" fmla="*/ 0 w 4083"/>
              <a:gd name="T1" fmla="*/ 0 h 2495"/>
              <a:gd name="T2" fmla="*/ 3145 w 4083"/>
              <a:gd name="T3" fmla="*/ 384 h 2495"/>
              <a:gd name="T4" fmla="*/ 4083 w 4083"/>
              <a:gd name="T5" fmla="*/ 2495 h 2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3" h="2495">
                <a:moveTo>
                  <a:pt x="0" y="0"/>
                </a:moveTo>
                <a:lnTo>
                  <a:pt x="3145" y="384"/>
                </a:lnTo>
                <a:lnTo>
                  <a:pt x="4083" y="2495"/>
                </a:lnTo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539750" y="2968625"/>
            <a:ext cx="518477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11188" y="4724400"/>
            <a:ext cx="583247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5651500" y="2968625"/>
            <a:ext cx="0" cy="3384550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6445250" y="4725988"/>
            <a:ext cx="71438" cy="1582737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4925" y="2024063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peak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07950" y="981075"/>
            <a:ext cx="4103688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peak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– maximální (záběrová) síla</a:t>
            </a:r>
            <a:endParaRPr lang="cs-CZ" altLang="cs-CZ" sz="2000" b="1" baseline="-25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5651500" y="2420938"/>
            <a:ext cx="576263" cy="577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cs-CZ" sz="3200" b="1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1692275" y="1844675"/>
            <a:ext cx="2881313" cy="40011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návrhový bod motoru</a:t>
            </a: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4572000" y="2205038"/>
            <a:ext cx="1008063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250825" y="26003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971550" y="3500438"/>
            <a:ext cx="4537075" cy="10318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 	maximální síla při proudu I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 rychlosti v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  <a:r>
              <a:rPr lang="cs-CZ" altLang="cs-CZ" sz="2000" b="1">
                <a:solidFill>
                  <a:srgbClr val="000000"/>
                </a:solidFill>
              </a:rPr>
              <a:t> a krátkodobém zatížení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479" name="Line 23"/>
          <p:cNvSpPr>
            <a:spLocks noChangeShapeType="1"/>
          </p:cNvSpPr>
          <p:nvPr/>
        </p:nvSpPr>
        <p:spPr bwMode="auto">
          <a:xfrm flipH="1" flipV="1">
            <a:off x="755650" y="3068638"/>
            <a:ext cx="2159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508625" y="623728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</a:t>
            </a:r>
            <a:r>
              <a:rPr lang="cs-CZ" altLang="cs-CZ" sz="2000" b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179388" y="4292600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300788" y="6237288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971550" y="5149850"/>
            <a:ext cx="4537075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 	maximální síla při proudu I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, při rychlosti v</a:t>
            </a:r>
            <a:r>
              <a:rPr lang="cs-CZ" altLang="cs-CZ" sz="2000" b="1" baseline="-25000">
                <a:solidFill>
                  <a:srgbClr val="000000"/>
                </a:solidFill>
              </a:rPr>
              <a:t>2</a:t>
            </a:r>
            <a:r>
              <a:rPr lang="cs-CZ" altLang="cs-CZ" sz="2000" b="1">
                <a:solidFill>
                  <a:srgbClr val="000000"/>
                </a:solidFill>
              </a:rPr>
              <a:t> a trvalém zatížení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 flipH="1" flipV="1">
            <a:off x="755650" y="4797425"/>
            <a:ext cx="215900" cy="3603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5580063" y="1196975"/>
            <a:ext cx="3455987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</a:t>
            </a:r>
            <a:r>
              <a:rPr lang="cs-CZ" altLang="cs-CZ" sz="2000" b="1" baseline="-25000">
                <a:solidFill>
                  <a:srgbClr val="000000"/>
                </a:solidFill>
              </a:rPr>
              <a:t>0</a:t>
            </a:r>
            <a:r>
              <a:rPr lang="cs-CZ" altLang="cs-CZ" sz="2000" b="1">
                <a:solidFill>
                  <a:srgbClr val="000000"/>
                </a:solidFill>
              </a:rPr>
              <a:t> 	maximální (teoretická) rychlost naprázdno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6948488" y="620077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</a:t>
            </a:r>
            <a:r>
              <a:rPr lang="cs-CZ" altLang="cs-CZ" sz="2000" b="1" baseline="-25000">
                <a:solidFill>
                  <a:srgbClr val="000000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9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 animBg="1"/>
      <p:bldP spid="19463" grpId="0"/>
      <p:bldP spid="19464" grpId="0"/>
      <p:bldP spid="19465" grpId="0" animBg="1"/>
      <p:bldP spid="19466" grpId="0" animBg="1"/>
      <p:bldP spid="19468" grpId="0" animBg="1"/>
      <p:bldP spid="19469" grpId="0" animBg="1"/>
      <p:bldP spid="19470" grpId="0" animBg="1"/>
      <p:bldP spid="19471" grpId="0"/>
      <p:bldP spid="19472" grpId="0" animBg="1"/>
      <p:bldP spid="19473" grpId="0" animBg="1"/>
      <p:bldP spid="19475" grpId="0" animBg="1"/>
      <p:bldP spid="19476" grpId="0" animBg="1"/>
      <p:bldP spid="19477" grpId="0"/>
      <p:bldP spid="19478" grpId="0" animBg="1"/>
      <p:bldP spid="19479" grpId="0" animBg="1"/>
      <p:bldP spid="19480" grpId="0"/>
      <p:bldP spid="19481" grpId="0"/>
      <p:bldP spid="19482" grpId="0"/>
      <p:bldP spid="19483" grpId="0" animBg="1"/>
      <p:bldP spid="19484" grpId="0" animBg="1"/>
      <p:bldP spid="19485" grpId="0" animBg="1"/>
      <p:bldP spid="194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Charakteristika LSM</a:t>
            </a:r>
          </a:p>
        </p:txBody>
      </p:sp>
      <p:pic>
        <p:nvPicPr>
          <p:cNvPr id="47130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5111750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31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81075"/>
            <a:ext cx="3846513" cy="583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asynchronní motor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7950" y="1125538"/>
            <a:ext cx="8856663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*	pracují na principu asynchronního stroje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-	primární část - trojfázové vinutí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-	sekundární vinutí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klecové vinutí uložené do drážek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hliníková pás připevněný na ocelové podložce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jsou jednostranné nebo oboustranné (vinutí je umístěno po obou stranách sekundární části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 vyrovnání radiálních sil</a:t>
            </a:r>
          </a:p>
          <a:p>
            <a:pPr>
              <a:spcBef>
                <a:spcPct val="30000"/>
              </a:spcBef>
            </a:pP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*	podle rozmístění cívek primární části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-	motory s podélným </a:t>
            </a:r>
            <a:r>
              <a:rPr lang="cs-CZ" alt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tokem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– indukční čáry toku jsou rovnoběžné ke směru pohybu (tažné síly)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- motory s příčným tokem 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– indukční čáry toku jsou kolmé ke směru pohybu (tažné síly)  nižší magnetizační proud ale menší tahová síla</a:t>
            </a: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5076825" y="5157788"/>
          <a:ext cx="23749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1" name="Rovnice" r:id="rId3" imgW="1028520" imgH="228600" progId="Equation.3">
                  <p:embed/>
                </p:oleObj>
              </mc:Choice>
              <mc:Fallback>
                <p:oleObj name="Rovnice" r:id="rId3" imgW="10285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157788"/>
                        <a:ext cx="2374900" cy="566737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07950" y="5084763"/>
            <a:ext cx="482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Mechanický výkon motoru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(skluz je vyšší než u točivých motorů)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95288" y="5984875"/>
            <a:ext cx="4537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kde P</a:t>
            </a:r>
            <a:r>
              <a:rPr lang="cs-CZ" altLang="cs-CZ" sz="2000" b="1" baseline="-25000">
                <a:solidFill>
                  <a:srgbClr val="000000"/>
                </a:solidFill>
              </a:rPr>
              <a:t>elm</a:t>
            </a:r>
            <a:r>
              <a:rPr lang="cs-CZ" altLang="cs-CZ" sz="2000" b="1">
                <a:solidFill>
                  <a:srgbClr val="000000"/>
                </a:solidFill>
              </a:rPr>
              <a:t> je elektromagnetický výkon</a:t>
            </a:r>
            <a:endParaRPr lang="cs-CZ" altLang="cs-CZ" sz="2000" b="1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49160" name="Object 8"/>
          <p:cNvGraphicFramePr>
            <a:graphicFrameLocks noChangeAspect="1"/>
          </p:cNvGraphicFramePr>
          <p:nvPr/>
        </p:nvGraphicFramePr>
        <p:xfrm>
          <a:off x="5076825" y="5876925"/>
          <a:ext cx="3725863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52" name="Rovnice" r:id="rId5" imgW="1612800" imgH="228600" progId="Equation.3">
                  <p:embed/>
                </p:oleObj>
              </mc:Choice>
              <mc:Fallback>
                <p:oleObj name="Rovnice" r:id="rId5" imgW="16128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876925"/>
                        <a:ext cx="3725863" cy="5667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asynchronní motor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62038"/>
            <a:ext cx="7850187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9388" y="5373688"/>
            <a:ext cx="88566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Postupné pole indukuje v kotvě vířivé proudy	, podle Lenzova zákona je směr proudů takový, že jejich pole působí proti postupnému poli </a:t>
            </a:r>
            <a:r>
              <a:rPr lang="cs-CZ" altLang="cs-CZ" sz="2000" b="1">
                <a:solidFill>
                  <a:srgbClr val="000000"/>
                </a:solidFill>
                <a:sym typeface="Symbol" panose="05050102010706020507" pitchFamily="18" charset="2"/>
              </a:rPr>
              <a:t> vzniká síla, které je zdrojem pohybu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asynchronní motor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7950" y="1125538"/>
            <a:ext cx="885666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*	možnost napájení bez měniče kmitočtu, přímo ze sítě.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zastavení je provedeno vypnutím přívodu nebo koncovým vypínačem 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použití	- posuvné brány, závory, podavače, doprava (sekundár je kolej, primár je ve vozidle), …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základní charakteristika LIM: 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2844800"/>
            <a:ext cx="6477000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2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asynchronní motor s měničem frekvence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684213" y="1628775"/>
            <a:ext cx="7488237" cy="4679950"/>
          </a:xfrm>
          <a:custGeom>
            <a:avLst/>
            <a:gdLst>
              <a:gd name="T0" fmla="*/ 0 w 4962"/>
              <a:gd name="T1" fmla="*/ 0 h 2812"/>
              <a:gd name="T2" fmla="*/ 0 w 4962"/>
              <a:gd name="T3" fmla="*/ 2812 h 2812"/>
              <a:gd name="T4" fmla="*/ 4962 w 4962"/>
              <a:gd name="T5" fmla="*/ 2812 h 2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62" h="2812">
                <a:moveTo>
                  <a:pt x="0" y="0"/>
                </a:moveTo>
                <a:lnTo>
                  <a:pt x="0" y="2812"/>
                </a:lnTo>
                <a:lnTo>
                  <a:pt x="4962" y="281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196975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 (%)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101013" y="6272213"/>
            <a:ext cx="9001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 (%)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07950" y="2997200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100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940425" y="63087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100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708400" y="63087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60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364163" y="3141663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F</a:t>
            </a:r>
            <a:r>
              <a:rPr lang="cs-CZ" altLang="cs-CZ" sz="2000" b="1" baseline="-25000">
                <a:solidFill>
                  <a:srgbClr val="000000"/>
                </a:solidFill>
              </a:rPr>
              <a:t>n</a:t>
            </a:r>
            <a:r>
              <a:rPr lang="cs-CZ" altLang="cs-CZ" sz="2000" b="1">
                <a:solidFill>
                  <a:srgbClr val="000000"/>
                </a:solidFill>
              </a:rPr>
              <a:t>, v</a:t>
            </a:r>
            <a:r>
              <a:rPr lang="cs-CZ" altLang="cs-CZ" sz="2000" b="1" baseline="-2500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276600" y="1773238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</a:t>
            </a:r>
            <a:r>
              <a:rPr lang="cs-CZ" altLang="cs-CZ" sz="2000" b="1" baseline="-25000">
                <a:solidFill>
                  <a:srgbClr val="000000"/>
                </a:solidFill>
              </a:rPr>
              <a:t>max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611188" y="3213100"/>
            <a:ext cx="215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rot="5400000">
            <a:off x="6119813" y="6273800"/>
            <a:ext cx="215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827088" y="3213100"/>
            <a:ext cx="540067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227763" y="3213100"/>
            <a:ext cx="0" cy="3024188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7019925" y="6308725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120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rot="5400000">
            <a:off x="7200900" y="62738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6227763" y="3213100"/>
            <a:ext cx="1081087" cy="3095625"/>
          </a:xfrm>
          <a:prstGeom prst="line">
            <a:avLst/>
          </a:prstGeom>
          <a:noFill/>
          <a:ln w="38100">
            <a:solidFill>
              <a:srgbClr val="3C20E4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 rot="5400000">
            <a:off x="3887788" y="6273800"/>
            <a:ext cx="215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539750" y="1773238"/>
            <a:ext cx="2159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34925" y="1557338"/>
            <a:ext cx="576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150</a:t>
            </a:r>
            <a:endParaRPr lang="cs-CZ" altLang="cs-CZ" sz="2000" b="1" baseline="-25000">
              <a:solidFill>
                <a:srgbClr val="000000"/>
              </a:solidFill>
            </a:endParaRP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684213" y="1773238"/>
            <a:ext cx="3311525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3995738" y="1773238"/>
            <a:ext cx="0" cy="4392612"/>
          </a:xfrm>
          <a:prstGeom prst="line">
            <a:avLst/>
          </a:prstGeom>
          <a:noFill/>
          <a:ln w="25400">
            <a:solidFill>
              <a:srgbClr val="000000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3" name="Freeform 25"/>
          <p:cNvSpPr>
            <a:spLocks/>
          </p:cNvSpPr>
          <p:nvPr/>
        </p:nvSpPr>
        <p:spPr bwMode="auto">
          <a:xfrm>
            <a:off x="3995738" y="1773238"/>
            <a:ext cx="2232025" cy="1439862"/>
          </a:xfrm>
          <a:custGeom>
            <a:avLst/>
            <a:gdLst>
              <a:gd name="T0" fmla="*/ 1406 w 1406"/>
              <a:gd name="T1" fmla="*/ 907 h 907"/>
              <a:gd name="T2" fmla="*/ 499 w 1406"/>
              <a:gd name="T3" fmla="*/ 499 h 907"/>
              <a:gd name="T4" fmla="*/ 0 w 1406"/>
              <a:gd name="T5" fmla="*/ 0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6" h="907">
                <a:moveTo>
                  <a:pt x="1406" y="907"/>
                </a:moveTo>
                <a:cubicBezTo>
                  <a:pt x="1069" y="778"/>
                  <a:pt x="733" y="650"/>
                  <a:pt x="499" y="499"/>
                </a:cubicBezTo>
                <a:cubicBezTo>
                  <a:pt x="265" y="348"/>
                  <a:pt x="132" y="174"/>
                  <a:pt x="0" y="0"/>
                </a:cubicBezTo>
              </a:path>
            </a:pathLst>
          </a:custGeom>
          <a:noFill/>
          <a:ln w="38100" cap="flat" cmpd="sng">
            <a:solidFill>
              <a:srgbClr val="3C20E4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042988" y="4221163"/>
            <a:ext cx="3744912" cy="7270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s rostoucí rychlostí klesá tažná síla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5580063" y="2359025"/>
            <a:ext cx="3490912" cy="400110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do v = v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platí U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/f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= konst. </a:t>
            </a: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 flipH="1">
            <a:off x="6948488" y="2781300"/>
            <a:ext cx="647700" cy="18716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5832475" y="1196975"/>
            <a:ext cx="3203575" cy="10318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pro v </a:t>
            </a:r>
            <a:r>
              <a:rPr lang="en-US" altLang="cs-CZ" sz="2000" b="1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&gt;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v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platí se zvyšuje pouze kmitočet, U = konst.</a:t>
            </a: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 flipH="1">
            <a:off x="5113338" y="1196975"/>
            <a:ext cx="719137" cy="12239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V="1">
            <a:off x="4787900" y="2924175"/>
            <a:ext cx="71438" cy="12969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4787900" y="4221163"/>
            <a:ext cx="1655763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 animBg="1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  <p:bldP spid="22541" grpId="0" animBg="1"/>
      <p:bldP spid="22542" grpId="0" animBg="1"/>
      <p:bldP spid="22543" grpId="0" animBg="1"/>
      <p:bldP spid="22544" grpId="0" animBg="1"/>
      <p:bldP spid="22545" grpId="0"/>
      <p:bldP spid="22546" grpId="0" animBg="1"/>
      <p:bldP spid="22547" grpId="0" animBg="1"/>
      <p:bldP spid="22548" grpId="0" animBg="1"/>
      <p:bldP spid="22549" grpId="0" animBg="1"/>
      <p:bldP spid="22550" grpId="0"/>
      <p:bldP spid="22551" grpId="0" animBg="1"/>
      <p:bldP spid="22552" grpId="0" animBg="1"/>
      <p:bldP spid="22553" grpId="0" animBg="1"/>
      <p:bldP spid="22554" grpId="0" animBg="1"/>
      <p:bldP spid="22555" grpId="0" animBg="1"/>
      <p:bldP spid="22556" grpId="0" animBg="1"/>
      <p:bldP spid="22558" grpId="0" animBg="1"/>
      <p:bldP spid="22559" grpId="0" animBg="1"/>
      <p:bldP spid="22560" grpId="0" animBg="1"/>
      <p:bldP spid="225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6976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asynchronní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651500" y="188913"/>
            <a:ext cx="3313113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nepřímých lineárních pohonů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5256212" cy="276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16338"/>
            <a:ext cx="8964612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66438" r="57487" b="4021"/>
          <a:stretch>
            <a:fillRect/>
          </a:stretch>
        </p:blipFill>
        <p:spPr bwMode="auto">
          <a:xfrm>
            <a:off x="3492500" y="3355975"/>
            <a:ext cx="56165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Dopravní magnetické pohony - Transrapid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8566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*	pracují na principu magnetické levitace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mají 2 systémy magnetů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1.	Nosné magnety zvednou vůz podle hmotnosti do výšky asi 10 mm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2.	Vodící magnety zprostředkují pohyb vozu 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93938"/>
            <a:ext cx="3959225" cy="250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32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Dopravní magnetické pohony - Transrapid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7950" y="981075"/>
            <a:ext cx="88566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3525" indent="-263525"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8" algn="l"/>
                <a:tab pos="1349375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*	jeden elektromagnet je namontován na vozidle, je napájen z generátoru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druhé magnetické pole vzniká na vinutí, které je uloženo podél vodící dráhy. Jednotlivé úseky jsou spínány průběžně, podle polohy vlaku  </a:t>
            </a:r>
          </a:p>
        </p:txBody>
      </p:sp>
      <p:pic>
        <p:nvPicPr>
          <p:cNvPr id="52235" name="Picture 11" descr="antriebswanderf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492375"/>
            <a:ext cx="5329238" cy="41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7950" y="1268413"/>
            <a:ext cx="8856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90700" algn="l"/>
                <a:tab pos="5292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TU Liberec	Pohony s lineárními motory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484313"/>
            <a:ext cx="453866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1484313"/>
            <a:ext cx="430053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88913"/>
            <a:ext cx="8785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38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 nepřímého lineárního pohonů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95250"/>
            <a:ext cx="585787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32188"/>
            <a:ext cx="5905500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kulickovy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5694362" cy="272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0825" y="2924175"/>
            <a:ext cx="5473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RAVEO – polohovací systém s jezdcem</a:t>
            </a:r>
            <a:endParaRPr lang="cs-CZ" altLang="cs-CZ" sz="2200" b="1">
              <a:solidFill>
                <a:srgbClr val="000000"/>
              </a:solidFill>
            </a:endParaRP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933825"/>
            <a:ext cx="49942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940425" y="3068638"/>
            <a:ext cx="3025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Šroubový převod kuličkovým ložiskem</a:t>
            </a:r>
            <a:endParaRPr lang="cs-CZ" altLang="cs-CZ" sz="2200" b="1">
              <a:solidFill>
                <a:srgbClr val="000000"/>
              </a:solidFill>
            </a:endParaRP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919538"/>
            <a:ext cx="3168650" cy="289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179388" y="3500438"/>
            <a:ext cx="2663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Hřebenový převod</a:t>
            </a:r>
            <a:endParaRPr lang="cs-CZ" altLang="cs-CZ"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8" grpId="0"/>
      <p:bldP spid="358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642350" cy="774700"/>
          </a:xfrm>
        </p:spPr>
        <p:txBody>
          <a:bodyPr/>
          <a:lstStyle/>
          <a:p>
            <a:r>
              <a:rPr lang="cs-CZ" altLang="cs-CZ" sz="4000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motory - základní pojmy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0825" y="1052736"/>
            <a:ext cx="864235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Rozvoj lineárních motorů je umožněn: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cenová dostupnost a technický rozvoj výkonové elektroniky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zdokonalení čidel polohy (vytvoření zpětné vazby)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zvyšování kvality trvalých magnetů (vzácné zeminy)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2593355"/>
            <a:ext cx="864235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>
                <a:solidFill>
                  <a:srgbClr val="000000"/>
                </a:solidFill>
              </a:rPr>
              <a:t>Hlavní části lineárního motoru: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1.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jezdec - posuvná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část</a:t>
            </a:r>
            <a:endParaRPr lang="cs-CZ" altLang="cs-CZ" sz="2000" b="1" dirty="0" smtClean="0">
              <a:solidFill>
                <a:srgbClr val="000000"/>
              </a:solidFill>
            </a:endParaRP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2</a:t>
            </a:r>
            <a:r>
              <a:rPr lang="cs-CZ" altLang="cs-CZ" sz="2000" b="1" dirty="0">
                <a:solidFill>
                  <a:srgbClr val="000000"/>
                </a:solidFill>
              </a:rPr>
              <a:t>.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pevná část - základna</a:t>
            </a:r>
            <a:r>
              <a:rPr lang="cs-CZ" altLang="cs-CZ" sz="2000" b="1" dirty="0">
                <a:solidFill>
                  <a:srgbClr val="000000"/>
                </a:solidFill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lože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Jezdec se pohybuje po pevném mechanickém vedení, které může být tvořeno: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kluznou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kovovou nebo plastovou plochou (malé </a:t>
            </a:r>
            <a:r>
              <a:rPr lang="cs-CZ" altLang="cs-CZ" sz="2000" b="1" dirty="0">
                <a:solidFill>
                  <a:srgbClr val="000000"/>
                </a:solidFill>
              </a:rPr>
              <a:t>rychlosti)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lineárními ložisky (střední rychlosti)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keramickými kluznými rychlostmi (středně velké rychlosti)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vzduchová nebo magnetická ložiska (velké rychlosti)  </a:t>
            </a:r>
          </a:p>
        </p:txBody>
      </p:sp>
      <p:pic>
        <p:nvPicPr>
          <p:cNvPr id="50178" name="Picture 2" descr="https://www.industrial.cz/pictureprovider.aspx?z=800&amp;path=U280000101%5c1_Linearni_lozisko_kulickove_INA_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10" y="1910410"/>
            <a:ext cx="1707677" cy="16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Volný tvar 11"/>
          <p:cNvSpPr/>
          <p:nvPr/>
        </p:nvSpPr>
        <p:spPr bwMode="auto">
          <a:xfrm>
            <a:off x="5084379" y="3484179"/>
            <a:ext cx="3602421" cy="1240965"/>
          </a:xfrm>
          <a:custGeom>
            <a:avLst/>
            <a:gdLst>
              <a:gd name="connsiteX0" fmla="*/ 0 w 3602421"/>
              <a:gd name="connsiteY0" fmla="*/ 1907628 h 1907628"/>
              <a:gd name="connsiteX1" fmla="*/ 3602421 w 3602421"/>
              <a:gd name="connsiteY1" fmla="*/ 1907628 h 1907628"/>
              <a:gd name="connsiteX2" fmla="*/ 3602421 w 3602421"/>
              <a:gd name="connsiteY2" fmla="*/ 0 h 190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2421" h="1907628">
                <a:moveTo>
                  <a:pt x="0" y="1907628"/>
                </a:moveTo>
                <a:lnTo>
                  <a:pt x="3602421" y="1907628"/>
                </a:lnTo>
                <a:lnTo>
                  <a:pt x="3602421" y="0"/>
                </a:lnTo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546574"/>
            <a:ext cx="1280611" cy="1075039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1917" y="5559333"/>
            <a:ext cx="86423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Napájení motoru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- primární část - vinutí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Provedení sekundární části je dáno typem motoru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840288" y="549275"/>
            <a:ext cx="3908425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9pPr>
          </a:lstStyle>
          <a:p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Lineární </a:t>
            </a:r>
            <a:r>
              <a:rPr lang="cs-CZ" altLang="cs-CZ" sz="3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krokový motor </a:t>
            </a:r>
            <a:r>
              <a:rPr lang="cs-CZ" altLang="cs-CZ" sz="3600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(LKM</a:t>
            </a:r>
            <a:r>
              <a:rPr lang="cs-CZ" altLang="cs-CZ" sz="36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)</a:t>
            </a:r>
            <a:r>
              <a:rPr lang="cs-CZ" altLang="cs-CZ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(www.pohonnatechnika.cz)</a:t>
            </a:r>
          </a:p>
        </p:txBody>
      </p:sp>
      <p:pic>
        <p:nvPicPr>
          <p:cNvPr id="37897" name="Picture 9" descr="Linear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076700"/>
            <a:ext cx="6769100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hpsc3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4613"/>
            <a:ext cx="446405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theme/theme1.xml><?xml version="1.0" encoding="utf-8"?>
<a:theme xmlns:a="http://schemas.openxmlformats.org/drawingml/2006/main" name="Javor">
  <a:themeElements>
    <a:clrScheme name="Javor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avo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Javor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avor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avor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3869</TotalTime>
  <Words>1992</Words>
  <Application>Microsoft Office PowerPoint</Application>
  <PresentationFormat>Předvádění na obrazovce (4:3)</PresentationFormat>
  <Paragraphs>252</Paragraphs>
  <Slides>42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9" baseType="lpstr">
      <vt:lpstr>Arial</vt:lpstr>
      <vt:lpstr>Comic Sans MS</vt:lpstr>
      <vt:lpstr>Symbol</vt:lpstr>
      <vt:lpstr>Times New Roman</vt:lpstr>
      <vt:lpstr>Wingdings</vt:lpstr>
      <vt:lpstr>Javor</vt:lpstr>
      <vt:lpstr>Rovnice</vt:lpstr>
      <vt:lpstr>Lineární pohony</vt:lpstr>
      <vt:lpstr>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Lineární motory - základní pojmy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Lineární motory</dc:title>
  <dc:creator>pe</dc:creator>
  <cp:lastModifiedBy>Ivo Petricek</cp:lastModifiedBy>
  <cp:revision>136</cp:revision>
  <dcterms:created xsi:type="dcterms:W3CDTF">2008-03-19T15:21:03Z</dcterms:created>
  <dcterms:modified xsi:type="dcterms:W3CDTF">2024-03-15T10:38:10Z</dcterms:modified>
</cp:coreProperties>
</file>