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82" r:id="rId4"/>
    <p:sldId id="269" r:id="rId5"/>
    <p:sldId id="258" r:id="rId6"/>
    <p:sldId id="298" r:id="rId7"/>
    <p:sldId id="259" r:id="rId8"/>
    <p:sldId id="299" r:id="rId9"/>
    <p:sldId id="302" r:id="rId10"/>
    <p:sldId id="260" r:id="rId11"/>
    <p:sldId id="300" r:id="rId12"/>
    <p:sldId id="301" r:id="rId13"/>
    <p:sldId id="262" r:id="rId14"/>
    <p:sldId id="263" r:id="rId15"/>
    <p:sldId id="264" r:id="rId16"/>
    <p:sldId id="265" r:id="rId17"/>
    <p:sldId id="266" r:id="rId18"/>
    <p:sldId id="281" r:id="rId19"/>
    <p:sldId id="295" r:id="rId20"/>
    <p:sldId id="303" r:id="rId21"/>
    <p:sldId id="293" r:id="rId22"/>
    <p:sldId id="267" r:id="rId23"/>
    <p:sldId id="304" r:id="rId24"/>
    <p:sldId id="291" r:id="rId25"/>
    <p:sldId id="285" r:id="rId26"/>
    <p:sldId id="288" r:id="rId27"/>
    <p:sldId id="270" r:id="rId28"/>
    <p:sldId id="271" r:id="rId29"/>
    <p:sldId id="276" r:id="rId30"/>
    <p:sldId id="272" r:id="rId31"/>
    <p:sldId id="275" r:id="rId32"/>
    <p:sldId id="277" r:id="rId33"/>
    <p:sldId id="278" r:id="rId34"/>
    <p:sldId id="296" r:id="rId35"/>
    <p:sldId id="297" r:id="rId36"/>
    <p:sldId id="286" r:id="rId37"/>
    <p:sldId id="280" r:id="rId38"/>
    <p:sldId id="279" r:id="rId39"/>
    <p:sldId id="290" r:id="rId40"/>
    <p:sldId id="305" r:id="rId41"/>
    <p:sldId id="289" r:id="rId42"/>
    <p:sldId id="287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21" d="100"/>
          <a:sy n="121" d="100"/>
        </p:scale>
        <p:origin x="4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E6CC8D-AAA9-4554-80B2-142D793EB17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4D595-8537-4CC3-8720-31627D0F6A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899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52260-043F-4E46-BEBC-C7F2678011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976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377F07-AB11-442C-BCD9-516DE3F795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81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2414E6-C94F-48ED-BC4B-E96C41F426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28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8FCB-F869-470A-A386-5D8C88E11A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7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EE949-C4E8-4218-AE69-833C3A7B0A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373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50786-F0C4-48B4-8BBA-D9344571CD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42C2-D4B2-459A-9030-6005D3CCE8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905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5AD9B-6F39-4970-A728-242BE89E29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935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507D1-45CA-49CD-9462-5A9298EE79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2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DEA1-2E8B-48FE-B6E6-06DC0773D1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078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135E4-490F-4396-9A14-E4E4FB8F0E3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424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5FB2381-D9D9-47BA-A428-EB1175919C6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vo-driv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0"/>
            <a:ext cx="7772400" cy="1155700"/>
          </a:xfrm>
          <a:solidFill>
            <a:schemeClr val="tx1"/>
          </a:solidFill>
        </p:spPr>
        <p:txBody>
          <a:bodyPr/>
          <a:lstStyle/>
          <a:p>
            <a:r>
              <a:rPr lang="cs-CZ" altLang="cs-CZ" sz="6000" b="1" i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Krokové motory II.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229200"/>
            <a:ext cx="6400800" cy="1517842"/>
          </a:xfrm>
          <a:solidFill>
            <a:schemeClr val="tx1"/>
          </a:solidFill>
        </p:spPr>
        <p:txBody>
          <a:bodyPr/>
          <a:lstStyle/>
          <a:p>
            <a:r>
              <a:rPr lang="cs-CZ" altLang="cs-CZ" sz="4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Řízení a provoz </a:t>
            </a:r>
            <a:r>
              <a:rPr lang="cs-CZ" altLang="cs-CZ" sz="4000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KM</a:t>
            </a:r>
          </a:p>
          <a:p>
            <a:r>
              <a:rPr lang="cs-CZ" altLang="cs-CZ" sz="4000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Hybridní KM</a:t>
            </a:r>
            <a:endParaRPr lang="cs-CZ" altLang="cs-CZ" sz="4000" b="1" i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07579" y="1196752"/>
            <a:ext cx="7002834" cy="5564139"/>
            <a:chOff x="107579" y="1196752"/>
            <a:chExt cx="7002834" cy="5564139"/>
          </a:xfrm>
        </p:grpSpPr>
        <p:pic>
          <p:nvPicPr>
            <p:cNvPr id="2053" name="Picture 5" descr="Schrittmoto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588" y="1196752"/>
              <a:ext cx="5076825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107"/>
            <p:cNvSpPr txBox="1">
              <a:spLocks noChangeArrowheads="1"/>
            </p:cNvSpPr>
            <p:nvPr/>
          </p:nvSpPr>
          <p:spPr bwMode="auto">
            <a:xfrm>
              <a:off x="107579" y="6422337"/>
              <a:ext cx="273622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46088" indent="-4460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25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600" b="1" dirty="0" smtClean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</a:rPr>
                <a:t>Aktualizace 2/2022</a:t>
              </a:r>
              <a:endParaRPr lang="cs-CZ" altLang="cs-CZ" sz="1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5288" y="2781300"/>
            <a:ext cx="2376487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  <a:latin typeface="Tahoma" panose="020B0604030504040204" pitchFamily="34" charset="0"/>
              </a:rPr>
              <a:t>osmitaktní řízení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107950" y="6165850"/>
            <a:ext cx="5543550" cy="431800"/>
            <a:chOff x="68" y="3748"/>
            <a:chExt cx="3492" cy="272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07950" y="5588000"/>
            <a:ext cx="8567738" cy="433388"/>
            <a:chOff x="68" y="3339"/>
            <a:chExt cx="5397" cy="273"/>
          </a:xfrm>
        </p:grpSpPr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70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020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33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165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38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6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>
              <a:off x="38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133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1020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70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165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197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197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>
              <a:off x="2291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>
              <a:off x="260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2291" y="3612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260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324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3560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387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>
              <a:off x="419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292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>
              <a:off x="292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>
              <a:off x="387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3560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324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419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51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451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4831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514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4831" y="3612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>
              <a:off x="514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90" name="Group 50"/>
          <p:cNvGrpSpPr>
            <a:grpSpLocks/>
          </p:cNvGrpSpPr>
          <p:nvPr/>
        </p:nvGrpSpPr>
        <p:grpSpPr bwMode="auto">
          <a:xfrm>
            <a:off x="611188" y="5589588"/>
            <a:ext cx="4537075" cy="431800"/>
            <a:chOff x="385" y="3521"/>
            <a:chExt cx="2858" cy="272"/>
          </a:xfrm>
        </p:grpSpPr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38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165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293" name="Rectangle 53"/>
            <p:cNvSpPr>
              <a:spLocks noChangeArrowheads="1"/>
            </p:cNvSpPr>
            <p:nvPr/>
          </p:nvSpPr>
          <p:spPr bwMode="auto">
            <a:xfrm>
              <a:off x="292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294" name="Group 54"/>
          <p:cNvGrpSpPr>
            <a:grpSpLocks/>
          </p:cNvGrpSpPr>
          <p:nvPr/>
        </p:nvGrpSpPr>
        <p:grpSpPr bwMode="auto">
          <a:xfrm>
            <a:off x="611188" y="5084763"/>
            <a:ext cx="7559675" cy="458787"/>
            <a:chOff x="385" y="2976"/>
            <a:chExt cx="4762" cy="289"/>
          </a:xfrm>
        </p:grpSpPr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>
              <a:off x="38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296" name="Text Box 56"/>
            <p:cNvSpPr txBox="1">
              <a:spLocks noChangeArrowheads="1"/>
            </p:cNvSpPr>
            <p:nvPr/>
          </p:nvSpPr>
          <p:spPr bwMode="auto">
            <a:xfrm>
              <a:off x="1020" y="2977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297" name="Text Box 57"/>
            <p:cNvSpPr txBox="1">
              <a:spLocks noChangeArrowheads="1"/>
            </p:cNvSpPr>
            <p:nvPr/>
          </p:nvSpPr>
          <p:spPr bwMode="auto">
            <a:xfrm>
              <a:off x="356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483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4196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00" name="Text Box 60"/>
            <p:cNvSpPr txBox="1">
              <a:spLocks noChangeArrowheads="1"/>
            </p:cNvSpPr>
            <p:nvPr/>
          </p:nvSpPr>
          <p:spPr bwMode="auto">
            <a:xfrm>
              <a:off x="165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0301" name="Text Box 61"/>
            <p:cNvSpPr txBox="1">
              <a:spLocks noChangeArrowheads="1"/>
            </p:cNvSpPr>
            <p:nvPr/>
          </p:nvSpPr>
          <p:spPr bwMode="auto">
            <a:xfrm>
              <a:off x="229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302" name="Text Box 62"/>
            <p:cNvSpPr txBox="1">
              <a:spLocks noChangeArrowheads="1"/>
            </p:cNvSpPr>
            <p:nvPr/>
          </p:nvSpPr>
          <p:spPr bwMode="auto">
            <a:xfrm>
              <a:off x="292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3132138" y="2781300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A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1	0	0	0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179388" y="3284538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C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0	1	0</a:t>
            </a:r>
          </a:p>
        </p:txBody>
      </p:sp>
      <p:grpSp>
        <p:nvGrpSpPr>
          <p:cNvPr id="10305" name="Group 65"/>
          <p:cNvGrpSpPr>
            <a:grpSpLocks/>
          </p:cNvGrpSpPr>
          <p:nvPr/>
        </p:nvGrpSpPr>
        <p:grpSpPr bwMode="auto">
          <a:xfrm>
            <a:off x="2627313" y="5589588"/>
            <a:ext cx="4537075" cy="431800"/>
            <a:chOff x="385" y="3521"/>
            <a:chExt cx="2858" cy="272"/>
          </a:xfrm>
        </p:grpSpPr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8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165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292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6084888" y="3284538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B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1	0	0</a:t>
            </a:r>
          </a:p>
        </p:txBody>
      </p:sp>
      <p:grpSp>
        <p:nvGrpSpPr>
          <p:cNvPr id="10310" name="Group 70"/>
          <p:cNvGrpSpPr>
            <a:grpSpLocks/>
          </p:cNvGrpSpPr>
          <p:nvPr/>
        </p:nvGrpSpPr>
        <p:grpSpPr bwMode="auto">
          <a:xfrm>
            <a:off x="2124075" y="6165850"/>
            <a:ext cx="5543550" cy="431800"/>
            <a:chOff x="68" y="3748"/>
            <a:chExt cx="3492" cy="272"/>
          </a:xfrm>
        </p:grpSpPr>
        <p:sp>
          <p:nvSpPr>
            <p:cNvPr id="10311" name="Line 71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12" name="Line 72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13" name="Line 73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14" name="Rectangle 74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15" name="Rectangle 75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17" name="Rectangle 77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1619250" y="5589588"/>
            <a:ext cx="4537075" cy="431800"/>
            <a:chOff x="385" y="3521"/>
            <a:chExt cx="2858" cy="272"/>
          </a:xfrm>
        </p:grpSpPr>
        <p:sp>
          <p:nvSpPr>
            <p:cNvPr id="10319" name="Rectangle 79"/>
            <p:cNvSpPr>
              <a:spLocks noChangeArrowheads="1"/>
            </p:cNvSpPr>
            <p:nvPr/>
          </p:nvSpPr>
          <p:spPr bwMode="auto">
            <a:xfrm>
              <a:off x="38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20" name="Rectangle 80"/>
            <p:cNvSpPr>
              <a:spLocks noChangeArrowheads="1"/>
            </p:cNvSpPr>
            <p:nvPr/>
          </p:nvSpPr>
          <p:spPr bwMode="auto">
            <a:xfrm>
              <a:off x="165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292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3132138" y="3789363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D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0	0	1</a:t>
            </a:r>
          </a:p>
        </p:txBody>
      </p:sp>
      <p:grpSp>
        <p:nvGrpSpPr>
          <p:cNvPr id="10323" name="Group 83"/>
          <p:cNvGrpSpPr>
            <a:grpSpLocks/>
          </p:cNvGrpSpPr>
          <p:nvPr/>
        </p:nvGrpSpPr>
        <p:grpSpPr bwMode="auto">
          <a:xfrm>
            <a:off x="1116013" y="6165850"/>
            <a:ext cx="5543550" cy="431800"/>
            <a:chOff x="68" y="3748"/>
            <a:chExt cx="3492" cy="272"/>
          </a:xfrm>
        </p:grpSpPr>
        <p:sp>
          <p:nvSpPr>
            <p:cNvPr id="10324" name="Line 84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25" name="Line 85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26" name="Line 86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27" name="Rectangle 87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28" name="Rectangle 88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29" name="Line 89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0" name="Rectangle 90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6084888" y="2781300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AC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1	0	1	0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3132138" y="3284538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BC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1	1	0</a:t>
            </a:r>
          </a:p>
        </p:txBody>
      </p:sp>
      <p:sp>
        <p:nvSpPr>
          <p:cNvPr id="10334" name="Text Box 94"/>
          <p:cNvSpPr txBox="1">
            <a:spLocks noChangeArrowheads="1"/>
          </p:cNvSpPr>
          <p:nvPr/>
        </p:nvSpPr>
        <p:spPr bwMode="auto">
          <a:xfrm>
            <a:off x="179388" y="3789363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BD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1	0	1</a:t>
            </a:r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6084888" y="3789363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AD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1	0	0	1</a:t>
            </a:r>
          </a:p>
        </p:txBody>
      </p:sp>
      <p:grpSp>
        <p:nvGrpSpPr>
          <p:cNvPr id="10336" name="Group 96"/>
          <p:cNvGrpSpPr>
            <a:grpSpLocks/>
          </p:cNvGrpSpPr>
          <p:nvPr/>
        </p:nvGrpSpPr>
        <p:grpSpPr bwMode="auto">
          <a:xfrm>
            <a:off x="611188" y="5589588"/>
            <a:ext cx="3529012" cy="431800"/>
            <a:chOff x="385" y="3521"/>
            <a:chExt cx="2223" cy="272"/>
          </a:xfrm>
        </p:grpSpPr>
        <p:grpSp>
          <p:nvGrpSpPr>
            <p:cNvPr id="10337" name="Group 97"/>
            <p:cNvGrpSpPr>
              <a:grpSpLocks/>
            </p:cNvGrpSpPr>
            <p:nvPr/>
          </p:nvGrpSpPr>
          <p:grpSpPr bwMode="auto">
            <a:xfrm>
              <a:off x="385" y="3521"/>
              <a:ext cx="1588" cy="272"/>
              <a:chOff x="385" y="3521"/>
              <a:chExt cx="1588" cy="272"/>
            </a:xfrm>
          </p:grpSpPr>
          <p:sp>
            <p:nvSpPr>
              <p:cNvPr id="10338" name="Rectangle 98"/>
              <p:cNvSpPr>
                <a:spLocks noChangeArrowheads="1"/>
              </p:cNvSpPr>
              <p:nvPr/>
            </p:nvSpPr>
            <p:spPr bwMode="auto">
              <a:xfrm>
                <a:off x="38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0339" name="Rectangle 99"/>
              <p:cNvSpPr>
                <a:spLocks noChangeArrowheads="1"/>
              </p:cNvSpPr>
              <p:nvPr/>
            </p:nvSpPr>
            <p:spPr bwMode="auto">
              <a:xfrm>
                <a:off x="165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J</a:t>
                </a:r>
              </a:p>
            </p:txBody>
          </p:sp>
        </p:grpSp>
        <p:sp>
          <p:nvSpPr>
            <p:cNvPr id="10340" name="Rectangle 100"/>
            <p:cNvSpPr>
              <a:spLocks noChangeArrowheads="1"/>
            </p:cNvSpPr>
            <p:nvPr/>
          </p:nvSpPr>
          <p:spPr bwMode="auto">
            <a:xfrm>
              <a:off x="102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41" name="Rectangle 101"/>
            <p:cNvSpPr>
              <a:spLocks noChangeArrowheads="1"/>
            </p:cNvSpPr>
            <p:nvPr/>
          </p:nvSpPr>
          <p:spPr bwMode="auto">
            <a:xfrm>
              <a:off x="229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42" name="Group 102"/>
          <p:cNvGrpSpPr>
            <a:grpSpLocks/>
          </p:cNvGrpSpPr>
          <p:nvPr/>
        </p:nvGrpSpPr>
        <p:grpSpPr bwMode="auto">
          <a:xfrm>
            <a:off x="611188" y="6165850"/>
            <a:ext cx="5543550" cy="431800"/>
            <a:chOff x="68" y="3748"/>
            <a:chExt cx="3492" cy="272"/>
          </a:xfrm>
        </p:grpSpPr>
        <p:sp>
          <p:nvSpPr>
            <p:cNvPr id="10343" name="Line 103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4" name="Line 104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5" name="Line 105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6" name="Rectangle 106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47" name="Rectangle 107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48" name="Line 108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9" name="Rectangle 109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50" name="Group 110"/>
          <p:cNvGrpSpPr>
            <a:grpSpLocks/>
          </p:cNvGrpSpPr>
          <p:nvPr/>
        </p:nvGrpSpPr>
        <p:grpSpPr bwMode="auto">
          <a:xfrm>
            <a:off x="1619250" y="5589588"/>
            <a:ext cx="3529013" cy="431800"/>
            <a:chOff x="385" y="3521"/>
            <a:chExt cx="2223" cy="272"/>
          </a:xfrm>
        </p:grpSpPr>
        <p:grpSp>
          <p:nvGrpSpPr>
            <p:cNvPr id="10351" name="Group 111"/>
            <p:cNvGrpSpPr>
              <a:grpSpLocks/>
            </p:cNvGrpSpPr>
            <p:nvPr/>
          </p:nvGrpSpPr>
          <p:grpSpPr bwMode="auto">
            <a:xfrm>
              <a:off x="385" y="3521"/>
              <a:ext cx="1588" cy="272"/>
              <a:chOff x="385" y="3521"/>
              <a:chExt cx="1588" cy="272"/>
            </a:xfrm>
          </p:grpSpPr>
          <p:sp>
            <p:nvSpPr>
              <p:cNvPr id="10352" name="Rectangle 112"/>
              <p:cNvSpPr>
                <a:spLocks noChangeArrowheads="1"/>
              </p:cNvSpPr>
              <p:nvPr/>
            </p:nvSpPr>
            <p:spPr bwMode="auto">
              <a:xfrm>
                <a:off x="38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/>
            </p:nvSpPr>
            <p:spPr bwMode="auto">
              <a:xfrm>
                <a:off x="165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J</a:t>
                </a:r>
              </a:p>
            </p:txBody>
          </p:sp>
        </p:grpSp>
        <p:sp>
          <p:nvSpPr>
            <p:cNvPr id="10354" name="Rectangle 114"/>
            <p:cNvSpPr>
              <a:spLocks noChangeArrowheads="1"/>
            </p:cNvSpPr>
            <p:nvPr/>
          </p:nvSpPr>
          <p:spPr bwMode="auto">
            <a:xfrm>
              <a:off x="102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55" name="Rectangle 115"/>
            <p:cNvSpPr>
              <a:spLocks noChangeArrowheads="1"/>
            </p:cNvSpPr>
            <p:nvPr/>
          </p:nvSpPr>
          <p:spPr bwMode="auto">
            <a:xfrm>
              <a:off x="229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56" name="Group 116"/>
          <p:cNvGrpSpPr>
            <a:grpSpLocks/>
          </p:cNvGrpSpPr>
          <p:nvPr/>
        </p:nvGrpSpPr>
        <p:grpSpPr bwMode="auto">
          <a:xfrm>
            <a:off x="1619250" y="6165850"/>
            <a:ext cx="5543550" cy="431800"/>
            <a:chOff x="68" y="3748"/>
            <a:chExt cx="3492" cy="272"/>
          </a:xfrm>
        </p:grpSpPr>
        <p:sp>
          <p:nvSpPr>
            <p:cNvPr id="10357" name="Line 117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8" name="Line 118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9" name="Line 119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0" name="Rectangle 120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61" name="Rectangle 121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62" name="Line 122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3" name="Rectangle 123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70" name="Group 130"/>
          <p:cNvGrpSpPr>
            <a:grpSpLocks/>
          </p:cNvGrpSpPr>
          <p:nvPr/>
        </p:nvGrpSpPr>
        <p:grpSpPr bwMode="auto">
          <a:xfrm>
            <a:off x="2627313" y="5589588"/>
            <a:ext cx="3529012" cy="431800"/>
            <a:chOff x="385" y="3521"/>
            <a:chExt cx="2223" cy="272"/>
          </a:xfrm>
        </p:grpSpPr>
        <p:grpSp>
          <p:nvGrpSpPr>
            <p:cNvPr id="10371" name="Group 131"/>
            <p:cNvGrpSpPr>
              <a:grpSpLocks/>
            </p:cNvGrpSpPr>
            <p:nvPr/>
          </p:nvGrpSpPr>
          <p:grpSpPr bwMode="auto">
            <a:xfrm>
              <a:off x="385" y="3521"/>
              <a:ext cx="1588" cy="272"/>
              <a:chOff x="385" y="3521"/>
              <a:chExt cx="1588" cy="272"/>
            </a:xfrm>
          </p:grpSpPr>
          <p:sp>
            <p:nvSpPr>
              <p:cNvPr id="10372" name="Rectangle 132"/>
              <p:cNvSpPr>
                <a:spLocks noChangeArrowheads="1"/>
              </p:cNvSpPr>
              <p:nvPr/>
            </p:nvSpPr>
            <p:spPr bwMode="auto">
              <a:xfrm>
                <a:off x="38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0373" name="Rectangle 133"/>
              <p:cNvSpPr>
                <a:spLocks noChangeArrowheads="1"/>
              </p:cNvSpPr>
              <p:nvPr/>
            </p:nvSpPr>
            <p:spPr bwMode="auto">
              <a:xfrm>
                <a:off x="165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J</a:t>
                </a:r>
              </a:p>
            </p:txBody>
          </p:sp>
        </p:grpSp>
        <p:sp>
          <p:nvSpPr>
            <p:cNvPr id="10374" name="Rectangle 134"/>
            <p:cNvSpPr>
              <a:spLocks noChangeArrowheads="1"/>
            </p:cNvSpPr>
            <p:nvPr/>
          </p:nvSpPr>
          <p:spPr bwMode="auto">
            <a:xfrm>
              <a:off x="102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75" name="Rectangle 135"/>
            <p:cNvSpPr>
              <a:spLocks noChangeArrowheads="1"/>
            </p:cNvSpPr>
            <p:nvPr/>
          </p:nvSpPr>
          <p:spPr bwMode="auto">
            <a:xfrm>
              <a:off x="229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76" name="Group 136"/>
          <p:cNvGrpSpPr>
            <a:grpSpLocks/>
          </p:cNvGrpSpPr>
          <p:nvPr/>
        </p:nvGrpSpPr>
        <p:grpSpPr bwMode="auto">
          <a:xfrm>
            <a:off x="2627313" y="6165850"/>
            <a:ext cx="5543550" cy="431800"/>
            <a:chOff x="68" y="3748"/>
            <a:chExt cx="3492" cy="272"/>
          </a:xfrm>
        </p:grpSpPr>
        <p:sp>
          <p:nvSpPr>
            <p:cNvPr id="10377" name="Line 137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8" name="Line 138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9" name="Line 139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0" name="Rectangle 140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81" name="Rectangle 141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82" name="Line 142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3" name="Rectangle 143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84" name="Group 144"/>
          <p:cNvGrpSpPr>
            <a:grpSpLocks/>
          </p:cNvGrpSpPr>
          <p:nvPr/>
        </p:nvGrpSpPr>
        <p:grpSpPr bwMode="auto">
          <a:xfrm>
            <a:off x="3635375" y="5589588"/>
            <a:ext cx="4537075" cy="431800"/>
            <a:chOff x="385" y="3521"/>
            <a:chExt cx="2858" cy="272"/>
          </a:xfrm>
        </p:grpSpPr>
        <p:sp>
          <p:nvSpPr>
            <p:cNvPr id="10385" name="Rectangle 145"/>
            <p:cNvSpPr>
              <a:spLocks noChangeArrowheads="1"/>
            </p:cNvSpPr>
            <p:nvPr/>
          </p:nvSpPr>
          <p:spPr bwMode="auto">
            <a:xfrm>
              <a:off x="38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86" name="Rectangle 146"/>
            <p:cNvSpPr>
              <a:spLocks noChangeArrowheads="1"/>
            </p:cNvSpPr>
            <p:nvPr/>
          </p:nvSpPr>
          <p:spPr bwMode="auto">
            <a:xfrm>
              <a:off x="165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87" name="Rectangle 147"/>
            <p:cNvSpPr>
              <a:spLocks noChangeArrowheads="1"/>
            </p:cNvSpPr>
            <p:nvPr/>
          </p:nvSpPr>
          <p:spPr bwMode="auto">
            <a:xfrm>
              <a:off x="292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388" name="Group 148"/>
          <p:cNvGrpSpPr>
            <a:grpSpLocks/>
          </p:cNvGrpSpPr>
          <p:nvPr/>
        </p:nvGrpSpPr>
        <p:grpSpPr bwMode="auto">
          <a:xfrm>
            <a:off x="3635375" y="5589588"/>
            <a:ext cx="3529013" cy="431800"/>
            <a:chOff x="385" y="3521"/>
            <a:chExt cx="2223" cy="272"/>
          </a:xfrm>
        </p:grpSpPr>
        <p:grpSp>
          <p:nvGrpSpPr>
            <p:cNvPr id="10389" name="Group 149"/>
            <p:cNvGrpSpPr>
              <a:grpSpLocks/>
            </p:cNvGrpSpPr>
            <p:nvPr/>
          </p:nvGrpSpPr>
          <p:grpSpPr bwMode="auto">
            <a:xfrm>
              <a:off x="385" y="3521"/>
              <a:ext cx="1588" cy="272"/>
              <a:chOff x="385" y="3521"/>
              <a:chExt cx="1588" cy="272"/>
            </a:xfrm>
          </p:grpSpPr>
          <p:sp>
            <p:nvSpPr>
              <p:cNvPr id="10390" name="Rectangle 150"/>
              <p:cNvSpPr>
                <a:spLocks noChangeArrowheads="1"/>
              </p:cNvSpPr>
              <p:nvPr/>
            </p:nvSpPr>
            <p:spPr bwMode="auto">
              <a:xfrm>
                <a:off x="38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0391" name="Rectangle 151"/>
              <p:cNvSpPr>
                <a:spLocks noChangeArrowheads="1"/>
              </p:cNvSpPr>
              <p:nvPr/>
            </p:nvSpPr>
            <p:spPr bwMode="auto">
              <a:xfrm>
                <a:off x="165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J</a:t>
                </a:r>
              </a:p>
            </p:txBody>
          </p:sp>
        </p:grpSp>
        <p:sp>
          <p:nvSpPr>
            <p:cNvPr id="10392" name="Rectangle 152"/>
            <p:cNvSpPr>
              <a:spLocks noChangeArrowheads="1"/>
            </p:cNvSpPr>
            <p:nvPr/>
          </p:nvSpPr>
          <p:spPr bwMode="auto">
            <a:xfrm>
              <a:off x="102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393" name="Rectangle 153"/>
            <p:cNvSpPr>
              <a:spLocks noChangeArrowheads="1"/>
            </p:cNvSpPr>
            <p:nvPr/>
          </p:nvSpPr>
          <p:spPr bwMode="auto">
            <a:xfrm>
              <a:off x="229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10394" name="Group 154"/>
          <p:cNvGrpSpPr>
            <a:grpSpLocks/>
          </p:cNvGrpSpPr>
          <p:nvPr/>
        </p:nvGrpSpPr>
        <p:grpSpPr bwMode="auto">
          <a:xfrm>
            <a:off x="3132138" y="6165850"/>
            <a:ext cx="5543550" cy="431800"/>
            <a:chOff x="68" y="3748"/>
            <a:chExt cx="3492" cy="272"/>
          </a:xfrm>
        </p:grpSpPr>
        <p:sp>
          <p:nvSpPr>
            <p:cNvPr id="10395" name="Line 155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6" name="Line 156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7" name="Line 157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8" name="Rectangle 158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10399" name="Rectangle 159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400" name="Line 160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1" name="Rectangle 161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sp>
        <p:nvSpPr>
          <p:cNvPr id="10402" name="Text Box 162"/>
          <p:cNvSpPr txBox="1">
            <a:spLocks noChangeArrowheads="1"/>
          </p:cNvSpPr>
          <p:nvPr/>
        </p:nvSpPr>
        <p:spPr bwMode="auto">
          <a:xfrm>
            <a:off x="179388" y="4292600"/>
            <a:ext cx="8785225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Pohyb doprava 		- A AC C BC B BD D AD A AC C BC … </a:t>
            </a:r>
          </a:p>
          <a:p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Pohyb doleva 			- A AD D BD B BC C AC A AD D BD… </a:t>
            </a:r>
          </a:p>
        </p:txBody>
      </p:sp>
      <p:grpSp>
        <p:nvGrpSpPr>
          <p:cNvPr id="10403" name="Group 163"/>
          <p:cNvGrpSpPr>
            <a:grpSpLocks/>
          </p:cNvGrpSpPr>
          <p:nvPr/>
        </p:nvGrpSpPr>
        <p:grpSpPr bwMode="auto">
          <a:xfrm>
            <a:off x="684213" y="188913"/>
            <a:ext cx="7848600" cy="2492375"/>
            <a:chOff x="68" y="73"/>
            <a:chExt cx="5625" cy="1824"/>
          </a:xfrm>
        </p:grpSpPr>
        <p:pic>
          <p:nvPicPr>
            <p:cNvPr id="10404" name="Picture 1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3"/>
              <a:ext cx="3719" cy="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5" name="Picture 1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73"/>
              <a:ext cx="1906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4.44444E-6 L 0.05521 4.44444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44444E-6 L 0.05503 4.44444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44444E-6 L 0.05521 4.44444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10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7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4.44444E-6 L 0.05504 4.44444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 4.44444E-6 L 0.05521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9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2" dur="500"/>
                                        <p:tgtEl>
                                          <p:spTgt spid="1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8 4.44444E-6 L 0.0592 4.44444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6" dur="500"/>
                                        <p:tgtEl>
                                          <p:spTgt spid="1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99 4.44444E-6 L 0.05903 4.44444E-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303" grpId="0" animBg="1"/>
      <p:bldP spid="10309" grpId="0" animBg="1"/>
      <p:bldP spid="10322" grpId="0" animBg="1"/>
      <p:bldP spid="10332" grpId="0" animBg="1"/>
      <p:bldP spid="10333" grpId="0" animBg="1"/>
      <p:bldP spid="10334" grpId="0" animBg="1"/>
      <p:bldP spid="10335" grpId="0" animBg="1"/>
      <p:bldP spid="104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7950" y="115888"/>
            <a:ext cx="86407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Zhodnocení řízení KM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16927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87863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7250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84663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6025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832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0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97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54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Osmitaktní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řízení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</a:p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bipolární řízení 2 cívky A </a:t>
            </a:r>
            <a:r>
              <a:rPr lang="cs-CZ" altLang="cs-CZ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a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B, unipolární řízení 4 cívky A, A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’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, B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’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, B </a:t>
            </a:r>
            <a:endParaRPr lang="en-US" altLang="cs-CZ" sz="20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poloviční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krok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kombinace obou předchozích řízení   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6201"/>
              </p:ext>
            </p:extLst>
          </p:nvPr>
        </p:nvGraphicFramePr>
        <p:xfrm>
          <a:off x="1259632" y="2886774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160153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131588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5922525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16668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3492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krok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A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B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’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B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’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8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63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08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84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32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5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5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7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5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1060" y="124288"/>
            <a:ext cx="8784530" cy="7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2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Zhodnocení řízení </a:t>
            </a:r>
            <a:r>
              <a:rPr lang="cs-CZ" altLang="cs-CZ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KM</a:t>
            </a:r>
            <a:r>
              <a:rPr lang="cs-CZ" altLang="cs-CZ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1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cs-CZ" sz="1200" dirty="0" smtClean="0">
                <a:solidFill>
                  <a:srgbClr val="000000"/>
                </a:solidFill>
                <a:effectLst/>
              </a:rPr>
              <a:t>RUIDER</a:t>
            </a:r>
            <a:r>
              <a:rPr lang="cs-CZ" sz="1200" dirty="0">
                <a:solidFill>
                  <a:srgbClr val="000000"/>
                </a:solidFill>
                <a:effectLst/>
              </a:rPr>
              <a:t>, Pavel, Jan POHORSKY a J. KYLAR. </a:t>
            </a:r>
            <a:r>
              <a:rPr lang="cs-CZ" sz="1200" i="1" dirty="0">
                <a:solidFill>
                  <a:srgbClr val="000000"/>
                </a:solidFill>
                <a:effectLst/>
              </a:rPr>
              <a:t>Krokové motory</a:t>
            </a:r>
            <a:r>
              <a:rPr lang="cs-CZ" sz="1200" dirty="0">
                <a:solidFill>
                  <a:srgbClr val="000000"/>
                </a:solidFill>
                <a:effectLst/>
              </a:rPr>
              <a:t>. </a:t>
            </a:r>
            <a:r>
              <a:rPr lang="cs-CZ" sz="1200" dirty="0" smtClean="0">
                <a:solidFill>
                  <a:srgbClr val="000000"/>
                </a:solidFill>
                <a:effectLst/>
              </a:rPr>
              <a:t>1985)</a:t>
            </a:r>
            <a:endParaRPr lang="cs-CZ" altLang="cs-CZ" sz="12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32135" y="3710470"/>
            <a:ext cx="847310" cy="40011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6088" indent="-44608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87863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7250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84663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6025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832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0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97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54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4/1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88" y="899033"/>
            <a:ext cx="6912768" cy="21699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7" y="3119420"/>
            <a:ext cx="3105114" cy="16733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045" y="4833504"/>
            <a:ext cx="3459534" cy="18482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637407"/>
            <a:ext cx="3312368" cy="1751261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3568" y="5437534"/>
            <a:ext cx="847310" cy="40011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6088" indent="-44608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87863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7250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84663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6025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832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0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97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54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4/2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36296" y="5575983"/>
            <a:ext cx="481960" cy="40011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6088" indent="-44608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87863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7250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84663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6025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832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0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97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54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8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7950" y="115888"/>
            <a:ext cx="576019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Řízení </a:t>
            </a:r>
            <a:r>
              <a:rPr lang="cs-CZ" altLang="cs-CZ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KM </a:t>
            </a:r>
            <a:r>
              <a:rPr lang="cs-CZ" altLang="cs-CZ" sz="2000" b="1" i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program, 16 soustava</a:t>
            </a:r>
            <a:endParaRPr lang="cs-CZ" altLang="cs-CZ" sz="2000" b="1" i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13520" name="Group 20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2452679"/>
              </p:ext>
            </p:extLst>
          </p:nvPr>
        </p:nvGraphicFramePr>
        <p:xfrm>
          <a:off x="179388" y="1196975"/>
          <a:ext cx="2881312" cy="4465639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17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4/1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A’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’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624" name="Group 3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81692548"/>
              </p:ext>
            </p:extLst>
          </p:nvPr>
        </p:nvGraphicFramePr>
        <p:xfrm>
          <a:off x="3132138" y="1196975"/>
          <a:ext cx="2881312" cy="445770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4/2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A’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’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621" name="Group 309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96832109"/>
              </p:ext>
            </p:extLst>
          </p:nvPr>
        </p:nvGraphicFramePr>
        <p:xfrm>
          <a:off x="6156325" y="246063"/>
          <a:ext cx="2808288" cy="6337303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225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A’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B</a:t>
                      </a:r>
                      <a:r>
                        <a:rPr kumimoji="0" lang="en-US" alt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’</a:t>
                      </a:r>
                      <a:endParaRPr kumimoji="0" lang="cs-CZ" alt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r>
                        <a:rPr kumimoji="0" lang="cs-CZ" alt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626" name="Text Box 314"/>
          <p:cNvSpPr txBox="1">
            <a:spLocks noChangeArrowheads="1"/>
          </p:cNvSpPr>
          <p:nvPr/>
        </p:nvSpPr>
        <p:spPr bwMode="auto">
          <a:xfrm>
            <a:off x="611560" y="5949950"/>
            <a:ext cx="4752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chemeClr val="accent6">
                    <a:lumMod val="50000"/>
                  </a:schemeClr>
                </a:solidFill>
              </a:rPr>
              <a:t>Platí pro jeden směr otáčení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7950" y="115888"/>
            <a:ext cx="89281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Základní zapojení KM 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-US" altLang="cs-CZ" sz="24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unipol</a:t>
            </a:r>
            <a:r>
              <a:rPr lang="cs-CZ" altLang="cs-CZ" sz="24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ární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zapojení)</a:t>
            </a:r>
            <a:endParaRPr lang="cs-CZ" altLang="cs-CZ" sz="24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8482" name="Group 50"/>
          <p:cNvGrpSpPr>
            <a:grpSpLocks/>
          </p:cNvGrpSpPr>
          <p:nvPr/>
        </p:nvGrpSpPr>
        <p:grpSpPr bwMode="auto">
          <a:xfrm>
            <a:off x="468313" y="1196975"/>
            <a:ext cx="3168650" cy="5040313"/>
            <a:chOff x="748" y="754"/>
            <a:chExt cx="1996" cy="3175"/>
          </a:xfrm>
        </p:grpSpPr>
        <p:grpSp>
          <p:nvGrpSpPr>
            <p:cNvPr id="18452" name="Group 20"/>
            <p:cNvGrpSpPr>
              <a:grpSpLocks/>
            </p:cNvGrpSpPr>
            <p:nvPr/>
          </p:nvGrpSpPr>
          <p:grpSpPr bwMode="auto">
            <a:xfrm>
              <a:off x="1202" y="1117"/>
              <a:ext cx="113" cy="1271"/>
              <a:chOff x="1519" y="1570"/>
              <a:chExt cx="113" cy="1271"/>
            </a:xfrm>
          </p:grpSpPr>
          <p:grpSp>
            <p:nvGrpSpPr>
              <p:cNvPr id="18440" name="Group 8"/>
              <p:cNvGrpSpPr>
                <a:grpSpLocks/>
              </p:cNvGrpSpPr>
              <p:nvPr/>
            </p:nvGrpSpPr>
            <p:grpSpPr bwMode="auto">
              <a:xfrm>
                <a:off x="1519" y="1752"/>
                <a:ext cx="113" cy="227"/>
                <a:chOff x="1338" y="2704"/>
                <a:chExt cx="113" cy="227"/>
              </a:xfrm>
            </p:grpSpPr>
            <p:sp>
              <p:nvSpPr>
                <p:cNvPr id="18438" name="Arc 6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39" name="Arc 7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8441" name="Group 9"/>
              <p:cNvGrpSpPr>
                <a:grpSpLocks/>
              </p:cNvGrpSpPr>
              <p:nvPr/>
            </p:nvGrpSpPr>
            <p:grpSpPr bwMode="auto">
              <a:xfrm>
                <a:off x="1519" y="1979"/>
                <a:ext cx="113" cy="227"/>
                <a:chOff x="1338" y="2704"/>
                <a:chExt cx="113" cy="227"/>
              </a:xfrm>
            </p:grpSpPr>
            <p:sp>
              <p:nvSpPr>
                <p:cNvPr id="18442" name="Arc 10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43" name="Arc 11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8444" name="Group 12"/>
              <p:cNvGrpSpPr>
                <a:grpSpLocks/>
              </p:cNvGrpSpPr>
              <p:nvPr/>
            </p:nvGrpSpPr>
            <p:grpSpPr bwMode="auto">
              <a:xfrm>
                <a:off x="1519" y="2205"/>
                <a:ext cx="113" cy="227"/>
                <a:chOff x="1338" y="2704"/>
                <a:chExt cx="113" cy="227"/>
              </a:xfrm>
            </p:grpSpPr>
            <p:sp>
              <p:nvSpPr>
                <p:cNvPr id="18445" name="Arc 13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46" name="Arc 14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8447" name="Group 15"/>
              <p:cNvGrpSpPr>
                <a:grpSpLocks/>
              </p:cNvGrpSpPr>
              <p:nvPr/>
            </p:nvGrpSpPr>
            <p:grpSpPr bwMode="auto">
              <a:xfrm>
                <a:off x="1519" y="2432"/>
                <a:ext cx="113" cy="227"/>
                <a:chOff x="1338" y="2704"/>
                <a:chExt cx="113" cy="227"/>
              </a:xfrm>
            </p:grpSpPr>
            <p:sp>
              <p:nvSpPr>
                <p:cNvPr id="18448" name="Arc 16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449" name="Arc 17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>
                <a:off x="1519" y="2659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468" name="Group 36"/>
            <p:cNvGrpSpPr>
              <a:grpSpLocks/>
            </p:cNvGrpSpPr>
            <p:nvPr/>
          </p:nvGrpSpPr>
          <p:grpSpPr bwMode="auto">
            <a:xfrm>
              <a:off x="748" y="2795"/>
              <a:ext cx="590" cy="771"/>
              <a:chOff x="2109" y="2750"/>
              <a:chExt cx="590" cy="771"/>
            </a:xfrm>
          </p:grpSpPr>
          <p:sp>
            <p:nvSpPr>
              <p:cNvPr id="18459" name="Oval 27"/>
              <p:cNvSpPr>
                <a:spLocks noChangeAspect="1" noChangeArrowheads="1"/>
              </p:cNvSpPr>
              <p:nvPr/>
            </p:nvSpPr>
            <p:spPr bwMode="auto">
              <a:xfrm>
                <a:off x="2245" y="2931"/>
                <a:ext cx="454" cy="454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auto">
              <a:xfrm>
                <a:off x="2381" y="3022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>
                <a:off x="2381" y="3203"/>
                <a:ext cx="204" cy="15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auto">
              <a:xfrm flipH="1">
                <a:off x="2109" y="3135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auto">
              <a:xfrm>
                <a:off x="2381" y="2750"/>
                <a:ext cx="181" cy="317"/>
              </a:xfrm>
              <a:custGeom>
                <a:avLst/>
                <a:gdLst>
                  <a:gd name="T0" fmla="*/ 0 w 181"/>
                  <a:gd name="T1" fmla="*/ 317 h 317"/>
                  <a:gd name="T2" fmla="*/ 181 w 181"/>
                  <a:gd name="T3" fmla="*/ 181 h 317"/>
                  <a:gd name="T4" fmla="*/ 181 w 181"/>
                  <a:gd name="T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317">
                    <a:moveTo>
                      <a:pt x="0" y="317"/>
                    </a:moveTo>
                    <a:lnTo>
                      <a:pt x="181" y="181"/>
                    </a:lnTo>
                    <a:lnTo>
                      <a:pt x="18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469" name="Oval 37"/>
            <p:cNvSpPr>
              <a:spLocks noChangeArrowheads="1"/>
            </p:cNvSpPr>
            <p:nvPr/>
          </p:nvSpPr>
          <p:spPr bwMode="auto">
            <a:xfrm>
              <a:off x="2018" y="754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>
              <a:off x="2608" y="754"/>
              <a:ext cx="91" cy="9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auto">
            <a:xfrm>
              <a:off x="2653" y="3838"/>
              <a:ext cx="91" cy="9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73" name="Oval 41"/>
            <p:cNvSpPr>
              <a:spLocks noChangeArrowheads="1"/>
            </p:cNvSpPr>
            <p:nvPr/>
          </p:nvSpPr>
          <p:spPr bwMode="auto">
            <a:xfrm>
              <a:off x="1156" y="2523"/>
              <a:ext cx="91" cy="9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8474" name="AutoShape 42"/>
            <p:cNvCxnSpPr>
              <a:cxnSpLocks noChangeShapeType="1"/>
              <a:stCxn id="18470" idx="2"/>
              <a:endCxn id="18469" idx="6"/>
            </p:cNvCxnSpPr>
            <p:nvPr/>
          </p:nvCxnSpPr>
          <p:spPr bwMode="auto">
            <a:xfrm flipH="1">
              <a:off x="2121" y="800"/>
              <a:ext cx="47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6" name="AutoShape 44"/>
            <p:cNvCxnSpPr>
              <a:cxnSpLocks noChangeShapeType="1"/>
              <a:stCxn id="18451" idx="1"/>
              <a:endCxn id="18473" idx="0"/>
            </p:cNvCxnSpPr>
            <p:nvPr/>
          </p:nvCxnSpPr>
          <p:spPr bwMode="auto">
            <a:xfrm>
              <a:off x="1202" y="2400"/>
              <a:ext cx="0" cy="1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7" name="AutoShape 45"/>
            <p:cNvCxnSpPr>
              <a:cxnSpLocks noChangeShapeType="1"/>
              <a:stCxn id="18450" idx="0"/>
              <a:endCxn id="18469" idx="2"/>
            </p:cNvCxnSpPr>
            <p:nvPr/>
          </p:nvCxnSpPr>
          <p:spPr bwMode="auto">
            <a:xfrm rot="16200000">
              <a:off x="1451" y="551"/>
              <a:ext cx="305" cy="804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78" name="AutoShape 46"/>
            <p:cNvCxnSpPr>
              <a:cxnSpLocks noChangeShapeType="1"/>
              <a:stCxn id="18473" idx="4"/>
              <a:endCxn id="18466" idx="2"/>
            </p:cNvCxnSpPr>
            <p:nvPr/>
          </p:nvCxnSpPr>
          <p:spPr bwMode="auto">
            <a:xfrm flipH="1">
              <a:off x="1201" y="2626"/>
              <a:ext cx="1" cy="1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81" name="AutoShape 49"/>
            <p:cNvCxnSpPr>
              <a:cxnSpLocks noChangeShapeType="1"/>
              <a:stCxn id="18471" idx="2"/>
              <a:endCxn id="18467" idx="1"/>
            </p:cNvCxnSpPr>
            <p:nvPr/>
          </p:nvCxnSpPr>
          <p:spPr bwMode="auto">
            <a:xfrm rot="10800000">
              <a:off x="1201" y="3578"/>
              <a:ext cx="1440" cy="306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485" name="Group 53"/>
          <p:cNvGrpSpPr>
            <a:grpSpLocks/>
          </p:cNvGrpSpPr>
          <p:nvPr/>
        </p:nvGrpSpPr>
        <p:grpSpPr bwMode="auto">
          <a:xfrm>
            <a:off x="3708400" y="1125538"/>
            <a:ext cx="288925" cy="288925"/>
            <a:chOff x="3696" y="2704"/>
            <a:chExt cx="182" cy="182"/>
          </a:xfrm>
        </p:grpSpPr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>
              <a:off x="3696" y="2795"/>
              <a:ext cx="1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 rot="5400000">
              <a:off x="3696" y="2795"/>
              <a:ext cx="1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86" name="Line 54"/>
          <p:cNvSpPr>
            <a:spLocks noChangeShapeType="1"/>
          </p:cNvSpPr>
          <p:nvPr/>
        </p:nvSpPr>
        <p:spPr bwMode="auto">
          <a:xfrm>
            <a:off x="3851275" y="6165850"/>
            <a:ext cx="2889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3203575" y="1916113"/>
            <a:ext cx="1512888" cy="40011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</a:rPr>
              <a:t>cívka KM</a:t>
            </a:r>
          </a:p>
        </p:txBody>
      </p:sp>
      <p:sp>
        <p:nvSpPr>
          <p:cNvPr id="18488" name="Line 56"/>
          <p:cNvSpPr>
            <a:spLocks noChangeShapeType="1"/>
          </p:cNvSpPr>
          <p:nvPr/>
        </p:nvSpPr>
        <p:spPr bwMode="auto">
          <a:xfrm flipH="1">
            <a:off x="1547813" y="2349500"/>
            <a:ext cx="1655762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2268538" y="5445125"/>
            <a:ext cx="2305050" cy="40011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</a:rPr>
              <a:t>řídící tranzistor</a:t>
            </a:r>
          </a:p>
        </p:txBody>
      </p:sp>
      <p:sp>
        <p:nvSpPr>
          <p:cNvPr id="18490" name="Line 58"/>
          <p:cNvSpPr>
            <a:spLocks noChangeShapeType="1"/>
          </p:cNvSpPr>
          <p:nvPr/>
        </p:nvSpPr>
        <p:spPr bwMode="auto">
          <a:xfrm flipH="1" flipV="1">
            <a:off x="1547813" y="5229225"/>
            <a:ext cx="720725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4716463" y="4652963"/>
            <a:ext cx="42481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6">
                    <a:lumMod val="50000"/>
                  </a:schemeClr>
                </a:solidFill>
              </a:rPr>
              <a:t>Snížení přepětí: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</a:rPr>
              <a:t>Nulová dioda, která je zapojena v závěrném stavu paralelně k cívce KM. </a:t>
            </a:r>
          </a:p>
        </p:txBody>
      </p:sp>
      <p:graphicFrame>
        <p:nvGraphicFramePr>
          <p:cNvPr id="18492" name="Object 60"/>
          <p:cNvGraphicFramePr>
            <a:graphicFrameLocks noGrp="1" noChangeAspect="1"/>
          </p:cNvGraphicFramePr>
          <p:nvPr>
            <p:ph/>
          </p:nvPr>
        </p:nvGraphicFramePr>
        <p:xfrm>
          <a:off x="5364163" y="2997200"/>
          <a:ext cx="268763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Rovnice" r:id="rId3" imgW="698400" imgH="393480" progId="Equation.3">
                  <p:embed/>
                </p:oleObj>
              </mc:Choice>
              <mc:Fallback>
                <p:oleObj name="Rovnice" r:id="rId3" imgW="698400" imgH="3934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997200"/>
                        <a:ext cx="2687637" cy="1514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4787900" y="1155700"/>
            <a:ext cx="41767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</a:rPr>
              <a:t>Problém: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</a:rPr>
              <a:t>Při vypínání indukčnosti vzniká ve stejnosměrném obvodu velké přepětí, které může poškodit řídící tranzistory - ?</a:t>
            </a:r>
          </a:p>
        </p:txBody>
      </p:sp>
      <p:grpSp>
        <p:nvGrpSpPr>
          <p:cNvPr id="18500" name="Group 68"/>
          <p:cNvGrpSpPr>
            <a:grpSpLocks/>
          </p:cNvGrpSpPr>
          <p:nvPr/>
        </p:nvGrpSpPr>
        <p:grpSpPr bwMode="auto">
          <a:xfrm>
            <a:off x="1258888" y="1341438"/>
            <a:ext cx="1477962" cy="2735262"/>
            <a:chOff x="793" y="845"/>
            <a:chExt cx="931" cy="1723"/>
          </a:xfrm>
        </p:grpSpPr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1496" y="1343"/>
              <a:ext cx="228" cy="590"/>
              <a:chOff x="2698" y="1888"/>
              <a:chExt cx="228" cy="590"/>
            </a:xfrm>
          </p:grpSpPr>
          <p:sp>
            <p:nvSpPr>
              <p:cNvPr id="18454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2699" y="2069"/>
                <a:ext cx="227" cy="227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55" name="Line 23"/>
              <p:cNvSpPr>
                <a:spLocks noChangeShapeType="1"/>
              </p:cNvSpPr>
              <p:nvPr/>
            </p:nvSpPr>
            <p:spPr bwMode="auto">
              <a:xfrm>
                <a:off x="2698" y="206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 rot="5400000">
                <a:off x="2517" y="2183"/>
                <a:ext cx="59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497" name="Line 65"/>
            <p:cNvSpPr>
              <a:spLocks noChangeShapeType="1"/>
            </p:cNvSpPr>
            <p:nvPr/>
          </p:nvSpPr>
          <p:spPr bwMode="auto">
            <a:xfrm>
              <a:off x="1610" y="845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99" name="Freeform 67"/>
            <p:cNvSpPr>
              <a:spLocks/>
            </p:cNvSpPr>
            <p:nvPr/>
          </p:nvSpPr>
          <p:spPr bwMode="auto">
            <a:xfrm>
              <a:off x="793" y="1933"/>
              <a:ext cx="817" cy="635"/>
            </a:xfrm>
            <a:custGeom>
              <a:avLst/>
              <a:gdLst>
                <a:gd name="T0" fmla="*/ 817 w 817"/>
                <a:gd name="T1" fmla="*/ 0 h 635"/>
                <a:gd name="T2" fmla="*/ 817 w 817"/>
                <a:gd name="T3" fmla="*/ 635 h 635"/>
                <a:gd name="T4" fmla="*/ 0 w 817"/>
                <a:gd name="T5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7" h="635">
                  <a:moveTo>
                    <a:pt x="817" y="0"/>
                  </a:moveTo>
                  <a:lnTo>
                    <a:pt x="817" y="635"/>
                  </a:lnTo>
                  <a:lnTo>
                    <a:pt x="0" y="63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501" name="Freeform 69"/>
          <p:cNvSpPr>
            <a:spLocks/>
          </p:cNvSpPr>
          <p:nvPr/>
        </p:nvSpPr>
        <p:spPr bwMode="auto">
          <a:xfrm>
            <a:off x="1403350" y="1484313"/>
            <a:ext cx="1008063" cy="2366962"/>
          </a:xfrm>
          <a:custGeom>
            <a:avLst/>
            <a:gdLst>
              <a:gd name="T0" fmla="*/ 635 w 635"/>
              <a:gd name="T1" fmla="*/ 1491 h 1491"/>
              <a:gd name="T2" fmla="*/ 635 w 635"/>
              <a:gd name="T3" fmla="*/ 0 h 1491"/>
              <a:gd name="T4" fmla="*/ 0 w 635"/>
              <a:gd name="T5" fmla="*/ 0 h 1491"/>
              <a:gd name="T6" fmla="*/ 0 w 635"/>
              <a:gd name="T7" fmla="*/ 227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1491">
                <a:moveTo>
                  <a:pt x="635" y="1491"/>
                </a:moveTo>
                <a:lnTo>
                  <a:pt x="635" y="0"/>
                </a:lnTo>
                <a:lnTo>
                  <a:pt x="0" y="0"/>
                </a:lnTo>
                <a:lnTo>
                  <a:pt x="0" y="227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86" grpId="0" animBg="1"/>
      <p:bldP spid="18487" grpId="0" animBg="1"/>
      <p:bldP spid="18488" grpId="0" animBg="1"/>
      <p:bldP spid="18488" grpId="1" animBg="1"/>
      <p:bldP spid="18489" grpId="0" animBg="1"/>
      <p:bldP spid="18490" grpId="0" animBg="1"/>
      <p:bldP spid="18490" grpId="1" animBg="1"/>
      <p:bldP spid="185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79388" y="1196975"/>
            <a:ext cx="3168650" cy="5040313"/>
            <a:chOff x="748" y="754"/>
            <a:chExt cx="1996" cy="3175"/>
          </a:xfrm>
        </p:grpSpPr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202" y="1117"/>
              <a:ext cx="113" cy="1271"/>
              <a:chOff x="1519" y="1570"/>
              <a:chExt cx="113" cy="1271"/>
            </a:xfrm>
          </p:grpSpPr>
          <p:grpSp>
            <p:nvGrpSpPr>
              <p:cNvPr id="20487" name="Group 7"/>
              <p:cNvGrpSpPr>
                <a:grpSpLocks/>
              </p:cNvGrpSpPr>
              <p:nvPr/>
            </p:nvGrpSpPr>
            <p:grpSpPr bwMode="auto">
              <a:xfrm>
                <a:off x="1519" y="1752"/>
                <a:ext cx="113" cy="227"/>
                <a:chOff x="1338" y="2704"/>
                <a:chExt cx="113" cy="227"/>
              </a:xfrm>
            </p:grpSpPr>
            <p:sp>
              <p:nvSpPr>
                <p:cNvPr id="20488" name="Arc 8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489" name="Arc 9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1519" y="1979"/>
                <a:ext cx="113" cy="227"/>
                <a:chOff x="1338" y="2704"/>
                <a:chExt cx="113" cy="227"/>
              </a:xfrm>
            </p:grpSpPr>
            <p:sp>
              <p:nvSpPr>
                <p:cNvPr id="20491" name="Arc 11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492" name="Arc 12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0493" name="Group 13"/>
              <p:cNvGrpSpPr>
                <a:grpSpLocks/>
              </p:cNvGrpSpPr>
              <p:nvPr/>
            </p:nvGrpSpPr>
            <p:grpSpPr bwMode="auto">
              <a:xfrm>
                <a:off x="1519" y="2205"/>
                <a:ext cx="113" cy="227"/>
                <a:chOff x="1338" y="2704"/>
                <a:chExt cx="113" cy="227"/>
              </a:xfrm>
            </p:grpSpPr>
            <p:sp>
              <p:nvSpPr>
                <p:cNvPr id="20494" name="Arc 14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495" name="Arc 15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20496" name="Group 16"/>
              <p:cNvGrpSpPr>
                <a:grpSpLocks/>
              </p:cNvGrpSpPr>
              <p:nvPr/>
            </p:nvGrpSpPr>
            <p:grpSpPr bwMode="auto">
              <a:xfrm>
                <a:off x="1519" y="2432"/>
                <a:ext cx="113" cy="227"/>
                <a:chOff x="1338" y="2704"/>
                <a:chExt cx="113" cy="227"/>
              </a:xfrm>
            </p:grpSpPr>
            <p:sp>
              <p:nvSpPr>
                <p:cNvPr id="20497" name="Arc 17"/>
                <p:cNvSpPr>
                  <a:spLocks noChangeAspect="1"/>
                </p:cNvSpPr>
                <p:nvPr/>
              </p:nvSpPr>
              <p:spPr bwMode="auto">
                <a:xfrm>
                  <a:off x="1338" y="2704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498" name="Arc 18"/>
                <p:cNvSpPr>
                  <a:spLocks noChangeAspect="1"/>
                </p:cNvSpPr>
                <p:nvPr/>
              </p:nvSpPr>
              <p:spPr bwMode="auto">
                <a:xfrm rot="5400000">
                  <a:off x="1338" y="2818"/>
                  <a:ext cx="113" cy="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0499" name="Line 19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00" name="Line 20"/>
              <p:cNvSpPr>
                <a:spLocks noChangeShapeType="1"/>
              </p:cNvSpPr>
              <p:nvPr/>
            </p:nvSpPr>
            <p:spPr bwMode="auto">
              <a:xfrm>
                <a:off x="1519" y="2659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501" name="Group 21"/>
            <p:cNvGrpSpPr>
              <a:grpSpLocks/>
            </p:cNvGrpSpPr>
            <p:nvPr/>
          </p:nvGrpSpPr>
          <p:grpSpPr bwMode="auto">
            <a:xfrm>
              <a:off x="748" y="2795"/>
              <a:ext cx="590" cy="771"/>
              <a:chOff x="2109" y="2750"/>
              <a:chExt cx="590" cy="771"/>
            </a:xfrm>
          </p:grpSpPr>
          <p:sp>
            <p:nvSpPr>
              <p:cNvPr id="20502" name="Oval 22"/>
              <p:cNvSpPr>
                <a:spLocks noChangeAspect="1" noChangeArrowheads="1"/>
              </p:cNvSpPr>
              <p:nvPr/>
            </p:nvSpPr>
            <p:spPr bwMode="auto">
              <a:xfrm>
                <a:off x="2245" y="2931"/>
                <a:ext cx="454" cy="454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>
                <a:off x="2381" y="3022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04" name="Line 24"/>
              <p:cNvSpPr>
                <a:spLocks noChangeShapeType="1"/>
              </p:cNvSpPr>
              <p:nvPr/>
            </p:nvSpPr>
            <p:spPr bwMode="auto">
              <a:xfrm>
                <a:off x="2381" y="3203"/>
                <a:ext cx="204" cy="15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05" name="Line 25"/>
              <p:cNvSpPr>
                <a:spLocks noChangeShapeType="1"/>
              </p:cNvSpPr>
              <p:nvPr/>
            </p:nvSpPr>
            <p:spPr bwMode="auto">
              <a:xfrm flipH="1">
                <a:off x="2109" y="3135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auto">
              <a:xfrm>
                <a:off x="2381" y="2750"/>
                <a:ext cx="181" cy="317"/>
              </a:xfrm>
              <a:custGeom>
                <a:avLst/>
                <a:gdLst>
                  <a:gd name="T0" fmla="*/ 0 w 181"/>
                  <a:gd name="T1" fmla="*/ 317 h 317"/>
                  <a:gd name="T2" fmla="*/ 181 w 181"/>
                  <a:gd name="T3" fmla="*/ 181 h 317"/>
                  <a:gd name="T4" fmla="*/ 181 w 181"/>
                  <a:gd name="T5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317">
                    <a:moveTo>
                      <a:pt x="0" y="317"/>
                    </a:moveTo>
                    <a:lnTo>
                      <a:pt x="181" y="181"/>
                    </a:lnTo>
                    <a:lnTo>
                      <a:pt x="181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07" name="Line 27"/>
              <p:cNvSpPr>
                <a:spLocks noChangeShapeType="1"/>
              </p:cNvSpPr>
              <p:nvPr/>
            </p:nvSpPr>
            <p:spPr bwMode="auto">
              <a:xfrm>
                <a:off x="2562" y="3339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508" name="Oval 28"/>
            <p:cNvSpPr>
              <a:spLocks noChangeArrowheads="1"/>
            </p:cNvSpPr>
            <p:nvPr/>
          </p:nvSpPr>
          <p:spPr bwMode="auto">
            <a:xfrm>
              <a:off x="2018" y="754"/>
              <a:ext cx="91" cy="9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09" name="Oval 29"/>
            <p:cNvSpPr>
              <a:spLocks noChangeArrowheads="1"/>
            </p:cNvSpPr>
            <p:nvPr/>
          </p:nvSpPr>
          <p:spPr bwMode="auto">
            <a:xfrm>
              <a:off x="2608" y="754"/>
              <a:ext cx="91" cy="9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10" name="Oval 30"/>
            <p:cNvSpPr>
              <a:spLocks noChangeArrowheads="1"/>
            </p:cNvSpPr>
            <p:nvPr/>
          </p:nvSpPr>
          <p:spPr bwMode="auto">
            <a:xfrm>
              <a:off x="2653" y="3838"/>
              <a:ext cx="91" cy="9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11" name="Oval 31"/>
            <p:cNvSpPr>
              <a:spLocks noChangeArrowheads="1"/>
            </p:cNvSpPr>
            <p:nvPr/>
          </p:nvSpPr>
          <p:spPr bwMode="auto">
            <a:xfrm>
              <a:off x="1156" y="2523"/>
              <a:ext cx="91" cy="9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20512" name="AutoShape 32"/>
            <p:cNvCxnSpPr>
              <a:cxnSpLocks noChangeShapeType="1"/>
              <a:stCxn id="20509" idx="2"/>
              <a:endCxn id="20508" idx="6"/>
            </p:cNvCxnSpPr>
            <p:nvPr/>
          </p:nvCxnSpPr>
          <p:spPr bwMode="auto">
            <a:xfrm flipH="1">
              <a:off x="2121" y="800"/>
              <a:ext cx="475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3" name="AutoShape 33"/>
            <p:cNvCxnSpPr>
              <a:cxnSpLocks noChangeShapeType="1"/>
              <a:stCxn id="20500" idx="1"/>
              <a:endCxn id="20511" idx="0"/>
            </p:cNvCxnSpPr>
            <p:nvPr/>
          </p:nvCxnSpPr>
          <p:spPr bwMode="auto">
            <a:xfrm>
              <a:off x="1202" y="2400"/>
              <a:ext cx="0" cy="1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4" name="AutoShape 34"/>
            <p:cNvCxnSpPr>
              <a:cxnSpLocks noChangeShapeType="1"/>
              <a:stCxn id="20499" idx="0"/>
              <a:endCxn id="20508" idx="2"/>
            </p:cNvCxnSpPr>
            <p:nvPr/>
          </p:nvCxnSpPr>
          <p:spPr bwMode="auto">
            <a:xfrm rot="16200000">
              <a:off x="1451" y="551"/>
              <a:ext cx="305" cy="804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5" name="AutoShape 35"/>
            <p:cNvCxnSpPr>
              <a:cxnSpLocks noChangeShapeType="1"/>
              <a:stCxn id="20511" idx="4"/>
              <a:endCxn id="20506" idx="2"/>
            </p:cNvCxnSpPr>
            <p:nvPr/>
          </p:nvCxnSpPr>
          <p:spPr bwMode="auto">
            <a:xfrm flipH="1">
              <a:off x="1201" y="2626"/>
              <a:ext cx="1" cy="157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6" name="AutoShape 36"/>
            <p:cNvCxnSpPr>
              <a:cxnSpLocks noChangeShapeType="1"/>
              <a:stCxn id="20510" idx="2"/>
              <a:endCxn id="20507" idx="1"/>
            </p:cNvCxnSpPr>
            <p:nvPr/>
          </p:nvCxnSpPr>
          <p:spPr bwMode="auto">
            <a:xfrm rot="10800000">
              <a:off x="1201" y="3578"/>
              <a:ext cx="1440" cy="306"/>
            </a:xfrm>
            <a:prstGeom prst="bentConnector2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971550" y="1341438"/>
            <a:ext cx="1477963" cy="2735262"/>
            <a:chOff x="793" y="845"/>
            <a:chExt cx="931" cy="1723"/>
          </a:xfrm>
        </p:grpSpPr>
        <p:grpSp>
          <p:nvGrpSpPr>
            <p:cNvPr id="20518" name="Group 38"/>
            <p:cNvGrpSpPr>
              <a:grpSpLocks/>
            </p:cNvGrpSpPr>
            <p:nvPr/>
          </p:nvGrpSpPr>
          <p:grpSpPr bwMode="auto">
            <a:xfrm>
              <a:off x="1496" y="1343"/>
              <a:ext cx="228" cy="590"/>
              <a:chOff x="2698" y="1888"/>
              <a:chExt cx="228" cy="590"/>
            </a:xfrm>
          </p:grpSpPr>
          <p:sp>
            <p:nvSpPr>
              <p:cNvPr id="20519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2699" y="2069"/>
                <a:ext cx="227" cy="227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520" name="Line 40"/>
              <p:cNvSpPr>
                <a:spLocks noChangeShapeType="1"/>
              </p:cNvSpPr>
              <p:nvPr/>
            </p:nvSpPr>
            <p:spPr bwMode="auto">
              <a:xfrm>
                <a:off x="2698" y="206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21" name="Line 41"/>
              <p:cNvSpPr>
                <a:spLocks noChangeShapeType="1"/>
              </p:cNvSpPr>
              <p:nvPr/>
            </p:nvSpPr>
            <p:spPr bwMode="auto">
              <a:xfrm rot="5400000">
                <a:off x="2517" y="2183"/>
                <a:ext cx="59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1610" y="845"/>
              <a:ext cx="0" cy="4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auto">
            <a:xfrm>
              <a:off x="793" y="1933"/>
              <a:ext cx="817" cy="635"/>
            </a:xfrm>
            <a:custGeom>
              <a:avLst/>
              <a:gdLst>
                <a:gd name="T0" fmla="*/ 817 w 817"/>
                <a:gd name="T1" fmla="*/ 0 h 635"/>
                <a:gd name="T2" fmla="*/ 817 w 817"/>
                <a:gd name="T3" fmla="*/ 635 h 635"/>
                <a:gd name="T4" fmla="*/ 0 w 817"/>
                <a:gd name="T5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7" h="635">
                  <a:moveTo>
                    <a:pt x="817" y="0"/>
                  </a:moveTo>
                  <a:lnTo>
                    <a:pt x="817" y="635"/>
                  </a:lnTo>
                  <a:lnTo>
                    <a:pt x="0" y="635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995738" y="1636713"/>
            <a:ext cx="5040312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</a:rPr>
              <a:t>Energie magnetického pole se v cívce se přemění v teplo na činném odporu vinutí.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</a:rPr>
              <a:t>Obvodem prochází brzdný proud, který zabraňuje překmitnutí rotoru KM při velkém momentu setrvačnosti zátěže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 větší stabilita pohonu.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</a:rPr>
              <a:t>Po dobu průchodu brzdného proudu je cívka blokována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</a:rPr>
              <a:t> snížení řídícího kmitočtu.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</a:rPr>
              <a:t>Proto se zpravidla volí kompromis – do ochranného obvodu se zapojí </a:t>
            </a:r>
            <a:r>
              <a:rPr lang="cs-CZ" altLang="cs-CZ" sz="2000" b="1" dirty="0" err="1">
                <a:solidFill>
                  <a:schemeClr val="accent6">
                    <a:lumMod val="50000"/>
                  </a:schemeClr>
                </a:solidFill>
              </a:rPr>
              <a:t>Zenerova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</a:rPr>
              <a:t> dioda, která “pozdrží“ otevření ochranného obvodu.   </a:t>
            </a:r>
          </a:p>
        </p:txBody>
      </p:sp>
      <p:grpSp>
        <p:nvGrpSpPr>
          <p:cNvPr id="20532" name="Group 52"/>
          <p:cNvGrpSpPr>
            <a:grpSpLocks/>
          </p:cNvGrpSpPr>
          <p:nvPr/>
        </p:nvGrpSpPr>
        <p:grpSpPr bwMode="auto">
          <a:xfrm>
            <a:off x="3419475" y="1125538"/>
            <a:ext cx="288925" cy="288925"/>
            <a:chOff x="3696" y="2704"/>
            <a:chExt cx="182" cy="182"/>
          </a:xfrm>
        </p:grpSpPr>
        <p:sp>
          <p:nvSpPr>
            <p:cNvPr id="20533" name="Line 53"/>
            <p:cNvSpPr>
              <a:spLocks noChangeShapeType="1"/>
            </p:cNvSpPr>
            <p:nvPr/>
          </p:nvSpPr>
          <p:spPr bwMode="auto">
            <a:xfrm>
              <a:off x="3696" y="2795"/>
              <a:ext cx="1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4" name="Line 54"/>
            <p:cNvSpPr>
              <a:spLocks noChangeShapeType="1"/>
            </p:cNvSpPr>
            <p:nvPr/>
          </p:nvSpPr>
          <p:spPr bwMode="auto">
            <a:xfrm rot="5400000">
              <a:off x="3696" y="2795"/>
              <a:ext cx="1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35" name="Line 55"/>
          <p:cNvSpPr>
            <a:spLocks noChangeShapeType="1"/>
          </p:cNvSpPr>
          <p:nvPr/>
        </p:nvSpPr>
        <p:spPr bwMode="auto">
          <a:xfrm>
            <a:off x="3492500" y="6165850"/>
            <a:ext cx="2889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36" name="Freeform 56"/>
          <p:cNvSpPr>
            <a:spLocks/>
          </p:cNvSpPr>
          <p:nvPr/>
        </p:nvSpPr>
        <p:spPr bwMode="auto">
          <a:xfrm>
            <a:off x="1006475" y="1412875"/>
            <a:ext cx="1008063" cy="2366963"/>
          </a:xfrm>
          <a:custGeom>
            <a:avLst/>
            <a:gdLst>
              <a:gd name="T0" fmla="*/ 635 w 635"/>
              <a:gd name="T1" fmla="*/ 1491 h 1491"/>
              <a:gd name="T2" fmla="*/ 635 w 635"/>
              <a:gd name="T3" fmla="*/ 0 h 1491"/>
              <a:gd name="T4" fmla="*/ 0 w 635"/>
              <a:gd name="T5" fmla="*/ 0 h 1491"/>
              <a:gd name="T6" fmla="*/ 0 w 635"/>
              <a:gd name="T7" fmla="*/ 227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1491">
                <a:moveTo>
                  <a:pt x="635" y="1491"/>
                </a:moveTo>
                <a:lnTo>
                  <a:pt x="635" y="0"/>
                </a:lnTo>
                <a:lnTo>
                  <a:pt x="0" y="0"/>
                </a:lnTo>
                <a:lnTo>
                  <a:pt x="0" y="227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37" name="Rectangle 57"/>
          <p:cNvSpPr>
            <a:spLocks noChangeArrowheads="1"/>
          </p:cNvSpPr>
          <p:nvPr/>
        </p:nvSpPr>
        <p:spPr bwMode="auto">
          <a:xfrm>
            <a:off x="107950" y="115888"/>
            <a:ext cx="89281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Zapojení KM </a:t>
            </a: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-US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unipol</a:t>
            </a: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ární zapojení)</a:t>
            </a:r>
          </a:p>
        </p:txBody>
      </p:sp>
      <p:grpSp>
        <p:nvGrpSpPr>
          <p:cNvPr id="20555" name="Group 75"/>
          <p:cNvGrpSpPr>
            <a:grpSpLocks/>
          </p:cNvGrpSpPr>
          <p:nvPr/>
        </p:nvGrpSpPr>
        <p:grpSpPr bwMode="auto">
          <a:xfrm>
            <a:off x="900113" y="1268413"/>
            <a:ext cx="1547812" cy="2808287"/>
            <a:chOff x="567" y="1026"/>
            <a:chExt cx="975" cy="1769"/>
          </a:xfrm>
        </p:grpSpPr>
        <p:grpSp>
          <p:nvGrpSpPr>
            <p:cNvPr id="20553" name="Group 73"/>
            <p:cNvGrpSpPr>
              <a:grpSpLocks/>
            </p:cNvGrpSpPr>
            <p:nvPr/>
          </p:nvGrpSpPr>
          <p:grpSpPr bwMode="auto">
            <a:xfrm>
              <a:off x="1314" y="1026"/>
              <a:ext cx="228" cy="1769"/>
              <a:chOff x="1791" y="799"/>
              <a:chExt cx="228" cy="1769"/>
            </a:xfrm>
          </p:grpSpPr>
          <p:grpSp>
            <p:nvGrpSpPr>
              <p:cNvPr id="20539" name="Group 59"/>
              <p:cNvGrpSpPr>
                <a:grpSpLocks/>
              </p:cNvGrpSpPr>
              <p:nvPr/>
            </p:nvGrpSpPr>
            <p:grpSpPr bwMode="auto">
              <a:xfrm>
                <a:off x="1791" y="1978"/>
                <a:ext cx="228" cy="590"/>
                <a:chOff x="2698" y="1888"/>
                <a:chExt cx="228" cy="590"/>
              </a:xfrm>
            </p:grpSpPr>
            <p:sp>
              <p:nvSpPr>
                <p:cNvPr id="20540" name="AutoShap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699" y="2069"/>
                  <a:ext cx="227" cy="227"/>
                </a:xfrm>
                <a:prstGeom prst="triangle">
                  <a:avLst>
                    <a:gd name="adj" fmla="val 50000"/>
                  </a:avLst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541" name="Line 61"/>
                <p:cNvSpPr>
                  <a:spLocks noChangeShapeType="1"/>
                </p:cNvSpPr>
                <p:nvPr/>
              </p:nvSpPr>
              <p:spPr bwMode="auto">
                <a:xfrm>
                  <a:off x="2698" y="2069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542" name="Line 62"/>
                <p:cNvSpPr>
                  <a:spLocks noChangeShapeType="1"/>
                </p:cNvSpPr>
                <p:nvPr/>
              </p:nvSpPr>
              <p:spPr bwMode="auto">
                <a:xfrm rot="5400000">
                  <a:off x="2517" y="2183"/>
                  <a:ext cx="59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0550" name="Group 70"/>
              <p:cNvGrpSpPr>
                <a:grpSpLocks/>
              </p:cNvGrpSpPr>
              <p:nvPr/>
            </p:nvGrpSpPr>
            <p:grpSpPr bwMode="auto">
              <a:xfrm>
                <a:off x="1791" y="1162"/>
                <a:ext cx="228" cy="590"/>
                <a:chOff x="1429" y="2931"/>
                <a:chExt cx="228" cy="590"/>
              </a:xfrm>
            </p:grpSpPr>
            <p:grpSp>
              <p:nvGrpSpPr>
                <p:cNvPr id="20545" name="Group 65"/>
                <p:cNvGrpSpPr>
                  <a:grpSpLocks/>
                </p:cNvGrpSpPr>
                <p:nvPr/>
              </p:nvGrpSpPr>
              <p:grpSpPr bwMode="auto">
                <a:xfrm rot="10800000">
                  <a:off x="1429" y="2931"/>
                  <a:ext cx="228" cy="590"/>
                  <a:chOff x="2698" y="1888"/>
                  <a:chExt cx="228" cy="590"/>
                </a:xfrm>
              </p:grpSpPr>
              <p:sp>
                <p:nvSpPr>
                  <p:cNvPr id="20546" name="AutoShap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9" y="2069"/>
                    <a:ext cx="227" cy="227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054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2069"/>
                    <a:ext cx="22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0548" name="Line 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2517" y="2183"/>
                    <a:ext cx="59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054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429" y="3249"/>
                  <a:ext cx="0" cy="9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0551" name="Line 71"/>
              <p:cNvSpPr>
                <a:spLocks noChangeShapeType="1"/>
              </p:cNvSpPr>
              <p:nvPr/>
            </p:nvSpPr>
            <p:spPr bwMode="auto">
              <a:xfrm flipV="1">
                <a:off x="1904" y="799"/>
                <a:ext cx="0" cy="36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52" name="Line 72"/>
              <p:cNvSpPr>
                <a:spLocks noChangeShapeType="1"/>
              </p:cNvSpPr>
              <p:nvPr/>
            </p:nvSpPr>
            <p:spPr bwMode="auto">
              <a:xfrm>
                <a:off x="1904" y="1752"/>
                <a:ext cx="0" cy="2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 flipH="1">
              <a:off x="567" y="2795"/>
              <a:ext cx="8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1617663" y="2924175"/>
            <a:ext cx="43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5" grpId="0" animBg="1"/>
      <p:bldP spid="20536" grpId="0" animBg="1"/>
      <p:bldP spid="20537" grpId="0"/>
      <p:bldP spid="20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Freeform 7"/>
          <p:cNvSpPr>
            <a:spLocks/>
          </p:cNvSpPr>
          <p:nvPr/>
        </p:nvSpPr>
        <p:spPr bwMode="auto">
          <a:xfrm>
            <a:off x="827088" y="981075"/>
            <a:ext cx="792162" cy="4248150"/>
          </a:xfrm>
          <a:custGeom>
            <a:avLst/>
            <a:gdLst>
              <a:gd name="T0" fmla="*/ 0 w 499"/>
              <a:gd name="T1" fmla="*/ 2676 h 2676"/>
              <a:gd name="T2" fmla="*/ 499 w 499"/>
              <a:gd name="T3" fmla="*/ 0 h 26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99" h="2676">
                <a:moveTo>
                  <a:pt x="0" y="2676"/>
                </a:moveTo>
                <a:cubicBezTo>
                  <a:pt x="0" y="2676"/>
                  <a:pt x="249" y="1338"/>
                  <a:pt x="499" y="0"/>
                </a:cubicBez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1619250" y="981075"/>
            <a:ext cx="3240088" cy="4248150"/>
          </a:xfrm>
          <a:custGeom>
            <a:avLst/>
            <a:gdLst>
              <a:gd name="T0" fmla="*/ 0 w 2041"/>
              <a:gd name="T1" fmla="*/ 0 h 2676"/>
              <a:gd name="T2" fmla="*/ 726 w 2041"/>
              <a:gd name="T3" fmla="*/ 1633 h 2676"/>
              <a:gd name="T4" fmla="*/ 2041 w 2041"/>
              <a:gd name="T5" fmla="*/ 2676 h 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1" h="2676">
                <a:moveTo>
                  <a:pt x="0" y="0"/>
                </a:moveTo>
                <a:cubicBezTo>
                  <a:pt x="193" y="593"/>
                  <a:pt x="386" y="1187"/>
                  <a:pt x="726" y="1633"/>
                </a:cubicBezTo>
                <a:cubicBezTo>
                  <a:pt x="1066" y="2079"/>
                  <a:pt x="1553" y="2377"/>
                  <a:pt x="2041" y="2676"/>
                </a:cubicBezTo>
              </a:path>
            </a:pathLst>
          </a:custGeom>
          <a:noFill/>
          <a:ln w="254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1187450" y="3357563"/>
            <a:ext cx="433388" cy="1871662"/>
          </a:xfrm>
          <a:custGeom>
            <a:avLst/>
            <a:gdLst>
              <a:gd name="T0" fmla="*/ 0 w 227"/>
              <a:gd name="T1" fmla="*/ 1044 h 1044"/>
              <a:gd name="T2" fmla="*/ 227 w 227"/>
              <a:gd name="T3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7" h="1044">
                <a:moveTo>
                  <a:pt x="0" y="1044"/>
                </a:moveTo>
                <a:cubicBezTo>
                  <a:pt x="0" y="1044"/>
                  <a:pt x="113" y="522"/>
                  <a:pt x="227" y="0"/>
                </a:cubicBez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1619250" y="3357563"/>
            <a:ext cx="1512888" cy="1871662"/>
          </a:xfrm>
          <a:custGeom>
            <a:avLst/>
            <a:gdLst>
              <a:gd name="T0" fmla="*/ 0 w 953"/>
              <a:gd name="T1" fmla="*/ 0 h 1179"/>
              <a:gd name="T2" fmla="*/ 363 w 953"/>
              <a:gd name="T3" fmla="*/ 680 h 1179"/>
              <a:gd name="T4" fmla="*/ 953 w 953"/>
              <a:gd name="T5" fmla="*/ 1179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3" h="1179">
                <a:moveTo>
                  <a:pt x="0" y="0"/>
                </a:moveTo>
                <a:cubicBezTo>
                  <a:pt x="102" y="242"/>
                  <a:pt x="204" y="484"/>
                  <a:pt x="363" y="680"/>
                </a:cubicBezTo>
                <a:cubicBezTo>
                  <a:pt x="522" y="876"/>
                  <a:pt x="737" y="1027"/>
                  <a:pt x="953" y="1179"/>
                </a:cubicBez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1532" name="Group 28"/>
          <p:cNvGrpSpPr>
            <a:grpSpLocks/>
          </p:cNvGrpSpPr>
          <p:nvPr/>
        </p:nvGrpSpPr>
        <p:grpSpPr bwMode="auto">
          <a:xfrm>
            <a:off x="395288" y="765175"/>
            <a:ext cx="5184775" cy="4841875"/>
            <a:chOff x="249" y="482"/>
            <a:chExt cx="3266" cy="3050"/>
          </a:xfrm>
        </p:grpSpPr>
        <p:sp>
          <p:nvSpPr>
            <p:cNvPr id="21508" name="Freeform 4"/>
            <p:cNvSpPr>
              <a:spLocks/>
            </p:cNvSpPr>
            <p:nvPr/>
          </p:nvSpPr>
          <p:spPr bwMode="auto">
            <a:xfrm>
              <a:off x="521" y="482"/>
              <a:ext cx="2994" cy="2812"/>
            </a:xfrm>
            <a:custGeom>
              <a:avLst/>
              <a:gdLst>
                <a:gd name="T0" fmla="*/ 0 w 2994"/>
                <a:gd name="T1" fmla="*/ 0 h 2812"/>
                <a:gd name="T2" fmla="*/ 0 w 2994"/>
                <a:gd name="T3" fmla="*/ 2812 h 2812"/>
                <a:gd name="T4" fmla="*/ 2813 w 2994"/>
                <a:gd name="T5" fmla="*/ 2812 h 2812"/>
                <a:gd name="T6" fmla="*/ 2994 w 2994"/>
                <a:gd name="T7" fmla="*/ 2812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4" h="2812">
                  <a:moveTo>
                    <a:pt x="0" y="0"/>
                  </a:moveTo>
                  <a:lnTo>
                    <a:pt x="0" y="2812"/>
                  </a:lnTo>
                  <a:lnTo>
                    <a:pt x="2813" y="2812"/>
                  </a:lnTo>
                  <a:lnTo>
                    <a:pt x="2994" y="2812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249" y="527"/>
              <a:ext cx="2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000" b="1" dirty="0" err="1">
                  <a:solidFill>
                    <a:srgbClr val="000000"/>
                  </a:solidFill>
                </a:rPr>
                <a:t>I</a:t>
              </a:r>
              <a:r>
                <a:rPr lang="cs-CZ" altLang="cs-CZ" sz="2000" b="1" baseline="-25000" dirty="0" err="1">
                  <a:solidFill>
                    <a:srgbClr val="000000"/>
                  </a:solidFill>
                </a:rPr>
                <a:t>b</a:t>
              </a:r>
              <a:endParaRPr lang="cs-CZ" altLang="cs-CZ" sz="20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198" y="3294"/>
              <a:ext cx="27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</a:rPr>
                <a:t>t</a:t>
              </a:r>
              <a:endParaRPr lang="cs-CZ" altLang="cs-CZ" sz="2000" b="1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835150" y="3500438"/>
            <a:ext cx="433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B050"/>
                </a:solidFill>
              </a:rPr>
              <a:t>I</a:t>
            </a:r>
            <a:r>
              <a:rPr lang="cs-CZ" altLang="cs-CZ" sz="2000" b="1" baseline="-25000" dirty="0">
                <a:solidFill>
                  <a:srgbClr val="00B050"/>
                </a:solidFill>
              </a:rPr>
              <a:t>b2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908175" y="1125538"/>
            <a:ext cx="433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cs-CZ" altLang="cs-CZ" sz="2000" b="1" baseline="-25000" dirty="0">
                <a:solidFill>
                  <a:schemeClr val="bg1">
                    <a:lumMod val="75000"/>
                  </a:schemeClr>
                </a:solidFill>
              </a:rPr>
              <a:t>b1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827088" y="5229225"/>
            <a:ext cx="0" cy="1008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4859338" y="5229225"/>
            <a:ext cx="0" cy="1008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132138" y="5229225"/>
            <a:ext cx="0" cy="504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827088" y="5734050"/>
            <a:ext cx="2305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827088" y="6237288"/>
            <a:ext cx="4032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411413" y="5805488"/>
            <a:ext cx="43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t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619250" y="5283200"/>
            <a:ext cx="4333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t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916238" y="115888"/>
            <a:ext cx="61198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Průběh brzdného proudu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843213" y="1196975"/>
            <a:ext cx="612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1213" indent="-811213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I</a:t>
            </a:r>
            <a:r>
              <a:rPr lang="cs-CZ" altLang="cs-CZ" sz="2000" b="1" baseline="-25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b1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bez Zenerovy diody – velký brzdný moment, nižší rychlost – blokování t</a:t>
            </a:r>
            <a:r>
              <a:rPr lang="cs-CZ" altLang="cs-CZ" sz="2000" b="1" baseline="-25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843213" y="2205038"/>
            <a:ext cx="612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1213" indent="-811213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9988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I</a:t>
            </a:r>
            <a:r>
              <a:rPr lang="cs-CZ" altLang="cs-CZ" sz="2000" b="1" baseline="-25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b2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včetně  Zenerovy diody – nižší brzdný moment, větší rychlost – blokování t</a:t>
            </a:r>
            <a:r>
              <a:rPr lang="cs-CZ" altLang="cs-CZ" sz="2000" b="1" baseline="-25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4" grpId="0" animBg="1"/>
      <p:bldP spid="21516" grpId="0" animBg="1"/>
      <p:bldP spid="21520" grpId="0"/>
      <p:bldP spid="21521" grpId="0"/>
      <p:bldP spid="21522" grpId="0" animBg="1"/>
      <p:bldP spid="21523" grpId="0" animBg="1"/>
      <p:bldP spid="21524" grpId="0" animBg="1"/>
      <p:bldP spid="21525" grpId="0" animBg="1"/>
      <p:bldP spid="21526" grpId="0" animBg="1"/>
      <p:bldP spid="21527" grpId="0"/>
      <p:bldP spid="21528" grpId="0"/>
      <p:bldP spid="215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9388" y="115888"/>
            <a:ext cx="8640762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Možnosti zvýšení řídícího kmitočtu momentu 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motoru </a:t>
            </a: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-US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unipol</a:t>
            </a: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ární zapojení</a:t>
            </a:r>
            <a:r>
              <a:rPr lang="cs-CZ" altLang="cs-CZ" sz="36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95738" y="1557338"/>
            <a:ext cx="49688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Moment je dán střední hodnotou proudu na cívce.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Rychlost nárůstu proudu na cívce - ?</a:t>
            </a:r>
          </a:p>
        </p:txBody>
      </p:sp>
      <p:graphicFrame>
        <p:nvGraphicFramePr>
          <p:cNvPr id="22534" name="Object 6"/>
          <p:cNvGraphicFramePr>
            <a:graphicFrameLocks noGrp="1" noChangeAspect="1"/>
          </p:cNvGraphicFramePr>
          <p:nvPr>
            <p:ph/>
          </p:nvPr>
        </p:nvGraphicFramePr>
        <p:xfrm>
          <a:off x="4140200" y="2870200"/>
          <a:ext cx="3167063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Rovnice" r:id="rId3" imgW="1079280" imgH="419040" progId="Equation.3">
                  <p:embed/>
                </p:oleObj>
              </mc:Choice>
              <mc:Fallback>
                <p:oleObj name="Rovnice" r:id="rId3" imgW="10792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870200"/>
                        <a:ext cx="3167063" cy="12303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741738" y="4221163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kde časová konstanta </a:t>
            </a:r>
            <a:r>
              <a:rPr lang="cs-CZ" altLang="cs-CZ" sz="2400" b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= L/R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3708400" y="4724400"/>
            <a:ext cx="5327650" cy="1196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Kratší časová konstanta </a:t>
            </a:r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 větší odpor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Konstantní maximální proud  zvýšení napětí.</a:t>
            </a:r>
          </a:p>
        </p:txBody>
      </p:sp>
      <p:grpSp>
        <p:nvGrpSpPr>
          <p:cNvPr id="22646" name="Group 118"/>
          <p:cNvGrpSpPr>
            <a:grpSpLocks/>
          </p:cNvGrpSpPr>
          <p:nvPr/>
        </p:nvGrpSpPr>
        <p:grpSpPr bwMode="auto">
          <a:xfrm>
            <a:off x="179388" y="1484313"/>
            <a:ext cx="3673475" cy="5113337"/>
            <a:chOff x="113" y="935"/>
            <a:chExt cx="2314" cy="3221"/>
          </a:xfrm>
        </p:grpSpPr>
        <p:grpSp>
          <p:nvGrpSpPr>
            <p:cNvPr id="22594" name="Group 66"/>
            <p:cNvGrpSpPr>
              <a:grpSpLocks/>
            </p:cNvGrpSpPr>
            <p:nvPr/>
          </p:nvGrpSpPr>
          <p:grpSpPr bwMode="auto">
            <a:xfrm>
              <a:off x="113" y="935"/>
              <a:ext cx="2314" cy="3221"/>
              <a:chOff x="113" y="935"/>
              <a:chExt cx="2314" cy="3221"/>
            </a:xfrm>
          </p:grpSpPr>
          <p:grpSp>
            <p:nvGrpSpPr>
              <p:cNvPr id="22595" name="Group 67"/>
              <p:cNvGrpSpPr>
                <a:grpSpLocks noChangeAspect="1"/>
              </p:cNvGrpSpPr>
              <p:nvPr/>
            </p:nvGrpSpPr>
            <p:grpSpPr bwMode="auto">
              <a:xfrm>
                <a:off x="567" y="1913"/>
                <a:ext cx="91" cy="1018"/>
                <a:chOff x="1519" y="1570"/>
                <a:chExt cx="113" cy="1271"/>
              </a:xfrm>
            </p:grpSpPr>
            <p:grpSp>
              <p:nvGrpSpPr>
                <p:cNvPr id="22596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1519" y="1752"/>
                  <a:ext cx="113" cy="227"/>
                  <a:chOff x="1338" y="2704"/>
                  <a:chExt cx="113" cy="227"/>
                </a:xfrm>
              </p:grpSpPr>
              <p:sp>
                <p:nvSpPr>
                  <p:cNvPr id="22597" name="Arc 69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598" name="Arc 7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2599" name="Group 71"/>
                <p:cNvGrpSpPr>
                  <a:grpSpLocks noChangeAspect="1"/>
                </p:cNvGrpSpPr>
                <p:nvPr/>
              </p:nvGrpSpPr>
              <p:grpSpPr bwMode="auto">
                <a:xfrm>
                  <a:off x="1519" y="1979"/>
                  <a:ext cx="113" cy="227"/>
                  <a:chOff x="1338" y="2704"/>
                  <a:chExt cx="113" cy="227"/>
                </a:xfrm>
              </p:grpSpPr>
              <p:sp>
                <p:nvSpPr>
                  <p:cNvPr id="22600" name="Arc 72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01" name="Arc 7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2602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1519" y="2205"/>
                  <a:ext cx="113" cy="227"/>
                  <a:chOff x="1338" y="2704"/>
                  <a:chExt cx="113" cy="227"/>
                </a:xfrm>
              </p:grpSpPr>
              <p:sp>
                <p:nvSpPr>
                  <p:cNvPr id="22603" name="Arc 75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04" name="Arc 76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2605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1519" y="2432"/>
                  <a:ext cx="113" cy="227"/>
                  <a:chOff x="1338" y="2704"/>
                  <a:chExt cx="113" cy="227"/>
                </a:xfrm>
              </p:grpSpPr>
              <p:sp>
                <p:nvSpPr>
                  <p:cNvPr id="22606" name="Arc 78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22607" name="Arc 79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2608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1519" y="1570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609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1519" y="265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2610" name="Group 82"/>
              <p:cNvGrpSpPr>
                <a:grpSpLocks/>
              </p:cNvGrpSpPr>
              <p:nvPr/>
            </p:nvGrpSpPr>
            <p:grpSpPr bwMode="auto">
              <a:xfrm>
                <a:off x="113" y="3022"/>
                <a:ext cx="590" cy="771"/>
                <a:chOff x="2109" y="2750"/>
                <a:chExt cx="590" cy="771"/>
              </a:xfrm>
            </p:grpSpPr>
            <p:sp>
              <p:nvSpPr>
                <p:cNvPr id="22611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931"/>
                  <a:ext cx="454" cy="454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612" name="Line 84"/>
                <p:cNvSpPr>
                  <a:spLocks noChangeShapeType="1"/>
                </p:cNvSpPr>
                <p:nvPr/>
              </p:nvSpPr>
              <p:spPr bwMode="auto">
                <a:xfrm>
                  <a:off x="2381" y="3022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613" name="Line 85"/>
                <p:cNvSpPr>
                  <a:spLocks noChangeShapeType="1"/>
                </p:cNvSpPr>
                <p:nvPr/>
              </p:nvSpPr>
              <p:spPr bwMode="auto">
                <a:xfrm>
                  <a:off x="2381" y="3203"/>
                  <a:ext cx="204" cy="15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614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109" y="3135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615" name="Freeform 87"/>
                <p:cNvSpPr>
                  <a:spLocks/>
                </p:cNvSpPr>
                <p:nvPr/>
              </p:nvSpPr>
              <p:spPr bwMode="auto">
                <a:xfrm>
                  <a:off x="2381" y="2750"/>
                  <a:ext cx="181" cy="317"/>
                </a:xfrm>
                <a:custGeom>
                  <a:avLst/>
                  <a:gdLst>
                    <a:gd name="T0" fmla="*/ 0 w 181"/>
                    <a:gd name="T1" fmla="*/ 317 h 317"/>
                    <a:gd name="T2" fmla="*/ 181 w 181"/>
                    <a:gd name="T3" fmla="*/ 181 h 317"/>
                    <a:gd name="T4" fmla="*/ 181 w 181"/>
                    <a:gd name="T5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1" h="317">
                      <a:moveTo>
                        <a:pt x="0" y="317"/>
                      </a:moveTo>
                      <a:lnTo>
                        <a:pt x="181" y="181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616" name="Line 88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2617" name="Oval 89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18" name="Oval 90"/>
              <p:cNvSpPr>
                <a:spLocks noChangeArrowheads="1"/>
              </p:cNvSpPr>
              <p:nvPr/>
            </p:nvSpPr>
            <p:spPr bwMode="auto">
              <a:xfrm>
                <a:off x="1973" y="981"/>
                <a:ext cx="91" cy="9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19" name="Oval 91"/>
              <p:cNvSpPr>
                <a:spLocks noChangeArrowheads="1"/>
              </p:cNvSpPr>
              <p:nvPr/>
            </p:nvSpPr>
            <p:spPr bwMode="auto">
              <a:xfrm>
                <a:off x="2018" y="4065"/>
                <a:ext cx="91" cy="9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620" name="Oval 92"/>
              <p:cNvSpPr>
                <a:spLocks noChangeArrowheads="1"/>
              </p:cNvSpPr>
              <p:nvPr/>
            </p:nvSpPr>
            <p:spPr bwMode="auto">
              <a:xfrm>
                <a:off x="521" y="2931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22621" name="AutoShape 93"/>
              <p:cNvCxnSpPr>
                <a:cxnSpLocks noChangeShapeType="1"/>
                <a:stCxn id="22618" idx="2"/>
                <a:endCxn id="22617" idx="6"/>
              </p:cNvCxnSpPr>
              <p:nvPr/>
            </p:nvCxnSpPr>
            <p:spPr bwMode="auto">
              <a:xfrm flipH="1">
                <a:off x="1486" y="1027"/>
                <a:ext cx="475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622" name="AutoShape 94"/>
              <p:cNvCxnSpPr>
                <a:cxnSpLocks noChangeShapeType="1"/>
                <a:stCxn id="22619" idx="2"/>
                <a:endCxn id="22616" idx="1"/>
              </p:cNvCxnSpPr>
              <p:nvPr/>
            </p:nvCxnSpPr>
            <p:spPr bwMode="auto">
              <a:xfrm rot="10800000">
                <a:off x="566" y="3805"/>
                <a:ext cx="1440" cy="306"/>
              </a:xfrm>
              <a:prstGeom prst="bentConnector2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2623" name="Group 95"/>
              <p:cNvGrpSpPr>
                <a:grpSpLocks/>
              </p:cNvGrpSpPr>
              <p:nvPr/>
            </p:nvGrpSpPr>
            <p:grpSpPr bwMode="auto">
              <a:xfrm>
                <a:off x="567" y="1026"/>
                <a:ext cx="975" cy="1950"/>
                <a:chOff x="567" y="1026"/>
                <a:chExt cx="975" cy="1769"/>
              </a:xfrm>
            </p:grpSpPr>
            <p:grpSp>
              <p:nvGrpSpPr>
                <p:cNvPr id="22624" name="Group 96"/>
                <p:cNvGrpSpPr>
                  <a:grpSpLocks/>
                </p:cNvGrpSpPr>
                <p:nvPr/>
              </p:nvGrpSpPr>
              <p:grpSpPr bwMode="auto">
                <a:xfrm>
                  <a:off x="1314" y="1026"/>
                  <a:ext cx="228" cy="1769"/>
                  <a:chOff x="1791" y="799"/>
                  <a:chExt cx="228" cy="1769"/>
                </a:xfrm>
              </p:grpSpPr>
              <p:grpSp>
                <p:nvGrpSpPr>
                  <p:cNvPr id="2262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791" y="1978"/>
                    <a:ext cx="228" cy="590"/>
                    <a:chOff x="2698" y="1888"/>
                    <a:chExt cx="228" cy="590"/>
                  </a:xfrm>
                </p:grpSpPr>
                <p:sp>
                  <p:nvSpPr>
                    <p:cNvPr id="22626" name="AutoShape 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069"/>
                      <a:ext cx="227" cy="227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2627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2069"/>
                      <a:ext cx="22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2628" name="Line 10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517" y="2183"/>
                      <a:ext cx="59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26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791" y="1162"/>
                    <a:ext cx="228" cy="590"/>
                    <a:chOff x="1429" y="2931"/>
                    <a:chExt cx="228" cy="590"/>
                  </a:xfrm>
                </p:grpSpPr>
                <p:grpSp>
                  <p:nvGrpSpPr>
                    <p:cNvPr id="22630" name="Group 102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429" y="2931"/>
                      <a:ext cx="228" cy="590"/>
                      <a:chOff x="2698" y="1888"/>
                      <a:chExt cx="228" cy="590"/>
                    </a:xfrm>
                  </p:grpSpPr>
                  <p:sp>
                    <p:nvSpPr>
                      <p:cNvPr id="22631" name="AutoShape 1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99" y="2069"/>
                        <a:ext cx="227" cy="227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2632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98" y="2069"/>
                        <a:ext cx="227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22633" name="Line 10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517" y="2183"/>
                        <a:ext cx="59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22634" name="Line 10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3249"/>
                      <a:ext cx="0" cy="9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22635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4" y="799"/>
                    <a:ext cx="0" cy="36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2636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752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2637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567" y="2795"/>
                  <a:ext cx="86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2638" name="Group 110"/>
              <p:cNvGrpSpPr>
                <a:grpSpLocks/>
              </p:cNvGrpSpPr>
              <p:nvPr/>
            </p:nvGrpSpPr>
            <p:grpSpPr bwMode="auto">
              <a:xfrm>
                <a:off x="2200" y="935"/>
                <a:ext cx="182" cy="182"/>
                <a:chOff x="3696" y="2704"/>
                <a:chExt cx="182" cy="182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auto">
                <a:xfrm>
                  <a:off x="3696" y="2795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auto">
                <a:xfrm rot="5400000">
                  <a:off x="3696" y="2795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2641" name="Line 113"/>
              <p:cNvSpPr>
                <a:spLocks noChangeShapeType="1"/>
              </p:cNvSpPr>
              <p:nvPr/>
            </p:nvSpPr>
            <p:spPr bwMode="auto">
              <a:xfrm>
                <a:off x="2245" y="4110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642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521" y="1207"/>
                <a:ext cx="129" cy="45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22643" name="AutoShape 115"/>
              <p:cNvCxnSpPr>
                <a:cxnSpLocks noChangeShapeType="1"/>
                <a:stCxn id="22617" idx="2"/>
                <a:endCxn id="22642" idx="0"/>
              </p:cNvCxnSpPr>
              <p:nvPr/>
            </p:nvCxnSpPr>
            <p:spPr bwMode="auto">
              <a:xfrm rot="10800000" flipV="1">
                <a:off x="586" y="1027"/>
                <a:ext cx="785" cy="168"/>
              </a:xfrm>
              <a:prstGeom prst="bentConnector2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644" name="Line 116"/>
              <p:cNvSpPr>
                <a:spLocks noChangeShapeType="1"/>
              </p:cNvSpPr>
              <p:nvPr/>
            </p:nvSpPr>
            <p:spPr bwMode="auto">
              <a:xfrm>
                <a:off x="567" y="1661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2645" name="Text Box 117"/>
            <p:cNvSpPr txBox="1">
              <a:spLocks noChangeArrowheads="1"/>
            </p:cNvSpPr>
            <p:nvPr/>
          </p:nvSpPr>
          <p:spPr bwMode="auto">
            <a:xfrm>
              <a:off x="612" y="1298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9388" y="115888"/>
            <a:ext cx="8640762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6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Možnosti zvýšení řídícího kmitočtu momentu motoru </a:t>
            </a: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-US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unipol</a:t>
            </a: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ární zapojení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36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179388" y="1484313"/>
            <a:ext cx="3673475" cy="5113337"/>
            <a:chOff x="113" y="935"/>
            <a:chExt cx="2314" cy="3221"/>
          </a:xfrm>
        </p:grpSpPr>
        <p:grpSp>
          <p:nvGrpSpPr>
            <p:cNvPr id="44040" name="Group 8"/>
            <p:cNvGrpSpPr>
              <a:grpSpLocks/>
            </p:cNvGrpSpPr>
            <p:nvPr/>
          </p:nvGrpSpPr>
          <p:grpSpPr bwMode="auto">
            <a:xfrm>
              <a:off x="113" y="935"/>
              <a:ext cx="2314" cy="3221"/>
              <a:chOff x="113" y="935"/>
              <a:chExt cx="2314" cy="3221"/>
            </a:xfrm>
          </p:grpSpPr>
          <p:grpSp>
            <p:nvGrpSpPr>
              <p:cNvPr id="44041" name="Group 9"/>
              <p:cNvGrpSpPr>
                <a:grpSpLocks noChangeAspect="1"/>
              </p:cNvGrpSpPr>
              <p:nvPr/>
            </p:nvGrpSpPr>
            <p:grpSpPr bwMode="auto">
              <a:xfrm>
                <a:off x="567" y="1913"/>
                <a:ext cx="91" cy="1018"/>
                <a:chOff x="1519" y="1570"/>
                <a:chExt cx="113" cy="1271"/>
              </a:xfrm>
            </p:grpSpPr>
            <p:grpSp>
              <p:nvGrpSpPr>
                <p:cNvPr id="44042" name="Group 10"/>
                <p:cNvGrpSpPr>
                  <a:grpSpLocks noChangeAspect="1"/>
                </p:cNvGrpSpPr>
                <p:nvPr/>
              </p:nvGrpSpPr>
              <p:grpSpPr bwMode="auto">
                <a:xfrm>
                  <a:off x="1519" y="1752"/>
                  <a:ext cx="113" cy="227"/>
                  <a:chOff x="1338" y="2704"/>
                  <a:chExt cx="113" cy="227"/>
                </a:xfrm>
              </p:grpSpPr>
              <p:sp>
                <p:nvSpPr>
                  <p:cNvPr id="44043" name="Arc 11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4044" name="Arc 1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44045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1519" y="1979"/>
                  <a:ext cx="113" cy="227"/>
                  <a:chOff x="1338" y="2704"/>
                  <a:chExt cx="113" cy="227"/>
                </a:xfrm>
              </p:grpSpPr>
              <p:sp>
                <p:nvSpPr>
                  <p:cNvPr id="44046" name="Arc 14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4047" name="Arc 15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44048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1519" y="2205"/>
                  <a:ext cx="113" cy="227"/>
                  <a:chOff x="1338" y="2704"/>
                  <a:chExt cx="113" cy="227"/>
                </a:xfrm>
              </p:grpSpPr>
              <p:sp>
                <p:nvSpPr>
                  <p:cNvPr id="44049" name="Arc 17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4050" name="Arc 1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44051" name="Group 19"/>
                <p:cNvGrpSpPr>
                  <a:grpSpLocks noChangeAspect="1"/>
                </p:cNvGrpSpPr>
                <p:nvPr/>
              </p:nvGrpSpPr>
              <p:grpSpPr bwMode="auto">
                <a:xfrm>
                  <a:off x="1519" y="2432"/>
                  <a:ext cx="113" cy="227"/>
                  <a:chOff x="1338" y="2704"/>
                  <a:chExt cx="113" cy="227"/>
                </a:xfrm>
              </p:grpSpPr>
              <p:sp>
                <p:nvSpPr>
                  <p:cNvPr id="44052" name="Arc 20"/>
                  <p:cNvSpPr>
                    <a:spLocks noChangeAspect="1"/>
                  </p:cNvSpPr>
                  <p:nvPr/>
                </p:nvSpPr>
                <p:spPr bwMode="auto">
                  <a:xfrm>
                    <a:off x="1338" y="2704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4053" name="Arc 2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1338" y="2818"/>
                    <a:ext cx="113" cy="1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4054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1519" y="1570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55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1519" y="265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44056" name="Group 24"/>
              <p:cNvGrpSpPr>
                <a:grpSpLocks/>
              </p:cNvGrpSpPr>
              <p:nvPr/>
            </p:nvGrpSpPr>
            <p:grpSpPr bwMode="auto">
              <a:xfrm>
                <a:off x="113" y="3022"/>
                <a:ext cx="590" cy="771"/>
                <a:chOff x="2109" y="2750"/>
                <a:chExt cx="590" cy="771"/>
              </a:xfrm>
            </p:grpSpPr>
            <p:sp>
              <p:nvSpPr>
                <p:cNvPr id="4405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245" y="2931"/>
                  <a:ext cx="454" cy="454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4058" name="Line 26"/>
                <p:cNvSpPr>
                  <a:spLocks noChangeShapeType="1"/>
                </p:cNvSpPr>
                <p:nvPr/>
              </p:nvSpPr>
              <p:spPr bwMode="auto">
                <a:xfrm>
                  <a:off x="2381" y="3022"/>
                  <a:ext cx="0" cy="227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59" name="Line 27"/>
                <p:cNvSpPr>
                  <a:spLocks noChangeShapeType="1"/>
                </p:cNvSpPr>
                <p:nvPr/>
              </p:nvSpPr>
              <p:spPr bwMode="auto">
                <a:xfrm>
                  <a:off x="2381" y="3203"/>
                  <a:ext cx="204" cy="15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6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109" y="3135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61" name="Freeform 29"/>
                <p:cNvSpPr>
                  <a:spLocks/>
                </p:cNvSpPr>
                <p:nvPr/>
              </p:nvSpPr>
              <p:spPr bwMode="auto">
                <a:xfrm>
                  <a:off x="2381" y="2750"/>
                  <a:ext cx="181" cy="317"/>
                </a:xfrm>
                <a:custGeom>
                  <a:avLst/>
                  <a:gdLst>
                    <a:gd name="T0" fmla="*/ 0 w 181"/>
                    <a:gd name="T1" fmla="*/ 317 h 317"/>
                    <a:gd name="T2" fmla="*/ 181 w 181"/>
                    <a:gd name="T3" fmla="*/ 181 h 317"/>
                    <a:gd name="T4" fmla="*/ 181 w 181"/>
                    <a:gd name="T5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1" h="317">
                      <a:moveTo>
                        <a:pt x="0" y="317"/>
                      </a:moveTo>
                      <a:lnTo>
                        <a:pt x="181" y="181"/>
                      </a:lnTo>
                      <a:lnTo>
                        <a:pt x="181" y="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62" name="Line 30"/>
                <p:cNvSpPr>
                  <a:spLocks noChangeShapeType="1"/>
                </p:cNvSpPr>
                <p:nvPr/>
              </p:nvSpPr>
              <p:spPr bwMode="auto">
                <a:xfrm>
                  <a:off x="2562" y="3339"/>
                  <a:ext cx="0" cy="18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063" name="Oval 31"/>
              <p:cNvSpPr>
                <a:spLocks noChangeArrowheads="1"/>
              </p:cNvSpPr>
              <p:nvPr/>
            </p:nvSpPr>
            <p:spPr bwMode="auto">
              <a:xfrm>
                <a:off x="1383" y="981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064" name="Oval 32"/>
              <p:cNvSpPr>
                <a:spLocks noChangeArrowheads="1"/>
              </p:cNvSpPr>
              <p:nvPr/>
            </p:nvSpPr>
            <p:spPr bwMode="auto">
              <a:xfrm>
                <a:off x="1973" y="981"/>
                <a:ext cx="91" cy="9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065" name="Oval 33"/>
              <p:cNvSpPr>
                <a:spLocks noChangeArrowheads="1"/>
              </p:cNvSpPr>
              <p:nvPr/>
            </p:nvSpPr>
            <p:spPr bwMode="auto">
              <a:xfrm>
                <a:off x="2018" y="4065"/>
                <a:ext cx="91" cy="9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066" name="Oval 34"/>
              <p:cNvSpPr>
                <a:spLocks noChangeArrowheads="1"/>
              </p:cNvSpPr>
              <p:nvPr/>
            </p:nvSpPr>
            <p:spPr bwMode="auto">
              <a:xfrm>
                <a:off x="521" y="2931"/>
                <a:ext cx="91" cy="91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44067" name="AutoShape 35"/>
              <p:cNvCxnSpPr>
                <a:cxnSpLocks noChangeShapeType="1"/>
                <a:stCxn id="44064" idx="2"/>
                <a:endCxn id="44063" idx="6"/>
              </p:cNvCxnSpPr>
              <p:nvPr/>
            </p:nvCxnSpPr>
            <p:spPr bwMode="auto">
              <a:xfrm flipH="1">
                <a:off x="1486" y="1027"/>
                <a:ext cx="475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068" name="AutoShape 36"/>
              <p:cNvCxnSpPr>
                <a:cxnSpLocks noChangeShapeType="1"/>
                <a:stCxn id="44065" idx="2"/>
                <a:endCxn id="44062" idx="1"/>
              </p:cNvCxnSpPr>
              <p:nvPr/>
            </p:nvCxnSpPr>
            <p:spPr bwMode="auto">
              <a:xfrm rot="10800000">
                <a:off x="566" y="3805"/>
                <a:ext cx="1440" cy="306"/>
              </a:xfrm>
              <a:prstGeom prst="bentConnector2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4069" name="Group 37"/>
              <p:cNvGrpSpPr>
                <a:grpSpLocks/>
              </p:cNvGrpSpPr>
              <p:nvPr/>
            </p:nvGrpSpPr>
            <p:grpSpPr bwMode="auto">
              <a:xfrm>
                <a:off x="567" y="1026"/>
                <a:ext cx="975" cy="1950"/>
                <a:chOff x="567" y="1026"/>
                <a:chExt cx="975" cy="1769"/>
              </a:xfrm>
            </p:grpSpPr>
            <p:grpSp>
              <p:nvGrpSpPr>
                <p:cNvPr id="44070" name="Group 38"/>
                <p:cNvGrpSpPr>
                  <a:grpSpLocks/>
                </p:cNvGrpSpPr>
                <p:nvPr/>
              </p:nvGrpSpPr>
              <p:grpSpPr bwMode="auto">
                <a:xfrm>
                  <a:off x="1314" y="1026"/>
                  <a:ext cx="228" cy="1769"/>
                  <a:chOff x="1791" y="799"/>
                  <a:chExt cx="228" cy="1769"/>
                </a:xfrm>
              </p:grpSpPr>
              <p:grpSp>
                <p:nvGrpSpPr>
                  <p:cNvPr id="4407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791" y="1978"/>
                    <a:ext cx="228" cy="590"/>
                    <a:chOff x="2698" y="1888"/>
                    <a:chExt cx="228" cy="590"/>
                  </a:xfrm>
                </p:grpSpPr>
                <p:sp>
                  <p:nvSpPr>
                    <p:cNvPr id="44072" name="AutoShape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99" y="2069"/>
                      <a:ext cx="227" cy="227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4073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2069"/>
                      <a:ext cx="22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4074" name="Line 4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2517" y="2183"/>
                      <a:ext cx="59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4407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791" y="1162"/>
                    <a:ext cx="228" cy="590"/>
                    <a:chOff x="1429" y="2931"/>
                    <a:chExt cx="228" cy="590"/>
                  </a:xfrm>
                </p:grpSpPr>
                <p:grpSp>
                  <p:nvGrpSpPr>
                    <p:cNvPr id="44076" name="Group 44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1429" y="2931"/>
                      <a:ext cx="228" cy="590"/>
                      <a:chOff x="2698" y="1888"/>
                      <a:chExt cx="228" cy="590"/>
                    </a:xfrm>
                  </p:grpSpPr>
                  <p:sp>
                    <p:nvSpPr>
                      <p:cNvPr id="44077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99" y="2069"/>
                        <a:ext cx="227" cy="227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44078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98" y="2069"/>
                        <a:ext cx="227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44079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517" y="2183"/>
                        <a:ext cx="590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44080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3249"/>
                      <a:ext cx="0" cy="9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4081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4" y="799"/>
                    <a:ext cx="0" cy="36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4408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904" y="1752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44083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567" y="2795"/>
                  <a:ext cx="86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44084" name="Group 52"/>
              <p:cNvGrpSpPr>
                <a:grpSpLocks/>
              </p:cNvGrpSpPr>
              <p:nvPr/>
            </p:nvGrpSpPr>
            <p:grpSpPr bwMode="auto">
              <a:xfrm>
                <a:off x="2200" y="935"/>
                <a:ext cx="182" cy="182"/>
                <a:chOff x="3696" y="2704"/>
                <a:chExt cx="182" cy="182"/>
              </a:xfrm>
            </p:grpSpPr>
            <p:sp>
              <p:nvSpPr>
                <p:cNvPr id="44085" name="Line 53"/>
                <p:cNvSpPr>
                  <a:spLocks noChangeShapeType="1"/>
                </p:cNvSpPr>
                <p:nvPr/>
              </p:nvSpPr>
              <p:spPr bwMode="auto">
                <a:xfrm>
                  <a:off x="3696" y="2795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86" name="Line 54"/>
                <p:cNvSpPr>
                  <a:spLocks noChangeShapeType="1"/>
                </p:cNvSpPr>
                <p:nvPr/>
              </p:nvSpPr>
              <p:spPr bwMode="auto">
                <a:xfrm rot="5400000">
                  <a:off x="3696" y="2795"/>
                  <a:ext cx="18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44087" name="Line 55"/>
              <p:cNvSpPr>
                <a:spLocks noChangeShapeType="1"/>
              </p:cNvSpPr>
              <p:nvPr/>
            </p:nvSpPr>
            <p:spPr bwMode="auto">
              <a:xfrm>
                <a:off x="2245" y="4110"/>
                <a:ext cx="18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088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521" y="1207"/>
                <a:ext cx="129" cy="453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44089" name="AutoShape 57"/>
              <p:cNvCxnSpPr>
                <a:cxnSpLocks noChangeShapeType="1"/>
                <a:stCxn id="44063" idx="2"/>
                <a:endCxn id="44088" idx="0"/>
              </p:cNvCxnSpPr>
              <p:nvPr/>
            </p:nvCxnSpPr>
            <p:spPr bwMode="auto">
              <a:xfrm rot="10800000" flipV="1">
                <a:off x="586" y="1027"/>
                <a:ext cx="785" cy="168"/>
              </a:xfrm>
              <a:prstGeom prst="bentConnector2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4090" name="Line 58"/>
              <p:cNvSpPr>
                <a:spLocks noChangeShapeType="1"/>
              </p:cNvSpPr>
              <p:nvPr/>
            </p:nvSpPr>
            <p:spPr bwMode="auto">
              <a:xfrm>
                <a:off x="567" y="1661"/>
                <a:ext cx="0" cy="27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4091" name="Text Box 59"/>
            <p:cNvSpPr txBox="1">
              <a:spLocks noChangeArrowheads="1"/>
            </p:cNvSpPr>
            <p:nvPr/>
          </p:nvSpPr>
          <p:spPr bwMode="auto">
            <a:xfrm>
              <a:off x="612" y="1298"/>
              <a:ext cx="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</a:rPr>
                <a:t>R</a:t>
              </a:r>
            </a:p>
          </p:txBody>
        </p:sp>
      </p:grpSp>
      <p:pic>
        <p:nvPicPr>
          <p:cNvPr id="44093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4895850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4284663" y="5949950"/>
            <a:ext cx="4716462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Změna časové konstanty zvýšením odporu a napájecího napětí.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56392"/>
            <a:ext cx="3123735" cy="2822590"/>
          </a:xfrm>
          <a:prstGeom prst="rect">
            <a:avLst/>
          </a:prstGeom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9388" y="115889"/>
            <a:ext cx="8640762" cy="86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Pulsně šířkové modulace pro řízení KM  </a:t>
            </a:r>
            <a:endParaRPr lang="cs-CZ" altLang="cs-CZ" sz="36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362316" y="1052736"/>
            <a:ext cx="8457834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7188" indent="-357188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*	průběh proudu je obdélníkový, se blíží ideálnímu stavu</a:t>
            </a:r>
          </a:p>
          <a:p>
            <a:pPr marL="357188" indent="-357188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*	napájecí napětí je vyšší než jmenovité napětí motoru	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47999"/>
          <a:stretch/>
        </p:blipFill>
        <p:spPr>
          <a:xfrm>
            <a:off x="5292080" y="4589177"/>
            <a:ext cx="3744540" cy="21517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r="50769"/>
          <a:stretch/>
        </p:blipFill>
        <p:spPr>
          <a:xfrm>
            <a:off x="5292080" y="2050110"/>
            <a:ext cx="3689080" cy="22391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0" y="4550990"/>
            <a:ext cx="4372934" cy="22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3394075" cy="922337"/>
          </a:xfrm>
        </p:spPr>
        <p:txBody>
          <a:bodyPr/>
          <a:lstStyle/>
          <a:p>
            <a:r>
              <a:rPr lang="cs-CZ" altLang="cs-CZ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Řízení KM</a:t>
            </a:r>
          </a:p>
        </p:txBody>
      </p:sp>
      <p:grpSp>
        <p:nvGrpSpPr>
          <p:cNvPr id="7263" name="Group 95"/>
          <p:cNvGrpSpPr>
            <a:grpSpLocks/>
          </p:cNvGrpSpPr>
          <p:nvPr/>
        </p:nvGrpSpPr>
        <p:grpSpPr bwMode="auto">
          <a:xfrm>
            <a:off x="755650" y="2492375"/>
            <a:ext cx="1514475" cy="2449513"/>
            <a:chOff x="476" y="1842"/>
            <a:chExt cx="954" cy="1543"/>
          </a:xfrm>
        </p:grpSpPr>
        <p:grpSp>
          <p:nvGrpSpPr>
            <p:cNvPr id="7200" name="Group 32"/>
            <p:cNvGrpSpPr>
              <a:grpSpLocks/>
            </p:cNvGrpSpPr>
            <p:nvPr/>
          </p:nvGrpSpPr>
          <p:grpSpPr bwMode="auto">
            <a:xfrm>
              <a:off x="1337" y="1887"/>
              <a:ext cx="92" cy="727"/>
              <a:chOff x="1337" y="1887"/>
              <a:chExt cx="92" cy="727"/>
            </a:xfrm>
          </p:grpSpPr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10800000">
                <a:off x="1337" y="1887"/>
                <a:ext cx="92" cy="182"/>
                <a:chOff x="1337" y="1887"/>
                <a:chExt cx="92" cy="182"/>
              </a:xfrm>
            </p:grpSpPr>
            <p:sp>
              <p:nvSpPr>
                <p:cNvPr id="7175" name="Arc 7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76" name="Arc 8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191" name="Group 23"/>
              <p:cNvGrpSpPr>
                <a:grpSpLocks/>
              </p:cNvGrpSpPr>
              <p:nvPr/>
            </p:nvGrpSpPr>
            <p:grpSpPr bwMode="auto">
              <a:xfrm rot="10800000">
                <a:off x="1337" y="2069"/>
                <a:ext cx="92" cy="182"/>
                <a:chOff x="1337" y="1887"/>
                <a:chExt cx="92" cy="182"/>
              </a:xfrm>
            </p:grpSpPr>
            <p:sp>
              <p:nvSpPr>
                <p:cNvPr id="7192" name="Arc 24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93" name="Arc 25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194" name="Group 26"/>
              <p:cNvGrpSpPr>
                <a:grpSpLocks/>
              </p:cNvGrpSpPr>
              <p:nvPr/>
            </p:nvGrpSpPr>
            <p:grpSpPr bwMode="auto">
              <a:xfrm rot="10800000">
                <a:off x="1337" y="2251"/>
                <a:ext cx="92" cy="182"/>
                <a:chOff x="1337" y="1887"/>
                <a:chExt cx="92" cy="182"/>
              </a:xfrm>
            </p:grpSpPr>
            <p:sp>
              <p:nvSpPr>
                <p:cNvPr id="7195" name="Arc 27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96" name="Arc 28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197" name="Group 29"/>
              <p:cNvGrpSpPr>
                <a:grpSpLocks/>
              </p:cNvGrpSpPr>
              <p:nvPr/>
            </p:nvGrpSpPr>
            <p:grpSpPr bwMode="auto">
              <a:xfrm rot="10800000">
                <a:off x="1337" y="2432"/>
                <a:ext cx="92" cy="182"/>
                <a:chOff x="1337" y="1887"/>
                <a:chExt cx="92" cy="182"/>
              </a:xfrm>
            </p:grpSpPr>
            <p:sp>
              <p:nvSpPr>
                <p:cNvPr id="7198" name="Arc 30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99" name="Arc 31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7201" name="Group 33"/>
            <p:cNvGrpSpPr>
              <a:grpSpLocks/>
            </p:cNvGrpSpPr>
            <p:nvPr/>
          </p:nvGrpSpPr>
          <p:grpSpPr bwMode="auto">
            <a:xfrm>
              <a:off x="1338" y="2614"/>
              <a:ext cx="92" cy="727"/>
              <a:chOff x="1337" y="1887"/>
              <a:chExt cx="92" cy="727"/>
            </a:xfrm>
          </p:grpSpPr>
          <p:grpSp>
            <p:nvGrpSpPr>
              <p:cNvPr id="7202" name="Group 34"/>
              <p:cNvGrpSpPr>
                <a:grpSpLocks/>
              </p:cNvGrpSpPr>
              <p:nvPr/>
            </p:nvGrpSpPr>
            <p:grpSpPr bwMode="auto">
              <a:xfrm rot="10800000">
                <a:off x="1337" y="1887"/>
                <a:ext cx="92" cy="182"/>
                <a:chOff x="1337" y="1887"/>
                <a:chExt cx="92" cy="182"/>
              </a:xfrm>
            </p:grpSpPr>
            <p:sp>
              <p:nvSpPr>
                <p:cNvPr id="7203" name="Arc 35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04" name="Arc 36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05" name="Group 37"/>
              <p:cNvGrpSpPr>
                <a:grpSpLocks/>
              </p:cNvGrpSpPr>
              <p:nvPr/>
            </p:nvGrpSpPr>
            <p:grpSpPr bwMode="auto">
              <a:xfrm rot="10800000">
                <a:off x="1337" y="2069"/>
                <a:ext cx="92" cy="182"/>
                <a:chOff x="1337" y="1887"/>
                <a:chExt cx="92" cy="182"/>
              </a:xfrm>
            </p:grpSpPr>
            <p:sp>
              <p:nvSpPr>
                <p:cNvPr id="7206" name="Arc 38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07" name="Arc 39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08" name="Group 40"/>
              <p:cNvGrpSpPr>
                <a:grpSpLocks/>
              </p:cNvGrpSpPr>
              <p:nvPr/>
            </p:nvGrpSpPr>
            <p:grpSpPr bwMode="auto">
              <a:xfrm rot="10800000">
                <a:off x="1337" y="2251"/>
                <a:ext cx="92" cy="182"/>
                <a:chOff x="1337" y="1887"/>
                <a:chExt cx="92" cy="182"/>
              </a:xfrm>
            </p:grpSpPr>
            <p:sp>
              <p:nvSpPr>
                <p:cNvPr id="7209" name="Arc 41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10" name="Arc 42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11" name="Group 43"/>
              <p:cNvGrpSpPr>
                <a:grpSpLocks/>
              </p:cNvGrpSpPr>
              <p:nvPr/>
            </p:nvGrpSpPr>
            <p:grpSpPr bwMode="auto">
              <a:xfrm rot="10800000">
                <a:off x="1337" y="2432"/>
                <a:ext cx="92" cy="182"/>
                <a:chOff x="1337" y="1887"/>
                <a:chExt cx="92" cy="182"/>
              </a:xfrm>
            </p:grpSpPr>
            <p:sp>
              <p:nvSpPr>
                <p:cNvPr id="7212" name="Arc 44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13" name="Arc 45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7254" name="Oval 86"/>
            <p:cNvSpPr>
              <a:spLocks noChangeAspect="1" noChangeArrowheads="1"/>
            </p:cNvSpPr>
            <p:nvPr/>
          </p:nvSpPr>
          <p:spPr bwMode="auto">
            <a:xfrm>
              <a:off x="476" y="1842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57" name="Oval 89"/>
            <p:cNvSpPr>
              <a:spLocks noChangeAspect="1" noChangeArrowheads="1"/>
            </p:cNvSpPr>
            <p:nvPr/>
          </p:nvSpPr>
          <p:spPr bwMode="auto">
            <a:xfrm>
              <a:off x="476" y="3294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58" name="Oval 90"/>
            <p:cNvSpPr>
              <a:spLocks noChangeAspect="1" noChangeArrowheads="1"/>
            </p:cNvSpPr>
            <p:nvPr/>
          </p:nvSpPr>
          <p:spPr bwMode="auto">
            <a:xfrm>
              <a:off x="476" y="2568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60" name="Line 92"/>
            <p:cNvSpPr>
              <a:spLocks noChangeShapeType="1"/>
            </p:cNvSpPr>
            <p:nvPr/>
          </p:nvSpPr>
          <p:spPr bwMode="auto">
            <a:xfrm>
              <a:off x="567" y="3339"/>
              <a:ext cx="7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1" name="Line 93"/>
            <p:cNvSpPr>
              <a:spLocks noChangeShapeType="1"/>
            </p:cNvSpPr>
            <p:nvPr/>
          </p:nvSpPr>
          <p:spPr bwMode="auto">
            <a:xfrm>
              <a:off x="567" y="2614"/>
              <a:ext cx="7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2" name="Line 94"/>
            <p:cNvSpPr>
              <a:spLocks noChangeShapeType="1"/>
            </p:cNvSpPr>
            <p:nvPr/>
          </p:nvSpPr>
          <p:spPr bwMode="auto">
            <a:xfrm>
              <a:off x="567" y="1888"/>
              <a:ext cx="7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268" name="Group 100"/>
          <p:cNvGrpSpPr>
            <a:grpSpLocks/>
          </p:cNvGrpSpPr>
          <p:nvPr/>
        </p:nvGrpSpPr>
        <p:grpSpPr bwMode="auto">
          <a:xfrm>
            <a:off x="2411413" y="5084763"/>
            <a:ext cx="2447925" cy="1152525"/>
            <a:chOff x="1837" y="3294"/>
            <a:chExt cx="1542" cy="726"/>
          </a:xfrm>
        </p:grpSpPr>
        <p:grpSp>
          <p:nvGrpSpPr>
            <p:cNvPr id="7214" name="Group 46"/>
            <p:cNvGrpSpPr>
              <a:grpSpLocks/>
            </p:cNvGrpSpPr>
            <p:nvPr/>
          </p:nvGrpSpPr>
          <p:grpSpPr bwMode="auto">
            <a:xfrm rot="16200000">
              <a:off x="2200" y="2976"/>
              <a:ext cx="92" cy="727"/>
              <a:chOff x="1337" y="1887"/>
              <a:chExt cx="92" cy="727"/>
            </a:xfrm>
          </p:grpSpPr>
          <p:grpSp>
            <p:nvGrpSpPr>
              <p:cNvPr id="7215" name="Group 47"/>
              <p:cNvGrpSpPr>
                <a:grpSpLocks/>
              </p:cNvGrpSpPr>
              <p:nvPr/>
            </p:nvGrpSpPr>
            <p:grpSpPr bwMode="auto">
              <a:xfrm rot="10800000">
                <a:off x="1337" y="1887"/>
                <a:ext cx="92" cy="182"/>
                <a:chOff x="1337" y="1887"/>
                <a:chExt cx="92" cy="182"/>
              </a:xfrm>
            </p:grpSpPr>
            <p:sp>
              <p:nvSpPr>
                <p:cNvPr id="7216" name="Arc 48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17" name="Arc 49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18" name="Group 50"/>
              <p:cNvGrpSpPr>
                <a:grpSpLocks/>
              </p:cNvGrpSpPr>
              <p:nvPr/>
            </p:nvGrpSpPr>
            <p:grpSpPr bwMode="auto">
              <a:xfrm rot="10800000">
                <a:off x="1337" y="2069"/>
                <a:ext cx="92" cy="182"/>
                <a:chOff x="1337" y="1887"/>
                <a:chExt cx="92" cy="182"/>
              </a:xfrm>
            </p:grpSpPr>
            <p:sp>
              <p:nvSpPr>
                <p:cNvPr id="7219" name="Arc 51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20" name="Arc 52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21" name="Group 53"/>
              <p:cNvGrpSpPr>
                <a:grpSpLocks/>
              </p:cNvGrpSpPr>
              <p:nvPr/>
            </p:nvGrpSpPr>
            <p:grpSpPr bwMode="auto">
              <a:xfrm rot="10800000">
                <a:off x="1337" y="2251"/>
                <a:ext cx="92" cy="182"/>
                <a:chOff x="1337" y="1887"/>
                <a:chExt cx="92" cy="182"/>
              </a:xfrm>
            </p:grpSpPr>
            <p:sp>
              <p:nvSpPr>
                <p:cNvPr id="7222" name="Arc 54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23" name="Arc 55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24" name="Group 56"/>
              <p:cNvGrpSpPr>
                <a:grpSpLocks/>
              </p:cNvGrpSpPr>
              <p:nvPr/>
            </p:nvGrpSpPr>
            <p:grpSpPr bwMode="auto">
              <a:xfrm rot="10800000">
                <a:off x="1337" y="2432"/>
                <a:ext cx="92" cy="182"/>
                <a:chOff x="1337" y="1887"/>
                <a:chExt cx="92" cy="182"/>
              </a:xfrm>
            </p:grpSpPr>
            <p:sp>
              <p:nvSpPr>
                <p:cNvPr id="7225" name="Arc 57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26" name="Arc 58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grpSp>
          <p:nvGrpSpPr>
            <p:cNvPr id="7240" name="Group 72"/>
            <p:cNvGrpSpPr>
              <a:grpSpLocks/>
            </p:cNvGrpSpPr>
            <p:nvPr/>
          </p:nvGrpSpPr>
          <p:grpSpPr bwMode="auto">
            <a:xfrm rot="16200000">
              <a:off x="2926" y="2976"/>
              <a:ext cx="92" cy="727"/>
              <a:chOff x="1337" y="1887"/>
              <a:chExt cx="92" cy="727"/>
            </a:xfrm>
          </p:grpSpPr>
          <p:grpSp>
            <p:nvGrpSpPr>
              <p:cNvPr id="7241" name="Group 73"/>
              <p:cNvGrpSpPr>
                <a:grpSpLocks/>
              </p:cNvGrpSpPr>
              <p:nvPr/>
            </p:nvGrpSpPr>
            <p:grpSpPr bwMode="auto">
              <a:xfrm rot="10800000">
                <a:off x="1337" y="1887"/>
                <a:ext cx="92" cy="182"/>
                <a:chOff x="1337" y="1887"/>
                <a:chExt cx="92" cy="182"/>
              </a:xfrm>
            </p:grpSpPr>
            <p:sp>
              <p:nvSpPr>
                <p:cNvPr id="7242" name="Arc 74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43" name="Arc 75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44" name="Group 76"/>
              <p:cNvGrpSpPr>
                <a:grpSpLocks/>
              </p:cNvGrpSpPr>
              <p:nvPr/>
            </p:nvGrpSpPr>
            <p:grpSpPr bwMode="auto">
              <a:xfrm rot="10800000">
                <a:off x="1337" y="2069"/>
                <a:ext cx="92" cy="182"/>
                <a:chOff x="1337" y="1887"/>
                <a:chExt cx="92" cy="182"/>
              </a:xfrm>
            </p:grpSpPr>
            <p:sp>
              <p:nvSpPr>
                <p:cNvPr id="7245" name="Arc 77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46" name="Arc 78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47" name="Group 79"/>
              <p:cNvGrpSpPr>
                <a:grpSpLocks/>
              </p:cNvGrpSpPr>
              <p:nvPr/>
            </p:nvGrpSpPr>
            <p:grpSpPr bwMode="auto">
              <a:xfrm rot="10800000">
                <a:off x="1337" y="2251"/>
                <a:ext cx="92" cy="182"/>
                <a:chOff x="1337" y="1887"/>
                <a:chExt cx="92" cy="182"/>
              </a:xfrm>
            </p:grpSpPr>
            <p:sp>
              <p:nvSpPr>
                <p:cNvPr id="7248" name="Arc 80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49" name="Arc 81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7250" name="Group 82"/>
              <p:cNvGrpSpPr>
                <a:grpSpLocks/>
              </p:cNvGrpSpPr>
              <p:nvPr/>
            </p:nvGrpSpPr>
            <p:grpSpPr bwMode="auto">
              <a:xfrm rot="10800000">
                <a:off x="1337" y="2432"/>
                <a:ext cx="92" cy="182"/>
                <a:chOff x="1337" y="1887"/>
                <a:chExt cx="92" cy="182"/>
              </a:xfrm>
            </p:grpSpPr>
            <p:sp>
              <p:nvSpPr>
                <p:cNvPr id="7251" name="Arc 83"/>
                <p:cNvSpPr>
                  <a:spLocks noChangeAspect="1"/>
                </p:cNvSpPr>
                <p:nvPr/>
              </p:nvSpPr>
              <p:spPr bwMode="auto">
                <a:xfrm rot="10800000">
                  <a:off x="1338" y="1978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52" name="Arc 84"/>
                <p:cNvSpPr>
                  <a:spLocks noChangeAspect="1"/>
                </p:cNvSpPr>
                <p:nvPr/>
              </p:nvSpPr>
              <p:spPr bwMode="auto">
                <a:xfrm rot="16200000">
                  <a:off x="1337" y="1887"/>
                  <a:ext cx="91" cy="9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sp>
          <p:nvSpPr>
            <p:cNvPr id="7255" name="Oval 87"/>
            <p:cNvSpPr>
              <a:spLocks noChangeAspect="1" noChangeArrowheads="1"/>
            </p:cNvSpPr>
            <p:nvPr/>
          </p:nvSpPr>
          <p:spPr bwMode="auto">
            <a:xfrm>
              <a:off x="2562" y="3929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56" name="Oval 88"/>
            <p:cNvSpPr>
              <a:spLocks noChangeAspect="1" noChangeArrowheads="1"/>
            </p:cNvSpPr>
            <p:nvPr/>
          </p:nvSpPr>
          <p:spPr bwMode="auto">
            <a:xfrm>
              <a:off x="1837" y="3929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64" name="Line 96"/>
            <p:cNvSpPr>
              <a:spLocks noChangeShapeType="1"/>
            </p:cNvSpPr>
            <p:nvPr/>
          </p:nvSpPr>
          <p:spPr bwMode="auto">
            <a:xfrm>
              <a:off x="1882" y="3385"/>
              <a:ext cx="0" cy="5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5" name="Line 97"/>
            <p:cNvSpPr>
              <a:spLocks noChangeShapeType="1"/>
            </p:cNvSpPr>
            <p:nvPr/>
          </p:nvSpPr>
          <p:spPr bwMode="auto">
            <a:xfrm>
              <a:off x="2608" y="3385"/>
              <a:ext cx="0" cy="5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6" name="Line 98"/>
            <p:cNvSpPr>
              <a:spLocks noChangeShapeType="1"/>
            </p:cNvSpPr>
            <p:nvPr/>
          </p:nvSpPr>
          <p:spPr bwMode="auto">
            <a:xfrm>
              <a:off x="3334" y="3385"/>
              <a:ext cx="0" cy="5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67" name="Oval 99"/>
            <p:cNvSpPr>
              <a:spLocks noChangeAspect="1" noChangeArrowheads="1"/>
            </p:cNvSpPr>
            <p:nvPr/>
          </p:nvSpPr>
          <p:spPr bwMode="auto">
            <a:xfrm>
              <a:off x="3288" y="3929"/>
              <a:ext cx="91" cy="91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269" name="Oval 101"/>
          <p:cNvSpPr>
            <a:spLocks noChangeArrowheads="1"/>
          </p:cNvSpPr>
          <p:nvPr/>
        </p:nvSpPr>
        <p:spPr bwMode="auto">
          <a:xfrm>
            <a:off x="2951163" y="3033713"/>
            <a:ext cx="1366837" cy="1366837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5435600" y="2781300"/>
            <a:ext cx="35639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1. 	</a:t>
            </a: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Bipolární řízení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- napájení konců cívek AB nebo CD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Při použití dvou cívek pro každou fázi může být zapojení cívek: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* sériové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* paralelní	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2230438" y="6308725"/>
            <a:ext cx="503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179388" y="4724400"/>
            <a:ext cx="503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537075" y="6291263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179388" y="2349500"/>
            <a:ext cx="503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5364163" y="5589588"/>
            <a:ext cx="3563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2. 	</a:t>
            </a: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Unipolární řízení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- napájení konců cívek AE, BE, CE nebo DE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3381375" y="6308725"/>
            <a:ext cx="503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179388" y="3500438"/>
            <a:ext cx="503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E</a:t>
            </a:r>
          </a:p>
        </p:txBody>
      </p:sp>
      <p:pic>
        <p:nvPicPr>
          <p:cNvPr id="7278" name="Picture 110" descr="bipolar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5888"/>
            <a:ext cx="5457825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9" name="Picture 111" descr="unipolar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5888"/>
            <a:ext cx="547211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7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269" grpId="0" animBg="1"/>
      <p:bldP spid="7271" grpId="0"/>
      <p:bldP spid="7272" grpId="0"/>
      <p:bldP spid="7273" grpId="0"/>
      <p:bldP spid="7274" grpId="0"/>
      <p:bldP spid="7276" grpId="0"/>
      <p:bldP spid="72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9388" y="115888"/>
            <a:ext cx="8640762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Využití pulsně šířkové modulace pro řízení KM (PWM)  </a:t>
            </a:r>
            <a:endParaRPr lang="cs-CZ" altLang="cs-CZ" sz="36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182804" y="1340768"/>
            <a:ext cx="8781684" cy="1477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Pulsní ovládání velikosti proudu umožňuje:</a:t>
            </a:r>
          </a:p>
          <a:p>
            <a:pPr marL="265113" indent="-265113"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*	rychlejší nárůst proudu v cívce KM</a:t>
            </a:r>
          </a:p>
          <a:p>
            <a:pPr marL="265113" indent="-26511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*	omezení maximální hodnoty proudu, snížení nebezpečí tepelného poškození vinutí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98" y="2852937"/>
            <a:ext cx="5688901" cy="3312368"/>
          </a:xfrm>
          <a:prstGeom prst="rect">
            <a:avLst/>
          </a:prstGeom>
        </p:spPr>
      </p:pic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145124" y="3573016"/>
            <a:ext cx="3528392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Motor musí mít zpětnou vazbu - do obvodu cívky KM je zařazen rezistor, který snímá úbytek napětí. Velikost rezistoru je malá, ztráty jsou nižší.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42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50585" y="3252814"/>
            <a:ext cx="4355356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Zapojení KM</a:t>
            </a:r>
            <a:endParaRPr lang="cs-CZ" altLang="cs-CZ" sz="38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55576" y="116632"/>
            <a:ext cx="2520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unipolární zapojení</a:t>
            </a:r>
            <a:endParaRPr lang="cs-CZ" altLang="cs-CZ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97"/>
            <a:ext cx="8532564" cy="29017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47" y="4044977"/>
            <a:ext cx="8098600" cy="2768399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27040" y="3748465"/>
            <a:ext cx="2520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bipolární zapojení</a:t>
            </a:r>
            <a:endParaRPr lang="cs-CZ" altLang="cs-CZ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19250" y="188913"/>
            <a:ext cx="61198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Oscilace rotoru</a:t>
            </a:r>
            <a:endParaRPr lang="cs-CZ" altLang="cs-CZ" sz="40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6407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Při změně kroku dochází vlivem momentu setrvačnosti rotoru (zátěže) k zakmitání rotoru okolo rovnovážné polohy.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9" y="4382040"/>
            <a:ext cx="2967267" cy="235932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388" y="1772816"/>
            <a:ext cx="864076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1. Vliv mechanické rezonance KM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Je-li řídící frekvence blízká mechanické rezonanci motoru, může dojí při nízkém řídícím kmitočtu (desítky Hz) a velkém kroku k mechanickému rozkmitání rotoru, jeho překmitnutí a k následné ztrátě kroku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chod motoru se stává pak nestabilní.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388" y="3612204"/>
            <a:ext cx="83372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Lze omezit snížením kroku (například osmitaktním řízením), případně mikrokrokováním. </a:t>
            </a:r>
            <a:endParaRPr lang="cs-CZ" altLang="cs-CZ" sz="20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12" y="4077072"/>
            <a:ext cx="4465484" cy="265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19250" y="188913"/>
            <a:ext cx="61198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Oscilace rotoru</a:t>
            </a:r>
            <a:endParaRPr lang="cs-CZ" altLang="cs-CZ" sz="40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65" y="3852883"/>
            <a:ext cx="5857824" cy="2672461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1247427"/>
            <a:ext cx="849694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8775" indent="-358775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2.	Nestabilita KM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Vzniká při vyšších řídících kmitočtech - základní příčinou je kladná zpětná vazba mezi motorem a budičem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7504" y="188913"/>
            <a:ext cx="396044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Mikrokrokování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64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Plná délka kroku je rozdělena do menších částí pohybu (drobení kroku) – běžně 64 nebo 128 mikrokroků, maximálně 256.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79388" y="2060848"/>
            <a:ext cx="8785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74738" indent="-1074738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Princip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velikost proudu v jednotlivých fázích se mění skokem po částech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jedné fázi se proud snižuje, v druhé fázi se proud zvyšuje. Tím dojde k natočení výsledného vektoru magnetického pole statoru o určitý úhel.</a:t>
            </a:r>
            <a:endParaRPr lang="cs-CZ" altLang="cs-CZ" sz="2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79512" y="3638277"/>
            <a:ext cx="871378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Příklad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Pro 2fázový krokový motor se 4 mikrokroky (n=4, k=0, 1, 2, 3, 4) a proudem 1 A platí:</a:t>
            </a:r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7" y="5178127"/>
            <a:ext cx="8569325" cy="1419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619250" y="188913"/>
            <a:ext cx="61198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Mikrokrokování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2089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Výhody </a:t>
            </a:r>
            <a:r>
              <a:rPr lang="cs-CZ" altLang="cs-CZ" sz="2000" b="1" u="sng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mikrokrokování</a:t>
            </a: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klesá zvlnění momentu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omezí se přechodové děje mezi jednotlivými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kroky (vliv mechanické oscilace)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sníží se hlučnost motoru (menší změny proudu a momentu)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jemné krokování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3122" y="3280430"/>
            <a:ext cx="84978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Další vlivy </a:t>
            </a:r>
            <a:r>
              <a:rPr lang="cs-CZ" altLang="cs-CZ" sz="2000" b="1" u="sng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mikrokrokování</a:t>
            </a: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na činnost KM 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při standardním řízení velikost kroku nezávisí na velikosti proudu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při </a:t>
            </a:r>
            <a:r>
              <a:rPr lang="cs-CZ" altLang="cs-CZ" sz="20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mikrokrokování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je výsledná poloha rotoru výrazně závislá na velikosti proudu v jednotlivých fázích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i sebemenší odchylka se projeví chybou v natočení rotoru KM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endParaRPr lang="cs-CZ" altLang="cs-CZ" sz="20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snížení záběrového momentu, zejména u většího počtu mikrokroků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722938" y="115888"/>
            <a:ext cx="3313112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2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Mikrokrokování 4 </a:t>
            </a:r>
            <a:r>
              <a:rPr lang="cs-CZ" altLang="cs-CZ" sz="32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mikrokroky</a:t>
            </a:r>
            <a:r>
              <a:rPr lang="cs-CZ" altLang="cs-CZ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(bipolární řízení)</a:t>
            </a:r>
            <a:endParaRPr lang="cs-CZ" altLang="cs-CZ" sz="24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3268" name="Picture 20" descr="quater ste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89063"/>
            <a:ext cx="7634288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5292725" y="4652963"/>
            <a:ext cx="3600450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Tahoma" panose="020B0604030504040204" pitchFamily="34" charset="0"/>
              </a:rPr>
              <a:t>U </a:t>
            </a:r>
            <a:r>
              <a:rPr lang="cs-CZ" altLang="cs-CZ" sz="2000" b="1" dirty="0" err="1">
                <a:solidFill>
                  <a:schemeClr val="bg2"/>
                </a:solidFill>
                <a:latin typeface="Tahoma" panose="020B0604030504040204" pitchFamily="34" charset="0"/>
              </a:rPr>
              <a:t>mikrokrokování</a:t>
            </a:r>
            <a:r>
              <a:rPr lang="cs-CZ" altLang="cs-CZ" sz="2000" b="1" dirty="0">
                <a:solidFill>
                  <a:schemeClr val="bg2"/>
                </a:solidFill>
                <a:latin typeface="Tahoma" panose="020B0604030504040204" pitchFamily="34" charset="0"/>
              </a:rPr>
              <a:t> je proud budiče je </a:t>
            </a:r>
            <a:r>
              <a:rPr lang="cs-CZ" altLang="cs-CZ" sz="2000" b="1" dirty="0" err="1">
                <a:solidFill>
                  <a:schemeClr val="bg2"/>
                </a:solidFill>
                <a:latin typeface="Tahoma" panose="020B0604030504040204" pitchFamily="34" charset="0"/>
              </a:rPr>
              <a:t>I</a:t>
            </a:r>
            <a:r>
              <a:rPr lang="cs-CZ" altLang="cs-CZ" sz="2000" b="1" baseline="-25000" dirty="0" err="1">
                <a:solidFill>
                  <a:schemeClr val="bg2"/>
                </a:solidFill>
                <a:latin typeface="Tahoma" panose="020B0604030504040204" pitchFamily="34" charset="0"/>
              </a:rPr>
              <a:t>max</a:t>
            </a:r>
            <a:r>
              <a:rPr lang="cs-CZ" altLang="cs-CZ" sz="2000" b="1" dirty="0">
                <a:solidFill>
                  <a:schemeClr val="bg2"/>
                </a:solidFill>
                <a:latin typeface="Tahoma" panose="020B0604030504040204" pitchFamily="34" charset="0"/>
              </a:rPr>
              <a:t>=</a:t>
            </a:r>
            <a:r>
              <a:rPr lang="cs-CZ" altLang="cs-CZ" sz="2000" b="1" dirty="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√2</a:t>
            </a:r>
            <a:r>
              <a:rPr lang="cs-CZ" altLang="cs-CZ" sz="2000" b="1" dirty="0">
                <a:solidFill>
                  <a:schemeClr val="bg2"/>
                </a:solidFill>
                <a:latin typeface="Tahoma" panose="020B0604030504040204" pitchFamily="34" charset="0"/>
              </a:rPr>
              <a:t>*In</a:t>
            </a:r>
          </a:p>
        </p:txBody>
      </p: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55588"/>
            <a:ext cx="5689600" cy="9413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9512" y="188640"/>
            <a:ext cx="86944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Mikrokrokování - bipolární řízení, 8 mikrokroků  </a:t>
            </a:r>
            <a:endParaRPr lang="cs-CZ" altLang="cs-CZ" sz="40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31" y="2374735"/>
            <a:ext cx="5758866" cy="4319149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79512" y="3665333"/>
            <a:ext cx="3098118" cy="3004027"/>
            <a:chOff x="222396" y="643164"/>
            <a:chExt cx="3098118" cy="300402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3"/>
            <a:srcRect l="75495" r="9148"/>
            <a:stretch/>
          </p:blipFill>
          <p:spPr>
            <a:xfrm>
              <a:off x="2384410" y="645331"/>
              <a:ext cx="936104" cy="300186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3"/>
            <a:srcRect l="42912" r="40550"/>
            <a:stretch/>
          </p:blipFill>
          <p:spPr>
            <a:xfrm>
              <a:off x="1375115" y="645331"/>
              <a:ext cx="1008112" cy="3001860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/>
            <a:srcRect l="8160" r="72938"/>
            <a:stretch/>
          </p:blipFill>
          <p:spPr>
            <a:xfrm>
              <a:off x="222396" y="643164"/>
              <a:ext cx="1152128" cy="3001860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7930"/>
            <a:ext cx="3341520" cy="145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43438" y="476250"/>
            <a:ext cx="4284662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Mikrokrokování u 3-fázových KM</a:t>
            </a:r>
          </a:p>
        </p:txBody>
      </p:sp>
      <p:pic>
        <p:nvPicPr>
          <p:cNvPr id="30725" name="Picture 5" descr="Spínání fází krokového motoru v režimu mikrokrokování sinusovou funkc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42735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00563" y="1989138"/>
            <a:ext cx="446405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82663" indent="-982663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62050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1438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0825"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Počet kroků na jednu otáčku: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z = k * p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kde	k -	počet změn proudu (mikrokroků) na jednu periodu proudu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p -	počet </a:t>
            </a:r>
            <a:r>
              <a:rPr lang="cs-CZ" altLang="cs-CZ" sz="20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pólpárů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KM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např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:	pro p = 50 a k = 20 je celkový počet kroků na jednu otáčku 1000,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=0,36</a:t>
            </a:r>
            <a:r>
              <a:rPr lang="cs-CZ" altLang="cs-CZ" sz="2000" b="1" baseline="30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23850" y="260350"/>
            <a:ext cx="3960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8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3fázový KM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9388" y="5229225"/>
            <a:ext cx="4752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Provozní charakteristika</a:t>
            </a:r>
          </a:p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kroutící moment 4 Nm v širokém frekvenčním rozsahu 0 – 10 kHz</a:t>
            </a:r>
          </a:p>
          <a:p>
            <a:r>
              <a:rPr lang="cs-CZ" altLang="cs-CZ" sz="2000" b="1" u="sng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Start – stop charakteristika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3998"/>
          <a:stretch>
            <a:fillRect/>
          </a:stretch>
        </p:blipFill>
        <p:spPr bwMode="auto">
          <a:xfrm>
            <a:off x="107950" y="1341438"/>
            <a:ext cx="4897438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88913"/>
            <a:ext cx="3943350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184" y="980728"/>
            <a:ext cx="2664545" cy="922337"/>
          </a:xfrm>
        </p:spPr>
        <p:txBody>
          <a:bodyPr/>
          <a:lstStyle/>
          <a:p>
            <a:r>
              <a:rPr lang="cs-CZ" altLang="cs-CZ" sz="4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Řízení KM</a:t>
            </a:r>
          </a:p>
        </p:txBody>
      </p:sp>
      <p:pic>
        <p:nvPicPr>
          <p:cNvPr id="45136" name="Picture 80" descr="vinut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58" y="2671178"/>
            <a:ext cx="7723750" cy="4124306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" name="Text Box 102"/>
          <p:cNvSpPr txBox="1">
            <a:spLocks noChangeArrowheads="1"/>
          </p:cNvSpPr>
          <p:nvPr/>
        </p:nvSpPr>
        <p:spPr bwMode="auto">
          <a:xfrm>
            <a:off x="107504" y="116632"/>
            <a:ext cx="568863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Zapojení KM:</a:t>
            </a:r>
          </a:p>
          <a:p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- 4 vodičové - dnes nejvíce používané - bipolární řízení</a:t>
            </a:r>
          </a:p>
          <a:p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- 5 vodičové - unipolární řízení</a:t>
            </a:r>
          </a:p>
          <a:p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- 6 vodičové - univerzální, vinutí propojena do série</a:t>
            </a:r>
          </a:p>
          <a:p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- 8	vodičové - univerzální, všechny kombinace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188913"/>
            <a:ext cx="85328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8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Konstrukce 3-fázových KM</a:t>
            </a:r>
          </a:p>
        </p:txBody>
      </p:sp>
      <p:pic>
        <p:nvPicPr>
          <p:cNvPr id="31749" name="Picture 5" descr="Tvar statoru trojfázového krokového motoru VRD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052513"/>
            <a:ext cx="42481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Stator rotačního krokového moto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28700"/>
            <a:ext cx="464343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Rotor rotačního krokového motoru včetně ví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5" y="1081692"/>
            <a:ext cx="4248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76600" y="333375"/>
            <a:ext cx="5651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8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Příklady 3fázový KM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338455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054" name="Group 19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98823175"/>
              </p:ext>
            </p:extLst>
          </p:nvPr>
        </p:nvGraphicFramePr>
        <p:xfrm>
          <a:off x="323850" y="3573463"/>
          <a:ext cx="8569325" cy="3070788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8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krokového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motoru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Kroutící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moment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(Nm) 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Přídržný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moment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(Nm) 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Moment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setrvačnosti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(kg cm</a:t>
                      </a:r>
                      <a:r>
                        <a:rPr kumimoji="0" lang="cs-CZ" altLang="cs-CZ" sz="17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828675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236663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4465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Hmotnost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(kg)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Délka motoru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 Průměr hřídele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Řada 60 :</a:t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VRDM 364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366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VRDM 368 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0,45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0,90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1,50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0,51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1,02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1,74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0,10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0,22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0,38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0,45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0,72</a:t>
                      </a:r>
                      <a:b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1,10 </a:t>
                      </a: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Příruba 57,2 x 57,2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 / 6,35</a:t>
                      </a:r>
                      <a:b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 / 6,35</a:t>
                      </a:r>
                      <a:b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 / 8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055" name="Text Box 191"/>
          <p:cNvSpPr txBox="1">
            <a:spLocks noChangeArrowheads="1"/>
          </p:cNvSpPr>
          <p:nvPr/>
        </p:nvSpPr>
        <p:spPr bwMode="auto">
          <a:xfrm>
            <a:off x="4284663" y="1557338"/>
            <a:ext cx="4751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Možnosti doplnění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: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	elektromagnetická brzda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monitorování chodu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napájecí napětí (18 – 325) V </a:t>
            </a:r>
          </a:p>
          <a:p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možnost digitálního řízení</a:t>
            </a:r>
            <a:endParaRPr lang="cs-CZ" altLang="cs-CZ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76825" y="260350"/>
            <a:ext cx="3743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8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Kompaktní KM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3850" y="4652963"/>
            <a:ext cx="4105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	digitální řídící jednotka je zabudována přímo do pláště motoru </a:t>
            </a:r>
            <a:endParaRPr lang="cs-CZ" altLang="cs-CZ" b="1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6799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4049712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619250" y="188913"/>
            <a:ext cx="61198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Hybridní KM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64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Motor je kombinací aktivních a pasivních krokových motorů.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23850" y="5276850"/>
            <a:ext cx="85693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00213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79600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58988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u="sng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Konstrukce</a:t>
            </a:r>
            <a:r>
              <a:rPr lang="cs-CZ" altLang="cs-CZ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:	na rotoru je axiálně orientovaný trvalý magnet, na jeho koncích jsou umístěny feromagnetické pólové nástavce. Obvodové zuby nástavců jsou vzájemně pootočeny o polovinu úhlového rozestupu zubů rotoru. V podélném směru je vždy proti zubu na jednom nástavci drážka na nástavci druhém.</a:t>
            </a:r>
            <a:endParaRPr lang="cs-CZ" altLang="cs-CZ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0549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25856" y="144877"/>
            <a:ext cx="5009119" cy="9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Hybridní 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KM - jednofázové bipolární řízení</a:t>
            </a:r>
            <a:endParaRPr lang="cs-CZ" altLang="cs-CZ" sz="24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7" t="9570" b="27272"/>
          <a:stretch/>
        </p:blipFill>
        <p:spPr bwMode="auto">
          <a:xfrm>
            <a:off x="6942811" y="179278"/>
            <a:ext cx="1949420" cy="201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029305" y="2182318"/>
            <a:ext cx="5862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1. pozice - vede cívka A*-A, nevede cívka B 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538301" y="2672257"/>
            <a:ext cx="6406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2. pozice - vede cívka B*-B, nevede cívka A - krok 30</a:t>
            </a:r>
            <a:r>
              <a:rPr lang="cs-CZ" altLang="cs-CZ" b="1" u="sng" baseline="30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0</a:t>
            </a:r>
            <a:r>
              <a:rPr lang="cs-CZ" altLang="cs-CZ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endParaRPr lang="cs-CZ" altLang="cs-CZ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2516336" y="3077886"/>
            <a:ext cx="6375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3. pozice - vede cívka A-A* (opačný proud), nevede cívka B - krok 30</a:t>
            </a:r>
            <a:r>
              <a:rPr lang="cs-CZ" altLang="cs-CZ" sz="2000" b="1" u="sng" baseline="30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0</a:t>
            </a:r>
            <a:r>
              <a:rPr lang="cs-CZ" altLang="cs-CZ" sz="20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174140" y="188640"/>
            <a:ext cx="2820111" cy="2791518"/>
            <a:chOff x="209194" y="289780"/>
            <a:chExt cx="2820111" cy="2791518"/>
          </a:xfrm>
        </p:grpSpPr>
        <p:grpSp>
          <p:nvGrpSpPr>
            <p:cNvPr id="17" name="Skupina 16"/>
            <p:cNvGrpSpPr/>
            <p:nvPr/>
          </p:nvGrpSpPr>
          <p:grpSpPr>
            <a:xfrm>
              <a:off x="209194" y="289780"/>
              <a:ext cx="2820111" cy="2791518"/>
              <a:chOff x="251520" y="1196752"/>
              <a:chExt cx="2820111" cy="2791518"/>
            </a:xfrm>
          </p:grpSpPr>
          <p:grpSp>
            <p:nvGrpSpPr>
              <p:cNvPr id="4" name="Skupina 3"/>
              <p:cNvGrpSpPr/>
              <p:nvPr/>
            </p:nvGrpSpPr>
            <p:grpSpPr>
              <a:xfrm>
                <a:off x="251520" y="1196752"/>
                <a:ext cx="2820111" cy="2791518"/>
                <a:chOff x="86911" y="1046816"/>
                <a:chExt cx="2820111" cy="2791518"/>
              </a:xfrm>
            </p:grpSpPr>
            <p:sp>
              <p:nvSpPr>
                <p:cNvPr id="2" name="Obdélník 1"/>
                <p:cNvSpPr/>
                <p:nvPr/>
              </p:nvSpPr>
              <p:spPr bwMode="auto">
                <a:xfrm>
                  <a:off x="1297881" y="1046816"/>
                  <a:ext cx="431626" cy="576065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" name="Obdélník 7"/>
                <p:cNvSpPr/>
                <p:nvPr/>
              </p:nvSpPr>
              <p:spPr bwMode="auto">
                <a:xfrm>
                  <a:off x="1280111" y="3262269"/>
                  <a:ext cx="431626" cy="576065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" name="Obdélník 8"/>
                <p:cNvSpPr/>
                <p:nvPr/>
              </p:nvSpPr>
              <p:spPr bwMode="auto">
                <a:xfrm rot="5400000">
                  <a:off x="2403177" y="2145508"/>
                  <a:ext cx="431626" cy="576065"/>
                </a:xfrm>
                <a:prstGeom prst="rect">
                  <a:avLst/>
                </a:prstGeom>
                <a:solidFill>
                  <a:schemeClr val="tx1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" name="Obdélník 9"/>
                <p:cNvSpPr/>
                <p:nvPr/>
              </p:nvSpPr>
              <p:spPr bwMode="auto">
                <a:xfrm rot="5400000">
                  <a:off x="159131" y="2163229"/>
                  <a:ext cx="431626" cy="576065"/>
                </a:xfrm>
                <a:prstGeom prst="rect">
                  <a:avLst/>
                </a:prstGeom>
                <a:solidFill>
                  <a:schemeClr val="tx1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1" name="Obdélník 10"/>
                <p:cNvSpPr/>
                <p:nvPr/>
              </p:nvSpPr>
              <p:spPr bwMode="auto">
                <a:xfrm rot="-3600000">
                  <a:off x="941463" y="2001703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2" name="Obdélník 11"/>
                <p:cNvSpPr/>
                <p:nvPr/>
              </p:nvSpPr>
              <p:spPr bwMode="auto">
                <a:xfrm rot="3600000">
                  <a:off x="1846792" y="2001703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3" name="Obdélník 12"/>
                <p:cNvSpPr/>
                <p:nvPr/>
              </p:nvSpPr>
              <p:spPr bwMode="auto">
                <a:xfrm>
                  <a:off x="1400551" y="2739323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4" name="Obdélník 13"/>
                <p:cNvSpPr/>
                <p:nvPr/>
              </p:nvSpPr>
              <p:spPr bwMode="auto">
                <a:xfrm rot="-3600000">
                  <a:off x="1803555" y="2514613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5" name="Obdélník 14"/>
                <p:cNvSpPr/>
                <p:nvPr/>
              </p:nvSpPr>
              <p:spPr bwMode="auto">
                <a:xfrm rot="3600000">
                  <a:off x="967747" y="2514613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6" name="Obdélník 15"/>
                <p:cNvSpPr/>
                <p:nvPr/>
              </p:nvSpPr>
              <p:spPr bwMode="auto">
                <a:xfrm>
                  <a:off x="1400551" y="1704769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" name="Ovál 2"/>
                <p:cNvSpPr/>
                <p:nvPr/>
              </p:nvSpPr>
              <p:spPr bwMode="auto">
                <a:xfrm>
                  <a:off x="1241127" y="2199006"/>
                  <a:ext cx="509595" cy="509595"/>
                </a:xfrm>
                <a:prstGeom prst="ellipse">
                  <a:avLst/>
                </a:prstGeom>
                <a:solidFill>
                  <a:srgbClr val="000000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5" name="Obdélník 4"/>
              <p:cNvSpPr/>
              <p:nvPr/>
            </p:nvSpPr>
            <p:spPr>
              <a:xfrm>
                <a:off x="1491670" y="3516824"/>
                <a:ext cx="343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rgbClr val="000000"/>
                    </a:solidFill>
                  </a:rPr>
                  <a:t>A</a:t>
                </a:r>
                <a:endParaRPr lang="cs-CZ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04267" y="2398810"/>
                <a:ext cx="490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solidFill>
                      <a:srgbClr val="000000"/>
                    </a:solidFill>
                  </a:rPr>
                  <a:t>B*</a:t>
                </a:r>
                <a:endParaRPr lang="cs-CZ" dirty="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2569136" y="2385384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solidFill>
                      <a:srgbClr val="000000"/>
                    </a:solidFill>
                  </a:rPr>
                  <a:t>B</a:t>
                </a:r>
                <a:endParaRPr lang="cs-CZ" dirty="0"/>
              </a:p>
            </p:txBody>
          </p:sp>
        </p:grpSp>
        <p:sp>
          <p:nvSpPr>
            <p:cNvPr id="57" name="Obdélník 56"/>
            <p:cNvSpPr/>
            <p:nvPr/>
          </p:nvSpPr>
          <p:spPr>
            <a:xfrm>
              <a:off x="1453127" y="385259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0000"/>
                  </a:solidFill>
                </a:rPr>
                <a:t>A*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220685" y="3356992"/>
            <a:ext cx="2820111" cy="2791518"/>
            <a:chOff x="220685" y="3356992"/>
            <a:chExt cx="2820111" cy="2791518"/>
          </a:xfrm>
        </p:grpSpPr>
        <p:grpSp>
          <p:nvGrpSpPr>
            <p:cNvPr id="19" name="Skupina 18"/>
            <p:cNvGrpSpPr/>
            <p:nvPr/>
          </p:nvGrpSpPr>
          <p:grpSpPr>
            <a:xfrm>
              <a:off x="220685" y="3356992"/>
              <a:ext cx="2820111" cy="2791518"/>
              <a:chOff x="220685" y="3356992"/>
              <a:chExt cx="2820111" cy="2791518"/>
            </a:xfrm>
          </p:grpSpPr>
          <p:sp>
            <p:nvSpPr>
              <p:cNvPr id="29" name="Obdélník 28"/>
              <p:cNvSpPr/>
              <p:nvPr/>
            </p:nvSpPr>
            <p:spPr bwMode="auto">
              <a:xfrm>
                <a:off x="1431655" y="3356992"/>
                <a:ext cx="431626" cy="576065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 bwMode="auto">
              <a:xfrm>
                <a:off x="1413885" y="5572445"/>
                <a:ext cx="431626" cy="576065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Obdélník 30"/>
              <p:cNvSpPr/>
              <p:nvPr/>
            </p:nvSpPr>
            <p:spPr bwMode="auto">
              <a:xfrm rot="5400000">
                <a:off x="2536951" y="4455684"/>
                <a:ext cx="431626" cy="576065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 bwMode="auto">
              <a:xfrm rot="5400000">
                <a:off x="292905" y="4473405"/>
                <a:ext cx="431626" cy="5760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grpSp>
            <p:nvGrpSpPr>
              <p:cNvPr id="18" name="Skupina 17"/>
              <p:cNvGrpSpPr/>
              <p:nvPr/>
            </p:nvGrpSpPr>
            <p:grpSpPr>
              <a:xfrm rot="1800000">
                <a:off x="967119" y="4014945"/>
                <a:ext cx="1337378" cy="1466603"/>
                <a:chOff x="967119" y="4014945"/>
                <a:chExt cx="1337378" cy="1466603"/>
              </a:xfrm>
            </p:grpSpPr>
            <p:sp>
              <p:nvSpPr>
                <p:cNvPr id="33" name="Obdélník 32"/>
                <p:cNvSpPr/>
                <p:nvPr/>
              </p:nvSpPr>
              <p:spPr bwMode="auto">
                <a:xfrm rot="18000000">
                  <a:off x="1075237" y="4311879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" name="Obdélník 33"/>
                <p:cNvSpPr/>
                <p:nvPr/>
              </p:nvSpPr>
              <p:spPr bwMode="auto">
                <a:xfrm rot="3600000">
                  <a:off x="1980566" y="4311879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" name="Obdélník 34"/>
                <p:cNvSpPr/>
                <p:nvPr/>
              </p:nvSpPr>
              <p:spPr bwMode="auto">
                <a:xfrm>
                  <a:off x="1534325" y="5049499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" name="Obdélník 35"/>
                <p:cNvSpPr/>
                <p:nvPr/>
              </p:nvSpPr>
              <p:spPr bwMode="auto">
                <a:xfrm rot="18000000">
                  <a:off x="1937329" y="4824789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" name="Obdélník 36"/>
                <p:cNvSpPr/>
                <p:nvPr/>
              </p:nvSpPr>
              <p:spPr bwMode="auto">
                <a:xfrm rot="3600000">
                  <a:off x="1101521" y="4824789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" name="Obdélník 37"/>
                <p:cNvSpPr/>
                <p:nvPr/>
              </p:nvSpPr>
              <p:spPr bwMode="auto">
                <a:xfrm>
                  <a:off x="1534325" y="4014945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9" name="Ovál 38"/>
                <p:cNvSpPr/>
                <p:nvPr/>
              </p:nvSpPr>
              <p:spPr bwMode="auto">
                <a:xfrm>
                  <a:off x="1374901" y="4509182"/>
                  <a:ext cx="509595" cy="509595"/>
                </a:xfrm>
                <a:prstGeom prst="ellipse">
                  <a:avLst/>
                </a:prstGeom>
                <a:solidFill>
                  <a:srgbClr val="000000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Obdélník 25"/>
              <p:cNvSpPr/>
              <p:nvPr/>
            </p:nvSpPr>
            <p:spPr>
              <a:xfrm>
                <a:off x="1460835" y="5677064"/>
                <a:ext cx="343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rgbClr val="000000"/>
                    </a:solidFill>
                  </a:rPr>
                  <a:t>A</a:t>
                </a:r>
                <a:endParaRPr lang="cs-CZ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273432" y="4559050"/>
                <a:ext cx="490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solidFill>
                      <a:srgbClr val="000000"/>
                    </a:solidFill>
                  </a:rPr>
                  <a:t>B*</a:t>
                </a:r>
                <a:endParaRPr lang="cs-CZ" dirty="0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2538301" y="4545624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solidFill>
                      <a:srgbClr val="000000"/>
                    </a:solidFill>
                  </a:rPr>
                  <a:t>B</a:t>
                </a:r>
                <a:endParaRPr lang="cs-CZ" dirty="0"/>
              </a:p>
            </p:txBody>
          </p:sp>
        </p:grpSp>
        <p:sp>
          <p:nvSpPr>
            <p:cNvPr id="58" name="Obdélník 57"/>
            <p:cNvSpPr/>
            <p:nvPr/>
          </p:nvSpPr>
          <p:spPr>
            <a:xfrm>
              <a:off x="1427045" y="3449488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0000"/>
                  </a:solidFill>
                </a:rPr>
                <a:t>A*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364088" y="3803674"/>
            <a:ext cx="2820111" cy="2791518"/>
            <a:chOff x="5364088" y="3803674"/>
            <a:chExt cx="2820111" cy="2791518"/>
          </a:xfrm>
        </p:grpSpPr>
        <p:grpSp>
          <p:nvGrpSpPr>
            <p:cNvPr id="22" name="Skupina 21"/>
            <p:cNvGrpSpPr/>
            <p:nvPr/>
          </p:nvGrpSpPr>
          <p:grpSpPr>
            <a:xfrm>
              <a:off x="5364088" y="3803674"/>
              <a:ext cx="2820111" cy="2791518"/>
              <a:chOff x="5378188" y="3485072"/>
              <a:chExt cx="2820111" cy="2791518"/>
            </a:xfrm>
          </p:grpSpPr>
          <p:sp>
            <p:nvSpPr>
              <p:cNvPr id="42" name="Obdélník 41"/>
              <p:cNvSpPr/>
              <p:nvPr/>
            </p:nvSpPr>
            <p:spPr bwMode="auto">
              <a:xfrm>
                <a:off x="6516216" y="3485072"/>
                <a:ext cx="431626" cy="576065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 bwMode="auto">
              <a:xfrm>
                <a:off x="6516216" y="5700525"/>
                <a:ext cx="431626" cy="5760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 bwMode="auto">
              <a:xfrm rot="5400000">
                <a:off x="7694454" y="4583764"/>
                <a:ext cx="431626" cy="576065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 bwMode="auto">
              <a:xfrm rot="5400000">
                <a:off x="5450408" y="4601485"/>
                <a:ext cx="431626" cy="576065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grpSp>
            <p:nvGrpSpPr>
              <p:cNvPr id="46" name="Skupina 45"/>
              <p:cNvGrpSpPr/>
              <p:nvPr/>
            </p:nvGrpSpPr>
            <p:grpSpPr>
              <a:xfrm rot="3600000">
                <a:off x="6124622" y="4143025"/>
                <a:ext cx="1337378" cy="1466603"/>
                <a:chOff x="967119" y="4014945"/>
                <a:chExt cx="1337378" cy="1466603"/>
              </a:xfrm>
            </p:grpSpPr>
            <p:sp>
              <p:nvSpPr>
                <p:cNvPr id="47" name="Obdélník 46"/>
                <p:cNvSpPr/>
                <p:nvPr/>
              </p:nvSpPr>
              <p:spPr bwMode="auto">
                <a:xfrm rot="18000000">
                  <a:off x="1075237" y="4311879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8" name="Obdélník 47"/>
                <p:cNvSpPr/>
                <p:nvPr/>
              </p:nvSpPr>
              <p:spPr bwMode="auto">
                <a:xfrm rot="3600000">
                  <a:off x="1980566" y="4311879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9" name="Obdélník 48"/>
                <p:cNvSpPr/>
                <p:nvPr/>
              </p:nvSpPr>
              <p:spPr bwMode="auto">
                <a:xfrm>
                  <a:off x="1534325" y="5049499"/>
                  <a:ext cx="215814" cy="432049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0" name="Obdélník 49"/>
                <p:cNvSpPr/>
                <p:nvPr/>
              </p:nvSpPr>
              <p:spPr bwMode="auto">
                <a:xfrm rot="18000000">
                  <a:off x="1937329" y="4824789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1" name="Obdélník 50"/>
                <p:cNvSpPr/>
                <p:nvPr/>
              </p:nvSpPr>
              <p:spPr bwMode="auto">
                <a:xfrm rot="3600000">
                  <a:off x="1101521" y="4824789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2" name="Obdélník 51"/>
                <p:cNvSpPr/>
                <p:nvPr/>
              </p:nvSpPr>
              <p:spPr bwMode="auto">
                <a:xfrm>
                  <a:off x="1534325" y="4014945"/>
                  <a:ext cx="215814" cy="432049"/>
                </a:xfrm>
                <a:prstGeom prst="rect">
                  <a:avLst/>
                </a:prstGeom>
                <a:solidFill>
                  <a:srgbClr val="00B0F0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53" name="Ovál 52"/>
                <p:cNvSpPr/>
                <p:nvPr/>
              </p:nvSpPr>
              <p:spPr bwMode="auto">
                <a:xfrm>
                  <a:off x="1374901" y="4509182"/>
                  <a:ext cx="509595" cy="509595"/>
                </a:xfrm>
                <a:prstGeom prst="ellipse">
                  <a:avLst/>
                </a:prstGeom>
                <a:solidFill>
                  <a:srgbClr val="000000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54" name="Obdélník 53"/>
              <p:cNvSpPr/>
              <p:nvPr/>
            </p:nvSpPr>
            <p:spPr>
              <a:xfrm>
                <a:off x="6546993" y="5805144"/>
                <a:ext cx="343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rgbClr val="000000"/>
                    </a:solidFill>
                  </a:rPr>
                  <a:t>A</a:t>
                </a:r>
                <a:endParaRPr lang="cs-CZ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Obdélník 54"/>
              <p:cNvSpPr/>
              <p:nvPr/>
            </p:nvSpPr>
            <p:spPr>
              <a:xfrm>
                <a:off x="5430935" y="4687130"/>
                <a:ext cx="490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solidFill>
                      <a:srgbClr val="000000"/>
                    </a:solidFill>
                  </a:rPr>
                  <a:t>B*</a:t>
                </a:r>
                <a:endParaRPr lang="cs-CZ" dirty="0"/>
              </a:p>
            </p:txBody>
          </p:sp>
          <p:sp>
            <p:nvSpPr>
              <p:cNvPr id="56" name="Obdélník 55"/>
              <p:cNvSpPr/>
              <p:nvPr/>
            </p:nvSpPr>
            <p:spPr>
              <a:xfrm>
                <a:off x="7695804" y="4673704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solidFill>
                      <a:srgbClr val="000000"/>
                    </a:solidFill>
                  </a:rPr>
                  <a:t>B</a:t>
                </a:r>
                <a:endParaRPr lang="cs-CZ" dirty="0"/>
              </a:p>
            </p:txBody>
          </p:sp>
        </p:grpSp>
        <p:sp>
          <p:nvSpPr>
            <p:cNvPr id="59" name="Obdélník 58"/>
            <p:cNvSpPr/>
            <p:nvPr/>
          </p:nvSpPr>
          <p:spPr>
            <a:xfrm>
              <a:off x="6502116" y="3882747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0000"/>
                  </a:solidFill>
                </a:rPr>
                <a:t>A*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1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25856" y="144877"/>
            <a:ext cx="5009119" cy="9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Hybridní 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KM - dvoufázové bipolární řízení</a:t>
            </a:r>
            <a:endParaRPr lang="cs-CZ" altLang="cs-CZ" sz="24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7" t="9570" b="27272"/>
          <a:stretch/>
        </p:blipFill>
        <p:spPr bwMode="auto">
          <a:xfrm>
            <a:off x="6942811" y="179278"/>
            <a:ext cx="1949420" cy="201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444009" y="2182318"/>
            <a:ext cx="6448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1. pozice - vede cívka A*-A a B-B* 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07504" y="282475"/>
            <a:ext cx="2820111" cy="2791518"/>
            <a:chOff x="220685" y="3356992"/>
            <a:chExt cx="2820111" cy="2791518"/>
          </a:xfrm>
        </p:grpSpPr>
        <p:sp>
          <p:nvSpPr>
            <p:cNvPr id="29" name="Obdélník 28"/>
            <p:cNvSpPr/>
            <p:nvPr/>
          </p:nvSpPr>
          <p:spPr bwMode="auto">
            <a:xfrm>
              <a:off x="1431655" y="3356992"/>
              <a:ext cx="431626" cy="5760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30" name="Obdélník 29"/>
            <p:cNvSpPr/>
            <p:nvPr/>
          </p:nvSpPr>
          <p:spPr bwMode="auto">
            <a:xfrm>
              <a:off x="1413885" y="5572445"/>
              <a:ext cx="431626" cy="576065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1" name="Obdélník 30"/>
            <p:cNvSpPr/>
            <p:nvPr/>
          </p:nvSpPr>
          <p:spPr bwMode="auto">
            <a:xfrm rot="5400000">
              <a:off x="2536951" y="4455684"/>
              <a:ext cx="431626" cy="576065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32" name="Obdélník 31"/>
            <p:cNvSpPr/>
            <p:nvPr/>
          </p:nvSpPr>
          <p:spPr bwMode="auto">
            <a:xfrm rot="5400000">
              <a:off x="292905" y="4473405"/>
              <a:ext cx="431626" cy="5760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18" name="Skupina 17"/>
            <p:cNvGrpSpPr/>
            <p:nvPr/>
          </p:nvGrpSpPr>
          <p:grpSpPr>
            <a:xfrm rot="4500000">
              <a:off x="967119" y="4014945"/>
              <a:ext cx="1337378" cy="1466603"/>
              <a:chOff x="967119" y="4014945"/>
              <a:chExt cx="1337378" cy="1466603"/>
            </a:xfrm>
          </p:grpSpPr>
          <p:sp>
            <p:nvSpPr>
              <p:cNvPr id="33" name="Obdélník 32"/>
              <p:cNvSpPr/>
              <p:nvPr/>
            </p:nvSpPr>
            <p:spPr bwMode="auto">
              <a:xfrm rot="18000000">
                <a:off x="1075237" y="4311879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 bwMode="auto">
              <a:xfrm rot="3600000">
                <a:off x="1980566" y="4311879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 bwMode="auto">
              <a:xfrm>
                <a:off x="1534325" y="5049499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 bwMode="auto">
              <a:xfrm rot="18000000">
                <a:off x="1937329" y="4824789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 bwMode="auto">
              <a:xfrm rot="3600000">
                <a:off x="1101521" y="4824789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 bwMode="auto">
              <a:xfrm>
                <a:off x="1534325" y="4014945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Ovál 38"/>
              <p:cNvSpPr/>
              <p:nvPr/>
            </p:nvSpPr>
            <p:spPr bwMode="auto">
              <a:xfrm>
                <a:off x="1374901" y="4509182"/>
                <a:ext cx="509595" cy="509595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6" name="Obdélník 25"/>
            <p:cNvSpPr/>
            <p:nvPr/>
          </p:nvSpPr>
          <p:spPr>
            <a:xfrm>
              <a:off x="1387097" y="5677064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0000"/>
                  </a:solidFill>
                </a:rPr>
                <a:t>A*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273432" y="4559050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>
                  <a:solidFill>
                    <a:srgbClr val="000000"/>
                  </a:solidFill>
                </a:rPr>
                <a:t>B*</a:t>
              </a:r>
              <a:endParaRPr lang="cs-CZ" dirty="0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2538301" y="4545624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>
                  <a:solidFill>
                    <a:srgbClr val="000000"/>
                  </a:solidFill>
                </a:rPr>
                <a:t>B</a:t>
              </a:r>
              <a:endParaRPr lang="cs-CZ" dirty="0"/>
            </a:p>
          </p:txBody>
        </p:sp>
      </p:grp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411760" y="2586390"/>
            <a:ext cx="6612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2. pozice - vede cívka B*-B, a A-A* - krok 30</a:t>
            </a:r>
            <a:r>
              <a:rPr lang="cs-CZ" altLang="cs-CZ" sz="1600" b="1" u="sng" baseline="30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0 </a:t>
            </a:r>
            <a:r>
              <a:rPr lang="cs-CZ" altLang="cs-CZ" sz="16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</a:t>
            </a:r>
            <a:r>
              <a:rPr lang="cs-CZ" altLang="cs-CZ" sz="1600" b="1" u="sng" baseline="30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cs-CZ" altLang="cs-CZ" sz="16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natočení doleva </a:t>
            </a:r>
            <a:endParaRPr lang="cs-CZ" altLang="cs-CZ" sz="1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5364088" y="3949850"/>
            <a:ext cx="2820111" cy="2791518"/>
            <a:chOff x="5364088" y="3803674"/>
            <a:chExt cx="2820111" cy="2791518"/>
          </a:xfrm>
        </p:grpSpPr>
        <p:sp>
          <p:nvSpPr>
            <p:cNvPr id="42" name="Obdélník 41"/>
            <p:cNvSpPr/>
            <p:nvPr/>
          </p:nvSpPr>
          <p:spPr bwMode="auto">
            <a:xfrm>
              <a:off x="6502116" y="3803674"/>
              <a:ext cx="431626" cy="576065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43" name="Obdélník 42"/>
            <p:cNvSpPr/>
            <p:nvPr/>
          </p:nvSpPr>
          <p:spPr bwMode="auto">
            <a:xfrm>
              <a:off x="6502116" y="6019127"/>
              <a:ext cx="431626" cy="5760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44" name="Obdélník 43"/>
            <p:cNvSpPr/>
            <p:nvPr/>
          </p:nvSpPr>
          <p:spPr bwMode="auto">
            <a:xfrm rot="5400000">
              <a:off x="7680354" y="4902366"/>
              <a:ext cx="431626" cy="576065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45" name="Obdélník 44"/>
            <p:cNvSpPr/>
            <p:nvPr/>
          </p:nvSpPr>
          <p:spPr bwMode="auto">
            <a:xfrm rot="5400000">
              <a:off x="5436308" y="4920087"/>
              <a:ext cx="431626" cy="5760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46" name="Skupina 45"/>
            <p:cNvGrpSpPr/>
            <p:nvPr/>
          </p:nvGrpSpPr>
          <p:grpSpPr>
            <a:xfrm rot="6300000">
              <a:off x="6110522" y="4461627"/>
              <a:ext cx="1337378" cy="1466603"/>
              <a:chOff x="967119" y="4014945"/>
              <a:chExt cx="1337378" cy="1466603"/>
            </a:xfrm>
          </p:grpSpPr>
          <p:sp>
            <p:nvSpPr>
              <p:cNvPr id="47" name="Obdélník 46"/>
              <p:cNvSpPr/>
              <p:nvPr/>
            </p:nvSpPr>
            <p:spPr bwMode="auto">
              <a:xfrm rot="18000000">
                <a:off x="1075237" y="4311879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Obdélník 47"/>
              <p:cNvSpPr/>
              <p:nvPr/>
            </p:nvSpPr>
            <p:spPr bwMode="auto">
              <a:xfrm rot="3600000">
                <a:off x="1980566" y="4311879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Obdélník 48"/>
              <p:cNvSpPr/>
              <p:nvPr/>
            </p:nvSpPr>
            <p:spPr bwMode="auto">
              <a:xfrm>
                <a:off x="1534325" y="5049499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Obdélník 49"/>
              <p:cNvSpPr/>
              <p:nvPr/>
            </p:nvSpPr>
            <p:spPr bwMode="auto">
              <a:xfrm rot="18000000">
                <a:off x="1937329" y="4824789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Obdélník 50"/>
              <p:cNvSpPr/>
              <p:nvPr/>
            </p:nvSpPr>
            <p:spPr bwMode="auto">
              <a:xfrm rot="3600000">
                <a:off x="1101521" y="4824789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2" name="Obdélník 51"/>
              <p:cNvSpPr/>
              <p:nvPr/>
            </p:nvSpPr>
            <p:spPr bwMode="auto">
              <a:xfrm>
                <a:off x="1534325" y="4014945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Ovál 52"/>
              <p:cNvSpPr/>
              <p:nvPr/>
            </p:nvSpPr>
            <p:spPr bwMode="auto">
              <a:xfrm>
                <a:off x="1374901" y="4509182"/>
                <a:ext cx="509595" cy="509595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4" name="Obdélník 53"/>
            <p:cNvSpPr/>
            <p:nvPr/>
          </p:nvSpPr>
          <p:spPr>
            <a:xfrm>
              <a:off x="6530500" y="6123746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0000"/>
                  </a:solidFill>
                </a:rPr>
                <a:t>A*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Obdélník 54"/>
            <p:cNvSpPr/>
            <p:nvPr/>
          </p:nvSpPr>
          <p:spPr>
            <a:xfrm>
              <a:off x="5416835" y="5005732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>
                  <a:solidFill>
                    <a:srgbClr val="000000"/>
                  </a:solidFill>
                </a:rPr>
                <a:t>B*</a:t>
              </a:r>
              <a:endParaRPr lang="cs-CZ" dirty="0"/>
            </a:p>
          </p:txBody>
        </p:sp>
        <p:sp>
          <p:nvSpPr>
            <p:cNvPr id="56" name="Obdélník 55"/>
            <p:cNvSpPr/>
            <p:nvPr/>
          </p:nvSpPr>
          <p:spPr>
            <a:xfrm>
              <a:off x="7681704" y="4992306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>
                  <a:solidFill>
                    <a:srgbClr val="000000"/>
                  </a:solidFill>
                </a:rPr>
                <a:t>B</a:t>
              </a:r>
              <a:endParaRPr lang="cs-CZ" dirty="0"/>
            </a:p>
          </p:txBody>
        </p:sp>
      </p:grp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2235109" y="2924944"/>
            <a:ext cx="6801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16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3. pozice - vede cívka A-A* a B*-B - krok 30</a:t>
            </a:r>
            <a:r>
              <a:rPr lang="cs-CZ" altLang="cs-CZ" sz="1600" b="1" u="sng" baseline="30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0 </a:t>
            </a:r>
            <a:r>
              <a:rPr lang="cs-CZ" altLang="cs-CZ" sz="16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natočení doprava </a:t>
            </a:r>
            <a:endParaRPr lang="cs-CZ" altLang="cs-CZ" sz="1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107504" y="3949850"/>
            <a:ext cx="2820111" cy="2791518"/>
            <a:chOff x="209194" y="289780"/>
            <a:chExt cx="2820111" cy="2791518"/>
          </a:xfrm>
        </p:grpSpPr>
        <p:sp>
          <p:nvSpPr>
            <p:cNvPr id="2" name="Obdélník 1"/>
            <p:cNvSpPr/>
            <p:nvPr/>
          </p:nvSpPr>
          <p:spPr bwMode="auto">
            <a:xfrm>
              <a:off x="1420164" y="289780"/>
              <a:ext cx="431626" cy="5760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8" name="Obdélník 7"/>
            <p:cNvSpPr/>
            <p:nvPr/>
          </p:nvSpPr>
          <p:spPr bwMode="auto">
            <a:xfrm>
              <a:off x="1402394" y="2505233"/>
              <a:ext cx="431626" cy="576065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9" name="Obdélník 8"/>
            <p:cNvSpPr/>
            <p:nvPr/>
          </p:nvSpPr>
          <p:spPr bwMode="auto">
            <a:xfrm rot="5400000">
              <a:off x="2525460" y="1388472"/>
              <a:ext cx="431626" cy="5760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0" name="Obdélník 9"/>
            <p:cNvSpPr/>
            <p:nvPr/>
          </p:nvSpPr>
          <p:spPr bwMode="auto">
            <a:xfrm rot="5400000">
              <a:off x="281414" y="1406193"/>
              <a:ext cx="431626" cy="576065"/>
            </a:xfrm>
            <a:prstGeom prst="rect">
              <a:avLst/>
            </a:prstGeom>
            <a:solidFill>
              <a:srgbClr val="00B0F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20" name="Skupina 19"/>
            <p:cNvGrpSpPr/>
            <p:nvPr/>
          </p:nvGrpSpPr>
          <p:grpSpPr>
            <a:xfrm rot="2700000">
              <a:off x="955628" y="947733"/>
              <a:ext cx="1337378" cy="1466603"/>
              <a:chOff x="955628" y="947733"/>
              <a:chExt cx="1337378" cy="1466603"/>
            </a:xfrm>
          </p:grpSpPr>
          <p:sp>
            <p:nvSpPr>
              <p:cNvPr id="11" name="Obdélník 10"/>
              <p:cNvSpPr/>
              <p:nvPr/>
            </p:nvSpPr>
            <p:spPr bwMode="auto">
              <a:xfrm rot="18000000">
                <a:off x="1063746" y="1244667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 bwMode="auto">
              <a:xfrm rot="3600000">
                <a:off x="1969075" y="1244667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 bwMode="auto">
              <a:xfrm>
                <a:off x="1522834" y="1982287"/>
                <a:ext cx="215814" cy="43204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 bwMode="auto">
              <a:xfrm rot="18000000">
                <a:off x="1925838" y="1757577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 rot="3600000">
                <a:off x="1090030" y="1757577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 bwMode="auto">
              <a:xfrm>
                <a:off x="1522834" y="947733"/>
                <a:ext cx="215814" cy="432049"/>
              </a:xfrm>
              <a:prstGeom prst="rect">
                <a:avLst/>
              </a:prstGeom>
              <a:solidFill>
                <a:srgbClr val="00B0F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" name="Ovál 2"/>
              <p:cNvSpPr/>
              <p:nvPr/>
            </p:nvSpPr>
            <p:spPr bwMode="auto">
              <a:xfrm>
                <a:off x="1363410" y="1441970"/>
                <a:ext cx="509595" cy="509595"/>
              </a:xfrm>
              <a:prstGeom prst="ellipse">
                <a:avLst/>
              </a:prstGeom>
              <a:solidFill>
                <a:srgbClr val="000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5" name="Obdélník 4"/>
            <p:cNvSpPr/>
            <p:nvPr/>
          </p:nvSpPr>
          <p:spPr>
            <a:xfrm>
              <a:off x="1449344" y="2609852"/>
              <a:ext cx="3433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0000"/>
                  </a:solidFill>
                </a:rPr>
                <a:t>A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261941" y="1491838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>
                  <a:solidFill>
                    <a:srgbClr val="000000"/>
                  </a:solidFill>
                </a:rPr>
                <a:t>B*</a:t>
              </a:r>
              <a:endParaRPr lang="cs-CZ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2526810" y="1478412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>
                  <a:solidFill>
                    <a:srgbClr val="000000"/>
                  </a:solidFill>
                </a:rPr>
                <a:t>B</a:t>
              </a:r>
              <a:endParaRPr lang="cs-CZ" dirty="0"/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1424575" y="408925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b="1" dirty="0" smtClean="0">
                  <a:solidFill>
                    <a:srgbClr val="000000"/>
                  </a:solidFill>
                </a:rPr>
                <a:t>A*</a:t>
              </a:r>
              <a:endParaRPr lang="cs-CZ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94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619250" y="188913"/>
            <a:ext cx="61198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Hybridní KM</a:t>
            </a:r>
          </a:p>
        </p:txBody>
      </p:sp>
      <p:pic>
        <p:nvPicPr>
          <p:cNvPr id="50183" name="Picture 7" descr="two_phase_hybrid_stepper_motor_construction_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8856663" cy="4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0825" y="188913"/>
            <a:ext cx="46085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2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2 fázový hybridní KM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07950" y="4292600"/>
            <a:ext cx="561657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00213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79600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58988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38375"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955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527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99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7175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Pozice 1</a:t>
            </a: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– vede cívka A, J rotoru je proti S statoru </a:t>
            </a: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1 a 5, </a:t>
            </a: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S rotoru je mezi J statoru </a:t>
            </a: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3 a 7</a:t>
            </a:r>
            <a:endParaRPr lang="cs-CZ" altLang="cs-CZ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Pozice 2</a:t>
            </a: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– vede cívka B, J rotoru je proti S </a:t>
            </a: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statoru 2 a 6, </a:t>
            </a: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S rotoru je mezi J statoru </a:t>
            </a:r>
            <a:r>
              <a:rPr lang="cs-CZ" alt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4 a 8</a:t>
            </a:r>
            <a:endParaRPr lang="cs-CZ" altLang="cs-CZ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Pozice 3</a:t>
            </a: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– vede A (opačný proud) …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Úhel jednoho kroku je 1,8</a:t>
            </a:r>
            <a:r>
              <a:rPr lang="cs-CZ" altLang="cs-CZ" b="1" baseline="300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0</a:t>
            </a:r>
            <a:r>
              <a:rPr lang="cs-CZ" alt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, počet kroků je 200</a:t>
            </a:r>
            <a:endParaRPr lang="cs-CZ" altLang="cs-CZ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43022" name="Picture 14" descr="Steg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4032250" cy="30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4" name="Picture 16" descr="Krokovy%20motor%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41052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Krokovy%20motor%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"/>
          <a:stretch>
            <a:fillRect/>
          </a:stretch>
        </p:blipFill>
        <p:spPr bwMode="auto">
          <a:xfrm>
            <a:off x="5868988" y="3984625"/>
            <a:ext cx="324008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148263" y="188913"/>
            <a:ext cx="38147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Hybridní KM</a:t>
            </a:r>
          </a:p>
        </p:txBody>
      </p:sp>
      <p:pic>
        <p:nvPicPr>
          <p:cNvPr id="41990" name="Picture 6" descr="OBR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7"/>
          <a:stretch>
            <a:fillRect/>
          </a:stretch>
        </p:blipFill>
        <p:spPr>
          <a:xfrm>
            <a:off x="179388" y="188913"/>
            <a:ext cx="4968875" cy="267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7" descr="Mot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11081"/>
          <a:stretch>
            <a:fillRect/>
          </a:stretch>
        </p:blipFill>
        <p:spPr bwMode="auto">
          <a:xfrm>
            <a:off x="4140200" y="3429000"/>
            <a:ext cx="4824413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364163" y="995363"/>
            <a:ext cx="36004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Typická velikost kroku</a:t>
            </a: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: 0,9 – 3,6</a:t>
            </a:r>
            <a:r>
              <a:rPr lang="cs-CZ" altLang="cs-CZ" sz="2000" b="1" baseline="3000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Způsob řízení</a:t>
            </a: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: </a:t>
            </a:r>
          </a:p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jednofázové</a:t>
            </a:r>
          </a:p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dvojfázové</a:t>
            </a:r>
          </a:p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vícefázové (výjimečně)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23850" y="3933825"/>
            <a:ext cx="36004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Vlastnosti:</a:t>
            </a:r>
          </a:p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vyšší moment</a:t>
            </a:r>
          </a:p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*	vyšší rozběhové a provozní kmitočty</a:t>
            </a:r>
          </a:p>
          <a:p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	v průmyslových aplikacích dnes nejvíce rozšířeny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0825" y="188913"/>
            <a:ext cx="8569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200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Zapojení 2 fázového hybridního KM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8486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580063" y="333375"/>
            <a:ext cx="3394075" cy="922338"/>
          </a:xfrm>
          <a:noFill/>
          <a:ln/>
        </p:spPr>
        <p:txBody>
          <a:bodyPr/>
          <a:lstStyle/>
          <a:p>
            <a:r>
              <a:rPr lang="cs-CZ" altLang="cs-CZ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Řízení KM</a:t>
            </a:r>
          </a:p>
        </p:txBody>
      </p:sp>
      <p:pic>
        <p:nvPicPr>
          <p:cNvPr id="28678" name="Picture 6" descr="Stepper_moto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9261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Stepper_motor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7" y="1052736"/>
            <a:ext cx="5169641" cy="3652148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50825" y="188913"/>
            <a:ext cx="85693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32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Příklad </a:t>
            </a:r>
            <a:r>
              <a:rPr lang="cs-CZ" altLang="cs-CZ" sz="32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2 fázového hybridního KM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543" t="18111" r="42522" b="47240"/>
          <a:stretch/>
        </p:blipFill>
        <p:spPr>
          <a:xfrm>
            <a:off x="2555776" y="3645024"/>
            <a:ext cx="4043351" cy="30963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770" y="836712"/>
            <a:ext cx="3024336" cy="3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11563"/>
            <a:ext cx="87852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2" y="116632"/>
            <a:ext cx="4254644" cy="33843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357" y="116632"/>
            <a:ext cx="4044115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619250" y="188913"/>
            <a:ext cx="61198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8497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webové stránky	</a:t>
            </a: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sym typeface="Symbol" panose="05050102010706020507" pitchFamily="18" charset="2"/>
                <a:hlinkClick r:id="rId2"/>
              </a:rPr>
              <a:t>www.servo-drive.com</a:t>
            </a:r>
            <a:endParaRPr lang="cs-CZ" altLang="cs-CZ" sz="2000" b="1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FE VSB Ostrava	studijní materiály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TU Liberec	Krokové motory, studijní materiály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5" name="Group 133"/>
          <p:cNvGrpSpPr>
            <a:grpSpLocks/>
          </p:cNvGrpSpPr>
          <p:nvPr/>
        </p:nvGrpSpPr>
        <p:grpSpPr bwMode="auto">
          <a:xfrm>
            <a:off x="107950" y="115888"/>
            <a:ext cx="8929688" cy="2895600"/>
            <a:chOff x="68" y="73"/>
            <a:chExt cx="5625" cy="182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3"/>
              <a:ext cx="3719" cy="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73"/>
              <a:ext cx="1906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59338" y="3068638"/>
            <a:ext cx="4176712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*	střídání magnetických pólů statoru: 1 - 3 - 2 - 4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7950" y="3078163"/>
            <a:ext cx="4032250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*	podélně magnetovaný rotor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107950" y="3500438"/>
            <a:ext cx="3960813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čtyřtaktní řízení po jedné fázi</a:t>
            </a:r>
          </a:p>
        </p:txBody>
      </p:sp>
      <p:grpSp>
        <p:nvGrpSpPr>
          <p:cNvPr id="8328" name="Group 136"/>
          <p:cNvGrpSpPr>
            <a:grpSpLocks/>
          </p:cNvGrpSpPr>
          <p:nvPr/>
        </p:nvGrpSpPr>
        <p:grpSpPr bwMode="auto">
          <a:xfrm>
            <a:off x="107950" y="6165850"/>
            <a:ext cx="5543550" cy="431800"/>
            <a:chOff x="68" y="3748"/>
            <a:chExt cx="3492" cy="272"/>
          </a:xfrm>
        </p:grpSpPr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8248" name="Rectangle 56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8284" name="Line 92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8329" name="Group 137"/>
          <p:cNvGrpSpPr>
            <a:grpSpLocks/>
          </p:cNvGrpSpPr>
          <p:nvPr/>
        </p:nvGrpSpPr>
        <p:grpSpPr bwMode="auto">
          <a:xfrm>
            <a:off x="107950" y="5588000"/>
            <a:ext cx="8567738" cy="433388"/>
            <a:chOff x="68" y="3339"/>
            <a:chExt cx="5397" cy="273"/>
          </a:xfrm>
        </p:grpSpPr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70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020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33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165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38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6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38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133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1020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70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165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197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197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2291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260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2291" y="3612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260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58" name="Line 66"/>
            <p:cNvSpPr>
              <a:spLocks noChangeShapeType="1"/>
            </p:cNvSpPr>
            <p:nvPr/>
          </p:nvSpPr>
          <p:spPr bwMode="auto">
            <a:xfrm>
              <a:off x="324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59" name="Line 67"/>
            <p:cNvSpPr>
              <a:spLocks noChangeShapeType="1"/>
            </p:cNvSpPr>
            <p:nvPr/>
          </p:nvSpPr>
          <p:spPr bwMode="auto">
            <a:xfrm>
              <a:off x="3560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0" name="Line 68"/>
            <p:cNvSpPr>
              <a:spLocks noChangeShapeType="1"/>
            </p:cNvSpPr>
            <p:nvPr/>
          </p:nvSpPr>
          <p:spPr bwMode="auto">
            <a:xfrm>
              <a:off x="387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>
              <a:off x="419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>
              <a:off x="292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4" name="Line 72"/>
            <p:cNvSpPr>
              <a:spLocks noChangeShapeType="1"/>
            </p:cNvSpPr>
            <p:nvPr/>
          </p:nvSpPr>
          <p:spPr bwMode="auto">
            <a:xfrm>
              <a:off x="292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5" name="Line 73"/>
            <p:cNvSpPr>
              <a:spLocks noChangeShapeType="1"/>
            </p:cNvSpPr>
            <p:nvPr/>
          </p:nvSpPr>
          <p:spPr bwMode="auto">
            <a:xfrm>
              <a:off x="387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6" name="Line 74"/>
            <p:cNvSpPr>
              <a:spLocks noChangeShapeType="1"/>
            </p:cNvSpPr>
            <p:nvPr/>
          </p:nvSpPr>
          <p:spPr bwMode="auto">
            <a:xfrm>
              <a:off x="3560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7" name="Line 75"/>
            <p:cNvSpPr>
              <a:spLocks noChangeShapeType="1"/>
            </p:cNvSpPr>
            <p:nvPr/>
          </p:nvSpPr>
          <p:spPr bwMode="auto">
            <a:xfrm>
              <a:off x="324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8" name="Line 76"/>
            <p:cNvSpPr>
              <a:spLocks noChangeShapeType="1"/>
            </p:cNvSpPr>
            <p:nvPr/>
          </p:nvSpPr>
          <p:spPr bwMode="auto">
            <a:xfrm>
              <a:off x="419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>
              <a:off x="451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0" name="Line 78"/>
            <p:cNvSpPr>
              <a:spLocks noChangeShapeType="1"/>
            </p:cNvSpPr>
            <p:nvPr/>
          </p:nvSpPr>
          <p:spPr bwMode="auto">
            <a:xfrm>
              <a:off x="451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>
              <a:off x="4831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2" name="Line 80"/>
            <p:cNvSpPr>
              <a:spLocks noChangeShapeType="1"/>
            </p:cNvSpPr>
            <p:nvPr/>
          </p:nvSpPr>
          <p:spPr bwMode="auto">
            <a:xfrm>
              <a:off x="514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3" name="Line 81"/>
            <p:cNvSpPr>
              <a:spLocks noChangeShapeType="1"/>
            </p:cNvSpPr>
            <p:nvPr/>
          </p:nvSpPr>
          <p:spPr bwMode="auto">
            <a:xfrm>
              <a:off x="4831" y="3612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>
              <a:off x="514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333" name="Group 141"/>
          <p:cNvGrpSpPr>
            <a:grpSpLocks/>
          </p:cNvGrpSpPr>
          <p:nvPr/>
        </p:nvGrpSpPr>
        <p:grpSpPr bwMode="auto">
          <a:xfrm>
            <a:off x="611188" y="5589588"/>
            <a:ext cx="4537075" cy="431800"/>
            <a:chOff x="385" y="3521"/>
            <a:chExt cx="2858" cy="272"/>
          </a:xfrm>
        </p:grpSpPr>
        <p:sp>
          <p:nvSpPr>
            <p:cNvPr id="8245" name="Rectangle 53"/>
            <p:cNvSpPr>
              <a:spLocks noChangeArrowheads="1"/>
            </p:cNvSpPr>
            <p:nvPr/>
          </p:nvSpPr>
          <p:spPr bwMode="auto">
            <a:xfrm>
              <a:off x="38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8252" name="Rectangle 60"/>
            <p:cNvSpPr>
              <a:spLocks noChangeArrowheads="1"/>
            </p:cNvSpPr>
            <p:nvPr/>
          </p:nvSpPr>
          <p:spPr bwMode="auto">
            <a:xfrm>
              <a:off x="165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8275" name="Rectangle 83"/>
            <p:cNvSpPr>
              <a:spLocks noChangeArrowheads="1"/>
            </p:cNvSpPr>
            <p:nvPr/>
          </p:nvSpPr>
          <p:spPr bwMode="auto">
            <a:xfrm>
              <a:off x="292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8320" name="Group 128"/>
          <p:cNvGrpSpPr>
            <a:grpSpLocks/>
          </p:cNvGrpSpPr>
          <p:nvPr/>
        </p:nvGrpSpPr>
        <p:grpSpPr bwMode="auto">
          <a:xfrm>
            <a:off x="611188" y="5084763"/>
            <a:ext cx="7559675" cy="458787"/>
            <a:chOff x="385" y="2976"/>
            <a:chExt cx="4762" cy="289"/>
          </a:xfrm>
        </p:grpSpPr>
        <p:sp>
          <p:nvSpPr>
            <p:cNvPr id="8312" name="Text Box 120"/>
            <p:cNvSpPr txBox="1">
              <a:spLocks noChangeArrowheads="1"/>
            </p:cNvSpPr>
            <p:nvPr/>
          </p:nvSpPr>
          <p:spPr bwMode="auto">
            <a:xfrm>
              <a:off x="38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313" name="Text Box 121"/>
            <p:cNvSpPr txBox="1">
              <a:spLocks noChangeArrowheads="1"/>
            </p:cNvSpPr>
            <p:nvPr/>
          </p:nvSpPr>
          <p:spPr bwMode="auto">
            <a:xfrm>
              <a:off x="1020" y="2977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314" name="Text Box 122"/>
            <p:cNvSpPr txBox="1">
              <a:spLocks noChangeArrowheads="1"/>
            </p:cNvSpPr>
            <p:nvPr/>
          </p:nvSpPr>
          <p:spPr bwMode="auto">
            <a:xfrm>
              <a:off x="356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315" name="Text Box 123"/>
            <p:cNvSpPr txBox="1">
              <a:spLocks noChangeArrowheads="1"/>
            </p:cNvSpPr>
            <p:nvPr/>
          </p:nvSpPr>
          <p:spPr bwMode="auto">
            <a:xfrm>
              <a:off x="483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16" name="Text Box 124"/>
            <p:cNvSpPr txBox="1">
              <a:spLocks noChangeArrowheads="1"/>
            </p:cNvSpPr>
            <p:nvPr/>
          </p:nvSpPr>
          <p:spPr bwMode="auto">
            <a:xfrm>
              <a:off x="4196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317" name="Text Box 125"/>
            <p:cNvSpPr txBox="1">
              <a:spLocks noChangeArrowheads="1"/>
            </p:cNvSpPr>
            <p:nvPr/>
          </p:nvSpPr>
          <p:spPr bwMode="auto">
            <a:xfrm>
              <a:off x="165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318" name="Text Box 126"/>
            <p:cNvSpPr txBox="1">
              <a:spLocks noChangeArrowheads="1"/>
            </p:cNvSpPr>
            <p:nvPr/>
          </p:nvSpPr>
          <p:spPr bwMode="auto">
            <a:xfrm>
              <a:off x="229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319" name="Text Box 127"/>
            <p:cNvSpPr txBox="1">
              <a:spLocks noChangeArrowheads="1"/>
            </p:cNvSpPr>
            <p:nvPr/>
          </p:nvSpPr>
          <p:spPr bwMode="auto">
            <a:xfrm>
              <a:off x="292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8330" name="Text Box 138"/>
          <p:cNvSpPr txBox="1">
            <a:spLocks noChangeArrowheads="1"/>
          </p:cNvSpPr>
          <p:nvPr/>
        </p:nvSpPr>
        <p:spPr bwMode="auto">
          <a:xfrm>
            <a:off x="107950" y="3933825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A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1	0	0	0</a:t>
            </a:r>
          </a:p>
        </p:txBody>
      </p:sp>
      <p:sp>
        <p:nvSpPr>
          <p:cNvPr id="8332" name="Text Box 140"/>
          <p:cNvSpPr txBox="1">
            <a:spLocks noChangeArrowheads="1"/>
          </p:cNvSpPr>
          <p:nvPr/>
        </p:nvSpPr>
        <p:spPr bwMode="auto">
          <a:xfrm>
            <a:off x="3060700" y="3933825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C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0	1	0</a:t>
            </a:r>
          </a:p>
        </p:txBody>
      </p:sp>
      <p:grpSp>
        <p:nvGrpSpPr>
          <p:cNvPr id="8335" name="Group 143"/>
          <p:cNvGrpSpPr>
            <a:grpSpLocks/>
          </p:cNvGrpSpPr>
          <p:nvPr/>
        </p:nvGrpSpPr>
        <p:grpSpPr bwMode="auto">
          <a:xfrm>
            <a:off x="1619250" y="5589588"/>
            <a:ext cx="4537075" cy="431800"/>
            <a:chOff x="385" y="3521"/>
            <a:chExt cx="2858" cy="272"/>
          </a:xfrm>
        </p:grpSpPr>
        <p:sp>
          <p:nvSpPr>
            <p:cNvPr id="8336" name="Rectangle 144"/>
            <p:cNvSpPr>
              <a:spLocks noChangeArrowheads="1"/>
            </p:cNvSpPr>
            <p:nvPr/>
          </p:nvSpPr>
          <p:spPr bwMode="auto">
            <a:xfrm>
              <a:off x="38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8337" name="Rectangle 145"/>
            <p:cNvSpPr>
              <a:spLocks noChangeArrowheads="1"/>
            </p:cNvSpPr>
            <p:nvPr/>
          </p:nvSpPr>
          <p:spPr bwMode="auto">
            <a:xfrm>
              <a:off x="165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8338" name="Rectangle 146"/>
            <p:cNvSpPr>
              <a:spLocks noChangeArrowheads="1"/>
            </p:cNvSpPr>
            <p:nvPr/>
          </p:nvSpPr>
          <p:spPr bwMode="auto">
            <a:xfrm>
              <a:off x="292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8339" name="Text Box 147"/>
          <p:cNvSpPr txBox="1">
            <a:spLocks noChangeArrowheads="1"/>
          </p:cNvSpPr>
          <p:nvPr/>
        </p:nvSpPr>
        <p:spPr bwMode="auto">
          <a:xfrm>
            <a:off x="6011863" y="3933825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B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1	0	0</a:t>
            </a:r>
          </a:p>
        </p:txBody>
      </p:sp>
      <p:grpSp>
        <p:nvGrpSpPr>
          <p:cNvPr id="8340" name="Group 148"/>
          <p:cNvGrpSpPr>
            <a:grpSpLocks/>
          </p:cNvGrpSpPr>
          <p:nvPr/>
        </p:nvGrpSpPr>
        <p:grpSpPr bwMode="auto">
          <a:xfrm>
            <a:off x="1116013" y="6165850"/>
            <a:ext cx="5543550" cy="431800"/>
            <a:chOff x="68" y="3748"/>
            <a:chExt cx="3492" cy="272"/>
          </a:xfrm>
        </p:grpSpPr>
        <p:sp>
          <p:nvSpPr>
            <p:cNvPr id="8341" name="Line 149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42" name="Line 150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43" name="Line 151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44" name="Rectangle 152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8345" name="Rectangle 153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8346" name="Line 154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47" name="Rectangle 155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8348" name="Group 156"/>
          <p:cNvGrpSpPr>
            <a:grpSpLocks/>
          </p:cNvGrpSpPr>
          <p:nvPr/>
        </p:nvGrpSpPr>
        <p:grpSpPr bwMode="auto">
          <a:xfrm>
            <a:off x="2627313" y="5589588"/>
            <a:ext cx="4537075" cy="431800"/>
            <a:chOff x="385" y="3521"/>
            <a:chExt cx="2858" cy="272"/>
          </a:xfrm>
        </p:grpSpPr>
        <p:sp>
          <p:nvSpPr>
            <p:cNvPr id="8349" name="Rectangle 157"/>
            <p:cNvSpPr>
              <a:spLocks noChangeArrowheads="1"/>
            </p:cNvSpPr>
            <p:nvPr/>
          </p:nvSpPr>
          <p:spPr bwMode="auto">
            <a:xfrm>
              <a:off x="38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8350" name="Rectangle 158"/>
            <p:cNvSpPr>
              <a:spLocks noChangeArrowheads="1"/>
            </p:cNvSpPr>
            <p:nvPr/>
          </p:nvSpPr>
          <p:spPr bwMode="auto">
            <a:xfrm>
              <a:off x="165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8351" name="Rectangle 159"/>
            <p:cNvSpPr>
              <a:spLocks noChangeArrowheads="1"/>
            </p:cNvSpPr>
            <p:nvPr/>
          </p:nvSpPr>
          <p:spPr bwMode="auto">
            <a:xfrm>
              <a:off x="2925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8352" name="Text Box 160"/>
          <p:cNvSpPr txBox="1">
            <a:spLocks noChangeArrowheads="1"/>
          </p:cNvSpPr>
          <p:nvPr/>
        </p:nvSpPr>
        <p:spPr bwMode="auto">
          <a:xfrm>
            <a:off x="107950" y="4365625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 dirty="0">
                <a:solidFill>
                  <a:schemeClr val="accent1"/>
                </a:solidFill>
                <a:latin typeface="Tahoma" panose="020B0604030504040204" pitchFamily="34" charset="0"/>
              </a:rPr>
              <a:t>D</a:t>
            </a:r>
            <a:r>
              <a:rPr lang="cs-CZ" altLang="cs-CZ" sz="2000" b="1" dirty="0">
                <a:solidFill>
                  <a:schemeClr val="bg1"/>
                </a:solidFill>
                <a:latin typeface="Tahoma" panose="020B0604030504040204" pitchFamily="34" charset="0"/>
              </a:rPr>
              <a:t> 	0	0	0	1</a:t>
            </a:r>
          </a:p>
        </p:txBody>
      </p:sp>
      <p:grpSp>
        <p:nvGrpSpPr>
          <p:cNvPr id="8353" name="Group 161"/>
          <p:cNvGrpSpPr>
            <a:grpSpLocks/>
          </p:cNvGrpSpPr>
          <p:nvPr/>
        </p:nvGrpSpPr>
        <p:grpSpPr bwMode="auto">
          <a:xfrm>
            <a:off x="2124075" y="6165850"/>
            <a:ext cx="5543550" cy="431800"/>
            <a:chOff x="68" y="3748"/>
            <a:chExt cx="3492" cy="272"/>
          </a:xfrm>
        </p:grpSpPr>
        <p:sp>
          <p:nvSpPr>
            <p:cNvPr id="8354" name="Line 162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55" name="Line 163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56" name="Line 164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57" name="Rectangle 165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8358" name="Rectangle 166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8359" name="Line 167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60" name="Rectangle 168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sp>
        <p:nvSpPr>
          <p:cNvPr id="8361" name="Text Box 169"/>
          <p:cNvSpPr txBox="1">
            <a:spLocks noChangeArrowheads="1"/>
          </p:cNvSpPr>
          <p:nvPr/>
        </p:nvSpPr>
        <p:spPr bwMode="auto">
          <a:xfrm>
            <a:off x="3059113" y="4365625"/>
            <a:ext cx="5834062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Pohyb doprava 		- A C B D A C B D … </a:t>
            </a:r>
          </a:p>
          <a:p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Pohyb doleva 			- A D B C A D B C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99 2.22222E-6 L 0.11024 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07407E-6 L 0.11024 4.07407E-6 " pathEditMode="relative" ptsTypes="AA">
                                      <p:cBhvr>
                                        <p:cTn id="62" dur="2000" fill="hold"/>
                                        <p:tgtEl>
                                          <p:spTgt spid="8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5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99 2.22222E-6 L 0.11024 2.22222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07407E-6 L 0.11024 4.07407E-6 " pathEditMode="relative" ptsTypes="AA">
                                      <p:cBhvr>
                                        <p:cTn id="88" dur="2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99 2.22222E-6 L 0.11024 2.22222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07407E-6 L 0.11024 4.07407E-6 " pathEditMode="relative" ptsTypes="AA">
                                      <p:cBhvr>
                                        <p:cTn id="113" dur="2000" fill="hold"/>
                                        <p:tgtEl>
                                          <p:spTgt spid="8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55" grpId="0" animBg="1"/>
      <p:bldP spid="8330" grpId="0" animBg="1"/>
      <p:bldP spid="8332" grpId="0" animBg="1"/>
      <p:bldP spid="8339" grpId="0" animBg="1"/>
      <p:bldP spid="8352" grpId="0" animBg="1"/>
      <p:bldP spid="83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7950" y="115888"/>
            <a:ext cx="86407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Zhodnocení řízení KM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3539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87863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7250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84663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6025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832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0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97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54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Čtyřtaktní řízení po jedné fázi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	</a:t>
            </a:r>
          </a:p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bipolární řízení 2 cívky A </a:t>
            </a:r>
            <a:r>
              <a:rPr lang="cs-CZ" altLang="cs-CZ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a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B, unipolární řízení 4 cívky A, A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’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, B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’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, B </a:t>
            </a:r>
            <a:endParaRPr lang="en-US" altLang="cs-CZ" sz="20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plný krok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magnetický obvod není plně využit (vždy je nabuzena pouze polovina pólů) – nižší moment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magnetické póly rotoru a statoru jsou vždy proti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sobě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bipolární řízení - proud prochází jednou cívkou, vinutí jsou využita na 50%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unipolární řízení - proud prochází pouze ½ jedné cívky, vinutí jsou využita na 25%   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56370"/>
              </p:ext>
            </p:extLst>
          </p:nvPr>
        </p:nvGraphicFramePr>
        <p:xfrm>
          <a:off x="1380331" y="47431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160153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131588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5922525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16668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3492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krok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A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B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’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B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’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8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63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08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84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2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7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07950" y="115888"/>
            <a:ext cx="8929688" cy="2895600"/>
            <a:chOff x="68" y="73"/>
            <a:chExt cx="5625" cy="1824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3"/>
              <a:ext cx="3719" cy="1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73"/>
              <a:ext cx="1906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7950" y="3068638"/>
            <a:ext cx="7416800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čtyřtaktní řízení po dvou fázích – napájíme vždy 2 cívky</a:t>
            </a: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612775" y="6165850"/>
            <a:ext cx="5543550" cy="431800"/>
            <a:chOff x="68" y="3748"/>
            <a:chExt cx="3492" cy="272"/>
          </a:xfrm>
        </p:grpSpPr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107950" y="5588000"/>
            <a:ext cx="8567738" cy="433388"/>
            <a:chOff x="68" y="3339"/>
            <a:chExt cx="5397" cy="273"/>
          </a:xfrm>
        </p:grpSpPr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70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020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33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65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38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6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38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133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1020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70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165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197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197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2291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260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2291" y="3612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260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324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3560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87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>
              <a:off x="419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>
              <a:off x="2925" y="3611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292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387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3560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324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4195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>
              <a:off x="4513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4513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>
              <a:off x="4831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5148" y="3339"/>
              <a:ext cx="0" cy="2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>
              <a:off x="4831" y="3612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>
              <a:off x="5148" y="3339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70" name="Group 54"/>
          <p:cNvGrpSpPr>
            <a:grpSpLocks/>
          </p:cNvGrpSpPr>
          <p:nvPr/>
        </p:nvGrpSpPr>
        <p:grpSpPr bwMode="auto">
          <a:xfrm>
            <a:off x="611188" y="5084763"/>
            <a:ext cx="7559675" cy="458787"/>
            <a:chOff x="385" y="2976"/>
            <a:chExt cx="4762" cy="289"/>
          </a:xfrm>
        </p:grpSpPr>
        <p:sp>
          <p:nvSpPr>
            <p:cNvPr id="9271" name="Text Box 55"/>
            <p:cNvSpPr txBox="1">
              <a:spLocks noChangeArrowheads="1"/>
            </p:cNvSpPr>
            <p:nvPr/>
          </p:nvSpPr>
          <p:spPr bwMode="auto">
            <a:xfrm>
              <a:off x="38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272" name="Text Box 56"/>
            <p:cNvSpPr txBox="1">
              <a:spLocks noChangeArrowheads="1"/>
            </p:cNvSpPr>
            <p:nvPr/>
          </p:nvSpPr>
          <p:spPr bwMode="auto">
            <a:xfrm>
              <a:off x="1020" y="2977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273" name="Text Box 57"/>
            <p:cNvSpPr txBox="1">
              <a:spLocks noChangeArrowheads="1"/>
            </p:cNvSpPr>
            <p:nvPr/>
          </p:nvSpPr>
          <p:spPr bwMode="auto">
            <a:xfrm>
              <a:off x="356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274" name="Text Box 58"/>
            <p:cNvSpPr txBox="1">
              <a:spLocks noChangeArrowheads="1"/>
            </p:cNvSpPr>
            <p:nvPr/>
          </p:nvSpPr>
          <p:spPr bwMode="auto">
            <a:xfrm>
              <a:off x="483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275" name="Text Box 59"/>
            <p:cNvSpPr txBox="1">
              <a:spLocks noChangeArrowheads="1"/>
            </p:cNvSpPr>
            <p:nvPr/>
          </p:nvSpPr>
          <p:spPr bwMode="auto">
            <a:xfrm>
              <a:off x="4196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165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2290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2925" y="297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107950" y="3573463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AC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1	0	1	0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3060700" y="3573463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BC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1	1	0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6011863" y="3573463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BD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0	1	0	1</a:t>
            </a:r>
          </a:p>
        </p:txBody>
      </p:sp>
      <p:grpSp>
        <p:nvGrpSpPr>
          <p:cNvPr id="9286" name="Group 70"/>
          <p:cNvGrpSpPr>
            <a:grpSpLocks/>
          </p:cNvGrpSpPr>
          <p:nvPr/>
        </p:nvGrpSpPr>
        <p:grpSpPr bwMode="auto">
          <a:xfrm>
            <a:off x="1619250" y="6165850"/>
            <a:ext cx="5543550" cy="431800"/>
            <a:chOff x="68" y="3748"/>
            <a:chExt cx="3492" cy="272"/>
          </a:xfrm>
        </p:grpSpPr>
        <p:sp>
          <p:nvSpPr>
            <p:cNvPr id="9287" name="Line 71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88" name="Line 72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89" name="Line 73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90" name="Rectangle 74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9291" name="Rectangle 75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292" name="Line 76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93" name="Rectangle 77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107950" y="4086225"/>
            <a:ext cx="2879725" cy="4222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napájení </a:t>
            </a:r>
            <a:r>
              <a:rPr lang="cs-CZ" altLang="cs-CZ" sz="2000" b="1">
                <a:solidFill>
                  <a:schemeClr val="accent1"/>
                </a:solidFill>
                <a:latin typeface="Tahoma" panose="020B0604030504040204" pitchFamily="34" charset="0"/>
              </a:rPr>
              <a:t>AD</a:t>
            </a:r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 	1	0	0	1</a:t>
            </a:r>
          </a:p>
        </p:txBody>
      </p:sp>
      <p:grpSp>
        <p:nvGrpSpPr>
          <p:cNvPr id="9299" name="Group 83"/>
          <p:cNvGrpSpPr>
            <a:grpSpLocks/>
          </p:cNvGrpSpPr>
          <p:nvPr/>
        </p:nvGrpSpPr>
        <p:grpSpPr bwMode="auto">
          <a:xfrm>
            <a:off x="2627313" y="6165850"/>
            <a:ext cx="5543550" cy="431800"/>
            <a:chOff x="68" y="3748"/>
            <a:chExt cx="3492" cy="272"/>
          </a:xfrm>
        </p:grpSpPr>
        <p:sp>
          <p:nvSpPr>
            <p:cNvPr id="9300" name="Line 84"/>
            <p:cNvSpPr>
              <a:spLocks noChangeShapeType="1"/>
            </p:cNvSpPr>
            <p:nvPr/>
          </p:nvSpPr>
          <p:spPr bwMode="auto">
            <a:xfrm>
              <a:off x="70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01" name="Line 85"/>
            <p:cNvSpPr>
              <a:spLocks noChangeShapeType="1"/>
            </p:cNvSpPr>
            <p:nvPr/>
          </p:nvSpPr>
          <p:spPr bwMode="auto">
            <a:xfrm>
              <a:off x="68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02" name="Line 86"/>
            <p:cNvSpPr>
              <a:spLocks noChangeShapeType="1"/>
            </p:cNvSpPr>
            <p:nvPr/>
          </p:nvSpPr>
          <p:spPr bwMode="auto">
            <a:xfrm>
              <a:off x="1973" y="4020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03" name="Rectangle 87"/>
            <p:cNvSpPr>
              <a:spLocks noChangeArrowheads="1"/>
            </p:cNvSpPr>
            <p:nvPr/>
          </p:nvSpPr>
          <p:spPr bwMode="auto">
            <a:xfrm>
              <a:off x="384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9304" name="Rectangle 88"/>
            <p:cNvSpPr>
              <a:spLocks noChangeArrowheads="1"/>
            </p:cNvSpPr>
            <p:nvPr/>
          </p:nvSpPr>
          <p:spPr bwMode="auto">
            <a:xfrm>
              <a:off x="1655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305" name="Line 89"/>
            <p:cNvSpPr>
              <a:spLocks noChangeShapeType="1"/>
            </p:cNvSpPr>
            <p:nvPr/>
          </p:nvSpPr>
          <p:spPr bwMode="auto">
            <a:xfrm>
              <a:off x="3243" y="4020"/>
              <a:ext cx="31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2926" y="3748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sp>
        <p:nvSpPr>
          <p:cNvPr id="9307" name="Text Box 91"/>
          <p:cNvSpPr txBox="1">
            <a:spLocks noChangeArrowheads="1"/>
          </p:cNvSpPr>
          <p:nvPr/>
        </p:nvSpPr>
        <p:spPr bwMode="auto">
          <a:xfrm>
            <a:off x="3059113" y="4149725"/>
            <a:ext cx="5834062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03388" algn="ctr"/>
                <a:tab pos="1978025" algn="ctr"/>
                <a:tab pos="2239963" algn="ctr"/>
                <a:tab pos="25146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Pohyb doprava 		- AC BC BD AD AC BC … </a:t>
            </a:r>
          </a:p>
          <a:p>
            <a:r>
              <a:rPr lang="cs-CZ" altLang="cs-CZ" sz="2000" b="1">
                <a:solidFill>
                  <a:schemeClr val="bg1"/>
                </a:solidFill>
                <a:latin typeface="Tahoma" panose="020B0604030504040204" pitchFamily="34" charset="0"/>
              </a:rPr>
              <a:t>Pohyb doleva 			- AC AD BD BC AC AD … </a:t>
            </a:r>
          </a:p>
        </p:txBody>
      </p:sp>
      <p:grpSp>
        <p:nvGrpSpPr>
          <p:cNvPr id="9314" name="Group 98"/>
          <p:cNvGrpSpPr>
            <a:grpSpLocks/>
          </p:cNvGrpSpPr>
          <p:nvPr/>
        </p:nvGrpSpPr>
        <p:grpSpPr bwMode="auto">
          <a:xfrm>
            <a:off x="611188" y="5589588"/>
            <a:ext cx="3529012" cy="431800"/>
            <a:chOff x="385" y="3521"/>
            <a:chExt cx="2223" cy="272"/>
          </a:xfrm>
        </p:grpSpPr>
        <p:grpSp>
          <p:nvGrpSpPr>
            <p:cNvPr id="9313" name="Group 97"/>
            <p:cNvGrpSpPr>
              <a:grpSpLocks/>
            </p:cNvGrpSpPr>
            <p:nvPr/>
          </p:nvGrpSpPr>
          <p:grpSpPr bwMode="auto">
            <a:xfrm>
              <a:off x="385" y="3521"/>
              <a:ext cx="1588" cy="272"/>
              <a:chOff x="385" y="3521"/>
              <a:chExt cx="1588" cy="272"/>
            </a:xfrm>
          </p:grpSpPr>
          <p:sp>
            <p:nvSpPr>
              <p:cNvPr id="9267" name="Rectangle 51"/>
              <p:cNvSpPr>
                <a:spLocks noChangeArrowheads="1"/>
              </p:cNvSpPr>
              <p:nvPr/>
            </p:nvSpPr>
            <p:spPr bwMode="auto">
              <a:xfrm>
                <a:off x="38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9268" name="Rectangle 52"/>
              <p:cNvSpPr>
                <a:spLocks noChangeArrowheads="1"/>
              </p:cNvSpPr>
              <p:nvPr/>
            </p:nvSpPr>
            <p:spPr bwMode="auto">
              <a:xfrm>
                <a:off x="165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J</a:t>
                </a:r>
              </a:p>
            </p:txBody>
          </p:sp>
        </p:grpSp>
        <p:sp>
          <p:nvSpPr>
            <p:cNvPr id="9309" name="Rectangle 93"/>
            <p:cNvSpPr>
              <a:spLocks noChangeArrowheads="1"/>
            </p:cNvSpPr>
            <p:nvPr/>
          </p:nvSpPr>
          <p:spPr bwMode="auto">
            <a:xfrm>
              <a:off x="102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229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9315" name="Group 99"/>
          <p:cNvGrpSpPr>
            <a:grpSpLocks/>
          </p:cNvGrpSpPr>
          <p:nvPr/>
        </p:nvGrpSpPr>
        <p:grpSpPr bwMode="auto">
          <a:xfrm>
            <a:off x="1619250" y="5589588"/>
            <a:ext cx="3529013" cy="431800"/>
            <a:chOff x="385" y="3521"/>
            <a:chExt cx="2223" cy="272"/>
          </a:xfrm>
        </p:grpSpPr>
        <p:grpSp>
          <p:nvGrpSpPr>
            <p:cNvPr id="9316" name="Group 100"/>
            <p:cNvGrpSpPr>
              <a:grpSpLocks/>
            </p:cNvGrpSpPr>
            <p:nvPr/>
          </p:nvGrpSpPr>
          <p:grpSpPr bwMode="auto">
            <a:xfrm>
              <a:off x="385" y="3521"/>
              <a:ext cx="1588" cy="272"/>
              <a:chOff x="385" y="3521"/>
              <a:chExt cx="1588" cy="272"/>
            </a:xfrm>
          </p:grpSpPr>
          <p:sp>
            <p:nvSpPr>
              <p:cNvPr id="9317" name="Rectangle 101"/>
              <p:cNvSpPr>
                <a:spLocks noChangeArrowheads="1"/>
              </p:cNvSpPr>
              <p:nvPr/>
            </p:nvSpPr>
            <p:spPr bwMode="auto">
              <a:xfrm>
                <a:off x="38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9318" name="Rectangle 102"/>
              <p:cNvSpPr>
                <a:spLocks noChangeArrowheads="1"/>
              </p:cNvSpPr>
              <p:nvPr/>
            </p:nvSpPr>
            <p:spPr bwMode="auto">
              <a:xfrm>
                <a:off x="165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J</a:t>
                </a:r>
              </a:p>
            </p:txBody>
          </p:sp>
        </p:grpSp>
        <p:sp>
          <p:nvSpPr>
            <p:cNvPr id="9319" name="Rectangle 103"/>
            <p:cNvSpPr>
              <a:spLocks noChangeArrowheads="1"/>
            </p:cNvSpPr>
            <p:nvPr/>
          </p:nvSpPr>
          <p:spPr bwMode="auto">
            <a:xfrm>
              <a:off x="102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320" name="Rectangle 104"/>
            <p:cNvSpPr>
              <a:spLocks noChangeArrowheads="1"/>
            </p:cNvSpPr>
            <p:nvPr/>
          </p:nvSpPr>
          <p:spPr bwMode="auto">
            <a:xfrm>
              <a:off x="229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  <p:grpSp>
        <p:nvGrpSpPr>
          <p:cNvPr id="9321" name="Group 105"/>
          <p:cNvGrpSpPr>
            <a:grpSpLocks/>
          </p:cNvGrpSpPr>
          <p:nvPr/>
        </p:nvGrpSpPr>
        <p:grpSpPr bwMode="auto">
          <a:xfrm>
            <a:off x="2627313" y="5589588"/>
            <a:ext cx="3529012" cy="431800"/>
            <a:chOff x="385" y="3521"/>
            <a:chExt cx="2223" cy="272"/>
          </a:xfrm>
        </p:grpSpPr>
        <p:grpSp>
          <p:nvGrpSpPr>
            <p:cNvPr id="9322" name="Group 106"/>
            <p:cNvGrpSpPr>
              <a:grpSpLocks/>
            </p:cNvGrpSpPr>
            <p:nvPr/>
          </p:nvGrpSpPr>
          <p:grpSpPr bwMode="auto">
            <a:xfrm>
              <a:off x="385" y="3521"/>
              <a:ext cx="1588" cy="272"/>
              <a:chOff x="385" y="3521"/>
              <a:chExt cx="1588" cy="272"/>
            </a:xfrm>
          </p:grpSpPr>
          <p:sp>
            <p:nvSpPr>
              <p:cNvPr id="9323" name="Rectangle 107"/>
              <p:cNvSpPr>
                <a:spLocks noChangeArrowheads="1"/>
              </p:cNvSpPr>
              <p:nvPr/>
            </p:nvSpPr>
            <p:spPr bwMode="auto">
              <a:xfrm>
                <a:off x="38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9324" name="Rectangle 108"/>
              <p:cNvSpPr>
                <a:spLocks noChangeArrowheads="1"/>
              </p:cNvSpPr>
              <p:nvPr/>
            </p:nvSpPr>
            <p:spPr bwMode="auto">
              <a:xfrm>
                <a:off x="1655" y="3521"/>
                <a:ext cx="318" cy="2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altLang="cs-CZ" sz="2400" b="1">
                    <a:solidFill>
                      <a:schemeClr val="bg1"/>
                    </a:solidFill>
                  </a:rPr>
                  <a:t>J</a:t>
                </a:r>
              </a:p>
            </p:txBody>
          </p:sp>
        </p:grpSp>
        <p:sp>
          <p:nvSpPr>
            <p:cNvPr id="9325" name="Rectangle 109"/>
            <p:cNvSpPr>
              <a:spLocks noChangeArrowheads="1"/>
            </p:cNvSpPr>
            <p:nvPr/>
          </p:nvSpPr>
          <p:spPr bwMode="auto">
            <a:xfrm>
              <a:off x="102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9326" name="Rectangle 110"/>
            <p:cNvSpPr>
              <a:spLocks noChangeArrowheads="1"/>
            </p:cNvSpPr>
            <p:nvPr/>
          </p:nvSpPr>
          <p:spPr bwMode="auto">
            <a:xfrm>
              <a:off x="2290" y="3521"/>
              <a:ext cx="318" cy="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cs-CZ" sz="2400" b="1">
                  <a:solidFill>
                    <a:schemeClr val="bg1"/>
                  </a:solidFill>
                </a:rPr>
                <a:t>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2.22222E-6 L 0.11024 2.22222E-6 " pathEditMode="relative" ptsTypes="AA">
                                      <p:cBhvr>
                                        <p:cTn id="48" dur="2000" fill="hold"/>
                                        <p:tgtEl>
                                          <p:spTgt spid="9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07407E-6 L 0.11024 4.07407E-6 " pathEditMode="relative" ptsTypes="AA">
                                      <p:cBhvr>
                                        <p:cTn id="5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2.22222E-6 L 0.11024 2.22222E-6 " pathEditMode="relative" ptsTypes="AA">
                                      <p:cBhvr>
                                        <p:cTn id="73" dur="2000" fill="hold"/>
                                        <p:tgtEl>
                                          <p:spTgt spid="9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07407E-6 L 0.11024 4.07407E-6 " pathEditMode="relative" ptsTypes="AA">
                                      <p:cBhvr>
                                        <p:cTn id="76" dur="2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2.22222E-6 L 0.11024 2.22222E-6 " pathEditMode="relative" ptsTypes="AA">
                                      <p:cBhvr>
                                        <p:cTn id="98" dur="20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4.07407E-6 L 0.11024 4.07407E-6 " pathEditMode="relative" ptsTypes="AA">
                                      <p:cBhvr>
                                        <p:cTn id="101" dur="20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79" grpId="0" animBg="1"/>
      <p:bldP spid="9280" grpId="0" animBg="1"/>
      <p:bldP spid="9285" grpId="0" animBg="1"/>
      <p:bldP spid="9298" grpId="0" animBg="1"/>
      <p:bldP spid="93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7950" y="115888"/>
            <a:ext cx="86407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b="1" u="sng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Zhodnocení řízení KM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3539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87863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667250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84663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026025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4832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9404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976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8548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Čtyřtaktní řízení po </a:t>
            </a:r>
            <a:r>
              <a:rPr lang="en-US" altLang="cs-CZ" sz="2400" b="1" u="sng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dvou</a:t>
            </a:r>
            <a:r>
              <a:rPr lang="cs-CZ" altLang="cs-CZ" sz="2400" b="1" u="sng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fází</a:t>
            </a:r>
            <a:r>
              <a:rPr lang="en-US" altLang="cs-CZ" sz="2400" b="1" u="sng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ch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</a:p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bipolární řízení 2 cívky A </a:t>
            </a:r>
            <a:r>
              <a:rPr lang="cs-CZ" altLang="cs-CZ" sz="2000" b="1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a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 B, unipolární řízení 4 cívky A, A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’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, B</a:t>
            </a: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’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, B </a:t>
            </a:r>
            <a:endParaRPr lang="en-US" altLang="cs-CZ" sz="20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marL="177800" indent="-177800">
              <a:spcBef>
                <a:spcPct val="50000"/>
              </a:spcBef>
              <a:tabLst>
                <a:tab pos="0" algn="l"/>
              </a:tabLst>
            </a:pPr>
            <a:r>
              <a:rPr lang="en-US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plný krok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magnetický obvod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je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plně využit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(jsou nabuzeny všechny póly)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–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vyšší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moment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-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magnetický pól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rotoru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je mezi dvěma póly statoru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	bipolární řízení - proud prochází oběma cívkami, vinutí jsou využita na 100%</a:t>
            </a:r>
          </a:p>
          <a:p>
            <a:pPr marL="177800" indent="-177800">
              <a:tabLst>
                <a:tab pos="0" algn="l"/>
              </a:tabLst>
            </a:pP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- unipolární řízení - proud prochází 2x ½ jedné cívky, vinutí jsou využita na 50%   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13927"/>
              </p:ext>
            </p:extLst>
          </p:nvPr>
        </p:nvGraphicFramePr>
        <p:xfrm>
          <a:off x="1380331" y="47431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8160153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131588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5922525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166682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3492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krok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A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B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A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’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Fáze B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’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8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63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08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4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2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0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19250" y="188913"/>
            <a:ext cx="61198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Bipolární řízení</a:t>
            </a:r>
            <a:endParaRPr lang="cs-CZ" altLang="cs-CZ" sz="40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0510" y="3645024"/>
            <a:ext cx="4098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Jednofázové - proud prochází vždy jen jednou cívkou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8523"/>
            <a:ext cx="7511740" cy="22604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4470650"/>
            <a:ext cx="4608512" cy="17671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847" y="4470650"/>
            <a:ext cx="4434153" cy="1780379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60032" y="3645024"/>
            <a:ext cx="3975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</a:rPr>
              <a:t>Dvoufázové - proud prochází současně oběma cívkami</a:t>
            </a:r>
            <a:endParaRPr lang="cs-CZ" altLang="cs-CZ" sz="20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2216</TotalTime>
  <Words>2201</Words>
  <Application>Microsoft Office PowerPoint</Application>
  <PresentationFormat>Předvádění na obrazovce (4:3)</PresentationFormat>
  <Paragraphs>492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Comic Sans MS</vt:lpstr>
      <vt:lpstr>Symbol</vt:lpstr>
      <vt:lpstr>Tahoma</vt:lpstr>
      <vt:lpstr>Times New Roman</vt:lpstr>
      <vt:lpstr>Wingdings</vt:lpstr>
      <vt:lpstr>Štěrbina</vt:lpstr>
      <vt:lpstr>Rovnice</vt:lpstr>
      <vt:lpstr>Krokové motory II.</vt:lpstr>
      <vt:lpstr>Řízení KM</vt:lpstr>
      <vt:lpstr>Řízení KM</vt:lpstr>
      <vt:lpstr>Řízení KM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Krokové motory II.</dc:title>
  <dc:creator>pe</dc:creator>
  <cp:lastModifiedBy>Ivo Petricek</cp:lastModifiedBy>
  <cp:revision>201</cp:revision>
  <dcterms:created xsi:type="dcterms:W3CDTF">2008-02-27T15:00:48Z</dcterms:created>
  <dcterms:modified xsi:type="dcterms:W3CDTF">2022-02-28T10:48:19Z</dcterms:modified>
</cp:coreProperties>
</file>