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72" r:id="rId4"/>
    <p:sldId id="258" r:id="rId5"/>
    <p:sldId id="259" r:id="rId6"/>
    <p:sldId id="266" r:id="rId7"/>
    <p:sldId id="267" r:id="rId8"/>
    <p:sldId id="261" r:id="rId9"/>
    <p:sldId id="260" r:id="rId10"/>
    <p:sldId id="269" r:id="rId11"/>
    <p:sldId id="268" r:id="rId12"/>
    <p:sldId id="262" r:id="rId13"/>
    <p:sldId id="270" r:id="rId14"/>
    <p:sldId id="263" r:id="rId15"/>
    <p:sldId id="264" r:id="rId16"/>
    <p:sldId id="265" r:id="rId17"/>
    <p:sldId id="271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20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710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2D197B-A7F6-452F-ACC4-28BEFC1C9DD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DD2C-2298-45EB-B9A9-202026B348A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415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52230-8719-4B8B-B491-0D60E5D54AD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4215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B8E87B-9CED-4D71-988A-B3AB3AC32D9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611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04CAC-0B07-4905-9809-47ECF01305E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238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A7D07-5899-47BA-8F8B-9BCBE9DBFF0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723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AA483-F4B0-4C1D-A234-3FEEBA99C58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913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74375-21B1-4290-BB78-D92C16C9845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421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BB4EA-98D4-4122-AE39-E0815FCA5E3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275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FD3D6-31F6-4134-B435-216DD1C185C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168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7BFD2-99E8-4CE8-A82E-72ED34D18DA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136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7DD3A-EBF4-4349-BCE8-98618CA3A0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754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608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08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D2279A-3B35-4B09-8D37-B0D2E829805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107504" y="908050"/>
            <a:ext cx="8857109" cy="5808663"/>
            <a:chOff x="107504" y="908050"/>
            <a:chExt cx="8857109" cy="580866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908050"/>
              <a:ext cx="8640763" cy="5808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07504" y="6316603"/>
              <a:ext cx="266429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149475" indent="-2149475">
                <a:tabLst>
                  <a:tab pos="1978025" algn="l"/>
                  <a:tab pos="3497263" algn="l"/>
                  <a:tab pos="3771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2328863">
                <a:tabLst>
                  <a:tab pos="1978025" algn="l"/>
                  <a:tab pos="3497263" algn="l"/>
                  <a:tab pos="3771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508250">
                <a:tabLst>
                  <a:tab pos="1978025" algn="l"/>
                  <a:tab pos="3497263" algn="l"/>
                  <a:tab pos="3771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687638">
                <a:tabLst>
                  <a:tab pos="1978025" algn="l"/>
                  <a:tab pos="3497263" algn="l"/>
                  <a:tab pos="3771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867025">
                <a:tabLst>
                  <a:tab pos="1978025" algn="l"/>
                  <a:tab pos="3497263" algn="l"/>
                  <a:tab pos="3771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324225" fontAlgn="base">
                <a:spcBef>
                  <a:spcPct val="0"/>
                </a:spcBef>
                <a:spcAft>
                  <a:spcPct val="0"/>
                </a:spcAft>
                <a:tabLst>
                  <a:tab pos="1978025" algn="l"/>
                  <a:tab pos="3497263" algn="l"/>
                  <a:tab pos="3771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781425" fontAlgn="base">
                <a:spcBef>
                  <a:spcPct val="0"/>
                </a:spcBef>
                <a:spcAft>
                  <a:spcPct val="0"/>
                </a:spcAft>
                <a:tabLst>
                  <a:tab pos="1978025" algn="l"/>
                  <a:tab pos="3497263" algn="l"/>
                  <a:tab pos="3771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4238625" fontAlgn="base">
                <a:spcBef>
                  <a:spcPct val="0"/>
                </a:spcBef>
                <a:spcAft>
                  <a:spcPct val="0"/>
                </a:spcAft>
                <a:tabLst>
                  <a:tab pos="1978025" algn="l"/>
                  <a:tab pos="3497263" algn="l"/>
                  <a:tab pos="3771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695825" fontAlgn="base">
                <a:spcBef>
                  <a:spcPct val="0"/>
                </a:spcBef>
                <a:spcAft>
                  <a:spcPct val="0"/>
                </a:spcAft>
                <a:tabLst>
                  <a:tab pos="1978025" algn="l"/>
                  <a:tab pos="3497263" algn="l"/>
                  <a:tab pos="3771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spcBef>
                  <a:spcPct val="50000"/>
                </a:spcBef>
                <a:tabLst>
                  <a:tab pos="3497263" algn="l"/>
                  <a:tab pos="3771900" algn="l"/>
                </a:tabLst>
              </a:pPr>
              <a:r>
                <a:rPr lang="cs-CZ" altLang="cs-CZ" sz="1600" b="1" dirty="0" smtClean="0">
                  <a:solidFill>
                    <a:srgbClr val="000000"/>
                  </a:solidFill>
                  <a:latin typeface="Tahoma" panose="020B0604030504040204" pitchFamily="34" charset="0"/>
                  <a:sym typeface="Symbol" panose="05050102010706020507" pitchFamily="18" charset="2"/>
                </a:rPr>
                <a:t>aktualizace 2/2022</a:t>
              </a:r>
              <a:endParaRPr lang="cs-CZ" altLang="cs-CZ" sz="1600" b="1" dirty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300163"/>
          </a:xfrm>
        </p:spPr>
        <p:txBody>
          <a:bodyPr/>
          <a:lstStyle/>
          <a:p>
            <a:r>
              <a:rPr lang="cs-CZ" altLang="cs-CZ" sz="7200" b="1" dirty="0">
                <a:solidFill>
                  <a:schemeClr val="bg1"/>
                </a:solidFill>
                <a:latin typeface="Comic Sans MS" panose="030F0702030302020204" pitchFamily="66" charset="0"/>
              </a:rPr>
              <a:t>Krokový motor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9552" y="44624"/>
            <a:ext cx="820891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Standartní parametry KM</a:t>
            </a:r>
          </a:p>
          <a:p>
            <a:r>
              <a:rPr lang="cs-CZ" altLang="cs-CZ" sz="16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https://www.servo-drive.cz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2816" r="2831" b="5660"/>
          <a:stretch/>
        </p:blipFill>
        <p:spPr>
          <a:xfrm>
            <a:off x="1043608" y="2073399"/>
            <a:ext cx="7056784" cy="4680521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504" y="940948"/>
            <a:ext cx="8784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5113" indent="-26511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*	otáčky do 1000 1/min. </a:t>
            </a:r>
          </a:p>
          <a:p>
            <a:pPr marL="265113" indent="-26511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*	velikost základního kroku 1,8</a:t>
            </a:r>
            <a:r>
              <a:rPr lang="cs-CZ" altLang="cs-CZ" sz="2000" b="1" baseline="30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0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(případně 0,9</a:t>
            </a:r>
            <a:r>
              <a:rPr lang="cs-CZ" altLang="cs-CZ" sz="2000" b="1" baseline="30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0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a 0,45</a:t>
            </a:r>
            <a:r>
              <a:rPr lang="cs-CZ" altLang="cs-CZ" sz="2000" b="1" baseline="30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0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)</a:t>
            </a:r>
          </a:p>
          <a:p>
            <a:pPr marL="265113" indent="-26511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*	zapojení vinutí bipolární (4 vodiče) nebo unipolární (nově již ne)</a:t>
            </a:r>
          </a:p>
          <a:p>
            <a:pPr marL="265113" indent="-26511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*	vhodný pro nižší rychlosti a větší momenty</a:t>
            </a:r>
            <a:endParaRPr lang="cs-CZ" altLang="cs-CZ" sz="2000" b="1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3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139952" y="44624"/>
            <a:ext cx="403244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Zapojení vinutí</a:t>
            </a:r>
            <a:endParaRPr lang="cs-CZ" altLang="cs-CZ" sz="36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55298" name="Picture 2" descr="mo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8880"/>
            <a:ext cx="7056784" cy="438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179512" y="116632"/>
            <a:ext cx="2160240" cy="2880320"/>
            <a:chOff x="2044" y="68"/>
            <a:chExt cx="3030" cy="4183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" y="68"/>
              <a:ext cx="1672" cy="4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75"/>
              <a:ext cx="1514" cy="4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55776" y="836712"/>
            <a:ext cx="633670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cs-CZ" altLang="cs-CZ" sz="2000" b="1" u="sng" dirty="0" smtClean="0">
                <a:solidFill>
                  <a:srgbClr val="000000"/>
                </a:solidFill>
                <a:latin typeface="Tahoma" panose="020B0604030504040204" pitchFamily="34" charset="0"/>
              </a:rPr>
              <a:t>Unipolární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- nejjednodušší, ale proud prochází vždy pouze ½ vinutí, u nových KM není</a:t>
            </a:r>
          </a:p>
          <a:p>
            <a:pPr>
              <a:spcBef>
                <a:spcPts val="0"/>
              </a:spcBef>
            </a:pPr>
            <a:r>
              <a:rPr lang="cs-CZ" altLang="cs-CZ" sz="2000" b="1" u="sng" dirty="0" smtClean="0">
                <a:solidFill>
                  <a:srgbClr val="000000"/>
                </a:solidFill>
                <a:latin typeface="Tahoma" panose="020B0604030504040204" pitchFamily="34" charset="0"/>
              </a:rPr>
              <a:t>Bipolární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- proud prochází vždy celým vinutí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* sériové - pro nižší rychlosti a vyšší momenty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* paralelní - vyšší rychlosti a nižší momenty</a:t>
            </a:r>
            <a:endParaRPr lang="cs-CZ" altLang="cs-CZ" sz="2000" b="1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429" y="2495388"/>
            <a:ext cx="2626608" cy="13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79388" y="115888"/>
            <a:ext cx="885666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Základní pojmy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3025" y="1125538"/>
            <a:ext cx="9036050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149475" indent="-2149475">
              <a:tabLst>
                <a:tab pos="1978025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328863">
              <a:tabLst>
                <a:tab pos="1978025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08250">
              <a:tabLst>
                <a:tab pos="1978025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687638">
              <a:tabLst>
                <a:tab pos="1978025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67025">
              <a:tabLst>
                <a:tab pos="1978025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24225"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81425"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238625"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95825"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Krokový motor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-	je impulsně napájený motor, jehož pohyb je nespojitý a děje se po krocích. </a:t>
            </a:r>
          </a:p>
          <a:p>
            <a:pPr>
              <a:spcBef>
                <a:spcPct val="3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Ovladač KM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-	řídí pohyb a režimy KM. Spíná (budí) fáze vinutí v jisté časové posloupnosti. </a:t>
            </a:r>
          </a:p>
          <a:p>
            <a:pPr marL="3138488" indent="-3138488">
              <a:tabLst>
                <a:tab pos="1347788" algn="l"/>
                <a:tab pos="3497263" algn="l"/>
                <a:tab pos="3771900" algn="l"/>
              </a:tabLst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má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dvě části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:	*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výkonová část - výkonové spínací prvky</a:t>
            </a:r>
          </a:p>
          <a:p>
            <a:pPr marL="3138488" indent="-3138488">
              <a:tabLst/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*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komutátor - řídí spínání spínacích prvků</a:t>
            </a:r>
          </a:p>
          <a:p>
            <a:pPr marL="1158875" indent="-1158875">
              <a:spcBef>
                <a:spcPct val="30000"/>
              </a:spcBef>
              <a:tabLst>
                <a:tab pos="979488" algn="l"/>
                <a:tab pos="3497263" algn="l"/>
                <a:tab pos="3771900" algn="l"/>
              </a:tabLst>
            </a:pP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Krok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-	mechanická odezva rotoru KM na jeden řídící impuls. Rotor vykoná pohyb z výchozí magneticky klidové polohy do nejbližší magneticky klidové polohy.</a:t>
            </a:r>
          </a:p>
          <a:p>
            <a:pPr>
              <a:spcBef>
                <a:spcPct val="3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Velikost kroku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úhel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(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), který odpovídá změně pozice rotoru po zpracování jednoho impulsu. Je dán konstrukcí motoru.</a:t>
            </a:r>
          </a:p>
          <a:p>
            <a:pPr>
              <a:spcBef>
                <a:spcPct val="3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Magneticky klidová poloha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poloha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, kterou zaujme rotor nabuzeného KM, je-li statický úhel zátěže roven nule.</a:t>
            </a:r>
          </a:p>
          <a:p>
            <a:pPr>
              <a:spcBef>
                <a:spcPct val="3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Statický úhel zátěže (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) 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úhel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, o který se vychýlí rotor z magneticky klidové polohy nabuzeného KM působením vnějšího momentu</a:t>
            </a:r>
            <a:endParaRPr lang="cs-CZ" altLang="cs-CZ" sz="2000" b="1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3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79388" y="115888"/>
            <a:ext cx="885666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Magneticky klidová poloha</a:t>
            </a:r>
            <a:endParaRPr lang="cs-CZ" altLang="cs-CZ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95536" y="5445224"/>
            <a:ext cx="36724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149475" indent="-2149475">
              <a:tabLst>
                <a:tab pos="1978025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328863">
              <a:tabLst>
                <a:tab pos="1978025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08250">
              <a:tabLst>
                <a:tab pos="1978025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687638">
              <a:tabLst>
                <a:tab pos="1978025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67025">
              <a:tabLst>
                <a:tab pos="1978025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24225"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81425"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238625"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95825"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tabLst>
                <a:tab pos="3497263" algn="l"/>
                <a:tab pos="377190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Dvoufázový krokový motor s aktivním rotorem</a:t>
            </a:r>
            <a:endParaRPr lang="cs-CZ" altLang="cs-CZ" sz="2000" b="1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59"/>
            <a:ext cx="3816424" cy="3824245"/>
          </a:xfrm>
          <a:prstGeom prst="rect">
            <a:avLst/>
          </a:prstGeom>
        </p:spPr>
      </p:pic>
      <p:cxnSp>
        <p:nvCxnSpPr>
          <p:cNvPr id="13" name="Přímá spojnice 12"/>
          <p:cNvCxnSpPr/>
          <p:nvPr/>
        </p:nvCxnSpPr>
        <p:spPr bwMode="auto">
          <a:xfrm>
            <a:off x="4031166" y="2971800"/>
            <a:ext cx="914400" cy="914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Skupina 7"/>
          <p:cNvGrpSpPr/>
          <p:nvPr/>
        </p:nvGrpSpPr>
        <p:grpSpPr>
          <a:xfrm>
            <a:off x="-782652" y="375600"/>
            <a:ext cx="6408992" cy="5386717"/>
            <a:chOff x="-782652" y="375600"/>
            <a:chExt cx="6408992" cy="5386717"/>
          </a:xfrm>
        </p:grpSpPr>
        <p:sp>
          <p:nvSpPr>
            <p:cNvPr id="17" name="TextovéPole 16"/>
            <p:cNvSpPr txBox="1"/>
            <p:nvPr/>
          </p:nvSpPr>
          <p:spPr>
            <a:xfrm>
              <a:off x="4978268" y="288429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00"/>
                  </a:solidFill>
                </a:rPr>
                <a:t>2*</a:t>
              </a:r>
              <a:r>
                <a:rPr lang="cs-CZ" dirty="0" smtClean="0">
                  <a:solidFill>
                    <a:srgbClr val="000000"/>
                  </a:solidFill>
                  <a:sym typeface="Symbol" panose="05050102010706020507" pitchFamily="18" charset="2"/>
                </a:rPr>
                <a:t></a:t>
              </a:r>
              <a:endParaRPr lang="cs-CZ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Skupina 6"/>
            <p:cNvGrpSpPr/>
            <p:nvPr/>
          </p:nvGrpSpPr>
          <p:grpSpPr>
            <a:xfrm>
              <a:off x="-782652" y="375600"/>
              <a:ext cx="5719857" cy="5386717"/>
              <a:chOff x="-782652" y="375600"/>
              <a:chExt cx="5719857" cy="5386717"/>
            </a:xfrm>
          </p:grpSpPr>
          <p:grpSp>
            <p:nvGrpSpPr>
              <p:cNvPr id="19" name="Skupina 18"/>
              <p:cNvGrpSpPr/>
              <p:nvPr/>
            </p:nvGrpSpPr>
            <p:grpSpPr>
              <a:xfrm>
                <a:off x="-278596" y="375600"/>
                <a:ext cx="5215801" cy="5386717"/>
                <a:chOff x="-278596" y="375600"/>
                <a:chExt cx="5215801" cy="5386717"/>
              </a:xfrm>
            </p:grpSpPr>
            <p:cxnSp>
              <p:nvCxnSpPr>
                <p:cNvPr id="4" name="Přímá spojnice 3"/>
                <p:cNvCxnSpPr/>
                <p:nvPr/>
              </p:nvCxnSpPr>
              <p:spPr bwMode="auto">
                <a:xfrm flipV="1">
                  <a:off x="2339752" y="1628800"/>
                  <a:ext cx="2376264" cy="144016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18" name="Skupina 17"/>
                <p:cNvGrpSpPr/>
                <p:nvPr/>
              </p:nvGrpSpPr>
              <p:grpSpPr>
                <a:xfrm>
                  <a:off x="2312675" y="3068960"/>
                  <a:ext cx="2394957" cy="2240290"/>
                  <a:chOff x="2312675" y="3068960"/>
                  <a:chExt cx="2394957" cy="2240290"/>
                </a:xfrm>
              </p:grpSpPr>
              <p:cxnSp>
                <p:nvCxnSpPr>
                  <p:cNvPr id="9" name="Přímá spojnice 8"/>
                  <p:cNvCxnSpPr/>
                  <p:nvPr/>
                </p:nvCxnSpPr>
                <p:spPr bwMode="auto">
                  <a:xfrm>
                    <a:off x="2339752" y="3068960"/>
                    <a:ext cx="2367880" cy="132767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rgbClr val="C00000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" name="Přímá spojnice 10"/>
                  <p:cNvCxnSpPr/>
                  <p:nvPr/>
                </p:nvCxnSpPr>
                <p:spPr bwMode="auto">
                  <a:xfrm>
                    <a:off x="2312675" y="3068960"/>
                    <a:ext cx="27077" cy="224029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rgbClr val="C00000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16" name="Oblouk 15"/>
                <p:cNvSpPr/>
                <p:nvPr/>
              </p:nvSpPr>
              <p:spPr bwMode="auto">
                <a:xfrm rot="2447021">
                  <a:off x="-278596" y="375600"/>
                  <a:ext cx="5215801" cy="5386717"/>
                </a:xfrm>
                <a:prstGeom prst="arc">
                  <a:avLst>
                    <a:gd name="adj1" fmla="val 17287578"/>
                    <a:gd name="adj2" fmla="val 20919489"/>
                  </a:avLst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  <a:round/>
                  <a:headEnd type="stealth" w="lg" len="lg"/>
                  <a:tailEnd type="stealth" w="lg" len="lg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</p:grpSp>
          <p:cxnSp>
            <p:nvCxnSpPr>
              <p:cNvPr id="5" name="Přímá spojnice 4"/>
              <p:cNvCxnSpPr/>
              <p:nvPr/>
            </p:nvCxnSpPr>
            <p:spPr bwMode="auto">
              <a:xfrm>
                <a:off x="2312675" y="3060000"/>
                <a:ext cx="2088232" cy="0"/>
              </a:xfrm>
              <a:prstGeom prst="line">
                <a:avLst/>
              </a:prstGeom>
              <a:ln w="25400">
                <a:solidFill>
                  <a:srgbClr val="C00000"/>
                </a:solidFill>
                <a:headEnd type="none" w="med" len="med"/>
                <a:tailEnd type="none" w="lg" len="lg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Oblouk 19"/>
              <p:cNvSpPr/>
              <p:nvPr/>
            </p:nvSpPr>
            <p:spPr bwMode="auto">
              <a:xfrm rot="2447021">
                <a:off x="-782652" y="375600"/>
                <a:ext cx="5215801" cy="5386717"/>
              </a:xfrm>
              <a:prstGeom prst="arc">
                <a:avLst>
                  <a:gd name="adj1" fmla="val 17575269"/>
                  <a:gd name="adj2" fmla="val 19173240"/>
                </a:avLst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stealth" w="lg" len="lg"/>
                <a:tailEnd type="stealth" w="lg" len="lg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4411995" y="2308007"/>
                <a:ext cx="3553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</a:t>
                </a:r>
                <a:endParaRPr lang="cs-CZ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0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79388" y="115888"/>
            <a:ext cx="885666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Základní pojmy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07950" y="1052736"/>
            <a:ext cx="8963025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514600" indent="-2514600">
              <a:tabLst>
                <a:tab pos="2239963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3988">
              <a:tabLst>
                <a:tab pos="2239963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873375">
              <a:tabLst>
                <a:tab pos="2239963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052763">
              <a:tabLst>
                <a:tab pos="2239963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232150">
              <a:tabLst>
                <a:tab pos="2239963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689350" fontAlgn="base">
              <a:spcBef>
                <a:spcPct val="0"/>
              </a:spcBef>
              <a:spcAft>
                <a:spcPct val="0"/>
              </a:spcAft>
              <a:tabLst>
                <a:tab pos="2239963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146550" fontAlgn="base">
              <a:spcBef>
                <a:spcPct val="0"/>
              </a:spcBef>
              <a:spcAft>
                <a:spcPct val="0"/>
              </a:spcAft>
              <a:tabLst>
                <a:tab pos="2239963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03750" fontAlgn="base">
              <a:spcBef>
                <a:spcPct val="0"/>
              </a:spcBef>
              <a:spcAft>
                <a:spcPct val="0"/>
              </a:spcAft>
              <a:tabLst>
                <a:tab pos="2239963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060950" fontAlgn="base">
              <a:spcBef>
                <a:spcPct val="0"/>
              </a:spcBef>
              <a:spcAft>
                <a:spcPct val="0"/>
              </a:spcAft>
              <a:tabLst>
                <a:tab pos="2239963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58875" indent="-1158875"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Statický moment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(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M</a:t>
            </a:r>
            <a:r>
              <a:rPr lang="cs-CZ" altLang="cs-CZ" sz="2000" b="1" baseline="-25000" dirty="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) 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- moment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, který je v rovnováze s kroutícím momentem působícím na hřídel nabuzeného krokového motoru, který vychyluje hřídel KM z magneticky klidové polohy 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úhlem zátěže 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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.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Maximální statický moment je při vychýlení rotoru o úhel 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 (/2 </a:t>
            </a:r>
            <a:r>
              <a:rPr lang="cs-CZ" altLang="cs-CZ" sz="2000" b="1" baseline="-25000" dirty="0" err="1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elektr</a:t>
            </a:r>
            <a:r>
              <a:rPr lang="cs-CZ" altLang="cs-CZ" sz="2000" b="1" baseline="-25000" dirty="0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.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).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cs-CZ" altLang="cs-CZ" sz="2000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1158875" indent="-1158875">
              <a:spcBef>
                <a:spcPct val="3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Statická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Tahoma" panose="020B0604030504040204" pitchFamily="34" charset="0"/>
              </a:rPr>
              <a:t>charakteristika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- závislost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statického momentu na statickém úhlu zátěže – M</a:t>
            </a:r>
            <a:r>
              <a:rPr lang="cs-CZ" altLang="cs-CZ" sz="2000" b="1" baseline="-25000" dirty="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=f(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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), kde  je velikost kroku</a:t>
            </a:r>
            <a:endParaRPr lang="cs-CZ" altLang="cs-CZ" sz="2000" b="1" dirty="0">
              <a:solidFill>
                <a:srgbClr val="00000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365500"/>
            <a:ext cx="467995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4716463" y="3644900"/>
            <a:ext cx="4176712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14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14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14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14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14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Otáčky motoru: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</a:t>
            </a:r>
          </a:p>
          <a:p>
            <a:pPr>
              <a:spcBef>
                <a:spcPct val="50000"/>
              </a:spcBef>
            </a:pPr>
            <a:endParaRPr lang="cs-CZ" altLang="cs-CZ" sz="2000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cs-CZ" altLang="cs-CZ" sz="2000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cs-CZ" altLang="cs-CZ" sz="2000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cs-CZ" altLang="cs-CZ" sz="2000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kde </a:t>
            </a:r>
            <a:r>
              <a:rPr lang="cs-CZ" altLang="cs-CZ" sz="20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f</a:t>
            </a:r>
            <a:r>
              <a:rPr lang="cs-CZ" altLang="cs-CZ" sz="2000" b="1" baseline="-25000" dirty="0" err="1">
                <a:solidFill>
                  <a:srgbClr val="000000"/>
                </a:solidFill>
                <a:latin typeface="Tahoma" panose="020B0604030504040204" pitchFamily="34" charset="0"/>
              </a:rPr>
              <a:t>k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 je kmitočet kroků</a:t>
            </a:r>
          </a:p>
        </p:txBody>
      </p:sp>
      <p:graphicFrame>
        <p:nvGraphicFramePr>
          <p:cNvPr id="54283" name="Object 11"/>
          <p:cNvGraphicFramePr>
            <a:graphicFrameLocks noGrp="1" noChangeAspect="1"/>
          </p:cNvGraphicFramePr>
          <p:nvPr>
            <p:ph/>
          </p:nvPr>
        </p:nvGraphicFramePr>
        <p:xfrm>
          <a:off x="5148263" y="4292600"/>
          <a:ext cx="316865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3" name="Rovnice" r:id="rId4" imgW="939600" imgH="393480" progId="Equation.3">
                  <p:embed/>
                </p:oleObj>
              </mc:Choice>
              <mc:Fallback>
                <p:oleObj name="Rovnice" r:id="rId4" imgW="93960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292600"/>
                        <a:ext cx="3168650" cy="13271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4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79388" y="115888"/>
            <a:ext cx="88566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Základní pojmy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07950" y="981075"/>
            <a:ext cx="9036050" cy="5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149475" indent="-2149475">
              <a:tabLst>
                <a:tab pos="1978025" algn="l"/>
                <a:tab pos="2332038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328863">
              <a:tabLst>
                <a:tab pos="1978025" algn="l"/>
                <a:tab pos="2332038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08250">
              <a:tabLst>
                <a:tab pos="1978025" algn="l"/>
                <a:tab pos="2332038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687638">
              <a:tabLst>
                <a:tab pos="1978025" algn="l"/>
                <a:tab pos="2332038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67025">
              <a:tabLst>
                <a:tab pos="1978025" algn="l"/>
                <a:tab pos="2332038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24225"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2332038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81425"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2332038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238625"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2332038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95825"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2332038" algn="l"/>
                <a:tab pos="3497263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Kmitočet kroků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-	(</a:t>
            </a:r>
            <a:r>
              <a:rPr lang="cs-CZ" altLang="cs-CZ" sz="20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f</a:t>
            </a:r>
            <a:r>
              <a:rPr lang="cs-CZ" altLang="cs-CZ" sz="2000" b="1" baseline="-25000" dirty="0" err="1">
                <a:solidFill>
                  <a:srgbClr val="000000"/>
                </a:solidFill>
                <a:latin typeface="Tahoma" panose="020B0604030504040204" pitchFamily="34" charset="0"/>
              </a:rPr>
              <a:t>k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) je počet kroků za sekundu, které vykoná 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rotor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KM </a:t>
            </a:r>
          </a:p>
          <a:p>
            <a:pPr>
              <a:spcBef>
                <a:spcPct val="3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Řídící kmitočet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-	(</a:t>
            </a:r>
            <a:r>
              <a:rPr lang="cs-CZ" altLang="cs-CZ" sz="20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f</a:t>
            </a:r>
            <a:r>
              <a:rPr lang="cs-CZ" altLang="cs-CZ" sz="2000" b="1" baseline="-25000" dirty="0" err="1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) kmitočet řídícího signálu. V bezporuchovém stavu musí platit: </a:t>
            </a:r>
            <a:r>
              <a:rPr lang="cs-CZ" altLang="cs-CZ" sz="20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f</a:t>
            </a:r>
            <a:r>
              <a:rPr lang="cs-CZ" altLang="cs-CZ" sz="2000" b="1" baseline="-25000" dirty="0" err="1">
                <a:solidFill>
                  <a:srgbClr val="000000"/>
                </a:solidFill>
                <a:latin typeface="Tahoma" panose="020B0604030504040204" pitchFamily="34" charset="0"/>
              </a:rPr>
              <a:t>k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 = </a:t>
            </a:r>
            <a:r>
              <a:rPr lang="cs-CZ" altLang="cs-CZ" sz="20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f</a:t>
            </a:r>
            <a:r>
              <a:rPr lang="cs-CZ" altLang="cs-CZ" sz="2000" b="1" baseline="-25000" dirty="0" err="1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endParaRPr lang="cs-CZ" altLang="cs-CZ" sz="2000" b="1" baseline="-250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979488" indent="-979488">
              <a:tabLst>
                <a:tab pos="800100" algn="l"/>
                <a:tab pos="2332038" algn="l"/>
                <a:tab pos="3497263" algn="l"/>
                <a:tab pos="3771900" algn="l"/>
              </a:tabLst>
            </a:pP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Krok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-	mechanická odezva rotoru KM na jeden řídící impuls. Rotor vykoná pohyb z výchozí magneticky klidové polohy do nejbližší magneticky klidové polohy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. </a:t>
            </a:r>
          </a:p>
          <a:p>
            <a:pPr marL="1698625" indent="-1698625">
              <a:tabLst>
                <a:tab pos="800100" algn="l"/>
                <a:tab pos="2332038" algn="l"/>
                <a:tab pos="3497263" algn="l"/>
                <a:tab pos="3771900" algn="l"/>
              </a:tabLst>
            </a:pPr>
            <a:r>
              <a:rPr lang="cs-CZ" altLang="cs-CZ" sz="2000" b="1" u="sng" dirty="0" smtClean="0">
                <a:solidFill>
                  <a:srgbClr val="000000"/>
                </a:solidFill>
                <a:latin typeface="Tahoma" panose="020B0604030504040204" pitchFamily="34" charset="0"/>
              </a:rPr>
              <a:t>Ztráta kroku 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je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poruchový stav, kdy kmitočet kroků neodpovídá řídícímu kmitočtu.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Tahoma" panose="020B0604030504040204" pitchFamily="34" charset="0"/>
              </a:rPr>
              <a:t>Může </a:t>
            </a: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mít různé příčiny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: </a:t>
            </a:r>
          </a:p>
          <a:p>
            <a:pPr marL="0" indent="0">
              <a:spcBef>
                <a:spcPts val="600"/>
              </a:spcBef>
              <a:tabLst>
                <a:tab pos="3497263" algn="l"/>
                <a:tab pos="377190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	* příliš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velký </a:t>
            </a:r>
            <a:r>
              <a:rPr lang="cs-CZ" altLang="cs-CZ" sz="20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f</a:t>
            </a:r>
            <a:r>
              <a:rPr lang="cs-CZ" altLang="cs-CZ" sz="2000" b="1" baseline="-25000" dirty="0" err="1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endParaRPr lang="cs-CZ" altLang="cs-CZ" sz="2000" b="1" baseline="-250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tabLst>
                <a:tab pos="3497263" algn="l"/>
                <a:tab pos="377190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	* příliš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velký moment zátěže</a:t>
            </a:r>
          </a:p>
          <a:p>
            <a:pPr marL="0" indent="0">
              <a:spcBef>
                <a:spcPts val="0"/>
              </a:spcBef>
              <a:tabLst>
                <a:tab pos="3497263" algn="l"/>
                <a:tab pos="3771900" algn="l"/>
              </a:tabLst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*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příliš velký moment setrvačnosti zátěže</a:t>
            </a:r>
          </a:p>
          <a:p>
            <a:pPr marL="719138" indent="-719138">
              <a:spcBef>
                <a:spcPct val="30000"/>
              </a:spcBef>
              <a:tabLst>
                <a:tab pos="2332038" algn="l"/>
                <a:tab pos="3497263" algn="l"/>
                <a:tab pos="3771900" algn="l"/>
              </a:tabLst>
            </a:pP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Momentová charakteristika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závislost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momentu motoru na kmitočtu kroků nabuzeného KM. Podle provozního stavu rozlišujeme:</a:t>
            </a:r>
          </a:p>
          <a:p>
            <a:pPr marL="979488" indent="-979488">
              <a:spcBef>
                <a:spcPct val="30000"/>
              </a:spcBef>
              <a:tabLst>
                <a:tab pos="719138" algn="l"/>
                <a:tab pos="3497263" algn="l"/>
                <a:tab pos="377190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	*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provozní charakteristiku</a:t>
            </a:r>
          </a:p>
          <a:p>
            <a:pPr marL="979488" indent="-979488">
              <a:spcBef>
                <a:spcPts val="0"/>
              </a:spcBef>
              <a:tabLst>
                <a:tab pos="719138" algn="l"/>
                <a:tab pos="3497263" algn="l"/>
                <a:tab pos="3771900" algn="l"/>
              </a:tabLst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* rozběhovou charakteristiku pro daný moment setrvačnosti zátěže</a:t>
            </a:r>
            <a:endParaRPr lang="cs-CZ" altLang="cs-CZ" sz="2000" b="1" dirty="0">
              <a:solidFill>
                <a:srgbClr val="00000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94" name="Group 26"/>
          <p:cNvGrpSpPr>
            <a:grpSpLocks/>
          </p:cNvGrpSpPr>
          <p:nvPr/>
        </p:nvGrpSpPr>
        <p:grpSpPr bwMode="auto">
          <a:xfrm>
            <a:off x="971550" y="2133600"/>
            <a:ext cx="2520950" cy="2663825"/>
            <a:chOff x="612" y="1344"/>
            <a:chExt cx="1588" cy="1678"/>
          </a:xfrm>
        </p:grpSpPr>
        <p:sp>
          <p:nvSpPr>
            <p:cNvPr id="58378" name="Freeform 10" descr="Široký šikmo nahoru"/>
            <p:cNvSpPr>
              <a:spLocks/>
            </p:cNvSpPr>
            <p:nvPr/>
          </p:nvSpPr>
          <p:spPr bwMode="auto">
            <a:xfrm>
              <a:off x="612" y="1344"/>
              <a:ext cx="1587" cy="1678"/>
            </a:xfrm>
            <a:custGeom>
              <a:avLst/>
              <a:gdLst>
                <a:gd name="T0" fmla="*/ 0 w 1587"/>
                <a:gd name="T1" fmla="*/ 0 h 1678"/>
                <a:gd name="T2" fmla="*/ 1043 w 1587"/>
                <a:gd name="T3" fmla="*/ 453 h 1678"/>
                <a:gd name="T4" fmla="*/ 1587 w 1587"/>
                <a:gd name="T5" fmla="*/ 1678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7" h="1678">
                  <a:moveTo>
                    <a:pt x="0" y="0"/>
                  </a:moveTo>
                  <a:cubicBezTo>
                    <a:pt x="389" y="86"/>
                    <a:pt x="779" y="173"/>
                    <a:pt x="1043" y="453"/>
                  </a:cubicBezTo>
                  <a:cubicBezTo>
                    <a:pt x="1307" y="733"/>
                    <a:pt x="1447" y="1205"/>
                    <a:pt x="1587" y="1678"/>
                  </a:cubicBezTo>
                </a:path>
              </a:pathLst>
            </a:custGeom>
            <a:pattFill prst="wdUpDiag">
              <a:fgClr>
                <a:schemeClr val="hlink"/>
              </a:fgClr>
              <a:bgClr>
                <a:schemeClr val="accent1"/>
              </a:bgClr>
            </a:pattFill>
            <a:ln w="508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388" name="AutoShape 20" descr="Široký šikmo nahoru"/>
            <p:cNvSpPr>
              <a:spLocks noChangeArrowheads="1"/>
            </p:cNvSpPr>
            <p:nvPr/>
          </p:nvSpPr>
          <p:spPr bwMode="auto">
            <a:xfrm>
              <a:off x="612" y="1344"/>
              <a:ext cx="1588" cy="1678"/>
            </a:xfrm>
            <a:prstGeom prst="rtTriangle">
              <a:avLst/>
            </a:prstGeom>
            <a:pattFill prst="wdUpDiag">
              <a:fgClr>
                <a:schemeClr val="hlink"/>
              </a:fgClr>
              <a:bgClr>
                <a:schemeClr val="accent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79388" y="115888"/>
            <a:ext cx="39243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32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Ideální momentová </a:t>
            </a:r>
            <a:r>
              <a:rPr lang="cs-CZ" altLang="cs-CZ" sz="32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charakteristika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611188" y="1341438"/>
            <a:ext cx="360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 flipH="1">
            <a:off x="250825" y="1931988"/>
            <a:ext cx="3024188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179388" y="1557338"/>
            <a:ext cx="719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M</a:t>
            </a:r>
            <a:r>
              <a:rPr lang="cs-CZ" altLang="cs-CZ" sz="2000" b="1" baseline="-25000">
                <a:solidFill>
                  <a:srgbClr val="000000"/>
                </a:solidFill>
              </a:rPr>
              <a:t>max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900113" y="3644900"/>
            <a:ext cx="2232025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395288" y="3213100"/>
            <a:ext cx="504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M</a:t>
            </a:r>
            <a:r>
              <a:rPr lang="cs-CZ" altLang="cs-CZ" sz="2000" b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>
            <a:off x="3094038" y="3644900"/>
            <a:ext cx="0" cy="1152525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2700338" y="4852988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f</a:t>
            </a:r>
            <a:r>
              <a:rPr lang="cs-CZ" altLang="cs-CZ" sz="2000" b="1" baseline="-25000">
                <a:solidFill>
                  <a:srgbClr val="000000"/>
                </a:solidFill>
              </a:rPr>
              <a:t>01max</a:t>
            </a: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1258888" y="2852738"/>
            <a:ext cx="504825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</a:rPr>
              <a:t>A</a:t>
            </a:r>
            <a:endParaRPr lang="cs-CZ" altLang="cs-CZ" sz="2000" b="1" baseline="-25000">
              <a:solidFill>
                <a:schemeClr val="bg1"/>
              </a:solidFill>
            </a:endParaRPr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4103688" y="115888"/>
            <a:ext cx="4932362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6088" indent="-446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Tahoma" panose="020B0604030504040204" pitchFamily="34" charset="0"/>
              </a:rPr>
              <a:t>A –	</a:t>
            </a:r>
            <a:r>
              <a:rPr lang="cs-CZ" altLang="cs-CZ" sz="2000" u="sng" dirty="0">
                <a:solidFill>
                  <a:srgbClr val="000000"/>
                </a:solidFill>
                <a:latin typeface="Tahoma" panose="020B0604030504040204" pitchFamily="34" charset="0"/>
              </a:rPr>
              <a:t>rozběhová oblast (start/stop)</a:t>
            </a:r>
            <a:r>
              <a:rPr lang="cs-CZ" altLang="cs-CZ" sz="2000" dirty="0">
                <a:solidFill>
                  <a:srgbClr val="000000"/>
                </a:solidFill>
                <a:latin typeface="Tahoma" panose="020B0604030504040204" pitchFamily="34" charset="0"/>
              </a:rPr>
              <a:t> je omezena rozběhovou charakteristikou - </a:t>
            </a:r>
            <a:r>
              <a:rPr lang="cs-CZ" altLang="cs-CZ" sz="2000" u="sng" dirty="0">
                <a:solidFill>
                  <a:srgbClr val="000000"/>
                </a:solidFill>
                <a:latin typeface="Tahoma" panose="020B0604030504040204" pitchFamily="34" charset="0"/>
              </a:rPr>
              <a:t>skokový nárůst kmitočtu</a:t>
            </a:r>
            <a:r>
              <a:rPr lang="cs-CZ" altLang="cs-CZ" sz="2000" dirty="0">
                <a:solidFill>
                  <a:srgbClr val="000000"/>
                </a:solidFill>
                <a:latin typeface="Tahoma" panose="020B0604030504040204" pitchFamily="34" charset="0"/>
              </a:rPr>
              <a:t> z klidu do maximální hodnoty bez ztráty kroku.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Pro M=M</a:t>
            </a:r>
            <a:r>
              <a:rPr lang="cs-CZ" altLang="cs-CZ" sz="2000" b="1" baseline="-25000" dirty="0">
                <a:solidFill>
                  <a:srgbClr val="000000"/>
                </a:solidFill>
                <a:latin typeface="Tahoma" panose="020B0604030504040204" pitchFamily="34" charset="0"/>
              </a:rPr>
              <a:t>0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 je f</a:t>
            </a:r>
            <a:r>
              <a:rPr lang="cs-CZ" altLang="cs-CZ" sz="2000" b="1" baseline="-25000" dirty="0">
                <a:solidFill>
                  <a:srgbClr val="000000"/>
                </a:solidFill>
                <a:latin typeface="Tahoma" panose="020B0604030504040204" pitchFamily="34" charset="0"/>
              </a:rPr>
              <a:t>01max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 = </a:t>
            </a:r>
            <a:r>
              <a:rPr lang="cs-CZ" altLang="cs-CZ" sz="20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f</a:t>
            </a:r>
            <a:r>
              <a:rPr lang="cs-CZ" altLang="cs-CZ" sz="2000" b="1" baseline="-25000" dirty="0" err="1">
                <a:solidFill>
                  <a:srgbClr val="000000"/>
                </a:solidFill>
                <a:latin typeface="Tahoma" panose="020B0604030504040204" pitchFamily="34" charset="0"/>
              </a:rPr>
              <a:t>k</a:t>
            </a:r>
            <a:r>
              <a:rPr lang="cs-CZ" altLang="cs-CZ" sz="2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5435600" y="4797425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f</a:t>
            </a:r>
            <a:r>
              <a:rPr lang="cs-CZ" altLang="cs-CZ" sz="2000" b="1" baseline="-25000">
                <a:solidFill>
                  <a:srgbClr val="000000"/>
                </a:solidFill>
              </a:rPr>
              <a:t>k</a:t>
            </a:r>
          </a:p>
        </p:txBody>
      </p:sp>
      <p:grpSp>
        <p:nvGrpSpPr>
          <p:cNvPr id="58397" name="Group 29"/>
          <p:cNvGrpSpPr>
            <a:grpSpLocks/>
          </p:cNvGrpSpPr>
          <p:nvPr/>
        </p:nvGrpSpPr>
        <p:grpSpPr bwMode="auto">
          <a:xfrm>
            <a:off x="971550" y="1684338"/>
            <a:ext cx="4321175" cy="3113087"/>
            <a:chOff x="612" y="1061"/>
            <a:chExt cx="2722" cy="1961"/>
          </a:xfrm>
        </p:grpSpPr>
        <p:sp>
          <p:nvSpPr>
            <p:cNvPr id="58377" name="Freeform 9" descr="Široký šikmo dolů"/>
            <p:cNvSpPr>
              <a:spLocks/>
            </p:cNvSpPr>
            <p:nvPr/>
          </p:nvSpPr>
          <p:spPr bwMode="auto">
            <a:xfrm>
              <a:off x="613" y="1061"/>
              <a:ext cx="2720" cy="1961"/>
            </a:xfrm>
            <a:custGeom>
              <a:avLst/>
              <a:gdLst>
                <a:gd name="T0" fmla="*/ 0 w 2720"/>
                <a:gd name="T1" fmla="*/ 293 h 1961"/>
                <a:gd name="T2" fmla="*/ 1922 w 2720"/>
                <a:gd name="T3" fmla="*/ 278 h 1961"/>
                <a:gd name="T4" fmla="*/ 2720 w 2720"/>
                <a:gd name="T5" fmla="*/ 1961 h 1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0" h="1961">
                  <a:moveTo>
                    <a:pt x="0" y="293"/>
                  </a:moveTo>
                  <a:cubicBezTo>
                    <a:pt x="319" y="291"/>
                    <a:pt x="1469" y="0"/>
                    <a:pt x="1922" y="278"/>
                  </a:cubicBezTo>
                  <a:cubicBezTo>
                    <a:pt x="2375" y="556"/>
                    <a:pt x="2554" y="1611"/>
                    <a:pt x="2720" y="1961"/>
                  </a:cubicBezTo>
                </a:path>
              </a:pathLst>
            </a:custGeom>
            <a:pattFill prst="wdDnDiag">
              <a:fgClr>
                <a:schemeClr val="hlink"/>
              </a:fgClr>
              <a:bgClr>
                <a:schemeClr val="accent1"/>
              </a:bgClr>
            </a:pattFill>
            <a:ln w="508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395" name="AutoShape 27" descr="Široký šikmo dolů"/>
            <p:cNvSpPr>
              <a:spLocks noChangeArrowheads="1"/>
            </p:cNvSpPr>
            <p:nvPr/>
          </p:nvSpPr>
          <p:spPr bwMode="auto">
            <a:xfrm>
              <a:off x="612" y="1344"/>
              <a:ext cx="2722" cy="1678"/>
            </a:xfrm>
            <a:prstGeom prst="rtTriangle">
              <a:avLst/>
            </a:prstGeom>
            <a:pattFill prst="wdDnDiag">
              <a:fgClr>
                <a:schemeClr val="hlink"/>
              </a:fgClr>
              <a:bgClr>
                <a:schemeClr val="accent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58374" name="Freeform 6"/>
          <p:cNvSpPr>
            <a:spLocks/>
          </p:cNvSpPr>
          <p:nvPr/>
        </p:nvSpPr>
        <p:spPr bwMode="auto">
          <a:xfrm>
            <a:off x="971550" y="1628775"/>
            <a:ext cx="4824413" cy="3168650"/>
          </a:xfrm>
          <a:custGeom>
            <a:avLst/>
            <a:gdLst>
              <a:gd name="T0" fmla="*/ 0 w 3039"/>
              <a:gd name="T1" fmla="*/ 0 h 1996"/>
              <a:gd name="T2" fmla="*/ 0 w 3039"/>
              <a:gd name="T3" fmla="*/ 1996 h 1996"/>
              <a:gd name="T4" fmla="*/ 3039 w 3039"/>
              <a:gd name="T5" fmla="*/ 1996 h 1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39" h="1996">
                <a:moveTo>
                  <a:pt x="0" y="0"/>
                </a:moveTo>
                <a:lnTo>
                  <a:pt x="0" y="1996"/>
                </a:lnTo>
                <a:lnTo>
                  <a:pt x="3039" y="1996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8398" name="Line 30"/>
          <p:cNvSpPr>
            <a:spLocks noChangeShapeType="1"/>
          </p:cNvSpPr>
          <p:nvPr/>
        </p:nvSpPr>
        <p:spPr bwMode="auto">
          <a:xfrm>
            <a:off x="971550" y="3644900"/>
            <a:ext cx="3887788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99" name="Line 31"/>
          <p:cNvSpPr>
            <a:spLocks noChangeShapeType="1"/>
          </p:cNvSpPr>
          <p:nvPr/>
        </p:nvSpPr>
        <p:spPr bwMode="auto">
          <a:xfrm>
            <a:off x="4859338" y="3644900"/>
            <a:ext cx="0" cy="1152525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400" name="Text Box 32"/>
          <p:cNvSpPr txBox="1">
            <a:spLocks noChangeArrowheads="1"/>
          </p:cNvSpPr>
          <p:nvPr/>
        </p:nvSpPr>
        <p:spPr bwMode="auto">
          <a:xfrm>
            <a:off x="4356100" y="4868863"/>
            <a:ext cx="792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f</a:t>
            </a:r>
            <a:r>
              <a:rPr lang="cs-CZ" altLang="cs-CZ" sz="2000" b="1" baseline="-25000">
                <a:solidFill>
                  <a:srgbClr val="000000"/>
                </a:solidFill>
              </a:rPr>
              <a:t>02max</a:t>
            </a:r>
          </a:p>
        </p:txBody>
      </p:sp>
      <p:sp>
        <p:nvSpPr>
          <p:cNvPr id="58401" name="Text Box 33"/>
          <p:cNvSpPr txBox="1">
            <a:spLocks noChangeArrowheads="1"/>
          </p:cNvSpPr>
          <p:nvPr/>
        </p:nvSpPr>
        <p:spPr bwMode="auto">
          <a:xfrm>
            <a:off x="250825" y="5278438"/>
            <a:ext cx="84248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6088" indent="-446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Tahoma" panose="020B0604030504040204" pitchFamily="34" charset="0"/>
              </a:rPr>
              <a:t>B –	</a:t>
            </a:r>
            <a:r>
              <a:rPr lang="cs-CZ" altLang="cs-CZ" sz="2000" u="sng" dirty="0">
                <a:solidFill>
                  <a:srgbClr val="000000"/>
                </a:solidFill>
                <a:latin typeface="Tahoma" panose="020B0604030504040204" pitchFamily="34" charset="0"/>
              </a:rPr>
              <a:t>oblast omezené řiditelnosti</a:t>
            </a:r>
            <a:r>
              <a:rPr lang="cs-CZ" altLang="cs-CZ" sz="2000" dirty="0">
                <a:solidFill>
                  <a:srgbClr val="000000"/>
                </a:solidFill>
                <a:latin typeface="Tahoma" panose="020B0604030504040204" pitchFamily="34" charset="0"/>
              </a:rPr>
              <a:t> je omezena provozní charakteristikou - </a:t>
            </a:r>
            <a:r>
              <a:rPr lang="cs-CZ" altLang="cs-CZ" sz="2000" u="sng" dirty="0">
                <a:solidFill>
                  <a:srgbClr val="000000"/>
                </a:solidFill>
                <a:latin typeface="Tahoma" panose="020B0604030504040204" pitchFamily="34" charset="0"/>
              </a:rPr>
              <a:t>plynulý nárůst kmitočtu</a:t>
            </a:r>
            <a:r>
              <a:rPr lang="cs-CZ" altLang="cs-CZ" sz="2000" dirty="0">
                <a:solidFill>
                  <a:srgbClr val="000000"/>
                </a:solidFill>
                <a:latin typeface="Tahoma" panose="020B0604030504040204" pitchFamily="34" charset="0"/>
              </a:rPr>
              <a:t> z klidu do maximální hodnoty bez ztráty kroku.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Pro M=M</a:t>
            </a:r>
            <a:r>
              <a:rPr lang="cs-CZ" altLang="cs-CZ" sz="2000" b="1" baseline="-25000" dirty="0">
                <a:solidFill>
                  <a:srgbClr val="000000"/>
                </a:solidFill>
                <a:latin typeface="Tahoma" panose="020B0604030504040204" pitchFamily="34" charset="0"/>
              </a:rPr>
              <a:t>0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 je f</a:t>
            </a:r>
            <a:r>
              <a:rPr lang="cs-CZ" altLang="cs-CZ" sz="2000" b="1" baseline="-25000" dirty="0">
                <a:solidFill>
                  <a:srgbClr val="000000"/>
                </a:solidFill>
                <a:latin typeface="Tahoma" panose="020B0604030504040204" pitchFamily="34" charset="0"/>
              </a:rPr>
              <a:t>02max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 = </a:t>
            </a:r>
            <a:r>
              <a:rPr lang="cs-CZ" altLang="cs-CZ" sz="20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f</a:t>
            </a:r>
            <a:r>
              <a:rPr lang="cs-CZ" altLang="cs-CZ" sz="2000" b="1" baseline="-25000" dirty="0" err="1">
                <a:solidFill>
                  <a:srgbClr val="000000"/>
                </a:solidFill>
                <a:latin typeface="Tahoma" panose="020B0604030504040204" pitchFamily="34" charset="0"/>
              </a:rPr>
              <a:t>k</a:t>
            </a:r>
            <a:r>
              <a:rPr lang="cs-CZ" altLang="cs-CZ" sz="2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58403" name="Text Box 35"/>
          <p:cNvSpPr txBox="1">
            <a:spLocks noChangeArrowheads="1"/>
          </p:cNvSpPr>
          <p:nvPr/>
        </p:nvSpPr>
        <p:spPr bwMode="auto">
          <a:xfrm>
            <a:off x="3563938" y="2492375"/>
            <a:ext cx="360362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8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8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5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8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9" grpId="0"/>
      <p:bldP spid="58381" grpId="0" animBg="1"/>
      <p:bldP spid="58382" grpId="0"/>
      <p:bldP spid="58383" grpId="0" animBg="1"/>
      <p:bldP spid="58383" grpId="1" animBg="1"/>
      <p:bldP spid="58384" grpId="0"/>
      <p:bldP spid="58385" grpId="0" animBg="1"/>
      <p:bldP spid="58385" grpId="1" animBg="1"/>
      <p:bldP spid="58386" grpId="0"/>
      <p:bldP spid="58386" grpId="1"/>
      <p:bldP spid="58391" grpId="0" animBg="1"/>
      <p:bldP spid="58391" grpId="1" animBg="1"/>
      <p:bldP spid="58393" grpId="0"/>
      <p:bldP spid="58374" grpId="0" animBg="1"/>
      <p:bldP spid="58398" grpId="0" animBg="1"/>
      <p:bldP spid="58399" grpId="0" animBg="1"/>
      <p:bldP spid="58400" grpId="0"/>
      <p:bldP spid="5840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436096" y="188640"/>
            <a:ext cx="3600400" cy="136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32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Ukázky charakteristik</a:t>
            </a:r>
            <a:endParaRPr lang="cs-CZ" altLang="cs-CZ" sz="32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5290840" cy="309634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86" y="3284984"/>
            <a:ext cx="5390168" cy="335494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83568" y="6271699"/>
            <a:ext cx="2629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solidFill>
                  <a:srgbClr val="000000"/>
                </a:solidFill>
              </a:rPr>
              <a:t>https://shop.eufactory.com</a:t>
            </a:r>
          </a:p>
        </p:txBody>
      </p:sp>
      <p:sp>
        <p:nvSpPr>
          <p:cNvPr id="5" name="Obdélník 4"/>
          <p:cNvSpPr/>
          <p:nvPr/>
        </p:nvSpPr>
        <p:spPr bwMode="auto">
          <a:xfrm>
            <a:off x="3923928" y="3645024"/>
            <a:ext cx="864096" cy="2626675"/>
          </a:xfrm>
          <a:prstGeom prst="rect">
            <a:avLst/>
          </a:prstGeom>
          <a:solidFill>
            <a:schemeClr val="accent1">
              <a:alpha val="52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00708" y="4460655"/>
            <a:ext cx="2544671" cy="338554"/>
          </a:xfrm>
          <a:prstGeom prst="rect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1600" dirty="0" smtClean="0">
                <a:solidFill>
                  <a:srgbClr val="000000"/>
                </a:solidFill>
              </a:rPr>
              <a:t>oblast optimálního využití </a:t>
            </a:r>
            <a:endParaRPr lang="cs-CZ" sz="1600" dirty="0">
              <a:solidFill>
                <a:srgbClr val="00000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 bwMode="auto">
          <a:xfrm>
            <a:off x="2987824" y="4793178"/>
            <a:ext cx="122413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8299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4" grpId="0"/>
      <p:bldP spid="5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altLang="cs-CZ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Základní informace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8785225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V současnosti se krokové motory používají v mnoha různých zařízeních, která vyžaduji precizní řízení pohybu a přesné určení polohy. Proto nachází uplatnění hlavně v aplikacích, které vyžadují přesné řízení přemístění, polohovacích zařízeních, jelikož pomocí počítače a řadiče lze snadno vytvořit vhodné zařízení a software. Široce se též používají v biomedicínských přístrojích, pohonech počítačových disků, tiskárnách, skenerech, inteligentním osvětlení, pro řízení objektivů kamer, polohy regulačních prvků ve spalovacích motorech, v robotice, 3D skenerech a tiskárnách, XY plotterech, CNC strojích a jiných 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zařízeních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altLang="cs-CZ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Základní informace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8785225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rgbClr val="000000"/>
                </a:solidFill>
                <a:latin typeface="Tahoma" panose="020B0604030504040204" pitchFamily="34" charset="0"/>
              </a:rPr>
              <a:t>Krokové </a:t>
            </a: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motory se používají většinou pro malé momenty: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  desetiny 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až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jednotky Nm.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Princip krokového motoru je podobný jako u synchronního stroje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, místo točivého magnetického pole je využito postupného („poskakujícího“) magnetického pole.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Základní podmínkou chodu krokového motoru je řídící jednotka, která převádí digitální signál na analogový úhel  natočení rotoru.  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Další rozvoj krokových motorků je odvozen: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*	zvyšováním 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výkonu (momentu)</a:t>
            </a:r>
            <a:endParaRPr lang="cs-CZ" altLang="cs-CZ" sz="2000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*	trojfázovým napájením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*	snižováním minimálního úhlu natočení - mikrokrokování  	</a:t>
            </a:r>
            <a:endParaRPr lang="cs-CZ" altLang="cs-CZ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57200" y="115888"/>
            <a:ext cx="822960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Rozdělení krokových motorků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50825" y="1125538"/>
            <a:ext cx="871378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tabLst>
                <a:tab pos="263525" algn="l"/>
                <a:tab pos="1349375" algn="l"/>
                <a:tab pos="3771900" algn="l"/>
                <a:tab pos="5018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3525" algn="l"/>
                <a:tab pos="1349375" algn="l"/>
                <a:tab pos="3771900" algn="l"/>
                <a:tab pos="5018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3525" algn="l"/>
                <a:tab pos="1349375" algn="l"/>
                <a:tab pos="3771900" algn="l"/>
                <a:tab pos="5018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3525" algn="l"/>
                <a:tab pos="1349375" algn="l"/>
                <a:tab pos="3771900" algn="l"/>
                <a:tab pos="5018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3525" algn="l"/>
                <a:tab pos="1349375" algn="l"/>
                <a:tab pos="3771900" algn="l"/>
                <a:tab pos="5018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349375" algn="l"/>
                <a:tab pos="3771900" algn="l"/>
                <a:tab pos="5018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349375" algn="l"/>
                <a:tab pos="3771900" algn="l"/>
                <a:tab pos="5018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349375" algn="l"/>
                <a:tab pos="3771900" algn="l"/>
                <a:tab pos="5018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349375" algn="l"/>
                <a:tab pos="3771900" algn="l"/>
                <a:tab pos="5018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Podle konstrukce: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krokové motorky s pasivním rotorem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 – reluktanční motorky, využívají reakční 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moment (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Tahoma" panose="020B0604030504040204" pitchFamily="34" charset="0"/>
              </a:rPr>
              <a:t>X</a:t>
            </a:r>
            <a:r>
              <a:rPr lang="cs-CZ" altLang="cs-CZ" sz="2000" b="1" baseline="-25000" dirty="0" err="1" smtClean="0">
                <a:solidFill>
                  <a:srgbClr val="000000"/>
                </a:solidFill>
                <a:latin typeface="Tahoma" panose="020B0604030504040204" pitchFamily="34" charset="0"/>
              </a:rPr>
              <a:t>d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 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X</a:t>
            </a:r>
            <a:r>
              <a:rPr lang="cs-CZ" altLang="cs-CZ" sz="2000" b="1" baseline="-25000" dirty="0" err="1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q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) - malý moment  útlum</a:t>
            </a:r>
            <a:endParaRPr lang="cs-CZ" altLang="cs-CZ" sz="2000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krokové motorky s aktivním rotorem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 – rotor je tvořen trvalým magnetem, využívají synchronní moment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		- axiálně polarizovaný rotor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		- radiálně polarizovaný rotor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hybridní krokové motorky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 – slučují konstrukční principy obou 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typů 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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zvýšení momentu - současný trend</a:t>
            </a:r>
            <a:endParaRPr lang="cs-CZ" altLang="cs-CZ" sz="2000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kompaktní krokové motory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– mají v sobě zabudovanou řídící jednotku 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Podle způsobu napájení:</a:t>
            </a:r>
          </a:p>
          <a:p>
            <a:pPr>
              <a:tabLst>
                <a:tab pos="263525" algn="l"/>
                <a:tab pos="4032250" algn="l"/>
                <a:tab pos="5018088" algn="l"/>
              </a:tabLst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	* dvoufázové 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KM</a:t>
            </a:r>
            <a:endParaRPr lang="cs-CZ" altLang="cs-CZ" sz="2000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tabLst>
                <a:tab pos="263525" algn="l"/>
                <a:tab pos="4032250" algn="l"/>
                <a:tab pos="5018088" algn="l"/>
              </a:tabLst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	* trojfázový KM</a:t>
            </a:r>
          </a:p>
          <a:p>
            <a:pPr>
              <a:tabLst>
                <a:tab pos="263525" algn="l"/>
                <a:tab pos="4032250" algn="l"/>
                <a:tab pos="5018088" algn="l"/>
              </a:tabLst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	* čtyřfázový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1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1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79388" y="115888"/>
            <a:ext cx="4608512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Konstrukce KM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5329237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2" name="Picture 6" descr="st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115888"/>
            <a:ext cx="3303588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 descr="ro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716338"/>
            <a:ext cx="51117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395288" y="2420938"/>
            <a:ext cx="2017712" cy="4222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</a:rPr>
              <a:t>Aktivní rotor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539750" y="1412875"/>
            <a:ext cx="1008063" cy="4222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</a:rPr>
              <a:t>Stator</a:t>
            </a:r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1546225" y="1844675"/>
            <a:ext cx="1150938" cy="431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V="1">
            <a:off x="1547813" y="981075"/>
            <a:ext cx="4319587" cy="863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1619250" y="2852738"/>
            <a:ext cx="431800" cy="3603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2339975" y="2852738"/>
            <a:ext cx="2087563" cy="10810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5019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040313"/>
            <a:ext cx="298450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1619250" y="2852738"/>
            <a:ext cx="431800" cy="24479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5" grpId="0" animBg="1"/>
      <p:bldP spid="50186" grpId="0" animBg="1"/>
      <p:bldP spid="50187" grpId="0" animBg="1"/>
      <p:bldP spid="50188" grpId="0" animBg="1"/>
      <p:bldP spid="50189" grpId="0" animBg="1"/>
      <p:bldP spid="50190" grpId="0" animBg="1"/>
      <p:bldP spid="501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79388" y="188913"/>
            <a:ext cx="87852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Zvýšení počtu kroků u 4fázového reluktančního motoru</a:t>
            </a:r>
          </a:p>
        </p:txBody>
      </p:sp>
      <p:pic>
        <p:nvPicPr>
          <p:cNvPr id="5940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37" y="1557339"/>
            <a:ext cx="4986176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5724525" y="1052513"/>
            <a:ext cx="324008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Konstrukce KM </a:t>
            </a:r>
          </a:p>
        </p:txBody>
      </p:sp>
      <p:pic>
        <p:nvPicPr>
          <p:cNvPr id="60421" name="Picture 5" descr="op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44450"/>
            <a:ext cx="55054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Picture 7" descr="stepper_motor_stator_and_rotor_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213100"/>
            <a:ext cx="8675688" cy="35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01788"/>
            <a:ext cx="6553200" cy="33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2060575"/>
            <a:ext cx="2287587" cy="465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35550"/>
            <a:ext cx="6553200" cy="168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2915816" y="1176"/>
            <a:ext cx="345650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Ukázky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2863"/>
            <a:ext cx="29495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6049963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79388" y="5876925"/>
            <a:ext cx="8641084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Základní, jednoduchá konstrukce </a:t>
            </a:r>
            <a:r>
              <a:rPr lang="cs-CZ" altLang="cs-CZ" sz="36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KM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22263" y="3933825"/>
            <a:ext cx="5329237" cy="1031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2 cívky, každá v samostatné sekci. 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Cívky mají vyvedený střed – možnost bipolárního nebo unipolárního řízení.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22263" y="5084763"/>
            <a:ext cx="5329237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Pólové nástavce statoru – zmagnetují se podle směru proudu cívkami</a:t>
            </a: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H="1" flipV="1">
            <a:off x="2339975" y="2276475"/>
            <a:ext cx="431800" cy="1152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V="1">
            <a:off x="2771775" y="2133600"/>
            <a:ext cx="863600" cy="1295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107950" y="404813"/>
            <a:ext cx="2808288" cy="223202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13" name="Oval 13"/>
          <p:cNvSpPr>
            <a:spLocks noChangeArrowheads="1"/>
          </p:cNvSpPr>
          <p:nvPr/>
        </p:nvSpPr>
        <p:spPr bwMode="auto">
          <a:xfrm>
            <a:off x="2987675" y="404813"/>
            <a:ext cx="2808288" cy="223202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0" y="3429000"/>
            <a:ext cx="5976938" cy="40011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Motor je rozdělený na dvě samostatné sekce 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V="1">
            <a:off x="2771775" y="2852738"/>
            <a:ext cx="3671888" cy="576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 flipV="1">
            <a:off x="2771775" y="2133600"/>
            <a:ext cx="3816350" cy="1295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 flipH="1" flipV="1">
            <a:off x="1547813" y="1916113"/>
            <a:ext cx="1439862" cy="20177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 flipV="1">
            <a:off x="2987675" y="1989138"/>
            <a:ext cx="1223963" cy="1944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>
            <a:off x="5580063" y="3933825"/>
            <a:ext cx="15128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323850" y="2060575"/>
            <a:ext cx="431800" cy="30241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323850" y="2060575"/>
            <a:ext cx="2016125" cy="30241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 flipH="1" flipV="1">
            <a:off x="3635375" y="1916113"/>
            <a:ext cx="1944688" cy="31686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27" name="Line 27"/>
          <p:cNvSpPr>
            <a:spLocks noChangeShapeType="1"/>
          </p:cNvSpPr>
          <p:nvPr/>
        </p:nvSpPr>
        <p:spPr bwMode="auto">
          <a:xfrm flipH="1" flipV="1">
            <a:off x="5292725" y="2133600"/>
            <a:ext cx="287338" cy="29511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 flipV="1">
            <a:off x="5580063" y="1844675"/>
            <a:ext cx="1728787" cy="32400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29" name="Line 29"/>
          <p:cNvSpPr>
            <a:spLocks noChangeShapeType="1"/>
          </p:cNvSpPr>
          <p:nvPr/>
        </p:nvSpPr>
        <p:spPr bwMode="auto">
          <a:xfrm flipV="1">
            <a:off x="5580063" y="2852738"/>
            <a:ext cx="1584325" cy="22320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30" name="Line 30"/>
          <p:cNvSpPr>
            <a:spLocks noChangeShapeType="1"/>
          </p:cNvSpPr>
          <p:nvPr/>
        </p:nvSpPr>
        <p:spPr bwMode="auto">
          <a:xfrm flipV="1">
            <a:off x="5580063" y="2060575"/>
            <a:ext cx="1296987" cy="18732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31" name="Line 31"/>
          <p:cNvSpPr>
            <a:spLocks noChangeShapeType="1"/>
          </p:cNvSpPr>
          <p:nvPr/>
        </p:nvSpPr>
        <p:spPr bwMode="auto">
          <a:xfrm flipV="1">
            <a:off x="5580063" y="2781300"/>
            <a:ext cx="1368425" cy="1152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7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2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8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1" dur="5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4" dur="5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8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6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9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2" dur="5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5" dur="5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8" dur="5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1" dur="5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  <p:bldP spid="51207" grpId="0" animBg="1"/>
      <p:bldP spid="51207" grpId="1" animBg="1"/>
      <p:bldP spid="51208" grpId="0" animBg="1"/>
      <p:bldP spid="51210" grpId="0" animBg="1"/>
      <p:bldP spid="51210" grpId="1" animBg="1"/>
      <p:bldP spid="51211" grpId="0" animBg="1"/>
      <p:bldP spid="51211" grpId="1" animBg="1"/>
      <p:bldP spid="51212" grpId="0" animBg="1"/>
      <p:bldP spid="51213" grpId="0" animBg="1"/>
      <p:bldP spid="51217" grpId="0" animBg="1"/>
      <p:bldP spid="51217" grpId="1" animBg="1"/>
      <p:bldP spid="51218" grpId="0" animBg="1"/>
      <p:bldP spid="51218" grpId="1" animBg="1"/>
      <p:bldP spid="51219" grpId="0" animBg="1"/>
      <p:bldP spid="51219" grpId="1" animBg="1"/>
      <p:bldP spid="51220" grpId="0" animBg="1"/>
      <p:bldP spid="51220" grpId="1" animBg="1"/>
      <p:bldP spid="51221" grpId="0" animBg="1"/>
      <p:bldP spid="51221" grpId="1" animBg="1"/>
      <p:bldP spid="51223" grpId="0" animBg="1"/>
      <p:bldP spid="51223" grpId="1" animBg="1"/>
      <p:bldP spid="51224" grpId="0" animBg="1"/>
      <p:bldP spid="51224" grpId="1" animBg="1"/>
      <p:bldP spid="51225" grpId="0" animBg="1"/>
      <p:bldP spid="51225" grpId="1" animBg="1"/>
      <p:bldP spid="51226" grpId="0" animBg="1"/>
      <p:bldP spid="51226" grpId="1" animBg="1"/>
      <p:bldP spid="51227" grpId="0" animBg="1"/>
      <p:bldP spid="51227" grpId="1" animBg="1"/>
      <p:bldP spid="51228" grpId="0" animBg="1"/>
      <p:bldP spid="51228" grpId="1" animBg="1"/>
      <p:bldP spid="51229" grpId="0" animBg="1"/>
      <p:bldP spid="51229" grpId="1" animBg="1"/>
      <p:bldP spid="51230" grpId="0" animBg="1"/>
      <p:bldP spid="51230" grpId="1" animBg="1"/>
      <p:bldP spid="51231" grpId="0" animBg="1"/>
      <p:bldP spid="51231" grpId="1" animBg="1"/>
    </p:bldLst>
  </p:timing>
</p:sld>
</file>

<file path=ppt/theme/theme1.xml><?xml version="1.0" encoding="utf-8"?>
<a:theme xmlns:a="http://schemas.openxmlformats.org/drawingml/2006/main" name="Štěrbina">
  <a:themeElements>
    <a:clrScheme name="Štěrbina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Štěrbin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Štěrbina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těrbina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1734</TotalTime>
  <Words>911</Words>
  <Application>Microsoft Office PowerPoint</Application>
  <PresentationFormat>Předvádění na obrazovce (4:3)</PresentationFormat>
  <Paragraphs>95</Paragraphs>
  <Slides>17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Comic Sans MS</vt:lpstr>
      <vt:lpstr>Symbol</vt:lpstr>
      <vt:lpstr>Tahoma</vt:lpstr>
      <vt:lpstr>Wingdings</vt:lpstr>
      <vt:lpstr>Štěrbina</vt:lpstr>
      <vt:lpstr>Rovnice</vt:lpstr>
      <vt:lpstr>Krokový motor</vt:lpstr>
      <vt:lpstr>Základní informace</vt:lpstr>
      <vt:lpstr>Základní informace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Krokový motor</dc:title>
  <dc:creator>pe</dc:creator>
  <cp:lastModifiedBy>Ivo Petricek</cp:lastModifiedBy>
  <cp:revision>74</cp:revision>
  <dcterms:created xsi:type="dcterms:W3CDTF">2008-02-21T05:46:37Z</dcterms:created>
  <dcterms:modified xsi:type="dcterms:W3CDTF">2024-02-20T09:31:18Z</dcterms:modified>
</cp:coreProperties>
</file>