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9" r:id="rId4"/>
    <p:sldId id="260" r:id="rId5"/>
    <p:sldId id="270" r:id="rId6"/>
    <p:sldId id="273" r:id="rId7"/>
    <p:sldId id="269" r:id="rId8"/>
    <p:sldId id="261" r:id="rId9"/>
    <p:sldId id="262" r:id="rId10"/>
    <p:sldId id="263" r:id="rId11"/>
    <p:sldId id="264" r:id="rId12"/>
    <p:sldId id="265" r:id="rId13"/>
    <p:sldId id="275" r:id="rId14"/>
    <p:sldId id="266" r:id="rId15"/>
    <p:sldId id="267" r:id="rId16"/>
    <p:sldId id="280" r:id="rId17"/>
    <p:sldId id="281" r:id="rId18"/>
    <p:sldId id="282" r:id="rId19"/>
    <p:sldId id="271" r:id="rId20"/>
    <p:sldId id="272" r:id="rId21"/>
    <p:sldId id="276" r:id="rId22"/>
    <p:sldId id="277" r:id="rId23"/>
    <p:sldId id="278" r:id="rId24"/>
    <p:sldId id="279" r:id="rId25"/>
    <p:sldId id="283" r:id="rId26"/>
    <p:sldId id="289" r:id="rId27"/>
    <p:sldId id="284" r:id="rId28"/>
    <p:sldId id="286" r:id="rId29"/>
    <p:sldId id="285" r:id="rId30"/>
    <p:sldId id="290" r:id="rId31"/>
    <p:sldId id="287" r:id="rId32"/>
    <p:sldId id="288" r:id="rId33"/>
    <p:sldId id="258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CFF99"/>
    <a:srgbClr val="99FF99"/>
    <a:srgbClr val="00FFFF"/>
    <a:srgbClr val="FF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4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4102F075-B688-4FB4-8B41-4FC04B54B0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5048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000409C1-182A-4511-91B8-15897DE41D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2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09C1-182A-4511-91B8-15897DE41D5C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208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71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9F7AF7-FEC7-45C6-803B-FFE08E9C22C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AA0FF-0398-4380-946A-36265DA72B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872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507F-038D-4966-B4E2-51C9FD717D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327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6282C-F54E-4400-8352-28A76B88F6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666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8AE60-29D1-4CC5-8133-12CE481584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018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A6365-0283-4E33-95A2-B5E9FFF55F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2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FBDB3-AB53-4622-A6B3-EBC96A6E8B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617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08FAB-1656-436D-A121-EEAAEAE1E2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766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305C2-D8A8-4F83-82BA-69656D2CCA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212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9CC70-D6BA-467E-A641-65C1E61ADF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235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0CCF6-AAA8-44A5-A670-D63A60D04D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22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BBBEFFB-CD82-473E-B040-71A17109BE6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png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838"/>
            <a:ext cx="9144000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975"/>
          </a:xfrm>
          <a:solidFill>
            <a:srgbClr val="CCFFFF"/>
          </a:solidFill>
        </p:spPr>
        <p:txBody>
          <a:bodyPr/>
          <a:lstStyle/>
          <a:p>
            <a:r>
              <a:rPr lang="cs-CZ" altLang="cs-CZ" sz="5600" b="1">
                <a:solidFill>
                  <a:schemeClr val="bg1"/>
                </a:solidFill>
                <a:latin typeface="Comic Sans MS" panose="030F0702030302020204" pitchFamily="66" charset="0"/>
              </a:rPr>
              <a:t>Synchronní stroje  III.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835150" y="5949950"/>
            <a:ext cx="4538663" cy="641350"/>
          </a:xfrm>
          <a:prstGeom prst="rect">
            <a:avLst/>
          </a:prstGeom>
          <a:solidFill>
            <a:srgbClr val="CCFFFF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Synchronní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818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Reakční moment synchronního stroje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79388" y="1268413"/>
            <a:ext cx="87137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Podélná synchronní reaktance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	X</a:t>
            </a:r>
            <a:r>
              <a:rPr lang="cs-CZ" altLang="cs-CZ" sz="22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= X</a:t>
            </a:r>
            <a:r>
              <a:rPr lang="cs-CZ" altLang="cs-CZ" sz="22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ad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+ X</a:t>
            </a:r>
            <a:r>
              <a:rPr lang="cs-CZ" altLang="cs-CZ" sz="22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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Příčná synchronní reaktance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X</a:t>
            </a:r>
            <a:r>
              <a:rPr lang="cs-CZ" altLang="cs-CZ" sz="22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q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= X</a:t>
            </a:r>
            <a:r>
              <a:rPr lang="cs-CZ" altLang="cs-CZ" sz="22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aq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+ X</a:t>
            </a:r>
            <a:r>
              <a:rPr lang="cs-CZ" altLang="cs-CZ" sz="22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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(předpoklad stejná rozptylová reaktance ve všech směrech)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V ose d je menší vzduchová mezera než v ose q	 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X</a:t>
            </a:r>
            <a:r>
              <a:rPr lang="cs-CZ" altLang="cs-CZ" sz="22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 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 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X</a:t>
            </a:r>
            <a:r>
              <a:rPr lang="cs-CZ" altLang="cs-CZ" sz="22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323850" y="3284538"/>
            <a:ext cx="352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Velikost reakčního momentu </a:t>
            </a: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(bez odvození)</a:t>
            </a: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</a:p>
        </p:txBody>
      </p:sp>
      <p:graphicFrame>
        <p:nvGraphicFramePr>
          <p:cNvPr id="136206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3995738" y="3370263"/>
          <a:ext cx="482441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5" name="Rovnice" r:id="rId3" imgW="2273040" imgH="469800" progId="Equation.3">
                  <p:embed/>
                </p:oleObj>
              </mc:Choice>
              <mc:Fallback>
                <p:oleObj name="Rovnice" r:id="rId3" imgW="2273040" imgH="469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370263"/>
                        <a:ext cx="4824412" cy="9953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250825" y="4672013"/>
            <a:ext cx="8713788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Nejdůležitější poznatky reakčního momentu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	moment nezávisí na buzení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	velikost momentu je dána zejména rozdílem reaktancí X</a:t>
            </a:r>
            <a:r>
              <a:rPr lang="cs-CZ" altLang="cs-CZ" sz="20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</a:t>
            </a: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- X</a:t>
            </a:r>
            <a:r>
              <a:rPr lang="cs-CZ" altLang="cs-CZ" sz="20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q</a:t>
            </a: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	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 	velikost momentu závisí na sin 2</a:t>
            </a: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80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Celkový moment synchronního stroje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660900" algn="l"/>
                <a:tab pos="6103938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4660900" algn="l"/>
                <a:tab pos="6103938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660900" algn="l"/>
                <a:tab pos="6103938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660900" algn="l"/>
                <a:tab pos="6103938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660900" algn="l"/>
                <a:tab pos="6103938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103938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103938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103938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60900" algn="l"/>
                <a:tab pos="6103938" algn="l"/>
                <a:tab pos="681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Celkový moment je dán součtem obou momentů:</a:t>
            </a: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	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 = M</a:t>
            </a:r>
            <a:r>
              <a:rPr lang="cs-CZ" altLang="cs-CZ" sz="2400" b="1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+ </a:t>
            </a:r>
            <a:r>
              <a:rPr lang="cs-CZ" altLang="cs-CZ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</a:t>
            </a:r>
            <a:r>
              <a:rPr lang="cs-CZ" altLang="cs-CZ" sz="2400" b="1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</a:t>
            </a:r>
            <a:endParaRPr lang="cs-CZ" altLang="cs-CZ" sz="2400" b="1" baseline="-2500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3928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04988"/>
            <a:ext cx="6337300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9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9288"/>
            <a:ext cx="6192838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9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9288"/>
            <a:ext cx="6192838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86" name="Line 22"/>
          <p:cNvSpPr>
            <a:spLocks noChangeShapeType="1"/>
          </p:cNvSpPr>
          <p:nvPr/>
        </p:nvSpPr>
        <p:spPr bwMode="auto">
          <a:xfrm>
            <a:off x="2700338" y="2205038"/>
            <a:ext cx="0" cy="71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9287" name="Line 23"/>
          <p:cNvSpPr>
            <a:spLocks noChangeShapeType="1"/>
          </p:cNvSpPr>
          <p:nvPr/>
        </p:nvSpPr>
        <p:spPr bwMode="auto">
          <a:xfrm>
            <a:off x="4427538" y="2206625"/>
            <a:ext cx="0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9292" name="Text Box 28"/>
          <p:cNvSpPr txBox="1">
            <a:spLocks noChangeArrowheads="1"/>
          </p:cNvSpPr>
          <p:nvPr/>
        </p:nvSpPr>
        <p:spPr bwMode="auto">
          <a:xfrm>
            <a:off x="2916238" y="1844675"/>
            <a:ext cx="1368425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stabilní chod</a:t>
            </a:r>
          </a:p>
        </p:txBody>
      </p:sp>
      <p:sp>
        <p:nvSpPr>
          <p:cNvPr id="139288" name="Line 24"/>
          <p:cNvSpPr>
            <a:spLocks noChangeShapeType="1"/>
          </p:cNvSpPr>
          <p:nvPr/>
        </p:nvSpPr>
        <p:spPr bwMode="auto">
          <a:xfrm>
            <a:off x="2700338" y="2205038"/>
            <a:ext cx="172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2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92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86" grpId="0" animBg="1"/>
      <p:bldP spid="139287" grpId="0" animBg="1"/>
      <p:bldP spid="139292" grpId="0" uiExpand="1" build="allAtOnce" animBg="1"/>
      <p:bldP spid="1392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Vliv a význam reakčního momentu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885666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	amplituda reakčního momentu je výrazně nižší než synchronního momentu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	jestliže platí </a:t>
            </a:r>
            <a:r>
              <a:rPr lang="cs-CZ" altLang="cs-CZ" sz="2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X</a:t>
            </a:r>
            <a:r>
              <a:rPr lang="cs-CZ" altLang="cs-CZ" sz="2000" b="1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 </a:t>
            </a:r>
            <a:r>
              <a:rPr lang="cs-CZ" altLang="cs-CZ" sz="2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, pak motor vykazuje moment i bez buzení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reakční moment zvyšuje maximální moment stroje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reakční moment snižuje maximální zátěžný úhel synchronního stroje, pracovní oblast je rozsahu:	 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-/2  </a:t>
            </a:r>
            <a:r>
              <a:rPr lang="cs-CZ" altLang="cs-CZ" sz="2400" b="1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max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  /2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některé synchronní motory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menších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výkonů pracují bez budiče, pouze s reakčním momentem (reakční, zubový, reluktanční motor).</a:t>
            </a:r>
            <a:endParaRPr lang="cs-CZ" altLang="cs-CZ" sz="2000" b="1" baseline="-2500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72" name="Line 44"/>
          <p:cNvSpPr>
            <a:spLocks noChangeShapeType="1"/>
          </p:cNvSpPr>
          <p:nvPr/>
        </p:nvSpPr>
        <p:spPr bwMode="auto">
          <a:xfrm rot="5400000">
            <a:off x="4859338" y="4868863"/>
            <a:ext cx="316865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223962"/>
          </a:xfrm>
        </p:spPr>
        <p:txBody>
          <a:bodyPr/>
          <a:lstStyle/>
          <a:p>
            <a:r>
              <a:rPr lang="cs-CZ" altLang="cs-CZ" sz="32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Fázorový diagram synchronního motoru </a:t>
            </a:r>
            <a:br>
              <a:rPr lang="cs-CZ" altLang="cs-CZ" sz="32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32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 budícím </a:t>
            </a:r>
            <a:r>
              <a:rPr lang="cs-CZ" altLang="cs-CZ" sz="32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vinutím (hladký rotor).</a:t>
            </a:r>
            <a:endParaRPr lang="cs-CZ" altLang="cs-CZ" sz="32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468313" y="4195763"/>
            <a:ext cx="29511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spcBef>
                <a:spcPct val="0"/>
              </a:spcBef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spcBef>
                <a:spcPct val="0"/>
              </a:spcBef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spcBef>
                <a:spcPct val="0"/>
              </a:spcBef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 = </a:t>
            </a:r>
            <a:r>
              <a:rPr lang="cs-CZ" altLang="cs-CZ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jX</a:t>
            </a:r>
            <a:r>
              <a:rPr lang="cs-CZ" altLang="cs-CZ" sz="2400" b="1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*I * </a:t>
            </a:r>
            <a:r>
              <a:rPr lang="cs-CZ" altLang="cs-CZ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</a:t>
            </a:r>
            <a:r>
              <a:rPr lang="cs-CZ" altLang="cs-CZ" sz="2400" b="1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ib</a:t>
            </a:r>
            <a:endParaRPr lang="cs-CZ" altLang="cs-CZ" sz="2400" b="1" baseline="-2500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1) 	</a:t>
            </a:r>
            <a:r>
              <a:rPr lang="cs-CZ" altLang="cs-CZ" sz="2000" b="1" dirty="0" err="1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Přebuzený</a:t>
            </a:r>
            <a:r>
              <a:rPr lang="cs-CZ" altLang="cs-CZ" sz="2000" b="1" dirty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 stav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66FF33"/>
                </a:solidFill>
                <a:effectLst/>
                <a:latin typeface="Tahoma" panose="020B0604030504040204" pitchFamily="34" charset="0"/>
              </a:rPr>
              <a:t>2)	</a:t>
            </a:r>
            <a:r>
              <a:rPr lang="cs-CZ" altLang="cs-CZ" sz="2000" b="1" dirty="0" err="1">
                <a:solidFill>
                  <a:srgbClr val="66FF33"/>
                </a:solidFill>
                <a:effectLst/>
                <a:latin typeface="Tahoma" panose="020B0604030504040204" pitchFamily="34" charset="0"/>
              </a:rPr>
              <a:t>Podbuzený</a:t>
            </a:r>
            <a:r>
              <a:rPr lang="cs-CZ" altLang="cs-CZ" sz="2000" b="1" dirty="0">
                <a:solidFill>
                  <a:srgbClr val="66FF33"/>
                </a:solidFill>
                <a:effectLst/>
                <a:latin typeface="Tahoma" panose="020B0604030504040204" pitchFamily="34" charset="0"/>
              </a:rPr>
              <a:t> stav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FFFF"/>
                </a:solidFill>
                <a:effectLst/>
                <a:latin typeface="Tahoma" panose="020B0604030504040204" pitchFamily="34" charset="0"/>
              </a:rPr>
              <a:t>3)	cos </a:t>
            </a:r>
            <a:r>
              <a:rPr lang="cs-CZ" altLang="cs-CZ" sz="2000" b="1" dirty="0">
                <a:solidFill>
                  <a:srgbClr val="00FFFF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 = 1</a:t>
            </a:r>
          </a:p>
        </p:txBody>
      </p:sp>
      <p:grpSp>
        <p:nvGrpSpPr>
          <p:cNvPr id="150594" name="Group 66"/>
          <p:cNvGrpSpPr>
            <a:grpSpLocks/>
          </p:cNvGrpSpPr>
          <p:nvPr/>
        </p:nvGrpSpPr>
        <p:grpSpPr bwMode="auto">
          <a:xfrm>
            <a:off x="250825" y="1603375"/>
            <a:ext cx="3221038" cy="2065338"/>
            <a:chOff x="158" y="572"/>
            <a:chExt cx="2029" cy="1301"/>
          </a:xfrm>
        </p:grpSpPr>
        <p:sp>
          <p:nvSpPr>
            <p:cNvPr id="150533" name="Line 5"/>
            <p:cNvSpPr>
              <a:spLocks noChangeAspect="1" noChangeShapeType="1"/>
            </p:cNvSpPr>
            <p:nvPr/>
          </p:nvSpPr>
          <p:spPr bwMode="auto">
            <a:xfrm>
              <a:off x="574" y="984"/>
              <a:ext cx="1" cy="7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50534" name="Line 6"/>
            <p:cNvSpPr>
              <a:spLocks noChangeAspect="1" noChangeShapeType="1"/>
            </p:cNvSpPr>
            <p:nvPr/>
          </p:nvSpPr>
          <p:spPr bwMode="auto">
            <a:xfrm>
              <a:off x="2154" y="981"/>
              <a:ext cx="1" cy="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50535" name="Line 7"/>
            <p:cNvSpPr>
              <a:spLocks noChangeAspect="1" noChangeShapeType="1"/>
            </p:cNvSpPr>
            <p:nvPr/>
          </p:nvSpPr>
          <p:spPr bwMode="auto">
            <a:xfrm rot="5400000">
              <a:off x="1033" y="724"/>
              <a:ext cx="1" cy="4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50536" name="Line 8"/>
            <p:cNvSpPr>
              <a:spLocks noChangeAspect="1" noChangeShapeType="1"/>
            </p:cNvSpPr>
            <p:nvPr/>
          </p:nvSpPr>
          <p:spPr bwMode="auto">
            <a:xfrm rot="5400000">
              <a:off x="1853" y="608"/>
              <a:ext cx="1" cy="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50537" name="Text Box 9"/>
            <p:cNvSpPr txBox="1">
              <a:spLocks noChangeAspect="1" noChangeArrowheads="1"/>
            </p:cNvSpPr>
            <p:nvPr/>
          </p:nvSpPr>
          <p:spPr bwMode="auto">
            <a:xfrm>
              <a:off x="604" y="1336"/>
              <a:ext cx="22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  <a:effectLst/>
                </a:rPr>
                <a:t>ib</a:t>
              </a:r>
            </a:p>
          </p:txBody>
        </p:sp>
        <p:sp>
          <p:nvSpPr>
            <p:cNvPr id="150538" name="Text Box 10"/>
            <p:cNvSpPr txBox="1">
              <a:spLocks noChangeAspect="1" noChangeArrowheads="1"/>
            </p:cNvSpPr>
            <p:nvPr/>
          </p:nvSpPr>
          <p:spPr bwMode="auto">
            <a:xfrm>
              <a:off x="991" y="941"/>
              <a:ext cx="19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  <a:effectLst/>
                </a:rPr>
                <a:t>d</a:t>
              </a:r>
            </a:p>
          </p:txBody>
        </p:sp>
        <p:sp>
          <p:nvSpPr>
            <p:cNvPr id="150539" name="Text Box 11"/>
            <p:cNvSpPr txBox="1">
              <a:spLocks noChangeAspect="1" noChangeArrowheads="1"/>
            </p:cNvSpPr>
            <p:nvPr/>
          </p:nvSpPr>
          <p:spPr bwMode="auto">
            <a:xfrm>
              <a:off x="1973" y="1253"/>
              <a:ext cx="14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effectLst/>
                </a:rPr>
                <a:t>U</a:t>
              </a:r>
              <a:endParaRPr lang="cs-CZ" altLang="cs-CZ" sz="1600" b="1" baseline="-2500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50540" name="Text Box 12"/>
            <p:cNvSpPr txBox="1">
              <a:spLocks noChangeAspect="1" noChangeArrowheads="1"/>
            </p:cNvSpPr>
            <p:nvPr/>
          </p:nvSpPr>
          <p:spPr bwMode="auto">
            <a:xfrm>
              <a:off x="963" y="572"/>
              <a:ext cx="18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effectLst/>
                </a:rPr>
                <a:t>X</a:t>
              </a:r>
              <a:r>
                <a:rPr lang="cs-CZ" altLang="cs-CZ" sz="1600" b="1" baseline="-25000">
                  <a:solidFill>
                    <a:srgbClr val="000000"/>
                  </a:solidFill>
                  <a:effectLst/>
                </a:rPr>
                <a:t>d</a:t>
              </a:r>
            </a:p>
          </p:txBody>
        </p:sp>
        <p:sp>
          <p:nvSpPr>
            <p:cNvPr id="150542" name="Text Box 14"/>
            <p:cNvSpPr txBox="1">
              <a:spLocks noChangeAspect="1" noChangeArrowheads="1"/>
            </p:cNvSpPr>
            <p:nvPr/>
          </p:nvSpPr>
          <p:spPr bwMode="auto">
            <a:xfrm>
              <a:off x="1956" y="572"/>
              <a:ext cx="10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effectLst/>
                </a:rPr>
                <a:t>I</a:t>
              </a:r>
              <a:endParaRPr lang="cs-CZ" altLang="cs-CZ" sz="1600" b="1" baseline="-2500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50543" name="Oval 15"/>
            <p:cNvSpPr>
              <a:spLocks noChangeAspect="1" noChangeArrowheads="1"/>
            </p:cNvSpPr>
            <p:nvPr/>
          </p:nvSpPr>
          <p:spPr bwMode="auto">
            <a:xfrm>
              <a:off x="158" y="1163"/>
              <a:ext cx="355" cy="356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50545" name="Oval 17"/>
            <p:cNvSpPr>
              <a:spLocks noChangeAspect="1" noChangeArrowheads="1"/>
            </p:cNvSpPr>
            <p:nvPr/>
          </p:nvSpPr>
          <p:spPr bwMode="auto">
            <a:xfrm>
              <a:off x="2108" y="1795"/>
              <a:ext cx="79" cy="78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50546" name="Oval 18"/>
            <p:cNvSpPr>
              <a:spLocks noChangeAspect="1" noChangeArrowheads="1"/>
            </p:cNvSpPr>
            <p:nvPr/>
          </p:nvSpPr>
          <p:spPr bwMode="auto">
            <a:xfrm>
              <a:off x="2107" y="821"/>
              <a:ext cx="79" cy="78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150549" name="Group 21"/>
            <p:cNvGrpSpPr>
              <a:grpSpLocks noChangeAspect="1"/>
            </p:cNvGrpSpPr>
            <p:nvPr/>
          </p:nvGrpSpPr>
          <p:grpSpPr bwMode="auto">
            <a:xfrm>
              <a:off x="860" y="791"/>
              <a:ext cx="352" cy="67"/>
              <a:chOff x="2657" y="1546"/>
              <a:chExt cx="405" cy="76"/>
            </a:xfrm>
          </p:grpSpPr>
          <p:sp>
            <p:nvSpPr>
              <p:cNvPr id="150550" name="Arc 22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50551" name="Arc 23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50552" name="Arc 24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0553" name="AutoShape 25"/>
            <p:cNvCxnSpPr>
              <a:cxnSpLocks noChangeAspect="1" noChangeShapeType="1"/>
              <a:stCxn id="150543" idx="0"/>
              <a:endCxn id="150550" idx="1"/>
            </p:cNvCxnSpPr>
            <p:nvPr/>
          </p:nvCxnSpPr>
          <p:spPr bwMode="auto">
            <a:xfrm rot="16200000">
              <a:off x="437" y="741"/>
              <a:ext cx="306" cy="508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554" name="AutoShape 26"/>
            <p:cNvCxnSpPr>
              <a:cxnSpLocks noChangeAspect="1" noChangeShapeType="1"/>
              <a:stCxn id="150543" idx="4"/>
              <a:endCxn id="150545" idx="2"/>
            </p:cNvCxnSpPr>
            <p:nvPr/>
          </p:nvCxnSpPr>
          <p:spPr bwMode="auto">
            <a:xfrm rot="16200000" flipH="1">
              <a:off x="1065" y="805"/>
              <a:ext cx="300" cy="1757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555" name="AutoShape 27"/>
            <p:cNvCxnSpPr>
              <a:cxnSpLocks noChangeAspect="1" noChangeShapeType="1"/>
              <a:stCxn id="150552" idx="0"/>
              <a:endCxn id="150546" idx="2"/>
            </p:cNvCxnSpPr>
            <p:nvPr/>
          </p:nvCxnSpPr>
          <p:spPr bwMode="auto">
            <a:xfrm>
              <a:off x="1228" y="858"/>
              <a:ext cx="864" cy="2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0556" name="Line 28"/>
          <p:cNvSpPr>
            <a:spLocks noChangeShapeType="1"/>
          </p:cNvSpPr>
          <p:nvPr/>
        </p:nvSpPr>
        <p:spPr bwMode="auto">
          <a:xfrm flipV="1">
            <a:off x="6442075" y="2852738"/>
            <a:ext cx="0" cy="30226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558" name="Text Box 30"/>
          <p:cNvSpPr txBox="1">
            <a:spLocks noChangeArrowheads="1"/>
          </p:cNvSpPr>
          <p:nvPr/>
        </p:nvSpPr>
        <p:spPr bwMode="auto">
          <a:xfrm>
            <a:off x="6084888" y="2997200"/>
            <a:ext cx="260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</a:rPr>
              <a:t>U</a:t>
            </a:r>
            <a:endParaRPr lang="cs-CZ" altLang="cs-CZ" sz="2000" b="1" baseline="-25000">
              <a:solidFill>
                <a:srgbClr val="000000"/>
              </a:solidFill>
              <a:effectLst/>
            </a:endParaRPr>
          </a:p>
        </p:txBody>
      </p:sp>
      <p:sp>
        <p:nvSpPr>
          <p:cNvPr id="150567" name="Line 39"/>
          <p:cNvSpPr>
            <a:spLocks noChangeShapeType="1"/>
          </p:cNvSpPr>
          <p:nvPr/>
        </p:nvSpPr>
        <p:spPr bwMode="auto">
          <a:xfrm rot="16200000" flipV="1">
            <a:off x="5070476" y="4505325"/>
            <a:ext cx="1439862" cy="1303337"/>
          </a:xfrm>
          <a:prstGeom prst="line">
            <a:avLst/>
          </a:prstGeom>
          <a:noFill/>
          <a:ln w="50800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571" name="Line 43"/>
          <p:cNvSpPr>
            <a:spLocks noChangeShapeType="1"/>
          </p:cNvSpPr>
          <p:nvPr/>
        </p:nvSpPr>
        <p:spPr bwMode="auto">
          <a:xfrm>
            <a:off x="4859338" y="5876925"/>
            <a:ext cx="32416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576" name="Freeform 48"/>
          <p:cNvSpPr>
            <a:spLocks/>
          </p:cNvSpPr>
          <p:nvPr/>
        </p:nvSpPr>
        <p:spPr bwMode="auto">
          <a:xfrm>
            <a:off x="6011863" y="5013325"/>
            <a:ext cx="431800" cy="288925"/>
          </a:xfrm>
          <a:custGeom>
            <a:avLst/>
            <a:gdLst>
              <a:gd name="T0" fmla="*/ 0 w 272"/>
              <a:gd name="T1" fmla="*/ 182 h 182"/>
              <a:gd name="T2" fmla="*/ 136 w 272"/>
              <a:gd name="T3" fmla="*/ 46 h 182"/>
              <a:gd name="T4" fmla="*/ 272 w 272"/>
              <a:gd name="T5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182">
                <a:moveTo>
                  <a:pt x="0" y="182"/>
                </a:moveTo>
                <a:cubicBezTo>
                  <a:pt x="45" y="129"/>
                  <a:pt x="91" y="76"/>
                  <a:pt x="136" y="46"/>
                </a:cubicBezTo>
                <a:cubicBezTo>
                  <a:pt x="181" y="16"/>
                  <a:pt x="226" y="8"/>
                  <a:pt x="272" y="0"/>
                </a:cubicBezTo>
              </a:path>
            </a:pathLst>
          </a:cu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595" name="Line 67"/>
          <p:cNvSpPr>
            <a:spLocks noChangeShapeType="1"/>
          </p:cNvSpPr>
          <p:nvPr/>
        </p:nvSpPr>
        <p:spPr bwMode="auto">
          <a:xfrm rot="10800000" flipV="1">
            <a:off x="6443663" y="1676400"/>
            <a:ext cx="1296987" cy="1174750"/>
          </a:xfrm>
          <a:prstGeom prst="line">
            <a:avLst/>
          </a:prstGeom>
          <a:noFill/>
          <a:ln w="50800">
            <a:solidFill>
              <a:schemeClr val="bg1">
                <a:lumMod val="75000"/>
              </a:schemeClr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596" name="Line 68"/>
          <p:cNvSpPr>
            <a:spLocks noChangeShapeType="1"/>
          </p:cNvSpPr>
          <p:nvPr/>
        </p:nvSpPr>
        <p:spPr bwMode="auto">
          <a:xfrm flipV="1">
            <a:off x="6443663" y="1700213"/>
            <a:ext cx="1314450" cy="4176712"/>
          </a:xfrm>
          <a:prstGeom prst="line">
            <a:avLst/>
          </a:prstGeom>
          <a:noFill/>
          <a:ln w="50800">
            <a:solidFill>
              <a:schemeClr val="bg1">
                <a:lumMod val="75000"/>
              </a:schemeClr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auto">
          <a:xfrm>
            <a:off x="5148263" y="4723073"/>
            <a:ext cx="30513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>
                    <a:lumMod val="75000"/>
                  </a:schemeClr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1">
                    <a:lumMod val="75000"/>
                  </a:schemeClr>
                </a:solidFill>
                <a:effectLst/>
              </a:rPr>
              <a:t>1</a:t>
            </a:r>
          </a:p>
        </p:txBody>
      </p:sp>
      <p:sp>
        <p:nvSpPr>
          <p:cNvPr id="150598" name="Text Box 70"/>
          <p:cNvSpPr txBox="1">
            <a:spLocks noChangeArrowheads="1"/>
          </p:cNvSpPr>
          <p:nvPr/>
        </p:nvSpPr>
        <p:spPr bwMode="auto">
          <a:xfrm>
            <a:off x="7667625" y="1987811"/>
            <a:ext cx="52955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>
                    <a:lumMod val="75000"/>
                  </a:schemeClr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1">
                    <a:lumMod val="75000"/>
                  </a:schemeClr>
                </a:solidFill>
                <a:effectLst/>
              </a:rPr>
              <a:t>ib1</a:t>
            </a:r>
          </a:p>
        </p:txBody>
      </p:sp>
      <p:sp>
        <p:nvSpPr>
          <p:cNvPr id="150599" name="Text Box 71"/>
          <p:cNvSpPr txBox="1">
            <a:spLocks noChangeArrowheads="1"/>
          </p:cNvSpPr>
          <p:nvPr/>
        </p:nvSpPr>
        <p:spPr bwMode="auto">
          <a:xfrm>
            <a:off x="6443663" y="2041786"/>
            <a:ext cx="47826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>
                    <a:lumMod val="75000"/>
                  </a:schemeClr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1">
                    <a:lumMod val="75000"/>
                  </a:schemeClr>
                </a:solidFill>
                <a:effectLst/>
              </a:rPr>
              <a:t>d1</a:t>
            </a:r>
          </a:p>
        </p:txBody>
      </p:sp>
      <p:sp>
        <p:nvSpPr>
          <p:cNvPr id="150600" name="Text Box 72"/>
          <p:cNvSpPr txBox="1">
            <a:spLocks noChangeArrowheads="1"/>
          </p:cNvSpPr>
          <p:nvPr/>
        </p:nvSpPr>
        <p:spPr bwMode="auto">
          <a:xfrm>
            <a:off x="6111875" y="5065973"/>
            <a:ext cx="33719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>
                    <a:lumMod val="75000"/>
                  </a:schemeClr>
                </a:solidFill>
                <a:effectLst/>
                <a:sym typeface="Symbol" panose="05050102010706020507" pitchFamily="18" charset="2"/>
              </a:rPr>
              <a:t></a:t>
            </a:r>
            <a:r>
              <a:rPr lang="cs-CZ" altLang="cs-CZ" sz="2000" b="1" baseline="-25000">
                <a:solidFill>
                  <a:schemeClr val="bg1">
                    <a:lumMod val="75000"/>
                  </a:schemeClr>
                </a:solidFill>
                <a:effectLst/>
              </a:rPr>
              <a:t>1</a:t>
            </a:r>
          </a:p>
        </p:txBody>
      </p:sp>
      <p:sp>
        <p:nvSpPr>
          <p:cNvPr id="150601" name="Line 73"/>
          <p:cNvSpPr>
            <a:spLocks noChangeShapeType="1"/>
          </p:cNvSpPr>
          <p:nvPr/>
        </p:nvSpPr>
        <p:spPr bwMode="auto">
          <a:xfrm rot="5400000" flipH="1" flipV="1">
            <a:off x="6393657" y="4487069"/>
            <a:ext cx="1439862" cy="133985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602" name="Text Box 74"/>
          <p:cNvSpPr txBox="1">
            <a:spLocks noChangeArrowheads="1"/>
          </p:cNvSpPr>
          <p:nvPr/>
        </p:nvSpPr>
        <p:spPr bwMode="auto">
          <a:xfrm>
            <a:off x="7512050" y="4652963"/>
            <a:ext cx="300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66FF33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rgbClr val="66FF33"/>
                </a:solidFill>
                <a:effectLst/>
              </a:rPr>
              <a:t>2</a:t>
            </a:r>
          </a:p>
        </p:txBody>
      </p:sp>
      <p:sp>
        <p:nvSpPr>
          <p:cNvPr id="150603" name="Line 75"/>
          <p:cNvSpPr>
            <a:spLocks noChangeShapeType="1"/>
          </p:cNvSpPr>
          <p:nvPr/>
        </p:nvSpPr>
        <p:spPr bwMode="auto">
          <a:xfrm flipH="1" flipV="1">
            <a:off x="6443663" y="2852738"/>
            <a:ext cx="1296987" cy="1125537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605" name="Line 77"/>
          <p:cNvSpPr>
            <a:spLocks noChangeShapeType="1"/>
          </p:cNvSpPr>
          <p:nvPr/>
        </p:nvSpPr>
        <p:spPr bwMode="auto">
          <a:xfrm flipV="1">
            <a:off x="6443663" y="4005263"/>
            <a:ext cx="1287462" cy="1871662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606" name="Text Box 78"/>
          <p:cNvSpPr txBox="1">
            <a:spLocks noChangeArrowheads="1"/>
          </p:cNvSpPr>
          <p:nvPr/>
        </p:nvSpPr>
        <p:spPr bwMode="auto">
          <a:xfrm>
            <a:off x="7740650" y="3933825"/>
            <a:ext cx="519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66FF33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rgbClr val="66FF33"/>
                </a:solidFill>
                <a:effectLst/>
              </a:rPr>
              <a:t>ib2</a:t>
            </a:r>
          </a:p>
        </p:txBody>
      </p:sp>
      <p:sp>
        <p:nvSpPr>
          <p:cNvPr id="150607" name="Text Box 79"/>
          <p:cNvSpPr txBox="1">
            <a:spLocks noChangeArrowheads="1"/>
          </p:cNvSpPr>
          <p:nvPr/>
        </p:nvSpPr>
        <p:spPr bwMode="auto">
          <a:xfrm>
            <a:off x="6516688" y="3127375"/>
            <a:ext cx="4333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66FF33"/>
                </a:solidFill>
                <a:effectLst/>
              </a:rPr>
              <a:t>U</a:t>
            </a:r>
            <a:r>
              <a:rPr lang="cs-CZ" altLang="cs-CZ" sz="1800" b="1" baseline="-25000">
                <a:solidFill>
                  <a:srgbClr val="66FF33"/>
                </a:solidFill>
                <a:effectLst/>
              </a:rPr>
              <a:t>d2</a:t>
            </a:r>
          </a:p>
        </p:txBody>
      </p:sp>
      <p:sp>
        <p:nvSpPr>
          <p:cNvPr id="150609" name="Line 81"/>
          <p:cNvSpPr>
            <a:spLocks noChangeShapeType="1"/>
          </p:cNvSpPr>
          <p:nvPr/>
        </p:nvSpPr>
        <p:spPr bwMode="auto">
          <a:xfrm flipV="1">
            <a:off x="6443663" y="4437063"/>
            <a:ext cx="0" cy="144145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610" name="Line 82"/>
          <p:cNvSpPr>
            <a:spLocks noChangeShapeType="1"/>
          </p:cNvSpPr>
          <p:nvPr/>
        </p:nvSpPr>
        <p:spPr bwMode="auto">
          <a:xfrm rot="16200000" flipV="1">
            <a:off x="7092157" y="2204244"/>
            <a:ext cx="0" cy="1296987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611" name="Line 83"/>
          <p:cNvSpPr>
            <a:spLocks noChangeShapeType="1"/>
          </p:cNvSpPr>
          <p:nvPr/>
        </p:nvSpPr>
        <p:spPr bwMode="auto">
          <a:xfrm flipV="1">
            <a:off x="6443663" y="2852738"/>
            <a:ext cx="1296987" cy="3024187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612" name="Text Box 84"/>
          <p:cNvSpPr txBox="1">
            <a:spLocks noChangeArrowheads="1"/>
          </p:cNvSpPr>
          <p:nvPr/>
        </p:nvSpPr>
        <p:spPr bwMode="auto">
          <a:xfrm>
            <a:off x="7740650" y="2781300"/>
            <a:ext cx="519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FFFF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rgbClr val="00FFFF"/>
                </a:solidFill>
                <a:effectLst/>
              </a:rPr>
              <a:t>ib2</a:t>
            </a:r>
          </a:p>
        </p:txBody>
      </p:sp>
      <p:sp>
        <p:nvSpPr>
          <p:cNvPr id="150613" name="Text Box 85"/>
          <p:cNvSpPr txBox="1">
            <a:spLocks noChangeArrowheads="1"/>
          </p:cNvSpPr>
          <p:nvPr/>
        </p:nvSpPr>
        <p:spPr bwMode="auto">
          <a:xfrm>
            <a:off x="6072188" y="4149725"/>
            <a:ext cx="300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FFFF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rgbClr val="00FFFF"/>
                </a:solidFill>
                <a:effectLst/>
              </a:rPr>
              <a:t>2</a:t>
            </a:r>
          </a:p>
        </p:txBody>
      </p:sp>
      <p:sp>
        <p:nvSpPr>
          <p:cNvPr id="150614" name="Text Box 86"/>
          <p:cNvSpPr txBox="1">
            <a:spLocks noChangeArrowheads="1"/>
          </p:cNvSpPr>
          <p:nvPr/>
        </p:nvSpPr>
        <p:spPr bwMode="auto">
          <a:xfrm>
            <a:off x="6840538" y="2420938"/>
            <a:ext cx="468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FFFF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rgbClr val="00FFFF"/>
                </a:solidFill>
                <a:effectLst/>
              </a:rPr>
              <a:t>d1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5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0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0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5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0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0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5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0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0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72" grpId="0" animBg="1"/>
      <p:bldP spid="150530" grpId="0"/>
      <p:bldP spid="150556" grpId="0" animBg="1"/>
      <p:bldP spid="150558" grpId="0"/>
      <p:bldP spid="150567" grpId="0" animBg="1"/>
      <p:bldP spid="150571" grpId="0" animBg="1"/>
      <p:bldP spid="150576" grpId="0" animBg="1"/>
      <p:bldP spid="150595" grpId="0" animBg="1"/>
      <p:bldP spid="150596" grpId="0" animBg="1"/>
      <p:bldP spid="150597" grpId="0"/>
      <p:bldP spid="150598" grpId="0"/>
      <p:bldP spid="150599" grpId="0"/>
      <p:bldP spid="150600" grpId="0"/>
      <p:bldP spid="150601" grpId="0" animBg="1"/>
      <p:bldP spid="150602" grpId="0"/>
      <p:bldP spid="150603" grpId="0" animBg="1"/>
      <p:bldP spid="150605" grpId="0" animBg="1"/>
      <p:bldP spid="150606" grpId="0"/>
      <p:bldP spid="150607" grpId="0"/>
      <p:bldP spid="150609" grpId="0" animBg="1"/>
      <p:bldP spid="150610" grpId="0" animBg="1"/>
      <p:bldP spid="150611" grpId="0" animBg="1"/>
      <p:bldP spid="150612" grpId="0"/>
      <p:bldP spid="150613" grpId="0"/>
      <p:bldP spid="1506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Rozběh synchronního motoru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8856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Při přímém připojení k síti se synchronní motor sám nerozeběhne</a:t>
            </a:r>
            <a:endParaRPr lang="cs-CZ" altLang="cs-CZ" sz="2000" b="1" u="sng" baseline="-2500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grpSp>
        <p:nvGrpSpPr>
          <p:cNvPr id="141320" name="Group 8"/>
          <p:cNvGrpSpPr>
            <a:grpSpLocks/>
          </p:cNvGrpSpPr>
          <p:nvPr/>
        </p:nvGrpSpPr>
        <p:grpSpPr bwMode="auto">
          <a:xfrm>
            <a:off x="1457325" y="2457450"/>
            <a:ext cx="358775" cy="1871663"/>
            <a:chOff x="1429" y="1525"/>
            <a:chExt cx="226" cy="1179"/>
          </a:xfrm>
        </p:grpSpPr>
        <p:grpSp>
          <p:nvGrpSpPr>
            <p:cNvPr id="141318" name="Group 6"/>
            <p:cNvGrpSpPr>
              <a:grpSpLocks/>
            </p:cNvGrpSpPr>
            <p:nvPr/>
          </p:nvGrpSpPr>
          <p:grpSpPr bwMode="auto">
            <a:xfrm>
              <a:off x="1429" y="1842"/>
              <a:ext cx="226" cy="590"/>
              <a:chOff x="1429" y="1842"/>
              <a:chExt cx="226" cy="590"/>
            </a:xfrm>
          </p:grpSpPr>
          <p:sp>
            <p:nvSpPr>
              <p:cNvPr id="141316" name="Rectangle 4"/>
              <p:cNvSpPr>
                <a:spLocks noChangeArrowheads="1"/>
              </p:cNvSpPr>
              <p:nvPr/>
            </p:nvSpPr>
            <p:spPr bwMode="auto">
              <a:xfrm>
                <a:off x="1429" y="1842"/>
                <a:ext cx="226" cy="5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1317" name="Rectangle 5"/>
              <p:cNvSpPr>
                <a:spLocks noChangeArrowheads="1"/>
              </p:cNvSpPr>
              <p:nvPr/>
            </p:nvSpPr>
            <p:spPr bwMode="auto">
              <a:xfrm>
                <a:off x="1429" y="2137"/>
                <a:ext cx="226" cy="295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1319" name="Line 7"/>
            <p:cNvSpPr>
              <a:spLocks noChangeShapeType="1"/>
            </p:cNvSpPr>
            <p:nvPr/>
          </p:nvSpPr>
          <p:spPr bwMode="auto">
            <a:xfrm>
              <a:off x="1541" y="1525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1325" name="Arc 13"/>
          <p:cNvSpPr>
            <a:spLocks noChangeAspect="1"/>
          </p:cNvSpPr>
          <p:nvPr/>
        </p:nvSpPr>
        <p:spPr bwMode="auto">
          <a:xfrm rot="18900000">
            <a:off x="1187450" y="2349500"/>
            <a:ext cx="900113" cy="9001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1326" name="Arc 14"/>
          <p:cNvSpPr>
            <a:spLocks noChangeAspect="1"/>
          </p:cNvSpPr>
          <p:nvPr/>
        </p:nvSpPr>
        <p:spPr bwMode="auto">
          <a:xfrm>
            <a:off x="1654175" y="3068638"/>
            <a:ext cx="360363" cy="3603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87"/>
              <a:gd name="T1" fmla="*/ 0 h 21600"/>
              <a:gd name="T2" fmla="*/ 21587 w 21587"/>
              <a:gd name="T3" fmla="*/ 20861 h 21600"/>
              <a:gd name="T4" fmla="*/ 0 w 215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7" h="21600" fill="none" extrusionOk="0">
                <a:moveTo>
                  <a:pt x="-1" y="0"/>
                </a:moveTo>
                <a:cubicBezTo>
                  <a:pt x="11641" y="0"/>
                  <a:pt x="21189" y="9226"/>
                  <a:pt x="21587" y="20860"/>
                </a:cubicBezTo>
              </a:path>
              <a:path w="21587" h="21600" stroke="0" extrusionOk="0">
                <a:moveTo>
                  <a:pt x="-1" y="0"/>
                </a:moveTo>
                <a:cubicBezTo>
                  <a:pt x="11641" y="0"/>
                  <a:pt x="21189" y="9226"/>
                  <a:pt x="21587" y="2086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2051050" y="3357563"/>
            <a:ext cx="3032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F</a:t>
            </a:r>
            <a:r>
              <a:rPr lang="cs-CZ" altLang="cs-CZ" sz="18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 rot="2700000">
            <a:off x="755650" y="2673350"/>
            <a:ext cx="360363" cy="36036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1457325" y="2384425"/>
            <a:ext cx="360363" cy="36036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 rot="8100000">
            <a:off x="2195513" y="2673350"/>
            <a:ext cx="360362" cy="36036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41328" name="Arc 16"/>
          <p:cNvSpPr>
            <a:spLocks noChangeAspect="1"/>
          </p:cNvSpPr>
          <p:nvPr/>
        </p:nvSpPr>
        <p:spPr bwMode="auto">
          <a:xfrm rot="16200000">
            <a:off x="1258888" y="3068638"/>
            <a:ext cx="360362" cy="3603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87"/>
              <a:gd name="T1" fmla="*/ 0 h 21600"/>
              <a:gd name="T2" fmla="*/ 21587 w 21587"/>
              <a:gd name="T3" fmla="*/ 20861 h 21600"/>
              <a:gd name="T4" fmla="*/ 0 w 215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7" h="21600" fill="none" extrusionOk="0">
                <a:moveTo>
                  <a:pt x="-1" y="0"/>
                </a:moveTo>
                <a:cubicBezTo>
                  <a:pt x="11641" y="0"/>
                  <a:pt x="21189" y="9226"/>
                  <a:pt x="21587" y="20860"/>
                </a:cubicBezTo>
              </a:path>
              <a:path w="21587" h="21600" stroke="0" extrusionOk="0">
                <a:moveTo>
                  <a:pt x="-1" y="0"/>
                </a:moveTo>
                <a:cubicBezTo>
                  <a:pt x="11641" y="0"/>
                  <a:pt x="21189" y="9226"/>
                  <a:pt x="21587" y="2086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1028700" y="3357563"/>
            <a:ext cx="3032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F</a:t>
            </a:r>
            <a:r>
              <a:rPr lang="cs-CZ" altLang="cs-CZ" sz="1800" b="1" baseline="-250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2987675" y="1844675"/>
            <a:ext cx="583247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Magnetické pole statoru se otáčí synchronní rychlostí, rotor se nepohybuje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1.	v čase t</a:t>
            </a:r>
            <a:r>
              <a:rPr lang="cs-CZ" altLang="cs-CZ" sz="1800" b="1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je odpovídající síla F</a:t>
            </a:r>
            <a:r>
              <a:rPr lang="cs-CZ" altLang="cs-CZ" sz="1800" b="1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směr doleva</a:t>
            </a:r>
            <a:endParaRPr lang="cs-CZ" altLang="cs-CZ" sz="1800" b="1" baseline="-2500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2.	v čase t</a:t>
            </a:r>
            <a:r>
              <a:rPr lang="cs-CZ" altLang="cs-CZ" sz="1800" b="1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je síla F</a:t>
            </a:r>
            <a:r>
              <a:rPr lang="cs-CZ" altLang="cs-CZ" sz="1800" b="1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= 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3.	v čase t</a:t>
            </a:r>
            <a:r>
              <a:rPr lang="cs-CZ" altLang="cs-CZ" sz="1800" b="1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je odpovídající síla F</a:t>
            </a:r>
            <a:r>
              <a:rPr lang="cs-CZ" altLang="cs-CZ" sz="1800" b="1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směr doprava</a:t>
            </a:r>
            <a:endParaRPr lang="cs-CZ" altLang="cs-CZ" sz="1800" b="1" baseline="-2500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107950" y="4076700"/>
            <a:ext cx="8856663" cy="27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963863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2963863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2963863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963863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963863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63863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63863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63863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63863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Směr působení síly na rotor se neustále mění, mechanická setrvačnost způsobí, že se rotor sám neroztočí (mechanická charakteristika nemá společný bod s osou momentu).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 tomu, aby se motor otáčel synchronními otáčkami, je třeba ho roztočit zhruba na 95% n</a:t>
            </a:r>
            <a:r>
              <a:rPr lang="cs-CZ" altLang="cs-CZ" sz="1900" b="1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Poté se „vtáhne do synchronismu“.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Možnosti spouštění: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	</a:t>
            </a: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pomocný motor</a:t>
            </a:r>
          </a:p>
          <a:p>
            <a:pPr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	-	</a:t>
            </a:r>
            <a:r>
              <a:rPr lang="cs-CZ" altLang="cs-CZ" sz="1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autosynchronní</a:t>
            </a: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rozběh</a:t>
            </a:r>
          </a:p>
          <a:p>
            <a:pPr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	-	měnič frekvence</a:t>
            </a:r>
            <a:endParaRPr lang="cs-CZ" altLang="cs-CZ" sz="1800" b="1" baseline="-2500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4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4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4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14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4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14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14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25" grpId="0" animBg="1"/>
      <p:bldP spid="141326" grpId="0" animBg="1"/>
      <p:bldP spid="141327" grpId="0"/>
      <p:bldP spid="141323" grpId="0" animBg="1"/>
      <p:bldP spid="141323" grpId="1" animBg="1"/>
      <p:bldP spid="141323" grpId="2" animBg="1"/>
      <p:bldP spid="141321" grpId="0" animBg="1"/>
      <p:bldP spid="141321" grpId="1" animBg="1"/>
      <p:bldP spid="141321" grpId="2" animBg="1"/>
      <p:bldP spid="141322" grpId="0" animBg="1"/>
      <p:bldP spid="141328" grpId="0" animBg="1"/>
      <p:bldP spid="141328" grpId="1" animBg="1"/>
      <p:bldP spid="141328" grpId="2" animBg="1"/>
      <p:bldP spid="141329" grpId="0"/>
      <p:bldP spid="141329" grpId="1"/>
      <p:bldP spid="14132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Autosynchronní rozběh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79388" y="1363663"/>
            <a:ext cx="8856662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	principem </a:t>
            </a:r>
            <a:r>
              <a:rPr lang="cs-CZ" altLang="cs-CZ" sz="19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autosynchronního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rozběhu je klecové vinutí, které je umístěno na rotoru (slouží zároveň jako 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hlinkClick r:id="rId2" action="ppaction://hlinksldjump"/>
              </a:rPr>
              <a:t>tlumič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	synchronní motor se rozběhne jako asynchronní na zhruba 95 % otáček a poté se „vtáhne do synchronismu“.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	při běhu klecové vinutí nezvyšuje ztráty, při synchronních otáčkách se do vinutí neindukuje žádné napětí.  		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79388" y="3644900"/>
            <a:ext cx="8856662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Autosynchronní</a:t>
            </a:r>
            <a:r>
              <a:rPr lang="cs-CZ" altLang="cs-CZ" sz="20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rozběh – motory s budícím vinutím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Při rozběhu je budící vinutí zkratováno nebo je připojeno přes rezistor (výhodnější). Po dosažení asynchronních otáček se rotor nabudí a rotor se roztočí synchronními otáčkami.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Možné problémy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 klecové (tlumící) vinutí je uloženo v pólech a nemusí být rozloženo rovnoměrně po celém obvodu rotoru. Při velkém zátěžném momentu se rotor roztočí pouze zhruba na 50 </a:t>
            </a:r>
            <a:r>
              <a:rPr lang="cs-CZ" altLang="cs-CZ" sz="19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</a:t>
            </a:r>
            <a:r>
              <a:rPr lang="cs-CZ" altLang="cs-CZ" sz="1900" b="1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Motor se nemůže „vtáhnout do synchronismu“ a vznikají velké momentové a proudové rázy.</a:t>
            </a:r>
            <a:endParaRPr lang="cs-CZ" altLang="cs-CZ" sz="1900" b="1" baseline="-2500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07826" y="188640"/>
            <a:ext cx="900067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Rotor stroje s </a:t>
            </a:r>
            <a:r>
              <a:rPr lang="cs-CZ" altLang="cs-CZ" sz="20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vyniklými 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póly bez budícího vinutí a s tlumícím vinutím  </a:t>
            </a:r>
            <a:r>
              <a:rPr lang="cs-CZ" altLang="cs-CZ" sz="18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(http</a:t>
            </a:r>
            <a:r>
              <a:rPr lang="cs-CZ" altLang="cs-CZ" sz="18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://</a:t>
            </a:r>
            <a:r>
              <a:rPr lang="cs-CZ" altLang="cs-CZ" sz="18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motor.feld.cvut.cz)</a:t>
            </a:r>
            <a:endParaRPr lang="cs-CZ" altLang="cs-CZ" sz="1800" b="1" baseline="-2500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6" y="836712"/>
            <a:ext cx="9000678" cy="59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85666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Rotor stroje s </a:t>
            </a:r>
            <a:r>
              <a:rPr lang="cs-CZ" altLang="cs-CZ" sz="20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vyniklými 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póly - ideální </a:t>
            </a:r>
            <a:r>
              <a:rPr lang="cs-CZ" altLang="cs-CZ" sz="2000" b="1" u="sng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charakterustika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cs-CZ" altLang="cs-CZ" sz="18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(http://</a:t>
            </a:r>
            <a:r>
              <a:rPr lang="cs-CZ" altLang="cs-CZ" sz="18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motor.feld.cvut.cz)</a:t>
            </a:r>
            <a:endParaRPr lang="cs-CZ" altLang="cs-CZ" sz="1800" b="1" baseline="-2500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-136731" y="1124744"/>
            <a:ext cx="9144000" cy="6110947"/>
            <a:chOff x="-136731" y="1124744"/>
            <a:chExt cx="9144000" cy="611094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6731" y="1124744"/>
              <a:ext cx="9144000" cy="6110947"/>
            </a:xfrm>
            <a:prstGeom prst="rect">
              <a:avLst/>
            </a:prstGeom>
          </p:spPr>
        </p:pic>
        <p:sp>
          <p:nvSpPr>
            <p:cNvPr id="2" name="Obdélník 1"/>
            <p:cNvSpPr/>
            <p:nvPr/>
          </p:nvSpPr>
          <p:spPr bwMode="auto">
            <a:xfrm>
              <a:off x="5004048" y="5373216"/>
              <a:ext cx="3888432" cy="1224136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arrow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tabLst/>
              </a:pPr>
              <a:endParaRPr kumimoji="0" lang="cs-CZ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4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79512" y="44624"/>
            <a:ext cx="8856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Rozběh synchronního motoru </a:t>
            </a:r>
            <a:r>
              <a:rPr lang="cs-CZ" altLang="cs-CZ" sz="18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(https://</a:t>
            </a:r>
            <a:r>
              <a:rPr lang="cs-CZ" altLang="cs-CZ" sz="18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www.powerwiki.cz)</a:t>
            </a:r>
            <a:endParaRPr lang="cs-CZ" altLang="cs-CZ" sz="1800" b="1" baseline="-2500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5085184"/>
            <a:ext cx="892867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18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Tlumící vinutí + odpor zapojený na budící vinutí</a:t>
            </a:r>
          </a:p>
          <a:p>
            <a:pPr marL="715963" indent="-715963">
              <a:spcBef>
                <a:spcPts val="600"/>
              </a:spcBef>
              <a:buClrTx/>
              <a:buSzTx/>
              <a:buFontTx/>
              <a:buNone/>
              <a:tabLst>
                <a:tab pos="542925" algn="l"/>
                <a:tab pos="5113338" algn="l"/>
              </a:tabLst>
            </a:pPr>
            <a:r>
              <a:rPr lang="cs-CZ" altLang="cs-CZ" sz="18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M1	-	odpor R1 - (n </a:t>
            </a:r>
            <a:r>
              <a:rPr lang="cs-CZ" altLang="cs-CZ" sz="18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 0,8*</a:t>
            </a:r>
            <a:r>
              <a:rPr lang="cs-CZ" altLang="cs-CZ" sz="18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1800" b="1" baseline="-2500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18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), motor se nevtáhne do synchronismu</a:t>
            </a:r>
            <a:endParaRPr lang="cs-CZ" altLang="cs-CZ" sz="1800" b="1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715963" indent="-715963">
              <a:spcBef>
                <a:spcPts val="0"/>
              </a:spcBef>
              <a:buClrTx/>
              <a:buSzTx/>
              <a:buFontTx/>
              <a:buNone/>
              <a:tabLst>
                <a:tab pos="542925" algn="l"/>
                <a:tab pos="5113338" algn="l"/>
              </a:tabLst>
            </a:pPr>
            <a:r>
              <a:rPr lang="cs-CZ" altLang="cs-CZ" sz="18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M2	-	odpor R2, platí R1 </a:t>
            </a:r>
            <a:r>
              <a:rPr lang="cs-CZ" altLang="cs-CZ" sz="18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 R2 - bezpečný rozběh s danou zátěží </a:t>
            </a:r>
            <a:r>
              <a:rPr lang="cs-CZ" altLang="cs-CZ" sz="18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 </a:t>
            </a:r>
            <a:r>
              <a:rPr lang="cs-CZ" altLang="cs-CZ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 </a:t>
            </a:r>
            <a:r>
              <a:rPr lang="cs-CZ" altLang="cs-CZ" sz="18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0,95*</a:t>
            </a:r>
            <a:r>
              <a:rPr lang="cs-CZ" altLang="cs-CZ" sz="18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1800" b="1" baseline="-2500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s</a:t>
            </a:r>
            <a:endParaRPr lang="cs-CZ" altLang="cs-CZ" sz="1800" b="1" dirty="0" smtClean="0">
              <a:solidFill>
                <a:srgbClr val="000000"/>
              </a:solidFill>
              <a:effectLst/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marL="715963" indent="-715963">
              <a:spcBef>
                <a:spcPts val="0"/>
              </a:spcBef>
              <a:buClrTx/>
              <a:buSzTx/>
              <a:buFontTx/>
              <a:buNone/>
              <a:tabLst>
                <a:tab pos="542925" algn="l"/>
                <a:tab pos="5113338" algn="l"/>
              </a:tabLst>
            </a:pPr>
            <a:r>
              <a:rPr lang="cs-CZ" altLang="cs-CZ" sz="18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M3	-	budící vinutí je zkratováno R2  R3 - motor se nerozeběhne na synchronní otáčky, proudové ochrany odpojí motor od sítě.</a:t>
            </a:r>
            <a:endParaRPr lang="cs-CZ" altLang="cs-CZ" sz="18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23528" y="471572"/>
            <a:ext cx="7560840" cy="4392488"/>
            <a:chOff x="395536" y="764704"/>
            <a:chExt cx="7560840" cy="4392488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/>
            <a:srcRect b="13698"/>
            <a:stretch/>
          </p:blipFill>
          <p:spPr>
            <a:xfrm>
              <a:off x="395536" y="764704"/>
              <a:ext cx="7560840" cy="4392488"/>
            </a:xfrm>
            <a:prstGeom prst="rect">
              <a:avLst/>
            </a:prstGeom>
          </p:spPr>
        </p:pic>
        <p:sp>
          <p:nvSpPr>
            <p:cNvPr id="2" name="Ovál 1"/>
            <p:cNvSpPr/>
            <p:nvPr/>
          </p:nvSpPr>
          <p:spPr bwMode="auto">
            <a:xfrm>
              <a:off x="5364088" y="2708921"/>
              <a:ext cx="144016" cy="144016"/>
            </a:xfrm>
            <a:prstGeom prst="ellipse">
              <a:avLst/>
            </a:prstGeom>
            <a:solidFill>
              <a:srgbClr val="00000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tabLst/>
              </a:pPr>
              <a:endParaRPr kumimoji="0" lang="cs-CZ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endParaRPr>
            </a:p>
          </p:txBody>
        </p:sp>
        <p:cxnSp>
          <p:nvCxnSpPr>
            <p:cNvPr id="5" name="Přímá spojnice 4"/>
            <p:cNvCxnSpPr/>
            <p:nvPr/>
          </p:nvCxnSpPr>
          <p:spPr bwMode="auto">
            <a:xfrm>
              <a:off x="5434474" y="2780929"/>
              <a:ext cx="50917" cy="192312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ovéPole 5"/>
            <p:cNvSpPr txBox="1"/>
            <p:nvPr/>
          </p:nvSpPr>
          <p:spPr>
            <a:xfrm>
              <a:off x="5112060" y="4734945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cs-CZ" sz="1600" dirty="0" smtClean="0">
                  <a:solidFill>
                    <a:srgbClr val="000000"/>
                  </a:solidFill>
                  <a:effectLst/>
                </a:rPr>
                <a:t>0,8ns</a:t>
              </a:r>
              <a:endParaRPr lang="cs-CZ" sz="1600" dirty="0">
                <a:solidFill>
                  <a:srgbClr val="00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5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018"/>
            <a:ext cx="8229600" cy="9223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Regulace otáček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79388" y="1340768"/>
            <a:ext cx="885666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Na základě vztahu	n</a:t>
            </a:r>
            <a:r>
              <a:rPr lang="cs-CZ" altLang="cs-CZ" sz="1900" b="1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= (60*f)/p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	lze regulovat otáčky pouze změnou frekvence. Měnič kmitočtu lze zároveň použít i pro rozběh motoru.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1.	</a:t>
            </a:r>
            <a:r>
              <a:rPr lang="cs-CZ" altLang="cs-CZ" sz="22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Přímý měnič kmitočtu</a:t>
            </a:r>
            <a:r>
              <a:rPr lang="cs-CZ" altLang="cs-CZ" sz="19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cs-CZ" altLang="cs-CZ" sz="1900" b="1" u="sng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cyklokonvertor</a:t>
            </a:r>
            <a:r>
              <a:rPr lang="cs-CZ" altLang="cs-CZ" sz="19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	maximální výstupní kmitočet je 40% z </a:t>
            </a:r>
            <a:r>
              <a:rPr lang="cs-CZ" altLang="cs-CZ" sz="19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z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napájecí frekvence</a:t>
            </a:r>
          </a:p>
          <a:p>
            <a:pPr>
              <a:buClrTx/>
              <a:buSzTx/>
              <a:buFontTx/>
              <a:buNone/>
            </a:pP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	napájení měniče </a:t>
            </a:r>
            <a:r>
              <a:rPr lang="cs-CZ" altLang="cs-CZ" sz="19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lze z klasického nebo ze 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speciálního trojfázového </a:t>
            </a:r>
            <a:r>
              <a:rPr lang="cs-CZ" altLang="cs-CZ" sz="19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čtyřvinuťového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transformátoru</a:t>
            </a:r>
          </a:p>
          <a:p>
            <a:pPr>
              <a:buClrTx/>
              <a:buSzTx/>
              <a:buFontTx/>
              <a:buNone/>
            </a:pP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*	pro optimální chod musí být zpětná vazba pro polohu rotoru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Použití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	</a:t>
            </a:r>
            <a:r>
              <a:rPr lang="cs-CZ" altLang="cs-CZ" sz="19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pomalootáčkové</a:t>
            </a:r>
            <a:r>
              <a:rPr lang="cs-CZ" altLang="cs-CZ" sz="19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motory velkých výkonů (řádově MW)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601351"/>
            <a:ext cx="2160240" cy="221202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555648"/>
            <a:ext cx="2304256" cy="227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Obecné vlastnosti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78522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Synchronní motor udržuje konstantní (synchronní) otáčky bez ohledu na zatížení: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200" b="1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200" b="1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Pro svou konstrukční náročnost, požadavky na údržbu a obtížnou regulaci otáček se dříve používaly pouze u speciálních pohonů: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malé výkony bez budiče (zubový motor)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velké výkony s měničem kmitočtu (ventilový motor)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Rozvojem trvalých magnetů ze vzácných zemin (náhrada budícího vinutí) a výkonové elektroniky (měniče kmitočtu, regulace otáček) začínají nahrazovat zejména stejnosměrné motory. </a:t>
            </a:r>
          </a:p>
        </p:txBody>
      </p:sp>
      <p:graphicFrame>
        <p:nvGraphicFramePr>
          <p:cNvPr id="48143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4067175" y="1844675"/>
          <a:ext cx="16097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name="Rovnice" r:id="rId3" imgW="723600" imgH="419040" progId="Equation.3">
                  <p:embed/>
                </p:oleObj>
              </mc:Choice>
              <mc:Fallback>
                <p:oleObj name="Rovnice" r:id="rId3" imgW="723600" imgH="419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844675"/>
                        <a:ext cx="1609725" cy="931863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Regulace otáček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79388" y="1363663"/>
            <a:ext cx="88566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2.	</a:t>
            </a:r>
            <a:r>
              <a:rPr lang="cs-CZ" altLang="cs-CZ" sz="2200" b="1" u="sng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Nepřímý měnič kmitočtu se stejnosměrným meziobvodem</a:t>
            </a:r>
            <a:endParaRPr lang="cs-CZ" altLang="cs-CZ" sz="1900" b="1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856662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Regulace otáček</a:t>
            </a:r>
          </a:p>
        </p:txBody>
      </p:sp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137525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276600" y="1377950"/>
            <a:ext cx="2590800" cy="36933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Řízený usměrňovač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 flipH="1">
            <a:off x="2914650" y="1773238"/>
            <a:ext cx="360363" cy="1079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6373813" y="1387475"/>
            <a:ext cx="1077912" cy="36933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Střídač</a:t>
            </a:r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 flipH="1">
            <a:off x="6011863" y="1773238"/>
            <a:ext cx="360362" cy="1079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395288" y="5876925"/>
            <a:ext cx="4392612" cy="6905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Ventilový motor 12,5 MW, 10 kV</a:t>
            </a:r>
          </a:p>
          <a:p>
            <a:pPr>
              <a:buClrTx/>
              <a:buSz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(po rozběhu lze přifázovat na síť)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9" grpId="0" animBg="1"/>
      <p:bldP spid="151560" grpId="0" animBg="1"/>
      <p:bldP spid="151561" grpId="0" animBg="1"/>
      <p:bldP spid="151562" grpId="0" animBg="1"/>
      <p:bldP spid="1515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Ukázky motorů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900113" y="5445125"/>
            <a:ext cx="7272337" cy="66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Bezkartáčový synchronní motor s trvalými magnety  s výkony od 6 do 260 kW, možnost napájení z měniče frekvence.</a:t>
            </a:r>
          </a:p>
        </p:txBody>
      </p:sp>
      <p:pic>
        <p:nvPicPr>
          <p:cNvPr id="1525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569325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07504" y="6165850"/>
            <a:ext cx="8857109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ke – napěťová konstanta motoru </a:t>
            </a:r>
            <a:r>
              <a:rPr lang="cs-CZ" altLang="cs-CZ" sz="16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(indukované napětí na statoru při otáčení rotoru (trvalý magnet) </a:t>
            </a:r>
            <a:r>
              <a:rPr lang="cs-CZ" altLang="cs-CZ" sz="1600" b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jmenovitými otáčkami) </a:t>
            </a:r>
            <a:r>
              <a:rPr lang="cs-CZ" altLang="cs-CZ" sz="16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pohybuje se v </a:t>
            </a:r>
            <a:r>
              <a:rPr lang="cs-CZ" altLang="cs-CZ" sz="16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rozmezí od 50 do 200 </a:t>
            </a:r>
            <a:r>
              <a:rPr lang="cs-CZ" altLang="cs-CZ" sz="16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lang="cs-CZ" altLang="cs-CZ" sz="16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36713"/>
            <a:ext cx="5903913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38338"/>
            <a:ext cx="3492500" cy="6985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2936875"/>
            <a:ext cx="3159125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0" name="Rectangle 10"/>
          <p:cNvSpPr>
            <a:spLocks noGrp="1" noChangeArrowheads="1"/>
          </p:cNvSpPr>
          <p:nvPr>
            <p:ph type="title"/>
          </p:nvPr>
        </p:nvSpPr>
        <p:spPr>
          <a:xfrm>
            <a:off x="107504" y="188913"/>
            <a:ext cx="5831334" cy="1295871"/>
          </a:xfrm>
          <a:noFill/>
          <a:ln/>
        </p:spPr>
        <p:txBody>
          <a:bodyPr/>
          <a:lstStyle/>
          <a:p>
            <a:r>
              <a:rPr lang="cs-CZ" altLang="cs-CZ" b="1" u="sng" dirty="0">
                <a:solidFill>
                  <a:srgbClr val="000000"/>
                </a:solidFill>
                <a:effectLst/>
              </a:rPr>
              <a:t>Ukázky </a:t>
            </a:r>
            <a:r>
              <a:rPr lang="cs-CZ" altLang="cs-CZ" b="1" u="sng" dirty="0" smtClean="0">
                <a:solidFill>
                  <a:srgbClr val="000000"/>
                </a:solidFill>
                <a:effectLst/>
              </a:rPr>
              <a:t>motorů </a:t>
            </a:r>
            <a:br>
              <a:rPr lang="cs-CZ" altLang="cs-CZ" b="1" u="sng" dirty="0" smtClean="0">
                <a:solidFill>
                  <a:srgbClr val="000000"/>
                </a:solidFill>
                <a:effectLst/>
              </a:rPr>
            </a:br>
            <a:r>
              <a:rPr lang="cs-CZ" altLang="cs-CZ" sz="2800" b="1" u="sng" dirty="0" smtClean="0">
                <a:solidFill>
                  <a:srgbClr val="000000"/>
                </a:solidFill>
                <a:effectLst/>
              </a:rPr>
              <a:t>(napájení z měniče frekvence)</a:t>
            </a:r>
            <a:endParaRPr lang="cs-CZ" altLang="cs-CZ" sz="2800" b="1" u="sng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/>
          <a:srcRect l="39103" t="24439" r="19350" b="46233"/>
          <a:stretch/>
        </p:blipFill>
        <p:spPr>
          <a:xfrm>
            <a:off x="6080230" y="116632"/>
            <a:ext cx="299233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P spid="1536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11035" r="3612" b="14001"/>
          <a:stretch>
            <a:fillRect/>
          </a:stretch>
        </p:blipFill>
        <p:spPr bwMode="auto">
          <a:xfrm>
            <a:off x="34925" y="3897313"/>
            <a:ext cx="4032250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" b="46111"/>
          <a:stretch>
            <a:fillRect/>
          </a:stretch>
        </p:blipFill>
        <p:spPr bwMode="auto">
          <a:xfrm>
            <a:off x="107950" y="115888"/>
            <a:ext cx="8856663" cy="361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4140200" y="3860800"/>
            <a:ext cx="4824413" cy="1484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Bezkartáčový synchronní motor s trvalými magnety  s klecovým vinutím pro asynchronní rozběh. Výkony od 0,3 do 6 kW, možnost napájení z měniče frekvence.</a:t>
            </a:r>
          </a:p>
        </p:txBody>
      </p:sp>
      <p:pic>
        <p:nvPicPr>
          <p:cNvPr id="1546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084763"/>
            <a:ext cx="2979737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Reluktanční motor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79388" y="1363663"/>
            <a:ext cx="88566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Reluktanční motor je synchronní motor, který 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nemá budící vinutí na rotoru ani trvalý magnet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Využívá reakčního momentu. Rozběh je </a:t>
            </a:r>
            <a:r>
              <a:rPr lang="cs-CZ" altLang="cs-CZ" sz="20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autosynchronní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pomocí elektronického komutátoru nebo měničem frekvence. </a:t>
            </a:r>
            <a:endParaRPr lang="cs-CZ" altLang="cs-CZ" sz="20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5" name="Object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744892"/>
              </p:ext>
            </p:extLst>
          </p:nvPr>
        </p:nvGraphicFramePr>
        <p:xfrm>
          <a:off x="323528" y="2733366"/>
          <a:ext cx="5544616" cy="114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6" name="Rovnice" r:id="rId3" imgW="2273040" imgH="469800" progId="Equation.3">
                  <p:embed/>
                </p:oleObj>
              </mc:Choice>
              <mc:Fallback>
                <p:oleObj name="Rovnice" r:id="rId3" imgW="2273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733366"/>
                        <a:ext cx="5544616" cy="114395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7221" name="Picture 5" descr="Výsledek obrázk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7932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7452" y="4289320"/>
            <a:ext cx="57967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Tx/>
              <a:buNone/>
              <a:tabLst>
                <a:tab pos="1520825" algn="l"/>
                <a:tab pos="1703388" algn="l"/>
                <a:tab pos="51133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Rozdělení:	-	synchronní reluktanční motor</a:t>
            </a: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tabLst>
                <a:tab pos="1520825" algn="l"/>
                <a:tab pos="1703388" algn="l"/>
                <a:tab pos="5113338" algn="l"/>
              </a:tabLst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spínaný reluktanční motor</a:t>
            </a: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tabLst>
                <a:tab pos="1520825" algn="l"/>
                <a:tab pos="1703388" algn="l"/>
                <a:tab pos="5113338" algn="l"/>
              </a:tabLst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krokový reluktanční motor</a:t>
            </a:r>
            <a:endParaRPr lang="cs-CZ" altLang="cs-CZ" sz="20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1554" y="5325596"/>
            <a:ext cx="884449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2695575" algn="l"/>
                <a:tab pos="2954338" algn="l"/>
                <a:tab pos="3138488" algn="l"/>
              </a:tabLst>
            </a:pPr>
            <a:r>
              <a:rPr lang="cs-CZ" altLang="cs-CZ" sz="19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Konstrukce statoru</a:t>
            </a:r>
            <a:r>
              <a:rPr lang="cs-CZ" altLang="cs-CZ" sz="19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	vyniklé póly s vinutím nebo klasické 3f vinutí </a:t>
            </a: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2695575" algn="l"/>
                <a:tab pos="2954338" algn="l"/>
                <a:tab pos="3138488" algn="l"/>
              </a:tabLst>
            </a:pPr>
            <a:r>
              <a:rPr lang="cs-CZ" altLang="cs-CZ" sz="19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Konstrukce rotoru</a:t>
            </a:r>
            <a:r>
              <a:rPr lang="cs-CZ" altLang="cs-CZ" sz="19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	magnetický obvod s vyniklými póly z magneticky měkkého materiálu nebo speciální tvar, bez vinutí</a:t>
            </a: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2695575" algn="l"/>
                <a:tab pos="2954338" algn="l"/>
                <a:tab pos="3138488" algn="l"/>
              </a:tabLst>
            </a:pPr>
            <a:r>
              <a:rPr lang="cs-CZ" altLang="cs-CZ" sz="19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Počet pólů rotoru je stejný nebo menší než počet pólů statoru	 </a:t>
            </a:r>
            <a:endParaRPr lang="cs-CZ" altLang="cs-CZ" sz="19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Reluktanční motor - </a:t>
            </a:r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</a:t>
            </a:r>
            <a:r>
              <a:rPr lang="cs-CZ" altLang="cs-CZ" sz="1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https://dspace5.zcu.cz/bitstream/11025/27537/1/Martisko%20Lukas%202016.pdf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79388" y="1196752"/>
            <a:ext cx="88566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Základním principem je vytvoření maximálního rozdílu magnetické vodivosti mezi osou d (maximální) a g (minimální).</a:t>
            </a: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Kdy se vytvoří pohybový moment ?</a:t>
            </a: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Je-li úhel mezi podélnou osou d a směrem magnetického pole nenulový (úhel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).</a:t>
            </a: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Rotor se snaží dosáhnout takovou polohu, aby byl magnetický odpor co nejmenší.</a:t>
            </a: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Je-li magnetické pole točivé, bude úhel  nenulový a konstantní a motor se bude otáčet synchronní rychlostí 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 </a:t>
            </a:r>
            <a:endParaRPr lang="cs-CZ" altLang="cs-CZ" sz="20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366851"/>
            <a:ext cx="6889568" cy="24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Spínaný reluktanční </a:t>
            </a:r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motor 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1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http://</a:t>
            </a:r>
            <a:r>
              <a:rPr lang="cs-CZ" altLang="cs-CZ" sz="1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motor.feld.cvut.cz</a:t>
            </a:r>
            <a:endParaRPr lang="cs-CZ" altLang="cs-CZ" sz="14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07504" y="1226656"/>
            <a:ext cx="8856984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Princip: Při průchodu proudu cívkou na statoru uzavře se přes nejbližším póly rotoru magnetický indukční tok  </a:t>
            </a:r>
            <a:r>
              <a:rPr lang="cs-CZ" altLang="cs-CZ" sz="19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 vytvoří se moment, který natočí roto do magneticky klidové polohy (oba póly jsou proti sobě, magnetický odpor je nejmenší). Napájení z elektronického komutátoru</a:t>
            </a:r>
            <a:endParaRPr lang="cs-CZ" altLang="cs-CZ" sz="19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38244" name="Picture 4" descr="http://www.osel.cz/_popisky/131_/1311856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915799" cy="36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564904"/>
            <a:ext cx="3014099" cy="19533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851" y="4365105"/>
            <a:ext cx="203064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Spínaný reluktanční </a:t>
            </a:r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motor 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1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http://</a:t>
            </a:r>
            <a:r>
              <a:rPr lang="cs-CZ" altLang="cs-CZ" sz="1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motor.feld.cvut.cz</a:t>
            </a:r>
            <a:endParaRPr lang="cs-CZ" altLang="cs-CZ" sz="14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0" y="1139343"/>
            <a:ext cx="885698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Vlastnosti:</a:t>
            </a:r>
          </a:p>
          <a:p>
            <a:pPr marL="0" indent="0">
              <a:spcBef>
                <a:spcPct val="50000"/>
              </a:spcBef>
              <a:buClrTx/>
              <a:buSzTx/>
              <a:buFontTx/>
              <a:buNone/>
              <a:tabLst>
                <a:tab pos="2619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možnost vysokých otáček (až 15 000 1/min)</a:t>
            </a:r>
          </a:p>
          <a:p>
            <a:pPr marL="0" indent="0">
              <a:spcBef>
                <a:spcPct val="50000"/>
              </a:spcBef>
              <a:buClrTx/>
              <a:buSzTx/>
              <a:buFontTx/>
              <a:buNone/>
              <a:tabLst>
                <a:tab pos="2619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při nízkých otáčkách vysoké momenty </a:t>
            </a:r>
          </a:p>
          <a:p>
            <a:pPr marL="0" indent="0">
              <a:spcBef>
                <a:spcPct val="50000"/>
              </a:spcBef>
              <a:buClrTx/>
              <a:buSzTx/>
              <a:buFontTx/>
              <a:buNone/>
              <a:tabLst>
                <a:tab pos="2619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konstantní výkon při proměnných otáčkách</a:t>
            </a:r>
          </a:p>
          <a:p>
            <a:pPr marL="0" indent="0">
              <a:spcBef>
                <a:spcPct val="50000"/>
              </a:spcBef>
              <a:buClrTx/>
              <a:buSzTx/>
              <a:buFontTx/>
              <a:buNone/>
              <a:tabLst>
                <a:tab pos="2619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malý moment setrvačnosti</a:t>
            </a:r>
          </a:p>
          <a:p>
            <a:pPr marL="0" indent="0">
              <a:spcBef>
                <a:spcPct val="50000"/>
              </a:spcBef>
              <a:buClrTx/>
              <a:buSzTx/>
              <a:buFontTx/>
              <a:buNone/>
              <a:tabLst>
                <a:tab pos="2619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bez komutátoru</a:t>
            </a:r>
          </a:p>
          <a:p>
            <a:pPr marL="0" indent="0">
              <a:spcBef>
                <a:spcPct val="50000"/>
              </a:spcBef>
              <a:buClrTx/>
              <a:buSzTx/>
              <a:buFontTx/>
              <a:buNone/>
              <a:tabLst>
                <a:tab pos="2619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vyšší účinnost</a:t>
            </a:r>
            <a:endParaRPr lang="cs-CZ" altLang="cs-CZ" sz="20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7" y="116632"/>
            <a:ext cx="5410005" cy="2087959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Synchronní reluktanční motor s klasickým 3fázovým vinutím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39268" name="Picture 4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5197"/>
            <a:ext cx="4680520" cy="441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362" r="63775"/>
          <a:stretch/>
        </p:blipFill>
        <p:spPr>
          <a:xfrm>
            <a:off x="5579173" y="116631"/>
            <a:ext cx="3331461" cy="30233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60750" r="3026"/>
          <a:stretch/>
        </p:blipFill>
        <p:spPr>
          <a:xfrm>
            <a:off x="5580112" y="3502044"/>
            <a:ext cx="3563888" cy="30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Vlastnosti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8785225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Výhody</a:t>
            </a:r>
            <a:r>
              <a:rPr lang="cs-CZ" altLang="cs-CZ" sz="22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konstantní otáčky nezávislé na zatížení a na napětí sítě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zlepšuje účiník sítě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vyšší účinnost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	další výhody jsou při použití měniče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kmitočtu (otáčky, …)</a:t>
            </a:r>
            <a:endParaRPr lang="cs-CZ" altLang="cs-CZ" sz="2000" b="1" dirty="0">
              <a:solidFill>
                <a:srgbClr val="000000"/>
              </a:solidFill>
              <a:effectLst/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vysoká účinnost – až 98 %, běžně nad 90 %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Nevýhody</a:t>
            </a:r>
            <a:r>
              <a:rPr lang="cs-CZ" altLang="cs-CZ" sz="2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problémy s rozběhem (lze omezit měničem frekvence)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malá momentová přetížitelnost (</a:t>
            </a:r>
            <a:r>
              <a:rPr lang="cs-CZ" altLang="cs-CZ" sz="2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M</a:t>
            </a:r>
            <a:r>
              <a:rPr lang="cs-CZ" altLang="cs-CZ" sz="2000" b="1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ma</a:t>
            </a:r>
            <a:r>
              <a:rPr lang="cs-CZ" altLang="cs-CZ" sz="2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/</a:t>
            </a:r>
            <a:r>
              <a:rPr lang="cs-CZ" altLang="cs-CZ" sz="2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M</a:t>
            </a:r>
            <a:r>
              <a:rPr lang="cs-CZ" altLang="cs-CZ" sz="2000" b="1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  1,5)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regulace otáček lze provádět pouze změnou frekvence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proudový náraz (lze omezit měničem frekvence)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8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8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8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80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80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80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80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2" y="2780928"/>
            <a:ext cx="7291272" cy="3987086"/>
          </a:xfrm>
          <a:prstGeom prst="rect">
            <a:avLst/>
          </a:prstGeo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4474840" cy="922337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Synchronní reluktanční motor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1536" t="1530" r="14637" b="6518"/>
          <a:stretch/>
        </p:blipFill>
        <p:spPr>
          <a:xfrm>
            <a:off x="6156176" y="116632"/>
            <a:ext cx="2869242" cy="3108345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380" y="1545979"/>
            <a:ext cx="3960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Poměr magnetické vodivosti</a:t>
            </a:r>
            <a:endParaRPr lang="cs-CZ" altLang="cs-CZ" sz="20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110649" y="1413813"/>
                <a:ext cx="1757495" cy="719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𝒎𝒅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𝒎𝒒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b="1" dirty="0" smtClean="0">
                    <a:solidFill>
                      <a:srgbClr val="000000"/>
                    </a:solidFill>
                    <a:effectLst/>
                    <a:latin typeface="+mj-lt"/>
                  </a:rPr>
                  <a:t>=8-10</a:t>
                </a:r>
                <a:endParaRPr lang="cs-CZ" b="1" dirty="0">
                  <a:solidFill>
                    <a:srgbClr val="0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649" y="1413813"/>
                <a:ext cx="1757495" cy="719043"/>
              </a:xfrm>
              <a:prstGeom prst="rect">
                <a:avLst/>
              </a:prstGeom>
              <a:blipFill>
                <a:blip r:embed="rId4"/>
                <a:stretch>
                  <a:fillRect t="-4237" r="-51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Synchronní reluktanční motor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07504" y="1116828"/>
            <a:ext cx="8856984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Vlastnosti</a:t>
            </a:r>
          </a:p>
          <a:p>
            <a:pPr marL="261938" indent="-261938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motor je přizpůsobený pro napájení z měniče kmitočtu (rozběh, regulace otáček)</a:t>
            </a:r>
          </a:p>
          <a:p>
            <a:pPr marL="261938" indent="-261938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vlivem nesymetrie magnetického obvodu rotoru pro určení polohy rotoru není zapotřebí </a:t>
            </a:r>
            <a:r>
              <a:rPr lang="cs-CZ" altLang="cs-CZ" sz="20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enkodér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</a:p>
          <a:p>
            <a:pPr marL="261938" indent="-261938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	nejsou ztráty na rotoru, které tvoří až 30% ztrát klasického asynchronního motoru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snížení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teploty uvnitř motoru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(izolace, ložiska, vinutí)</a:t>
            </a:r>
          </a:p>
          <a:p>
            <a:pPr marL="261938" indent="-261938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	motory s třídou účinnosti IE4</a:t>
            </a:r>
            <a:endParaRPr lang="cs-CZ" altLang="cs-CZ" sz="20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36712"/>
            <a:ext cx="6202294" cy="2639295"/>
          </a:xfrm>
          <a:prstGeom prst="rect">
            <a:avLst/>
          </a:prstGeom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724128" y="328880"/>
            <a:ext cx="3240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Porovnání ztrát motoru - klasický a reluktanční</a:t>
            </a:r>
            <a:endParaRPr lang="cs-CZ" altLang="cs-CZ" sz="20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5482952" cy="922337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Reluktanční motor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5" y="3987693"/>
            <a:ext cx="8964691" cy="2753675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067331" y="2249577"/>
            <a:ext cx="18613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3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Porovnání účinnosti - klasický a reluktanční</a:t>
            </a:r>
            <a:endParaRPr lang="cs-CZ" altLang="cs-CZ" sz="20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7852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2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Kocman	Synchronní stroje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Kocman	Elektrické stroje a přístroje I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Mravec</a:t>
            </a:r>
            <a:r>
              <a:rPr lang="cs-CZ" altLang="cs-CZ" sz="22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	Elektrické stroje a přístroje I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Dočekal	Elektrárny II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Měřička	Elektrické stroje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Stýskala	Lekce z </a:t>
            </a:r>
            <a:r>
              <a:rPr lang="cs-CZ" altLang="cs-CZ" sz="22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elektrotechniky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Matyska	Synchronní reluktanční motory</a:t>
            </a:r>
            <a:endParaRPr lang="cs-CZ" altLang="cs-CZ" sz="22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Konstrukce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8785225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Stator</a:t>
            </a:r>
            <a:r>
              <a:rPr lang="cs-CZ" altLang="cs-CZ" sz="22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je stejný jako u indukčního motoru …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trojfázové vinutí zapojené do hvězdy. Vinutí je uloženo v drážkách magnetického obvodu a je napájeno přímo ze sítě nebo z měniče frekvence.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79388" y="3500438"/>
            <a:ext cx="8785225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Rotor (budič)</a:t>
            </a:r>
            <a:r>
              <a:rPr lang="cs-CZ" altLang="cs-CZ" sz="2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budící vinutí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 - napájení je řešeno obdobně jako u alternátoru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	nebo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trvalé 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magnety</a:t>
            </a:r>
          </a:p>
          <a:p>
            <a:pPr>
              <a:buClrTx/>
              <a:buSzTx/>
              <a:buFontTx/>
              <a:buNone/>
            </a:pPr>
            <a:endParaRPr lang="cs-CZ" altLang="cs-CZ" sz="2000" b="1" dirty="0" smtClean="0">
              <a:solidFill>
                <a:srgbClr val="000000"/>
              </a:solidFill>
              <a:effectLst/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+	</a:t>
            </a:r>
            <a:r>
              <a:rPr lang="cs-CZ" altLang="cs-CZ" sz="20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přídavné klecové vinutí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 – umožňuje asynchronní rozběh, pro motory bez měniče kmitočtu 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79388" y="5907360"/>
            <a:ext cx="878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Některé motory menších výkonů (zhruba do 3kW) mohou mít integrovaný měnič kmitočtu.</a:t>
            </a:r>
            <a:endParaRPr lang="cs-CZ" altLang="cs-CZ" sz="2000" b="1">
              <a:solidFill>
                <a:srgbClr val="000000"/>
              </a:solidFill>
              <a:effectLst/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0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Konstrukce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t="33952" r="19687" b="12891"/>
          <a:stretch>
            <a:fillRect/>
          </a:stretch>
        </p:blipFill>
        <p:spPr bwMode="auto">
          <a:xfrm>
            <a:off x="971550" y="1341438"/>
            <a:ext cx="70564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t="32942" r="20274" b="13899"/>
          <a:stretch>
            <a:fillRect/>
          </a:stretch>
        </p:blipFill>
        <p:spPr bwMode="auto">
          <a:xfrm>
            <a:off x="827088" y="1125538"/>
            <a:ext cx="7559675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924575"/>
            <a:ext cx="4608512" cy="2816793"/>
          </a:xfrm>
          <a:prstGeom prst="rect">
            <a:avLst/>
          </a:prstGeom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19" y="274638"/>
            <a:ext cx="8739962" cy="850900"/>
          </a:xfrm>
        </p:spPr>
        <p:txBody>
          <a:bodyPr/>
          <a:lstStyle/>
          <a:p>
            <a:r>
              <a:rPr lang="cs-CZ" altLang="cs-CZ" sz="38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Trakční motory </a:t>
            </a:r>
            <a:r>
              <a:rPr lang="cs-CZ" altLang="cs-CZ" sz="38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 trvalými magnety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196752"/>
            <a:ext cx="4574537" cy="2952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35575"/>
            <a:ext cx="4419481" cy="32016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1125538"/>
            <a:ext cx="3735145" cy="244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958" y="116632"/>
            <a:ext cx="8398842" cy="850900"/>
          </a:xfrm>
        </p:spPr>
        <p:txBody>
          <a:bodyPr/>
          <a:lstStyle/>
          <a:p>
            <a:r>
              <a:rPr lang="cs-CZ" altLang="cs-CZ" sz="38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Trakční motory </a:t>
            </a:r>
            <a:r>
              <a:rPr lang="cs-CZ" altLang="cs-CZ" sz="38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 trvalými magnety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7958" y="1196752"/>
            <a:ext cx="8856042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Výhody</a:t>
            </a:r>
          </a:p>
          <a:p>
            <a:pPr marL="265113" indent="-265113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-	výrazná úspora objemu a hmotnosti (3x)</a:t>
            </a:r>
          </a:p>
          <a:p>
            <a:pPr marL="265113" indent="-265113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-	pomaloběžné motory bez převodovky</a:t>
            </a:r>
          </a:p>
          <a:p>
            <a:pPr marL="265113" indent="-265113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-	velké momentová přetížitelnost (3x)</a:t>
            </a:r>
          </a:p>
          <a:p>
            <a:pPr marL="265113" indent="-265113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-	vyšší účinnost v porovnání k klasickým asynchronním motorem</a:t>
            </a:r>
          </a:p>
          <a:p>
            <a:pPr marL="265113" indent="-265113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-	rychlé nouzové brzdění</a:t>
            </a:r>
          </a:p>
          <a:p>
            <a:pPr marL="265113" indent="-265113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-	odpadá buzení</a:t>
            </a:r>
          </a:p>
          <a:p>
            <a:pPr marL="265113" indent="-265113">
              <a:spcBef>
                <a:spcPts val="12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Nevýhody</a:t>
            </a:r>
          </a:p>
          <a:p>
            <a:pPr marL="265113" indent="-265113">
              <a:spcBef>
                <a:spcPts val="12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-	složitější konstrukce a technologie výroby</a:t>
            </a:r>
          </a:p>
          <a:p>
            <a:pPr marL="265113" indent="-265113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-	možnost poškození trvalých magnetů při extrémních poruchových stavech</a:t>
            </a:r>
          </a:p>
          <a:p>
            <a:pPr marL="265113" indent="-265113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-	při poruše se může motor chovat jako zdroj a zhoršuje zkratové poměry  nutnost odpojení motoru při poruše</a:t>
            </a:r>
          </a:p>
          <a:p>
            <a:pPr marL="265113" indent="-265113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-	vyšší cena</a:t>
            </a:r>
            <a:endParaRPr lang="cs-CZ" altLang="cs-CZ" sz="2000" b="1" dirty="0">
              <a:solidFill>
                <a:srgbClr val="000000"/>
              </a:solidFill>
              <a:effectLst/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50900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Moment synchronního stroje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78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Při vyjádření závislosti synchronního momentu na zatížení nelze využít skluz ani otáčky (stroj má synchronní otáčky)</a:t>
            </a: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79388" y="2276475"/>
            <a:ext cx="3889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Obecné vyjádření momentu</a:t>
            </a: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(u motoru je moment na hřídeli snížený o ztráty)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79388" y="3573463"/>
            <a:ext cx="878522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Jakou proměnnou veličinu na stroji lze využít pro vyjádření změny zátěže 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zatěžovací úhel 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Pro momentovou charakteristiku M=f() je třeba zavést zatěžovací úhel do vyjádření momentu.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Pro vyjádření závislosti M=f() rozlišujeme podle konstrukce: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</a:t>
            </a:r>
            <a:r>
              <a:rPr lang="cs-CZ" altLang="cs-CZ" sz="2000" b="1" u="sng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moment stroje s hladkým rotorem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*	</a:t>
            </a:r>
            <a:r>
              <a:rPr lang="cs-CZ" altLang="cs-CZ" sz="2000" b="1" u="sng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moment stroje s vyniklými póly</a:t>
            </a:r>
            <a:r>
              <a:rPr lang="cs-CZ" altLang="cs-CZ" sz="20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13107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284663" y="2349500"/>
          <a:ext cx="45354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3" name="Rovnice" r:id="rId3" imgW="2387520" imgH="469800" progId="Equation.3">
                  <p:embed/>
                </p:oleObj>
              </mc:Choice>
              <mc:Fallback>
                <p:oleObj name="Rovnice" r:id="rId3" imgW="238752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349500"/>
                        <a:ext cx="4535487" cy="893763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Synchronní moment</a:t>
            </a:r>
          </a:p>
        </p:txBody>
      </p:sp>
      <p:graphicFrame>
        <p:nvGraphicFramePr>
          <p:cNvPr id="132103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1924050"/>
          <a:ext cx="43211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5" name="Rovnice" r:id="rId3" imgW="1917360" imgH="469800" progId="Equation.3">
                  <p:embed/>
                </p:oleObj>
              </mc:Choice>
              <mc:Fallback>
                <p:oleObj name="Rovnice" r:id="rId3" imgW="191736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24050"/>
                        <a:ext cx="4321175" cy="10588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77771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Velikost synchronního momentu byla odvozena dříve:</a:t>
            </a:r>
            <a:endParaRPr lang="cs-CZ" altLang="cs-CZ" sz="2000" b="1">
              <a:solidFill>
                <a:srgbClr val="000000"/>
              </a:solidFill>
              <a:effectLst/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52413" y="2133600"/>
            <a:ext cx="424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Stroje s hladkým rotorem mají pouze synchronní moment</a:t>
            </a:r>
            <a:endParaRPr lang="cs-CZ" altLang="cs-CZ" sz="1800" b="1">
              <a:solidFill>
                <a:srgbClr val="000000"/>
              </a:solidFill>
              <a:effectLst/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07950" y="3429000"/>
            <a:ext cx="3959225" cy="27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U strojů </a:t>
            </a:r>
            <a:r>
              <a:rPr lang="cs-CZ" altLang="cs-CZ" sz="1800" b="1" u="sng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s hladkým rotorem</a:t>
            </a: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 předpokládáme stejnou indukční reaktanci v ose pólů budícího vinutí (osa d) i v ose, která je kolmá na osu pólů (osa q).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U strojů </a:t>
            </a:r>
            <a:r>
              <a:rPr lang="cs-CZ" altLang="cs-CZ" sz="1800" b="1" u="sng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s vyniklými póly</a:t>
            </a:r>
            <a:r>
              <a:rPr lang="cs-CZ" altLang="cs-CZ" sz="1800" b="1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 jsou obě reaktance různé  kromě synchronního momentu se uplatní i </a:t>
            </a:r>
            <a:r>
              <a:rPr lang="cs-CZ" altLang="cs-CZ" sz="2000" b="1" u="sng">
                <a:solidFill>
                  <a:srgbClr val="000000"/>
                </a:solidFill>
                <a:effectLst/>
                <a:latin typeface="Tahoma" panose="020B0604030504040204" pitchFamily="34" charset="0"/>
                <a:sym typeface="Symbol" panose="05050102010706020507" pitchFamily="18" charset="2"/>
              </a:rPr>
              <a:t>reakční moment</a:t>
            </a:r>
          </a:p>
        </p:txBody>
      </p:sp>
      <p:pic>
        <p:nvPicPr>
          <p:cNvPr id="132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t="22607" r="11992" b="30144"/>
          <a:stretch>
            <a:fillRect/>
          </a:stretch>
        </p:blipFill>
        <p:spPr bwMode="auto">
          <a:xfrm>
            <a:off x="4210050" y="3392488"/>
            <a:ext cx="489902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theme/theme1.xml><?xml version="1.0" encoding="utf-8"?>
<a:theme xmlns:a="http://schemas.openxmlformats.org/drawingml/2006/main" name="Štěrbina">
  <a:themeElements>
    <a:clrScheme name="Vlastní 30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690000"/>
      </a:hlink>
      <a:folHlink>
        <a:srgbClr val="FF2021"/>
      </a:folHlink>
    </a:clrScheme>
    <a:fontScheme name="Štěrbi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Štěrb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10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5030</TotalTime>
  <Words>1800</Words>
  <Application>Microsoft Office PowerPoint</Application>
  <PresentationFormat>Předvádění na obrazovce (4:3)</PresentationFormat>
  <Paragraphs>200</Paragraphs>
  <Slides>33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Cambria Math</vt:lpstr>
      <vt:lpstr>Comic Sans MS</vt:lpstr>
      <vt:lpstr>Symbol</vt:lpstr>
      <vt:lpstr>Tahoma</vt:lpstr>
      <vt:lpstr>Wingdings</vt:lpstr>
      <vt:lpstr>Štěrbina</vt:lpstr>
      <vt:lpstr>Rovnice</vt:lpstr>
      <vt:lpstr>Synchronní stroje  III.</vt:lpstr>
      <vt:lpstr>Obecné vlastnosti</vt:lpstr>
      <vt:lpstr>Vlastnosti</vt:lpstr>
      <vt:lpstr>Konstrukce</vt:lpstr>
      <vt:lpstr>Konstrukce</vt:lpstr>
      <vt:lpstr>Trakční motory s trvalými magnety</vt:lpstr>
      <vt:lpstr>Trakční motory s trvalými magnety</vt:lpstr>
      <vt:lpstr>Moment synchronního stroje</vt:lpstr>
      <vt:lpstr>Synchronní moment</vt:lpstr>
      <vt:lpstr>Reakční moment synchronního stroje</vt:lpstr>
      <vt:lpstr>Celkový moment synchronního stroje</vt:lpstr>
      <vt:lpstr>Vliv a význam reakčního momentu</vt:lpstr>
      <vt:lpstr>Fázorový diagram synchronního motoru  s budícím vinutím (hladký rotor).</vt:lpstr>
      <vt:lpstr>Rozběh synchronního motoru</vt:lpstr>
      <vt:lpstr>Autosynchronní rozběh</vt:lpstr>
      <vt:lpstr>Prezentace aplikace PowerPoint</vt:lpstr>
      <vt:lpstr>Prezentace aplikace PowerPoint</vt:lpstr>
      <vt:lpstr>Prezentace aplikace PowerPoint</vt:lpstr>
      <vt:lpstr>Regulace otáček</vt:lpstr>
      <vt:lpstr>Regulace otáček</vt:lpstr>
      <vt:lpstr>Regulace otáček</vt:lpstr>
      <vt:lpstr>Ukázky motorů</vt:lpstr>
      <vt:lpstr>Ukázky motorů  (napájení z měniče frekvence)</vt:lpstr>
      <vt:lpstr>Prezentace aplikace PowerPoint</vt:lpstr>
      <vt:lpstr>Reluktanční motor</vt:lpstr>
      <vt:lpstr>Reluktanční motor - princip https://dspace5.zcu.cz/bitstream/11025/27537/1/Martisko%20Lukas%202016.pdf</vt:lpstr>
      <vt:lpstr>Spínaný reluktanční motor  http://motor.feld.cvut.cz</vt:lpstr>
      <vt:lpstr>Spínaný reluktanční motor  http://motor.feld.cvut.cz</vt:lpstr>
      <vt:lpstr>Synchronní reluktanční motor s klasickým 3fázovým vinutím</vt:lpstr>
      <vt:lpstr>Synchronní reluktanční motor</vt:lpstr>
      <vt:lpstr>Synchronní reluktanční motor</vt:lpstr>
      <vt:lpstr>Reluktanční motor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Krokový motor</dc:title>
  <dc:creator>pe</dc:creator>
  <cp:lastModifiedBy>Ivo Petricek</cp:lastModifiedBy>
  <cp:revision>353</cp:revision>
  <dcterms:created xsi:type="dcterms:W3CDTF">2008-02-21T05:46:37Z</dcterms:created>
  <dcterms:modified xsi:type="dcterms:W3CDTF">2024-02-14T09:45:31Z</dcterms:modified>
</cp:coreProperties>
</file>