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94" r:id="rId27"/>
    <p:sldId id="283" r:id="rId28"/>
    <p:sldId id="284" r:id="rId29"/>
    <p:sldId id="285" r:id="rId30"/>
    <p:sldId id="286" r:id="rId31"/>
    <p:sldId id="288" r:id="rId32"/>
    <p:sldId id="287" r:id="rId33"/>
    <p:sldId id="295" r:id="rId34"/>
    <p:sldId id="293" r:id="rId35"/>
    <p:sldId id="296" r:id="rId36"/>
    <p:sldId id="290" r:id="rId37"/>
    <p:sldId id="258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FF99"/>
    <a:srgbClr val="99FF99"/>
    <a:srgbClr val="00FFFF"/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040300-C41E-49BD-8A36-BEB7E1D59C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0155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17E179-F32A-4B44-BBC7-FBFDC132F99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AD59-F586-4548-B141-C3FCA34812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575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62E2F-80C4-4561-A489-D3886F116B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34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F51-BE69-4E5E-9A69-F112C19B6B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51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3DBB0-61B7-47C2-8436-407E74DA97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819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F504-48FA-4989-8D6A-0A91EC9969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83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E5D1E-F0A5-410B-BA2C-CB3FEE3453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304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9D59-4CE2-448F-BCC6-587554C181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06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8173-2B09-4FB5-BDB8-4A337CD4BC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4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B5C4D-8388-4EAD-9C55-3F94BA64DE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030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A8A27-F6EB-42AB-AC0F-0D0069756B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37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E590EDB-CE58-419D-8658-6B7AE5F5A9D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ngky.cn/zz-generator-principle-and-structure/03-rotating-magnetic-field-alternator/rotating-magnetic-field-alternator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  <a:solidFill>
            <a:srgbClr val="CCFFFF"/>
          </a:solidFill>
        </p:spPr>
        <p:txBody>
          <a:bodyPr/>
          <a:lstStyle/>
          <a:p>
            <a:r>
              <a:rPr lang="cs-CZ" altLang="cs-CZ" sz="5600" b="1">
                <a:solidFill>
                  <a:schemeClr val="bg1"/>
                </a:solidFill>
                <a:latin typeface="Comic Sans MS" panose="030F0702030302020204" pitchFamily="66" charset="0"/>
              </a:rPr>
              <a:t>Synchronní stroje  II.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492500" y="5949950"/>
            <a:ext cx="2881313" cy="641350"/>
          </a:xfrm>
          <a:prstGeom prst="rect">
            <a:avLst/>
          </a:prstGeom>
          <a:solidFill>
            <a:srgbClr val="CCFF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600" b="1">
                <a:solidFill>
                  <a:schemeClr val="bg2"/>
                </a:solidFill>
                <a:latin typeface="Comic Sans MS" panose="030F0702030302020204" pitchFamily="66" charset="0"/>
              </a:rPr>
              <a:t>Alternátor</a:t>
            </a:r>
          </a:p>
        </p:txBody>
      </p:sp>
      <p:sp>
        <p:nvSpPr>
          <p:cNvPr id="6" name="Text Box 75"/>
          <p:cNvSpPr txBox="1">
            <a:spLocks noChangeArrowheads="1"/>
          </p:cNvSpPr>
          <p:nvPr/>
        </p:nvSpPr>
        <p:spPr bwMode="auto">
          <a:xfrm>
            <a:off x="6373813" y="6473279"/>
            <a:ext cx="288106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900" b="1" dirty="0" smtClean="0">
                <a:latin typeface="Tahoma" panose="020B0604030504040204" pitchFamily="34" charset="0"/>
              </a:rPr>
              <a:t>aktualizace 12/2021</a:t>
            </a:r>
            <a:endParaRPr lang="cs-CZ" altLang="cs-CZ" sz="1900" b="1" u="sng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5976938" cy="633412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Zjednodušené náhradní schéma</a:t>
            </a:r>
          </a:p>
        </p:txBody>
      </p:sp>
      <p:sp>
        <p:nvSpPr>
          <p:cNvPr id="103471" name="Text Box 47"/>
          <p:cNvSpPr txBox="1">
            <a:spLocks noChangeArrowheads="1"/>
          </p:cNvSpPr>
          <p:nvPr/>
        </p:nvSpPr>
        <p:spPr bwMode="auto">
          <a:xfrm>
            <a:off x="246235" y="4262525"/>
            <a:ext cx="5773738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Předpoklad – indukční zátěž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S </a:t>
            </a:r>
            <a:r>
              <a:rPr lang="en-US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 	(výkon na zdroji je záporný)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jX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* I</a:t>
            </a:r>
            <a:endParaRPr lang="en-US" altLang="cs-CZ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U =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jX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* I +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ib</a:t>
            </a:r>
            <a:endParaRPr lang="cs-CZ" altLang="cs-CZ" sz="2000" b="1" baseline="-25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Při zátěži RL je budič zdrojem indukčního výkonu pro alternátor i pro síť – </a:t>
            </a:r>
            <a:r>
              <a:rPr lang="cs-CZ" altLang="cs-CZ" b="1" u="sng" dirty="0" err="1">
                <a:solidFill>
                  <a:srgbClr val="000000"/>
                </a:solidFill>
                <a:latin typeface="Tahoma" panose="020B0604030504040204" pitchFamily="34" charset="0"/>
              </a:rPr>
              <a:t>přebuzený</a:t>
            </a:r>
            <a:r>
              <a:rPr lang="cs-CZ" altLang="cs-CZ" b="1" u="sng" dirty="0">
                <a:solidFill>
                  <a:srgbClr val="000000"/>
                </a:solidFill>
                <a:latin typeface="Tahoma" panose="020B0604030504040204" pitchFamily="34" charset="0"/>
              </a:rPr>
              <a:t> stav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endParaRPr lang="cs-CZ" altLang="cs-CZ" sz="2400" b="1" baseline="-25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03472" name="Group 48"/>
          <p:cNvGrpSpPr>
            <a:grpSpLocks noChangeAspect="1"/>
          </p:cNvGrpSpPr>
          <p:nvPr/>
        </p:nvGrpSpPr>
        <p:grpSpPr bwMode="auto">
          <a:xfrm>
            <a:off x="250825" y="908050"/>
            <a:ext cx="4402138" cy="2582863"/>
            <a:chOff x="113" y="2812"/>
            <a:chExt cx="2290" cy="1344"/>
          </a:xfrm>
        </p:grpSpPr>
        <p:sp>
          <p:nvSpPr>
            <p:cNvPr id="103473" name="Line 49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3474" name="Line 50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3475" name="Line 51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3476" name="Line 52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3477" name="Text Box 53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0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3478" name="Text Box 54"/>
            <p:cNvSpPr txBox="1">
              <a:spLocks noChangeAspect="1" noChangeArrowheads="1"/>
            </p:cNvSpPr>
            <p:nvPr/>
          </p:nvSpPr>
          <p:spPr bwMode="auto">
            <a:xfrm>
              <a:off x="975" y="3193"/>
              <a:ext cx="17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3479" name="Text Box 55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2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3480" name="Text Box 56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6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X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3481" name="Text Box 57"/>
            <p:cNvSpPr txBox="1">
              <a:spLocks noChangeAspect="1" noChangeArrowheads="1"/>
            </p:cNvSpPr>
            <p:nvPr/>
          </p:nvSpPr>
          <p:spPr bwMode="auto">
            <a:xfrm>
              <a:off x="2291" y="3466"/>
              <a:ext cx="1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Z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3482" name="Text Box 58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3483" name="Oval 59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3484" name="Rectangle 60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3485" name="Oval 61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3486" name="Oval 62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03487" name="AutoShape 63"/>
            <p:cNvCxnSpPr>
              <a:cxnSpLocks noChangeAspect="1" noChangeShapeType="1"/>
              <a:stCxn id="103486" idx="4"/>
              <a:endCxn id="103484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488" name="AutoShape 64"/>
            <p:cNvCxnSpPr>
              <a:cxnSpLocks noChangeAspect="1" noChangeShapeType="1"/>
              <a:stCxn id="103484" idx="3"/>
              <a:endCxn id="103485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3489" name="Group 65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03490" name="Arc 66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3491" name="Arc 67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3492" name="Arc 68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3493" name="AutoShape 69"/>
            <p:cNvCxnSpPr>
              <a:cxnSpLocks noChangeAspect="1" noChangeShapeType="1"/>
              <a:stCxn id="103483" idx="0"/>
              <a:endCxn id="103490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494" name="AutoShape 70"/>
            <p:cNvCxnSpPr>
              <a:cxnSpLocks noChangeAspect="1" noChangeShapeType="1"/>
              <a:stCxn id="103483" idx="4"/>
              <a:endCxn id="103485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495" name="AutoShape 71"/>
            <p:cNvCxnSpPr>
              <a:cxnSpLocks noChangeAspect="1" noChangeShapeType="1"/>
              <a:stCxn id="103492" idx="0"/>
              <a:endCxn id="103486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496" name="Line 72"/>
          <p:cNvSpPr>
            <a:spLocks noChangeShapeType="1"/>
          </p:cNvSpPr>
          <p:nvPr/>
        </p:nvSpPr>
        <p:spPr bwMode="auto">
          <a:xfrm flipV="1">
            <a:off x="8343900" y="2349500"/>
            <a:ext cx="0" cy="309562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97" name="Line 73"/>
          <p:cNvSpPr>
            <a:spLocks noChangeShapeType="1"/>
          </p:cNvSpPr>
          <p:nvPr/>
        </p:nvSpPr>
        <p:spPr bwMode="auto">
          <a:xfrm flipH="1">
            <a:off x="7656513" y="5445125"/>
            <a:ext cx="687387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01" name="Line 77"/>
          <p:cNvSpPr>
            <a:spLocks noChangeShapeType="1"/>
          </p:cNvSpPr>
          <p:nvPr/>
        </p:nvSpPr>
        <p:spPr bwMode="auto">
          <a:xfrm rot="16200000" flipH="1">
            <a:off x="7243763" y="1262063"/>
            <a:ext cx="873125" cy="136842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02" name="Line 78"/>
          <p:cNvSpPr>
            <a:spLocks noChangeShapeType="1"/>
          </p:cNvSpPr>
          <p:nvPr/>
        </p:nvSpPr>
        <p:spPr bwMode="auto">
          <a:xfrm flipH="1" flipV="1">
            <a:off x="6996113" y="1557338"/>
            <a:ext cx="1347787" cy="3887787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03" name="Text Box 79"/>
          <p:cNvSpPr txBox="1">
            <a:spLocks noChangeArrowheads="1"/>
          </p:cNvSpPr>
          <p:nvPr/>
        </p:nvSpPr>
        <p:spPr bwMode="auto">
          <a:xfrm>
            <a:off x="7478713" y="6003925"/>
            <a:ext cx="195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I</a:t>
            </a:r>
            <a:endParaRPr lang="cs-CZ" altLang="cs-CZ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03504" name="Text Box 80"/>
          <p:cNvSpPr txBox="1">
            <a:spLocks noChangeArrowheads="1"/>
          </p:cNvSpPr>
          <p:nvPr/>
        </p:nvSpPr>
        <p:spPr bwMode="auto">
          <a:xfrm>
            <a:off x="8415338" y="2636838"/>
            <a:ext cx="26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endParaRPr lang="cs-CZ" altLang="cs-CZ" sz="2000" b="1" baseline="-25000">
              <a:solidFill>
                <a:srgbClr val="002060"/>
              </a:solidFill>
            </a:endParaRPr>
          </a:p>
        </p:txBody>
      </p:sp>
      <p:sp>
        <p:nvSpPr>
          <p:cNvPr id="103508" name="Text Box 84"/>
          <p:cNvSpPr txBox="1">
            <a:spLocks noChangeArrowheads="1"/>
          </p:cNvSpPr>
          <p:nvPr/>
        </p:nvSpPr>
        <p:spPr bwMode="auto">
          <a:xfrm>
            <a:off x="7839075" y="1682750"/>
            <a:ext cx="45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03509" name="Text Box 85"/>
          <p:cNvSpPr txBox="1">
            <a:spLocks noChangeArrowheads="1"/>
          </p:cNvSpPr>
          <p:nvPr/>
        </p:nvSpPr>
        <p:spPr bwMode="auto">
          <a:xfrm>
            <a:off x="6708775" y="1771911"/>
            <a:ext cx="42055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 dirty="0" err="1">
                <a:solidFill>
                  <a:srgbClr val="002060"/>
                </a:solidFill>
              </a:rPr>
              <a:t>ib</a:t>
            </a:r>
            <a:endParaRPr lang="cs-CZ" altLang="cs-CZ" sz="2000" b="1" baseline="-25000" dirty="0">
              <a:solidFill>
                <a:srgbClr val="002060"/>
              </a:solidFill>
            </a:endParaRPr>
          </a:p>
        </p:txBody>
      </p:sp>
      <p:sp>
        <p:nvSpPr>
          <p:cNvPr id="103510" name="Freeform 86"/>
          <p:cNvSpPr>
            <a:spLocks/>
          </p:cNvSpPr>
          <p:nvPr/>
        </p:nvSpPr>
        <p:spPr bwMode="auto">
          <a:xfrm>
            <a:off x="7861300" y="3927475"/>
            <a:ext cx="482600" cy="77788"/>
          </a:xfrm>
          <a:custGeom>
            <a:avLst/>
            <a:gdLst>
              <a:gd name="T0" fmla="*/ 409 w 409"/>
              <a:gd name="T1" fmla="*/ 49 h 94"/>
              <a:gd name="T2" fmla="*/ 273 w 409"/>
              <a:gd name="T3" fmla="*/ 4 h 94"/>
              <a:gd name="T4" fmla="*/ 89 w 409"/>
              <a:gd name="T5" fmla="*/ 24 h 94"/>
              <a:gd name="T6" fmla="*/ 0 w 409"/>
              <a:gd name="T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94">
                <a:moveTo>
                  <a:pt x="409" y="49"/>
                </a:moveTo>
                <a:cubicBezTo>
                  <a:pt x="367" y="26"/>
                  <a:pt x="326" y="8"/>
                  <a:pt x="273" y="4"/>
                </a:cubicBezTo>
                <a:cubicBezTo>
                  <a:pt x="220" y="0"/>
                  <a:pt x="134" y="9"/>
                  <a:pt x="89" y="24"/>
                </a:cubicBezTo>
                <a:cubicBezTo>
                  <a:pt x="44" y="39"/>
                  <a:pt x="19" y="79"/>
                  <a:pt x="0" y="94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11" name="Text Box 87"/>
          <p:cNvSpPr txBox="1">
            <a:spLocks noChangeArrowheads="1"/>
          </p:cNvSpPr>
          <p:nvPr/>
        </p:nvSpPr>
        <p:spPr bwMode="auto">
          <a:xfrm>
            <a:off x="8007350" y="3914775"/>
            <a:ext cx="212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</a:t>
            </a:r>
            <a:endParaRPr lang="cs-CZ" altLang="cs-CZ" sz="2000" b="1" baseline="-250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03512" name="Line 88"/>
          <p:cNvSpPr>
            <a:spLocks noChangeShapeType="1"/>
          </p:cNvSpPr>
          <p:nvPr/>
        </p:nvSpPr>
        <p:spPr bwMode="auto">
          <a:xfrm>
            <a:off x="8343900" y="5445125"/>
            <a:ext cx="0" cy="9366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13" name="Freeform 89"/>
          <p:cNvSpPr>
            <a:spLocks/>
          </p:cNvSpPr>
          <p:nvPr/>
        </p:nvSpPr>
        <p:spPr bwMode="auto">
          <a:xfrm>
            <a:off x="8054975" y="5949950"/>
            <a:ext cx="288925" cy="109538"/>
          </a:xfrm>
          <a:custGeom>
            <a:avLst/>
            <a:gdLst>
              <a:gd name="T0" fmla="*/ 182 w 182"/>
              <a:gd name="T1" fmla="*/ 45 h 69"/>
              <a:gd name="T2" fmla="*/ 112 w 182"/>
              <a:gd name="T3" fmla="*/ 69 h 69"/>
              <a:gd name="T4" fmla="*/ 46 w 182"/>
              <a:gd name="T5" fmla="*/ 45 h 69"/>
              <a:gd name="T6" fmla="*/ 0 w 182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69">
                <a:moveTo>
                  <a:pt x="182" y="45"/>
                </a:moveTo>
                <a:cubicBezTo>
                  <a:pt x="170" y="49"/>
                  <a:pt x="135" y="69"/>
                  <a:pt x="112" y="69"/>
                </a:cubicBezTo>
                <a:cubicBezTo>
                  <a:pt x="89" y="69"/>
                  <a:pt x="65" y="56"/>
                  <a:pt x="46" y="45"/>
                </a:cubicBezTo>
                <a:cubicBezTo>
                  <a:pt x="27" y="34"/>
                  <a:pt x="8" y="19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14" name="Text Box 90"/>
          <p:cNvSpPr txBox="1">
            <a:spLocks noChangeArrowheads="1"/>
          </p:cNvSpPr>
          <p:nvPr/>
        </p:nvSpPr>
        <p:spPr bwMode="auto">
          <a:xfrm>
            <a:off x="8128000" y="5643563"/>
            <a:ext cx="227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endParaRPr lang="cs-CZ" altLang="cs-CZ" sz="2000" b="1" baseline="-250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03515" name="Line 91"/>
          <p:cNvSpPr>
            <a:spLocks noChangeShapeType="1"/>
          </p:cNvSpPr>
          <p:nvPr/>
        </p:nvSpPr>
        <p:spPr bwMode="auto">
          <a:xfrm flipV="1">
            <a:off x="8316913" y="981075"/>
            <a:ext cx="0" cy="136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16" name="Line 92"/>
          <p:cNvSpPr>
            <a:spLocks noChangeShapeType="1"/>
          </p:cNvSpPr>
          <p:nvPr/>
        </p:nvSpPr>
        <p:spPr bwMode="auto">
          <a:xfrm flipV="1">
            <a:off x="7019925" y="981075"/>
            <a:ext cx="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17" name="Line 93"/>
          <p:cNvSpPr>
            <a:spLocks noChangeShapeType="1"/>
          </p:cNvSpPr>
          <p:nvPr/>
        </p:nvSpPr>
        <p:spPr bwMode="auto">
          <a:xfrm>
            <a:off x="7019925" y="981075"/>
            <a:ext cx="129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18" name="Text Box 94"/>
          <p:cNvSpPr txBox="1">
            <a:spLocks noChangeArrowheads="1"/>
          </p:cNvSpPr>
          <p:nvPr/>
        </p:nvSpPr>
        <p:spPr bwMode="auto">
          <a:xfrm>
            <a:off x="6851650" y="590550"/>
            <a:ext cx="16081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P</a:t>
            </a:r>
            <a:r>
              <a:rPr lang="cs-CZ" altLang="cs-CZ" sz="1600" b="1" baseline="-25000">
                <a:solidFill>
                  <a:srgbClr val="000000"/>
                </a:solidFill>
              </a:rPr>
              <a:t>G</a:t>
            </a:r>
            <a:r>
              <a:rPr lang="cs-CZ" altLang="cs-CZ" sz="1600" b="1">
                <a:solidFill>
                  <a:srgbClr val="000000"/>
                </a:solidFill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cs typeface="Tahoma" panose="020B0604030504040204" pitchFamily="34" charset="0"/>
              </a:rPr>
              <a:t>~</a:t>
            </a:r>
            <a:r>
              <a:rPr lang="cs-CZ" altLang="cs-CZ" sz="1600" b="1">
                <a:solidFill>
                  <a:srgbClr val="000000"/>
                </a:solidFill>
                <a:cs typeface="Tahoma" panose="020B0604030504040204" pitchFamily="34" charset="0"/>
              </a:rPr>
              <a:t> U</a:t>
            </a:r>
            <a:r>
              <a:rPr lang="cs-CZ" altLang="cs-CZ" sz="1600" b="1" baseline="-25000">
                <a:solidFill>
                  <a:srgbClr val="000000"/>
                </a:solidFill>
                <a:cs typeface="Tahoma" panose="020B0604030504040204" pitchFamily="34" charset="0"/>
              </a:rPr>
              <a:t>d</a:t>
            </a:r>
            <a:r>
              <a:rPr lang="cs-CZ" altLang="cs-CZ" sz="1600" b="1">
                <a:solidFill>
                  <a:srgbClr val="000000"/>
                </a:solidFill>
                <a:cs typeface="Tahoma" panose="020B0604030504040204" pitchFamily="34" charset="0"/>
              </a:rPr>
              <a:t> * cos </a:t>
            </a:r>
            <a:r>
              <a:rPr lang="cs-CZ" altLang="cs-CZ" sz="1600" b="1">
                <a:solidFill>
                  <a:srgbClr val="00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</a:t>
            </a:r>
            <a:endParaRPr lang="cs-CZ" altLang="cs-CZ" sz="1600" b="1" baseline="-25000">
              <a:solidFill>
                <a:srgbClr val="000000"/>
              </a:solidFill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3519" name="Line 95"/>
          <p:cNvSpPr>
            <a:spLocks noChangeShapeType="1"/>
          </p:cNvSpPr>
          <p:nvPr/>
        </p:nvSpPr>
        <p:spPr bwMode="auto">
          <a:xfrm flipH="1">
            <a:off x="7451725" y="2420938"/>
            <a:ext cx="8651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20" name="Freeform 96"/>
          <p:cNvSpPr>
            <a:spLocks/>
          </p:cNvSpPr>
          <p:nvPr/>
        </p:nvSpPr>
        <p:spPr bwMode="auto">
          <a:xfrm>
            <a:off x="7572375" y="1989138"/>
            <a:ext cx="168275" cy="431800"/>
          </a:xfrm>
          <a:custGeom>
            <a:avLst/>
            <a:gdLst>
              <a:gd name="T0" fmla="*/ 106 w 106"/>
              <a:gd name="T1" fmla="*/ 0 h 272"/>
              <a:gd name="T2" fmla="*/ 15 w 106"/>
              <a:gd name="T3" fmla="*/ 136 h 272"/>
              <a:gd name="T4" fmla="*/ 15 w 106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272">
                <a:moveTo>
                  <a:pt x="106" y="0"/>
                </a:moveTo>
                <a:cubicBezTo>
                  <a:pt x="68" y="45"/>
                  <a:pt x="30" y="91"/>
                  <a:pt x="15" y="136"/>
                </a:cubicBezTo>
                <a:cubicBezTo>
                  <a:pt x="0" y="181"/>
                  <a:pt x="7" y="226"/>
                  <a:pt x="15" y="272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21" name="Text Box 97"/>
          <p:cNvSpPr txBox="1">
            <a:spLocks noChangeArrowheads="1"/>
          </p:cNvSpPr>
          <p:nvPr/>
        </p:nvSpPr>
        <p:spPr bwMode="auto">
          <a:xfrm>
            <a:off x="7667625" y="1989138"/>
            <a:ext cx="227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endParaRPr lang="cs-CZ" altLang="cs-CZ" sz="2000" b="1" baseline="-250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03522" name="Line 98"/>
          <p:cNvSpPr>
            <a:spLocks noChangeShapeType="1"/>
          </p:cNvSpPr>
          <p:nvPr/>
        </p:nvSpPr>
        <p:spPr bwMode="auto">
          <a:xfrm flipH="1">
            <a:off x="6804025" y="5445125"/>
            <a:ext cx="1512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23" name="Line 99"/>
          <p:cNvSpPr>
            <a:spLocks noChangeShapeType="1"/>
          </p:cNvSpPr>
          <p:nvPr/>
        </p:nvSpPr>
        <p:spPr bwMode="auto">
          <a:xfrm flipH="1">
            <a:off x="6804025" y="652462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24" name="Line 100"/>
          <p:cNvSpPr>
            <a:spLocks noChangeShapeType="1"/>
          </p:cNvSpPr>
          <p:nvPr/>
        </p:nvSpPr>
        <p:spPr bwMode="auto">
          <a:xfrm>
            <a:off x="6804025" y="5445125"/>
            <a:ext cx="0" cy="1079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25" name="Text Box 101"/>
          <p:cNvSpPr txBox="1">
            <a:spLocks noChangeArrowheads="1"/>
          </p:cNvSpPr>
          <p:nvPr/>
        </p:nvSpPr>
        <p:spPr bwMode="auto">
          <a:xfrm>
            <a:off x="5335588" y="5805488"/>
            <a:ext cx="14684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P</a:t>
            </a:r>
            <a:r>
              <a:rPr lang="cs-CZ" altLang="cs-CZ" sz="1600" b="1" baseline="-25000">
                <a:solidFill>
                  <a:srgbClr val="000000"/>
                </a:solidFill>
              </a:rPr>
              <a:t>G</a:t>
            </a:r>
            <a:r>
              <a:rPr lang="cs-CZ" altLang="cs-CZ" sz="1600" b="1">
                <a:solidFill>
                  <a:srgbClr val="000000"/>
                </a:solidFill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cs typeface="Tahoma" panose="020B0604030504040204" pitchFamily="34" charset="0"/>
              </a:rPr>
              <a:t>~</a:t>
            </a:r>
            <a:r>
              <a:rPr lang="cs-CZ" altLang="cs-CZ" sz="1600" b="1">
                <a:solidFill>
                  <a:srgbClr val="000000"/>
                </a:solidFill>
                <a:cs typeface="Tahoma" panose="020B0604030504040204" pitchFamily="34" charset="0"/>
              </a:rPr>
              <a:t> I * cos </a:t>
            </a:r>
            <a:r>
              <a:rPr lang="cs-CZ" altLang="cs-CZ" sz="1600" b="1">
                <a:solidFill>
                  <a:srgbClr val="00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</a:t>
            </a:r>
            <a:endParaRPr lang="cs-CZ" altLang="cs-CZ" sz="1600" b="1" baseline="-25000">
              <a:solidFill>
                <a:srgbClr val="000000"/>
              </a:solidFill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3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0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3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96" grpId="0" animBg="1"/>
      <p:bldP spid="103497" grpId="0" animBg="1"/>
      <p:bldP spid="103501" grpId="0" animBg="1"/>
      <p:bldP spid="103502" grpId="0" animBg="1"/>
      <p:bldP spid="103503" grpId="0"/>
      <p:bldP spid="103504" grpId="0"/>
      <p:bldP spid="103508" grpId="0"/>
      <p:bldP spid="103509" grpId="0"/>
      <p:bldP spid="103510" grpId="0" animBg="1"/>
      <p:bldP spid="103511" grpId="0"/>
      <p:bldP spid="103512" grpId="0" animBg="1"/>
      <p:bldP spid="103513" grpId="0" animBg="1"/>
      <p:bldP spid="103514" grpId="0"/>
      <p:bldP spid="103515" grpId="0" animBg="1"/>
      <p:bldP spid="103516" grpId="0" animBg="1"/>
      <p:bldP spid="103517" grpId="0" animBg="1"/>
      <p:bldP spid="103518" grpId="0"/>
      <p:bldP spid="103519" grpId="0" animBg="1"/>
      <p:bldP spid="103520" grpId="0" animBg="1"/>
      <p:bldP spid="103521" grpId="0"/>
      <p:bldP spid="103522" grpId="0" animBg="1"/>
      <p:bldP spid="103523" grpId="0" animBg="1"/>
      <p:bldP spid="103524" grpId="0" animBg="1"/>
      <p:bldP spid="1035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384550" cy="1209675"/>
          </a:xfrm>
        </p:spPr>
        <p:txBody>
          <a:bodyPr/>
          <a:lstStyle/>
          <a:p>
            <a:r>
              <a:rPr lang="cs-CZ" altLang="cs-CZ" sz="32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Provozní stavy alternátoru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443663" y="404813"/>
            <a:ext cx="237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</a:rPr>
              <a:t>Odporová zátěž</a:t>
            </a:r>
            <a:endParaRPr lang="cs-CZ" altLang="cs-CZ" sz="2400" b="1" baseline="-25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04452" name="Group 4"/>
          <p:cNvGrpSpPr>
            <a:grpSpLocks noChangeAspect="1"/>
          </p:cNvGrpSpPr>
          <p:nvPr/>
        </p:nvGrpSpPr>
        <p:grpSpPr bwMode="auto">
          <a:xfrm>
            <a:off x="250825" y="1577975"/>
            <a:ext cx="3548063" cy="2066925"/>
            <a:chOff x="113" y="2812"/>
            <a:chExt cx="2308" cy="1344"/>
          </a:xfrm>
        </p:grpSpPr>
        <p:sp>
          <p:nvSpPr>
            <p:cNvPr id="104453" name="Line 5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4454" name="Line 6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4455" name="Line 7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4456" name="Line 8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4457" name="Text Box 9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3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4458" name="Text Box 10"/>
            <p:cNvSpPr txBox="1">
              <a:spLocks noChangeAspect="1" noChangeArrowheads="1"/>
            </p:cNvSpPr>
            <p:nvPr/>
          </p:nvSpPr>
          <p:spPr bwMode="auto">
            <a:xfrm>
              <a:off x="975" y="3193"/>
              <a:ext cx="20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4459" name="Text Box 11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4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4460" name="Text Box 12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9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X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4461" name="Text Box 13"/>
            <p:cNvSpPr txBox="1">
              <a:spLocks noChangeAspect="1" noChangeArrowheads="1"/>
            </p:cNvSpPr>
            <p:nvPr/>
          </p:nvSpPr>
          <p:spPr bwMode="auto">
            <a:xfrm>
              <a:off x="2291" y="3466"/>
              <a:ext cx="13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Z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4462" name="Text Box 14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1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I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4463" name="Oval 15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4464" name="Rectangle 16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4465" name="Oval 17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4466" name="Oval 18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04467" name="AutoShape 19"/>
            <p:cNvCxnSpPr>
              <a:cxnSpLocks noChangeAspect="1" noChangeShapeType="1"/>
              <a:stCxn id="104466" idx="4"/>
              <a:endCxn id="104464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468" name="AutoShape 20"/>
            <p:cNvCxnSpPr>
              <a:cxnSpLocks noChangeAspect="1" noChangeShapeType="1"/>
              <a:stCxn id="104464" idx="3"/>
              <a:endCxn id="104465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4469" name="Group 21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04470" name="Arc 22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71" name="Arc 23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72" name="Arc 24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4473" name="AutoShape 25"/>
            <p:cNvCxnSpPr>
              <a:cxnSpLocks noChangeAspect="1" noChangeShapeType="1"/>
              <a:stCxn id="104463" idx="0"/>
              <a:endCxn id="104470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474" name="AutoShape 26"/>
            <p:cNvCxnSpPr>
              <a:cxnSpLocks noChangeAspect="1" noChangeShapeType="1"/>
              <a:stCxn id="104463" idx="4"/>
              <a:endCxn id="104465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475" name="AutoShape 27"/>
            <p:cNvCxnSpPr>
              <a:cxnSpLocks noChangeAspect="1" noChangeShapeType="1"/>
              <a:stCxn id="104472" idx="0"/>
              <a:endCxn id="104466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506" name="Group 58"/>
          <p:cNvGrpSpPr>
            <a:grpSpLocks/>
          </p:cNvGrpSpPr>
          <p:nvPr/>
        </p:nvGrpSpPr>
        <p:grpSpPr bwMode="auto">
          <a:xfrm>
            <a:off x="7164388" y="836613"/>
            <a:ext cx="1357312" cy="3748087"/>
            <a:chOff x="4513" y="663"/>
            <a:chExt cx="855" cy="2361"/>
          </a:xfrm>
        </p:grpSpPr>
        <p:sp>
          <p:nvSpPr>
            <p:cNvPr id="104476" name="Line 28"/>
            <p:cNvSpPr>
              <a:spLocks noChangeAspect="1" noChangeShapeType="1"/>
            </p:cNvSpPr>
            <p:nvPr/>
          </p:nvSpPr>
          <p:spPr bwMode="auto">
            <a:xfrm flipV="1">
              <a:off x="5191" y="886"/>
              <a:ext cx="0" cy="1558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77" name="Line 29"/>
            <p:cNvSpPr>
              <a:spLocks noChangeAspect="1" noChangeShapeType="1"/>
            </p:cNvSpPr>
            <p:nvPr/>
          </p:nvSpPr>
          <p:spPr bwMode="auto">
            <a:xfrm>
              <a:off x="5191" y="2444"/>
              <a:ext cx="11" cy="5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79" name="Line 31"/>
            <p:cNvSpPr>
              <a:spLocks noChangeAspect="1" noChangeShapeType="1"/>
            </p:cNvSpPr>
            <p:nvPr/>
          </p:nvSpPr>
          <p:spPr bwMode="auto">
            <a:xfrm flipH="1" flipV="1">
              <a:off x="4658" y="886"/>
              <a:ext cx="533" cy="1558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80" name="Text Box 32"/>
            <p:cNvSpPr txBox="1">
              <a:spLocks noChangeAspect="1" noChangeArrowheads="1"/>
            </p:cNvSpPr>
            <p:nvPr/>
          </p:nvSpPr>
          <p:spPr bwMode="auto">
            <a:xfrm>
              <a:off x="5239" y="2620"/>
              <a:ext cx="10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FF0000"/>
                  </a:solidFill>
                </a:rPr>
                <a:t>I</a:t>
              </a:r>
              <a:endParaRPr lang="cs-CZ" altLang="cs-CZ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4481" name="Text Box 33"/>
            <p:cNvSpPr txBox="1">
              <a:spLocks noChangeAspect="1" noChangeArrowheads="1"/>
            </p:cNvSpPr>
            <p:nvPr/>
          </p:nvSpPr>
          <p:spPr bwMode="auto">
            <a:xfrm>
              <a:off x="5227" y="1026"/>
              <a:ext cx="14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002060"/>
                  </a:solidFill>
                </a:rPr>
                <a:t>U</a:t>
              </a:r>
              <a:endParaRPr lang="cs-CZ" altLang="cs-CZ" sz="16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04482" name="Text Box 34"/>
            <p:cNvSpPr txBox="1">
              <a:spLocks noChangeAspect="1" noChangeArrowheads="1"/>
            </p:cNvSpPr>
            <p:nvPr/>
          </p:nvSpPr>
          <p:spPr bwMode="auto">
            <a:xfrm>
              <a:off x="4756" y="663"/>
              <a:ext cx="22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2060"/>
                  </a:solidFill>
                </a:rPr>
                <a:t>d</a:t>
              </a:r>
            </a:p>
          </p:txBody>
        </p:sp>
        <p:sp>
          <p:nvSpPr>
            <p:cNvPr id="104483" name="Text Box 35"/>
            <p:cNvSpPr txBox="1">
              <a:spLocks noChangeAspect="1" noChangeArrowheads="1"/>
            </p:cNvSpPr>
            <p:nvPr/>
          </p:nvSpPr>
          <p:spPr bwMode="auto">
            <a:xfrm>
              <a:off x="4513" y="990"/>
              <a:ext cx="2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2060"/>
                  </a:solidFill>
                </a:rPr>
                <a:t>ib</a:t>
              </a:r>
            </a:p>
          </p:txBody>
        </p:sp>
        <p:sp>
          <p:nvSpPr>
            <p:cNvPr id="104484" name="Freeform 36"/>
            <p:cNvSpPr>
              <a:spLocks noChangeAspect="1"/>
            </p:cNvSpPr>
            <p:nvPr/>
          </p:nvSpPr>
          <p:spPr bwMode="auto">
            <a:xfrm>
              <a:off x="4948" y="1680"/>
              <a:ext cx="243" cy="39"/>
            </a:xfrm>
            <a:custGeom>
              <a:avLst/>
              <a:gdLst>
                <a:gd name="T0" fmla="*/ 409 w 409"/>
                <a:gd name="T1" fmla="*/ 49 h 94"/>
                <a:gd name="T2" fmla="*/ 273 w 409"/>
                <a:gd name="T3" fmla="*/ 4 h 94"/>
                <a:gd name="T4" fmla="*/ 89 w 409"/>
                <a:gd name="T5" fmla="*/ 24 h 94"/>
                <a:gd name="T6" fmla="*/ 0 w 40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94">
                  <a:moveTo>
                    <a:pt x="409" y="49"/>
                  </a:moveTo>
                  <a:cubicBezTo>
                    <a:pt x="367" y="26"/>
                    <a:pt x="326" y="8"/>
                    <a:pt x="273" y="4"/>
                  </a:cubicBezTo>
                  <a:cubicBezTo>
                    <a:pt x="220" y="0"/>
                    <a:pt x="134" y="9"/>
                    <a:pt x="89" y="24"/>
                  </a:cubicBezTo>
                  <a:cubicBezTo>
                    <a:pt x="44" y="39"/>
                    <a:pt x="19" y="79"/>
                    <a:pt x="0" y="9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85" name="Text Box 37"/>
            <p:cNvSpPr txBox="1">
              <a:spLocks noChangeAspect="1" noChangeArrowheads="1"/>
            </p:cNvSpPr>
            <p:nvPr/>
          </p:nvSpPr>
          <p:spPr bwMode="auto">
            <a:xfrm>
              <a:off x="5022" y="1669"/>
              <a:ext cx="11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</a:t>
              </a:r>
              <a:endPara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4486" name="Line 38"/>
            <p:cNvSpPr>
              <a:spLocks noChangeAspect="1" noChangeShapeType="1"/>
            </p:cNvSpPr>
            <p:nvPr/>
          </p:nvSpPr>
          <p:spPr bwMode="auto">
            <a:xfrm>
              <a:off x="5191" y="2444"/>
              <a:ext cx="0" cy="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89" name="Line 41"/>
            <p:cNvSpPr>
              <a:spLocks noChangeAspect="1" noChangeShapeType="1"/>
            </p:cNvSpPr>
            <p:nvPr/>
          </p:nvSpPr>
          <p:spPr bwMode="auto">
            <a:xfrm flipH="1">
              <a:off x="4658" y="886"/>
              <a:ext cx="525" cy="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 type="arrow" w="sm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5262563" y="1700213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</a:rPr>
              <a:t>Zátěž RC</a:t>
            </a:r>
            <a:endParaRPr lang="cs-CZ" altLang="cs-CZ" sz="2400" b="1" baseline="-25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04522" name="Group 74"/>
          <p:cNvGrpSpPr>
            <a:grpSpLocks/>
          </p:cNvGrpSpPr>
          <p:nvPr/>
        </p:nvGrpSpPr>
        <p:grpSpPr bwMode="auto">
          <a:xfrm>
            <a:off x="5411788" y="3008313"/>
            <a:ext cx="1390650" cy="3516312"/>
            <a:chOff x="2883" y="1007"/>
            <a:chExt cx="876" cy="2215"/>
          </a:xfrm>
        </p:grpSpPr>
        <p:sp>
          <p:nvSpPr>
            <p:cNvPr id="104494" name="Line 46"/>
            <p:cNvSpPr>
              <a:spLocks noChangeAspect="1" noChangeShapeType="1"/>
            </p:cNvSpPr>
            <p:nvPr/>
          </p:nvSpPr>
          <p:spPr bwMode="auto">
            <a:xfrm flipV="1">
              <a:off x="3422" y="1093"/>
              <a:ext cx="0" cy="1558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95" name="Line 47"/>
            <p:cNvSpPr>
              <a:spLocks noChangeAspect="1" noChangeShapeType="1"/>
            </p:cNvSpPr>
            <p:nvPr/>
          </p:nvSpPr>
          <p:spPr bwMode="auto">
            <a:xfrm rot="18900000">
              <a:off x="3629" y="2573"/>
              <a:ext cx="11" cy="5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96" name="Line 48"/>
            <p:cNvSpPr>
              <a:spLocks noChangeAspect="1" noChangeShapeType="1"/>
            </p:cNvSpPr>
            <p:nvPr/>
          </p:nvSpPr>
          <p:spPr bwMode="auto">
            <a:xfrm flipH="1" flipV="1">
              <a:off x="3022" y="1480"/>
              <a:ext cx="400" cy="1171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97" name="Text Box 49"/>
            <p:cNvSpPr txBox="1">
              <a:spLocks noChangeAspect="1" noChangeArrowheads="1"/>
            </p:cNvSpPr>
            <p:nvPr/>
          </p:nvSpPr>
          <p:spPr bwMode="auto">
            <a:xfrm>
              <a:off x="3651" y="3022"/>
              <a:ext cx="10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FF0000"/>
                  </a:solidFill>
                </a:rPr>
                <a:t>I</a:t>
              </a:r>
              <a:endParaRPr lang="cs-CZ" altLang="cs-CZ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4498" name="Text Box 50"/>
            <p:cNvSpPr txBox="1">
              <a:spLocks noChangeAspect="1" noChangeArrowheads="1"/>
            </p:cNvSpPr>
            <p:nvPr/>
          </p:nvSpPr>
          <p:spPr bwMode="auto">
            <a:xfrm>
              <a:off x="3458" y="1233"/>
              <a:ext cx="14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endParaRPr lang="cs-CZ" altLang="cs-CZ" sz="1600" b="1" baseline="-25000">
                <a:solidFill>
                  <a:srgbClr val="002060"/>
                </a:solidFill>
              </a:endParaRPr>
            </a:p>
          </p:txBody>
        </p:sp>
        <p:sp>
          <p:nvSpPr>
            <p:cNvPr id="104499" name="Text Box 51"/>
            <p:cNvSpPr txBox="1">
              <a:spLocks noChangeAspect="1" noChangeArrowheads="1"/>
            </p:cNvSpPr>
            <p:nvPr/>
          </p:nvSpPr>
          <p:spPr bwMode="auto">
            <a:xfrm>
              <a:off x="3061" y="1007"/>
              <a:ext cx="22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2060"/>
                  </a:solidFill>
                </a:rPr>
                <a:t>d</a:t>
              </a:r>
            </a:p>
          </p:txBody>
        </p:sp>
        <p:sp>
          <p:nvSpPr>
            <p:cNvPr id="104500" name="Text Box 52"/>
            <p:cNvSpPr txBox="1">
              <a:spLocks noChangeAspect="1" noChangeArrowheads="1"/>
            </p:cNvSpPr>
            <p:nvPr/>
          </p:nvSpPr>
          <p:spPr bwMode="auto">
            <a:xfrm>
              <a:off x="2883" y="1597"/>
              <a:ext cx="2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 err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 dirty="0" err="1">
                  <a:solidFill>
                    <a:srgbClr val="002060"/>
                  </a:solidFill>
                </a:rPr>
                <a:t>ib</a:t>
              </a:r>
              <a:endParaRPr lang="cs-CZ" altLang="cs-CZ" sz="16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04501" name="Freeform 53"/>
            <p:cNvSpPr>
              <a:spLocks noChangeAspect="1"/>
            </p:cNvSpPr>
            <p:nvPr/>
          </p:nvSpPr>
          <p:spPr bwMode="auto">
            <a:xfrm>
              <a:off x="3179" y="1887"/>
              <a:ext cx="243" cy="39"/>
            </a:xfrm>
            <a:custGeom>
              <a:avLst/>
              <a:gdLst>
                <a:gd name="T0" fmla="*/ 409 w 409"/>
                <a:gd name="T1" fmla="*/ 49 h 94"/>
                <a:gd name="T2" fmla="*/ 273 w 409"/>
                <a:gd name="T3" fmla="*/ 4 h 94"/>
                <a:gd name="T4" fmla="*/ 89 w 409"/>
                <a:gd name="T5" fmla="*/ 24 h 94"/>
                <a:gd name="T6" fmla="*/ 0 w 40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94">
                  <a:moveTo>
                    <a:pt x="409" y="49"/>
                  </a:moveTo>
                  <a:cubicBezTo>
                    <a:pt x="367" y="26"/>
                    <a:pt x="326" y="8"/>
                    <a:pt x="273" y="4"/>
                  </a:cubicBezTo>
                  <a:cubicBezTo>
                    <a:pt x="220" y="0"/>
                    <a:pt x="134" y="9"/>
                    <a:pt x="89" y="24"/>
                  </a:cubicBezTo>
                  <a:cubicBezTo>
                    <a:pt x="44" y="39"/>
                    <a:pt x="19" y="79"/>
                    <a:pt x="0" y="9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02" name="Text Box 54"/>
            <p:cNvSpPr txBox="1">
              <a:spLocks noChangeAspect="1" noChangeArrowheads="1"/>
            </p:cNvSpPr>
            <p:nvPr/>
          </p:nvSpPr>
          <p:spPr bwMode="auto">
            <a:xfrm>
              <a:off x="3253" y="1876"/>
              <a:ext cx="11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</a:t>
              </a:r>
              <a:endParaRPr lang="cs-CZ" altLang="cs-CZ" sz="1600" b="1" baseline="-25000" dirty="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4503" name="Line 55"/>
            <p:cNvSpPr>
              <a:spLocks noChangeAspect="1" noChangeShapeType="1"/>
            </p:cNvSpPr>
            <p:nvPr/>
          </p:nvSpPr>
          <p:spPr bwMode="auto">
            <a:xfrm>
              <a:off x="3424" y="2687"/>
              <a:ext cx="0" cy="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05" name="Line 57"/>
            <p:cNvSpPr>
              <a:spLocks noChangeAspect="1" noChangeShapeType="1"/>
            </p:cNvSpPr>
            <p:nvPr/>
          </p:nvSpPr>
          <p:spPr bwMode="auto">
            <a:xfrm rot="13500000">
              <a:off x="3209" y="1003"/>
              <a:ext cx="11" cy="58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07" name="Freeform 59"/>
            <p:cNvSpPr>
              <a:spLocks/>
            </p:cNvSpPr>
            <p:nvPr/>
          </p:nvSpPr>
          <p:spPr bwMode="auto">
            <a:xfrm>
              <a:off x="3424" y="2886"/>
              <a:ext cx="227" cy="105"/>
            </a:xfrm>
            <a:custGeom>
              <a:avLst/>
              <a:gdLst>
                <a:gd name="T0" fmla="*/ 0 w 227"/>
                <a:gd name="T1" fmla="*/ 90 h 105"/>
                <a:gd name="T2" fmla="*/ 136 w 227"/>
                <a:gd name="T3" fmla="*/ 90 h 105"/>
                <a:gd name="T4" fmla="*/ 227 w 22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105">
                  <a:moveTo>
                    <a:pt x="0" y="90"/>
                  </a:moveTo>
                  <a:cubicBezTo>
                    <a:pt x="49" y="97"/>
                    <a:pt x="98" y="105"/>
                    <a:pt x="136" y="90"/>
                  </a:cubicBezTo>
                  <a:cubicBezTo>
                    <a:pt x="174" y="75"/>
                    <a:pt x="200" y="37"/>
                    <a:pt x="227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08" name="Text Box 60"/>
            <p:cNvSpPr txBox="1">
              <a:spLocks noChangeAspect="1" noChangeArrowheads="1"/>
            </p:cNvSpPr>
            <p:nvPr/>
          </p:nvSpPr>
          <p:spPr bwMode="auto">
            <a:xfrm>
              <a:off x="3424" y="2750"/>
              <a:ext cx="12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</a:t>
              </a:r>
              <a:endParaRPr lang="cs-CZ" altLang="cs-CZ" sz="1600" b="1" baseline="-25000" dirty="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104510" name="Line 62"/>
          <p:cNvSpPr>
            <a:spLocks noChangeShapeType="1"/>
          </p:cNvSpPr>
          <p:nvPr/>
        </p:nvSpPr>
        <p:spPr bwMode="auto">
          <a:xfrm>
            <a:off x="6343650" y="5630863"/>
            <a:ext cx="1223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>
            <a:off x="6919913" y="6278563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13" name="Line 65"/>
          <p:cNvSpPr>
            <a:spLocks noChangeShapeType="1"/>
          </p:cNvSpPr>
          <p:nvPr/>
        </p:nvSpPr>
        <p:spPr bwMode="auto">
          <a:xfrm>
            <a:off x="7567613" y="5630863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14" name="Text Box 66"/>
          <p:cNvSpPr txBox="1">
            <a:spLocks noChangeArrowheads="1"/>
          </p:cNvSpPr>
          <p:nvPr/>
        </p:nvSpPr>
        <p:spPr bwMode="auto">
          <a:xfrm>
            <a:off x="7567613" y="5845175"/>
            <a:ext cx="14684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</a:rPr>
              <a:t>P</a:t>
            </a:r>
            <a:r>
              <a:rPr lang="cs-CZ" altLang="cs-CZ" sz="1600" b="1" baseline="-25000" dirty="0">
                <a:solidFill>
                  <a:srgbClr val="000000"/>
                </a:solidFill>
              </a:rPr>
              <a:t>G</a:t>
            </a:r>
            <a:r>
              <a:rPr lang="cs-CZ" altLang="cs-CZ" sz="1600" b="1" dirty="0">
                <a:solidFill>
                  <a:srgbClr val="000000"/>
                </a:solidFill>
              </a:rPr>
              <a:t> </a:t>
            </a:r>
            <a:r>
              <a:rPr lang="en-US" altLang="cs-CZ" sz="1600" b="1" dirty="0">
                <a:solidFill>
                  <a:srgbClr val="000000"/>
                </a:solidFill>
                <a:cs typeface="Tahoma" panose="020B0604030504040204" pitchFamily="34" charset="0"/>
              </a:rPr>
              <a:t>~</a:t>
            </a:r>
            <a:r>
              <a:rPr lang="cs-CZ" altLang="cs-CZ" sz="1600" b="1" dirty="0">
                <a:solidFill>
                  <a:srgbClr val="000000"/>
                </a:solidFill>
                <a:cs typeface="Tahoma" panose="020B0604030504040204" pitchFamily="34" charset="0"/>
              </a:rPr>
              <a:t> I * cos </a:t>
            </a:r>
            <a:r>
              <a:rPr lang="cs-CZ" altLang="cs-CZ" sz="1600" b="1" dirty="0">
                <a:solidFill>
                  <a:srgbClr val="00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</a:t>
            </a:r>
            <a:endParaRPr lang="cs-CZ" altLang="cs-CZ" sz="1600" b="1" baseline="-25000" dirty="0">
              <a:solidFill>
                <a:srgbClr val="000000"/>
              </a:solidFill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4515" name="Line 67"/>
          <p:cNvSpPr>
            <a:spLocks noChangeShapeType="1"/>
          </p:cNvSpPr>
          <p:nvPr/>
        </p:nvSpPr>
        <p:spPr bwMode="auto">
          <a:xfrm flipV="1">
            <a:off x="5622925" y="2751138"/>
            <a:ext cx="0" cy="1008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16" name="Line 68"/>
          <p:cNvSpPr>
            <a:spLocks noChangeShapeType="1"/>
          </p:cNvSpPr>
          <p:nvPr/>
        </p:nvSpPr>
        <p:spPr bwMode="auto">
          <a:xfrm flipV="1">
            <a:off x="6270625" y="2751138"/>
            <a:ext cx="0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 flipH="1">
            <a:off x="5622925" y="2751138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18" name="Text Box 70"/>
          <p:cNvSpPr txBox="1">
            <a:spLocks noChangeArrowheads="1"/>
          </p:cNvSpPr>
          <p:nvPr/>
        </p:nvSpPr>
        <p:spPr bwMode="auto">
          <a:xfrm>
            <a:off x="5191125" y="2360613"/>
            <a:ext cx="16081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</a:rPr>
              <a:t>P</a:t>
            </a:r>
            <a:r>
              <a:rPr lang="cs-CZ" altLang="cs-CZ" sz="1600" b="1" baseline="-25000" dirty="0">
                <a:solidFill>
                  <a:srgbClr val="000000"/>
                </a:solidFill>
              </a:rPr>
              <a:t>G</a:t>
            </a:r>
            <a:r>
              <a:rPr lang="cs-CZ" altLang="cs-CZ" sz="1600" b="1" dirty="0">
                <a:solidFill>
                  <a:srgbClr val="000000"/>
                </a:solidFill>
              </a:rPr>
              <a:t> </a:t>
            </a:r>
            <a:r>
              <a:rPr lang="en-US" altLang="cs-CZ" sz="1600" b="1" dirty="0">
                <a:solidFill>
                  <a:srgbClr val="000000"/>
                </a:solidFill>
                <a:cs typeface="Tahoma" panose="020B0604030504040204" pitchFamily="34" charset="0"/>
              </a:rPr>
              <a:t>~</a:t>
            </a:r>
            <a:r>
              <a:rPr lang="cs-CZ" altLang="cs-CZ" sz="1600" b="1" dirty="0">
                <a:solidFill>
                  <a:srgbClr val="000000"/>
                </a:solidFill>
                <a:cs typeface="Tahoma" panose="020B0604030504040204" pitchFamily="34" charset="0"/>
              </a:rPr>
              <a:t> </a:t>
            </a:r>
            <a:r>
              <a:rPr lang="cs-CZ" altLang="cs-CZ" sz="1600" b="1" dirty="0" err="1">
                <a:solidFill>
                  <a:srgbClr val="000000"/>
                </a:solidFill>
                <a:cs typeface="Tahoma" panose="020B0604030504040204" pitchFamily="34" charset="0"/>
              </a:rPr>
              <a:t>U</a:t>
            </a:r>
            <a:r>
              <a:rPr lang="cs-CZ" altLang="cs-CZ" sz="1600" b="1" baseline="-25000" dirty="0" err="1">
                <a:solidFill>
                  <a:srgbClr val="000000"/>
                </a:solidFill>
                <a:cs typeface="Tahoma" panose="020B0604030504040204" pitchFamily="34" charset="0"/>
              </a:rPr>
              <a:t>d</a:t>
            </a:r>
            <a:r>
              <a:rPr lang="cs-CZ" altLang="cs-CZ" sz="1600" b="1" dirty="0">
                <a:solidFill>
                  <a:srgbClr val="000000"/>
                </a:solidFill>
                <a:cs typeface="Tahoma" panose="020B0604030504040204" pitchFamily="34" charset="0"/>
              </a:rPr>
              <a:t> * cos </a:t>
            </a:r>
            <a:r>
              <a:rPr lang="cs-CZ" altLang="cs-CZ" sz="1600" b="1" dirty="0">
                <a:solidFill>
                  <a:srgbClr val="00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</a:t>
            </a:r>
            <a:endParaRPr lang="cs-CZ" altLang="cs-CZ" sz="1600" b="1" baseline="-25000" dirty="0">
              <a:solidFill>
                <a:srgbClr val="000000"/>
              </a:solidFill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4519" name="Line 71"/>
          <p:cNvSpPr>
            <a:spLocks noChangeShapeType="1"/>
          </p:cNvSpPr>
          <p:nvPr/>
        </p:nvSpPr>
        <p:spPr bwMode="auto">
          <a:xfrm>
            <a:off x="5622925" y="3795713"/>
            <a:ext cx="504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20" name="Freeform 72"/>
          <p:cNvSpPr>
            <a:spLocks/>
          </p:cNvSpPr>
          <p:nvPr/>
        </p:nvSpPr>
        <p:spPr bwMode="auto">
          <a:xfrm>
            <a:off x="5911850" y="3470275"/>
            <a:ext cx="166688" cy="288925"/>
          </a:xfrm>
          <a:custGeom>
            <a:avLst/>
            <a:gdLst>
              <a:gd name="T0" fmla="*/ 90 w 105"/>
              <a:gd name="T1" fmla="*/ 182 h 182"/>
              <a:gd name="T2" fmla="*/ 90 w 105"/>
              <a:gd name="T3" fmla="*/ 91 h 182"/>
              <a:gd name="T4" fmla="*/ 0 w 105"/>
              <a:gd name="T5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182">
                <a:moveTo>
                  <a:pt x="90" y="182"/>
                </a:moveTo>
                <a:cubicBezTo>
                  <a:pt x="97" y="151"/>
                  <a:pt x="105" y="121"/>
                  <a:pt x="90" y="91"/>
                </a:cubicBezTo>
                <a:cubicBezTo>
                  <a:pt x="75" y="61"/>
                  <a:pt x="37" y="30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21" name="Text Box 73"/>
          <p:cNvSpPr txBox="1">
            <a:spLocks noChangeArrowheads="1"/>
          </p:cNvSpPr>
          <p:nvPr/>
        </p:nvSpPr>
        <p:spPr bwMode="auto">
          <a:xfrm>
            <a:off x="5838825" y="3470275"/>
            <a:ext cx="1952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endParaRPr lang="cs-CZ" altLang="cs-CZ" sz="1600" b="1" baseline="-25000">
              <a:solidFill>
                <a:srgbClr val="000000"/>
              </a:solidFill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4523" name="Text Box 75"/>
          <p:cNvSpPr txBox="1">
            <a:spLocks noChangeArrowheads="1"/>
          </p:cNvSpPr>
          <p:nvPr/>
        </p:nvSpPr>
        <p:spPr bwMode="auto">
          <a:xfrm>
            <a:off x="107950" y="4700588"/>
            <a:ext cx="5256213" cy="170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Při zátěži R je budič zdrojem indukčního výkonu pouze pro  alternátor.</a:t>
            </a:r>
          </a:p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Při zátěži RC alternátor část indukčního výkonu odebírá ze sítě a část z budiče – </a:t>
            </a:r>
            <a:r>
              <a:rPr lang="cs-CZ" altLang="cs-CZ" sz="1900" b="1" u="sng" dirty="0" err="1">
                <a:solidFill>
                  <a:srgbClr val="000000"/>
                </a:solidFill>
                <a:latin typeface="Tahoma" panose="020B0604030504040204" pitchFamily="34" charset="0"/>
              </a:rPr>
              <a:t>podbuzený</a:t>
            </a:r>
            <a:r>
              <a:rPr lang="cs-CZ" altLang="cs-CZ" sz="19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 stav.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510" grpId="0" animBg="1"/>
      <p:bldP spid="104511" grpId="0" animBg="1"/>
      <p:bldP spid="104513" grpId="0" animBg="1"/>
      <p:bldP spid="104514" grpId="0"/>
      <p:bldP spid="104515" grpId="0" animBg="1"/>
      <p:bldP spid="104516" grpId="0" animBg="1"/>
      <p:bldP spid="104517" grpId="0" animBg="1"/>
      <p:bldP spid="104518" grpId="0"/>
      <p:bldP spid="104519" grpId="0" animBg="1"/>
      <p:bldP spid="104520" grpId="0" animBg="1"/>
      <p:bldP spid="104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5976938" cy="633412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kompenzátor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50824" y="3860800"/>
            <a:ext cx="63373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Synchronní kompenzátor – alternátor dodává do sítě pouze indukční výkon, činný výkon je nulový 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Jak je velký zatěžovací úhel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a cos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 ?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 = 0,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cos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 = 0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Jako synchronní kompenzátory mohou pracovat např. </a:t>
            </a:r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TR Krasíkov 2x100 </a:t>
            </a:r>
            <a:r>
              <a:rPr lang="cs-CZ" altLang="cs-CZ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Mvar</a:t>
            </a:r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, alternátory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přečerpávací elektrárny (jeden z možných režimů).</a:t>
            </a:r>
          </a:p>
        </p:txBody>
      </p:sp>
      <p:grpSp>
        <p:nvGrpSpPr>
          <p:cNvPr id="105476" name="Group 4"/>
          <p:cNvGrpSpPr>
            <a:grpSpLocks noChangeAspect="1"/>
          </p:cNvGrpSpPr>
          <p:nvPr/>
        </p:nvGrpSpPr>
        <p:grpSpPr bwMode="auto">
          <a:xfrm>
            <a:off x="250825" y="908050"/>
            <a:ext cx="4402138" cy="2582863"/>
            <a:chOff x="113" y="2812"/>
            <a:chExt cx="2290" cy="1344"/>
          </a:xfrm>
        </p:grpSpPr>
        <p:sp>
          <p:nvSpPr>
            <p:cNvPr id="105477" name="Line 5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5478" name="Line 6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5479" name="Line 7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5480" name="Line 8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5481" name="Text Box 9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0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5482" name="Text Box 10"/>
            <p:cNvSpPr txBox="1">
              <a:spLocks noChangeAspect="1" noChangeArrowheads="1"/>
            </p:cNvSpPr>
            <p:nvPr/>
          </p:nvSpPr>
          <p:spPr bwMode="auto">
            <a:xfrm>
              <a:off x="975" y="3193"/>
              <a:ext cx="17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5483" name="Text Box 11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2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5484" name="Text Box 12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6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X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5485" name="Text Box 13"/>
            <p:cNvSpPr txBox="1">
              <a:spLocks noChangeAspect="1" noChangeArrowheads="1"/>
            </p:cNvSpPr>
            <p:nvPr/>
          </p:nvSpPr>
          <p:spPr bwMode="auto">
            <a:xfrm>
              <a:off x="2291" y="3466"/>
              <a:ext cx="1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Z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5486" name="Text Box 14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5487" name="Oval 15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5488" name="Rectangle 16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5489" name="Oval 17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5490" name="Oval 18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05491" name="AutoShape 19"/>
            <p:cNvCxnSpPr>
              <a:cxnSpLocks noChangeAspect="1" noChangeShapeType="1"/>
              <a:stCxn id="105490" idx="4"/>
              <a:endCxn id="105488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492" name="AutoShape 20"/>
            <p:cNvCxnSpPr>
              <a:cxnSpLocks noChangeAspect="1" noChangeShapeType="1"/>
              <a:stCxn id="105488" idx="3"/>
              <a:endCxn id="105489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5493" name="Group 21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05494" name="Arc 22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95" name="Arc 23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96" name="Arc 24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5497" name="AutoShape 25"/>
            <p:cNvCxnSpPr>
              <a:cxnSpLocks noChangeAspect="1" noChangeShapeType="1"/>
              <a:stCxn id="105487" idx="0"/>
              <a:endCxn id="105494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498" name="AutoShape 26"/>
            <p:cNvCxnSpPr>
              <a:cxnSpLocks noChangeAspect="1" noChangeShapeType="1"/>
              <a:stCxn id="105487" idx="4"/>
              <a:endCxn id="105489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499" name="AutoShape 27"/>
            <p:cNvCxnSpPr>
              <a:cxnSpLocks noChangeAspect="1" noChangeShapeType="1"/>
              <a:stCxn id="105496" idx="0"/>
              <a:endCxn id="105490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5500" name="Line 28"/>
          <p:cNvSpPr>
            <a:spLocks noChangeShapeType="1"/>
          </p:cNvSpPr>
          <p:nvPr/>
        </p:nvSpPr>
        <p:spPr bwMode="auto">
          <a:xfrm flipV="1">
            <a:off x="8343900" y="2349500"/>
            <a:ext cx="0" cy="309562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>
            <a:off x="7092950" y="5445125"/>
            <a:ext cx="12509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rot="5400000" flipV="1">
            <a:off x="7767638" y="1746250"/>
            <a:ext cx="1108075" cy="952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H="1" flipV="1">
            <a:off x="8424863" y="1195388"/>
            <a:ext cx="0" cy="4249737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7308850" y="5516563"/>
            <a:ext cx="195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I</a:t>
            </a:r>
            <a:endParaRPr lang="cs-CZ" altLang="cs-CZ" sz="2000" b="1" baseline="-25000">
              <a:solidFill>
                <a:srgbClr val="FF0000"/>
              </a:solidFill>
            </a:endParaRPr>
          </a:p>
        </p:txBody>
      </p:sp>
      <p:sp>
        <p:nvSpPr>
          <p:cNvPr id="105505" name="Text Box 33"/>
          <p:cNvSpPr txBox="1">
            <a:spLocks noChangeArrowheads="1"/>
          </p:cNvSpPr>
          <p:nvPr/>
        </p:nvSpPr>
        <p:spPr bwMode="auto">
          <a:xfrm>
            <a:off x="7885113" y="2420938"/>
            <a:ext cx="26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U</a:t>
            </a:r>
            <a:endParaRPr lang="cs-CZ" altLang="cs-CZ" sz="2000" b="1" baseline="-25000" dirty="0">
              <a:solidFill>
                <a:srgbClr val="002060"/>
              </a:solidFill>
            </a:endParaRP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7885113" y="1628775"/>
            <a:ext cx="45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8459788" y="1411548"/>
            <a:ext cx="42055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500" grpId="0" animBg="1"/>
      <p:bldP spid="105501" grpId="0" animBg="1"/>
      <p:bldP spid="105502" grpId="0" animBg="1"/>
      <p:bldP spid="105503" grpId="0" animBg="1"/>
      <p:bldP spid="105504" grpId="0"/>
      <p:bldP spid="105505" grpId="0"/>
      <p:bldP spid="105506" grpId="0"/>
      <p:bldP spid="105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5976938" cy="633412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stroj při P = konst.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50825" y="3213100"/>
            <a:ext cx="50419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a) P = 0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1.	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ib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 = 0	I = I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	U = 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d1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2.	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ib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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ib </a:t>
            </a:r>
            <a:r>
              <a:rPr lang="en-US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U 	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 I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3.	 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ib3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 = U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= 0, 	I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= 0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4.	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ib4 </a:t>
            </a:r>
            <a:r>
              <a:rPr lang="en-US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U	I = I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	U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d4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a 2 – podbuzený stav</a:t>
            </a:r>
          </a:p>
          <a:p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 – přebuzený stav - </a:t>
            </a: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kompenzátor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06500" name="Group 4"/>
          <p:cNvGrpSpPr>
            <a:grpSpLocks noChangeAspect="1"/>
          </p:cNvGrpSpPr>
          <p:nvPr/>
        </p:nvGrpSpPr>
        <p:grpSpPr bwMode="auto">
          <a:xfrm>
            <a:off x="250825" y="908050"/>
            <a:ext cx="3548063" cy="2065338"/>
            <a:chOff x="113" y="2812"/>
            <a:chExt cx="2309" cy="1344"/>
          </a:xfrm>
        </p:grpSpPr>
        <p:sp>
          <p:nvSpPr>
            <p:cNvPr id="106501" name="Line 5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6502" name="Line 6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6503" name="Line 7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6504" name="Line 8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6505" name="Text Box 9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3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6506" name="Text Box 10"/>
            <p:cNvSpPr txBox="1">
              <a:spLocks noChangeAspect="1" noChangeArrowheads="1"/>
            </p:cNvSpPr>
            <p:nvPr/>
          </p:nvSpPr>
          <p:spPr bwMode="auto">
            <a:xfrm>
              <a:off x="974" y="3193"/>
              <a:ext cx="20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6507" name="Text Box 11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4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6508" name="Text Box 12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9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X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6509" name="Text Box 13"/>
            <p:cNvSpPr txBox="1">
              <a:spLocks noChangeAspect="1" noChangeArrowheads="1"/>
            </p:cNvSpPr>
            <p:nvPr/>
          </p:nvSpPr>
          <p:spPr bwMode="auto">
            <a:xfrm>
              <a:off x="2292" y="3466"/>
              <a:ext cx="13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Z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6510" name="Text Box 14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1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I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6511" name="Oval 15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6512" name="Rectangle 16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6513" name="Oval 17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6514" name="Oval 18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06515" name="AutoShape 19"/>
            <p:cNvCxnSpPr>
              <a:cxnSpLocks noChangeAspect="1" noChangeShapeType="1"/>
              <a:stCxn id="106514" idx="4"/>
              <a:endCxn id="106512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16" name="AutoShape 20"/>
            <p:cNvCxnSpPr>
              <a:cxnSpLocks noChangeAspect="1" noChangeShapeType="1"/>
              <a:stCxn id="106512" idx="3"/>
              <a:endCxn id="106513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6517" name="Group 21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06518" name="Arc 22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19" name="Arc 23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6520" name="Arc 24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6521" name="AutoShape 25"/>
            <p:cNvCxnSpPr>
              <a:cxnSpLocks noChangeAspect="1" noChangeShapeType="1"/>
              <a:stCxn id="106511" idx="0"/>
              <a:endCxn id="106518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22" name="AutoShape 26"/>
            <p:cNvCxnSpPr>
              <a:cxnSpLocks noChangeAspect="1" noChangeShapeType="1"/>
              <a:stCxn id="106511" idx="4"/>
              <a:endCxn id="106513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23" name="AutoShape 27"/>
            <p:cNvCxnSpPr>
              <a:cxnSpLocks noChangeAspect="1" noChangeShapeType="1"/>
              <a:stCxn id="106520" idx="0"/>
              <a:endCxn id="106514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524" name="Line 28"/>
          <p:cNvSpPr>
            <a:spLocks noChangeShapeType="1"/>
          </p:cNvSpPr>
          <p:nvPr/>
        </p:nvSpPr>
        <p:spPr bwMode="auto">
          <a:xfrm flipV="1">
            <a:off x="7154863" y="1484313"/>
            <a:ext cx="0" cy="30956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>
            <a:off x="7154863" y="4579938"/>
            <a:ext cx="15938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8593138" y="4651636"/>
            <a:ext cx="3051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I</a:t>
            </a:r>
            <a:r>
              <a:rPr lang="cs-CZ" altLang="cs-CZ" sz="2000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7226300" y="1771650"/>
            <a:ext cx="26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6322670" y="1518619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U</a:t>
            </a:r>
            <a:r>
              <a:rPr lang="cs-CZ" altLang="cs-CZ" sz="2000" b="1" baseline="-2500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 flipV="1">
            <a:off x="7054850" y="1484313"/>
            <a:ext cx="0" cy="3095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7164388" y="4581525"/>
            <a:ext cx="720725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50" name="Text Box 54"/>
          <p:cNvSpPr txBox="1">
            <a:spLocks noChangeArrowheads="1"/>
          </p:cNvSpPr>
          <p:nvPr/>
        </p:nvSpPr>
        <p:spPr bwMode="auto">
          <a:xfrm>
            <a:off x="7596188" y="4652963"/>
            <a:ext cx="300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I</a:t>
            </a:r>
            <a:r>
              <a:rPr lang="cs-CZ" altLang="cs-CZ" sz="2000" b="1" baseline="-25000">
                <a:solidFill>
                  <a:srgbClr val="66FF33"/>
                </a:solidFill>
              </a:rPr>
              <a:t>2</a:t>
            </a:r>
          </a:p>
        </p:txBody>
      </p:sp>
      <p:sp>
        <p:nvSpPr>
          <p:cNvPr id="106551" name="Line 55"/>
          <p:cNvSpPr>
            <a:spLocks noChangeShapeType="1"/>
          </p:cNvSpPr>
          <p:nvPr/>
        </p:nvSpPr>
        <p:spPr bwMode="auto">
          <a:xfrm flipV="1">
            <a:off x="7056438" y="1484313"/>
            <a:ext cx="0" cy="15113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52" name="Text Box 56"/>
          <p:cNvSpPr txBox="1">
            <a:spLocks noChangeArrowheads="1"/>
          </p:cNvSpPr>
          <p:nvPr/>
        </p:nvSpPr>
        <p:spPr bwMode="auto">
          <a:xfrm>
            <a:off x="6372225" y="1557338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U</a:t>
            </a:r>
            <a:r>
              <a:rPr lang="cs-CZ" altLang="cs-CZ" sz="2000" b="1" baseline="-25000">
                <a:solidFill>
                  <a:srgbClr val="66FF33"/>
                </a:solidFill>
              </a:rPr>
              <a:t>d2</a:t>
            </a:r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 flipV="1">
            <a:off x="7056438" y="2997200"/>
            <a:ext cx="0" cy="15843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6300788" y="290671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U</a:t>
            </a:r>
            <a:r>
              <a:rPr lang="cs-CZ" altLang="cs-CZ" sz="2000" b="1" baseline="-25000">
                <a:solidFill>
                  <a:srgbClr val="66FF33"/>
                </a:solidFill>
              </a:rPr>
              <a:t>ib2</a:t>
            </a:r>
          </a:p>
        </p:txBody>
      </p:sp>
      <p:sp>
        <p:nvSpPr>
          <p:cNvPr id="106555" name="Line 59"/>
          <p:cNvSpPr>
            <a:spLocks noChangeShapeType="1"/>
          </p:cNvSpPr>
          <p:nvPr/>
        </p:nvSpPr>
        <p:spPr bwMode="auto">
          <a:xfrm flipV="1">
            <a:off x="7056438" y="1484313"/>
            <a:ext cx="0" cy="3095625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6372225" y="1557338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 dirty="0">
                <a:solidFill>
                  <a:srgbClr val="00FFFF"/>
                </a:solidFill>
              </a:rPr>
              <a:t>U</a:t>
            </a:r>
            <a:r>
              <a:rPr lang="cs-CZ" altLang="cs-CZ" sz="2000" b="1" baseline="-25000" dirty="0">
                <a:solidFill>
                  <a:srgbClr val="00FFFF"/>
                </a:solidFill>
              </a:rPr>
              <a:t>ib3</a:t>
            </a:r>
          </a:p>
        </p:txBody>
      </p:sp>
      <p:sp>
        <p:nvSpPr>
          <p:cNvPr id="106557" name="Line 61"/>
          <p:cNvSpPr>
            <a:spLocks noChangeShapeType="1"/>
          </p:cNvSpPr>
          <p:nvPr/>
        </p:nvSpPr>
        <p:spPr bwMode="auto">
          <a:xfrm rot="10800000">
            <a:off x="5508625" y="4581525"/>
            <a:ext cx="1593850" cy="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58" name="Text Box 62"/>
          <p:cNvSpPr txBox="1">
            <a:spLocks noChangeArrowheads="1"/>
          </p:cNvSpPr>
          <p:nvPr/>
        </p:nvSpPr>
        <p:spPr bwMode="auto">
          <a:xfrm>
            <a:off x="5856288" y="4580198"/>
            <a:ext cx="3051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I</a:t>
            </a:r>
            <a:r>
              <a:rPr lang="cs-CZ" altLang="cs-CZ" sz="2000" b="1" baseline="-2500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 flipV="1">
            <a:off x="7056438" y="333375"/>
            <a:ext cx="0" cy="424815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60" name="Text Box 64"/>
          <p:cNvSpPr txBox="1">
            <a:spLocks noChangeArrowheads="1"/>
          </p:cNvSpPr>
          <p:nvPr/>
        </p:nvSpPr>
        <p:spPr bwMode="auto">
          <a:xfrm>
            <a:off x="6372225" y="40481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ib4</a:t>
            </a:r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 rot="10800000" flipV="1">
            <a:off x="7164388" y="333375"/>
            <a:ext cx="0" cy="1223963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62" name="Text Box 66"/>
          <p:cNvSpPr txBox="1">
            <a:spLocks noChangeArrowheads="1"/>
          </p:cNvSpPr>
          <p:nvPr/>
        </p:nvSpPr>
        <p:spPr bwMode="auto">
          <a:xfrm>
            <a:off x="7019925" y="1035050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d4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10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10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500"/>
                                        <p:tgtEl>
                                          <p:spTgt spid="106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106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6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6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4" dur="500"/>
                                        <p:tgtEl>
                                          <p:spTgt spid="106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6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24" grpId="0" animBg="1"/>
      <p:bldP spid="106525" grpId="0" animBg="1"/>
      <p:bldP spid="106525" grpId="1" animBg="1"/>
      <p:bldP spid="106528" grpId="0"/>
      <p:bldP spid="106528" grpId="1"/>
      <p:bldP spid="106529" grpId="0"/>
      <p:bldP spid="106530" grpId="0"/>
      <p:bldP spid="106530" grpId="1"/>
      <p:bldP spid="106548" grpId="0" animBg="1"/>
      <p:bldP spid="106548" grpId="1" animBg="1"/>
      <p:bldP spid="106549" grpId="0" animBg="1"/>
      <p:bldP spid="106549" grpId="1" animBg="1"/>
      <p:bldP spid="106550" grpId="0"/>
      <p:bldP spid="106551" grpId="0" animBg="1"/>
      <p:bldP spid="106551" grpId="1" animBg="1"/>
      <p:bldP spid="106552" grpId="0"/>
      <p:bldP spid="106552" grpId="1"/>
      <p:bldP spid="106553" grpId="0" animBg="1"/>
      <p:bldP spid="106553" grpId="1" animBg="1"/>
      <p:bldP spid="106554" grpId="0"/>
      <p:bldP spid="106554" grpId="1"/>
      <p:bldP spid="106555" grpId="0" animBg="1"/>
      <p:bldP spid="106555" grpId="1" animBg="1"/>
      <p:bldP spid="106556" grpId="0"/>
      <p:bldP spid="106556" grpId="1"/>
      <p:bldP spid="106557" grpId="0" animBg="1"/>
      <p:bldP spid="106559" grpId="0" animBg="1"/>
      <p:bldP spid="106560" grpId="0"/>
      <p:bldP spid="106561" grpId="0" animBg="1"/>
      <p:bldP spid="1065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80" name="Line 60"/>
          <p:cNvSpPr>
            <a:spLocks noChangeShapeType="1"/>
          </p:cNvSpPr>
          <p:nvPr/>
        </p:nvSpPr>
        <p:spPr bwMode="auto">
          <a:xfrm rot="5400000">
            <a:off x="5283200" y="2573338"/>
            <a:ext cx="3762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5292725" y="5695950"/>
            <a:ext cx="34559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4968875" cy="633412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stroj při P </a:t>
            </a:r>
            <a:r>
              <a:rPr lang="en-US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&gt;</a:t>
            </a:r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0.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7950" y="3435350"/>
            <a:ext cx="50419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b) P </a:t>
            </a:r>
            <a:r>
              <a:rPr lang="en-US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</a:t>
            </a:r>
            <a:endParaRPr lang="en-US" altLang="cs-CZ" sz="2000" b="1" baseline="-25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1.	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podbuzený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stav</a:t>
            </a:r>
            <a:endParaRPr lang="cs-CZ" altLang="cs-CZ" sz="2000" b="1" baseline="-25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2.	nabuzený stav na cos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 = 1</a:t>
            </a:r>
            <a:endParaRPr lang="cs-CZ" altLang="cs-CZ" sz="2000" b="1" baseline="-25000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3.	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přebuzený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stav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4.	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přebuzený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stav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7524" name="Group 4"/>
          <p:cNvGrpSpPr>
            <a:grpSpLocks noChangeAspect="1"/>
          </p:cNvGrpSpPr>
          <p:nvPr/>
        </p:nvGrpSpPr>
        <p:grpSpPr bwMode="auto">
          <a:xfrm>
            <a:off x="250825" y="908050"/>
            <a:ext cx="3548063" cy="2065338"/>
            <a:chOff x="113" y="2812"/>
            <a:chExt cx="2309" cy="1344"/>
          </a:xfrm>
        </p:grpSpPr>
        <p:sp>
          <p:nvSpPr>
            <p:cNvPr id="107525" name="Line 5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7526" name="Line 6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7527" name="Line 7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7528" name="Line 8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7529" name="Text Box 9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3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7530" name="Text Box 10"/>
            <p:cNvSpPr txBox="1">
              <a:spLocks noChangeAspect="1" noChangeArrowheads="1"/>
            </p:cNvSpPr>
            <p:nvPr/>
          </p:nvSpPr>
          <p:spPr bwMode="auto">
            <a:xfrm>
              <a:off x="974" y="3193"/>
              <a:ext cx="20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7531" name="Text Box 11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4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7532" name="Text Box 12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9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X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7533" name="Text Box 13"/>
            <p:cNvSpPr txBox="1">
              <a:spLocks noChangeAspect="1" noChangeArrowheads="1"/>
            </p:cNvSpPr>
            <p:nvPr/>
          </p:nvSpPr>
          <p:spPr bwMode="auto">
            <a:xfrm>
              <a:off x="2292" y="3466"/>
              <a:ext cx="13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Z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7534" name="Text Box 14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1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I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7535" name="Oval 15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7536" name="Rectangle 16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7537" name="Oval 17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7538" name="Oval 18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07539" name="AutoShape 19"/>
            <p:cNvCxnSpPr>
              <a:cxnSpLocks noChangeAspect="1" noChangeShapeType="1"/>
              <a:stCxn id="107538" idx="4"/>
              <a:endCxn id="107536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540" name="AutoShape 20"/>
            <p:cNvCxnSpPr>
              <a:cxnSpLocks noChangeAspect="1" noChangeShapeType="1"/>
              <a:stCxn id="107536" idx="3"/>
              <a:endCxn id="107537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7541" name="Group 21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07542" name="Arc 22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43" name="Arc 23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44" name="Arc 24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7545" name="AutoShape 25"/>
            <p:cNvCxnSpPr>
              <a:cxnSpLocks noChangeAspect="1" noChangeShapeType="1"/>
              <a:stCxn id="107535" idx="0"/>
              <a:endCxn id="107542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546" name="AutoShape 26"/>
            <p:cNvCxnSpPr>
              <a:cxnSpLocks noChangeAspect="1" noChangeShapeType="1"/>
              <a:stCxn id="107535" idx="4"/>
              <a:endCxn id="107537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547" name="AutoShape 27"/>
            <p:cNvCxnSpPr>
              <a:cxnSpLocks noChangeAspect="1" noChangeShapeType="1"/>
              <a:stCxn id="107544" idx="0"/>
              <a:endCxn id="107538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7154863" y="2563813"/>
            <a:ext cx="0" cy="30956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7154863" y="5659438"/>
            <a:ext cx="1304925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8101013" y="5875598"/>
            <a:ext cx="3051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I</a:t>
            </a:r>
            <a:r>
              <a:rPr lang="cs-CZ" altLang="cs-CZ" sz="2000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7551" name="Text Box 31"/>
          <p:cNvSpPr txBox="1">
            <a:spLocks noChangeArrowheads="1"/>
          </p:cNvSpPr>
          <p:nvPr/>
        </p:nvSpPr>
        <p:spPr bwMode="auto">
          <a:xfrm>
            <a:off x="7226300" y="2851150"/>
            <a:ext cx="26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 flipH="1" flipV="1">
            <a:off x="6156325" y="4075113"/>
            <a:ext cx="1008063" cy="1584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 rot="16200000">
            <a:off x="6660357" y="2059781"/>
            <a:ext cx="0" cy="1008063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7308850" y="6110288"/>
            <a:ext cx="300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I</a:t>
            </a:r>
            <a:r>
              <a:rPr lang="cs-CZ" altLang="cs-CZ" sz="2000" b="1" baseline="-25000">
                <a:solidFill>
                  <a:srgbClr val="66FF33"/>
                </a:solidFill>
              </a:rPr>
              <a:t>2</a:t>
            </a:r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 flipH="1" flipV="1">
            <a:off x="6156325" y="2563813"/>
            <a:ext cx="1008063" cy="30956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59" name="Text Box 39"/>
          <p:cNvSpPr txBox="1">
            <a:spLocks noChangeArrowheads="1"/>
          </p:cNvSpPr>
          <p:nvPr/>
        </p:nvSpPr>
        <p:spPr bwMode="auto">
          <a:xfrm>
            <a:off x="5508625" y="2763838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U</a:t>
            </a:r>
            <a:r>
              <a:rPr lang="cs-CZ" altLang="cs-CZ" sz="2000" b="1" baseline="-25000">
                <a:solidFill>
                  <a:srgbClr val="66FF33"/>
                </a:solidFill>
              </a:rPr>
              <a:t>ib2</a:t>
            </a:r>
          </a:p>
        </p:txBody>
      </p:sp>
      <p:sp>
        <p:nvSpPr>
          <p:cNvPr id="107561" name="Text Box 41"/>
          <p:cNvSpPr txBox="1">
            <a:spLocks noChangeArrowheads="1"/>
          </p:cNvSpPr>
          <p:nvPr/>
        </p:nvSpPr>
        <p:spPr bwMode="auto">
          <a:xfrm>
            <a:off x="5508625" y="1898650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00FFFF"/>
                </a:solidFill>
              </a:rPr>
              <a:t>U</a:t>
            </a:r>
            <a:r>
              <a:rPr lang="cs-CZ" altLang="cs-CZ" sz="2000" b="1" baseline="-25000">
                <a:solidFill>
                  <a:srgbClr val="00FFFF"/>
                </a:solidFill>
              </a:rPr>
              <a:t>ib3</a:t>
            </a:r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 rot="10800000" flipV="1">
            <a:off x="5641975" y="5659438"/>
            <a:ext cx="1522413" cy="8636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5711825" y="5858136"/>
            <a:ext cx="3051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I</a:t>
            </a:r>
            <a:r>
              <a:rPr lang="cs-CZ" altLang="cs-CZ" sz="2000" b="1" baseline="-250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 flipH="1" flipV="1">
            <a:off x="6156325" y="835025"/>
            <a:ext cx="1008063" cy="4824413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5508625" y="96361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ib4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6516688" y="148431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d4</a:t>
            </a:r>
          </a:p>
        </p:txBody>
      </p:sp>
      <p:sp>
        <p:nvSpPr>
          <p:cNvPr id="107568" name="Line 48"/>
          <p:cNvSpPr>
            <a:spLocks noChangeShapeType="1"/>
          </p:cNvSpPr>
          <p:nvPr/>
        </p:nvSpPr>
        <p:spPr bwMode="auto">
          <a:xfrm>
            <a:off x="5292725" y="6524625"/>
            <a:ext cx="34559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 flipH="1">
            <a:off x="6457950" y="5661025"/>
            <a:ext cx="706438" cy="86360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 rot="16200000">
            <a:off x="5907882" y="2818606"/>
            <a:ext cx="1511300" cy="10017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7164388" y="5661025"/>
            <a:ext cx="0" cy="8636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3" name="Line 53"/>
          <p:cNvSpPr>
            <a:spLocks noChangeShapeType="1"/>
          </p:cNvSpPr>
          <p:nvPr/>
        </p:nvSpPr>
        <p:spPr bwMode="auto">
          <a:xfrm rot="16200000" flipH="1">
            <a:off x="6248400" y="1647825"/>
            <a:ext cx="823913" cy="1008063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4" name="Line 54"/>
          <p:cNvSpPr>
            <a:spLocks noChangeShapeType="1"/>
          </p:cNvSpPr>
          <p:nvPr/>
        </p:nvSpPr>
        <p:spPr bwMode="auto">
          <a:xfrm flipH="1" flipV="1">
            <a:off x="6156325" y="1771650"/>
            <a:ext cx="1008063" cy="3887788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5" name="Line 55"/>
          <p:cNvSpPr>
            <a:spLocks noChangeShapeType="1"/>
          </p:cNvSpPr>
          <p:nvPr/>
        </p:nvSpPr>
        <p:spPr bwMode="auto">
          <a:xfrm rot="5400000" flipV="1">
            <a:off x="5794375" y="1212850"/>
            <a:ext cx="1747838" cy="992188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6" name="Line 56"/>
          <p:cNvSpPr>
            <a:spLocks noChangeShapeType="1"/>
          </p:cNvSpPr>
          <p:nvPr/>
        </p:nvSpPr>
        <p:spPr bwMode="auto">
          <a:xfrm rot="5400000">
            <a:off x="4275137" y="2573338"/>
            <a:ext cx="3762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77" name="Text Box 57"/>
          <p:cNvSpPr txBox="1">
            <a:spLocks noChangeArrowheads="1"/>
          </p:cNvSpPr>
          <p:nvPr/>
        </p:nvSpPr>
        <p:spPr bwMode="auto">
          <a:xfrm>
            <a:off x="6156325" y="6146800"/>
            <a:ext cx="300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FFFF"/>
                </a:solidFill>
              </a:rPr>
              <a:t>I</a:t>
            </a:r>
            <a:r>
              <a:rPr lang="cs-CZ" altLang="cs-CZ" sz="2000" b="1" baseline="-2500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07578" name="Text Box 58"/>
          <p:cNvSpPr txBox="1">
            <a:spLocks noChangeArrowheads="1"/>
          </p:cNvSpPr>
          <p:nvPr/>
        </p:nvSpPr>
        <p:spPr bwMode="auto">
          <a:xfrm>
            <a:off x="5867400" y="443706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U</a:t>
            </a:r>
            <a:r>
              <a:rPr lang="cs-CZ" altLang="cs-CZ" sz="2000" b="1" baseline="-25000">
                <a:solidFill>
                  <a:srgbClr val="FF0000"/>
                </a:solidFill>
              </a:rPr>
              <a:t>ib1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80" grpId="0" animBg="1"/>
      <p:bldP spid="107579" grpId="0" animBg="1"/>
      <p:bldP spid="107522" grpId="0"/>
      <p:bldP spid="107548" grpId="0" animBg="1"/>
      <p:bldP spid="107549" grpId="0" animBg="1"/>
      <p:bldP spid="107550" grpId="0"/>
      <p:bldP spid="107551" grpId="0"/>
      <p:bldP spid="107553" grpId="0" animBg="1"/>
      <p:bldP spid="107554" grpId="0" animBg="1"/>
      <p:bldP spid="107555" grpId="0"/>
      <p:bldP spid="107558" grpId="0" animBg="1"/>
      <p:bldP spid="107559" grpId="0"/>
      <p:bldP spid="107561" grpId="0"/>
      <p:bldP spid="107562" grpId="0" animBg="1"/>
      <p:bldP spid="107563" grpId="0"/>
      <p:bldP spid="107564" grpId="0" animBg="1"/>
      <p:bldP spid="107565" grpId="0"/>
      <p:bldP spid="107567" grpId="0"/>
      <p:bldP spid="107568" grpId="0" animBg="1"/>
      <p:bldP spid="107569" grpId="0" animBg="1"/>
      <p:bldP spid="107571" grpId="0" animBg="1"/>
      <p:bldP spid="107572" grpId="0" animBg="1"/>
      <p:bldP spid="107573" grpId="0" animBg="1"/>
      <p:bldP spid="107574" grpId="0" animBg="1"/>
      <p:bldP spid="107575" grpId="0" animBg="1"/>
      <p:bldP spid="107576" grpId="0" animBg="1"/>
      <p:bldP spid="107577" grpId="0"/>
      <p:bldP spid="107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/>
          <a:lstStyle/>
          <a:p>
            <a:r>
              <a:rPr lang="cs-CZ" altLang="cs-CZ" sz="32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 křivky synchronního stroje</a:t>
            </a:r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179388" y="1268413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V křivky vyjadřují závislost statorového proudu na budícím proudu při konstantním činném výkonu.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8616" name="Freeform 72"/>
          <p:cNvSpPr>
            <a:spLocks/>
          </p:cNvSpPr>
          <p:nvPr/>
        </p:nvSpPr>
        <p:spPr bwMode="auto">
          <a:xfrm>
            <a:off x="1258888" y="2493963"/>
            <a:ext cx="4608512" cy="3671887"/>
          </a:xfrm>
          <a:custGeom>
            <a:avLst/>
            <a:gdLst>
              <a:gd name="T0" fmla="*/ 0 w 2903"/>
              <a:gd name="T1" fmla="*/ 0 h 2449"/>
              <a:gd name="T2" fmla="*/ 0 w 2903"/>
              <a:gd name="T3" fmla="*/ 2449 h 2449"/>
              <a:gd name="T4" fmla="*/ 2903 w 2903"/>
              <a:gd name="T5" fmla="*/ 2449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3" h="2449">
                <a:moveTo>
                  <a:pt x="0" y="0"/>
                </a:moveTo>
                <a:lnTo>
                  <a:pt x="0" y="2449"/>
                </a:lnTo>
                <a:lnTo>
                  <a:pt x="2903" y="2449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617" name="Text Box 73"/>
          <p:cNvSpPr txBox="1">
            <a:spLocks noChangeArrowheads="1"/>
          </p:cNvSpPr>
          <p:nvPr/>
        </p:nvSpPr>
        <p:spPr bwMode="auto">
          <a:xfrm>
            <a:off x="5651500" y="6164523"/>
            <a:ext cx="30353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8618" name="Text Box 74"/>
          <p:cNvSpPr txBox="1">
            <a:spLocks noChangeArrowheads="1"/>
          </p:cNvSpPr>
          <p:nvPr/>
        </p:nvSpPr>
        <p:spPr bwMode="auto">
          <a:xfrm>
            <a:off x="1042988" y="2420938"/>
            <a:ext cx="195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I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8619" name="Freeform 75"/>
          <p:cNvSpPr>
            <a:spLocks/>
          </p:cNvSpPr>
          <p:nvPr/>
        </p:nvSpPr>
        <p:spPr bwMode="auto">
          <a:xfrm>
            <a:off x="1258888" y="3717925"/>
            <a:ext cx="4248150" cy="2447925"/>
          </a:xfrm>
          <a:custGeom>
            <a:avLst/>
            <a:gdLst>
              <a:gd name="T0" fmla="*/ 0 w 2676"/>
              <a:gd name="T1" fmla="*/ 363 h 1542"/>
              <a:gd name="T2" fmla="*/ 998 w 2676"/>
              <a:gd name="T3" fmla="*/ 1542 h 1542"/>
              <a:gd name="T4" fmla="*/ 2676 w 2676"/>
              <a:gd name="T5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76" h="1542">
                <a:moveTo>
                  <a:pt x="0" y="363"/>
                </a:moveTo>
                <a:lnTo>
                  <a:pt x="998" y="1542"/>
                </a:lnTo>
                <a:lnTo>
                  <a:pt x="2676" y="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620" name="Freeform 76"/>
          <p:cNvSpPr>
            <a:spLocks/>
          </p:cNvSpPr>
          <p:nvPr/>
        </p:nvSpPr>
        <p:spPr bwMode="auto">
          <a:xfrm>
            <a:off x="1506538" y="3717925"/>
            <a:ext cx="3784600" cy="1651000"/>
          </a:xfrm>
          <a:custGeom>
            <a:avLst/>
            <a:gdLst>
              <a:gd name="T0" fmla="*/ 0 w 2384"/>
              <a:gd name="T1" fmla="*/ 167 h 1040"/>
              <a:gd name="T2" fmla="*/ 714 w 2384"/>
              <a:gd name="T3" fmla="*/ 909 h 1040"/>
              <a:gd name="T4" fmla="*/ 1263 w 2384"/>
              <a:gd name="T5" fmla="*/ 889 h 1040"/>
              <a:gd name="T6" fmla="*/ 2384 w 2384"/>
              <a:gd name="T7" fmla="*/ 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4" h="1040">
                <a:moveTo>
                  <a:pt x="0" y="167"/>
                </a:moveTo>
                <a:cubicBezTo>
                  <a:pt x="120" y="292"/>
                  <a:pt x="504" y="789"/>
                  <a:pt x="714" y="909"/>
                </a:cubicBezTo>
                <a:cubicBezTo>
                  <a:pt x="924" y="1029"/>
                  <a:pt x="985" y="1040"/>
                  <a:pt x="1263" y="889"/>
                </a:cubicBezTo>
                <a:cubicBezTo>
                  <a:pt x="1541" y="738"/>
                  <a:pt x="2150" y="185"/>
                  <a:pt x="2384" y="0"/>
                </a:cubicBezTo>
              </a:path>
            </a:pathLst>
          </a:custGeom>
          <a:noFill/>
          <a:ln w="50800" cap="flat" cmpd="sng">
            <a:solidFill>
              <a:srgbClr val="00206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621" name="Freeform 77"/>
          <p:cNvSpPr>
            <a:spLocks/>
          </p:cNvSpPr>
          <p:nvPr/>
        </p:nvSpPr>
        <p:spPr bwMode="auto">
          <a:xfrm>
            <a:off x="1825625" y="3573463"/>
            <a:ext cx="3394075" cy="1214437"/>
          </a:xfrm>
          <a:custGeom>
            <a:avLst/>
            <a:gdLst>
              <a:gd name="T0" fmla="*/ 0 w 2138"/>
              <a:gd name="T1" fmla="*/ 77 h 765"/>
              <a:gd name="T2" fmla="*/ 732 w 2138"/>
              <a:gd name="T3" fmla="*/ 680 h 765"/>
              <a:gd name="T4" fmla="*/ 1231 w 2138"/>
              <a:gd name="T5" fmla="*/ 590 h 765"/>
              <a:gd name="T6" fmla="*/ 2138 w 2138"/>
              <a:gd name="T7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8" h="765">
                <a:moveTo>
                  <a:pt x="0" y="77"/>
                </a:moveTo>
                <a:cubicBezTo>
                  <a:pt x="123" y="179"/>
                  <a:pt x="527" y="595"/>
                  <a:pt x="732" y="680"/>
                </a:cubicBezTo>
                <a:cubicBezTo>
                  <a:pt x="937" y="765"/>
                  <a:pt x="997" y="703"/>
                  <a:pt x="1231" y="590"/>
                </a:cubicBezTo>
                <a:cubicBezTo>
                  <a:pt x="1465" y="477"/>
                  <a:pt x="1801" y="238"/>
                  <a:pt x="2138" y="0"/>
                </a:cubicBez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622" name="Freeform 78"/>
          <p:cNvSpPr>
            <a:spLocks/>
          </p:cNvSpPr>
          <p:nvPr/>
        </p:nvSpPr>
        <p:spPr bwMode="auto">
          <a:xfrm>
            <a:off x="2122488" y="3286125"/>
            <a:ext cx="3008312" cy="963613"/>
          </a:xfrm>
          <a:custGeom>
            <a:avLst/>
            <a:gdLst>
              <a:gd name="T0" fmla="*/ 0 w 1895"/>
              <a:gd name="T1" fmla="*/ 0 h 607"/>
              <a:gd name="T2" fmla="*/ 812 w 1895"/>
              <a:gd name="T3" fmla="*/ 585 h 607"/>
              <a:gd name="T4" fmla="*/ 1895 w 1895"/>
              <a:gd name="T5" fmla="*/ 133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5" h="607">
                <a:moveTo>
                  <a:pt x="0" y="0"/>
                </a:moveTo>
                <a:cubicBezTo>
                  <a:pt x="135" y="97"/>
                  <a:pt x="496" y="563"/>
                  <a:pt x="812" y="585"/>
                </a:cubicBezTo>
                <a:cubicBezTo>
                  <a:pt x="1128" y="607"/>
                  <a:pt x="1670" y="227"/>
                  <a:pt x="1895" y="133"/>
                </a:cubicBezTo>
              </a:path>
            </a:pathLst>
          </a:custGeom>
          <a:noFill/>
          <a:ln w="50800" cap="flat" cmpd="sng">
            <a:solidFill>
              <a:srgbClr val="00FF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2411413" y="3286125"/>
            <a:ext cx="344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FFFF"/>
                </a:solidFill>
              </a:rPr>
              <a:t>P</a:t>
            </a:r>
            <a:r>
              <a:rPr lang="cs-CZ" altLang="cs-CZ" sz="2000" b="1" baseline="-2500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2051050" y="3573463"/>
            <a:ext cx="344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P</a:t>
            </a:r>
            <a:r>
              <a:rPr lang="cs-CZ" altLang="cs-CZ" sz="2000" b="1" baseline="-25000">
                <a:solidFill>
                  <a:srgbClr val="66FF33"/>
                </a:solidFill>
              </a:rPr>
              <a:t>3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1762125" y="4003936"/>
            <a:ext cx="35002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P</a:t>
            </a:r>
            <a:r>
              <a:rPr lang="cs-CZ" altLang="cs-CZ" sz="2000" b="1" baseline="-250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8626" name="Text Box 82"/>
          <p:cNvSpPr txBox="1">
            <a:spLocks noChangeArrowheads="1"/>
          </p:cNvSpPr>
          <p:nvPr/>
        </p:nvSpPr>
        <p:spPr bwMode="auto">
          <a:xfrm>
            <a:off x="4067175" y="5138998"/>
            <a:ext cx="87420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P</a:t>
            </a:r>
            <a:r>
              <a:rPr lang="cs-CZ" altLang="cs-CZ" sz="2000" b="1" baseline="-25000">
                <a:solidFill>
                  <a:srgbClr val="FF0000"/>
                </a:solidFill>
              </a:rPr>
              <a:t>1</a:t>
            </a:r>
            <a:r>
              <a:rPr lang="cs-CZ" altLang="cs-CZ" sz="2000" b="1">
                <a:solidFill>
                  <a:srgbClr val="FF0000"/>
                </a:solidFill>
              </a:rPr>
              <a:t> = 0</a:t>
            </a:r>
            <a:endParaRPr lang="cs-CZ" altLang="cs-CZ" sz="2000" b="1" baseline="-25000">
              <a:solidFill>
                <a:srgbClr val="FF0000"/>
              </a:solidFill>
            </a:endParaRPr>
          </a:p>
        </p:txBody>
      </p:sp>
      <p:sp>
        <p:nvSpPr>
          <p:cNvPr id="108628" name="Line 84"/>
          <p:cNvSpPr>
            <a:spLocks noChangeShapeType="1"/>
          </p:cNvSpPr>
          <p:nvPr/>
        </p:nvSpPr>
        <p:spPr bwMode="auto">
          <a:xfrm flipV="1">
            <a:off x="1258888" y="2709863"/>
            <a:ext cx="1439862" cy="1584325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629" name="Text Box 85"/>
          <p:cNvSpPr txBox="1">
            <a:spLocks noChangeArrowheads="1"/>
          </p:cNvSpPr>
          <p:nvPr/>
        </p:nvSpPr>
        <p:spPr bwMode="auto">
          <a:xfrm>
            <a:off x="1474788" y="2349500"/>
            <a:ext cx="276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Mez statické stability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8630" name="Freeform 86"/>
          <p:cNvSpPr>
            <a:spLocks/>
          </p:cNvSpPr>
          <p:nvPr/>
        </p:nvSpPr>
        <p:spPr bwMode="auto">
          <a:xfrm>
            <a:off x="2843213" y="3278188"/>
            <a:ext cx="1681162" cy="2887662"/>
          </a:xfrm>
          <a:custGeom>
            <a:avLst/>
            <a:gdLst>
              <a:gd name="T0" fmla="*/ 0 w 1059"/>
              <a:gd name="T1" fmla="*/ 1819 h 1819"/>
              <a:gd name="T2" fmla="*/ 122 w 1059"/>
              <a:gd name="T3" fmla="*/ 1103 h 1819"/>
              <a:gd name="T4" fmla="*/ 455 w 1059"/>
              <a:gd name="T5" fmla="*/ 451 h 1819"/>
              <a:gd name="T6" fmla="*/ 1059 w 1059"/>
              <a:gd name="T7" fmla="*/ 0 h 1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9" h="1819">
                <a:moveTo>
                  <a:pt x="0" y="1819"/>
                </a:moveTo>
                <a:cubicBezTo>
                  <a:pt x="20" y="1700"/>
                  <a:pt x="46" y="1331"/>
                  <a:pt x="122" y="1103"/>
                </a:cubicBezTo>
                <a:cubicBezTo>
                  <a:pt x="198" y="875"/>
                  <a:pt x="299" y="635"/>
                  <a:pt x="455" y="451"/>
                </a:cubicBezTo>
                <a:cubicBezTo>
                  <a:pt x="611" y="267"/>
                  <a:pt x="933" y="94"/>
                  <a:pt x="1059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631" name="Text Box 87"/>
          <p:cNvSpPr txBox="1">
            <a:spLocks noChangeArrowheads="1"/>
          </p:cNvSpPr>
          <p:nvPr/>
        </p:nvSpPr>
        <p:spPr bwMode="auto">
          <a:xfrm>
            <a:off x="2801938" y="2852738"/>
            <a:ext cx="1193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cs-CZ" altLang="cs-CZ" sz="1600" b="1">
                <a:solidFill>
                  <a:srgbClr val="000000"/>
                </a:solidFill>
              </a:rPr>
              <a:t>Podbuzený</a:t>
            </a:r>
          </a:p>
          <a:p>
            <a:pPr algn="ctr"/>
            <a:r>
              <a:rPr lang="cs-CZ" altLang="cs-CZ" sz="1600" b="1">
                <a:solidFill>
                  <a:srgbClr val="000000"/>
                </a:solidFill>
              </a:rPr>
              <a:t>stav</a:t>
            </a:r>
            <a:endParaRPr lang="cs-CZ" altLang="cs-CZ" sz="1600" b="1" baseline="-25000">
              <a:solidFill>
                <a:srgbClr val="000000"/>
              </a:solidFill>
            </a:endParaRPr>
          </a:p>
        </p:txBody>
      </p:sp>
      <p:sp>
        <p:nvSpPr>
          <p:cNvPr id="108632" name="Text Box 88"/>
          <p:cNvSpPr txBox="1">
            <a:spLocks noChangeArrowheads="1"/>
          </p:cNvSpPr>
          <p:nvPr/>
        </p:nvSpPr>
        <p:spPr bwMode="auto">
          <a:xfrm>
            <a:off x="4427538" y="3184525"/>
            <a:ext cx="1873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cs-CZ" altLang="cs-CZ" sz="1600" b="1" dirty="0" err="1">
                <a:solidFill>
                  <a:srgbClr val="000000"/>
                </a:solidFill>
              </a:rPr>
              <a:t>Přebuzený</a:t>
            </a:r>
            <a:r>
              <a:rPr lang="cs-CZ" altLang="cs-CZ" sz="1600" b="1" dirty="0">
                <a:solidFill>
                  <a:srgbClr val="000000"/>
                </a:solidFill>
              </a:rPr>
              <a:t> stav</a:t>
            </a:r>
            <a:endParaRPr lang="cs-CZ" altLang="cs-CZ" sz="1600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10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616" grpId="0" animBg="1"/>
      <p:bldP spid="108617" grpId="0"/>
      <p:bldP spid="108618" grpId="0"/>
      <p:bldP spid="108619" grpId="0" animBg="1"/>
      <p:bldP spid="108620" grpId="0" animBg="1"/>
      <p:bldP spid="108621" grpId="0" animBg="1"/>
      <p:bldP spid="108622" grpId="0" animBg="1"/>
      <p:bldP spid="108623" grpId="0"/>
      <p:bldP spid="108624" grpId="0"/>
      <p:bldP spid="108625" grpId="0"/>
      <p:bldP spid="108626" grpId="0"/>
      <p:bldP spid="108628" grpId="0" animBg="1"/>
      <p:bldP spid="108629" grpId="0"/>
      <p:bldP spid="108630" grpId="0" animBg="1"/>
      <p:bldP spid="108631" grpId="0"/>
      <p:bldP spid="1086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856663" cy="633412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stroj při konstantní budícím proudu.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07950" y="3435350"/>
            <a:ext cx="381635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95463" algn="l"/>
                <a:tab pos="287496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a) P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=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 kompenzátor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b)	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P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c)	P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Q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0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d)	P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= /2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Jak lze zvýšit činný výkon ?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Zvýšením budícího proudu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velikost 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max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závisí na buzení stroje</a:t>
            </a:r>
          </a:p>
        </p:txBody>
      </p:sp>
      <p:grpSp>
        <p:nvGrpSpPr>
          <p:cNvPr id="109574" name="Group 6"/>
          <p:cNvGrpSpPr>
            <a:grpSpLocks noChangeAspect="1"/>
          </p:cNvGrpSpPr>
          <p:nvPr/>
        </p:nvGrpSpPr>
        <p:grpSpPr bwMode="auto">
          <a:xfrm>
            <a:off x="250825" y="908050"/>
            <a:ext cx="3548063" cy="2065338"/>
            <a:chOff x="113" y="2812"/>
            <a:chExt cx="2309" cy="1344"/>
          </a:xfrm>
        </p:grpSpPr>
        <p:sp>
          <p:nvSpPr>
            <p:cNvPr id="109575" name="Line 7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9576" name="Line 8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9577" name="Line 9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9578" name="Line 10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9579" name="Text Box 11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3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9580" name="Text Box 12"/>
            <p:cNvSpPr txBox="1">
              <a:spLocks noChangeAspect="1" noChangeArrowheads="1"/>
            </p:cNvSpPr>
            <p:nvPr/>
          </p:nvSpPr>
          <p:spPr bwMode="auto">
            <a:xfrm>
              <a:off x="974" y="3193"/>
              <a:ext cx="20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9581" name="Text Box 13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4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9582" name="Text Box 14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9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X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9583" name="Text Box 15"/>
            <p:cNvSpPr txBox="1">
              <a:spLocks noChangeAspect="1" noChangeArrowheads="1"/>
            </p:cNvSpPr>
            <p:nvPr/>
          </p:nvSpPr>
          <p:spPr bwMode="auto">
            <a:xfrm>
              <a:off x="2292" y="3466"/>
              <a:ext cx="13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Z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9584" name="Text Box 16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1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I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9585" name="Oval 17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9586" name="Rectangle 18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9587" name="Oval 19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9588" name="Oval 20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09589" name="AutoShape 21"/>
            <p:cNvCxnSpPr>
              <a:cxnSpLocks noChangeAspect="1" noChangeShapeType="1"/>
              <a:stCxn id="109588" idx="4"/>
              <a:endCxn id="109586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590" name="AutoShape 22"/>
            <p:cNvCxnSpPr>
              <a:cxnSpLocks noChangeAspect="1" noChangeShapeType="1"/>
              <a:stCxn id="109586" idx="3"/>
              <a:endCxn id="109587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9591" name="Group 23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09592" name="Arc 24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93" name="Arc 25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9594" name="Arc 26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9595" name="AutoShape 27"/>
            <p:cNvCxnSpPr>
              <a:cxnSpLocks noChangeAspect="1" noChangeShapeType="1"/>
              <a:stCxn id="109585" idx="0"/>
              <a:endCxn id="109592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596" name="AutoShape 28"/>
            <p:cNvCxnSpPr>
              <a:cxnSpLocks noChangeAspect="1" noChangeShapeType="1"/>
              <a:stCxn id="109585" idx="4"/>
              <a:endCxn id="109587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597" name="AutoShape 29"/>
            <p:cNvCxnSpPr>
              <a:cxnSpLocks noChangeAspect="1" noChangeShapeType="1"/>
              <a:stCxn id="109594" idx="0"/>
              <a:endCxn id="109588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9598" name="Line 30"/>
          <p:cNvSpPr>
            <a:spLocks noChangeShapeType="1"/>
          </p:cNvSpPr>
          <p:nvPr/>
        </p:nvSpPr>
        <p:spPr bwMode="auto">
          <a:xfrm flipV="1">
            <a:off x="6442075" y="2420938"/>
            <a:ext cx="0" cy="17986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5508625" y="4221163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66FF33"/>
                </a:solidFill>
              </a:rPr>
              <a:t>I</a:t>
            </a:r>
            <a:r>
              <a:rPr lang="cs-CZ" altLang="cs-CZ" sz="2000" b="1" baseline="-25000" dirty="0">
                <a:solidFill>
                  <a:srgbClr val="66FF33"/>
                </a:solidFill>
              </a:rPr>
              <a:t>1</a:t>
            </a:r>
          </a:p>
        </p:txBody>
      </p:sp>
      <p:sp>
        <p:nvSpPr>
          <p:cNvPr id="109601" name="Text Box 33"/>
          <p:cNvSpPr txBox="1">
            <a:spLocks noChangeArrowheads="1"/>
          </p:cNvSpPr>
          <p:nvPr/>
        </p:nvSpPr>
        <p:spPr bwMode="auto">
          <a:xfrm>
            <a:off x="6516688" y="2546350"/>
            <a:ext cx="26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09604" name="Text Box 36"/>
          <p:cNvSpPr txBox="1">
            <a:spLocks noChangeArrowheads="1"/>
          </p:cNvSpPr>
          <p:nvPr/>
        </p:nvSpPr>
        <p:spPr bwMode="auto">
          <a:xfrm>
            <a:off x="6011863" y="5227898"/>
            <a:ext cx="3051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I</a:t>
            </a:r>
            <a:r>
              <a:rPr lang="cs-CZ" altLang="cs-CZ" sz="2000" b="1" baseline="-250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5724525" y="182721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U</a:t>
            </a:r>
            <a:r>
              <a:rPr lang="cs-CZ" altLang="cs-CZ" sz="2000" b="1" baseline="-25000">
                <a:solidFill>
                  <a:srgbClr val="66FF33"/>
                </a:solidFill>
              </a:rPr>
              <a:t>ib1</a:t>
            </a: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5003800" y="2492375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00FFFF"/>
                </a:solidFill>
              </a:rPr>
              <a:t>U</a:t>
            </a:r>
            <a:r>
              <a:rPr lang="cs-CZ" altLang="cs-CZ" sz="2000" b="1" baseline="-25000">
                <a:solidFill>
                  <a:srgbClr val="00FFFF"/>
                </a:solidFill>
              </a:rPr>
              <a:t>ib3</a:t>
            </a:r>
          </a:p>
        </p:txBody>
      </p:sp>
      <p:sp>
        <p:nvSpPr>
          <p:cNvPr id="109609" name="Text Box 41"/>
          <p:cNvSpPr txBox="1">
            <a:spLocks noChangeArrowheads="1"/>
          </p:cNvSpPr>
          <p:nvPr/>
        </p:nvSpPr>
        <p:spPr bwMode="auto">
          <a:xfrm>
            <a:off x="8243888" y="6021388"/>
            <a:ext cx="300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1"/>
                </a:solidFill>
              </a:rPr>
              <a:t>I</a:t>
            </a:r>
            <a:r>
              <a:rPr lang="cs-CZ" altLang="cs-CZ" sz="2000" b="1" baseline="-25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9611" name="Text Box 43"/>
          <p:cNvSpPr txBox="1">
            <a:spLocks noChangeArrowheads="1"/>
          </p:cNvSpPr>
          <p:nvPr/>
        </p:nvSpPr>
        <p:spPr bwMode="auto">
          <a:xfrm>
            <a:off x="4284663" y="422116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chemeClr val="accent1"/>
                </a:solidFill>
              </a:rPr>
              <a:t>U</a:t>
            </a:r>
            <a:r>
              <a:rPr lang="cs-CZ" altLang="cs-CZ" sz="2000" b="1" baseline="-25000">
                <a:solidFill>
                  <a:schemeClr val="accent1"/>
                </a:solidFill>
              </a:rPr>
              <a:t>ib4</a:t>
            </a:r>
          </a:p>
        </p:txBody>
      </p:sp>
      <p:sp>
        <p:nvSpPr>
          <p:cNvPr id="109612" name="Text Box 44"/>
          <p:cNvSpPr txBox="1">
            <a:spLocks noChangeArrowheads="1"/>
          </p:cNvSpPr>
          <p:nvPr/>
        </p:nvSpPr>
        <p:spPr bwMode="auto">
          <a:xfrm>
            <a:off x="4068763" y="3284538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chemeClr val="accent1"/>
                </a:solidFill>
              </a:rPr>
              <a:t>U</a:t>
            </a:r>
            <a:r>
              <a:rPr lang="cs-CZ" altLang="cs-CZ" sz="2000" b="1" baseline="-25000">
                <a:solidFill>
                  <a:schemeClr val="accent1"/>
                </a:solidFill>
              </a:rPr>
              <a:t>d4</a:t>
            </a:r>
          </a:p>
        </p:txBody>
      </p:sp>
      <p:sp>
        <p:nvSpPr>
          <p:cNvPr id="109621" name="Text Box 53"/>
          <p:cNvSpPr txBox="1">
            <a:spLocks noChangeArrowheads="1"/>
          </p:cNvSpPr>
          <p:nvPr/>
        </p:nvSpPr>
        <p:spPr bwMode="auto">
          <a:xfrm>
            <a:off x="6443663" y="5589588"/>
            <a:ext cx="300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FFFF"/>
                </a:solidFill>
              </a:rPr>
              <a:t>I</a:t>
            </a:r>
            <a:r>
              <a:rPr lang="cs-CZ" altLang="cs-CZ" sz="2000" b="1" baseline="-2500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09622" name="Text Box 54"/>
          <p:cNvSpPr txBox="1">
            <a:spLocks noChangeArrowheads="1"/>
          </p:cNvSpPr>
          <p:nvPr/>
        </p:nvSpPr>
        <p:spPr bwMode="auto">
          <a:xfrm>
            <a:off x="5580063" y="2474913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U</a:t>
            </a:r>
            <a:r>
              <a:rPr lang="cs-CZ" altLang="cs-CZ" sz="2000" b="1" baseline="-25000" dirty="0">
                <a:solidFill>
                  <a:srgbClr val="002060"/>
                </a:solidFill>
              </a:rPr>
              <a:t>ib2</a:t>
            </a:r>
          </a:p>
        </p:txBody>
      </p:sp>
      <p:sp>
        <p:nvSpPr>
          <p:cNvPr id="109625" name="Line 57"/>
          <p:cNvSpPr>
            <a:spLocks noChangeShapeType="1"/>
          </p:cNvSpPr>
          <p:nvPr/>
        </p:nvSpPr>
        <p:spPr bwMode="auto">
          <a:xfrm rot="5400000">
            <a:off x="5722938" y="4581525"/>
            <a:ext cx="1079500" cy="35877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26" name="Line 58"/>
          <p:cNvSpPr>
            <a:spLocks noChangeShapeType="1"/>
          </p:cNvSpPr>
          <p:nvPr/>
        </p:nvSpPr>
        <p:spPr bwMode="auto">
          <a:xfrm>
            <a:off x="5364163" y="2060575"/>
            <a:ext cx="1079500" cy="35877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27" name="Line 59"/>
          <p:cNvSpPr>
            <a:spLocks noChangeShapeType="1"/>
          </p:cNvSpPr>
          <p:nvPr/>
        </p:nvSpPr>
        <p:spPr bwMode="auto">
          <a:xfrm flipH="1" flipV="1">
            <a:off x="5362575" y="2060575"/>
            <a:ext cx="1081088" cy="2160588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28" name="Oval 60"/>
          <p:cNvSpPr>
            <a:spLocks noChangeAspect="1" noChangeArrowheads="1"/>
          </p:cNvSpPr>
          <p:nvPr/>
        </p:nvSpPr>
        <p:spPr bwMode="auto">
          <a:xfrm>
            <a:off x="4032250" y="1797050"/>
            <a:ext cx="4822825" cy="48228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9629" name="Line 61"/>
          <p:cNvSpPr>
            <a:spLocks noChangeShapeType="1"/>
          </p:cNvSpPr>
          <p:nvPr/>
        </p:nvSpPr>
        <p:spPr bwMode="auto">
          <a:xfrm>
            <a:off x="3995738" y="4221163"/>
            <a:ext cx="489743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 rot="5400000">
            <a:off x="4067175" y="4005263"/>
            <a:ext cx="47529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1" name="Line 63"/>
          <p:cNvSpPr>
            <a:spLocks noChangeShapeType="1"/>
          </p:cNvSpPr>
          <p:nvPr/>
        </p:nvSpPr>
        <p:spPr bwMode="auto">
          <a:xfrm>
            <a:off x="6443663" y="1773238"/>
            <a:ext cx="0" cy="6477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2" name="Line 64"/>
          <p:cNvSpPr>
            <a:spLocks noChangeShapeType="1"/>
          </p:cNvSpPr>
          <p:nvPr/>
        </p:nvSpPr>
        <p:spPr bwMode="auto">
          <a:xfrm flipV="1">
            <a:off x="6386513" y="1773238"/>
            <a:ext cx="0" cy="2447925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3" name="Line 65"/>
          <p:cNvSpPr>
            <a:spLocks noChangeShapeType="1"/>
          </p:cNvSpPr>
          <p:nvPr/>
        </p:nvSpPr>
        <p:spPr bwMode="auto">
          <a:xfrm flipH="1">
            <a:off x="5651500" y="4221163"/>
            <a:ext cx="754063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4" name="Freeform 66"/>
          <p:cNvSpPr>
            <a:spLocks/>
          </p:cNvSpPr>
          <p:nvPr/>
        </p:nvSpPr>
        <p:spPr bwMode="auto">
          <a:xfrm>
            <a:off x="5940425" y="2924175"/>
            <a:ext cx="431800" cy="288925"/>
          </a:xfrm>
          <a:custGeom>
            <a:avLst/>
            <a:gdLst>
              <a:gd name="T0" fmla="*/ 0 w 272"/>
              <a:gd name="T1" fmla="*/ 182 h 182"/>
              <a:gd name="T2" fmla="*/ 136 w 272"/>
              <a:gd name="T3" fmla="*/ 46 h 182"/>
              <a:gd name="T4" fmla="*/ 272 w 272"/>
              <a:gd name="T5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182">
                <a:moveTo>
                  <a:pt x="0" y="182"/>
                </a:moveTo>
                <a:cubicBezTo>
                  <a:pt x="45" y="129"/>
                  <a:pt x="91" y="76"/>
                  <a:pt x="136" y="46"/>
                </a:cubicBezTo>
                <a:cubicBezTo>
                  <a:pt x="181" y="16"/>
                  <a:pt x="226" y="8"/>
                  <a:pt x="272" y="0"/>
                </a:cubicBezTo>
              </a:path>
            </a:pathLst>
          </a:custGeom>
          <a:noFill/>
          <a:ln w="12700" cap="flat" cmpd="sng">
            <a:solidFill>
              <a:srgbClr val="002060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5" name="Text Box 67"/>
          <p:cNvSpPr txBox="1">
            <a:spLocks noChangeArrowheads="1"/>
          </p:cNvSpPr>
          <p:nvPr/>
        </p:nvSpPr>
        <p:spPr bwMode="auto">
          <a:xfrm>
            <a:off x="5940425" y="3068638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</a:t>
            </a:r>
            <a:r>
              <a:rPr lang="cs-CZ" altLang="cs-CZ" sz="20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09636" name="Text Box 68"/>
          <p:cNvSpPr txBox="1">
            <a:spLocks noChangeArrowheads="1"/>
          </p:cNvSpPr>
          <p:nvPr/>
        </p:nvSpPr>
        <p:spPr bwMode="auto">
          <a:xfrm>
            <a:off x="6300788" y="1844675"/>
            <a:ext cx="647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</a:rPr>
              <a:t>U</a:t>
            </a:r>
            <a:r>
              <a:rPr lang="cs-CZ" altLang="cs-CZ" sz="2000" b="1" baseline="-25000">
                <a:solidFill>
                  <a:srgbClr val="66FF33"/>
                </a:solidFill>
              </a:rPr>
              <a:t>d1</a:t>
            </a:r>
          </a:p>
        </p:txBody>
      </p:sp>
      <p:sp>
        <p:nvSpPr>
          <p:cNvPr id="109637" name="Line 69"/>
          <p:cNvSpPr>
            <a:spLocks noChangeShapeType="1"/>
          </p:cNvSpPr>
          <p:nvPr/>
        </p:nvSpPr>
        <p:spPr bwMode="auto">
          <a:xfrm flipH="1">
            <a:off x="4859338" y="2420938"/>
            <a:ext cx="1584325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arrow" w="sm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8" name="Line 70"/>
          <p:cNvSpPr>
            <a:spLocks noChangeShapeType="1"/>
          </p:cNvSpPr>
          <p:nvPr/>
        </p:nvSpPr>
        <p:spPr bwMode="auto">
          <a:xfrm flipH="1" flipV="1">
            <a:off x="4859338" y="2420938"/>
            <a:ext cx="1512887" cy="1800225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39" name="Line 71"/>
          <p:cNvSpPr>
            <a:spLocks noChangeShapeType="1"/>
          </p:cNvSpPr>
          <p:nvPr/>
        </p:nvSpPr>
        <p:spPr bwMode="auto">
          <a:xfrm>
            <a:off x="6443663" y="4221163"/>
            <a:ext cx="0" cy="1512887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41" name="Freeform 73"/>
          <p:cNvSpPr>
            <a:spLocks/>
          </p:cNvSpPr>
          <p:nvPr/>
        </p:nvSpPr>
        <p:spPr bwMode="auto">
          <a:xfrm>
            <a:off x="5651500" y="2924175"/>
            <a:ext cx="720725" cy="504825"/>
          </a:xfrm>
          <a:custGeom>
            <a:avLst/>
            <a:gdLst>
              <a:gd name="T0" fmla="*/ 0 w 454"/>
              <a:gd name="T1" fmla="*/ 318 h 318"/>
              <a:gd name="T2" fmla="*/ 136 w 454"/>
              <a:gd name="T3" fmla="*/ 91 h 318"/>
              <a:gd name="T4" fmla="*/ 454 w 454"/>
              <a:gd name="T5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4" h="318">
                <a:moveTo>
                  <a:pt x="0" y="318"/>
                </a:moveTo>
                <a:cubicBezTo>
                  <a:pt x="30" y="231"/>
                  <a:pt x="61" y="144"/>
                  <a:pt x="136" y="91"/>
                </a:cubicBezTo>
                <a:cubicBezTo>
                  <a:pt x="211" y="38"/>
                  <a:pt x="332" y="19"/>
                  <a:pt x="454" y="0"/>
                </a:cubicBezTo>
              </a:path>
            </a:pathLst>
          </a:custGeom>
          <a:noFill/>
          <a:ln w="12700" cap="flat" cmpd="sng">
            <a:solidFill>
              <a:srgbClr val="00FFFF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42" name="Text Box 74"/>
          <p:cNvSpPr txBox="1">
            <a:spLocks noChangeArrowheads="1"/>
          </p:cNvSpPr>
          <p:nvPr/>
        </p:nvSpPr>
        <p:spPr bwMode="auto">
          <a:xfrm>
            <a:off x="5868988" y="2924175"/>
            <a:ext cx="503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FFFF"/>
                </a:solidFill>
                <a:sym typeface="Symbol" panose="05050102010706020507" pitchFamily="18" charset="2"/>
              </a:rPr>
              <a:t></a:t>
            </a:r>
            <a:r>
              <a:rPr lang="cs-CZ" altLang="cs-CZ" sz="2000" b="1" baseline="-25000">
                <a:solidFill>
                  <a:srgbClr val="00FFFF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09643" name="Line 75"/>
          <p:cNvSpPr>
            <a:spLocks noChangeShapeType="1"/>
          </p:cNvSpPr>
          <p:nvPr/>
        </p:nvSpPr>
        <p:spPr bwMode="auto">
          <a:xfrm flipV="1">
            <a:off x="3995738" y="2420938"/>
            <a:ext cx="2376487" cy="1800225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44" name="Line 76"/>
          <p:cNvSpPr>
            <a:spLocks noChangeShapeType="1"/>
          </p:cNvSpPr>
          <p:nvPr/>
        </p:nvSpPr>
        <p:spPr bwMode="auto">
          <a:xfrm flipH="1">
            <a:off x="4030663" y="4221163"/>
            <a:ext cx="23749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45" name="Line 77"/>
          <p:cNvSpPr>
            <a:spLocks noChangeShapeType="1"/>
          </p:cNvSpPr>
          <p:nvPr/>
        </p:nvSpPr>
        <p:spPr bwMode="auto">
          <a:xfrm rot="5400000" flipV="1">
            <a:off x="6155532" y="4509294"/>
            <a:ext cx="2376487" cy="1800225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50" name="Freeform 82"/>
          <p:cNvSpPr>
            <a:spLocks/>
          </p:cNvSpPr>
          <p:nvPr/>
        </p:nvSpPr>
        <p:spPr bwMode="auto">
          <a:xfrm>
            <a:off x="5508625" y="3573463"/>
            <a:ext cx="863600" cy="647700"/>
          </a:xfrm>
          <a:custGeom>
            <a:avLst/>
            <a:gdLst>
              <a:gd name="T0" fmla="*/ 0 w 544"/>
              <a:gd name="T1" fmla="*/ 408 h 408"/>
              <a:gd name="T2" fmla="*/ 181 w 544"/>
              <a:gd name="T3" fmla="*/ 136 h 408"/>
              <a:gd name="T4" fmla="*/ 544 w 544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408">
                <a:moveTo>
                  <a:pt x="0" y="408"/>
                </a:moveTo>
                <a:cubicBezTo>
                  <a:pt x="45" y="306"/>
                  <a:pt x="90" y="204"/>
                  <a:pt x="181" y="136"/>
                </a:cubicBezTo>
                <a:cubicBezTo>
                  <a:pt x="272" y="68"/>
                  <a:pt x="408" y="34"/>
                  <a:pt x="544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51" name="Text Box 83"/>
          <p:cNvSpPr txBox="1">
            <a:spLocks noChangeArrowheads="1"/>
          </p:cNvSpPr>
          <p:nvPr/>
        </p:nvSpPr>
        <p:spPr bwMode="auto">
          <a:xfrm>
            <a:off x="5724525" y="3716338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chemeClr val="accent1"/>
                </a:solidFill>
                <a:sym typeface="Symbol" panose="05050102010706020507" pitchFamily="18" charset="2"/>
              </a:rPr>
              <a:t></a:t>
            </a:r>
            <a:r>
              <a:rPr lang="cs-CZ" altLang="cs-CZ" sz="2000" b="1" baseline="-25000">
                <a:solidFill>
                  <a:schemeClr val="accent1"/>
                </a:solidFill>
                <a:sym typeface="Symbol" panose="05050102010706020507" pitchFamily="18" charset="2"/>
              </a:rPr>
              <a:t>4</a:t>
            </a:r>
          </a:p>
        </p:txBody>
      </p:sp>
      <p:sp>
        <p:nvSpPr>
          <p:cNvPr id="109652" name="Line 84"/>
          <p:cNvSpPr>
            <a:spLocks noChangeShapeType="1"/>
          </p:cNvSpPr>
          <p:nvPr/>
        </p:nvSpPr>
        <p:spPr bwMode="auto">
          <a:xfrm>
            <a:off x="4030663" y="1268413"/>
            <a:ext cx="0" cy="3097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53" name="Line 85"/>
          <p:cNvSpPr>
            <a:spLocks noChangeShapeType="1"/>
          </p:cNvSpPr>
          <p:nvPr/>
        </p:nvSpPr>
        <p:spPr bwMode="auto">
          <a:xfrm>
            <a:off x="6443663" y="1270000"/>
            <a:ext cx="0" cy="503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54" name="Line 86"/>
          <p:cNvSpPr>
            <a:spLocks noChangeShapeType="1"/>
          </p:cNvSpPr>
          <p:nvPr/>
        </p:nvSpPr>
        <p:spPr bwMode="auto">
          <a:xfrm>
            <a:off x="4067175" y="1268413"/>
            <a:ext cx="2376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655" name="Text Box 87"/>
          <p:cNvSpPr txBox="1">
            <a:spLocks noChangeArrowheads="1"/>
          </p:cNvSpPr>
          <p:nvPr/>
        </p:nvSpPr>
        <p:spPr bwMode="auto">
          <a:xfrm>
            <a:off x="4702175" y="889261"/>
            <a:ext cx="895044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000" b="1" dirty="0">
                <a:solidFill>
                  <a:srgbClr val="000000"/>
                </a:solidFill>
                <a:cs typeface="Tahoma" panose="020B0604030504040204" pitchFamily="34" charset="0"/>
              </a:rPr>
              <a:t>~</a:t>
            </a:r>
            <a:r>
              <a:rPr lang="cs-CZ" altLang="cs-CZ" sz="2000" b="1" dirty="0">
                <a:solidFill>
                  <a:srgbClr val="000000"/>
                </a:solidFill>
                <a:cs typeface="Tahoma" panose="020B060403050404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cs typeface="Tahoma" panose="020B0604030504040204" pitchFamily="34" charset="0"/>
              </a:rPr>
              <a:t>P</a:t>
            </a:r>
            <a:r>
              <a:rPr lang="cs-CZ" altLang="cs-CZ" sz="2000" b="1" baseline="-25000" dirty="0" err="1">
                <a:solidFill>
                  <a:srgbClr val="000000"/>
                </a:solidFill>
                <a:cs typeface="Tahoma" panose="020B0604030504040204" pitchFamily="34" charset="0"/>
              </a:rPr>
              <a:t>max</a:t>
            </a:r>
            <a:endParaRPr lang="cs-CZ" altLang="cs-CZ" sz="2000" b="1" baseline="-25000" dirty="0">
              <a:solidFill>
                <a:srgbClr val="000000"/>
              </a:solidFill>
            </a:endParaRPr>
          </a:p>
        </p:txBody>
      </p:sp>
      <p:sp>
        <p:nvSpPr>
          <p:cNvPr id="109656" name="Text Box 88"/>
          <p:cNvSpPr txBox="1">
            <a:spLocks noChangeArrowheads="1"/>
          </p:cNvSpPr>
          <p:nvPr/>
        </p:nvSpPr>
        <p:spPr bwMode="auto">
          <a:xfrm>
            <a:off x="7081838" y="1354138"/>
            <a:ext cx="15938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r>
              <a:rPr lang="cs-CZ" altLang="cs-CZ" sz="1600" b="1">
                <a:solidFill>
                  <a:srgbClr val="000000"/>
                </a:solidFill>
              </a:rPr>
              <a:t>I</a:t>
            </a:r>
            <a:r>
              <a:rPr lang="cs-CZ" altLang="cs-CZ" sz="1600" b="1" baseline="-25000">
                <a:solidFill>
                  <a:srgbClr val="000000"/>
                </a:solidFill>
              </a:rPr>
              <a:t>b </a:t>
            </a:r>
            <a:r>
              <a:rPr lang="cs-CZ" altLang="cs-CZ" sz="1600" b="1">
                <a:solidFill>
                  <a:srgbClr val="000000"/>
                </a:solidFill>
              </a:rPr>
              <a:t>= konst. </a:t>
            </a:r>
          </a:p>
          <a:p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 U</a:t>
            </a:r>
            <a:r>
              <a: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rPr>
              <a:t>ib</a:t>
            </a: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 = konst.</a:t>
            </a:r>
            <a:r>
              <a:rPr lang="cs-CZ" altLang="cs-CZ" sz="1600" b="1">
                <a:solidFill>
                  <a:srgbClr val="000000"/>
                </a:solidFill>
              </a:rPr>
              <a:t> </a:t>
            </a:r>
            <a:endParaRPr lang="cs-CZ" altLang="cs-CZ" sz="1600" b="1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5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1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0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98" grpId="0" animBg="1"/>
      <p:bldP spid="109600" grpId="0"/>
      <p:bldP spid="109601" grpId="0"/>
      <p:bldP spid="109604" grpId="0"/>
      <p:bldP spid="109606" grpId="0"/>
      <p:bldP spid="109607" grpId="0"/>
      <p:bldP spid="109609" grpId="0"/>
      <p:bldP spid="109611" grpId="0"/>
      <p:bldP spid="109612" grpId="0"/>
      <p:bldP spid="109621" grpId="0"/>
      <p:bldP spid="109622" grpId="0"/>
      <p:bldP spid="109625" grpId="0" animBg="1"/>
      <p:bldP spid="109626" grpId="0" animBg="1"/>
      <p:bldP spid="109627" grpId="0" animBg="1"/>
      <p:bldP spid="109628" grpId="0" animBg="1"/>
      <p:bldP spid="109629" grpId="0" animBg="1"/>
      <p:bldP spid="109630" grpId="0" animBg="1"/>
      <p:bldP spid="109631" grpId="0" animBg="1"/>
      <p:bldP spid="109632" grpId="0" animBg="1"/>
      <p:bldP spid="109633" grpId="0" animBg="1"/>
      <p:bldP spid="109634" grpId="0" animBg="1"/>
      <p:bldP spid="109634" grpId="1" animBg="1"/>
      <p:bldP spid="109635" grpId="0"/>
      <p:bldP spid="109635" grpId="1"/>
      <p:bldP spid="109636" grpId="0"/>
      <p:bldP spid="109637" grpId="0" animBg="1"/>
      <p:bldP spid="109638" grpId="0" animBg="1"/>
      <p:bldP spid="109639" grpId="0" animBg="1"/>
      <p:bldP spid="109641" grpId="0" animBg="1"/>
      <p:bldP spid="109642" grpId="0"/>
      <p:bldP spid="109643" grpId="0" animBg="1"/>
      <p:bldP spid="109644" grpId="0" animBg="1"/>
      <p:bldP spid="109645" grpId="0" animBg="1"/>
      <p:bldP spid="109650" grpId="0" animBg="1"/>
      <p:bldP spid="109651" grpId="0"/>
      <p:bldP spid="109652" grpId="0" animBg="1"/>
      <p:bldP spid="109653" grpId="0" animBg="1"/>
      <p:bldP spid="109654" grpId="0" animBg="1"/>
      <p:bldP spid="109655" grpId="0"/>
      <p:bldP spid="109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292725" cy="633412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Moment synchronního stroje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50825" y="3429000"/>
            <a:ext cx="8713788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Jak se projeví změna zátěže alternátoru na otáčkách?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Otáčky jsou synchronní, konstantní  nelze vyjadřovat moment stroje v závislosti na otáčkách.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Jakou veličinou lze vyjádřit změnu zátěže alternátoru ?</a:t>
            </a:r>
          </a:p>
          <a:p>
            <a:pPr>
              <a:spcBef>
                <a:spcPct val="50000"/>
              </a:spcBef>
            </a:pPr>
            <a:r>
              <a:rPr lang="cs-CZ" altLang="cs-CZ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Při změně zátěže se mění zátěžný úhel 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namísto závislosti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 = f(n)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která je charakteristická pro indukční stroj vyjádříme pro synchronní stroj závislost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 = f()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0658" name="Text Box 66"/>
          <p:cNvSpPr txBox="1">
            <a:spLocks noChangeArrowheads="1"/>
          </p:cNvSpPr>
          <p:nvPr/>
        </p:nvSpPr>
        <p:spPr bwMode="auto">
          <a:xfrm>
            <a:off x="539750" y="1262063"/>
            <a:ext cx="518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Obecný vztah pro výpočet momentu stroje: </a:t>
            </a:r>
          </a:p>
        </p:txBody>
      </p:sp>
      <p:graphicFrame>
        <p:nvGraphicFramePr>
          <p:cNvPr id="110659" name="Object 67"/>
          <p:cNvGraphicFramePr>
            <a:graphicFrameLocks noChangeAspect="1"/>
          </p:cNvGraphicFramePr>
          <p:nvPr/>
        </p:nvGraphicFramePr>
        <p:xfrm>
          <a:off x="5940425" y="1125538"/>
          <a:ext cx="18002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8" name="Rovnice" r:id="rId3" imgW="838080" imgH="393480" progId="Equation.3">
                  <p:embed/>
                </p:oleObj>
              </mc:Choice>
              <mc:Fallback>
                <p:oleObj name="Rovnice" r:id="rId3" imgW="838080" imgH="3934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125538"/>
                        <a:ext cx="1800225" cy="8461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60" name="Text Box 68"/>
          <p:cNvSpPr txBox="1">
            <a:spLocks noChangeArrowheads="1"/>
          </p:cNvSpPr>
          <p:nvPr/>
        </p:nvSpPr>
        <p:spPr bwMode="auto">
          <a:xfrm>
            <a:off x="754063" y="24923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Pro synchronní stroj platí: </a:t>
            </a:r>
          </a:p>
        </p:txBody>
      </p:sp>
      <p:graphicFrame>
        <p:nvGraphicFramePr>
          <p:cNvPr id="110661" name="Object 69"/>
          <p:cNvGraphicFramePr>
            <a:graphicFrameLocks noChangeAspect="1"/>
          </p:cNvGraphicFramePr>
          <p:nvPr/>
        </p:nvGraphicFramePr>
        <p:xfrm>
          <a:off x="4162425" y="2093913"/>
          <a:ext cx="37655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9" name="Rovnice" r:id="rId5" imgW="1752480" imgH="469800" progId="Equation.3">
                  <p:embed/>
                </p:oleObj>
              </mc:Choice>
              <mc:Fallback>
                <p:oleObj name="Rovnice" r:id="rId5" imgW="1752480" imgH="4698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2093913"/>
                        <a:ext cx="3765550" cy="10096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5976938" cy="633412"/>
          </a:xfrm>
        </p:spPr>
        <p:txBody>
          <a:bodyPr/>
          <a:lstStyle/>
          <a:p>
            <a:r>
              <a:rPr lang="cs-CZ" altLang="cs-CZ" sz="24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stroj s hladkým rotorem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79388" y="4149725"/>
            <a:ext cx="56165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Vzdálenost x je dána součinem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I*cos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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Jakým způsobem lze vyjádřit vzdálenost x ?</a:t>
            </a:r>
          </a:p>
        </p:txBody>
      </p:sp>
      <p:grpSp>
        <p:nvGrpSpPr>
          <p:cNvPr id="112644" name="Group 4"/>
          <p:cNvGrpSpPr>
            <a:grpSpLocks noChangeAspect="1"/>
          </p:cNvGrpSpPr>
          <p:nvPr/>
        </p:nvGrpSpPr>
        <p:grpSpPr bwMode="auto">
          <a:xfrm>
            <a:off x="323850" y="785813"/>
            <a:ext cx="3548063" cy="2066925"/>
            <a:chOff x="113" y="2812"/>
            <a:chExt cx="2308" cy="1344"/>
          </a:xfrm>
        </p:grpSpPr>
        <p:sp>
          <p:nvSpPr>
            <p:cNvPr id="112645" name="Line 5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2646" name="Line 6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2647" name="Line 7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2648" name="Line 8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2649" name="Text Box 9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3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12650" name="Text Box 10"/>
            <p:cNvSpPr txBox="1">
              <a:spLocks noChangeAspect="1" noChangeArrowheads="1"/>
            </p:cNvSpPr>
            <p:nvPr/>
          </p:nvSpPr>
          <p:spPr bwMode="auto">
            <a:xfrm>
              <a:off x="975" y="3193"/>
              <a:ext cx="20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12651" name="Text Box 11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4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12652" name="Text Box 12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9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X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12653" name="Text Box 13"/>
            <p:cNvSpPr txBox="1">
              <a:spLocks noChangeAspect="1" noChangeArrowheads="1"/>
            </p:cNvSpPr>
            <p:nvPr/>
          </p:nvSpPr>
          <p:spPr bwMode="auto">
            <a:xfrm>
              <a:off x="2291" y="3466"/>
              <a:ext cx="13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Z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12654" name="Text Box 14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1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I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12655" name="Oval 15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2656" name="Rectangle 16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2657" name="Oval 17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2658" name="Oval 18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12659" name="AutoShape 19"/>
            <p:cNvCxnSpPr>
              <a:cxnSpLocks noChangeAspect="1" noChangeShapeType="1"/>
              <a:stCxn id="112658" idx="4"/>
              <a:endCxn id="112656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60" name="AutoShape 20"/>
            <p:cNvCxnSpPr>
              <a:cxnSpLocks noChangeAspect="1" noChangeShapeType="1"/>
              <a:stCxn id="112656" idx="3"/>
              <a:endCxn id="112657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2661" name="Group 21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12662" name="Arc 22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63" name="Arc 23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64" name="Arc 24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12665" name="AutoShape 25"/>
            <p:cNvCxnSpPr>
              <a:cxnSpLocks noChangeAspect="1" noChangeShapeType="1"/>
              <a:stCxn id="112655" idx="0"/>
              <a:endCxn id="112662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66" name="AutoShape 26"/>
            <p:cNvCxnSpPr>
              <a:cxnSpLocks noChangeAspect="1" noChangeShapeType="1"/>
              <a:stCxn id="112655" idx="4"/>
              <a:endCxn id="112657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67" name="AutoShape 27"/>
            <p:cNvCxnSpPr>
              <a:cxnSpLocks noChangeAspect="1" noChangeShapeType="1"/>
              <a:stCxn id="112664" idx="0"/>
              <a:endCxn id="112658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703" name="Group 63"/>
          <p:cNvGrpSpPr>
            <a:grpSpLocks/>
          </p:cNvGrpSpPr>
          <p:nvPr/>
        </p:nvGrpSpPr>
        <p:grpSpPr bwMode="auto">
          <a:xfrm>
            <a:off x="6708775" y="590550"/>
            <a:ext cx="1966913" cy="5934075"/>
            <a:chOff x="4226" y="372"/>
            <a:chExt cx="1239" cy="3738"/>
          </a:xfrm>
        </p:grpSpPr>
        <p:sp>
          <p:nvSpPr>
            <p:cNvPr id="112668" name="Line 28"/>
            <p:cNvSpPr>
              <a:spLocks noChangeShapeType="1"/>
            </p:cNvSpPr>
            <p:nvPr/>
          </p:nvSpPr>
          <p:spPr bwMode="auto">
            <a:xfrm flipV="1">
              <a:off x="5256" y="1480"/>
              <a:ext cx="0" cy="195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69" name="Line 29"/>
            <p:cNvSpPr>
              <a:spLocks noChangeShapeType="1"/>
            </p:cNvSpPr>
            <p:nvPr/>
          </p:nvSpPr>
          <p:spPr bwMode="auto">
            <a:xfrm flipH="1">
              <a:off x="4823" y="3430"/>
              <a:ext cx="433" cy="6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70" name="Line 30"/>
            <p:cNvSpPr>
              <a:spLocks noChangeShapeType="1"/>
            </p:cNvSpPr>
            <p:nvPr/>
          </p:nvSpPr>
          <p:spPr bwMode="auto">
            <a:xfrm rot="16200000" flipH="1">
              <a:off x="4563" y="795"/>
              <a:ext cx="550" cy="862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71" name="Line 31"/>
            <p:cNvSpPr>
              <a:spLocks noChangeShapeType="1"/>
            </p:cNvSpPr>
            <p:nvPr/>
          </p:nvSpPr>
          <p:spPr bwMode="auto">
            <a:xfrm flipH="1" flipV="1">
              <a:off x="4407" y="981"/>
              <a:ext cx="849" cy="2449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72" name="Text Box 32"/>
            <p:cNvSpPr txBox="1">
              <a:spLocks noChangeArrowheads="1"/>
            </p:cNvSpPr>
            <p:nvPr/>
          </p:nvSpPr>
          <p:spPr bwMode="auto">
            <a:xfrm>
              <a:off x="4711" y="3782"/>
              <a:ext cx="1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FF0000"/>
                  </a:solidFill>
                </a:rPr>
                <a:t>I</a:t>
              </a:r>
              <a:endParaRPr lang="cs-CZ" altLang="cs-CZ" sz="20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2673" name="Text Box 33"/>
            <p:cNvSpPr txBox="1">
              <a:spLocks noChangeArrowheads="1"/>
            </p:cNvSpPr>
            <p:nvPr/>
          </p:nvSpPr>
          <p:spPr bwMode="auto">
            <a:xfrm>
              <a:off x="5301" y="1661"/>
              <a:ext cx="1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2060"/>
                  </a:solidFill>
                </a:rPr>
                <a:t>U</a:t>
              </a:r>
              <a:endParaRPr lang="cs-CZ" altLang="cs-CZ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12674" name="Text Box 34"/>
            <p:cNvSpPr txBox="1">
              <a:spLocks noChangeArrowheads="1"/>
            </p:cNvSpPr>
            <p:nvPr/>
          </p:nvSpPr>
          <p:spPr bwMode="auto">
            <a:xfrm>
              <a:off x="4938" y="1060"/>
              <a:ext cx="2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2060"/>
                  </a:solidFill>
                </a:rPr>
                <a:t>U</a:t>
              </a:r>
              <a:r>
                <a:rPr lang="cs-CZ" altLang="cs-CZ" sz="2000" b="1" baseline="-25000">
                  <a:solidFill>
                    <a:srgbClr val="002060"/>
                  </a:solidFill>
                </a:rPr>
                <a:t>d</a:t>
              </a:r>
            </a:p>
          </p:txBody>
        </p:sp>
        <p:sp>
          <p:nvSpPr>
            <p:cNvPr id="112675" name="Text Box 35"/>
            <p:cNvSpPr txBox="1">
              <a:spLocks noChangeArrowheads="1"/>
            </p:cNvSpPr>
            <p:nvPr/>
          </p:nvSpPr>
          <p:spPr bwMode="auto">
            <a:xfrm>
              <a:off x="4226" y="1116"/>
              <a:ext cx="2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2060"/>
                  </a:solidFill>
                </a:rPr>
                <a:t>U</a:t>
              </a:r>
              <a:r>
                <a:rPr lang="cs-CZ" altLang="cs-CZ" sz="2000" b="1" baseline="-25000">
                  <a:solidFill>
                    <a:srgbClr val="002060"/>
                  </a:solidFill>
                </a:rPr>
                <a:t>ib</a:t>
              </a:r>
            </a:p>
          </p:txBody>
        </p:sp>
        <p:sp>
          <p:nvSpPr>
            <p:cNvPr id="112676" name="Freeform 36"/>
            <p:cNvSpPr>
              <a:spLocks/>
            </p:cNvSpPr>
            <p:nvPr/>
          </p:nvSpPr>
          <p:spPr bwMode="auto">
            <a:xfrm>
              <a:off x="4952" y="2474"/>
              <a:ext cx="304" cy="49"/>
            </a:xfrm>
            <a:custGeom>
              <a:avLst/>
              <a:gdLst>
                <a:gd name="T0" fmla="*/ 409 w 409"/>
                <a:gd name="T1" fmla="*/ 49 h 94"/>
                <a:gd name="T2" fmla="*/ 273 w 409"/>
                <a:gd name="T3" fmla="*/ 4 h 94"/>
                <a:gd name="T4" fmla="*/ 89 w 409"/>
                <a:gd name="T5" fmla="*/ 24 h 94"/>
                <a:gd name="T6" fmla="*/ 0 w 40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94">
                  <a:moveTo>
                    <a:pt x="409" y="49"/>
                  </a:moveTo>
                  <a:cubicBezTo>
                    <a:pt x="367" y="26"/>
                    <a:pt x="326" y="8"/>
                    <a:pt x="273" y="4"/>
                  </a:cubicBezTo>
                  <a:cubicBezTo>
                    <a:pt x="220" y="0"/>
                    <a:pt x="134" y="9"/>
                    <a:pt x="89" y="24"/>
                  </a:cubicBezTo>
                  <a:cubicBezTo>
                    <a:pt x="44" y="39"/>
                    <a:pt x="19" y="79"/>
                    <a:pt x="0" y="9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77" name="Text Box 37"/>
            <p:cNvSpPr txBox="1">
              <a:spLocks noChangeArrowheads="1"/>
            </p:cNvSpPr>
            <p:nvPr/>
          </p:nvSpPr>
          <p:spPr bwMode="auto">
            <a:xfrm>
              <a:off x="5044" y="2466"/>
              <a:ext cx="13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2060"/>
                  </a:solidFill>
                  <a:sym typeface="Symbol" panose="05050102010706020507" pitchFamily="18" charset="2"/>
                </a:rPr>
                <a:t></a:t>
              </a:r>
              <a:endParaRPr lang="cs-CZ" altLang="cs-CZ" sz="2000" b="1" baseline="-25000" dirty="0">
                <a:solidFill>
                  <a:srgbClr val="00206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12678" name="Line 38"/>
            <p:cNvSpPr>
              <a:spLocks noChangeShapeType="1"/>
            </p:cNvSpPr>
            <p:nvPr/>
          </p:nvSpPr>
          <p:spPr bwMode="auto">
            <a:xfrm>
              <a:off x="5256" y="3430"/>
              <a:ext cx="0" cy="5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79" name="Freeform 39"/>
            <p:cNvSpPr>
              <a:spLocks/>
            </p:cNvSpPr>
            <p:nvPr/>
          </p:nvSpPr>
          <p:spPr bwMode="auto">
            <a:xfrm>
              <a:off x="5074" y="3748"/>
              <a:ext cx="182" cy="69"/>
            </a:xfrm>
            <a:custGeom>
              <a:avLst/>
              <a:gdLst>
                <a:gd name="T0" fmla="*/ 182 w 182"/>
                <a:gd name="T1" fmla="*/ 45 h 69"/>
                <a:gd name="T2" fmla="*/ 112 w 182"/>
                <a:gd name="T3" fmla="*/ 69 h 69"/>
                <a:gd name="T4" fmla="*/ 46 w 182"/>
                <a:gd name="T5" fmla="*/ 45 h 69"/>
                <a:gd name="T6" fmla="*/ 0 w 182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69">
                  <a:moveTo>
                    <a:pt x="182" y="45"/>
                  </a:moveTo>
                  <a:cubicBezTo>
                    <a:pt x="170" y="49"/>
                    <a:pt x="135" y="69"/>
                    <a:pt x="112" y="69"/>
                  </a:cubicBezTo>
                  <a:cubicBezTo>
                    <a:pt x="89" y="69"/>
                    <a:pt x="65" y="56"/>
                    <a:pt x="46" y="45"/>
                  </a:cubicBezTo>
                  <a:cubicBezTo>
                    <a:pt x="27" y="34"/>
                    <a:pt x="8" y="19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0" name="Text Box 40"/>
            <p:cNvSpPr txBox="1">
              <a:spLocks noChangeArrowheads="1"/>
            </p:cNvSpPr>
            <p:nvPr/>
          </p:nvSpPr>
          <p:spPr bwMode="auto">
            <a:xfrm>
              <a:off x="5120" y="3555"/>
              <a:ext cx="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2060"/>
                  </a:solidFill>
                  <a:sym typeface="Symbol" panose="05050102010706020507" pitchFamily="18" charset="2"/>
                </a:rPr>
                <a:t></a:t>
              </a:r>
              <a:endParaRPr lang="cs-CZ" altLang="cs-CZ" sz="2000" b="1" baseline="-25000">
                <a:solidFill>
                  <a:srgbClr val="00206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12681" name="Line 41"/>
            <p:cNvSpPr>
              <a:spLocks noChangeShapeType="1"/>
            </p:cNvSpPr>
            <p:nvPr/>
          </p:nvSpPr>
          <p:spPr bwMode="auto">
            <a:xfrm flipV="1">
              <a:off x="5239" y="618"/>
              <a:ext cx="0" cy="8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 flipV="1">
              <a:off x="4422" y="618"/>
              <a:ext cx="0" cy="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3" name="Line 43"/>
            <p:cNvSpPr>
              <a:spLocks noChangeShapeType="1"/>
            </p:cNvSpPr>
            <p:nvPr/>
          </p:nvSpPr>
          <p:spPr bwMode="auto">
            <a:xfrm>
              <a:off x="4422" y="618"/>
              <a:ext cx="8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4" name="Text Box 44"/>
            <p:cNvSpPr txBox="1">
              <a:spLocks noChangeArrowheads="1"/>
            </p:cNvSpPr>
            <p:nvPr/>
          </p:nvSpPr>
          <p:spPr bwMode="auto">
            <a:xfrm>
              <a:off x="4316" y="372"/>
              <a:ext cx="111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</a:rPr>
                <a:t>P</a:t>
              </a:r>
              <a:r>
                <a:rPr lang="cs-CZ" altLang="cs-CZ" sz="1600" b="1" baseline="-25000" dirty="0">
                  <a:solidFill>
                    <a:srgbClr val="000000"/>
                  </a:solidFill>
                </a:rPr>
                <a:t>G</a:t>
              </a:r>
              <a:r>
                <a:rPr lang="cs-CZ" altLang="cs-CZ" sz="1600" b="1" dirty="0">
                  <a:solidFill>
                    <a:srgbClr val="000000"/>
                  </a:solidFill>
                </a:rPr>
                <a:t> </a:t>
              </a:r>
              <a:r>
                <a:rPr lang="en-US" altLang="cs-CZ" sz="1600" b="1" dirty="0">
                  <a:solidFill>
                    <a:srgbClr val="000000"/>
                  </a:solidFill>
                  <a:cs typeface="Tahoma" panose="020B0604030504040204" pitchFamily="34" charset="0"/>
                </a:rPr>
                <a:t>~</a:t>
              </a:r>
              <a:r>
                <a:rPr lang="cs-CZ" altLang="cs-CZ" sz="1600" b="1" dirty="0">
                  <a:solidFill>
                    <a:srgbClr val="000000"/>
                  </a:solidFill>
                  <a:cs typeface="Tahoma" panose="020B0604030504040204" pitchFamily="34" charset="0"/>
                </a:rPr>
                <a:t> </a:t>
              </a:r>
              <a:r>
                <a:rPr lang="cs-CZ" altLang="cs-CZ" sz="1600" b="1" dirty="0" err="1">
                  <a:solidFill>
                    <a:srgbClr val="000000"/>
                  </a:solidFill>
                  <a:cs typeface="Tahoma" panose="020B0604030504040204" pitchFamily="34" charset="0"/>
                </a:rPr>
                <a:t>X</a:t>
              </a:r>
              <a:r>
                <a:rPr lang="cs-CZ" altLang="cs-CZ" sz="1600" b="1" baseline="-25000" dirty="0" err="1">
                  <a:solidFill>
                    <a:srgbClr val="000000"/>
                  </a:solidFill>
                  <a:cs typeface="Tahoma" panose="020B0604030504040204" pitchFamily="34" charset="0"/>
                </a:rPr>
                <a:t>d</a:t>
              </a:r>
              <a:r>
                <a:rPr lang="cs-CZ" altLang="cs-CZ" sz="1600" b="1" dirty="0">
                  <a:solidFill>
                    <a:srgbClr val="000000"/>
                  </a:solidFill>
                  <a:cs typeface="Tahoma" panose="020B0604030504040204" pitchFamily="34" charset="0"/>
                </a:rPr>
                <a:t>*I* cos </a:t>
              </a:r>
              <a:r>
                <a:rPr lang="cs-CZ" altLang="cs-CZ" sz="1600" b="1" dirty="0">
                  <a:solidFill>
                    <a:srgbClr val="000000"/>
                  </a:solidFill>
                  <a:cs typeface="Tahoma" panose="020B0604030504040204" pitchFamily="34" charset="0"/>
                  <a:sym typeface="Symbol" panose="05050102010706020507" pitchFamily="18" charset="2"/>
                </a:rPr>
                <a:t></a:t>
              </a:r>
              <a:endParaRPr lang="cs-CZ" altLang="cs-CZ" sz="1600" b="1" baseline="-25000" dirty="0">
                <a:solidFill>
                  <a:srgbClr val="000000"/>
                </a:solidFill>
                <a:cs typeface="Tahoma" panose="020B060403050404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12685" name="Line 45"/>
            <p:cNvSpPr>
              <a:spLocks noChangeShapeType="1"/>
            </p:cNvSpPr>
            <p:nvPr/>
          </p:nvSpPr>
          <p:spPr bwMode="auto">
            <a:xfrm flipH="1">
              <a:off x="4694" y="1525"/>
              <a:ext cx="5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6" name="Freeform 46"/>
            <p:cNvSpPr>
              <a:spLocks/>
            </p:cNvSpPr>
            <p:nvPr/>
          </p:nvSpPr>
          <p:spPr bwMode="auto">
            <a:xfrm>
              <a:off x="4770" y="1253"/>
              <a:ext cx="106" cy="272"/>
            </a:xfrm>
            <a:custGeom>
              <a:avLst/>
              <a:gdLst>
                <a:gd name="T0" fmla="*/ 106 w 106"/>
                <a:gd name="T1" fmla="*/ 0 h 272"/>
                <a:gd name="T2" fmla="*/ 15 w 106"/>
                <a:gd name="T3" fmla="*/ 136 h 272"/>
                <a:gd name="T4" fmla="*/ 15 w 106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72">
                  <a:moveTo>
                    <a:pt x="106" y="0"/>
                  </a:moveTo>
                  <a:cubicBezTo>
                    <a:pt x="68" y="45"/>
                    <a:pt x="30" y="91"/>
                    <a:pt x="15" y="136"/>
                  </a:cubicBezTo>
                  <a:cubicBezTo>
                    <a:pt x="0" y="181"/>
                    <a:pt x="7" y="226"/>
                    <a:pt x="15" y="27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7" name="Text Box 47"/>
            <p:cNvSpPr txBox="1">
              <a:spLocks noChangeArrowheads="1"/>
            </p:cNvSpPr>
            <p:nvPr/>
          </p:nvSpPr>
          <p:spPr bwMode="auto">
            <a:xfrm>
              <a:off x="4830" y="1253"/>
              <a:ext cx="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2060"/>
                  </a:solidFill>
                  <a:sym typeface="Symbol" panose="05050102010706020507" pitchFamily="18" charset="2"/>
                </a:rPr>
                <a:t></a:t>
              </a:r>
              <a:endParaRPr lang="cs-CZ" altLang="cs-CZ" sz="2000" b="1" baseline="-25000">
                <a:solidFill>
                  <a:srgbClr val="00206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12693" name="Line 53"/>
            <p:cNvSpPr>
              <a:spLocks noChangeShapeType="1"/>
            </p:cNvSpPr>
            <p:nvPr/>
          </p:nvSpPr>
          <p:spPr bwMode="auto">
            <a:xfrm>
              <a:off x="4422" y="935"/>
              <a:ext cx="8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95" name="Freeform 55"/>
            <p:cNvSpPr>
              <a:spLocks/>
            </p:cNvSpPr>
            <p:nvPr/>
          </p:nvSpPr>
          <p:spPr bwMode="auto">
            <a:xfrm>
              <a:off x="4785" y="935"/>
              <a:ext cx="136" cy="227"/>
            </a:xfrm>
            <a:custGeom>
              <a:avLst/>
              <a:gdLst>
                <a:gd name="T0" fmla="*/ 90 w 105"/>
                <a:gd name="T1" fmla="*/ 0 h 227"/>
                <a:gd name="T2" fmla="*/ 90 w 105"/>
                <a:gd name="T3" fmla="*/ 136 h 227"/>
                <a:gd name="T4" fmla="*/ 0 w 105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27">
                  <a:moveTo>
                    <a:pt x="90" y="0"/>
                  </a:moveTo>
                  <a:cubicBezTo>
                    <a:pt x="97" y="49"/>
                    <a:pt x="105" y="98"/>
                    <a:pt x="90" y="136"/>
                  </a:cubicBezTo>
                  <a:cubicBezTo>
                    <a:pt x="75" y="174"/>
                    <a:pt x="37" y="200"/>
                    <a:pt x="0" y="22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96" name="Text Box 56"/>
            <p:cNvSpPr txBox="1">
              <a:spLocks noChangeArrowheads="1"/>
            </p:cNvSpPr>
            <p:nvPr/>
          </p:nvSpPr>
          <p:spPr bwMode="auto">
            <a:xfrm>
              <a:off x="4733" y="879"/>
              <a:ext cx="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2060"/>
                  </a:solidFill>
                  <a:sym typeface="Symbol" panose="05050102010706020507" pitchFamily="18" charset="2"/>
                </a:rPr>
                <a:t></a:t>
              </a:r>
              <a:endParaRPr lang="cs-CZ" altLang="cs-CZ" sz="2000" b="1" baseline="-25000">
                <a:solidFill>
                  <a:srgbClr val="00206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12697" name="Text Box 57"/>
            <p:cNvSpPr txBox="1">
              <a:spLocks noChangeArrowheads="1"/>
            </p:cNvSpPr>
            <p:nvPr/>
          </p:nvSpPr>
          <p:spPr bwMode="auto">
            <a:xfrm>
              <a:off x="4785" y="718"/>
              <a:ext cx="13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  <a:sym typeface="Symbol" panose="05050102010706020507" pitchFamily="18" charset="2"/>
                </a:rPr>
                <a:t>x</a:t>
              </a:r>
              <a:endPara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112698" name="Object 58"/>
          <p:cNvGraphicFramePr>
            <a:graphicFrameLocks noChangeAspect="1"/>
          </p:cNvGraphicFramePr>
          <p:nvPr/>
        </p:nvGraphicFramePr>
        <p:xfrm>
          <a:off x="3924300" y="5205413"/>
          <a:ext cx="36718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9" name="Rovnice" r:id="rId3" imgW="1841400" imgH="228600" progId="Equation.3">
                  <p:embed/>
                </p:oleObj>
              </mc:Choice>
              <mc:Fallback>
                <p:oleObj name="Rovnice" r:id="rId3" imgW="1841400" imgH="2286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05413"/>
                        <a:ext cx="3671888" cy="4556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0" name="Object 60"/>
          <p:cNvGraphicFramePr>
            <a:graphicFrameLocks noChangeAspect="1"/>
          </p:cNvGraphicFramePr>
          <p:nvPr/>
        </p:nvGraphicFramePr>
        <p:xfrm>
          <a:off x="82550" y="3109913"/>
          <a:ext cx="30035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0" name="Rovnice" r:id="rId5" imgW="1752480" imgH="469800" progId="Equation.3">
                  <p:embed/>
                </p:oleObj>
              </mc:Choice>
              <mc:Fallback>
                <p:oleObj name="Rovnice" r:id="rId5" imgW="1752480" imgH="4698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3109913"/>
                        <a:ext cx="3003550" cy="8064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1" name="Text Box 61"/>
          <p:cNvSpPr txBox="1">
            <a:spLocks noChangeArrowheads="1"/>
          </p:cNvSpPr>
          <p:nvPr/>
        </p:nvSpPr>
        <p:spPr bwMode="auto">
          <a:xfrm>
            <a:off x="3203575" y="3148013"/>
            <a:ext cx="3960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Pro konstantní napětí a otáčky je zátěž dána součinem I*cos 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</a:t>
            </a:r>
            <a:endParaRPr lang="cs-CZ" altLang="cs-CZ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12702" name="Object 62"/>
          <p:cNvGraphicFramePr>
            <a:graphicFrameLocks noChangeAspect="1"/>
          </p:cNvGraphicFramePr>
          <p:nvPr/>
        </p:nvGraphicFramePr>
        <p:xfrm>
          <a:off x="1047750" y="5805488"/>
          <a:ext cx="33083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1" name="Rovnice" r:id="rId7" imgW="1511280" imgH="431640" progId="Equation.3">
                  <p:embed/>
                </p:oleObj>
              </mc:Choice>
              <mc:Fallback>
                <p:oleObj name="Rovnice" r:id="rId7" imgW="1511280" imgH="43164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5805488"/>
                        <a:ext cx="3308350" cy="9445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4" name="Text Box 64"/>
          <p:cNvSpPr txBox="1">
            <a:spLocks noChangeArrowheads="1"/>
          </p:cNvSpPr>
          <p:nvPr/>
        </p:nvSpPr>
        <p:spPr bwMode="auto">
          <a:xfrm>
            <a:off x="107950" y="5084763"/>
            <a:ext cx="367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Na základě dvou pravoúhlých trojúhelníků platí: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5976938" cy="633412"/>
          </a:xfrm>
        </p:spPr>
        <p:txBody>
          <a:bodyPr/>
          <a:lstStyle/>
          <a:p>
            <a:r>
              <a:rPr lang="cs-CZ" altLang="cs-CZ" sz="24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stroj s hladkým rotorem</a:t>
            </a:r>
          </a:p>
        </p:txBody>
      </p:sp>
      <p:grpSp>
        <p:nvGrpSpPr>
          <p:cNvPr id="113668" name="Group 4"/>
          <p:cNvGrpSpPr>
            <a:grpSpLocks noChangeAspect="1"/>
          </p:cNvGrpSpPr>
          <p:nvPr/>
        </p:nvGrpSpPr>
        <p:grpSpPr bwMode="auto">
          <a:xfrm>
            <a:off x="323850" y="785813"/>
            <a:ext cx="3548063" cy="2066925"/>
            <a:chOff x="113" y="2812"/>
            <a:chExt cx="2308" cy="1344"/>
          </a:xfrm>
        </p:grpSpPr>
        <p:sp>
          <p:nvSpPr>
            <p:cNvPr id="113669" name="Line 5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3670" name="Line 6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3671" name="Line 7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3672" name="Line 8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3673" name="Text Box 9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3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13674" name="Text Box 10"/>
            <p:cNvSpPr txBox="1">
              <a:spLocks noChangeAspect="1" noChangeArrowheads="1"/>
            </p:cNvSpPr>
            <p:nvPr/>
          </p:nvSpPr>
          <p:spPr bwMode="auto">
            <a:xfrm>
              <a:off x="975" y="3193"/>
              <a:ext cx="20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13675" name="Text Box 11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4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U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13676" name="Text Box 12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9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X</a:t>
              </a:r>
              <a:r>
                <a:rPr lang="cs-CZ" altLang="cs-CZ" sz="1600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13677" name="Text Box 13"/>
            <p:cNvSpPr txBox="1">
              <a:spLocks noChangeAspect="1" noChangeArrowheads="1"/>
            </p:cNvSpPr>
            <p:nvPr/>
          </p:nvSpPr>
          <p:spPr bwMode="auto">
            <a:xfrm>
              <a:off x="2291" y="3466"/>
              <a:ext cx="13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Z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13678" name="Text Box 14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1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</a:rPr>
                <a:t>I</a:t>
              </a:r>
              <a:endParaRPr lang="cs-CZ" altLang="cs-CZ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13679" name="Oval 15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3680" name="Rectangle 16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3681" name="Oval 17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3682" name="Oval 18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13683" name="AutoShape 19"/>
            <p:cNvCxnSpPr>
              <a:cxnSpLocks noChangeAspect="1" noChangeShapeType="1"/>
              <a:stCxn id="113682" idx="4"/>
              <a:endCxn id="113680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84" name="AutoShape 20"/>
            <p:cNvCxnSpPr>
              <a:cxnSpLocks noChangeAspect="1" noChangeShapeType="1"/>
              <a:stCxn id="113680" idx="3"/>
              <a:endCxn id="113681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3685" name="Group 21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13686" name="Arc 22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87" name="Arc 23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88" name="Arc 24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13689" name="AutoShape 25"/>
            <p:cNvCxnSpPr>
              <a:cxnSpLocks noChangeAspect="1" noChangeShapeType="1"/>
              <a:stCxn id="113679" idx="0"/>
              <a:endCxn id="113686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90" name="AutoShape 26"/>
            <p:cNvCxnSpPr>
              <a:cxnSpLocks noChangeAspect="1" noChangeShapeType="1"/>
              <a:stCxn id="113679" idx="4"/>
              <a:endCxn id="113681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91" name="AutoShape 27"/>
            <p:cNvCxnSpPr>
              <a:cxnSpLocks noChangeAspect="1" noChangeShapeType="1"/>
              <a:stCxn id="113688" idx="0"/>
              <a:endCxn id="113682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719" name="Text Box 55"/>
          <p:cNvSpPr txBox="1">
            <a:spLocks noChangeArrowheads="1"/>
          </p:cNvSpPr>
          <p:nvPr/>
        </p:nvSpPr>
        <p:spPr bwMode="auto">
          <a:xfrm>
            <a:off x="468313" y="34290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Po dosazení:</a:t>
            </a:r>
          </a:p>
        </p:txBody>
      </p:sp>
      <p:graphicFrame>
        <p:nvGraphicFramePr>
          <p:cNvPr id="113720" name="Object 56"/>
          <p:cNvGraphicFramePr>
            <a:graphicFrameLocks noChangeAspect="1"/>
          </p:cNvGraphicFramePr>
          <p:nvPr/>
        </p:nvGraphicFramePr>
        <p:xfrm>
          <a:off x="2555875" y="3163888"/>
          <a:ext cx="40862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0" name="Rovnice" r:id="rId3" imgW="1866600" imgH="469800" progId="Equation.3">
                  <p:embed/>
                </p:oleObj>
              </mc:Choice>
              <mc:Fallback>
                <p:oleObj name="Rovnice" r:id="rId3" imgW="1866600" imgH="4698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163888"/>
                        <a:ext cx="4086225" cy="1028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22" name="Object 58"/>
          <p:cNvGraphicFramePr>
            <a:graphicFrameLocks noChangeAspect="1"/>
          </p:cNvGraphicFramePr>
          <p:nvPr/>
        </p:nvGraphicFramePr>
        <p:xfrm>
          <a:off x="4675188" y="944563"/>
          <a:ext cx="34671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1" name="Rovnice" r:id="rId5" imgW="1752480" imgH="469800" progId="Equation.3">
                  <p:embed/>
                </p:oleObj>
              </mc:Choice>
              <mc:Fallback>
                <p:oleObj name="Rovnice" r:id="rId5" imgW="1752480" imgH="4698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944563"/>
                        <a:ext cx="3467100" cy="9302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23" name="Object 59"/>
          <p:cNvGraphicFramePr>
            <a:graphicFrameLocks noChangeAspect="1"/>
          </p:cNvGraphicFramePr>
          <p:nvPr/>
        </p:nvGraphicFramePr>
        <p:xfrm>
          <a:off x="4986338" y="1989138"/>
          <a:ext cx="29194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2" name="Rovnice" r:id="rId7" imgW="1333440" imgH="431640" progId="Equation.3">
                  <p:embed/>
                </p:oleObj>
              </mc:Choice>
              <mc:Fallback>
                <p:oleObj name="Rovnice" r:id="rId7" imgW="1333440" imgH="4316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1989138"/>
                        <a:ext cx="2919412" cy="9445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24" name="Text Box 60"/>
          <p:cNvSpPr txBox="1">
            <a:spLocks noChangeArrowheads="1"/>
          </p:cNvSpPr>
          <p:nvPr/>
        </p:nvSpPr>
        <p:spPr bwMode="auto">
          <a:xfrm>
            <a:off x="250825" y="4365625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při konstantním buzení a podélné synchronní reaktanci je moment synchronního stroje dán funkcí sin.  </a:t>
            </a:r>
          </a:p>
        </p:txBody>
      </p:sp>
      <p:sp>
        <p:nvSpPr>
          <p:cNvPr id="113725" name="Text Box 61"/>
          <p:cNvSpPr txBox="1">
            <a:spLocks noChangeArrowheads="1"/>
          </p:cNvSpPr>
          <p:nvPr/>
        </p:nvSpPr>
        <p:spPr bwMode="auto">
          <a:xfrm>
            <a:off x="107950" y="530066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Zátěžný úhel se mění v rozsahu:</a:t>
            </a:r>
          </a:p>
        </p:txBody>
      </p:sp>
      <p:graphicFrame>
        <p:nvGraphicFramePr>
          <p:cNvPr id="113726" name="Object 62"/>
          <p:cNvGraphicFramePr>
            <a:graphicFrameLocks noChangeAspect="1"/>
          </p:cNvGraphicFramePr>
          <p:nvPr/>
        </p:nvGraphicFramePr>
        <p:xfrm>
          <a:off x="4356100" y="5157788"/>
          <a:ext cx="23034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3" name="Rovnice" r:id="rId9" imgW="1244520" imgH="431640" progId="Equation.3">
                  <p:embed/>
                </p:oleObj>
              </mc:Choice>
              <mc:Fallback>
                <p:oleObj name="Rovnice" r:id="rId9" imgW="1244520" imgH="43164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157788"/>
                        <a:ext cx="2303463" cy="7985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27" name="Text Box 63"/>
          <p:cNvSpPr txBox="1">
            <a:spLocks noChangeArrowheads="1"/>
          </p:cNvSpPr>
          <p:nvPr/>
        </p:nvSpPr>
        <p:spPr bwMode="auto">
          <a:xfrm>
            <a:off x="323850" y="6157913"/>
            <a:ext cx="8351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5713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Pro  = </a:t>
            </a:r>
            <a:r>
              <a:rPr lang="en-US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±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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/2 je moment stroje maximální.</a:t>
            </a:r>
          </a:p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Momentová přetížitelnost synchronního alternátoru (M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max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/M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 = 1,7 </a:t>
            </a:r>
            <a:endParaRPr lang="en-US" altLang="cs-CZ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3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Chod naprázdno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852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Alternátor ve stavu naprázdno – rotor se otáčí synchronní rychlostí, na výstupní svorky není připojena zátěž 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200" b="1" u="sng" dirty="0">
                <a:solidFill>
                  <a:srgbClr val="000000"/>
                </a:solidFill>
                <a:sym typeface="Symbol" panose="05050102010706020507" pitchFamily="18" charset="2"/>
              </a:rPr>
              <a:t>výstupní proud je nulový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Na čem závisí velikost výstupního napětí ?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Velikost výstupního napětí je dána velikostí budícího proudu</a:t>
            </a:r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1476375" y="3573463"/>
            <a:ext cx="4249738" cy="3095625"/>
          </a:xfrm>
          <a:custGeom>
            <a:avLst/>
            <a:gdLst>
              <a:gd name="T0" fmla="*/ 0 w 2677"/>
              <a:gd name="T1" fmla="*/ 0 h 1950"/>
              <a:gd name="T2" fmla="*/ 0 w 2677"/>
              <a:gd name="T3" fmla="*/ 1950 h 1950"/>
              <a:gd name="T4" fmla="*/ 2677 w 2677"/>
              <a:gd name="T5" fmla="*/ 1950 h 1950"/>
              <a:gd name="T6" fmla="*/ 2631 w 2677"/>
              <a:gd name="T7" fmla="*/ 1950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7" h="1950">
                <a:moveTo>
                  <a:pt x="0" y="0"/>
                </a:moveTo>
                <a:lnTo>
                  <a:pt x="0" y="1950"/>
                </a:lnTo>
                <a:lnTo>
                  <a:pt x="2677" y="1950"/>
                </a:lnTo>
                <a:lnTo>
                  <a:pt x="2631" y="195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5288" y="3572136"/>
            <a:ext cx="107938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</a:rPr>
              <a:t>0</a:t>
            </a:r>
            <a:r>
              <a:rPr lang="cs-CZ" altLang="cs-CZ" sz="2000" b="1">
                <a:solidFill>
                  <a:srgbClr val="000000"/>
                </a:solidFill>
              </a:rPr>
              <a:t> = U</a:t>
            </a:r>
            <a:r>
              <a:rPr lang="cs-CZ" altLang="cs-CZ" sz="2000" b="1" baseline="-25000">
                <a:solidFill>
                  <a:srgbClr val="000000"/>
                </a:solidFill>
              </a:rPr>
              <a:t>ib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651500" y="6307398"/>
            <a:ext cx="30353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1476375" y="3716338"/>
            <a:ext cx="3382963" cy="2592387"/>
          </a:xfrm>
          <a:custGeom>
            <a:avLst/>
            <a:gdLst>
              <a:gd name="T0" fmla="*/ 0 w 1668"/>
              <a:gd name="T1" fmla="*/ 1500 h 1500"/>
              <a:gd name="T2" fmla="*/ 408 w 1668"/>
              <a:gd name="T3" fmla="*/ 639 h 1500"/>
              <a:gd name="T4" fmla="*/ 997 w 1668"/>
              <a:gd name="T5" fmla="*/ 185 h 1500"/>
              <a:gd name="T6" fmla="*/ 1668 w 1668"/>
              <a:gd name="T7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8" h="1500">
                <a:moveTo>
                  <a:pt x="0" y="1500"/>
                </a:moveTo>
                <a:cubicBezTo>
                  <a:pt x="121" y="1179"/>
                  <a:pt x="242" y="858"/>
                  <a:pt x="408" y="639"/>
                </a:cubicBezTo>
                <a:cubicBezTo>
                  <a:pt x="574" y="420"/>
                  <a:pt x="787" y="291"/>
                  <a:pt x="997" y="185"/>
                </a:cubicBezTo>
                <a:cubicBezTo>
                  <a:pt x="1207" y="79"/>
                  <a:pt x="1528" y="39"/>
                  <a:pt x="1668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827088" y="6308725"/>
            <a:ext cx="649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827088" y="6669088"/>
            <a:ext cx="649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827088" y="6308725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6289936"/>
            <a:ext cx="38528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852863" y="5013325"/>
            <a:ext cx="51117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dirty="0" err="1">
                <a:solidFill>
                  <a:srgbClr val="000000"/>
                </a:solidFill>
              </a:rPr>
              <a:t>U</a:t>
            </a:r>
            <a:r>
              <a:rPr lang="cs-CZ" altLang="cs-CZ" sz="2200" b="1" baseline="-25000" dirty="0" err="1">
                <a:solidFill>
                  <a:srgbClr val="000000"/>
                </a:solidFill>
              </a:rPr>
              <a:t>i</a:t>
            </a:r>
            <a:r>
              <a:rPr lang="cs-CZ" altLang="cs-CZ" sz="2200" b="1" dirty="0">
                <a:solidFill>
                  <a:srgbClr val="000000"/>
                </a:solidFill>
              </a:rPr>
              <a:t> = 4,44 * f * 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 * N * </a:t>
            </a:r>
            <a:r>
              <a:rPr lang="cs-CZ" altLang="cs-CZ" sz="2200" b="1" dirty="0" err="1">
                <a:solidFill>
                  <a:srgbClr val="000000"/>
                </a:solidFill>
                <a:sym typeface="Symbol" panose="05050102010706020507" pitchFamily="18" charset="2"/>
              </a:rPr>
              <a:t>k</a:t>
            </a:r>
            <a:r>
              <a:rPr lang="cs-CZ" altLang="cs-CZ" sz="2200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  </a:t>
            </a:r>
            <a:r>
              <a:rPr lang="cs-CZ" altLang="cs-CZ" sz="2200" b="1" dirty="0" err="1">
                <a:solidFill>
                  <a:srgbClr val="000000"/>
                </a:solidFill>
                <a:sym typeface="Symbol" panose="05050102010706020507" pitchFamily="18" charset="2"/>
              </a:rPr>
              <a:t>U</a:t>
            </a:r>
            <a:r>
              <a:rPr lang="cs-CZ" altLang="cs-CZ" sz="2200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cs-CZ" sz="2200" b="1" dirty="0">
                <a:solidFill>
                  <a:srgbClr val="00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~</a:t>
            </a:r>
            <a:r>
              <a:rPr lang="cs-CZ" altLang="cs-CZ" sz="2200" b="1" dirty="0">
                <a:solidFill>
                  <a:srgbClr val="00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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(magnetizační křivka)</a:t>
            </a:r>
            <a:endParaRPr lang="en-US" altLang="cs-CZ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3" grpId="0" animBg="1"/>
      <p:bldP spid="48134" grpId="0"/>
      <p:bldP spid="48135" grpId="0"/>
      <p:bldP spid="48137" grpId="0" animBg="1"/>
      <p:bldP spid="48138" grpId="0" animBg="1"/>
      <p:bldP spid="48139" grpId="0" animBg="1"/>
      <p:bldP spid="48140" grpId="0" animBg="1"/>
      <p:bldP spid="481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079500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Momentová charakteristika synchronního stroje s hladkým rotorem</a:t>
            </a:r>
          </a:p>
        </p:txBody>
      </p:sp>
      <p:graphicFrame>
        <p:nvGraphicFramePr>
          <p:cNvPr id="114727" name="Object 39"/>
          <p:cNvGraphicFramePr>
            <a:graphicFrameLocks noChangeAspect="1"/>
          </p:cNvGraphicFramePr>
          <p:nvPr/>
        </p:nvGraphicFramePr>
        <p:xfrm>
          <a:off x="179388" y="1412875"/>
          <a:ext cx="52482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4" name="List" r:id="rId3" imgW="4276606" imgH="4219696" progId="Excel.Sheet.8">
                  <p:embed/>
                </p:oleObj>
              </mc:Choice>
              <mc:Fallback>
                <p:oleObj name="List" r:id="rId3" imgW="4276606" imgH="4219696" progId="Excel.Sheet.8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52482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4787900" y="5084763"/>
            <a:ext cx="4032250" cy="9159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Momentová charakteristika stroje s vyniklými póly bude zmíněna u synchronních motorů  </a:t>
            </a:r>
          </a:p>
        </p:txBody>
      </p:sp>
      <p:graphicFrame>
        <p:nvGraphicFramePr>
          <p:cNvPr id="114728" name="Object 40"/>
          <p:cNvGraphicFramePr>
            <a:graphicFrameLocks noChangeAspect="1"/>
          </p:cNvGraphicFramePr>
          <p:nvPr/>
        </p:nvGraphicFramePr>
        <p:xfrm>
          <a:off x="5553075" y="1452563"/>
          <a:ext cx="32416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5" name="Rovnice" r:id="rId5" imgW="1866600" imgH="469800" progId="Equation.3">
                  <p:embed/>
                </p:oleObj>
              </mc:Choice>
              <mc:Fallback>
                <p:oleObj name="Rovnice" r:id="rId5" imgW="1866600" imgH="4698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1452563"/>
                        <a:ext cx="3241675" cy="8143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29" name="Object 41"/>
          <p:cNvGraphicFramePr>
            <a:graphicFrameLocks noChangeAspect="1"/>
          </p:cNvGraphicFramePr>
          <p:nvPr/>
        </p:nvGraphicFramePr>
        <p:xfrm>
          <a:off x="6084888" y="2349500"/>
          <a:ext cx="23034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6" name="Rovnice" r:id="rId7" imgW="1244520" imgH="431640" progId="Equation.3">
                  <p:embed/>
                </p:oleObj>
              </mc:Choice>
              <mc:Fallback>
                <p:oleObj name="Rovnice" r:id="rId7" imgW="1244520" imgH="431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349500"/>
                        <a:ext cx="2303462" cy="7985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7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32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Buzení alternátoru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7950" y="764704"/>
            <a:ext cx="878522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Hlavní části budící soustavy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a)	</a:t>
            </a:r>
            <a:r>
              <a:rPr lang="cs-CZ" altLang="cs-CZ" b="1" u="sng" dirty="0">
                <a:solidFill>
                  <a:srgbClr val="000000"/>
                </a:solidFill>
                <a:latin typeface="Tahoma" panose="020B0604030504040204" pitchFamily="34" charset="0"/>
              </a:rPr>
              <a:t>zdroj budícího napětí (budič)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- plynulá regulace v maximálním rozsahu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b)	</a:t>
            </a:r>
            <a:r>
              <a:rPr lang="cs-CZ" altLang="cs-CZ" b="1" u="sng" dirty="0">
                <a:solidFill>
                  <a:srgbClr val="000000"/>
                </a:solidFill>
                <a:latin typeface="Tahoma" panose="020B0604030504040204" pitchFamily="34" charset="0"/>
              </a:rPr>
              <a:t>regulátor buzení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– nezávislý na zátěži, hlídá stabilitu stroje, zabezpečuje dodávku jalového výkonu do sítě (paralelní chod) 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c)	</a:t>
            </a:r>
            <a:r>
              <a:rPr lang="cs-CZ" altLang="cs-CZ" b="1" u="sng" dirty="0">
                <a:solidFill>
                  <a:srgbClr val="000000"/>
                </a:solidFill>
                <a:latin typeface="Tahoma" panose="020B0604030504040204" pitchFamily="34" charset="0"/>
              </a:rPr>
              <a:t>odbuzovač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– umožňuje rychlé odbuzení, zejména při </a:t>
            </a:r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zkratu nebo náhlém odlehčení</a:t>
            </a:r>
            <a:endParaRPr lang="cs-CZ" altLang="cs-CZ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d)	</a:t>
            </a:r>
            <a:r>
              <a:rPr lang="cs-CZ" altLang="cs-CZ" b="1" u="sng" dirty="0">
                <a:solidFill>
                  <a:srgbClr val="000000"/>
                </a:solidFill>
                <a:latin typeface="Tahoma" panose="020B0604030504040204" pitchFamily="34" charset="0"/>
              </a:rPr>
              <a:t>měření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07950" y="2996952"/>
            <a:ext cx="8785225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Rozdělení budící soustavy (budičů):</a:t>
            </a:r>
          </a:p>
          <a:p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1.	Podle způsobu regulace příkonu budiče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a)	závislé budící soustavy – budící příkon je odvozen z napětí stroje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b)	nezávislé budící soustavy – příkon budiče na napětí stroje nezávisí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2.	Podle typu budiče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a)	systém s točivým budičem – využívá stejnosměrný stroj (komutátor)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b)	statické systémy s kroužky na hřídeli, obsahují statický usměrňovač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c)	bezkartáčové soustavy s rotujícím usměrňovačem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3.	Podle rychlosti působení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a)	rychlé – doba odezvy je menší než 0,1 sekundy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b)	normální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5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57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32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Rotační budič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7950" y="868363"/>
            <a:ext cx="8785225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Podle výkonu je budič je tvořen:</a:t>
            </a:r>
          </a:p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1.	derivačním dynamem (pro menší výkony)</a:t>
            </a:r>
          </a:p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2.	dynamem s cizím buzením, které je buzeno derivačním dynamem 	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07950" y="1989138"/>
            <a:ext cx="89281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Vlastnosti:</a:t>
            </a:r>
          </a:p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-	všechny stroje jsou na stejné hřídeli s alternátorem</a:t>
            </a:r>
          </a:p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-	alternátor musí mít kroužky, dynama komutátor (zdroje poruch, údržba)</a:t>
            </a:r>
          </a:p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-	dříve nejpoužívanější systém, dnes v provozu u starších jednotek malého výkonu (MVE)   </a:t>
            </a: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752850"/>
            <a:ext cx="6657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20150" cy="676275"/>
          </a:xfrm>
        </p:spPr>
        <p:txBody>
          <a:bodyPr/>
          <a:lstStyle/>
          <a:p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Statický systém s kroužky a s neřízenými ventily</a:t>
            </a:r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3373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07950" y="4941888"/>
            <a:ext cx="89281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-	na společné hřídeli jsou generátor, hlavní a pomocný budič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-	hlavní budič (B) je alternátor, s budícím vinutím napájeným pomocným budičem </a:t>
            </a:r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(PB - alternátor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), který udržuje na výstupu konstantní </a:t>
            </a:r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napětí pro buzení hlavního budiče</a:t>
            </a:r>
            <a:endParaRPr lang="cs-CZ" altLang="cs-CZ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-	při poruše je budící systém napájen z vlastní spotřeby 380 (400V)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-	použití alternátory velkých výkonů nad 200 MW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6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07504" y="5408220"/>
            <a:ext cx="89281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-	regulace napětí na alternátoru je pomocí řízeného usměrňovače </a:t>
            </a:r>
            <a:r>
              <a:rPr lang="cs-CZ" altLang="cs-CZ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(3f řízený můstek) přes </a:t>
            </a: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rotační střídavý budič (chod) nebo z vlastní spotřeby (rozběh).</a:t>
            </a:r>
          </a:p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-	na výstupu budiče je udržováno konstantní napětí   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15888"/>
            <a:ext cx="5329238" cy="1296987"/>
          </a:xfrm>
          <a:noFill/>
        </p:spPr>
        <p:txBody>
          <a:bodyPr/>
          <a:lstStyle/>
          <a:p>
            <a:r>
              <a:rPr lang="cs-CZ" altLang="cs-CZ" sz="2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Statický systém s kroužky a s řízenými ventily</a:t>
            </a:r>
          </a:p>
        </p:txBody>
      </p:sp>
      <p:pic>
        <p:nvPicPr>
          <p:cNvPr id="115714" name="Picture 2" descr="https://eluc.kr-olomoucky.cz/uploads/images/14015/UC2_4870_ob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13820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07950" y="5300663"/>
            <a:ext cx="8928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-	výkonové diody jsou umístěny na hřídeli alternátoru (nesené ventily)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-	budič </a:t>
            </a:r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- 2 (pomocný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alternátor s kotvou na rotoru)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-	budící vinutí budiče (stator) je napájeno z </a:t>
            </a:r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přes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řízený usměrňovač, </a:t>
            </a:r>
            <a:endParaRPr lang="cs-CZ" altLang="cs-CZ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-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malá dynamika systému, použití pro menší výkony 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44008" y="992152"/>
            <a:ext cx="3960813" cy="1009650"/>
          </a:xfrm>
          <a:noFill/>
        </p:spPr>
        <p:txBody>
          <a:bodyPr/>
          <a:lstStyle/>
          <a:p>
            <a:r>
              <a:rPr lang="cs-CZ" altLang="cs-CZ" sz="2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Bezkartáčový systém s výkonovými diodami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367" y="2780928"/>
            <a:ext cx="5059129" cy="23838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602" t="28979" r="36367" b="19736"/>
          <a:stretch/>
        </p:blipFill>
        <p:spPr>
          <a:xfrm>
            <a:off x="107950" y="115888"/>
            <a:ext cx="3774361" cy="362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1" y="115888"/>
            <a:ext cx="8786118" cy="720824"/>
          </a:xfrm>
          <a:noFill/>
        </p:spPr>
        <p:txBody>
          <a:bodyPr/>
          <a:lstStyle/>
          <a:p>
            <a:r>
              <a:rPr lang="cs-CZ" altLang="cs-CZ" sz="2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Bezkartáčový systém s výkonovými diodami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493923"/>
            <a:ext cx="9001127" cy="380968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950" y="5300663"/>
            <a:ext cx="3311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2 - rotační transformátor</a:t>
            </a:r>
            <a:endParaRPr lang="cs-CZ" altLang="cs-CZ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119813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4427538" y="115888"/>
            <a:ext cx="4537075" cy="1152525"/>
          </a:xfrm>
          <a:noFill/>
        </p:spPr>
        <p:txBody>
          <a:bodyPr/>
          <a:lstStyle/>
          <a:p>
            <a:r>
              <a:rPr lang="cs-CZ" altLang="cs-CZ" sz="32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Bezkartáčový systém s tyristory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07950" y="4929188"/>
            <a:ext cx="89281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-	tyristory jsou umístěny na hřídeli alternátoru, vazbou mezi tyristory a řídícími obvody je rotační převodník (P)</a:t>
            </a:r>
          </a:p>
          <a:p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-	B - budič (pomocný alternátor s kotvou na rotoru)</a:t>
            </a:r>
          </a:p>
          <a:p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-	budící vinutí budiče (stator) je napájeno z nezávislého zdroje (přípojnice vlastní spotřeby)</a:t>
            </a:r>
          </a:p>
          <a:p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-	použití pro alternátory mezních výkonů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1152525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Provoz alternátoru</a:t>
            </a:r>
            <a:b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b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samostatně pracující alternátor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79388" y="1658938"/>
            <a:ext cx="87852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Provoz alternátoru lze rozdělit na 2 případy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1.	Alternátor napájí trvale samostatnou zátěž (ostrovní provoz)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záložní zdroj energie pro výpad vnější sítě (nemocnice, rozvodny,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elektrárny, větší firmy, …)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alternátory pro mobilní prostředky (lodě, pojízdná údržba)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alternátory pro armádu   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2.	Parametry alternátoru se upravují pro připojení na síť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07950" y="4941888"/>
            <a:ext cx="87852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</a:rPr>
              <a:t>Postup při rozběhu alternátoru: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-	rozběh na synchronní otáčky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-	nabuzení na požadované napětí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-	spínačem připojíme zátěž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79388" y="4022725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</a:rPr>
              <a:t>V obou případech jsou alternátory jsou poháněny turbínou nebo spalovacím motorem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647700"/>
          </a:xfrm>
        </p:spPr>
        <p:txBody>
          <a:bodyPr/>
          <a:lstStyle/>
          <a:p>
            <a:r>
              <a:rPr lang="cs-CZ" altLang="cs-CZ" sz="3600" b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Samostatně pracující alternátor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1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Regulace alternátoru a vliv změny zátěže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U samostatně pracujícího alternátoru lze regulovat dvě základní veličiny: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7950" y="5349875"/>
            <a:ext cx="8785225" cy="102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  <a:tab pos="260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900" b="1" u="sng">
                <a:solidFill>
                  <a:srgbClr val="000000"/>
                </a:solidFill>
                <a:latin typeface="Tahoma" panose="020B0604030504040204" pitchFamily="34" charset="0"/>
              </a:rPr>
              <a:t>Při náhlém odlehčení stroje (vypnutí vypínače při poruše) hrozí</a:t>
            </a:r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1.	nárůst otáček	-	uzavření přívodu energie na poháněcí stroj</a:t>
            </a:r>
          </a:p>
          <a:p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2.	zvýšení napětí	-	okamžité odbuzení stroje (rychloodbuzovače)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79388" y="1917700"/>
            <a:ext cx="8785225" cy="327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 defTabSz="1168400"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 defTabSz="1168400"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defTabSz="1168400"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68400"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68400"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684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684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684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684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8400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*	otáčky 	-	mechanická energie na hřídeli (turbína, spalovací motor) </a:t>
            </a:r>
          </a:p>
          <a:p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*	napětí	-	budící proud</a:t>
            </a:r>
          </a:p>
          <a:p>
            <a:pPr>
              <a:spcBef>
                <a:spcPct val="50000"/>
              </a:spcBef>
            </a:pPr>
            <a:r>
              <a:rPr lang="cs-CZ" altLang="cs-CZ" sz="1900" b="1" u="sng">
                <a:solidFill>
                  <a:srgbClr val="000000"/>
                </a:solidFill>
                <a:latin typeface="Tahoma" panose="020B0604030504040204" pitchFamily="34" charset="0"/>
              </a:rPr>
              <a:t>Při zvýšení zátěže</a:t>
            </a:r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	a)	klesají otáčky (frekvence). K udržení synchronních otáček se používá regulátor otáček, který má vazbu na dodávanou mechanickou energii na hřídeli</a:t>
            </a:r>
          </a:p>
          <a:p>
            <a:pPr>
              <a:spcBef>
                <a:spcPct val="20000"/>
              </a:spcBef>
            </a:pPr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	b)	v důsledku synchronní reaktance se zvýší úbytek napětí na alternátoru a klesne svorkové napětí – je třeba zvýšit budící proud (regulátor buzení). </a:t>
            </a:r>
            <a:r>
              <a:rPr lang="cs-CZ" altLang="cs-CZ" sz="1900" b="1" u="sng">
                <a:solidFill>
                  <a:srgbClr val="000000"/>
                </a:solidFill>
                <a:latin typeface="Tahoma" panose="020B0604030504040204" pitchFamily="34" charset="0"/>
              </a:rPr>
              <a:t>Alternátor je v důsledku velké synchronní reaktance relativně měkký zdroj</a:t>
            </a:r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endParaRPr lang="cs-CZ" altLang="cs-CZ" sz="1900" b="1" u="sng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Chod při zatížení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203575" y="1268413"/>
            <a:ext cx="287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</a:rPr>
              <a:t>Reakce kotvy</a:t>
            </a:r>
            <a:endParaRPr lang="cs-CZ" altLang="cs-CZ" sz="28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50825" y="1922463"/>
            <a:ext cx="8785225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1.	Po připojení zátěže začne statorovým vinutím procházet proud.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2.	Proud statoru (kotvy) vytvoří točivé magnetické pole – </a:t>
            </a: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reakční magnetické pole (reakční magnetický tok)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3.	Reakční magnetický tok je ve fázi s proudem statoru a </a:t>
            </a: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otáčí se synchronní rychlostí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4.	Poloha fázoru reakčního toku proti budícímu toku je dána charakterem zátěže.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5.	Reakční magnetický tok (reakce kotvy) vzniká i na motoru (po zatížení motoru prochází vinutím </a:t>
            </a:r>
            <a:r>
              <a:rPr lang="cs-CZ" altLang="cs-CZ" sz="22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proud)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  <a:hlinkClick r:id="rId2"/>
              </a:rPr>
              <a:t>animace</a:t>
            </a:r>
            <a:endParaRPr lang="cs-CZ" altLang="cs-CZ" sz="2200" b="1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6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792162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Paralelně pracující alternátory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07950" y="981075"/>
            <a:ext cx="8928100" cy="58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Možnosti připojení alternátoru na síť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1.	</a:t>
            </a:r>
            <a:r>
              <a:rPr lang="cs-CZ" altLang="cs-CZ" sz="19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Asynchronní fázování</a:t>
            </a:r>
          </a:p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	Nenabuzený alternátor se roztočí na n </a:t>
            </a:r>
            <a:r>
              <a:rPr lang="cs-CZ" altLang="cs-CZ" sz="1900" b="1" dirty="0">
                <a:solidFill>
                  <a:srgbClr val="000000"/>
                </a:solidFill>
                <a:cs typeface="Arial" panose="020B0604020202020204" pitchFamily="34" charset="0"/>
              </a:rPr>
              <a:t>→ n</a:t>
            </a:r>
            <a:r>
              <a:rPr lang="cs-CZ" altLang="cs-CZ" sz="1900" b="1" baseline="-250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, připojí na síť (síť nahradí magnetizaci stroje) a okamžitě se nabudí. Alternátor se vtáhne do synchronismu.  Rychlé připojení alternátoru na síť (podle výkonu 10–15 sekund). Vyznačuje se velkými momentovými a proudovými rázy. Používá se výjimečně, v havarijních stavech v soustavě</a:t>
            </a:r>
          </a:p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2.	</a:t>
            </a:r>
            <a:r>
              <a:rPr lang="cs-CZ" altLang="cs-CZ" sz="19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Přesné (synchronní) fázování</a:t>
            </a:r>
          </a:p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	Časově náročnější připojení, momentové a proudové rázy jsou minimální</a:t>
            </a:r>
          </a:p>
          <a:p>
            <a:pPr>
              <a:spcBef>
                <a:spcPct val="30000"/>
              </a:spcBef>
            </a:pP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19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Podmínky pro přesné fázování alternátoru na síť</a:t>
            </a: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*	stejný sled fází</a:t>
            </a:r>
          </a:p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*	stejný kmitočet alternátoru a sítě</a:t>
            </a:r>
          </a:p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*	stejná velikost napětí alternátoru a sítě</a:t>
            </a:r>
          </a:p>
          <a:p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*	nulový fázový posuv mezi napětím alternátoru a sítě</a:t>
            </a:r>
          </a:p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	Přesné splnění podmínek je časově a technicky náročné, drobné odchylky nesmí překročit stanovené meze.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3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9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39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792162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Přesné fázování alternátoru</a:t>
            </a:r>
            <a:endParaRPr lang="cs-CZ" altLang="cs-CZ" sz="2800" b="1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Postup při fázování alternátoru</a:t>
            </a: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1.	Rozběh a nastavení synchronních otáček (budící vinutí nesmí zůstat rozpojeno)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2.	Nabuzení alternátoru na napětí sítě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3.	Nastavení stejného fázového posunu napětí alternátoru a sítě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splnění 3. podmínky je technicky i časově nejnáročnější. Při nastavování musíme částečně porušit již připravený  vyvážený stav. 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obtížnost je dána setrvačností hnacího pohonu (turbíny)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u alternátorů velkých výkonů a u nových soustrojí (MVE) je přifázování řízeno částečně nebo zcela výpočetní technikou,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starší možností je použití synchronoskopu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4.	Po přifázování je alternátor ve stavu naprázdno 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79388" y="5675313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1168400"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 defTabSz="1168400"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defTabSz="1168400"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68400"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68400"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68400" fontAlgn="base">
              <a:spcBef>
                <a:spcPct val="0"/>
              </a:spcBef>
              <a:spcAft>
                <a:spcPct val="0"/>
              </a:spcAft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68400" fontAlgn="base">
              <a:spcBef>
                <a:spcPct val="0"/>
              </a:spcBef>
              <a:spcAft>
                <a:spcPct val="0"/>
              </a:spcAft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68400" fontAlgn="base">
              <a:spcBef>
                <a:spcPct val="0"/>
              </a:spcBef>
              <a:spcAft>
                <a:spcPct val="0"/>
              </a:spcAft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68400" fontAlgn="base">
              <a:spcBef>
                <a:spcPct val="0"/>
              </a:spcBef>
              <a:spcAft>
                <a:spcPct val="0"/>
              </a:spcAft>
              <a:tabLst>
                <a:tab pos="6367463" algn="l"/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Další možností přifázování alternátoru (starší bloky nižších výkonů, MVE) je pomocí žárovek</a:t>
            </a: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:	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-	na tmu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		-	na světlo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792162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Provoz alternátoru v síti</a:t>
            </a:r>
            <a:endParaRPr lang="cs-CZ" altLang="cs-CZ" sz="2800" b="1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0700" indent="-1790700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63750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431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2525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01913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91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163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35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7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</a:rPr>
              <a:t>Předpoklad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 –	dostatečně tvrdá síť, parametry sítě jeden alternátor neovlivní.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79388" y="1751013"/>
            <a:ext cx="885666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63750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43138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2525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01913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91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163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35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7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Po </a:t>
            </a:r>
            <a:r>
              <a:rPr lang="cs-CZ" altLang="cs-CZ" sz="2000" b="1" u="sng" dirty="0" err="1">
                <a:solidFill>
                  <a:srgbClr val="000000"/>
                </a:solidFill>
                <a:latin typeface="Tahoma" panose="020B0604030504040204" pitchFamily="34" charset="0"/>
              </a:rPr>
              <a:t>přifázování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 je alternátor ve stavu naprázdno. Možnosti regulace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1.	změna mechanické energie na hřídeli (energie na turbíně)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	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změna činného výkonu alternátoru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(otáčky se nezmění, frekvence je držena sítí).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	Jaká je reakce, jestliže alternátory nejsou schopny dodat do sítě potřebný výkon ?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	Dojde k poklesu frekvence, což může být příčinou rozpadu sítě !</a:t>
            </a:r>
            <a:endParaRPr lang="cs-CZ" altLang="cs-CZ" sz="2000" b="1" u="sng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2.	změna budícího proudu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	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změna jalového výkonu do sítě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(napětí se nezmění, je drženo sítí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79388" y="5695950"/>
            <a:ext cx="8785225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63750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431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2525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01913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91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163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35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7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  <a:latin typeface="Tahoma" panose="020B0604030504040204" pitchFamily="34" charset="0"/>
              </a:rPr>
              <a:t>Alternátory pracují většinou k konstantní budícím tokem (konstantní dodávkou jalové energie do sítě). Případná regulace se týků činného výkonu.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4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15888"/>
            <a:ext cx="8496943" cy="792162"/>
          </a:xfrm>
        </p:spPr>
        <p:txBody>
          <a:bodyPr/>
          <a:lstStyle/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Provozní diagram alternátoru</a:t>
            </a:r>
            <a:endParaRPr lang="cs-CZ" altLang="cs-CZ" sz="2800" b="1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3" y="934362"/>
            <a:ext cx="88566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63750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43138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2525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01913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91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163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35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7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Provozní diagram vyznačuje rozsah regulace. </a:t>
            </a:r>
          </a:p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Alternátor dodává do sítě jak činný, tak i jalový výkon (indukční a kapacitní.</a:t>
            </a:r>
          </a:p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Jak vypadá ideální (teoretický) provozní diagram ?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708920"/>
            <a:ext cx="4392488" cy="2766878"/>
          </a:xfrm>
          <a:prstGeom prst="rect">
            <a:avLst/>
          </a:prstGeom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644008" y="2738698"/>
            <a:ext cx="439216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9750" indent="-539750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63750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43138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2525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01913" defTabSz="1168400"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91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163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35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713" defTabSz="11684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/>
            </a:pPr>
            <a:r>
              <a:rPr lang="cs-CZ" altLang="cs-CZ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Skutečný diagram je omezený provozními možnostmi alternátoru:</a:t>
            </a:r>
          </a:p>
          <a:p>
            <a:pPr marL="180975" indent="-180975">
              <a:spcBef>
                <a:spcPct val="50000"/>
              </a:spcBef>
              <a:tabLst/>
            </a:pPr>
            <a:r>
              <a:rPr lang="cs-CZ" altLang="cs-CZ" sz="16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	maximálním budícím proudem</a:t>
            </a:r>
          </a:p>
          <a:p>
            <a:pPr marL="180975" indent="-180975">
              <a:spcBef>
                <a:spcPct val="50000"/>
              </a:spcBef>
              <a:tabLst/>
            </a:pPr>
            <a:r>
              <a:rPr lang="cs-CZ" altLang="cs-CZ" sz="16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	maximálním proudem statoru při indukční zátěži</a:t>
            </a:r>
          </a:p>
          <a:p>
            <a:pPr marL="180975" indent="-180975">
              <a:spcBef>
                <a:spcPct val="50000"/>
              </a:spcBef>
              <a:tabLst/>
            </a:pPr>
            <a:r>
              <a:rPr lang="cs-CZ" altLang="cs-CZ" sz="16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	oteplením kovových částí v důsledku rozptylového toku v </a:t>
            </a:r>
            <a:r>
              <a:rPr lang="cs-CZ" altLang="cs-CZ" sz="1600" b="1" dirty="0" err="1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podbuzeném</a:t>
            </a:r>
            <a:r>
              <a:rPr lang="cs-CZ" altLang="cs-CZ" sz="16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stavu</a:t>
            </a:r>
          </a:p>
          <a:p>
            <a:pPr marL="180975" indent="-180975">
              <a:spcBef>
                <a:spcPct val="50000"/>
              </a:spcBef>
              <a:tabLst/>
            </a:pPr>
            <a:r>
              <a:rPr lang="cs-CZ" altLang="cs-CZ" sz="16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	omezením statickou stabilitou v </a:t>
            </a:r>
            <a:r>
              <a:rPr lang="cs-CZ" altLang="cs-CZ" sz="1600" b="1" dirty="0" err="1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podbuzeném</a:t>
            </a:r>
            <a:r>
              <a:rPr lang="cs-CZ" altLang="cs-CZ" sz="16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stavu</a:t>
            </a:r>
            <a:endParaRPr lang="cs-CZ" altLang="cs-CZ" sz="1600" b="1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19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15888"/>
            <a:ext cx="6624735" cy="792162"/>
          </a:xfrm>
        </p:spPr>
        <p:txBody>
          <a:bodyPr/>
          <a:lstStyle/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Provozní diagram alternátoru</a:t>
            </a:r>
            <a:endParaRPr lang="cs-CZ" altLang="cs-CZ" sz="2800" b="1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38213"/>
            <a:ext cx="8712200" cy="587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6804248" y="167047"/>
            <a:ext cx="2160365" cy="77116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ahoma" panose="020B0604030504040204" pitchFamily="34" charset="0"/>
              </a:rPr>
              <a:t>jmenovitý účiník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ahoma" panose="020B0604030504040204" pitchFamily="34" charset="0"/>
              </a:rPr>
              <a:t>a výkon alternátoru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0000"/>
                </a:solidFill>
              </a:rPr>
              <a:t>S</a:t>
            </a:r>
            <a:r>
              <a:rPr lang="cs-CZ" sz="16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1600" b="1" dirty="0" smtClean="0">
                <a:solidFill>
                  <a:srgbClr val="FF0000"/>
                </a:solidFill>
              </a:rPr>
              <a:t> = P</a:t>
            </a:r>
            <a:r>
              <a:rPr lang="cs-CZ" sz="16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1600" b="1" dirty="0" smtClean="0">
                <a:solidFill>
                  <a:srgbClr val="FF0000"/>
                </a:solidFill>
              </a:rPr>
              <a:t> + Q</a:t>
            </a:r>
            <a:r>
              <a:rPr lang="cs-CZ" sz="1600" b="1" baseline="30000" dirty="0" smtClean="0">
                <a:solidFill>
                  <a:srgbClr val="FF0000"/>
                </a:solidFill>
              </a:rPr>
              <a:t>2</a:t>
            </a:r>
            <a:endParaRPr kumimoji="0" lang="cs-CZ" sz="1600" b="1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 flipH="1">
            <a:off x="7020272" y="938212"/>
            <a:ext cx="648072" cy="1842716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bdélník 5"/>
          <p:cNvSpPr/>
          <p:nvPr/>
        </p:nvSpPr>
        <p:spPr bwMode="auto">
          <a:xfrm>
            <a:off x="107504" y="2708920"/>
            <a:ext cx="2736304" cy="669664"/>
          </a:xfrm>
          <a:prstGeom prst="rect">
            <a:avLst/>
          </a:prstGeom>
          <a:solidFill>
            <a:schemeClr val="tx1">
              <a:alpha val="48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ahoma" panose="020B0604030504040204" pitchFamily="34" charset="0"/>
              </a:rPr>
              <a:t>jalový výkon, jaký alternátor odebírá ze sítě při nulovém budícím proudu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1907704" y="3378584"/>
            <a:ext cx="504056" cy="27867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15888"/>
            <a:ext cx="8784975" cy="792162"/>
          </a:xfrm>
        </p:spPr>
        <p:txBody>
          <a:bodyPr/>
          <a:lstStyle/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Provozní diagram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alternátoru </a:t>
            </a:r>
            <a:r>
              <a:rPr lang="cs-CZ" altLang="cs-CZ" sz="1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- ZČU Plzeň)</a:t>
            </a:r>
            <a:endParaRPr lang="cs-CZ" altLang="cs-CZ" sz="1600" b="1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0223"/>
            <a:ext cx="7416824" cy="58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792162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Ukázky alternátorů malých výkonů</a:t>
            </a:r>
            <a:endParaRPr lang="cs-CZ" altLang="cs-CZ" sz="2800" b="1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63750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43138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2525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01913" defTabSz="1168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91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163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35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713" defTabSz="1168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1.	</a:t>
            </a: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Bezkartáčový čtyřpólový synchronní generátor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vyniklé póly s tlumícím vinutím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konstantní buzení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rozsah výkonů: 30 kW – 1MW 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napětí: nn </a:t>
            </a:r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1788"/>
            <a:ext cx="878522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7852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11425" indent="-2511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43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322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02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81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138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95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053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1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Kocman	Synchronní stroje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Kocman	Elektrické stroje a přístroje I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Mravec	Elektrické stroje a přístroje I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Dočekal	Elektrárny II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Měřička	Elektrické stroje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Novák	Uplatnění synchronních strojů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Jan Mikeska	Budící systémy synchronních alternátorů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Richard </a:t>
            </a:r>
            <a:r>
              <a:rPr lang="cs-CZ" altLang="cs-CZ" sz="22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Habrych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	Regulace napětí a jalových výkonů v soustavě 110 </a:t>
            </a:r>
            <a:r>
              <a:rPr lang="cs-CZ" altLang="cs-CZ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kV</a:t>
            </a:r>
          </a:p>
          <a:p>
            <a:r>
              <a:rPr lang="cs-CZ" altLang="cs-CZ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Voženílek	Elektromechanické měniče</a:t>
            </a:r>
            <a:endParaRPr lang="cs-CZ" altLang="cs-CZ" sz="22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06437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Fázorový diagram reakce kotvy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flipV="1">
            <a:off x="1762125" y="2060575"/>
            <a:ext cx="0" cy="2160588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185863" y="1843348"/>
            <a:ext cx="42055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ib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635375" y="1633538"/>
            <a:ext cx="5329238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-	otáčející se magnetický tok rotoru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</a:rPr>
              <a:t>ib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	-	indukované napětí v kotvě (nabuzený rotor se otáčí synchronní rychlostí)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I	-	zatěžovací proud (proud statoru) – kresleno pro indukční zátěž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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	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	reakční tok (reakce kotvy)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	-	napětí indukované ve vinutí kotvy vlivem reakce kotvy 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	-	výsledný magnetický tok </a:t>
            </a:r>
            <a:endParaRPr lang="cs-CZ" altLang="cs-CZ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</a:rPr>
              <a:t>i	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-	výsledné indukované napětí</a:t>
            </a: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H="1">
            <a:off x="322263" y="4221163"/>
            <a:ext cx="1439862" cy="14398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50825" y="4922838"/>
            <a:ext cx="195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I</a:t>
            </a:r>
            <a:endParaRPr lang="cs-CZ" altLang="cs-CZ" sz="2000" b="1" baseline="-25000">
              <a:solidFill>
                <a:srgbClr val="FF0000"/>
              </a:solidFill>
            </a:endParaRP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rot="5400000" flipV="1">
            <a:off x="2446338" y="3536950"/>
            <a:ext cx="0" cy="13684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008313" y="3771900"/>
            <a:ext cx="309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  <a:sym typeface="Symbol" panose="05050102010706020507" pitchFamily="18" charset="2"/>
              </a:rPr>
              <a:t></a:t>
            </a:r>
            <a:r>
              <a:rPr lang="cs-CZ" altLang="cs-CZ" sz="2000" b="1" baseline="-25000">
                <a:solidFill>
                  <a:srgbClr val="66FF33"/>
                </a:solidFill>
                <a:sym typeface="Symbol" panose="05050102010706020507" pitchFamily="18" charset="2"/>
              </a:rPr>
              <a:t>b</a:t>
            </a: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H="1">
            <a:off x="1258888" y="4256088"/>
            <a:ext cx="539750" cy="53975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258888" y="4724400"/>
            <a:ext cx="303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  <a:sym typeface="Symbol" panose="05050102010706020507" pitchFamily="18" charset="2"/>
              </a:rPr>
              <a:t></a:t>
            </a:r>
            <a:r>
              <a:rPr lang="cs-CZ" altLang="cs-CZ" sz="2000" b="1" baseline="-25000">
                <a:solidFill>
                  <a:srgbClr val="66FF33"/>
                </a:solidFill>
                <a:sym typeface="Symbol" panose="05050102010706020507" pitchFamily="18" charset="2"/>
              </a:rPr>
              <a:t>a</a:t>
            </a: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 flipH="1">
            <a:off x="2555875" y="4257675"/>
            <a:ext cx="539750" cy="53975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2828925" y="4508500"/>
            <a:ext cx="303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  <a:sym typeface="Symbol" panose="05050102010706020507" pitchFamily="18" charset="2"/>
              </a:rPr>
              <a:t></a:t>
            </a:r>
            <a:r>
              <a:rPr lang="cs-CZ" altLang="cs-CZ" sz="2000" b="1" baseline="-25000">
                <a:solidFill>
                  <a:srgbClr val="66FF33"/>
                </a:solidFill>
                <a:sym typeface="Symbol" panose="05050102010706020507" pitchFamily="18" charset="2"/>
              </a:rPr>
              <a:t>a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1763713" y="4221163"/>
            <a:ext cx="863600" cy="549275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2351088" y="4652963"/>
            <a:ext cx="2047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66FF33"/>
                </a:solidFill>
                <a:sym typeface="Symbol" panose="05050102010706020507" pitchFamily="18" charset="2"/>
              </a:rPr>
              <a:t></a:t>
            </a:r>
            <a:endParaRPr lang="cs-CZ" altLang="cs-CZ" sz="2000" b="1" baseline="-25000">
              <a:solidFill>
                <a:srgbClr val="66FF33"/>
              </a:solidFill>
              <a:sym typeface="Symbol" panose="05050102010706020507" pitchFamily="18" charset="2"/>
            </a:endParaRP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rot="16200000" flipH="1">
            <a:off x="1763713" y="2133600"/>
            <a:ext cx="863600" cy="8636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2357438" y="2329123"/>
            <a:ext cx="36445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 dirty="0" err="1">
                <a:solidFill>
                  <a:srgbClr val="002060"/>
                </a:solidFill>
              </a:rPr>
              <a:t>a</a:t>
            </a:r>
            <a:endParaRPr lang="cs-CZ" altLang="cs-CZ" sz="2000" b="1" baseline="-25000" dirty="0">
              <a:solidFill>
                <a:srgbClr val="002060"/>
              </a:solidFill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rot="16200000">
            <a:off x="1554163" y="3160712"/>
            <a:ext cx="1296988" cy="823913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2555875" y="3049848"/>
            <a:ext cx="313154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7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7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5" grpId="0" animBg="1"/>
      <p:bldP spid="97286" grpId="0"/>
      <p:bldP spid="97288" grpId="0" animBg="1"/>
      <p:bldP spid="97289" grpId="0"/>
      <p:bldP spid="97290" grpId="0" animBg="1"/>
      <p:bldP spid="97291" grpId="0"/>
      <p:bldP spid="97292" grpId="0" animBg="1"/>
      <p:bldP spid="97293" grpId="0"/>
      <p:bldP spid="97294" grpId="0" animBg="1"/>
      <p:bldP spid="97295" grpId="0"/>
      <p:bldP spid="97296" grpId="0" animBg="1"/>
      <p:bldP spid="97297" grpId="0"/>
      <p:bldP spid="97300" grpId="0" animBg="1"/>
      <p:bldP spid="97301" grpId="0"/>
      <p:bldP spid="97302" grpId="0" animBg="1"/>
      <p:bldP spid="973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/>
          <a:lstStyle/>
          <a:p>
            <a:r>
              <a:rPr lang="cs-CZ" altLang="cs-CZ" sz="32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Úplné náhradní schéma a fázorový digram</a:t>
            </a:r>
          </a:p>
        </p:txBody>
      </p:sp>
      <p:sp>
        <p:nvSpPr>
          <p:cNvPr id="98402" name="Line 98"/>
          <p:cNvSpPr>
            <a:spLocks noChangeShapeType="1"/>
          </p:cNvSpPr>
          <p:nvPr/>
        </p:nvSpPr>
        <p:spPr bwMode="auto">
          <a:xfrm>
            <a:off x="2665413" y="1844675"/>
            <a:ext cx="0" cy="144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403" name="Line 99"/>
          <p:cNvSpPr>
            <a:spLocks noChangeShapeType="1"/>
          </p:cNvSpPr>
          <p:nvPr/>
        </p:nvSpPr>
        <p:spPr bwMode="auto">
          <a:xfrm>
            <a:off x="576263" y="1989138"/>
            <a:ext cx="0" cy="144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404" name="Line 100"/>
          <p:cNvSpPr>
            <a:spLocks noChangeShapeType="1"/>
          </p:cNvSpPr>
          <p:nvPr/>
        </p:nvSpPr>
        <p:spPr bwMode="auto">
          <a:xfrm>
            <a:off x="5545138" y="1917700"/>
            <a:ext cx="0" cy="144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405" name="Line 101"/>
          <p:cNvSpPr>
            <a:spLocks noChangeShapeType="1"/>
          </p:cNvSpPr>
          <p:nvPr/>
        </p:nvSpPr>
        <p:spPr bwMode="auto">
          <a:xfrm rot="5400000">
            <a:off x="1835944" y="1523207"/>
            <a:ext cx="0" cy="792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406" name="Line 102"/>
          <p:cNvSpPr>
            <a:spLocks noChangeShapeType="1"/>
          </p:cNvSpPr>
          <p:nvPr/>
        </p:nvSpPr>
        <p:spPr bwMode="auto">
          <a:xfrm rot="5400000">
            <a:off x="3493294" y="1523207"/>
            <a:ext cx="0" cy="792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407" name="Line 103"/>
          <p:cNvSpPr>
            <a:spLocks noChangeShapeType="1"/>
          </p:cNvSpPr>
          <p:nvPr/>
        </p:nvSpPr>
        <p:spPr bwMode="auto">
          <a:xfrm rot="5400000">
            <a:off x="4572794" y="1521619"/>
            <a:ext cx="0" cy="792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408" name="Line 104"/>
          <p:cNvSpPr>
            <a:spLocks noChangeShapeType="1"/>
          </p:cNvSpPr>
          <p:nvPr/>
        </p:nvSpPr>
        <p:spPr bwMode="auto">
          <a:xfrm rot="5400000">
            <a:off x="5401469" y="1269207"/>
            <a:ext cx="0" cy="576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409" name="Text Box 105"/>
          <p:cNvSpPr txBox="1">
            <a:spLocks noChangeArrowheads="1"/>
          </p:cNvSpPr>
          <p:nvPr/>
        </p:nvSpPr>
        <p:spPr bwMode="auto">
          <a:xfrm>
            <a:off x="179388" y="2420938"/>
            <a:ext cx="355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U</a:t>
            </a:r>
            <a:r>
              <a:rPr lang="cs-CZ" altLang="cs-CZ" sz="1600" b="1" baseline="-25000">
                <a:solidFill>
                  <a:srgbClr val="000000"/>
                </a:solidFill>
              </a:rPr>
              <a:t>ib</a:t>
            </a:r>
          </a:p>
        </p:txBody>
      </p:sp>
      <p:sp>
        <p:nvSpPr>
          <p:cNvPr id="98410" name="Text Box 106"/>
          <p:cNvSpPr txBox="1">
            <a:spLocks noChangeArrowheads="1"/>
          </p:cNvSpPr>
          <p:nvPr/>
        </p:nvSpPr>
        <p:spPr bwMode="auto">
          <a:xfrm>
            <a:off x="1595438" y="1917700"/>
            <a:ext cx="3079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U</a:t>
            </a:r>
            <a:r>
              <a:rPr lang="cs-CZ" altLang="cs-CZ" sz="1600" b="1" baseline="-25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8411" name="Text Box 107"/>
          <p:cNvSpPr txBox="1">
            <a:spLocks noChangeArrowheads="1"/>
          </p:cNvSpPr>
          <p:nvPr/>
        </p:nvSpPr>
        <p:spPr bwMode="auto">
          <a:xfrm>
            <a:off x="3276600" y="1917700"/>
            <a:ext cx="3254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U</a:t>
            </a:r>
            <a:r>
              <a:rPr lang="cs-CZ" altLang="cs-CZ" sz="1600" b="1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98412" name="Text Box 108"/>
          <p:cNvSpPr txBox="1">
            <a:spLocks noChangeArrowheads="1"/>
          </p:cNvSpPr>
          <p:nvPr/>
        </p:nvSpPr>
        <p:spPr bwMode="auto">
          <a:xfrm>
            <a:off x="4356100" y="1917700"/>
            <a:ext cx="3190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U</a:t>
            </a:r>
            <a:r>
              <a:rPr lang="cs-CZ" altLang="cs-CZ" sz="1600" b="1" baseline="-250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8413" name="Text Box 109"/>
          <p:cNvSpPr txBox="1">
            <a:spLocks noChangeArrowheads="1"/>
          </p:cNvSpPr>
          <p:nvPr/>
        </p:nvSpPr>
        <p:spPr bwMode="auto">
          <a:xfrm>
            <a:off x="2674938" y="2420938"/>
            <a:ext cx="2667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U</a:t>
            </a:r>
            <a:r>
              <a:rPr lang="cs-CZ" altLang="cs-CZ" sz="1600" b="1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98414" name="Text Box 110"/>
          <p:cNvSpPr txBox="1">
            <a:spLocks noChangeArrowheads="1"/>
          </p:cNvSpPr>
          <p:nvPr/>
        </p:nvSpPr>
        <p:spPr bwMode="auto">
          <a:xfrm>
            <a:off x="5284788" y="2420938"/>
            <a:ext cx="2238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U</a:t>
            </a:r>
            <a:endParaRPr lang="cs-CZ" altLang="cs-CZ" sz="1600" b="1" baseline="-25000">
              <a:solidFill>
                <a:srgbClr val="000000"/>
              </a:solidFill>
            </a:endParaRPr>
          </a:p>
        </p:txBody>
      </p:sp>
      <p:sp>
        <p:nvSpPr>
          <p:cNvPr id="98415" name="Text Box 111"/>
          <p:cNvSpPr txBox="1">
            <a:spLocks noChangeArrowheads="1"/>
          </p:cNvSpPr>
          <p:nvPr/>
        </p:nvSpPr>
        <p:spPr bwMode="auto">
          <a:xfrm>
            <a:off x="1547813" y="1239838"/>
            <a:ext cx="3841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err="1">
                <a:solidFill>
                  <a:srgbClr val="000000"/>
                </a:solidFill>
              </a:rPr>
              <a:t>X</a:t>
            </a:r>
            <a:r>
              <a:rPr lang="cs-CZ" altLang="cs-CZ" sz="1600" b="1" baseline="-25000" dirty="0" err="1">
                <a:solidFill>
                  <a:srgbClr val="000000"/>
                </a:solidFill>
              </a:rPr>
              <a:t>ad</a:t>
            </a:r>
            <a:endParaRPr lang="cs-CZ" altLang="cs-CZ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98416" name="Text Box 112"/>
          <p:cNvSpPr txBox="1">
            <a:spLocks noChangeArrowheads="1"/>
          </p:cNvSpPr>
          <p:nvPr/>
        </p:nvSpPr>
        <p:spPr bwMode="auto">
          <a:xfrm>
            <a:off x="3348038" y="1239838"/>
            <a:ext cx="2206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R</a:t>
            </a:r>
            <a:endParaRPr lang="cs-CZ" altLang="cs-CZ" sz="1600" b="1" baseline="-25000">
              <a:solidFill>
                <a:srgbClr val="000000"/>
              </a:solidFill>
            </a:endParaRPr>
          </a:p>
        </p:txBody>
      </p:sp>
      <p:sp>
        <p:nvSpPr>
          <p:cNvPr id="98417" name="Text Box 113"/>
          <p:cNvSpPr txBox="1">
            <a:spLocks noChangeArrowheads="1"/>
          </p:cNvSpPr>
          <p:nvPr/>
        </p:nvSpPr>
        <p:spPr bwMode="auto">
          <a:xfrm>
            <a:off x="4419600" y="1239838"/>
            <a:ext cx="2968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X</a:t>
            </a:r>
            <a:r>
              <a: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98418" name="Text Box 114"/>
          <p:cNvSpPr txBox="1">
            <a:spLocks noChangeArrowheads="1"/>
          </p:cNvSpPr>
          <p:nvPr/>
        </p:nvSpPr>
        <p:spPr bwMode="auto">
          <a:xfrm>
            <a:off x="6084888" y="2278063"/>
            <a:ext cx="200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Z</a:t>
            </a:r>
            <a:endParaRPr lang="cs-CZ" altLang="cs-CZ" sz="1600" b="1" baseline="-25000">
              <a:solidFill>
                <a:srgbClr val="000000"/>
              </a:solidFill>
            </a:endParaRPr>
          </a:p>
        </p:txBody>
      </p:sp>
      <p:sp>
        <p:nvSpPr>
          <p:cNvPr id="98419" name="Text Box 115"/>
          <p:cNvSpPr txBox="1">
            <a:spLocks noChangeArrowheads="1"/>
          </p:cNvSpPr>
          <p:nvPr/>
        </p:nvSpPr>
        <p:spPr bwMode="auto">
          <a:xfrm>
            <a:off x="5051425" y="1196975"/>
            <a:ext cx="171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I</a:t>
            </a:r>
            <a:endParaRPr lang="cs-CZ" altLang="cs-CZ" sz="1600" b="1" baseline="-25000">
              <a:solidFill>
                <a:srgbClr val="000000"/>
              </a:solidFill>
            </a:endParaRPr>
          </a:p>
        </p:txBody>
      </p:sp>
      <p:grpSp>
        <p:nvGrpSpPr>
          <p:cNvPr id="98426" name="Group 122"/>
          <p:cNvGrpSpPr>
            <a:grpSpLocks/>
          </p:cNvGrpSpPr>
          <p:nvPr/>
        </p:nvGrpSpPr>
        <p:grpSpPr bwMode="auto">
          <a:xfrm>
            <a:off x="720725" y="1592263"/>
            <a:ext cx="5291138" cy="1979612"/>
            <a:chOff x="454" y="1003"/>
            <a:chExt cx="3333" cy="1247"/>
          </a:xfrm>
        </p:grpSpPr>
        <p:sp>
          <p:nvSpPr>
            <p:cNvPr id="98307" name="Oval 3"/>
            <p:cNvSpPr>
              <a:spLocks noChangeArrowheads="1"/>
            </p:cNvSpPr>
            <p:nvPr/>
          </p:nvSpPr>
          <p:spPr bwMode="auto">
            <a:xfrm>
              <a:off x="454" y="1435"/>
              <a:ext cx="408" cy="408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8311" name="Rectangle 7"/>
            <p:cNvSpPr>
              <a:spLocks noChangeArrowheads="1"/>
            </p:cNvSpPr>
            <p:nvPr/>
          </p:nvSpPr>
          <p:spPr bwMode="auto">
            <a:xfrm>
              <a:off x="2042" y="1003"/>
              <a:ext cx="317" cy="13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98395" name="Group 91"/>
            <p:cNvGrpSpPr>
              <a:grpSpLocks/>
            </p:cNvGrpSpPr>
            <p:nvPr/>
          </p:nvGrpSpPr>
          <p:grpSpPr bwMode="auto">
            <a:xfrm>
              <a:off x="2676" y="1008"/>
              <a:ext cx="405" cy="76"/>
              <a:chOff x="2657" y="1546"/>
              <a:chExt cx="405" cy="76"/>
            </a:xfrm>
          </p:grpSpPr>
          <p:sp>
            <p:nvSpPr>
              <p:cNvPr id="98363" name="Arc 59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8364" name="Arc 60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8365" name="Arc 61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384" name="Rectangle 80"/>
            <p:cNvSpPr>
              <a:spLocks noChangeArrowheads="1"/>
            </p:cNvSpPr>
            <p:nvPr/>
          </p:nvSpPr>
          <p:spPr bwMode="auto">
            <a:xfrm rot="5400000">
              <a:off x="3560" y="1526"/>
              <a:ext cx="317" cy="13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8386" name="Oval 82"/>
            <p:cNvSpPr>
              <a:spLocks noChangeArrowheads="1"/>
            </p:cNvSpPr>
            <p:nvPr/>
          </p:nvSpPr>
          <p:spPr bwMode="auto">
            <a:xfrm>
              <a:off x="3675" y="2160"/>
              <a:ext cx="90" cy="90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8387" name="Oval 83"/>
            <p:cNvSpPr>
              <a:spLocks noChangeArrowheads="1"/>
            </p:cNvSpPr>
            <p:nvPr/>
          </p:nvSpPr>
          <p:spPr bwMode="auto">
            <a:xfrm>
              <a:off x="1633" y="2160"/>
              <a:ext cx="90" cy="90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8388" name="Oval 84"/>
            <p:cNvSpPr>
              <a:spLocks noChangeArrowheads="1"/>
            </p:cNvSpPr>
            <p:nvPr/>
          </p:nvSpPr>
          <p:spPr bwMode="auto">
            <a:xfrm>
              <a:off x="3674" y="1042"/>
              <a:ext cx="90" cy="90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8389" name="Oval 85"/>
            <p:cNvSpPr>
              <a:spLocks noChangeArrowheads="1"/>
            </p:cNvSpPr>
            <p:nvPr/>
          </p:nvSpPr>
          <p:spPr bwMode="auto">
            <a:xfrm>
              <a:off x="1633" y="1026"/>
              <a:ext cx="90" cy="90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98391" name="AutoShape 87"/>
            <p:cNvCxnSpPr>
              <a:cxnSpLocks noChangeShapeType="1"/>
              <a:endCxn id="98389" idx="2"/>
            </p:cNvCxnSpPr>
            <p:nvPr/>
          </p:nvCxnSpPr>
          <p:spPr bwMode="auto">
            <a:xfrm flipV="1">
              <a:off x="1286" y="1071"/>
              <a:ext cx="331" cy="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92" name="AutoShape 88"/>
            <p:cNvCxnSpPr>
              <a:cxnSpLocks noChangeShapeType="1"/>
              <a:stCxn id="98389" idx="6"/>
              <a:endCxn id="98311" idx="1"/>
            </p:cNvCxnSpPr>
            <p:nvPr/>
          </p:nvCxnSpPr>
          <p:spPr bwMode="auto">
            <a:xfrm>
              <a:off x="1739" y="1071"/>
              <a:ext cx="287" cy="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96" name="AutoShape 92"/>
            <p:cNvCxnSpPr>
              <a:cxnSpLocks noChangeShapeType="1"/>
              <a:stCxn id="98311" idx="3"/>
              <a:endCxn id="98363" idx="1"/>
            </p:cNvCxnSpPr>
            <p:nvPr/>
          </p:nvCxnSpPr>
          <p:spPr bwMode="auto">
            <a:xfrm flipV="1">
              <a:off x="2375" y="1067"/>
              <a:ext cx="286" cy="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97" name="AutoShape 93"/>
            <p:cNvCxnSpPr>
              <a:cxnSpLocks noChangeShapeType="1"/>
              <a:stCxn id="98365" idx="0"/>
              <a:endCxn id="98388" idx="2"/>
            </p:cNvCxnSpPr>
            <p:nvPr/>
          </p:nvCxnSpPr>
          <p:spPr bwMode="auto">
            <a:xfrm>
              <a:off x="3098" y="1085"/>
              <a:ext cx="560" cy="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98" name="AutoShape 94"/>
            <p:cNvCxnSpPr>
              <a:cxnSpLocks noChangeShapeType="1"/>
              <a:stCxn id="98307" idx="4"/>
              <a:endCxn id="98387" idx="2"/>
            </p:cNvCxnSpPr>
            <p:nvPr/>
          </p:nvCxnSpPr>
          <p:spPr bwMode="auto">
            <a:xfrm rot="16200000" flipH="1">
              <a:off x="965" y="1552"/>
              <a:ext cx="346" cy="959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99" name="AutoShape 95"/>
            <p:cNvCxnSpPr>
              <a:cxnSpLocks noChangeShapeType="1"/>
              <a:stCxn id="98387" idx="6"/>
              <a:endCxn id="98386" idx="2"/>
            </p:cNvCxnSpPr>
            <p:nvPr/>
          </p:nvCxnSpPr>
          <p:spPr bwMode="auto">
            <a:xfrm>
              <a:off x="1739" y="2205"/>
              <a:ext cx="1920" cy="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400" name="AutoShape 96"/>
            <p:cNvCxnSpPr>
              <a:cxnSpLocks noChangeShapeType="1"/>
              <a:stCxn id="98388" idx="4"/>
              <a:endCxn id="98384" idx="1"/>
            </p:cNvCxnSpPr>
            <p:nvPr/>
          </p:nvCxnSpPr>
          <p:spPr bwMode="auto">
            <a:xfrm>
              <a:off x="3719" y="1148"/>
              <a:ext cx="1" cy="27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401" name="AutoShape 97"/>
            <p:cNvCxnSpPr>
              <a:cxnSpLocks noChangeShapeType="1"/>
              <a:stCxn id="98384" idx="3"/>
              <a:endCxn id="98386" idx="0"/>
            </p:cNvCxnSpPr>
            <p:nvPr/>
          </p:nvCxnSpPr>
          <p:spPr bwMode="auto">
            <a:xfrm>
              <a:off x="3720" y="1768"/>
              <a:ext cx="0" cy="376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8420" name="Group 116"/>
            <p:cNvGrpSpPr>
              <a:grpSpLocks/>
            </p:cNvGrpSpPr>
            <p:nvPr/>
          </p:nvGrpSpPr>
          <p:grpSpPr bwMode="auto">
            <a:xfrm>
              <a:off x="887" y="1008"/>
              <a:ext cx="405" cy="76"/>
              <a:chOff x="2657" y="1546"/>
              <a:chExt cx="405" cy="76"/>
            </a:xfrm>
          </p:grpSpPr>
          <p:sp>
            <p:nvSpPr>
              <p:cNvPr id="98421" name="Arc 117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8422" name="Arc 118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8423" name="Arc 119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8424" name="AutoShape 120"/>
            <p:cNvCxnSpPr>
              <a:cxnSpLocks noChangeShapeType="1"/>
              <a:stCxn id="98307" idx="0"/>
              <a:endCxn id="98421" idx="1"/>
            </p:cNvCxnSpPr>
            <p:nvPr/>
          </p:nvCxnSpPr>
          <p:spPr bwMode="auto">
            <a:xfrm rot="16200000">
              <a:off x="589" y="1136"/>
              <a:ext cx="352" cy="214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8425" name="Text Box 121"/>
          <p:cNvSpPr txBox="1">
            <a:spLocks noChangeArrowheads="1"/>
          </p:cNvSpPr>
          <p:nvPr/>
        </p:nvSpPr>
        <p:spPr bwMode="auto">
          <a:xfrm>
            <a:off x="323850" y="3860800"/>
            <a:ext cx="8640763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ib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indukované napětí v kotvě působením otáčejícího se budícího vinutí 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ad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reaktance respektující reakci kotvy (podélná synchronní reaktance)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výsledné indukované napětí na kotvě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R	činný odpor, který respektuje odpor vinutí kotvy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	reaktance, která respektuje rozptylový tok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	proud alternátoru (zátěže)	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	svorkové napětí alternátoru</a:t>
            </a:r>
            <a:endParaRPr lang="cs-CZ" altLang="cs-CZ" b="1" baseline="-25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8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8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8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8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8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8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402" grpId="0" animBg="1"/>
      <p:bldP spid="98403" grpId="0" animBg="1"/>
      <p:bldP spid="98404" grpId="0" animBg="1"/>
      <p:bldP spid="98405" grpId="0" animBg="1"/>
      <p:bldP spid="98406" grpId="0" animBg="1"/>
      <p:bldP spid="98407" grpId="0" animBg="1"/>
      <p:bldP spid="98408" grpId="0" animBg="1"/>
      <p:bldP spid="98409" grpId="0"/>
      <p:bldP spid="98410" grpId="0"/>
      <p:bldP spid="98411" grpId="0"/>
      <p:bldP spid="98412" grpId="0"/>
      <p:bldP spid="98413" grpId="0"/>
      <p:bldP spid="98414" grpId="0"/>
      <p:bldP spid="98415" grpId="0"/>
      <p:bldP spid="98416" grpId="0"/>
      <p:bldP spid="98417" grpId="0"/>
      <p:bldP spid="98418" grpId="0"/>
      <p:bldP spid="984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699125" cy="7064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Úplný fázorový diagram</a:t>
            </a:r>
          </a:p>
        </p:txBody>
      </p:sp>
      <p:grpSp>
        <p:nvGrpSpPr>
          <p:cNvPr id="99391" name="Group 63"/>
          <p:cNvGrpSpPr>
            <a:grpSpLocks noChangeAspect="1"/>
          </p:cNvGrpSpPr>
          <p:nvPr/>
        </p:nvGrpSpPr>
        <p:grpSpPr bwMode="auto">
          <a:xfrm>
            <a:off x="3924300" y="908050"/>
            <a:ext cx="4968875" cy="1925638"/>
            <a:chOff x="113" y="754"/>
            <a:chExt cx="3863" cy="1496"/>
          </a:xfrm>
        </p:grpSpPr>
        <p:sp>
          <p:nvSpPr>
            <p:cNvPr id="99348" name="Line 20"/>
            <p:cNvSpPr>
              <a:spLocks noChangeAspect="1" noChangeShapeType="1"/>
            </p:cNvSpPr>
            <p:nvPr/>
          </p:nvSpPr>
          <p:spPr bwMode="auto">
            <a:xfrm>
              <a:off x="1679" y="1162"/>
              <a:ext cx="0" cy="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9349" name="Line 21"/>
            <p:cNvSpPr>
              <a:spLocks noChangeAspect="1" noChangeShapeType="1"/>
            </p:cNvSpPr>
            <p:nvPr/>
          </p:nvSpPr>
          <p:spPr bwMode="auto">
            <a:xfrm>
              <a:off x="363" y="1253"/>
              <a:ext cx="0" cy="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9350" name="Line 22"/>
            <p:cNvSpPr>
              <a:spLocks noChangeAspect="1" noChangeShapeType="1"/>
            </p:cNvSpPr>
            <p:nvPr/>
          </p:nvSpPr>
          <p:spPr bwMode="auto">
            <a:xfrm>
              <a:off x="3493" y="1208"/>
              <a:ext cx="0" cy="9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9351" name="Line 23"/>
            <p:cNvSpPr>
              <a:spLocks noChangeAspect="1" noChangeShapeType="1"/>
            </p:cNvSpPr>
            <p:nvPr/>
          </p:nvSpPr>
          <p:spPr bwMode="auto">
            <a:xfrm rot="5400000">
              <a:off x="1157" y="959"/>
              <a:ext cx="0" cy="4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9352" name="Line 24"/>
            <p:cNvSpPr>
              <a:spLocks noChangeAspect="1" noChangeShapeType="1"/>
            </p:cNvSpPr>
            <p:nvPr/>
          </p:nvSpPr>
          <p:spPr bwMode="auto">
            <a:xfrm rot="5400000">
              <a:off x="2201" y="959"/>
              <a:ext cx="0" cy="4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9353" name="Line 25"/>
            <p:cNvSpPr>
              <a:spLocks noChangeAspect="1" noChangeShapeType="1"/>
            </p:cNvSpPr>
            <p:nvPr/>
          </p:nvSpPr>
          <p:spPr bwMode="auto">
            <a:xfrm rot="5400000">
              <a:off x="2881" y="958"/>
              <a:ext cx="0" cy="4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9354" name="Line 26"/>
            <p:cNvSpPr>
              <a:spLocks noChangeAspect="1" noChangeShapeType="1"/>
            </p:cNvSpPr>
            <p:nvPr/>
          </p:nvSpPr>
          <p:spPr bwMode="auto">
            <a:xfrm rot="5400000">
              <a:off x="3403" y="799"/>
              <a:ext cx="0" cy="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9355" name="Text Box 27"/>
            <p:cNvSpPr txBox="1">
              <a:spLocks noChangeAspect="1" noChangeArrowheads="1"/>
            </p:cNvSpPr>
            <p:nvPr/>
          </p:nvSpPr>
          <p:spPr bwMode="auto">
            <a:xfrm>
              <a:off x="113" y="1525"/>
              <a:ext cx="24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99356" name="Text Box 28"/>
            <p:cNvSpPr txBox="1">
              <a:spLocks noChangeAspect="1" noChangeArrowheads="1"/>
            </p:cNvSpPr>
            <p:nvPr/>
          </p:nvSpPr>
          <p:spPr bwMode="auto">
            <a:xfrm>
              <a:off x="1005" y="1208"/>
              <a:ext cx="21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9357" name="Text Box 29"/>
            <p:cNvSpPr txBox="1">
              <a:spLocks noChangeAspect="1" noChangeArrowheads="1"/>
            </p:cNvSpPr>
            <p:nvPr/>
          </p:nvSpPr>
          <p:spPr bwMode="auto">
            <a:xfrm>
              <a:off x="2064" y="1208"/>
              <a:ext cx="22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99358" name="Text Box 30"/>
            <p:cNvSpPr txBox="1">
              <a:spLocks noChangeAspect="1" noChangeArrowheads="1"/>
            </p:cNvSpPr>
            <p:nvPr/>
          </p:nvSpPr>
          <p:spPr bwMode="auto">
            <a:xfrm>
              <a:off x="2746" y="1208"/>
              <a:ext cx="22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99359" name="Text Box 31"/>
            <p:cNvSpPr txBox="1">
              <a:spLocks noChangeAspect="1" noChangeArrowheads="1"/>
            </p:cNvSpPr>
            <p:nvPr/>
          </p:nvSpPr>
          <p:spPr bwMode="auto">
            <a:xfrm>
              <a:off x="1685" y="1525"/>
              <a:ext cx="18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99360" name="Text Box 32"/>
            <p:cNvSpPr txBox="1">
              <a:spLocks noChangeAspect="1" noChangeArrowheads="1"/>
            </p:cNvSpPr>
            <p:nvPr/>
          </p:nvSpPr>
          <p:spPr bwMode="auto">
            <a:xfrm>
              <a:off x="3329" y="1525"/>
              <a:ext cx="159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99361" name="Text Box 33"/>
            <p:cNvSpPr txBox="1">
              <a:spLocks noChangeAspect="1" noChangeArrowheads="1"/>
            </p:cNvSpPr>
            <p:nvPr/>
          </p:nvSpPr>
          <p:spPr bwMode="auto">
            <a:xfrm>
              <a:off x="974" y="781"/>
              <a:ext cx="26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 dirty="0" err="1">
                  <a:solidFill>
                    <a:srgbClr val="000000"/>
                  </a:solidFill>
                </a:rPr>
                <a:t>X</a:t>
              </a:r>
              <a:r>
                <a:rPr lang="cs-CZ" altLang="cs-CZ" sz="1400" b="1" baseline="-25000" dirty="0" err="1">
                  <a:solidFill>
                    <a:srgbClr val="000000"/>
                  </a:solidFill>
                </a:rPr>
                <a:t>ad</a:t>
              </a:r>
              <a:endParaRPr lang="cs-CZ" altLang="cs-CZ" sz="1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9362" name="Text Box 34"/>
            <p:cNvSpPr txBox="1">
              <a:spLocks noChangeAspect="1" noChangeArrowheads="1"/>
            </p:cNvSpPr>
            <p:nvPr/>
          </p:nvSpPr>
          <p:spPr bwMode="auto">
            <a:xfrm>
              <a:off x="2109" y="781"/>
              <a:ext cx="15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R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99363" name="Text Box 35"/>
            <p:cNvSpPr txBox="1">
              <a:spLocks noChangeAspect="1" noChangeArrowheads="1"/>
            </p:cNvSpPr>
            <p:nvPr/>
          </p:nvSpPr>
          <p:spPr bwMode="auto">
            <a:xfrm>
              <a:off x="2785" y="781"/>
              <a:ext cx="20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X</a:t>
              </a:r>
              <a:r>
                <a:rPr lang="cs-CZ" altLang="cs-CZ" sz="1400" b="1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</a:p>
          </p:txBody>
        </p:sp>
        <p:sp>
          <p:nvSpPr>
            <p:cNvPr id="99364" name="Text Box 36"/>
            <p:cNvSpPr txBox="1">
              <a:spLocks noChangeAspect="1" noChangeArrowheads="1"/>
            </p:cNvSpPr>
            <p:nvPr/>
          </p:nvSpPr>
          <p:spPr bwMode="auto">
            <a:xfrm>
              <a:off x="3832" y="1435"/>
              <a:ext cx="14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Z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99365" name="Text Box 37"/>
            <p:cNvSpPr txBox="1">
              <a:spLocks noChangeAspect="1" noChangeArrowheads="1"/>
            </p:cNvSpPr>
            <p:nvPr/>
          </p:nvSpPr>
          <p:spPr bwMode="auto">
            <a:xfrm>
              <a:off x="3182" y="754"/>
              <a:ext cx="12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I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99366" name="Group 38"/>
            <p:cNvGrpSpPr>
              <a:grpSpLocks noChangeAspect="1"/>
            </p:cNvGrpSpPr>
            <p:nvPr/>
          </p:nvGrpSpPr>
          <p:grpSpPr bwMode="auto">
            <a:xfrm>
              <a:off x="454" y="1003"/>
              <a:ext cx="3333" cy="1247"/>
              <a:chOff x="454" y="1003"/>
              <a:chExt cx="3333" cy="1247"/>
            </a:xfrm>
          </p:grpSpPr>
          <p:sp>
            <p:nvSpPr>
              <p:cNvPr id="99367" name="Oval 39"/>
              <p:cNvSpPr>
                <a:spLocks noChangeAspect="1" noChangeArrowheads="1"/>
              </p:cNvSpPr>
              <p:nvPr/>
            </p:nvSpPr>
            <p:spPr bwMode="auto">
              <a:xfrm>
                <a:off x="454" y="1435"/>
                <a:ext cx="408" cy="408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9368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2042" y="1003"/>
                <a:ext cx="317" cy="136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9369" name="Group 41"/>
              <p:cNvGrpSpPr>
                <a:grpSpLocks noChangeAspect="1"/>
              </p:cNvGrpSpPr>
              <p:nvPr/>
            </p:nvGrpSpPr>
            <p:grpSpPr bwMode="auto">
              <a:xfrm>
                <a:off x="2676" y="1008"/>
                <a:ext cx="405" cy="76"/>
                <a:chOff x="2657" y="1546"/>
                <a:chExt cx="405" cy="76"/>
              </a:xfrm>
            </p:grpSpPr>
            <p:sp>
              <p:nvSpPr>
                <p:cNvPr id="99370" name="Arc 42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91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371" name="Arc 43"/>
                <p:cNvSpPr>
                  <a:spLocks noChangeAspect="1"/>
                </p:cNvSpPr>
                <p:nvPr/>
              </p:nvSpPr>
              <p:spPr bwMode="auto">
                <a:xfrm rot="16200000" flipV="1">
                  <a:off x="2827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372" name="Arc 44"/>
                <p:cNvSpPr>
                  <a:spLocks noChangeAspect="1"/>
                </p:cNvSpPr>
                <p:nvPr/>
              </p:nvSpPr>
              <p:spPr bwMode="auto">
                <a:xfrm rot="16200000" flipV="1">
                  <a:off x="2963" y="152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9373" name="Rectangle 45"/>
              <p:cNvSpPr>
                <a:spLocks noChangeAspect="1" noChangeArrowheads="1"/>
              </p:cNvSpPr>
              <p:nvPr/>
            </p:nvSpPr>
            <p:spPr bwMode="auto">
              <a:xfrm rot="5400000">
                <a:off x="3560" y="1526"/>
                <a:ext cx="317" cy="136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9374" name="Oval 46"/>
              <p:cNvSpPr>
                <a:spLocks noChangeAspect="1" noChangeArrowheads="1"/>
              </p:cNvSpPr>
              <p:nvPr/>
            </p:nvSpPr>
            <p:spPr bwMode="auto">
              <a:xfrm>
                <a:off x="3675" y="2160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9375" name="Oval 47"/>
              <p:cNvSpPr>
                <a:spLocks noChangeAspect="1" noChangeArrowheads="1"/>
              </p:cNvSpPr>
              <p:nvPr/>
            </p:nvSpPr>
            <p:spPr bwMode="auto">
              <a:xfrm>
                <a:off x="1633" y="2160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9376" name="Oval 48"/>
              <p:cNvSpPr>
                <a:spLocks noChangeAspect="1" noChangeArrowheads="1"/>
              </p:cNvSpPr>
              <p:nvPr/>
            </p:nvSpPr>
            <p:spPr bwMode="auto">
              <a:xfrm>
                <a:off x="3674" y="1042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9377" name="Oval 49"/>
              <p:cNvSpPr>
                <a:spLocks noChangeAspect="1" noChangeArrowheads="1"/>
              </p:cNvSpPr>
              <p:nvPr/>
            </p:nvSpPr>
            <p:spPr bwMode="auto">
              <a:xfrm>
                <a:off x="1633" y="1026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9378" name="AutoShape 50"/>
              <p:cNvCxnSpPr>
                <a:cxnSpLocks noChangeAspect="1" noChangeShapeType="1"/>
                <a:endCxn id="99377" idx="2"/>
              </p:cNvCxnSpPr>
              <p:nvPr/>
            </p:nvCxnSpPr>
            <p:spPr bwMode="auto">
              <a:xfrm flipV="1">
                <a:off x="1286" y="1071"/>
                <a:ext cx="331" cy="1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79" name="AutoShape 51"/>
              <p:cNvCxnSpPr>
                <a:cxnSpLocks noChangeAspect="1" noChangeShapeType="1"/>
                <a:stCxn id="99377" idx="6"/>
                <a:endCxn id="99368" idx="1"/>
              </p:cNvCxnSpPr>
              <p:nvPr/>
            </p:nvCxnSpPr>
            <p:spPr bwMode="auto">
              <a:xfrm>
                <a:off x="1739" y="1071"/>
                <a:ext cx="287" cy="0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80" name="AutoShape 52"/>
              <p:cNvCxnSpPr>
                <a:cxnSpLocks noChangeAspect="1" noChangeShapeType="1"/>
                <a:stCxn id="99368" idx="3"/>
                <a:endCxn id="99370" idx="1"/>
              </p:cNvCxnSpPr>
              <p:nvPr/>
            </p:nvCxnSpPr>
            <p:spPr bwMode="auto">
              <a:xfrm flipV="1">
                <a:off x="2375" y="1067"/>
                <a:ext cx="286" cy="4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81" name="AutoShape 53"/>
              <p:cNvCxnSpPr>
                <a:cxnSpLocks noChangeAspect="1" noChangeShapeType="1"/>
                <a:stCxn id="99372" idx="0"/>
                <a:endCxn id="99376" idx="2"/>
              </p:cNvCxnSpPr>
              <p:nvPr/>
            </p:nvCxnSpPr>
            <p:spPr bwMode="auto">
              <a:xfrm>
                <a:off x="3098" y="1085"/>
                <a:ext cx="560" cy="2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82" name="AutoShape 54"/>
              <p:cNvCxnSpPr>
                <a:cxnSpLocks noChangeAspect="1" noChangeShapeType="1"/>
                <a:stCxn id="99367" idx="4"/>
                <a:endCxn id="99375" idx="2"/>
              </p:cNvCxnSpPr>
              <p:nvPr/>
            </p:nvCxnSpPr>
            <p:spPr bwMode="auto">
              <a:xfrm rot="16200000" flipH="1">
                <a:off x="965" y="1552"/>
                <a:ext cx="346" cy="959"/>
              </a:xfrm>
              <a:prstGeom prst="bentConnector2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83" name="AutoShape 55"/>
              <p:cNvCxnSpPr>
                <a:cxnSpLocks noChangeAspect="1" noChangeShapeType="1"/>
                <a:stCxn id="99375" idx="6"/>
                <a:endCxn id="99374" idx="2"/>
              </p:cNvCxnSpPr>
              <p:nvPr/>
            </p:nvCxnSpPr>
            <p:spPr bwMode="auto">
              <a:xfrm>
                <a:off x="1739" y="2205"/>
                <a:ext cx="1920" cy="0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84" name="AutoShape 56"/>
              <p:cNvCxnSpPr>
                <a:cxnSpLocks noChangeAspect="1" noChangeShapeType="1"/>
                <a:stCxn id="99376" idx="4"/>
                <a:endCxn id="99373" idx="1"/>
              </p:cNvCxnSpPr>
              <p:nvPr/>
            </p:nvCxnSpPr>
            <p:spPr bwMode="auto">
              <a:xfrm>
                <a:off x="3719" y="1148"/>
                <a:ext cx="1" cy="271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85" name="AutoShape 57"/>
              <p:cNvCxnSpPr>
                <a:cxnSpLocks noChangeAspect="1" noChangeShapeType="1"/>
                <a:stCxn id="99373" idx="3"/>
                <a:endCxn id="99374" idx="0"/>
              </p:cNvCxnSpPr>
              <p:nvPr/>
            </p:nvCxnSpPr>
            <p:spPr bwMode="auto">
              <a:xfrm>
                <a:off x="3720" y="1768"/>
                <a:ext cx="0" cy="376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9386" name="Group 58"/>
              <p:cNvGrpSpPr>
                <a:grpSpLocks noChangeAspect="1"/>
              </p:cNvGrpSpPr>
              <p:nvPr/>
            </p:nvGrpSpPr>
            <p:grpSpPr bwMode="auto">
              <a:xfrm>
                <a:off x="887" y="1008"/>
                <a:ext cx="405" cy="76"/>
                <a:chOff x="2657" y="1546"/>
                <a:chExt cx="405" cy="76"/>
              </a:xfrm>
            </p:grpSpPr>
            <p:sp>
              <p:nvSpPr>
                <p:cNvPr id="99387" name="Arc 59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91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388" name="Arc 60"/>
                <p:cNvSpPr>
                  <a:spLocks noChangeAspect="1"/>
                </p:cNvSpPr>
                <p:nvPr/>
              </p:nvSpPr>
              <p:spPr bwMode="auto">
                <a:xfrm rot="16200000" flipV="1">
                  <a:off x="2827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389" name="Arc 61"/>
                <p:cNvSpPr>
                  <a:spLocks noChangeAspect="1"/>
                </p:cNvSpPr>
                <p:nvPr/>
              </p:nvSpPr>
              <p:spPr bwMode="auto">
                <a:xfrm rot="16200000" flipV="1">
                  <a:off x="2963" y="152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99390" name="AutoShape 62"/>
              <p:cNvCxnSpPr>
                <a:cxnSpLocks noChangeAspect="1" noChangeShapeType="1"/>
                <a:stCxn id="99367" idx="0"/>
                <a:endCxn id="99387" idx="1"/>
              </p:cNvCxnSpPr>
              <p:nvPr/>
            </p:nvCxnSpPr>
            <p:spPr bwMode="auto">
              <a:xfrm rot="16200000">
                <a:off x="589" y="1136"/>
                <a:ext cx="352" cy="214"/>
              </a:xfrm>
              <a:prstGeom prst="bentConnector2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9392" name="Line 64"/>
          <p:cNvSpPr>
            <a:spLocks noChangeShapeType="1"/>
          </p:cNvSpPr>
          <p:nvPr/>
        </p:nvSpPr>
        <p:spPr bwMode="auto">
          <a:xfrm flipV="1">
            <a:off x="2484438" y="3068638"/>
            <a:ext cx="0" cy="2376487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93" name="Line 65"/>
          <p:cNvSpPr>
            <a:spLocks noChangeShapeType="1"/>
          </p:cNvSpPr>
          <p:nvPr/>
        </p:nvSpPr>
        <p:spPr bwMode="auto">
          <a:xfrm flipH="1">
            <a:off x="1797050" y="5445125"/>
            <a:ext cx="687388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94" name="Line 66"/>
          <p:cNvSpPr>
            <a:spLocks noChangeShapeType="1"/>
          </p:cNvSpPr>
          <p:nvPr/>
        </p:nvSpPr>
        <p:spPr bwMode="auto">
          <a:xfrm flipH="1">
            <a:off x="2484438" y="2565400"/>
            <a:ext cx="322262" cy="50482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95" name="Line 67"/>
          <p:cNvSpPr>
            <a:spLocks noChangeShapeType="1"/>
          </p:cNvSpPr>
          <p:nvPr/>
        </p:nvSpPr>
        <p:spPr bwMode="auto">
          <a:xfrm rot="16200000" flipH="1">
            <a:off x="1816894" y="1589882"/>
            <a:ext cx="769937" cy="12065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96" name="Line 68"/>
          <p:cNvSpPr>
            <a:spLocks noChangeShapeType="1"/>
          </p:cNvSpPr>
          <p:nvPr/>
        </p:nvSpPr>
        <p:spPr bwMode="auto">
          <a:xfrm flipH="1" flipV="1">
            <a:off x="1601788" y="1844675"/>
            <a:ext cx="882650" cy="360045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97" name="Line 69"/>
          <p:cNvSpPr>
            <a:spLocks noChangeShapeType="1"/>
          </p:cNvSpPr>
          <p:nvPr/>
        </p:nvSpPr>
        <p:spPr bwMode="auto">
          <a:xfrm rot="16200000" flipH="1">
            <a:off x="611981" y="818357"/>
            <a:ext cx="769937" cy="12065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98" name="Line 70"/>
          <p:cNvSpPr>
            <a:spLocks noChangeShapeType="1"/>
          </p:cNvSpPr>
          <p:nvPr/>
        </p:nvSpPr>
        <p:spPr bwMode="auto">
          <a:xfrm flipH="1" flipV="1">
            <a:off x="395288" y="1052513"/>
            <a:ext cx="2089150" cy="4392612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1619250" y="6003925"/>
            <a:ext cx="195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I</a:t>
            </a:r>
            <a:endParaRPr lang="cs-CZ" altLang="cs-CZ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99400" name="Text Box 72"/>
          <p:cNvSpPr txBox="1">
            <a:spLocks noChangeArrowheads="1"/>
          </p:cNvSpPr>
          <p:nvPr/>
        </p:nvSpPr>
        <p:spPr bwMode="auto">
          <a:xfrm>
            <a:off x="2555875" y="3195638"/>
            <a:ext cx="260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U</a:t>
            </a:r>
            <a:endParaRPr lang="cs-CZ" altLang="cs-CZ" sz="2000" b="1" baseline="-25000" dirty="0">
              <a:solidFill>
                <a:srgbClr val="002060"/>
              </a:solidFill>
            </a:endParaRPr>
          </a:p>
        </p:txBody>
      </p:sp>
      <p:sp>
        <p:nvSpPr>
          <p:cNvPr id="99401" name="Text Box 73"/>
          <p:cNvSpPr txBox="1">
            <a:spLocks noChangeArrowheads="1"/>
          </p:cNvSpPr>
          <p:nvPr/>
        </p:nvSpPr>
        <p:spPr bwMode="auto">
          <a:xfrm>
            <a:off x="2700338" y="2706948"/>
            <a:ext cx="38528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99402" name="Text Box 74"/>
          <p:cNvSpPr txBox="1">
            <a:spLocks noChangeArrowheads="1"/>
          </p:cNvSpPr>
          <p:nvPr/>
        </p:nvSpPr>
        <p:spPr bwMode="auto">
          <a:xfrm>
            <a:off x="2339975" y="1914786"/>
            <a:ext cx="37887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99403" name="Text Box 75"/>
          <p:cNvSpPr txBox="1">
            <a:spLocks noChangeArrowheads="1"/>
          </p:cNvSpPr>
          <p:nvPr/>
        </p:nvSpPr>
        <p:spPr bwMode="auto">
          <a:xfrm>
            <a:off x="1311275" y="1970348"/>
            <a:ext cx="313154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99404" name="Text Box 76"/>
          <p:cNvSpPr txBox="1">
            <a:spLocks noChangeArrowheads="1"/>
          </p:cNvSpPr>
          <p:nvPr/>
        </p:nvSpPr>
        <p:spPr bwMode="auto">
          <a:xfrm>
            <a:off x="1116013" y="1195648"/>
            <a:ext cx="36445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99405" name="Text Box 77"/>
          <p:cNvSpPr txBox="1">
            <a:spLocks noChangeArrowheads="1"/>
          </p:cNvSpPr>
          <p:nvPr/>
        </p:nvSpPr>
        <p:spPr bwMode="auto">
          <a:xfrm>
            <a:off x="179388" y="1340111"/>
            <a:ext cx="42055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U</a:t>
            </a:r>
            <a:r>
              <a:rPr lang="cs-CZ" altLang="cs-CZ" sz="2000" b="1" baseline="-25000">
                <a:solidFill>
                  <a:srgbClr val="002060"/>
                </a:solidFill>
              </a:rPr>
              <a:t>ib</a:t>
            </a:r>
          </a:p>
        </p:txBody>
      </p:sp>
      <p:sp>
        <p:nvSpPr>
          <p:cNvPr id="99407" name="Freeform 79"/>
          <p:cNvSpPr>
            <a:spLocks/>
          </p:cNvSpPr>
          <p:nvPr/>
        </p:nvSpPr>
        <p:spPr bwMode="auto">
          <a:xfrm>
            <a:off x="1835150" y="3927475"/>
            <a:ext cx="649288" cy="149225"/>
          </a:xfrm>
          <a:custGeom>
            <a:avLst/>
            <a:gdLst>
              <a:gd name="T0" fmla="*/ 409 w 409"/>
              <a:gd name="T1" fmla="*/ 49 h 94"/>
              <a:gd name="T2" fmla="*/ 273 w 409"/>
              <a:gd name="T3" fmla="*/ 4 h 94"/>
              <a:gd name="T4" fmla="*/ 89 w 409"/>
              <a:gd name="T5" fmla="*/ 24 h 94"/>
              <a:gd name="T6" fmla="*/ 0 w 409"/>
              <a:gd name="T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94">
                <a:moveTo>
                  <a:pt x="409" y="49"/>
                </a:moveTo>
                <a:cubicBezTo>
                  <a:pt x="367" y="26"/>
                  <a:pt x="326" y="8"/>
                  <a:pt x="273" y="4"/>
                </a:cubicBezTo>
                <a:cubicBezTo>
                  <a:pt x="220" y="0"/>
                  <a:pt x="134" y="9"/>
                  <a:pt x="89" y="24"/>
                </a:cubicBezTo>
                <a:cubicBezTo>
                  <a:pt x="44" y="39"/>
                  <a:pt x="19" y="79"/>
                  <a:pt x="0" y="94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408" name="Text Box 80"/>
          <p:cNvSpPr txBox="1">
            <a:spLocks noChangeArrowheads="1"/>
          </p:cNvSpPr>
          <p:nvPr/>
        </p:nvSpPr>
        <p:spPr bwMode="auto">
          <a:xfrm>
            <a:off x="1835150" y="3627438"/>
            <a:ext cx="212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</a:t>
            </a:r>
            <a:endParaRPr lang="cs-CZ" altLang="cs-CZ" sz="2000" b="1" baseline="-25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9409" name="Line 81"/>
          <p:cNvSpPr>
            <a:spLocks noChangeShapeType="1"/>
          </p:cNvSpPr>
          <p:nvPr/>
        </p:nvSpPr>
        <p:spPr bwMode="auto">
          <a:xfrm>
            <a:off x="2484438" y="5445125"/>
            <a:ext cx="0" cy="9366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410" name="Freeform 82"/>
          <p:cNvSpPr>
            <a:spLocks/>
          </p:cNvSpPr>
          <p:nvPr/>
        </p:nvSpPr>
        <p:spPr bwMode="auto">
          <a:xfrm>
            <a:off x="2195513" y="5949950"/>
            <a:ext cx="288925" cy="109538"/>
          </a:xfrm>
          <a:custGeom>
            <a:avLst/>
            <a:gdLst>
              <a:gd name="T0" fmla="*/ 182 w 182"/>
              <a:gd name="T1" fmla="*/ 45 h 69"/>
              <a:gd name="T2" fmla="*/ 112 w 182"/>
              <a:gd name="T3" fmla="*/ 69 h 69"/>
              <a:gd name="T4" fmla="*/ 46 w 182"/>
              <a:gd name="T5" fmla="*/ 45 h 69"/>
              <a:gd name="T6" fmla="*/ 0 w 182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69">
                <a:moveTo>
                  <a:pt x="182" y="45"/>
                </a:moveTo>
                <a:cubicBezTo>
                  <a:pt x="170" y="49"/>
                  <a:pt x="135" y="69"/>
                  <a:pt x="112" y="69"/>
                </a:cubicBezTo>
                <a:cubicBezTo>
                  <a:pt x="89" y="69"/>
                  <a:pt x="65" y="56"/>
                  <a:pt x="46" y="45"/>
                </a:cubicBezTo>
                <a:cubicBezTo>
                  <a:pt x="27" y="34"/>
                  <a:pt x="8" y="19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9411" name="Text Box 83"/>
          <p:cNvSpPr txBox="1">
            <a:spLocks noChangeArrowheads="1"/>
          </p:cNvSpPr>
          <p:nvPr/>
        </p:nvSpPr>
        <p:spPr bwMode="auto">
          <a:xfrm>
            <a:off x="2268538" y="5643563"/>
            <a:ext cx="227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endParaRPr lang="cs-CZ" altLang="cs-CZ" sz="2000" b="1" baseline="-25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9412" name="Text Box 84"/>
          <p:cNvSpPr txBox="1">
            <a:spLocks noChangeArrowheads="1"/>
          </p:cNvSpPr>
          <p:nvPr/>
        </p:nvSpPr>
        <p:spPr bwMode="auto">
          <a:xfrm>
            <a:off x="3130550" y="3068638"/>
            <a:ext cx="5905500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I	předpoklad – indukční zátěž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R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úbytek napětí na činném odporu	U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R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=R*I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	úbytek napětí na indukční reaktanci	U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=X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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*I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výsledné indukované napětí: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U = 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+ U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+ U</a:t>
            </a:r>
            <a:r>
              <a:rPr lang="cs-CZ" altLang="cs-CZ" b="1" baseline="-25000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úbytek napětí na reaktanci 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ad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ad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*I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ib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indukované napětí v kotvě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= 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+ 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ib</a:t>
            </a:r>
            <a:endParaRPr lang="cs-CZ" altLang="cs-CZ" b="1" baseline="-25000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	zatěžovací úhel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9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9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9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9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92" grpId="0" animBg="1"/>
      <p:bldP spid="99393" grpId="0" animBg="1"/>
      <p:bldP spid="99394" grpId="0" animBg="1"/>
      <p:bldP spid="99395" grpId="0" animBg="1"/>
      <p:bldP spid="99396" grpId="0" animBg="1"/>
      <p:bldP spid="99397" grpId="0" animBg="1"/>
      <p:bldP spid="99398" grpId="0" animBg="1"/>
      <p:bldP spid="99399" grpId="0"/>
      <p:bldP spid="99400" grpId="0"/>
      <p:bldP spid="99401" grpId="0"/>
      <p:bldP spid="99402" grpId="0"/>
      <p:bldP spid="99403" grpId="0"/>
      <p:bldP spid="99404" grpId="0"/>
      <p:bldP spid="99405" grpId="0"/>
      <p:bldP spid="99407" grpId="0" animBg="1"/>
      <p:bldP spid="99408" grpId="0"/>
      <p:bldP spid="99409" grpId="0" animBg="1"/>
      <p:bldP spid="99410" grpId="0" animBg="1"/>
      <p:bldP spid="99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699125" cy="7064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Zatěžovací úhel - </a:t>
            </a:r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</a:p>
        </p:txBody>
      </p:sp>
      <p:grpSp>
        <p:nvGrpSpPr>
          <p:cNvPr id="100419" name="Group 67"/>
          <p:cNvGrpSpPr>
            <a:grpSpLocks noChangeAspect="1"/>
          </p:cNvGrpSpPr>
          <p:nvPr/>
        </p:nvGrpSpPr>
        <p:grpSpPr bwMode="auto">
          <a:xfrm>
            <a:off x="179388" y="1844675"/>
            <a:ext cx="2366962" cy="4448175"/>
            <a:chOff x="113" y="653"/>
            <a:chExt cx="1840" cy="3457"/>
          </a:xfrm>
        </p:grpSpPr>
        <p:sp>
          <p:nvSpPr>
            <p:cNvPr id="100399" name="Line 47"/>
            <p:cNvSpPr>
              <a:spLocks noChangeAspect="1" noChangeShapeType="1"/>
            </p:cNvSpPr>
            <p:nvPr/>
          </p:nvSpPr>
          <p:spPr bwMode="auto">
            <a:xfrm flipV="1">
              <a:off x="1565" y="1933"/>
              <a:ext cx="0" cy="1497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0" name="Line 48"/>
            <p:cNvSpPr>
              <a:spLocks noChangeAspect="1" noChangeShapeType="1"/>
            </p:cNvSpPr>
            <p:nvPr/>
          </p:nvSpPr>
          <p:spPr bwMode="auto">
            <a:xfrm flipH="1">
              <a:off x="1132" y="3430"/>
              <a:ext cx="433" cy="6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1" name="Line 49"/>
            <p:cNvSpPr>
              <a:spLocks noChangeAspect="1" noChangeShapeType="1"/>
            </p:cNvSpPr>
            <p:nvPr/>
          </p:nvSpPr>
          <p:spPr bwMode="auto">
            <a:xfrm flipH="1">
              <a:off x="1565" y="1616"/>
              <a:ext cx="203" cy="318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2" name="Line 50"/>
            <p:cNvSpPr>
              <a:spLocks noChangeAspect="1" noChangeShapeType="1"/>
            </p:cNvSpPr>
            <p:nvPr/>
          </p:nvSpPr>
          <p:spPr bwMode="auto">
            <a:xfrm rot="16200000" flipH="1">
              <a:off x="1144" y="1002"/>
              <a:ext cx="485" cy="76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3" name="Line 51"/>
            <p:cNvSpPr>
              <a:spLocks noChangeAspect="1" noChangeShapeType="1"/>
            </p:cNvSpPr>
            <p:nvPr/>
          </p:nvSpPr>
          <p:spPr bwMode="auto">
            <a:xfrm flipH="1" flipV="1">
              <a:off x="1009" y="1162"/>
              <a:ext cx="556" cy="2268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4" name="Line 52"/>
            <p:cNvSpPr>
              <a:spLocks noChangeAspect="1" noChangeShapeType="1"/>
            </p:cNvSpPr>
            <p:nvPr/>
          </p:nvSpPr>
          <p:spPr bwMode="auto">
            <a:xfrm rot="16200000" flipH="1">
              <a:off x="385" y="516"/>
              <a:ext cx="485" cy="76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5" name="Line 53"/>
            <p:cNvSpPr>
              <a:spLocks noChangeAspect="1" noChangeShapeType="1"/>
            </p:cNvSpPr>
            <p:nvPr/>
          </p:nvSpPr>
          <p:spPr bwMode="auto">
            <a:xfrm flipH="1" flipV="1">
              <a:off x="249" y="663"/>
              <a:ext cx="1316" cy="2767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6" name="Text Box 54"/>
            <p:cNvSpPr txBox="1">
              <a:spLocks noChangeAspect="1" noChangeArrowheads="1"/>
            </p:cNvSpPr>
            <p:nvPr/>
          </p:nvSpPr>
          <p:spPr bwMode="auto">
            <a:xfrm>
              <a:off x="1021" y="3778"/>
              <a:ext cx="13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FF0000"/>
                  </a:solidFill>
                </a:rPr>
                <a:t>I</a:t>
              </a:r>
              <a:endParaRPr lang="cs-CZ" altLang="cs-CZ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0407" name="Text Box 55"/>
            <p:cNvSpPr txBox="1">
              <a:spLocks noChangeAspect="1" noChangeArrowheads="1"/>
            </p:cNvSpPr>
            <p:nvPr/>
          </p:nvSpPr>
          <p:spPr bwMode="auto">
            <a:xfrm>
              <a:off x="1610" y="2009"/>
              <a:ext cx="17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endParaRPr lang="cs-CZ" altLang="cs-CZ" sz="1600" b="1" baseline="-25000">
                <a:solidFill>
                  <a:srgbClr val="002060"/>
                </a:solidFill>
              </a:endParaRPr>
            </a:p>
          </p:txBody>
        </p:sp>
        <p:sp>
          <p:nvSpPr>
            <p:cNvPr id="100408" name="Text Box 56"/>
            <p:cNvSpPr txBox="1">
              <a:spLocks noChangeAspect="1" noChangeArrowheads="1"/>
            </p:cNvSpPr>
            <p:nvPr/>
          </p:nvSpPr>
          <p:spPr bwMode="auto">
            <a:xfrm>
              <a:off x="1700" y="1702"/>
              <a:ext cx="25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2060"/>
                  </a:solidFill>
                </a:rPr>
                <a:t>R</a:t>
              </a:r>
            </a:p>
          </p:txBody>
        </p:sp>
        <p:sp>
          <p:nvSpPr>
            <p:cNvPr id="100409" name="Text Box 57"/>
            <p:cNvSpPr txBox="1">
              <a:spLocks noChangeAspect="1" noChangeArrowheads="1"/>
            </p:cNvSpPr>
            <p:nvPr/>
          </p:nvSpPr>
          <p:spPr bwMode="auto">
            <a:xfrm>
              <a:off x="1474" y="1203"/>
              <a:ext cx="24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100410" name="Text Box 58"/>
            <p:cNvSpPr txBox="1">
              <a:spLocks noChangeAspect="1" noChangeArrowheads="1"/>
            </p:cNvSpPr>
            <p:nvPr/>
          </p:nvSpPr>
          <p:spPr bwMode="auto">
            <a:xfrm>
              <a:off x="826" y="1238"/>
              <a:ext cx="20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2060"/>
                  </a:solidFill>
                </a:rPr>
                <a:t>i</a:t>
              </a:r>
            </a:p>
          </p:txBody>
        </p:sp>
        <p:sp>
          <p:nvSpPr>
            <p:cNvPr id="100411" name="Text Box 59"/>
            <p:cNvSpPr txBox="1">
              <a:spLocks noChangeAspect="1" noChangeArrowheads="1"/>
            </p:cNvSpPr>
            <p:nvPr/>
          </p:nvSpPr>
          <p:spPr bwMode="auto">
            <a:xfrm>
              <a:off x="703" y="749"/>
              <a:ext cx="23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100412" name="Text Box 60"/>
            <p:cNvSpPr txBox="1">
              <a:spLocks noChangeAspect="1" noChangeArrowheads="1"/>
            </p:cNvSpPr>
            <p:nvPr/>
          </p:nvSpPr>
          <p:spPr bwMode="auto">
            <a:xfrm>
              <a:off x="113" y="841"/>
              <a:ext cx="27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 err="1">
                  <a:solidFill>
                    <a:srgbClr val="002060"/>
                  </a:solidFill>
                </a:rPr>
                <a:t>U</a:t>
              </a:r>
              <a:r>
                <a:rPr lang="cs-CZ" altLang="cs-CZ" sz="1600" b="1" baseline="-25000" dirty="0" err="1">
                  <a:solidFill>
                    <a:srgbClr val="002060"/>
                  </a:solidFill>
                </a:rPr>
                <a:t>ib</a:t>
              </a:r>
              <a:endParaRPr lang="cs-CZ" altLang="cs-CZ" sz="16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00413" name="Freeform 61"/>
            <p:cNvSpPr>
              <a:spLocks noChangeAspect="1"/>
            </p:cNvSpPr>
            <p:nvPr/>
          </p:nvSpPr>
          <p:spPr bwMode="auto">
            <a:xfrm>
              <a:off x="1156" y="2474"/>
              <a:ext cx="409" cy="94"/>
            </a:xfrm>
            <a:custGeom>
              <a:avLst/>
              <a:gdLst>
                <a:gd name="T0" fmla="*/ 409 w 409"/>
                <a:gd name="T1" fmla="*/ 49 h 94"/>
                <a:gd name="T2" fmla="*/ 273 w 409"/>
                <a:gd name="T3" fmla="*/ 4 h 94"/>
                <a:gd name="T4" fmla="*/ 89 w 409"/>
                <a:gd name="T5" fmla="*/ 24 h 94"/>
                <a:gd name="T6" fmla="*/ 0 w 40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94">
                  <a:moveTo>
                    <a:pt x="409" y="49"/>
                  </a:moveTo>
                  <a:cubicBezTo>
                    <a:pt x="367" y="26"/>
                    <a:pt x="326" y="8"/>
                    <a:pt x="273" y="4"/>
                  </a:cubicBezTo>
                  <a:cubicBezTo>
                    <a:pt x="220" y="0"/>
                    <a:pt x="134" y="9"/>
                    <a:pt x="89" y="24"/>
                  </a:cubicBezTo>
                  <a:cubicBezTo>
                    <a:pt x="44" y="39"/>
                    <a:pt x="19" y="79"/>
                    <a:pt x="0" y="9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4" name="Text Box 62"/>
            <p:cNvSpPr txBox="1">
              <a:spLocks noChangeAspect="1" noChangeArrowheads="1"/>
            </p:cNvSpPr>
            <p:nvPr/>
          </p:nvSpPr>
          <p:spPr bwMode="auto">
            <a:xfrm>
              <a:off x="1156" y="2280"/>
              <a:ext cx="14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</a:t>
              </a:r>
              <a:endParaRPr lang="cs-CZ" altLang="cs-CZ" sz="1600" b="1" baseline="-25000" dirty="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0415" name="Line 63"/>
            <p:cNvSpPr>
              <a:spLocks noChangeAspect="1" noChangeShapeType="1"/>
            </p:cNvSpPr>
            <p:nvPr/>
          </p:nvSpPr>
          <p:spPr bwMode="auto">
            <a:xfrm>
              <a:off x="1565" y="3430"/>
              <a:ext cx="0" cy="5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6" name="Freeform 64"/>
            <p:cNvSpPr>
              <a:spLocks noChangeAspect="1"/>
            </p:cNvSpPr>
            <p:nvPr/>
          </p:nvSpPr>
          <p:spPr bwMode="auto">
            <a:xfrm>
              <a:off x="1383" y="3748"/>
              <a:ext cx="182" cy="69"/>
            </a:xfrm>
            <a:custGeom>
              <a:avLst/>
              <a:gdLst>
                <a:gd name="T0" fmla="*/ 182 w 182"/>
                <a:gd name="T1" fmla="*/ 45 h 69"/>
                <a:gd name="T2" fmla="*/ 112 w 182"/>
                <a:gd name="T3" fmla="*/ 69 h 69"/>
                <a:gd name="T4" fmla="*/ 46 w 182"/>
                <a:gd name="T5" fmla="*/ 45 h 69"/>
                <a:gd name="T6" fmla="*/ 0 w 182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69">
                  <a:moveTo>
                    <a:pt x="182" y="45"/>
                  </a:moveTo>
                  <a:cubicBezTo>
                    <a:pt x="170" y="49"/>
                    <a:pt x="135" y="69"/>
                    <a:pt x="112" y="69"/>
                  </a:cubicBezTo>
                  <a:cubicBezTo>
                    <a:pt x="89" y="69"/>
                    <a:pt x="65" y="56"/>
                    <a:pt x="46" y="45"/>
                  </a:cubicBezTo>
                  <a:cubicBezTo>
                    <a:pt x="27" y="34"/>
                    <a:pt x="8" y="19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7" name="Text Box 65"/>
            <p:cNvSpPr txBox="1">
              <a:spLocks noChangeAspect="1" noChangeArrowheads="1"/>
            </p:cNvSpPr>
            <p:nvPr/>
          </p:nvSpPr>
          <p:spPr bwMode="auto">
            <a:xfrm>
              <a:off x="1430" y="3551"/>
              <a:ext cx="15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</a:t>
              </a:r>
              <a:endParaRPr lang="cs-CZ" altLang="cs-CZ" sz="1600" b="1" baseline="-25000" dirty="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2700338" y="1538288"/>
            <a:ext cx="6264275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Synchronní stroj se otáčí konstantní (synchronní) rychlostí, která je nezávislá na zátěži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cs-CZ" altLang="cs-CZ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nelze kreslit momentovou charakteristiku jako u indukčního stroje</a:t>
            </a:r>
            <a:r>
              <a:rPr lang="cs-CZ" altLang="cs-CZ" b="1" u="sng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Zátěž synchronního stroje je dána zatěžovacím úhlem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Zatěžovací úhel 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 je úhel mezi 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fázorem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vstupního napětí U a indukovaným napětí rotoru </a:t>
            </a:r>
            <a:r>
              <a:rPr lang="cs-CZ" altLang="cs-CZ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ib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(je to úhel mezi magnetickým polem statoru a rotoru) a vyjadřuje se v elektrických stupních.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Je-li stroj naprázdno je zatěžovací úhel nulový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U alternátoru je magnetické pole rotoru posunuto ve směru otáčení, u motoru proti směru otáčení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Maximální zatěžovací úhel je </a:t>
            </a:r>
            <a:r>
              <a:rPr lang="cs-CZ" altLang="cs-CZ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max</a:t>
            </a:r>
            <a:r>
              <a:rPr lang="cs-CZ" altLang="cs-CZ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= /2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Zatěžovací úhel nezaměňovat se skluzem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699125" cy="7064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Kývání stroje</a:t>
            </a:r>
            <a:endParaRPr lang="cs-CZ" altLang="cs-CZ" sz="3600" b="1" u="sng">
              <a:solidFill>
                <a:srgbClr val="000000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250825" y="908050"/>
            <a:ext cx="8713788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Synchronní stroj má synchronní otáčky, které nezávisí na zatížení. 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Při změně zátěže může ale dojít k přechodovému jevu, kdy otáčky kolísají 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</a:rPr>
              <a:t>kývání stroje (příklad je pro synchronní motor)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endParaRPr lang="cs-CZ" altLang="cs-CZ" sz="2000" b="1" u="sng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pSp>
        <p:nvGrpSpPr>
          <p:cNvPr id="101436" name="Group 60"/>
          <p:cNvGrpSpPr>
            <a:grpSpLocks/>
          </p:cNvGrpSpPr>
          <p:nvPr/>
        </p:nvGrpSpPr>
        <p:grpSpPr bwMode="auto">
          <a:xfrm>
            <a:off x="5076825" y="2492375"/>
            <a:ext cx="3960813" cy="4324350"/>
            <a:chOff x="2971" y="1389"/>
            <a:chExt cx="2495" cy="2724"/>
          </a:xfrm>
        </p:grpSpPr>
        <p:grpSp>
          <p:nvGrpSpPr>
            <p:cNvPr id="101435" name="Group 59"/>
            <p:cNvGrpSpPr>
              <a:grpSpLocks/>
            </p:cNvGrpSpPr>
            <p:nvPr/>
          </p:nvGrpSpPr>
          <p:grpSpPr bwMode="auto">
            <a:xfrm>
              <a:off x="2971" y="1389"/>
              <a:ext cx="2495" cy="2724"/>
              <a:chOff x="2971" y="1389"/>
              <a:chExt cx="2495" cy="2724"/>
            </a:xfrm>
          </p:grpSpPr>
          <p:grpSp>
            <p:nvGrpSpPr>
              <p:cNvPr id="101433" name="Group 57"/>
              <p:cNvGrpSpPr>
                <a:grpSpLocks/>
              </p:cNvGrpSpPr>
              <p:nvPr/>
            </p:nvGrpSpPr>
            <p:grpSpPr bwMode="auto">
              <a:xfrm>
                <a:off x="2971" y="1389"/>
                <a:ext cx="2495" cy="2724"/>
                <a:chOff x="204" y="48"/>
                <a:chExt cx="2495" cy="2724"/>
              </a:xfrm>
            </p:grpSpPr>
            <p:graphicFrame>
              <p:nvGraphicFramePr>
                <p:cNvPr id="101430" name="Object 54"/>
                <p:cNvGraphicFramePr>
                  <a:graphicFrameLocks noChangeAspect="1"/>
                </p:cNvGraphicFramePr>
                <p:nvPr/>
              </p:nvGraphicFramePr>
              <p:xfrm>
                <a:off x="204" y="48"/>
                <a:ext cx="2495" cy="14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1520" name="Graf" r:id="rId3" imgW="4657770" imgH="2200275" progId="Excel.Chart.8">
                        <p:embed/>
                      </p:oleObj>
                    </mc:Choice>
                    <mc:Fallback>
                      <p:oleObj name="Graf" r:id="rId3" imgW="4657770" imgH="2200275" progId="Excel.Chart.8">
                        <p:embed/>
                        <p:pic>
                          <p:nvPicPr>
                            <p:cNvPr id="0" name="Object 54"/>
                            <p:cNvPicPr>
                              <a:picLocks noRot="1"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5727" r="923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" y="48"/>
                              <a:ext cx="2495" cy="14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000000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">
                                  <a:solidFill>
                                    <a:srgbClr val="FFFF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1431" name="Object 55"/>
                <p:cNvGraphicFramePr>
                  <a:graphicFrameLocks noChangeAspect="1"/>
                </p:cNvGraphicFramePr>
                <p:nvPr/>
              </p:nvGraphicFramePr>
              <p:xfrm>
                <a:off x="204" y="1440"/>
                <a:ext cx="2495" cy="13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1521" name="Graf" r:id="rId5" imgW="4667146" imgH="1962120" progId="Excel.Chart.8">
                        <p:embed/>
                      </p:oleObj>
                    </mc:Choice>
                    <mc:Fallback>
                      <p:oleObj name="Graf" r:id="rId5" imgW="4667146" imgH="1962120" progId="Excel.Chart.8">
                        <p:embed/>
                        <p:pic>
                          <p:nvPicPr>
                            <p:cNvPr id="0" name="Object 55"/>
                            <p:cNvPicPr>
                              <a:picLocks noRot="1"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1633" r="13504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" y="1440"/>
                              <a:ext cx="2495" cy="13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000000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">
                                  <a:solidFill>
                                    <a:srgbClr val="FFFF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1434" name="Line 58"/>
              <p:cNvSpPr>
                <a:spLocks noChangeShapeType="1"/>
              </p:cNvSpPr>
              <p:nvPr/>
            </p:nvSpPr>
            <p:spPr bwMode="auto">
              <a:xfrm>
                <a:off x="3357" y="1570"/>
                <a:ext cx="0" cy="13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1418" name="Line 42"/>
            <p:cNvSpPr>
              <a:spLocks noChangeShapeType="1"/>
            </p:cNvSpPr>
            <p:nvPr/>
          </p:nvSpPr>
          <p:spPr bwMode="auto">
            <a:xfrm>
              <a:off x="3357" y="3317"/>
              <a:ext cx="0" cy="47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419" name="Line 43"/>
            <p:cNvSpPr>
              <a:spLocks noChangeShapeType="1"/>
            </p:cNvSpPr>
            <p:nvPr/>
          </p:nvSpPr>
          <p:spPr bwMode="auto">
            <a:xfrm flipH="1">
              <a:off x="3017" y="3785"/>
              <a:ext cx="317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421" name="Text Box 45"/>
            <p:cNvSpPr txBox="1">
              <a:spLocks noChangeArrowheads="1"/>
            </p:cNvSpPr>
            <p:nvPr/>
          </p:nvSpPr>
          <p:spPr bwMode="auto">
            <a:xfrm>
              <a:off x="5321" y="2069"/>
              <a:ext cx="9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t</a:t>
              </a:r>
              <a:endPara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1422" name="Text Box 46"/>
            <p:cNvSpPr txBox="1">
              <a:spLocks noChangeArrowheads="1"/>
            </p:cNvSpPr>
            <p:nvPr/>
          </p:nvSpPr>
          <p:spPr bwMode="auto">
            <a:xfrm>
              <a:off x="5366" y="3793"/>
              <a:ext cx="9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t</a:t>
              </a:r>
              <a:endPara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1423" name="Text Box 47"/>
            <p:cNvSpPr txBox="1">
              <a:spLocks noChangeArrowheads="1"/>
            </p:cNvSpPr>
            <p:nvPr/>
          </p:nvSpPr>
          <p:spPr bwMode="auto">
            <a:xfrm>
              <a:off x="3219" y="2886"/>
              <a:ext cx="16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FF33CC"/>
                  </a:solidFill>
                  <a:sym typeface="Symbol" panose="05050102010706020507" pitchFamily="18" charset="2"/>
                </a:rPr>
                <a:t>M</a:t>
              </a:r>
              <a:endParaRPr lang="cs-CZ" altLang="cs-CZ" sz="1600" b="1" baseline="-25000">
                <a:solidFill>
                  <a:srgbClr val="FF33CC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1424" name="Text Box 48"/>
            <p:cNvSpPr txBox="1">
              <a:spLocks noChangeArrowheads="1"/>
            </p:cNvSpPr>
            <p:nvPr/>
          </p:nvSpPr>
          <p:spPr bwMode="auto">
            <a:xfrm>
              <a:off x="3243" y="3049"/>
              <a:ext cx="11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</a:t>
              </a:r>
              <a:endPara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1425" name="Text Box 49"/>
            <p:cNvSpPr txBox="1">
              <a:spLocks noChangeArrowheads="1"/>
            </p:cNvSpPr>
            <p:nvPr/>
          </p:nvSpPr>
          <p:spPr bwMode="auto">
            <a:xfrm>
              <a:off x="3243" y="1461"/>
              <a:ext cx="12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n</a:t>
              </a:r>
              <a:endPara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01426" name="Text Box 50"/>
            <p:cNvSpPr txBox="1">
              <a:spLocks noChangeArrowheads="1"/>
            </p:cNvSpPr>
            <p:nvPr/>
          </p:nvSpPr>
          <p:spPr bwMode="auto">
            <a:xfrm>
              <a:off x="3206" y="1869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n</a:t>
              </a:r>
              <a:r>
                <a:rPr lang="cs-CZ" altLang="cs-CZ" sz="1600" b="1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s</a:t>
              </a:r>
            </a:p>
          </p:txBody>
        </p:sp>
      </p:grpSp>
      <p:sp>
        <p:nvSpPr>
          <p:cNvPr id="101438" name="Text Box 62"/>
          <p:cNvSpPr txBox="1">
            <a:spLocks noChangeArrowheads="1"/>
          </p:cNvSpPr>
          <p:nvPr/>
        </p:nvSpPr>
        <p:spPr bwMode="auto">
          <a:xfrm>
            <a:off x="250825" y="2133600"/>
            <a:ext cx="4608513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1. 	Skokové zvýšení momentu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2.	Otáčky a zátěžný úhel zakmitají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3.	Po ukončení přechodového děje:</a:t>
            </a:r>
          </a:p>
          <a:p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-	otáčky se ustálí n = n</a:t>
            </a:r>
            <a:r>
              <a:rPr lang="cs-CZ" altLang="cs-CZ" b="1" baseline="-250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	zátěžný úhel se zvýší  = </a:t>
            </a:r>
            <a:r>
              <a:rPr lang="cs-CZ" altLang="cs-CZ" sz="2000" b="1" baseline="-250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1440" name="Line 64"/>
          <p:cNvSpPr>
            <a:spLocks noChangeShapeType="1"/>
          </p:cNvSpPr>
          <p:nvPr/>
        </p:nvSpPr>
        <p:spPr bwMode="auto">
          <a:xfrm>
            <a:off x="8459788" y="3500438"/>
            <a:ext cx="0" cy="288131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41" name="Text Box 65"/>
          <p:cNvSpPr txBox="1">
            <a:spLocks noChangeArrowheads="1"/>
          </p:cNvSpPr>
          <p:nvPr/>
        </p:nvSpPr>
        <p:spPr bwMode="auto">
          <a:xfrm>
            <a:off x="107950" y="4076700"/>
            <a:ext cx="482441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Kývání způsobuje proudové rázy, a proto je nutné ho snížit na minimum.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V tělese rotoru je umístěno </a:t>
            </a:r>
            <a:r>
              <a:rPr lang="cs-CZ" altLang="cs-CZ" b="1" u="sng">
                <a:solidFill>
                  <a:srgbClr val="000000"/>
                </a:solidFill>
                <a:latin typeface="Tahoma" panose="020B0604030504040204" pitchFamily="34" charset="0"/>
              </a:rPr>
              <a:t>tlumící vinutí – tyče spojené nakrátko</a:t>
            </a: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anose="020B0604030504040204" pitchFamily="34" charset="0"/>
              </a:rPr>
              <a:t>Při náhlé změně zátěže se do tyčí indukuje napětí a proteče proud. Vytvořené magnetické pole působí proti hlavnímu poli a kývání se tlumí. </a:t>
            </a:r>
            <a:endParaRPr lang="cs-CZ" altLang="cs-CZ" sz="2000" b="1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1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1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4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/>
          <a:lstStyle/>
          <a:p>
            <a:r>
              <a:rPr lang="cs-CZ" altLang="cs-CZ" sz="32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Zjednodušené náhradní schéma</a:t>
            </a:r>
          </a:p>
        </p:txBody>
      </p:sp>
      <p:grpSp>
        <p:nvGrpSpPr>
          <p:cNvPr id="102535" name="Group 135"/>
          <p:cNvGrpSpPr>
            <a:grpSpLocks/>
          </p:cNvGrpSpPr>
          <p:nvPr/>
        </p:nvGrpSpPr>
        <p:grpSpPr bwMode="auto">
          <a:xfrm>
            <a:off x="107950" y="1239838"/>
            <a:ext cx="5008563" cy="2133600"/>
            <a:chOff x="113" y="781"/>
            <a:chExt cx="3155" cy="1344"/>
          </a:xfrm>
        </p:grpSpPr>
        <p:sp>
          <p:nvSpPr>
            <p:cNvPr id="102403" name="Line 3"/>
            <p:cNvSpPr>
              <a:spLocks noChangeAspect="1" noChangeShapeType="1"/>
            </p:cNvSpPr>
            <p:nvPr/>
          </p:nvSpPr>
          <p:spPr bwMode="auto">
            <a:xfrm>
              <a:off x="1224" y="1162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04" name="Line 4"/>
            <p:cNvSpPr>
              <a:spLocks noChangeAspect="1" noChangeShapeType="1"/>
            </p:cNvSpPr>
            <p:nvPr/>
          </p:nvSpPr>
          <p:spPr bwMode="auto">
            <a:xfrm>
              <a:off x="543" y="1207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05" name="Line 5"/>
            <p:cNvSpPr>
              <a:spLocks noChangeAspect="1" noChangeShapeType="1"/>
            </p:cNvSpPr>
            <p:nvPr/>
          </p:nvSpPr>
          <p:spPr bwMode="auto">
            <a:xfrm>
              <a:off x="2902" y="120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06" name="Line 6"/>
            <p:cNvSpPr>
              <a:spLocks noChangeAspect="1" noChangeShapeType="1"/>
            </p:cNvSpPr>
            <p:nvPr/>
          </p:nvSpPr>
          <p:spPr bwMode="auto">
            <a:xfrm rot="5400000">
              <a:off x="767" y="938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07" name="Line 7"/>
            <p:cNvSpPr>
              <a:spLocks noChangeAspect="1" noChangeShapeType="1"/>
            </p:cNvSpPr>
            <p:nvPr/>
          </p:nvSpPr>
          <p:spPr bwMode="auto">
            <a:xfrm rot="5400000">
              <a:off x="1674" y="985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08" name="Line 8"/>
            <p:cNvSpPr>
              <a:spLocks noChangeAspect="1" noChangeShapeType="1"/>
            </p:cNvSpPr>
            <p:nvPr/>
          </p:nvSpPr>
          <p:spPr bwMode="auto">
            <a:xfrm rot="5400000">
              <a:off x="2314" y="984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09" name="Line 9"/>
            <p:cNvSpPr>
              <a:spLocks noChangeAspect="1" noChangeShapeType="1"/>
            </p:cNvSpPr>
            <p:nvPr/>
          </p:nvSpPr>
          <p:spPr bwMode="auto">
            <a:xfrm rot="5400000">
              <a:off x="2747" y="818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10" name="Text Box 10"/>
            <p:cNvSpPr txBox="1">
              <a:spLocks noChangeArrowheads="1"/>
            </p:cNvSpPr>
            <p:nvPr/>
          </p:nvSpPr>
          <p:spPr bwMode="auto">
            <a:xfrm>
              <a:off x="574" y="1570"/>
              <a:ext cx="200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2411" name="Text Box 11"/>
            <p:cNvSpPr txBox="1">
              <a:spLocks noChangeArrowheads="1"/>
            </p:cNvSpPr>
            <p:nvPr/>
          </p:nvSpPr>
          <p:spPr bwMode="auto">
            <a:xfrm>
              <a:off x="664" y="1162"/>
              <a:ext cx="17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2412" name="Text Box 12"/>
            <p:cNvSpPr txBox="1">
              <a:spLocks noChangeArrowheads="1"/>
            </p:cNvSpPr>
            <p:nvPr/>
          </p:nvSpPr>
          <p:spPr bwMode="auto">
            <a:xfrm>
              <a:off x="1586" y="1208"/>
              <a:ext cx="18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102413" name="Text Box 13"/>
            <p:cNvSpPr txBox="1">
              <a:spLocks noChangeArrowheads="1"/>
            </p:cNvSpPr>
            <p:nvPr/>
          </p:nvSpPr>
          <p:spPr bwMode="auto">
            <a:xfrm>
              <a:off x="2270" y="1208"/>
              <a:ext cx="18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02414" name="Text Box 14"/>
            <p:cNvSpPr txBox="1">
              <a:spLocks noChangeArrowheads="1"/>
            </p:cNvSpPr>
            <p:nvPr/>
          </p:nvSpPr>
          <p:spPr bwMode="auto">
            <a:xfrm>
              <a:off x="1224" y="1525"/>
              <a:ext cx="15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auto">
            <a:xfrm>
              <a:off x="2766" y="1525"/>
              <a:ext cx="12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U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auto">
            <a:xfrm>
              <a:off x="634" y="781"/>
              <a:ext cx="21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X</a:t>
              </a:r>
              <a:r>
                <a:rPr lang="cs-CZ" altLang="cs-CZ" sz="1400" b="1" baseline="-25000">
                  <a:solidFill>
                    <a:srgbClr val="000000"/>
                  </a:solidFill>
                </a:rPr>
                <a:t>ad</a:t>
              </a:r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auto">
            <a:xfrm>
              <a:off x="1632" y="781"/>
              <a:ext cx="12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R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auto">
            <a:xfrm>
              <a:off x="2192" y="781"/>
              <a:ext cx="16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X</a:t>
              </a:r>
              <a:r>
                <a:rPr lang="cs-CZ" altLang="cs-CZ" sz="1400" b="1" baseline="-250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</a:p>
          </p:txBody>
        </p:sp>
        <p:sp>
          <p:nvSpPr>
            <p:cNvPr id="102419" name="Text Box 19"/>
            <p:cNvSpPr txBox="1">
              <a:spLocks noChangeArrowheads="1"/>
            </p:cNvSpPr>
            <p:nvPr/>
          </p:nvSpPr>
          <p:spPr bwMode="auto">
            <a:xfrm>
              <a:off x="3152" y="1435"/>
              <a:ext cx="11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Z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2420" name="Text Box 20"/>
            <p:cNvSpPr txBox="1">
              <a:spLocks noChangeArrowheads="1"/>
            </p:cNvSpPr>
            <p:nvPr/>
          </p:nvSpPr>
          <p:spPr bwMode="auto">
            <a:xfrm>
              <a:off x="2780" y="801"/>
              <a:ext cx="10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</a:rPr>
                <a:t>I</a:t>
              </a:r>
              <a:endParaRPr lang="cs-CZ" altLang="cs-CZ" sz="1400" b="1" baseline="-25000">
                <a:solidFill>
                  <a:srgbClr val="000000"/>
                </a:solidFill>
              </a:endParaRPr>
            </a:p>
          </p:txBody>
        </p:sp>
        <p:grpSp>
          <p:nvGrpSpPr>
            <p:cNvPr id="102421" name="Group 21"/>
            <p:cNvGrpSpPr>
              <a:grpSpLocks noChangeAspect="1"/>
            </p:cNvGrpSpPr>
            <p:nvPr/>
          </p:nvGrpSpPr>
          <p:grpSpPr bwMode="auto">
            <a:xfrm>
              <a:off x="113" y="1003"/>
              <a:ext cx="2999" cy="1122"/>
              <a:chOff x="454" y="1003"/>
              <a:chExt cx="3333" cy="1247"/>
            </a:xfrm>
          </p:grpSpPr>
          <p:sp>
            <p:nvSpPr>
              <p:cNvPr id="102422" name="Oval 22"/>
              <p:cNvSpPr>
                <a:spLocks noChangeAspect="1" noChangeArrowheads="1"/>
              </p:cNvSpPr>
              <p:nvPr/>
            </p:nvSpPr>
            <p:spPr bwMode="auto">
              <a:xfrm>
                <a:off x="454" y="1435"/>
                <a:ext cx="408" cy="408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23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042" y="1003"/>
                <a:ext cx="317" cy="136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424" name="Group 24"/>
              <p:cNvGrpSpPr>
                <a:grpSpLocks noChangeAspect="1"/>
              </p:cNvGrpSpPr>
              <p:nvPr/>
            </p:nvGrpSpPr>
            <p:grpSpPr bwMode="auto">
              <a:xfrm>
                <a:off x="2676" y="1008"/>
                <a:ext cx="405" cy="76"/>
                <a:chOff x="2657" y="1546"/>
                <a:chExt cx="405" cy="76"/>
              </a:xfrm>
            </p:grpSpPr>
            <p:sp>
              <p:nvSpPr>
                <p:cNvPr id="102425" name="Arc 25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91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426" name="Arc 26"/>
                <p:cNvSpPr>
                  <a:spLocks noChangeAspect="1"/>
                </p:cNvSpPr>
                <p:nvPr/>
              </p:nvSpPr>
              <p:spPr bwMode="auto">
                <a:xfrm rot="16200000" flipV="1">
                  <a:off x="2827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427" name="Arc 27"/>
                <p:cNvSpPr>
                  <a:spLocks noChangeAspect="1"/>
                </p:cNvSpPr>
                <p:nvPr/>
              </p:nvSpPr>
              <p:spPr bwMode="auto">
                <a:xfrm rot="16200000" flipV="1">
                  <a:off x="2963" y="152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2428" name="Rectangle 28"/>
              <p:cNvSpPr>
                <a:spLocks noChangeAspect="1" noChangeArrowheads="1"/>
              </p:cNvSpPr>
              <p:nvPr/>
            </p:nvSpPr>
            <p:spPr bwMode="auto">
              <a:xfrm rot="5400000">
                <a:off x="3560" y="1526"/>
                <a:ext cx="317" cy="136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29" name="Oval 29"/>
              <p:cNvSpPr>
                <a:spLocks noChangeAspect="1" noChangeArrowheads="1"/>
              </p:cNvSpPr>
              <p:nvPr/>
            </p:nvSpPr>
            <p:spPr bwMode="auto">
              <a:xfrm>
                <a:off x="3675" y="2160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30" name="Oval 30"/>
              <p:cNvSpPr>
                <a:spLocks noChangeAspect="1" noChangeArrowheads="1"/>
              </p:cNvSpPr>
              <p:nvPr/>
            </p:nvSpPr>
            <p:spPr bwMode="auto">
              <a:xfrm>
                <a:off x="1633" y="2160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31" name="Oval 31"/>
              <p:cNvSpPr>
                <a:spLocks noChangeAspect="1" noChangeArrowheads="1"/>
              </p:cNvSpPr>
              <p:nvPr/>
            </p:nvSpPr>
            <p:spPr bwMode="auto">
              <a:xfrm>
                <a:off x="3674" y="1042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32" name="Oval 32"/>
              <p:cNvSpPr>
                <a:spLocks noChangeAspect="1" noChangeArrowheads="1"/>
              </p:cNvSpPr>
              <p:nvPr/>
            </p:nvSpPr>
            <p:spPr bwMode="auto">
              <a:xfrm>
                <a:off x="1633" y="1026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2433" name="AutoShape 33"/>
              <p:cNvCxnSpPr>
                <a:cxnSpLocks noChangeAspect="1" noChangeShapeType="1"/>
                <a:endCxn id="102432" idx="2"/>
              </p:cNvCxnSpPr>
              <p:nvPr/>
            </p:nvCxnSpPr>
            <p:spPr bwMode="auto">
              <a:xfrm flipV="1">
                <a:off x="1286" y="1071"/>
                <a:ext cx="331" cy="1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34" name="AutoShape 34"/>
              <p:cNvCxnSpPr>
                <a:cxnSpLocks noChangeAspect="1" noChangeShapeType="1"/>
                <a:stCxn id="102432" idx="6"/>
                <a:endCxn id="102423" idx="1"/>
              </p:cNvCxnSpPr>
              <p:nvPr/>
            </p:nvCxnSpPr>
            <p:spPr bwMode="auto">
              <a:xfrm>
                <a:off x="1739" y="1071"/>
                <a:ext cx="287" cy="0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35" name="AutoShape 35"/>
              <p:cNvCxnSpPr>
                <a:cxnSpLocks noChangeAspect="1" noChangeShapeType="1"/>
                <a:stCxn id="102423" idx="3"/>
                <a:endCxn id="102425" idx="1"/>
              </p:cNvCxnSpPr>
              <p:nvPr/>
            </p:nvCxnSpPr>
            <p:spPr bwMode="auto">
              <a:xfrm flipV="1">
                <a:off x="2375" y="1067"/>
                <a:ext cx="286" cy="4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36" name="AutoShape 36"/>
              <p:cNvCxnSpPr>
                <a:cxnSpLocks noChangeAspect="1" noChangeShapeType="1"/>
                <a:stCxn id="102427" idx="0"/>
                <a:endCxn id="102431" idx="2"/>
              </p:cNvCxnSpPr>
              <p:nvPr/>
            </p:nvCxnSpPr>
            <p:spPr bwMode="auto">
              <a:xfrm>
                <a:off x="3098" y="1085"/>
                <a:ext cx="560" cy="2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37" name="AutoShape 37"/>
              <p:cNvCxnSpPr>
                <a:cxnSpLocks noChangeAspect="1" noChangeShapeType="1"/>
                <a:stCxn id="102422" idx="4"/>
                <a:endCxn id="102430" idx="2"/>
              </p:cNvCxnSpPr>
              <p:nvPr/>
            </p:nvCxnSpPr>
            <p:spPr bwMode="auto">
              <a:xfrm rot="16200000" flipH="1">
                <a:off x="965" y="1552"/>
                <a:ext cx="346" cy="959"/>
              </a:xfrm>
              <a:prstGeom prst="bentConnector2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38" name="AutoShape 38"/>
              <p:cNvCxnSpPr>
                <a:cxnSpLocks noChangeAspect="1" noChangeShapeType="1"/>
                <a:stCxn id="102430" idx="6"/>
                <a:endCxn id="102429" idx="2"/>
              </p:cNvCxnSpPr>
              <p:nvPr/>
            </p:nvCxnSpPr>
            <p:spPr bwMode="auto">
              <a:xfrm>
                <a:off x="1739" y="2205"/>
                <a:ext cx="1920" cy="0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39" name="AutoShape 39"/>
              <p:cNvCxnSpPr>
                <a:cxnSpLocks noChangeAspect="1" noChangeShapeType="1"/>
                <a:stCxn id="102431" idx="4"/>
                <a:endCxn id="102428" idx="1"/>
              </p:cNvCxnSpPr>
              <p:nvPr/>
            </p:nvCxnSpPr>
            <p:spPr bwMode="auto">
              <a:xfrm>
                <a:off x="3719" y="1148"/>
                <a:ext cx="1" cy="271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40" name="AutoShape 40"/>
              <p:cNvCxnSpPr>
                <a:cxnSpLocks noChangeAspect="1" noChangeShapeType="1"/>
                <a:stCxn id="102428" idx="3"/>
                <a:endCxn id="102429" idx="0"/>
              </p:cNvCxnSpPr>
              <p:nvPr/>
            </p:nvCxnSpPr>
            <p:spPr bwMode="auto">
              <a:xfrm>
                <a:off x="3720" y="1768"/>
                <a:ext cx="0" cy="376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2441" name="Group 41"/>
              <p:cNvGrpSpPr>
                <a:grpSpLocks noChangeAspect="1"/>
              </p:cNvGrpSpPr>
              <p:nvPr/>
            </p:nvGrpSpPr>
            <p:grpSpPr bwMode="auto">
              <a:xfrm>
                <a:off x="887" y="1008"/>
                <a:ext cx="405" cy="76"/>
                <a:chOff x="2657" y="1546"/>
                <a:chExt cx="405" cy="76"/>
              </a:xfrm>
            </p:grpSpPr>
            <p:sp>
              <p:nvSpPr>
                <p:cNvPr id="102442" name="Arc 42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91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443" name="Arc 43"/>
                <p:cNvSpPr>
                  <a:spLocks noChangeAspect="1"/>
                </p:cNvSpPr>
                <p:nvPr/>
              </p:nvSpPr>
              <p:spPr bwMode="auto">
                <a:xfrm rot="16200000" flipV="1">
                  <a:off x="2827" y="151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444" name="Arc 44"/>
                <p:cNvSpPr>
                  <a:spLocks noChangeAspect="1"/>
                </p:cNvSpPr>
                <p:nvPr/>
              </p:nvSpPr>
              <p:spPr bwMode="auto">
                <a:xfrm rot="16200000" flipV="1">
                  <a:off x="2963" y="1522"/>
                  <a:ext cx="66" cy="1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2445" name="AutoShape 45"/>
              <p:cNvCxnSpPr>
                <a:cxnSpLocks noChangeAspect="1" noChangeShapeType="1"/>
                <a:stCxn id="102422" idx="0"/>
                <a:endCxn id="102442" idx="1"/>
              </p:cNvCxnSpPr>
              <p:nvPr/>
            </p:nvCxnSpPr>
            <p:spPr bwMode="auto">
              <a:xfrm rot="16200000">
                <a:off x="589" y="1136"/>
                <a:ext cx="352" cy="214"/>
              </a:xfrm>
              <a:prstGeom prst="bentConnector2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2490" name="Text Box 90"/>
          <p:cNvSpPr txBox="1">
            <a:spLocks noChangeArrowheads="1"/>
          </p:cNvSpPr>
          <p:nvPr/>
        </p:nvSpPr>
        <p:spPr bwMode="auto">
          <a:xfrm>
            <a:off x="5435600" y="1628775"/>
            <a:ext cx="36004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306888" algn="l"/>
                <a:tab pos="474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Vliv jednotlivých prvků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r  1%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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 10%</a:t>
            </a:r>
          </a:p>
          <a:p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ad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 170%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	r lze zanedbat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ad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+ x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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=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d</a:t>
            </a:r>
            <a:endParaRPr lang="cs-CZ" altLang="cs-CZ" sz="2000" b="1" baseline="-25000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– 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synchronní reaktance</a:t>
            </a:r>
          </a:p>
        </p:txBody>
      </p:sp>
      <p:grpSp>
        <p:nvGrpSpPr>
          <p:cNvPr id="102540" name="Group 140"/>
          <p:cNvGrpSpPr>
            <a:grpSpLocks noChangeAspect="1"/>
          </p:cNvGrpSpPr>
          <p:nvPr/>
        </p:nvGrpSpPr>
        <p:grpSpPr bwMode="auto">
          <a:xfrm>
            <a:off x="314325" y="3933825"/>
            <a:ext cx="4402138" cy="2582863"/>
            <a:chOff x="113" y="2812"/>
            <a:chExt cx="2290" cy="1344"/>
          </a:xfrm>
        </p:grpSpPr>
        <p:sp>
          <p:nvSpPr>
            <p:cNvPr id="102493" name="Line 93"/>
            <p:cNvSpPr>
              <a:spLocks noChangeAspect="1" noChangeShapeType="1"/>
            </p:cNvSpPr>
            <p:nvPr/>
          </p:nvSpPr>
          <p:spPr bwMode="auto">
            <a:xfrm>
              <a:off x="543" y="3238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94" name="Line 94"/>
            <p:cNvSpPr>
              <a:spLocks noChangeAspect="1" noChangeShapeType="1"/>
            </p:cNvSpPr>
            <p:nvPr/>
          </p:nvSpPr>
          <p:spPr bwMode="auto">
            <a:xfrm>
              <a:off x="2019" y="3239"/>
              <a:ext cx="1" cy="8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95" name="Line 95"/>
            <p:cNvSpPr>
              <a:spLocks noChangeAspect="1" noChangeShapeType="1"/>
            </p:cNvSpPr>
            <p:nvPr/>
          </p:nvSpPr>
          <p:spPr bwMode="auto">
            <a:xfrm rot="5400000">
              <a:off x="1017" y="2969"/>
              <a:ext cx="1" cy="4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98" name="Line 98"/>
            <p:cNvSpPr>
              <a:spLocks noChangeAspect="1" noChangeShapeType="1"/>
            </p:cNvSpPr>
            <p:nvPr/>
          </p:nvSpPr>
          <p:spPr bwMode="auto">
            <a:xfrm rot="5400000">
              <a:off x="1864" y="2849"/>
              <a:ext cx="1" cy="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499" name="Text Box 99"/>
            <p:cNvSpPr txBox="1">
              <a:spLocks noChangeAspect="1" noChangeArrowheads="1"/>
            </p:cNvSpPr>
            <p:nvPr/>
          </p:nvSpPr>
          <p:spPr bwMode="auto">
            <a:xfrm>
              <a:off x="574" y="3601"/>
              <a:ext cx="20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ib</a:t>
              </a:r>
            </a:p>
          </p:txBody>
        </p:sp>
        <p:sp>
          <p:nvSpPr>
            <p:cNvPr id="102500" name="Text Box 100"/>
            <p:cNvSpPr txBox="1">
              <a:spLocks noChangeAspect="1" noChangeArrowheads="1"/>
            </p:cNvSpPr>
            <p:nvPr/>
          </p:nvSpPr>
          <p:spPr bwMode="auto">
            <a:xfrm>
              <a:off x="975" y="3193"/>
              <a:ext cx="17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2504" name="Text Box 104"/>
            <p:cNvSpPr txBox="1">
              <a:spLocks noChangeAspect="1" noChangeArrowheads="1"/>
            </p:cNvSpPr>
            <p:nvPr/>
          </p:nvSpPr>
          <p:spPr bwMode="auto">
            <a:xfrm>
              <a:off x="1883" y="3475"/>
              <a:ext cx="12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2505" name="Text Box 105"/>
            <p:cNvSpPr txBox="1">
              <a:spLocks noChangeAspect="1" noChangeArrowheads="1"/>
            </p:cNvSpPr>
            <p:nvPr/>
          </p:nvSpPr>
          <p:spPr bwMode="auto">
            <a:xfrm>
              <a:off x="945" y="2812"/>
              <a:ext cx="16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X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2508" name="Text Box 108"/>
            <p:cNvSpPr txBox="1">
              <a:spLocks noChangeAspect="1" noChangeArrowheads="1"/>
            </p:cNvSpPr>
            <p:nvPr/>
          </p:nvSpPr>
          <p:spPr bwMode="auto">
            <a:xfrm>
              <a:off x="2291" y="3466"/>
              <a:ext cx="1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Z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2509" name="Text Box 109"/>
            <p:cNvSpPr txBox="1">
              <a:spLocks noChangeAspect="1" noChangeArrowheads="1"/>
            </p:cNvSpPr>
            <p:nvPr/>
          </p:nvSpPr>
          <p:spPr bwMode="auto">
            <a:xfrm>
              <a:off x="1897" y="2832"/>
              <a:ext cx="9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</a:t>
              </a:r>
              <a:endParaRPr lang="cs-CZ" altLang="cs-CZ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02511" name="Oval 111"/>
            <p:cNvSpPr>
              <a:spLocks noChangeAspect="1" noChangeArrowheads="1"/>
            </p:cNvSpPr>
            <p:nvPr/>
          </p:nvSpPr>
          <p:spPr bwMode="auto">
            <a:xfrm>
              <a:off x="113" y="3423"/>
              <a:ext cx="367" cy="367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517" name="Rectangle 117"/>
            <p:cNvSpPr>
              <a:spLocks noChangeAspect="1" noChangeArrowheads="1"/>
            </p:cNvSpPr>
            <p:nvPr/>
          </p:nvSpPr>
          <p:spPr bwMode="auto">
            <a:xfrm rot="5400000">
              <a:off x="2025" y="3505"/>
              <a:ext cx="285" cy="12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518" name="Oval 118"/>
            <p:cNvSpPr>
              <a:spLocks noChangeAspect="1" noChangeArrowheads="1"/>
            </p:cNvSpPr>
            <p:nvPr/>
          </p:nvSpPr>
          <p:spPr bwMode="auto">
            <a:xfrm>
              <a:off x="2128" y="4075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2520" name="Oval 120"/>
            <p:cNvSpPr>
              <a:spLocks noChangeAspect="1" noChangeArrowheads="1"/>
            </p:cNvSpPr>
            <p:nvPr/>
          </p:nvSpPr>
          <p:spPr bwMode="auto">
            <a:xfrm>
              <a:off x="2127" y="3069"/>
              <a:ext cx="81" cy="81"/>
            </a:xfrm>
            <a:prstGeom prst="ellipse">
              <a:avLst/>
            </a:prstGeom>
            <a:solidFill>
              <a:srgbClr val="000000"/>
            </a:solidFill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102528" name="AutoShape 128"/>
            <p:cNvCxnSpPr>
              <a:cxnSpLocks noChangeAspect="1" noChangeShapeType="1"/>
              <a:stCxn id="102520" idx="4"/>
              <a:endCxn id="102517" idx="1"/>
            </p:cNvCxnSpPr>
            <p:nvPr/>
          </p:nvCxnSpPr>
          <p:spPr bwMode="auto">
            <a:xfrm>
              <a:off x="2168" y="3164"/>
              <a:ext cx="1" cy="24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29" name="AutoShape 129"/>
            <p:cNvCxnSpPr>
              <a:cxnSpLocks noChangeAspect="1" noChangeShapeType="1"/>
              <a:stCxn id="102517" idx="3"/>
              <a:endCxn id="102518" idx="0"/>
            </p:cNvCxnSpPr>
            <p:nvPr/>
          </p:nvCxnSpPr>
          <p:spPr bwMode="auto">
            <a:xfrm>
              <a:off x="2169" y="3722"/>
              <a:ext cx="0" cy="3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2530" name="Group 130"/>
            <p:cNvGrpSpPr>
              <a:grpSpLocks noChangeAspect="1"/>
            </p:cNvGrpSpPr>
            <p:nvPr/>
          </p:nvGrpSpPr>
          <p:grpSpPr bwMode="auto">
            <a:xfrm>
              <a:off x="838" y="3038"/>
              <a:ext cx="364" cy="69"/>
              <a:chOff x="2657" y="1546"/>
              <a:chExt cx="405" cy="76"/>
            </a:xfrm>
          </p:grpSpPr>
          <p:sp>
            <p:nvSpPr>
              <p:cNvPr id="102531" name="Arc 131"/>
              <p:cNvSpPr>
                <a:spLocks noChangeAspect="1"/>
              </p:cNvSpPr>
              <p:nvPr/>
            </p:nvSpPr>
            <p:spPr bwMode="auto">
              <a:xfrm rot="16200000" flipV="1">
                <a:off x="2691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32" name="Arc 132"/>
              <p:cNvSpPr>
                <a:spLocks noChangeAspect="1"/>
              </p:cNvSpPr>
              <p:nvPr/>
            </p:nvSpPr>
            <p:spPr bwMode="auto">
              <a:xfrm rot="16200000" flipV="1">
                <a:off x="2827" y="151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33" name="Arc 133"/>
              <p:cNvSpPr>
                <a:spLocks noChangeAspect="1"/>
              </p:cNvSpPr>
              <p:nvPr/>
            </p:nvSpPr>
            <p:spPr bwMode="auto">
              <a:xfrm rot="16200000" flipV="1">
                <a:off x="2963" y="1522"/>
                <a:ext cx="66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2534" name="AutoShape 134"/>
            <p:cNvCxnSpPr>
              <a:cxnSpLocks noChangeAspect="1" noChangeShapeType="1"/>
              <a:stCxn id="102511" idx="0"/>
              <a:endCxn id="102531" idx="1"/>
            </p:cNvCxnSpPr>
            <p:nvPr/>
          </p:nvCxnSpPr>
          <p:spPr bwMode="auto">
            <a:xfrm rot="16200000">
              <a:off x="402" y="2986"/>
              <a:ext cx="316" cy="52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36" name="AutoShape 136"/>
            <p:cNvCxnSpPr>
              <a:cxnSpLocks noChangeAspect="1" noChangeShapeType="1"/>
              <a:stCxn id="102511" idx="4"/>
              <a:endCxn id="102518" idx="2"/>
            </p:cNvCxnSpPr>
            <p:nvPr/>
          </p:nvCxnSpPr>
          <p:spPr bwMode="auto">
            <a:xfrm rot="16200000" flipH="1">
              <a:off x="1050" y="3053"/>
              <a:ext cx="310" cy="1815"/>
            </a:xfrm>
            <a:prstGeom prst="bentConnector2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39" name="AutoShape 139"/>
            <p:cNvCxnSpPr>
              <a:cxnSpLocks noChangeAspect="1" noChangeShapeType="1"/>
              <a:stCxn id="102533" idx="0"/>
              <a:endCxn id="102520" idx="2"/>
            </p:cNvCxnSpPr>
            <p:nvPr/>
          </p:nvCxnSpPr>
          <p:spPr bwMode="auto">
            <a:xfrm>
              <a:off x="1218" y="3107"/>
              <a:ext cx="893" cy="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theme/theme1.xml><?xml version="1.0" encoding="utf-8"?>
<a:theme xmlns:a="http://schemas.openxmlformats.org/drawingml/2006/main" name="Štěrbina">
  <a:themeElements>
    <a:clrScheme name="Štěrbina 10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FFFF"/>
      </a:hlink>
      <a:folHlink>
        <a:srgbClr val="FFFF66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10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3575</TotalTime>
  <Words>2827</Words>
  <Application>Microsoft Office PowerPoint</Application>
  <PresentationFormat>Předvádění na obrazovce (4:3)</PresentationFormat>
  <Paragraphs>469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Comic Sans MS</vt:lpstr>
      <vt:lpstr>Symbol</vt:lpstr>
      <vt:lpstr>Tahoma</vt:lpstr>
      <vt:lpstr>Wingdings</vt:lpstr>
      <vt:lpstr>Štěrbina</vt:lpstr>
      <vt:lpstr>Graf</vt:lpstr>
      <vt:lpstr>Rovnice</vt:lpstr>
      <vt:lpstr>List</vt:lpstr>
      <vt:lpstr>Synchronní stroje  II.</vt:lpstr>
      <vt:lpstr>Chod naprázdno</vt:lpstr>
      <vt:lpstr>Chod při zatížení</vt:lpstr>
      <vt:lpstr>Fázorový diagram reakce kotvy</vt:lpstr>
      <vt:lpstr>Úplné náhradní schéma a fázorový digram</vt:lpstr>
      <vt:lpstr>Úplný fázorový diagram</vt:lpstr>
      <vt:lpstr>Zatěžovací úhel - </vt:lpstr>
      <vt:lpstr>Kývání stroje</vt:lpstr>
      <vt:lpstr>Zjednodušené náhradní schéma</vt:lpstr>
      <vt:lpstr>Zjednodušené náhradní schéma</vt:lpstr>
      <vt:lpstr>Provozní stavy alternátoru</vt:lpstr>
      <vt:lpstr>Synchronní kompenzátor</vt:lpstr>
      <vt:lpstr>Synchronní stroj při P = konst.</vt:lpstr>
      <vt:lpstr>Synchronní stroj při P &gt; 0.</vt:lpstr>
      <vt:lpstr>V křivky synchronního stroje</vt:lpstr>
      <vt:lpstr>Synchronní stroj při konstantní budícím proudu.</vt:lpstr>
      <vt:lpstr>Moment synchronního stroje</vt:lpstr>
      <vt:lpstr>Synchronní stroj s hladkým rotorem</vt:lpstr>
      <vt:lpstr>Synchronní stroj s hladkým rotorem</vt:lpstr>
      <vt:lpstr>Momentová charakteristika synchronního stroje s hladkým rotorem</vt:lpstr>
      <vt:lpstr>Buzení alternátoru</vt:lpstr>
      <vt:lpstr>Rotační budič</vt:lpstr>
      <vt:lpstr>Statický systém s kroužky a s neřízenými ventily</vt:lpstr>
      <vt:lpstr>Statický systém s kroužky a s řízenými ventily</vt:lpstr>
      <vt:lpstr>Bezkartáčový systém s výkonovými diodami</vt:lpstr>
      <vt:lpstr>Bezkartáčový systém s výkonovými diodami</vt:lpstr>
      <vt:lpstr>Bezkartáčový systém s tyristory</vt:lpstr>
      <vt:lpstr>Provoz alternátoru samostatně pracující alternátor</vt:lpstr>
      <vt:lpstr>Samostatně pracující alternátor</vt:lpstr>
      <vt:lpstr>Paralelně pracující alternátory</vt:lpstr>
      <vt:lpstr>Přesné fázování alternátoru</vt:lpstr>
      <vt:lpstr>Provoz alternátoru v síti</vt:lpstr>
      <vt:lpstr>Provozní diagram alternátoru</vt:lpstr>
      <vt:lpstr>Provozní diagram alternátoru</vt:lpstr>
      <vt:lpstr>Provozní diagram alternátoru (zdroj - ZČU Plzeň)</vt:lpstr>
      <vt:lpstr>Ukázky alternátorů malých výkonů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Krokový motor</dc:title>
  <dc:creator>pe</dc:creator>
  <cp:lastModifiedBy>Ivo Petricek</cp:lastModifiedBy>
  <cp:revision>309</cp:revision>
  <dcterms:created xsi:type="dcterms:W3CDTF">2008-02-21T05:46:37Z</dcterms:created>
  <dcterms:modified xsi:type="dcterms:W3CDTF">2022-01-03T09:59:41Z</dcterms:modified>
</cp:coreProperties>
</file>