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0" r:id="rId5"/>
    <p:sldId id="260" r:id="rId6"/>
    <p:sldId id="262" r:id="rId7"/>
    <p:sldId id="261" r:id="rId8"/>
    <p:sldId id="263" r:id="rId9"/>
    <p:sldId id="264" r:id="rId10"/>
    <p:sldId id="276" r:id="rId11"/>
    <p:sldId id="265" r:id="rId12"/>
    <p:sldId id="266" r:id="rId13"/>
    <p:sldId id="268" r:id="rId14"/>
    <p:sldId id="269" r:id="rId15"/>
    <p:sldId id="271" r:id="rId16"/>
    <p:sldId id="280" r:id="rId17"/>
    <p:sldId id="278" r:id="rId18"/>
    <p:sldId id="279" r:id="rId19"/>
    <p:sldId id="273" r:id="rId20"/>
    <p:sldId id="281" r:id="rId21"/>
    <p:sldId id="274" r:id="rId22"/>
    <p:sldId id="277" r:id="rId23"/>
    <p:sldId id="275" r:id="rId24"/>
    <p:sldId id="283" r:id="rId25"/>
    <p:sldId id="272" r:id="rId26"/>
    <p:sldId id="282" r:id="rId27"/>
    <p:sldId id="285" r:id="rId28"/>
    <p:sldId id="287" r:id="rId29"/>
    <p:sldId id="288" r:id="rId30"/>
    <p:sldId id="286" r:id="rId31"/>
    <p:sldId id="289" r:id="rId32"/>
    <p:sldId id="257" r:id="rId33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009900"/>
    <a:srgbClr val="006666"/>
    <a:srgbClr val="00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02" y="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2DF86-EABB-445A-9825-55D48914D8C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417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1D170-1572-471F-A68E-D9F7225560A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336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2DE15-5982-4FD0-A63B-FCCADFD5441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273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D3F03-79C1-4E30-8B42-5C8C55A435C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498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EFB27-C581-4D09-BE65-7B9183207B9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878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BAF1D-E363-40B5-947A-58B63B13DD6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249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FAD11-F305-44E6-8C67-40301AD0128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517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08796-11CE-42CB-8C58-8CFD909E015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631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24729-BCA8-4096-BFED-C7EDAF57CC6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733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34F5A-5A76-408F-BD6B-E681D4D5DEB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082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5D41C-19EE-42FA-BCC4-FE37F04C3E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050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CFDE90-C3BA-47B2-83D6-16E891591AD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onmotor.de/maxon/view/content/service_academy_motor?etcc_med=1column&amp;etcc_cmp=comp_00000A2M&amp;etcc_cu=onsite&amp;etcc_var=%5bde%5d#de#_d_&amp;etcc_plc=service_maxonacademy_ch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8v_re-r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2263"/>
            <a:ext cx="8856662" cy="616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115888"/>
            <a:ext cx="7772400" cy="1470025"/>
          </a:xfrm>
          <a:solidFill>
            <a:srgbClr val="C0C0C0">
              <a:alpha val="50000"/>
            </a:srgbClr>
          </a:solidFill>
        </p:spPr>
        <p:txBody>
          <a:bodyPr anchor="ctr"/>
          <a:lstStyle/>
          <a:p>
            <a:r>
              <a:rPr lang="cs-CZ" altLang="cs-CZ" sz="4400" b="1" u="sng"/>
              <a:t>Stejnosměrné motory se samonosným vinutím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313" y="5614988"/>
            <a:ext cx="6400800" cy="1127125"/>
          </a:xfrm>
          <a:solidFill>
            <a:srgbClr val="C0C0C0">
              <a:alpha val="50000"/>
            </a:srgbClr>
          </a:solidFill>
        </p:spPr>
        <p:txBody>
          <a:bodyPr/>
          <a:lstStyle/>
          <a:p>
            <a:r>
              <a:rPr lang="cs-CZ" altLang="cs-CZ" sz="3200"/>
              <a:t>Materiály z prezentace Uzimex (motory Maxon)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72" name="Group 72"/>
          <p:cNvGrpSpPr>
            <a:grpSpLocks/>
          </p:cNvGrpSpPr>
          <p:nvPr/>
        </p:nvGrpSpPr>
        <p:grpSpPr bwMode="auto">
          <a:xfrm>
            <a:off x="381000" y="1447800"/>
            <a:ext cx="8459788" cy="4953000"/>
            <a:chOff x="240" y="912"/>
            <a:chExt cx="5329" cy="3120"/>
          </a:xfrm>
        </p:grpSpPr>
        <p:sp>
          <p:nvSpPr>
            <p:cNvPr id="25602" name="Oval 2"/>
            <p:cNvSpPr>
              <a:spLocks noChangeArrowheads="1"/>
            </p:cNvSpPr>
            <p:nvPr/>
          </p:nvSpPr>
          <p:spPr bwMode="auto">
            <a:xfrm>
              <a:off x="2785" y="1060"/>
              <a:ext cx="2784" cy="2736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03" name="Text Box 3"/>
            <p:cNvSpPr txBox="1">
              <a:spLocks noChangeArrowheads="1"/>
            </p:cNvSpPr>
            <p:nvPr/>
          </p:nvSpPr>
          <p:spPr bwMode="auto">
            <a:xfrm>
              <a:off x="256" y="1440"/>
              <a:ext cx="14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altLang="cs-CZ" sz="2400"/>
                <a:t>disk komutátoru</a:t>
              </a:r>
            </a:p>
          </p:txBody>
        </p:sp>
        <p:sp>
          <p:nvSpPr>
            <p:cNvPr id="25604" name="Text Box 4"/>
            <p:cNvSpPr txBox="1">
              <a:spLocks noChangeArrowheads="1"/>
            </p:cNvSpPr>
            <p:nvPr/>
          </p:nvSpPr>
          <p:spPr bwMode="auto">
            <a:xfrm>
              <a:off x="278" y="960"/>
              <a:ext cx="9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altLang="cs-CZ" sz="2400"/>
                <a:t>komutátor</a:t>
              </a:r>
            </a:p>
          </p:txBody>
        </p:sp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433" y="2458"/>
              <a:ext cx="76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de-DE" altLang="cs-CZ" sz="2400"/>
                <a:t>přívody vinutí</a:t>
              </a:r>
            </a:p>
          </p:txBody>
        </p:sp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285" y="3180"/>
              <a:ext cx="5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altLang="cs-CZ" sz="2400"/>
                <a:t>vinutí</a:t>
              </a:r>
            </a:p>
          </p:txBody>
        </p:sp>
        <p:grpSp>
          <p:nvGrpSpPr>
            <p:cNvPr id="25607" name="Group 7"/>
            <p:cNvGrpSpPr>
              <a:grpSpLocks/>
            </p:cNvGrpSpPr>
            <p:nvPr/>
          </p:nvGrpSpPr>
          <p:grpSpPr bwMode="auto">
            <a:xfrm>
              <a:off x="1558" y="2401"/>
              <a:ext cx="885" cy="1631"/>
              <a:chOff x="4272" y="1488"/>
              <a:chExt cx="624" cy="1104"/>
            </a:xfrm>
          </p:grpSpPr>
          <p:grpSp>
            <p:nvGrpSpPr>
              <p:cNvPr id="25608" name="Group 8"/>
              <p:cNvGrpSpPr>
                <a:grpSpLocks/>
              </p:cNvGrpSpPr>
              <p:nvPr/>
            </p:nvGrpSpPr>
            <p:grpSpPr bwMode="auto">
              <a:xfrm>
                <a:off x="4272" y="1728"/>
                <a:ext cx="624" cy="864"/>
                <a:chOff x="4272" y="1728"/>
                <a:chExt cx="624" cy="864"/>
              </a:xfrm>
            </p:grpSpPr>
            <p:sp>
              <p:nvSpPr>
                <p:cNvPr id="25609" name="AutoShape 9" descr="Diagonal hell nach unten"/>
                <p:cNvSpPr>
                  <a:spLocks noChangeArrowheads="1"/>
                </p:cNvSpPr>
                <p:nvPr/>
              </p:nvSpPr>
              <p:spPr bwMode="auto">
                <a:xfrm>
                  <a:off x="4272" y="2208"/>
                  <a:ext cx="624" cy="384"/>
                </a:xfrm>
                <a:prstGeom prst="can">
                  <a:avLst>
                    <a:gd name="adj" fmla="val 50000"/>
                  </a:avLst>
                </a:prstGeom>
                <a:pattFill prst="dkDnDiag">
                  <a:fgClr>
                    <a:srgbClr val="F35B1B"/>
                  </a:fgClr>
                  <a:bgClr>
                    <a:schemeClr val="tx1"/>
                  </a:bgClr>
                </a:patt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5610" name="AutoShape 10"/>
                <p:cNvSpPr>
                  <a:spLocks noChangeArrowheads="1"/>
                </p:cNvSpPr>
                <p:nvPr/>
              </p:nvSpPr>
              <p:spPr bwMode="auto">
                <a:xfrm>
                  <a:off x="4272" y="1920"/>
                  <a:ext cx="624" cy="480"/>
                </a:xfrm>
                <a:prstGeom prst="can">
                  <a:avLst>
                    <a:gd name="adj" fmla="val 38333"/>
                  </a:avLst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5611" name="AutoShape 11" descr="Diagonal hell nach oben"/>
                <p:cNvSpPr>
                  <a:spLocks noChangeArrowheads="1"/>
                </p:cNvSpPr>
                <p:nvPr/>
              </p:nvSpPr>
              <p:spPr bwMode="auto">
                <a:xfrm>
                  <a:off x="4272" y="1728"/>
                  <a:ext cx="624" cy="384"/>
                </a:xfrm>
                <a:prstGeom prst="can">
                  <a:avLst>
                    <a:gd name="adj" fmla="val 50000"/>
                  </a:avLst>
                </a:prstGeom>
                <a:pattFill prst="dkUpDiag">
                  <a:fgClr>
                    <a:srgbClr val="F35B1B"/>
                  </a:fgClr>
                  <a:bgClr>
                    <a:schemeClr val="tx1"/>
                  </a:bgClr>
                </a:patt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5612" name="Line 12"/>
              <p:cNvSpPr>
                <a:spLocks noChangeShapeType="1"/>
              </p:cNvSpPr>
              <p:nvPr/>
            </p:nvSpPr>
            <p:spPr bwMode="auto">
              <a:xfrm flipV="1">
                <a:off x="4608" y="148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AD6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613" name="Line 13"/>
              <p:cNvSpPr>
                <a:spLocks noChangeShapeType="1"/>
              </p:cNvSpPr>
              <p:nvPr/>
            </p:nvSpPr>
            <p:spPr bwMode="auto">
              <a:xfrm flipV="1">
                <a:off x="4464" y="1528"/>
                <a:ext cx="0" cy="216"/>
              </a:xfrm>
              <a:prstGeom prst="line">
                <a:avLst/>
              </a:prstGeom>
              <a:noFill/>
              <a:ln w="38100">
                <a:solidFill>
                  <a:srgbClr val="AD6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614" name="Line 14"/>
              <p:cNvSpPr>
                <a:spLocks noChangeShapeType="1"/>
              </p:cNvSpPr>
              <p:nvPr/>
            </p:nvSpPr>
            <p:spPr bwMode="auto">
              <a:xfrm flipV="1">
                <a:off x="4344" y="154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AD6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615" name="Line 15"/>
              <p:cNvSpPr>
                <a:spLocks noChangeShapeType="1"/>
              </p:cNvSpPr>
              <p:nvPr/>
            </p:nvSpPr>
            <p:spPr bwMode="auto">
              <a:xfrm flipV="1">
                <a:off x="4768" y="152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AD6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616" name="Line 16"/>
              <p:cNvSpPr>
                <a:spLocks noChangeShapeType="1"/>
              </p:cNvSpPr>
              <p:nvPr/>
            </p:nvSpPr>
            <p:spPr bwMode="auto">
              <a:xfrm flipV="1">
                <a:off x="4648" y="167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AD6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617" name="Line 17"/>
              <p:cNvSpPr>
                <a:spLocks noChangeShapeType="1"/>
              </p:cNvSpPr>
              <p:nvPr/>
            </p:nvSpPr>
            <p:spPr bwMode="auto">
              <a:xfrm flipV="1">
                <a:off x="4432" y="166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AD6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618" name="Line 18"/>
              <p:cNvSpPr>
                <a:spLocks noChangeShapeType="1"/>
              </p:cNvSpPr>
              <p:nvPr/>
            </p:nvSpPr>
            <p:spPr bwMode="auto">
              <a:xfrm flipV="1">
                <a:off x="4304" y="1616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AD6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619" name="Line 19"/>
              <p:cNvSpPr>
                <a:spLocks noChangeShapeType="1"/>
              </p:cNvSpPr>
              <p:nvPr/>
            </p:nvSpPr>
            <p:spPr bwMode="auto">
              <a:xfrm flipV="1">
                <a:off x="4880" y="158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AD6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620" name="Line 20"/>
              <p:cNvSpPr>
                <a:spLocks noChangeShapeType="1"/>
              </p:cNvSpPr>
              <p:nvPr/>
            </p:nvSpPr>
            <p:spPr bwMode="auto">
              <a:xfrm flipV="1">
                <a:off x="4808" y="164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AD6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5621" name="Group 21"/>
            <p:cNvGrpSpPr>
              <a:grpSpLocks/>
            </p:cNvGrpSpPr>
            <p:nvPr/>
          </p:nvGrpSpPr>
          <p:grpSpPr bwMode="auto">
            <a:xfrm>
              <a:off x="1558" y="945"/>
              <a:ext cx="885" cy="2047"/>
              <a:chOff x="2902" y="1350"/>
              <a:chExt cx="624" cy="1386"/>
            </a:xfrm>
          </p:grpSpPr>
          <p:sp>
            <p:nvSpPr>
              <p:cNvPr id="25622" name="AutoShape 22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" cy="1152"/>
              </a:xfrm>
              <a:prstGeom prst="can">
                <a:avLst>
                  <a:gd name="adj" fmla="val 541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25623" name="Group 23"/>
              <p:cNvGrpSpPr>
                <a:grpSpLocks/>
              </p:cNvGrpSpPr>
              <p:nvPr/>
            </p:nvGrpSpPr>
            <p:grpSpPr bwMode="auto">
              <a:xfrm>
                <a:off x="2902" y="1494"/>
                <a:ext cx="624" cy="212"/>
                <a:chOff x="3600" y="1372"/>
                <a:chExt cx="432" cy="212"/>
              </a:xfrm>
            </p:grpSpPr>
            <p:sp>
              <p:nvSpPr>
                <p:cNvPr id="25624" name="Oval 24"/>
                <p:cNvSpPr>
                  <a:spLocks noChangeArrowheads="1"/>
                </p:cNvSpPr>
                <p:nvPr/>
              </p:nvSpPr>
              <p:spPr bwMode="auto">
                <a:xfrm>
                  <a:off x="3600" y="1392"/>
                  <a:ext cx="432" cy="192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5625" name="Oval 25"/>
                <p:cNvSpPr>
                  <a:spLocks noChangeArrowheads="1"/>
                </p:cNvSpPr>
                <p:nvPr/>
              </p:nvSpPr>
              <p:spPr bwMode="auto">
                <a:xfrm>
                  <a:off x="3600" y="1372"/>
                  <a:ext cx="432" cy="192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5626" name="Line 26"/>
              <p:cNvSpPr>
                <a:spLocks noChangeShapeType="1"/>
              </p:cNvSpPr>
              <p:nvPr/>
            </p:nvSpPr>
            <p:spPr bwMode="auto">
              <a:xfrm>
                <a:off x="3294" y="1593"/>
                <a:ext cx="165" cy="3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627" name="Line 27"/>
              <p:cNvSpPr>
                <a:spLocks noChangeShapeType="1"/>
              </p:cNvSpPr>
              <p:nvPr/>
            </p:nvSpPr>
            <p:spPr bwMode="auto">
              <a:xfrm>
                <a:off x="3003" y="1578"/>
                <a:ext cx="141" cy="1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628" name="Line 28"/>
              <p:cNvSpPr>
                <a:spLocks noChangeShapeType="1"/>
              </p:cNvSpPr>
              <p:nvPr/>
            </p:nvSpPr>
            <p:spPr bwMode="auto">
              <a:xfrm>
                <a:off x="3102" y="1527"/>
                <a:ext cx="66" cy="4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629" name="Line 29"/>
              <p:cNvSpPr>
                <a:spLocks noChangeShapeType="1"/>
              </p:cNvSpPr>
              <p:nvPr/>
            </p:nvSpPr>
            <p:spPr bwMode="auto">
              <a:xfrm flipV="1">
                <a:off x="3264" y="1536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630" name="AutoShape 30"/>
              <p:cNvSpPr>
                <a:spLocks noChangeArrowheads="1"/>
              </p:cNvSpPr>
              <p:nvPr/>
            </p:nvSpPr>
            <p:spPr bwMode="auto">
              <a:xfrm>
                <a:off x="3144" y="1350"/>
                <a:ext cx="144" cy="288"/>
              </a:xfrm>
              <a:prstGeom prst="can">
                <a:avLst>
                  <a:gd name="adj" fmla="val 43750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631" name="Line 31"/>
              <p:cNvSpPr>
                <a:spLocks noChangeShapeType="1"/>
              </p:cNvSpPr>
              <p:nvPr/>
            </p:nvSpPr>
            <p:spPr bwMode="auto">
              <a:xfrm>
                <a:off x="3264" y="1632"/>
                <a:ext cx="75" cy="19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632" name="Line 32"/>
              <p:cNvSpPr>
                <a:spLocks noChangeShapeType="1"/>
              </p:cNvSpPr>
              <p:nvPr/>
            </p:nvSpPr>
            <p:spPr bwMode="auto">
              <a:xfrm flipH="1">
                <a:off x="3073" y="1620"/>
                <a:ext cx="93" cy="23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633" name="Line 33"/>
              <p:cNvSpPr>
                <a:spLocks noChangeShapeType="1"/>
              </p:cNvSpPr>
              <p:nvPr/>
            </p:nvSpPr>
            <p:spPr bwMode="auto">
              <a:xfrm flipH="1">
                <a:off x="3208" y="1612"/>
                <a:ext cx="11" cy="5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634" name="Oval 34"/>
              <p:cNvSpPr>
                <a:spLocks noChangeArrowheads="1"/>
              </p:cNvSpPr>
              <p:nvPr/>
            </p:nvSpPr>
            <p:spPr bwMode="auto">
              <a:xfrm>
                <a:off x="3072" y="1540"/>
                <a:ext cx="288" cy="9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635" name="Oval 35"/>
              <p:cNvSpPr>
                <a:spLocks noChangeArrowheads="1"/>
              </p:cNvSpPr>
              <p:nvPr/>
            </p:nvSpPr>
            <p:spPr bwMode="auto">
              <a:xfrm>
                <a:off x="3072" y="1522"/>
                <a:ext cx="288" cy="9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636" name="AutoShape 36"/>
              <p:cNvSpPr>
                <a:spLocks noChangeArrowheads="1"/>
              </p:cNvSpPr>
              <p:nvPr/>
            </p:nvSpPr>
            <p:spPr bwMode="auto">
              <a:xfrm rot="-5400000">
                <a:off x="3082" y="1470"/>
                <a:ext cx="180" cy="48"/>
              </a:xfrm>
              <a:prstGeom prst="parallelogram">
                <a:avLst>
                  <a:gd name="adj" fmla="val 25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637" name="AutoShape 37"/>
              <p:cNvSpPr>
                <a:spLocks noChangeArrowheads="1"/>
              </p:cNvSpPr>
              <p:nvPr/>
            </p:nvSpPr>
            <p:spPr bwMode="auto">
              <a:xfrm rot="5400000" flipH="1">
                <a:off x="3172" y="1469"/>
                <a:ext cx="182" cy="47"/>
              </a:xfrm>
              <a:prstGeom prst="parallelogram">
                <a:avLst>
                  <a:gd name="adj" fmla="val 25816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638" name="Rectangle 38"/>
              <p:cNvSpPr>
                <a:spLocks noChangeArrowheads="1"/>
              </p:cNvSpPr>
              <p:nvPr/>
            </p:nvSpPr>
            <p:spPr bwMode="auto">
              <a:xfrm>
                <a:off x="3180" y="1412"/>
                <a:ext cx="66" cy="17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5639" name="Line 39"/>
            <p:cNvSpPr>
              <a:spLocks noChangeShapeType="1"/>
            </p:cNvSpPr>
            <p:nvPr/>
          </p:nvSpPr>
          <p:spPr bwMode="auto">
            <a:xfrm flipH="1">
              <a:off x="1298" y="1346"/>
              <a:ext cx="324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40" name="Line 40"/>
            <p:cNvSpPr>
              <a:spLocks noChangeShapeType="1"/>
            </p:cNvSpPr>
            <p:nvPr/>
          </p:nvSpPr>
          <p:spPr bwMode="auto">
            <a:xfrm flipV="1">
              <a:off x="1298" y="1106"/>
              <a:ext cx="6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41" name="Line 41"/>
            <p:cNvSpPr>
              <a:spLocks noChangeShapeType="1"/>
            </p:cNvSpPr>
            <p:nvPr/>
          </p:nvSpPr>
          <p:spPr bwMode="auto">
            <a:xfrm flipH="1">
              <a:off x="1298" y="1829"/>
              <a:ext cx="662" cy="2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42" name="Line 42"/>
            <p:cNvSpPr>
              <a:spLocks noChangeShapeType="1"/>
            </p:cNvSpPr>
            <p:nvPr/>
          </p:nvSpPr>
          <p:spPr bwMode="auto">
            <a:xfrm flipV="1">
              <a:off x="1201" y="2544"/>
              <a:ext cx="449" cy="1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43" name="Line 43"/>
            <p:cNvSpPr>
              <a:spLocks noChangeShapeType="1"/>
            </p:cNvSpPr>
            <p:nvPr/>
          </p:nvSpPr>
          <p:spPr bwMode="auto">
            <a:xfrm flipV="1">
              <a:off x="1056" y="3121"/>
              <a:ext cx="661" cy="1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44" name="Oval 44"/>
            <p:cNvSpPr>
              <a:spLocks noChangeArrowheads="1"/>
            </p:cNvSpPr>
            <p:nvPr/>
          </p:nvSpPr>
          <p:spPr bwMode="auto">
            <a:xfrm>
              <a:off x="1899" y="912"/>
              <a:ext cx="694" cy="684"/>
            </a:xfrm>
            <a:prstGeom prst="ellips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45" name="Text Box 45"/>
            <p:cNvSpPr txBox="1">
              <a:spLocks noChangeArrowheads="1"/>
            </p:cNvSpPr>
            <p:nvPr/>
          </p:nvSpPr>
          <p:spPr bwMode="auto">
            <a:xfrm>
              <a:off x="672" y="1970"/>
              <a:ext cx="5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altLang="cs-CZ" sz="2400"/>
                <a:t>hřídel</a:t>
              </a:r>
            </a:p>
          </p:txBody>
        </p:sp>
        <p:sp>
          <p:nvSpPr>
            <p:cNvPr id="25646" name="Freeform 46"/>
            <p:cNvSpPr>
              <a:spLocks/>
            </p:cNvSpPr>
            <p:nvPr/>
          </p:nvSpPr>
          <p:spPr bwMode="auto">
            <a:xfrm>
              <a:off x="4177" y="2366"/>
              <a:ext cx="768" cy="216"/>
            </a:xfrm>
            <a:custGeom>
              <a:avLst/>
              <a:gdLst>
                <a:gd name="T0" fmla="*/ 120 w 632"/>
                <a:gd name="T1" fmla="*/ 56 h 272"/>
                <a:gd name="T2" fmla="*/ 216 w 632"/>
                <a:gd name="T3" fmla="*/ 8 h 272"/>
                <a:gd name="T4" fmla="*/ 408 w 632"/>
                <a:gd name="T5" fmla="*/ 8 h 272"/>
                <a:gd name="T6" fmla="*/ 552 w 632"/>
                <a:gd name="T7" fmla="*/ 56 h 272"/>
                <a:gd name="T8" fmla="*/ 552 w 632"/>
                <a:gd name="T9" fmla="*/ 200 h 272"/>
                <a:gd name="T10" fmla="*/ 72 w 632"/>
                <a:gd name="T11" fmla="*/ 248 h 272"/>
                <a:gd name="T12" fmla="*/ 120 w 632"/>
                <a:gd name="T13" fmla="*/ 5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2" h="272">
                  <a:moveTo>
                    <a:pt x="120" y="56"/>
                  </a:moveTo>
                  <a:cubicBezTo>
                    <a:pt x="144" y="16"/>
                    <a:pt x="168" y="16"/>
                    <a:pt x="216" y="8"/>
                  </a:cubicBezTo>
                  <a:cubicBezTo>
                    <a:pt x="264" y="0"/>
                    <a:pt x="352" y="0"/>
                    <a:pt x="408" y="8"/>
                  </a:cubicBezTo>
                  <a:cubicBezTo>
                    <a:pt x="464" y="16"/>
                    <a:pt x="528" y="24"/>
                    <a:pt x="552" y="56"/>
                  </a:cubicBezTo>
                  <a:cubicBezTo>
                    <a:pt x="576" y="88"/>
                    <a:pt x="632" y="168"/>
                    <a:pt x="552" y="200"/>
                  </a:cubicBezTo>
                  <a:cubicBezTo>
                    <a:pt x="472" y="232"/>
                    <a:pt x="144" y="272"/>
                    <a:pt x="72" y="248"/>
                  </a:cubicBezTo>
                  <a:cubicBezTo>
                    <a:pt x="0" y="224"/>
                    <a:pt x="96" y="96"/>
                    <a:pt x="120" y="56"/>
                  </a:cubicBez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47" name="Text Box 47"/>
            <p:cNvSpPr txBox="1">
              <a:spLocks noChangeArrowheads="1"/>
            </p:cNvSpPr>
            <p:nvPr/>
          </p:nvSpPr>
          <p:spPr bwMode="auto">
            <a:xfrm>
              <a:off x="4104" y="2976"/>
              <a:ext cx="132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de-DE" altLang="cs-CZ" sz="2400"/>
                <a:t>disk</a:t>
              </a:r>
            </a:p>
            <a:p>
              <a:pPr eaLnBrk="0" hangingPunct="0"/>
              <a:r>
                <a:rPr lang="de-DE" altLang="cs-CZ" sz="2400"/>
                <a:t>komutátoru</a:t>
              </a:r>
            </a:p>
          </p:txBody>
        </p:sp>
        <p:sp>
          <p:nvSpPr>
            <p:cNvPr id="25648" name="Text Box 48"/>
            <p:cNvSpPr txBox="1">
              <a:spLocks noChangeArrowheads="1"/>
            </p:cNvSpPr>
            <p:nvPr/>
          </p:nvSpPr>
          <p:spPr bwMode="auto">
            <a:xfrm>
              <a:off x="4993" y="2112"/>
              <a:ext cx="5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de-DE" altLang="cs-CZ" sz="2400"/>
                <a:t>vinutí</a:t>
              </a:r>
            </a:p>
          </p:txBody>
        </p:sp>
        <p:sp>
          <p:nvSpPr>
            <p:cNvPr id="25649" name="Text Box 49"/>
            <p:cNvSpPr txBox="1">
              <a:spLocks noChangeArrowheads="1"/>
            </p:cNvSpPr>
            <p:nvPr/>
          </p:nvSpPr>
          <p:spPr bwMode="auto">
            <a:xfrm>
              <a:off x="3771" y="1056"/>
              <a:ext cx="107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altLang="cs-CZ" sz="2400"/>
                <a:t>lamela</a:t>
              </a:r>
            </a:p>
            <a:p>
              <a:pPr eaLnBrk="0" hangingPunct="0"/>
              <a:r>
                <a:rPr lang="de-DE" altLang="cs-CZ" sz="2400"/>
                <a:t>komutátoru</a:t>
              </a:r>
            </a:p>
          </p:txBody>
        </p:sp>
        <p:sp>
          <p:nvSpPr>
            <p:cNvPr id="25650" name="Freeform 50"/>
            <p:cNvSpPr>
              <a:spLocks/>
            </p:cNvSpPr>
            <p:nvPr/>
          </p:nvSpPr>
          <p:spPr bwMode="auto">
            <a:xfrm>
              <a:off x="3985" y="2135"/>
              <a:ext cx="816" cy="480"/>
            </a:xfrm>
            <a:custGeom>
              <a:avLst/>
              <a:gdLst>
                <a:gd name="T0" fmla="*/ 0 w 816"/>
                <a:gd name="T1" fmla="*/ 0 h 480"/>
                <a:gd name="T2" fmla="*/ 192 w 816"/>
                <a:gd name="T3" fmla="*/ 0 h 480"/>
                <a:gd name="T4" fmla="*/ 192 w 816"/>
                <a:gd name="T5" fmla="*/ 240 h 480"/>
                <a:gd name="T6" fmla="*/ 384 w 816"/>
                <a:gd name="T7" fmla="*/ 240 h 480"/>
                <a:gd name="T8" fmla="*/ 384 w 816"/>
                <a:gd name="T9" fmla="*/ 336 h 480"/>
                <a:gd name="T10" fmla="*/ 816 w 816"/>
                <a:gd name="T11" fmla="*/ 336 h 480"/>
                <a:gd name="T12" fmla="*/ 816 w 816"/>
                <a:gd name="T13" fmla="*/ 480 h 480"/>
                <a:gd name="T14" fmla="*/ 0 w 816"/>
                <a:gd name="T15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6" h="480">
                  <a:moveTo>
                    <a:pt x="0" y="0"/>
                  </a:moveTo>
                  <a:lnTo>
                    <a:pt x="192" y="0"/>
                  </a:lnTo>
                  <a:lnTo>
                    <a:pt x="192" y="240"/>
                  </a:lnTo>
                  <a:lnTo>
                    <a:pt x="384" y="240"/>
                  </a:lnTo>
                  <a:lnTo>
                    <a:pt x="384" y="336"/>
                  </a:lnTo>
                  <a:lnTo>
                    <a:pt x="816" y="336"/>
                  </a:lnTo>
                  <a:lnTo>
                    <a:pt x="816" y="480"/>
                  </a:lnTo>
                  <a:lnTo>
                    <a:pt x="0" y="480"/>
                  </a:lnTo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51" name="Freeform 51"/>
            <p:cNvSpPr>
              <a:spLocks/>
            </p:cNvSpPr>
            <p:nvPr/>
          </p:nvSpPr>
          <p:spPr bwMode="auto">
            <a:xfrm>
              <a:off x="4177" y="2135"/>
              <a:ext cx="384" cy="336"/>
            </a:xfrm>
            <a:custGeom>
              <a:avLst/>
              <a:gdLst>
                <a:gd name="T0" fmla="*/ 0 w 384"/>
                <a:gd name="T1" fmla="*/ 0 h 336"/>
                <a:gd name="T2" fmla="*/ 0 w 384"/>
                <a:gd name="T3" fmla="*/ 240 h 336"/>
                <a:gd name="T4" fmla="*/ 144 w 384"/>
                <a:gd name="T5" fmla="*/ 336 h 336"/>
                <a:gd name="T6" fmla="*/ 384 w 384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336">
                  <a:moveTo>
                    <a:pt x="0" y="0"/>
                  </a:moveTo>
                  <a:lnTo>
                    <a:pt x="0" y="240"/>
                  </a:lnTo>
                  <a:lnTo>
                    <a:pt x="144" y="336"/>
                  </a:lnTo>
                  <a:lnTo>
                    <a:pt x="384" y="336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52" name="Line 52"/>
            <p:cNvSpPr>
              <a:spLocks noChangeShapeType="1"/>
            </p:cNvSpPr>
            <p:nvPr/>
          </p:nvSpPr>
          <p:spPr bwMode="auto">
            <a:xfrm flipH="1">
              <a:off x="4176" y="1584"/>
              <a:ext cx="240" cy="7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53" name="Rectangle 53" descr="Kugeln"/>
            <p:cNvSpPr>
              <a:spLocks noChangeArrowheads="1"/>
            </p:cNvSpPr>
            <p:nvPr/>
          </p:nvSpPr>
          <p:spPr bwMode="auto">
            <a:xfrm>
              <a:off x="4801" y="2423"/>
              <a:ext cx="144" cy="766"/>
            </a:xfrm>
            <a:prstGeom prst="rect">
              <a:avLst/>
            </a:prstGeom>
            <a:pattFill prst="sphere">
              <a:fgClr>
                <a:srgbClr val="F35B1B"/>
              </a:fgClr>
              <a:bgClr>
                <a:srgbClr val="AD69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54" name="Freeform 54"/>
            <p:cNvSpPr>
              <a:spLocks/>
            </p:cNvSpPr>
            <p:nvPr/>
          </p:nvSpPr>
          <p:spPr bwMode="auto">
            <a:xfrm>
              <a:off x="4353" y="2384"/>
              <a:ext cx="496" cy="55"/>
            </a:xfrm>
            <a:custGeom>
              <a:avLst/>
              <a:gdLst>
                <a:gd name="T0" fmla="*/ 496 w 496"/>
                <a:gd name="T1" fmla="*/ 96 h 112"/>
                <a:gd name="T2" fmla="*/ 400 w 496"/>
                <a:gd name="T3" fmla="*/ 0 h 112"/>
                <a:gd name="T4" fmla="*/ 160 w 496"/>
                <a:gd name="T5" fmla="*/ 96 h 112"/>
                <a:gd name="T6" fmla="*/ 16 w 496"/>
                <a:gd name="T7" fmla="*/ 96 h 112"/>
                <a:gd name="T8" fmla="*/ 64 w 496"/>
                <a:gd name="T9" fmla="*/ 4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" h="112">
                  <a:moveTo>
                    <a:pt x="496" y="96"/>
                  </a:moveTo>
                  <a:cubicBezTo>
                    <a:pt x="476" y="48"/>
                    <a:pt x="456" y="0"/>
                    <a:pt x="400" y="0"/>
                  </a:cubicBezTo>
                  <a:cubicBezTo>
                    <a:pt x="344" y="0"/>
                    <a:pt x="224" y="80"/>
                    <a:pt x="160" y="96"/>
                  </a:cubicBezTo>
                  <a:cubicBezTo>
                    <a:pt x="96" y="112"/>
                    <a:pt x="32" y="104"/>
                    <a:pt x="16" y="96"/>
                  </a:cubicBezTo>
                  <a:cubicBezTo>
                    <a:pt x="0" y="88"/>
                    <a:pt x="32" y="68"/>
                    <a:pt x="64" y="48"/>
                  </a:cubicBezTo>
                </a:path>
              </a:pathLst>
            </a:custGeom>
            <a:noFill/>
            <a:ln w="38100" cap="flat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35B1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55" name="Line 55"/>
            <p:cNvSpPr>
              <a:spLocks noChangeShapeType="1"/>
            </p:cNvSpPr>
            <p:nvPr/>
          </p:nvSpPr>
          <p:spPr bwMode="auto">
            <a:xfrm flipH="1">
              <a:off x="4897" y="2396"/>
              <a:ext cx="287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56" name="Rectangle 56"/>
            <p:cNvSpPr>
              <a:spLocks noChangeArrowheads="1"/>
            </p:cNvSpPr>
            <p:nvPr/>
          </p:nvSpPr>
          <p:spPr bwMode="auto">
            <a:xfrm>
              <a:off x="3773" y="1971"/>
              <a:ext cx="212" cy="12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57" name="Rectangle 57" descr="Konturdiamanten"/>
            <p:cNvSpPr>
              <a:spLocks noChangeArrowheads="1"/>
            </p:cNvSpPr>
            <p:nvPr/>
          </p:nvSpPr>
          <p:spPr bwMode="auto">
            <a:xfrm>
              <a:off x="3773" y="2108"/>
              <a:ext cx="212" cy="50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accent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58" name="Line 58"/>
            <p:cNvSpPr>
              <a:spLocks noChangeShapeType="1"/>
            </p:cNvSpPr>
            <p:nvPr/>
          </p:nvSpPr>
          <p:spPr bwMode="auto">
            <a:xfrm flipH="1" flipV="1">
              <a:off x="4513" y="2592"/>
              <a:ext cx="95" cy="6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59" name="Line 59"/>
            <p:cNvSpPr>
              <a:spLocks noChangeShapeType="1"/>
            </p:cNvSpPr>
            <p:nvPr/>
          </p:nvSpPr>
          <p:spPr bwMode="auto">
            <a:xfrm flipH="1">
              <a:off x="4521" y="1968"/>
              <a:ext cx="279" cy="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60" name="Text Box 60"/>
            <p:cNvSpPr txBox="1">
              <a:spLocks noChangeArrowheads="1"/>
            </p:cNvSpPr>
            <p:nvPr/>
          </p:nvSpPr>
          <p:spPr bwMode="auto">
            <a:xfrm>
              <a:off x="4699" y="1680"/>
              <a:ext cx="6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altLang="cs-CZ" sz="2400"/>
                <a:t>epoxy</a:t>
              </a:r>
            </a:p>
          </p:txBody>
        </p:sp>
        <p:sp>
          <p:nvSpPr>
            <p:cNvPr id="25661" name="Rectangle 61"/>
            <p:cNvSpPr>
              <a:spLocks noChangeArrowheads="1"/>
            </p:cNvSpPr>
            <p:nvPr/>
          </p:nvSpPr>
          <p:spPr bwMode="auto">
            <a:xfrm>
              <a:off x="3637" y="2134"/>
              <a:ext cx="136" cy="4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62" name="AutoShape 62"/>
            <p:cNvSpPr>
              <a:spLocks noChangeArrowheads="1"/>
            </p:cNvSpPr>
            <p:nvPr/>
          </p:nvSpPr>
          <p:spPr bwMode="auto">
            <a:xfrm rot="5400000">
              <a:off x="3337" y="2264"/>
              <a:ext cx="528" cy="192"/>
            </a:xfrm>
            <a:prstGeom prst="flowChartPunchedTape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63" name="Text Box 63"/>
            <p:cNvSpPr txBox="1">
              <a:spLocks noChangeArrowheads="1"/>
            </p:cNvSpPr>
            <p:nvPr/>
          </p:nvSpPr>
          <p:spPr bwMode="auto">
            <a:xfrm>
              <a:off x="3024" y="1584"/>
              <a:ext cx="153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de-DE" altLang="cs-CZ" sz="2400"/>
                <a:t>vroubkování </a:t>
              </a:r>
            </a:p>
            <a:p>
              <a:pPr eaLnBrk="0" hangingPunct="0"/>
              <a:r>
                <a:rPr lang="de-DE" altLang="cs-CZ" sz="2400"/>
                <a:t>hřídele</a:t>
              </a:r>
            </a:p>
          </p:txBody>
        </p:sp>
        <p:sp>
          <p:nvSpPr>
            <p:cNvPr id="25664" name="Line 64"/>
            <p:cNvSpPr>
              <a:spLocks noChangeShapeType="1"/>
            </p:cNvSpPr>
            <p:nvPr/>
          </p:nvSpPr>
          <p:spPr bwMode="auto">
            <a:xfrm>
              <a:off x="3696" y="1872"/>
              <a:ext cx="192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65" name="AutoShape 65"/>
            <p:cNvSpPr>
              <a:spLocks noChangeArrowheads="1"/>
            </p:cNvSpPr>
            <p:nvPr/>
          </p:nvSpPr>
          <p:spPr bwMode="auto">
            <a:xfrm>
              <a:off x="3745" y="3104"/>
              <a:ext cx="288" cy="192"/>
            </a:xfrm>
            <a:prstGeom prst="flowChartPunchedTape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66" name="Text Box 66"/>
            <p:cNvSpPr txBox="1">
              <a:spLocks noChangeArrowheads="1"/>
            </p:cNvSpPr>
            <p:nvPr/>
          </p:nvSpPr>
          <p:spPr bwMode="auto">
            <a:xfrm>
              <a:off x="240" y="3588"/>
              <a:ext cx="7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altLang="cs-CZ" sz="2400"/>
                <a:t>bandáž</a:t>
              </a:r>
            </a:p>
          </p:txBody>
        </p:sp>
        <p:sp>
          <p:nvSpPr>
            <p:cNvPr id="25667" name="Line 67"/>
            <p:cNvSpPr>
              <a:spLocks noChangeShapeType="1"/>
            </p:cNvSpPr>
            <p:nvPr/>
          </p:nvSpPr>
          <p:spPr bwMode="auto">
            <a:xfrm flipV="1">
              <a:off x="1101" y="3457"/>
              <a:ext cx="664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68" name="Line 68"/>
            <p:cNvSpPr>
              <a:spLocks noChangeShapeType="1"/>
            </p:cNvSpPr>
            <p:nvPr/>
          </p:nvSpPr>
          <p:spPr bwMode="auto">
            <a:xfrm>
              <a:off x="2401" y="912"/>
              <a:ext cx="163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69" name="Line 69"/>
            <p:cNvSpPr>
              <a:spLocks noChangeShapeType="1"/>
            </p:cNvSpPr>
            <p:nvPr/>
          </p:nvSpPr>
          <p:spPr bwMode="auto">
            <a:xfrm>
              <a:off x="2209" y="1636"/>
              <a:ext cx="623" cy="1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5671" name="Rectangle 71"/>
          <p:cNvSpPr>
            <a:spLocks noChangeArrowheads="1"/>
          </p:cNvSpPr>
          <p:nvPr/>
        </p:nvSpPr>
        <p:spPr bwMode="auto">
          <a:xfrm>
            <a:off x="8077200" y="76200"/>
            <a:ext cx="9906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/>
            <a:r>
              <a:rPr lang="de-DE" altLang="cs-CZ" b="1">
                <a:solidFill>
                  <a:srgbClr val="FFFFFF"/>
                </a:solidFill>
              </a:rPr>
              <a:t>(9/13)</a:t>
            </a:r>
            <a:endParaRPr lang="de-DE" altLang="cs-CZ" sz="1600" i="1">
              <a:solidFill>
                <a:srgbClr val="FFFFFF"/>
              </a:solidFill>
            </a:endParaRPr>
          </a:p>
        </p:txBody>
      </p:sp>
      <p:sp>
        <p:nvSpPr>
          <p:cNvPr id="25673" name="Rectangle 73"/>
          <p:cNvSpPr>
            <a:spLocks noGrp="1" noChangeArrowheads="1"/>
          </p:cNvSpPr>
          <p:nvPr>
            <p:ph type="title"/>
          </p:nvPr>
        </p:nvSpPr>
        <p:spPr>
          <a:xfrm>
            <a:off x="1835150" y="115888"/>
            <a:ext cx="5924550" cy="850900"/>
          </a:xfrm>
          <a:solidFill>
            <a:schemeClr val="bg1"/>
          </a:solidFill>
          <a:ln/>
        </p:spPr>
        <p:txBody>
          <a:bodyPr/>
          <a:lstStyle/>
          <a:p>
            <a:r>
              <a:rPr lang="cs-CZ" altLang="cs-CZ" b="1" u="sng"/>
              <a:t>Konstrukce rotoru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792162"/>
          </a:xfrm>
        </p:spPr>
        <p:txBody>
          <a:bodyPr/>
          <a:lstStyle/>
          <a:p>
            <a:r>
              <a:rPr lang="cs-CZ" altLang="cs-CZ" sz="4000" b="1" u="sng"/>
              <a:t>Vliv kondenzátorů na životnost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25538"/>
            <a:ext cx="6553200" cy="1803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06738"/>
            <a:ext cx="6121400" cy="37068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372225" y="3860800"/>
            <a:ext cx="252095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/>
              <a:t>Kondenzátory jsou umístěny mezi sousedními lamelami komutátoru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29600" cy="633412"/>
          </a:xfrm>
        </p:spPr>
        <p:txBody>
          <a:bodyPr/>
          <a:lstStyle/>
          <a:p>
            <a:r>
              <a:rPr lang="cs-CZ" altLang="cs-CZ" sz="4000" b="1" u="sng"/>
              <a:t>Konstrukce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067175" y="1882775"/>
            <a:ext cx="46815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/>
              <a:t>Stejnosměrný motor se samonosným vinutím a komutátorem</a:t>
            </a:r>
          </a:p>
        </p:txBody>
      </p:sp>
      <p:pic>
        <p:nvPicPr>
          <p:cNvPr id="12378" name="Picture 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367188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9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616325"/>
            <a:ext cx="5040312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80" name="Text Box 92"/>
          <p:cNvSpPr txBox="1">
            <a:spLocks noChangeArrowheads="1"/>
          </p:cNvSpPr>
          <p:nvPr/>
        </p:nvSpPr>
        <p:spPr bwMode="auto">
          <a:xfrm>
            <a:off x="179388" y="5084763"/>
            <a:ext cx="37449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/>
              <a:t>Rozložení magnetického toku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7" grpId="0"/>
      <p:bldP spid="123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9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777875"/>
            <a:ext cx="8975725" cy="530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3528" y="6309320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Stránky MAXON - </a:t>
            </a:r>
            <a:r>
              <a:rPr lang="cs-CZ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3"/>
              </a:rPr>
              <a:t>video</a:t>
            </a:r>
            <a:endParaRPr lang="cs-CZ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107950" y="333375"/>
            <a:ext cx="8964613" cy="6296025"/>
            <a:chOff x="493" y="816"/>
            <a:chExt cx="4739" cy="3360"/>
          </a:xfrm>
        </p:grpSpPr>
        <p:graphicFrame>
          <p:nvGraphicFramePr>
            <p:cNvPr id="15363" name="Object 3"/>
            <p:cNvGraphicFramePr>
              <a:graphicFrameLocks noChangeAspect="1"/>
            </p:cNvGraphicFramePr>
            <p:nvPr/>
          </p:nvGraphicFramePr>
          <p:xfrm>
            <a:off x="493" y="816"/>
            <a:ext cx="4739" cy="3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8" name="Corel PHOTO-PAINT 9.0 Image" r:id="rId3" imgW="14352381" imgH="10428571" progId="CorelPhotoPaint.Image.9">
                    <p:embed/>
                  </p:oleObj>
                </mc:Choice>
                <mc:Fallback>
                  <p:oleObj name="Corel PHOTO-PAINT 9.0 Image" r:id="rId3" imgW="14352381" imgH="10428571" progId="CorelPhotoPaint.Image.9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" y="816"/>
                          <a:ext cx="4739" cy="3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569" y="3611"/>
              <a:ext cx="106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indent="4763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73100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de-DE" altLang="cs-CZ">
                  <a:solidFill>
                    <a:schemeClr val="bg1"/>
                  </a:solidFill>
                </a:rPr>
                <a:t>el. svorky</a:t>
              </a:r>
            </a:p>
          </p:txBody>
        </p:sp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4316" y="1453"/>
              <a:ext cx="61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indent="4763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de-DE" altLang="cs-CZ">
                  <a:solidFill>
                    <a:schemeClr val="bg1"/>
                  </a:solidFill>
                </a:rPr>
                <a:t>příruba</a:t>
              </a:r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885" y="3306"/>
              <a:ext cx="69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indent="4763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de-DE" altLang="cs-CZ">
                  <a:solidFill>
                    <a:schemeClr val="bg1"/>
                  </a:solidFill>
                </a:rPr>
                <a:t>čelo</a:t>
              </a:r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3482" y="1680"/>
              <a:ext cx="1227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indent="4763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de-DE" altLang="cs-CZ">
                  <a:solidFill>
                    <a:schemeClr val="bg1"/>
                  </a:solidFill>
                </a:rPr>
                <a:t>plášť uzavírá magnetické pole</a:t>
              </a:r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1627" y="2703"/>
              <a:ext cx="91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indent="4763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de-DE" altLang="cs-CZ">
                  <a:solidFill>
                    <a:schemeClr val="bg1"/>
                  </a:solidFill>
                </a:rPr>
                <a:t>čelo komutátoru</a:t>
              </a:r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4635" y="1027"/>
              <a:ext cx="51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indent="4763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de-DE" altLang="cs-CZ">
                  <a:solidFill>
                    <a:schemeClr val="bg1"/>
                  </a:solidFill>
                </a:rPr>
                <a:t>hřídel</a:t>
              </a:r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2328" y="2462"/>
              <a:ext cx="65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indent="4763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de-DE" altLang="cs-CZ">
                  <a:solidFill>
                    <a:schemeClr val="bg1"/>
                  </a:solidFill>
                </a:rPr>
                <a:t>vinutí</a:t>
              </a:r>
            </a:p>
          </p:txBody>
        </p: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803" y="1134"/>
              <a:ext cx="897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indent="4763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de-DE" altLang="cs-CZ">
                  <a:solidFill>
                    <a:schemeClr val="bg1"/>
                  </a:solidFill>
                </a:rPr>
                <a:t>grafitové kartáče</a:t>
              </a:r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610" y="858"/>
              <a:ext cx="130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indent="4763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de-DE" altLang="cs-CZ">
                  <a:solidFill>
                    <a:schemeClr val="bg1"/>
                  </a:solidFill>
                </a:rPr>
                <a:t>kuličková ložiska </a:t>
              </a:r>
            </a:p>
          </p:txBody>
        </p:sp>
        <p:sp>
          <p:nvSpPr>
            <p:cNvPr id="15373" name="Rectangle 13"/>
            <p:cNvSpPr>
              <a:spLocks noChangeArrowheads="1"/>
            </p:cNvSpPr>
            <p:nvPr/>
          </p:nvSpPr>
          <p:spPr bwMode="auto">
            <a:xfrm>
              <a:off x="1586" y="3774"/>
              <a:ext cx="1153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indent="4763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0" hangingPunct="0"/>
              <a:r>
                <a:rPr lang="de-DE" altLang="cs-CZ">
                  <a:solidFill>
                    <a:schemeClr val="bg1"/>
                  </a:solidFill>
                </a:rPr>
                <a:t>kartáče z drahých kovů</a:t>
              </a:r>
            </a:p>
          </p:txBody>
        </p:sp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>
              <a:off x="2835" y="2133"/>
              <a:ext cx="957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indent="4763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de-DE" altLang="cs-CZ">
                  <a:solidFill>
                    <a:schemeClr val="bg1"/>
                  </a:solidFill>
                </a:rPr>
                <a:t>permanentní magnet</a:t>
              </a:r>
            </a:p>
          </p:txBody>
        </p:sp>
        <p:sp>
          <p:nvSpPr>
            <p:cNvPr id="15375" name="Line 15"/>
            <p:cNvSpPr>
              <a:spLocks noChangeShapeType="1"/>
            </p:cNvSpPr>
            <p:nvPr/>
          </p:nvSpPr>
          <p:spPr bwMode="auto">
            <a:xfrm flipH="1" flipV="1">
              <a:off x="2039" y="3186"/>
              <a:ext cx="1115" cy="175"/>
            </a:xfrm>
            <a:prstGeom prst="line">
              <a:avLst/>
            </a:prstGeom>
            <a:noFill/>
            <a:ln w="1905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76" name="Line 16"/>
            <p:cNvSpPr>
              <a:spLocks noChangeShapeType="1"/>
            </p:cNvSpPr>
            <p:nvPr/>
          </p:nvSpPr>
          <p:spPr bwMode="auto">
            <a:xfrm flipH="1" flipV="1">
              <a:off x="2136" y="2304"/>
              <a:ext cx="218" cy="255"/>
            </a:xfrm>
            <a:prstGeom prst="line">
              <a:avLst/>
            </a:prstGeom>
            <a:noFill/>
            <a:ln w="1905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>
              <a:off x="3706" y="2048"/>
              <a:ext cx="174" cy="383"/>
            </a:xfrm>
            <a:prstGeom prst="line">
              <a:avLst/>
            </a:prstGeom>
            <a:noFill/>
            <a:ln w="1905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78" name="Line 18"/>
            <p:cNvSpPr>
              <a:spLocks noChangeShapeType="1"/>
            </p:cNvSpPr>
            <p:nvPr/>
          </p:nvSpPr>
          <p:spPr bwMode="auto">
            <a:xfrm flipH="1" flipV="1">
              <a:off x="1750" y="2101"/>
              <a:ext cx="166" cy="642"/>
            </a:xfrm>
            <a:prstGeom prst="line">
              <a:avLst/>
            </a:prstGeom>
            <a:noFill/>
            <a:ln w="1905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79" name="Line 19"/>
            <p:cNvSpPr>
              <a:spLocks noChangeShapeType="1"/>
            </p:cNvSpPr>
            <p:nvPr/>
          </p:nvSpPr>
          <p:spPr bwMode="auto">
            <a:xfrm>
              <a:off x="2441" y="2048"/>
              <a:ext cx="436" cy="256"/>
            </a:xfrm>
            <a:prstGeom prst="line">
              <a:avLst/>
            </a:prstGeom>
            <a:noFill/>
            <a:ln w="1905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80" name="Line 20"/>
            <p:cNvSpPr>
              <a:spLocks noChangeShapeType="1"/>
            </p:cNvSpPr>
            <p:nvPr/>
          </p:nvSpPr>
          <p:spPr bwMode="auto">
            <a:xfrm flipH="1">
              <a:off x="4840" y="1296"/>
              <a:ext cx="152" cy="1397"/>
            </a:xfrm>
            <a:prstGeom prst="line">
              <a:avLst/>
            </a:prstGeom>
            <a:noFill/>
            <a:ln w="1905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 flipH="1" flipV="1">
              <a:off x="2747" y="2601"/>
              <a:ext cx="610" cy="183"/>
            </a:xfrm>
            <a:prstGeom prst="line">
              <a:avLst/>
            </a:prstGeom>
            <a:noFill/>
            <a:ln w="1905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82" name="Line 22"/>
            <p:cNvSpPr>
              <a:spLocks noChangeShapeType="1"/>
            </p:cNvSpPr>
            <p:nvPr/>
          </p:nvSpPr>
          <p:spPr bwMode="auto">
            <a:xfrm flipH="1">
              <a:off x="2736" y="3468"/>
              <a:ext cx="457" cy="516"/>
            </a:xfrm>
            <a:prstGeom prst="line">
              <a:avLst/>
            </a:prstGeom>
            <a:noFill/>
            <a:ln w="1905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 flipV="1">
              <a:off x="1421" y="2180"/>
              <a:ext cx="82" cy="885"/>
            </a:xfrm>
            <a:prstGeom prst="line">
              <a:avLst/>
            </a:prstGeom>
            <a:noFill/>
            <a:ln w="1905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 flipH="1">
              <a:off x="720" y="2543"/>
              <a:ext cx="95" cy="1085"/>
            </a:xfrm>
            <a:prstGeom prst="line">
              <a:avLst/>
            </a:prstGeom>
            <a:noFill/>
            <a:ln w="1905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85" name="Line 25"/>
            <p:cNvSpPr>
              <a:spLocks noChangeShapeType="1"/>
            </p:cNvSpPr>
            <p:nvPr/>
          </p:nvSpPr>
          <p:spPr bwMode="auto">
            <a:xfrm flipV="1">
              <a:off x="1132" y="2601"/>
              <a:ext cx="45" cy="746"/>
            </a:xfrm>
            <a:prstGeom prst="line">
              <a:avLst/>
            </a:prstGeom>
            <a:noFill/>
            <a:ln w="1905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86" name="Line 26"/>
            <p:cNvSpPr>
              <a:spLocks noChangeShapeType="1"/>
            </p:cNvSpPr>
            <p:nvPr/>
          </p:nvSpPr>
          <p:spPr bwMode="auto">
            <a:xfrm flipH="1">
              <a:off x="1296" y="3648"/>
              <a:ext cx="1325" cy="48"/>
            </a:xfrm>
            <a:prstGeom prst="line">
              <a:avLst/>
            </a:prstGeom>
            <a:noFill/>
            <a:ln w="1905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87" name="Line 27"/>
            <p:cNvSpPr>
              <a:spLocks noChangeShapeType="1"/>
            </p:cNvSpPr>
            <p:nvPr/>
          </p:nvSpPr>
          <p:spPr bwMode="auto">
            <a:xfrm>
              <a:off x="1344" y="1536"/>
              <a:ext cx="85" cy="263"/>
            </a:xfrm>
            <a:prstGeom prst="line">
              <a:avLst/>
            </a:prstGeom>
            <a:noFill/>
            <a:ln w="1905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88" name="Line 28"/>
            <p:cNvSpPr>
              <a:spLocks noChangeShapeType="1"/>
            </p:cNvSpPr>
            <p:nvPr/>
          </p:nvSpPr>
          <p:spPr bwMode="auto">
            <a:xfrm flipV="1">
              <a:off x="1298" y="3387"/>
              <a:ext cx="1441" cy="40"/>
            </a:xfrm>
            <a:prstGeom prst="line">
              <a:avLst/>
            </a:prstGeom>
            <a:noFill/>
            <a:ln w="1905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89" name="Line 29"/>
            <p:cNvSpPr>
              <a:spLocks noChangeShapeType="1"/>
            </p:cNvSpPr>
            <p:nvPr/>
          </p:nvSpPr>
          <p:spPr bwMode="auto">
            <a:xfrm flipH="1">
              <a:off x="2877" y="1963"/>
              <a:ext cx="611" cy="128"/>
            </a:xfrm>
            <a:prstGeom prst="line">
              <a:avLst/>
            </a:prstGeom>
            <a:noFill/>
            <a:ln w="1905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90" name="Line 30"/>
            <p:cNvSpPr>
              <a:spLocks noChangeShapeType="1"/>
            </p:cNvSpPr>
            <p:nvPr/>
          </p:nvSpPr>
          <p:spPr bwMode="auto">
            <a:xfrm flipH="1">
              <a:off x="4560" y="1680"/>
              <a:ext cx="144" cy="899"/>
            </a:xfrm>
            <a:prstGeom prst="line">
              <a:avLst/>
            </a:prstGeom>
            <a:noFill/>
            <a:ln w="1905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91" name="Rectangle 31"/>
            <p:cNvSpPr>
              <a:spLocks noChangeArrowheads="1"/>
            </p:cNvSpPr>
            <p:nvPr/>
          </p:nvSpPr>
          <p:spPr bwMode="auto">
            <a:xfrm>
              <a:off x="1215" y="3065"/>
              <a:ext cx="87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indent="4763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de-DE" altLang="cs-CZ">
                  <a:solidFill>
                    <a:schemeClr val="bg1"/>
                  </a:solidFill>
                </a:rPr>
                <a:t>komutátor</a:t>
              </a:r>
            </a:p>
          </p:txBody>
        </p:sp>
        <p:sp>
          <p:nvSpPr>
            <p:cNvPr id="15392" name="Line 32"/>
            <p:cNvSpPr>
              <a:spLocks noChangeShapeType="1"/>
            </p:cNvSpPr>
            <p:nvPr/>
          </p:nvSpPr>
          <p:spPr bwMode="auto">
            <a:xfrm flipH="1" flipV="1">
              <a:off x="1744" y="1027"/>
              <a:ext cx="1461" cy="278"/>
            </a:xfrm>
            <a:prstGeom prst="line">
              <a:avLst/>
            </a:prstGeom>
            <a:noFill/>
            <a:ln w="1905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93" name="Line 33"/>
            <p:cNvSpPr>
              <a:spLocks noChangeShapeType="1"/>
            </p:cNvSpPr>
            <p:nvPr/>
          </p:nvSpPr>
          <p:spPr bwMode="auto">
            <a:xfrm flipH="1" flipV="1">
              <a:off x="720" y="1054"/>
              <a:ext cx="495" cy="1126"/>
            </a:xfrm>
            <a:prstGeom prst="line">
              <a:avLst/>
            </a:prstGeom>
            <a:noFill/>
            <a:ln w="1905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94" name="Line 34"/>
            <p:cNvSpPr>
              <a:spLocks noChangeShapeType="1"/>
            </p:cNvSpPr>
            <p:nvPr/>
          </p:nvSpPr>
          <p:spPr bwMode="auto">
            <a:xfrm flipH="1">
              <a:off x="4512" y="2905"/>
              <a:ext cx="81" cy="844"/>
            </a:xfrm>
            <a:prstGeom prst="line">
              <a:avLst/>
            </a:prstGeom>
            <a:noFill/>
            <a:ln w="1905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95" name="Rectangle 35"/>
            <p:cNvSpPr>
              <a:spLocks noChangeArrowheads="1"/>
            </p:cNvSpPr>
            <p:nvPr/>
          </p:nvSpPr>
          <p:spPr bwMode="auto">
            <a:xfrm>
              <a:off x="4058" y="3709"/>
              <a:ext cx="1047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indent="4763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de-DE" altLang="cs-CZ">
                  <a:solidFill>
                    <a:schemeClr val="bg1"/>
                  </a:solidFill>
                </a:rPr>
                <a:t>samomazná kluzná ložiska</a:t>
              </a:r>
            </a:p>
          </p:txBody>
        </p:sp>
        <p:sp>
          <p:nvSpPr>
            <p:cNvPr id="15396" name="Line 36"/>
            <p:cNvSpPr>
              <a:spLocks noChangeShapeType="1"/>
            </p:cNvSpPr>
            <p:nvPr/>
          </p:nvSpPr>
          <p:spPr bwMode="auto">
            <a:xfrm>
              <a:off x="3646" y="3279"/>
              <a:ext cx="536" cy="470"/>
            </a:xfrm>
            <a:prstGeom prst="line">
              <a:avLst/>
            </a:prstGeom>
            <a:noFill/>
            <a:ln w="1905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97" name="Line 37"/>
            <p:cNvSpPr>
              <a:spLocks noChangeShapeType="1"/>
            </p:cNvSpPr>
            <p:nvPr/>
          </p:nvSpPr>
          <p:spPr bwMode="auto">
            <a:xfrm>
              <a:off x="3312" y="2544"/>
              <a:ext cx="399" cy="344"/>
            </a:xfrm>
            <a:prstGeom prst="line">
              <a:avLst/>
            </a:prstGeom>
            <a:noFill/>
            <a:ln w="1905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98" name="Line 38"/>
            <p:cNvSpPr>
              <a:spLocks noChangeShapeType="1"/>
            </p:cNvSpPr>
            <p:nvPr/>
          </p:nvSpPr>
          <p:spPr bwMode="auto">
            <a:xfrm flipH="1">
              <a:off x="3563" y="1175"/>
              <a:ext cx="1072" cy="161"/>
            </a:xfrm>
            <a:prstGeom prst="line">
              <a:avLst/>
            </a:prstGeom>
            <a:noFill/>
            <a:ln w="1905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99" name="Line 39"/>
            <p:cNvSpPr>
              <a:spLocks noChangeShapeType="1"/>
            </p:cNvSpPr>
            <p:nvPr/>
          </p:nvSpPr>
          <p:spPr bwMode="auto">
            <a:xfrm flipH="1">
              <a:off x="3139" y="1580"/>
              <a:ext cx="1177" cy="170"/>
            </a:xfrm>
            <a:prstGeom prst="line">
              <a:avLst/>
            </a:prstGeom>
            <a:noFill/>
            <a:ln w="1905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400" name="Line 40"/>
            <p:cNvSpPr>
              <a:spLocks noChangeShapeType="1"/>
            </p:cNvSpPr>
            <p:nvPr/>
          </p:nvSpPr>
          <p:spPr bwMode="auto">
            <a:xfrm flipH="1" flipV="1">
              <a:off x="2529" y="2984"/>
              <a:ext cx="741" cy="86"/>
            </a:xfrm>
            <a:prstGeom prst="line">
              <a:avLst/>
            </a:prstGeom>
            <a:noFill/>
            <a:ln w="1905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29600" cy="1209675"/>
          </a:xfrm>
        </p:spPr>
        <p:txBody>
          <a:bodyPr/>
          <a:lstStyle/>
          <a:p>
            <a:r>
              <a:rPr lang="cs-CZ" altLang="cs-CZ" sz="3600" b="1" u="sng"/>
              <a:t>Elektronicky komutované stejnosměrné motory (EC)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50825" y="2095500"/>
            <a:ext cx="864235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dirty="0"/>
              <a:t>Proč elektronicky komutované motory ?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 dirty="0"/>
              <a:t>Odstranit kluzný kontakt komutátor – kartáč, který</a:t>
            </a:r>
            <a:r>
              <a:rPr lang="cs-CZ" altLang="cs-CZ" sz="2400" b="1" dirty="0"/>
              <a:t>:</a:t>
            </a:r>
          </a:p>
          <a:p>
            <a:r>
              <a:rPr lang="cs-CZ" altLang="cs-CZ" sz="2000" b="1" dirty="0"/>
              <a:t>*	omezuje maximální rychlost</a:t>
            </a:r>
          </a:p>
          <a:p>
            <a:r>
              <a:rPr lang="cs-CZ" altLang="cs-CZ" sz="2000" b="1" dirty="0"/>
              <a:t>*	je zdrojem elektromagnetického rušení</a:t>
            </a:r>
          </a:p>
          <a:p>
            <a:r>
              <a:rPr lang="cs-CZ" altLang="cs-CZ" sz="2000" b="1" dirty="0"/>
              <a:t>*	snižuje životnost motoru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 dirty="0"/>
              <a:t>Současně zachovává výhody stejnosměrného motoru</a:t>
            </a:r>
            <a:r>
              <a:rPr lang="cs-CZ" altLang="cs-CZ" sz="2400" b="1" dirty="0"/>
              <a:t>:</a:t>
            </a:r>
          </a:p>
          <a:p>
            <a:r>
              <a:rPr lang="cs-CZ" altLang="cs-CZ" sz="2000" b="1" dirty="0"/>
              <a:t>*	velké krátkodobé přetížení  </a:t>
            </a:r>
          </a:p>
          <a:p>
            <a:r>
              <a:rPr lang="cs-CZ" altLang="cs-CZ" sz="2000" b="1" dirty="0"/>
              <a:t>*	velký záběrový moment</a:t>
            </a:r>
          </a:p>
          <a:p>
            <a:r>
              <a:rPr lang="cs-CZ" altLang="cs-CZ" sz="2000" b="1" dirty="0"/>
              <a:t>*	malá časová konstanta, velká dynamika pohonu</a:t>
            </a:r>
          </a:p>
          <a:p>
            <a:r>
              <a:rPr lang="cs-CZ" altLang="cs-CZ" sz="2000" b="1" dirty="0"/>
              <a:t>*	malé rozměry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57" name="Group 237"/>
          <p:cNvGrpSpPr>
            <a:grpSpLocks/>
          </p:cNvGrpSpPr>
          <p:nvPr/>
        </p:nvGrpSpPr>
        <p:grpSpPr bwMode="auto">
          <a:xfrm>
            <a:off x="107950" y="1481138"/>
            <a:ext cx="4535488" cy="4762500"/>
            <a:chOff x="68" y="933"/>
            <a:chExt cx="2857" cy="3000"/>
          </a:xfrm>
        </p:grpSpPr>
        <p:sp>
          <p:nvSpPr>
            <p:cNvPr id="30848" name="Rectangle 128"/>
            <p:cNvSpPr>
              <a:spLocks noChangeArrowheads="1"/>
            </p:cNvSpPr>
            <p:nvPr/>
          </p:nvSpPr>
          <p:spPr bwMode="auto">
            <a:xfrm>
              <a:off x="68" y="2659"/>
              <a:ext cx="21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cs-CZ" altLang="cs-CZ" sz="2000" b="1" i="1">
                  <a:solidFill>
                    <a:srgbClr val="00CCFF"/>
                  </a:solidFill>
                </a:rPr>
                <a:t>F</a:t>
              </a:r>
              <a:endParaRPr lang="de-DE" altLang="cs-CZ" sz="2000" b="1" i="1">
                <a:solidFill>
                  <a:srgbClr val="00CCFF"/>
                </a:solidFill>
              </a:endParaRPr>
            </a:p>
          </p:txBody>
        </p:sp>
        <p:grpSp>
          <p:nvGrpSpPr>
            <p:cNvPr id="30956" name="Group 236"/>
            <p:cNvGrpSpPr>
              <a:grpSpLocks/>
            </p:cNvGrpSpPr>
            <p:nvPr/>
          </p:nvGrpSpPr>
          <p:grpSpPr bwMode="auto">
            <a:xfrm>
              <a:off x="68" y="933"/>
              <a:ext cx="2857" cy="3000"/>
              <a:chOff x="68" y="933"/>
              <a:chExt cx="2857" cy="3000"/>
            </a:xfrm>
          </p:grpSpPr>
          <p:sp>
            <p:nvSpPr>
              <p:cNvPr id="30815" name="Rectangle 95"/>
              <p:cNvSpPr>
                <a:spLocks noChangeArrowheads="1"/>
              </p:cNvSpPr>
              <p:nvPr/>
            </p:nvSpPr>
            <p:spPr bwMode="auto">
              <a:xfrm>
                <a:off x="68" y="933"/>
                <a:ext cx="280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cs-CZ" altLang="cs-CZ" b="1" i="1" u="sng">
                    <a:solidFill>
                      <a:srgbClr val="603900"/>
                    </a:solidFill>
                  </a:rPr>
                  <a:t>směr proudu v cívce je řízený komutací</a:t>
                </a:r>
                <a:endParaRPr lang="de-DE" altLang="cs-CZ" b="1" i="1" u="sng">
                  <a:solidFill>
                    <a:srgbClr val="603900"/>
                  </a:solidFill>
                </a:endParaRPr>
              </a:p>
            </p:txBody>
          </p:sp>
          <p:grpSp>
            <p:nvGrpSpPr>
              <p:cNvPr id="30896" name="Group 176"/>
              <p:cNvGrpSpPr>
                <a:grpSpLocks/>
              </p:cNvGrpSpPr>
              <p:nvPr/>
            </p:nvGrpSpPr>
            <p:grpSpPr bwMode="auto">
              <a:xfrm>
                <a:off x="204" y="1284"/>
                <a:ext cx="2721" cy="2649"/>
                <a:chOff x="204" y="1284"/>
                <a:chExt cx="2721" cy="2649"/>
              </a:xfrm>
            </p:grpSpPr>
            <p:sp>
              <p:nvSpPr>
                <p:cNvPr id="30816" name="Oval 96"/>
                <p:cNvSpPr>
                  <a:spLocks noChangeArrowheads="1"/>
                </p:cNvSpPr>
                <p:nvPr/>
              </p:nvSpPr>
              <p:spPr bwMode="auto">
                <a:xfrm>
                  <a:off x="216" y="1284"/>
                  <a:ext cx="2300" cy="2300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0817" name="Oval 97"/>
                <p:cNvSpPr>
                  <a:spLocks noChangeArrowheads="1"/>
                </p:cNvSpPr>
                <p:nvPr/>
              </p:nvSpPr>
              <p:spPr bwMode="auto">
                <a:xfrm>
                  <a:off x="464" y="1520"/>
                  <a:ext cx="1804" cy="182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0818" name="Oval 98"/>
                <p:cNvSpPr>
                  <a:spLocks noChangeArrowheads="1"/>
                </p:cNvSpPr>
                <p:nvPr/>
              </p:nvSpPr>
              <p:spPr bwMode="auto">
                <a:xfrm>
                  <a:off x="515" y="1583"/>
                  <a:ext cx="1702" cy="1702"/>
                </a:xfrm>
                <a:prstGeom prst="ellipse">
                  <a:avLst/>
                </a:prstGeom>
                <a:solidFill>
                  <a:srgbClr val="FDE3BA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0819" name="Oval 99"/>
                <p:cNvSpPr>
                  <a:spLocks noChangeArrowheads="1"/>
                </p:cNvSpPr>
                <p:nvPr/>
              </p:nvSpPr>
              <p:spPr bwMode="auto">
                <a:xfrm>
                  <a:off x="742" y="1822"/>
                  <a:ext cx="1248" cy="122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30821" name="Group 101"/>
                <p:cNvGrpSpPr>
                  <a:grpSpLocks/>
                </p:cNvGrpSpPr>
                <p:nvPr/>
              </p:nvGrpSpPr>
              <p:grpSpPr bwMode="auto">
                <a:xfrm>
                  <a:off x="806" y="1874"/>
                  <a:ext cx="1121" cy="564"/>
                  <a:chOff x="806" y="1874"/>
                  <a:chExt cx="1121" cy="564"/>
                </a:xfrm>
              </p:grpSpPr>
              <p:sp>
                <p:nvSpPr>
                  <p:cNvPr id="30822" name="Arc 102"/>
                  <p:cNvSpPr>
                    <a:spLocks/>
                  </p:cNvSpPr>
                  <p:nvPr/>
                </p:nvSpPr>
                <p:spPr bwMode="auto">
                  <a:xfrm>
                    <a:off x="1363" y="1874"/>
                    <a:ext cx="564" cy="56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0823" name="Arc 103"/>
                  <p:cNvSpPr>
                    <a:spLocks/>
                  </p:cNvSpPr>
                  <p:nvPr/>
                </p:nvSpPr>
                <p:spPr bwMode="auto">
                  <a:xfrm>
                    <a:off x="806" y="1874"/>
                    <a:ext cx="564" cy="564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21600"/>
                      <a:gd name="T1" fmla="*/ 21600 h 21600"/>
                      <a:gd name="T2" fmla="*/ 21562 w 21600"/>
                      <a:gd name="T3" fmla="*/ 0 h 21600"/>
                      <a:gd name="T4" fmla="*/ 2160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21600"/>
                        </a:moveTo>
                        <a:cubicBezTo>
                          <a:pt x="0" y="9685"/>
                          <a:pt x="9647" y="20"/>
                          <a:pt x="21562" y="0"/>
                        </a:cubicBezTo>
                      </a:path>
                      <a:path w="21600" h="21600" stroke="0" extrusionOk="0">
                        <a:moveTo>
                          <a:pt x="0" y="21600"/>
                        </a:moveTo>
                        <a:cubicBezTo>
                          <a:pt x="0" y="9685"/>
                          <a:pt x="9647" y="20"/>
                          <a:pt x="21562" y="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30824" name="Group 104"/>
                <p:cNvGrpSpPr>
                  <a:grpSpLocks/>
                </p:cNvGrpSpPr>
                <p:nvPr/>
              </p:nvGrpSpPr>
              <p:grpSpPr bwMode="auto">
                <a:xfrm>
                  <a:off x="801" y="2436"/>
                  <a:ext cx="1131" cy="564"/>
                  <a:chOff x="801" y="2436"/>
                  <a:chExt cx="1131" cy="564"/>
                </a:xfrm>
              </p:grpSpPr>
              <p:sp>
                <p:nvSpPr>
                  <p:cNvPr id="30825" name="Arc 105"/>
                  <p:cNvSpPr>
                    <a:spLocks/>
                  </p:cNvSpPr>
                  <p:nvPr/>
                </p:nvSpPr>
                <p:spPr bwMode="auto">
                  <a:xfrm rot="10800000">
                    <a:off x="1368" y="2436"/>
                    <a:ext cx="564" cy="564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21600"/>
                      <a:gd name="T1" fmla="*/ 21600 h 21600"/>
                      <a:gd name="T2" fmla="*/ 21562 w 21600"/>
                      <a:gd name="T3" fmla="*/ 0 h 21600"/>
                      <a:gd name="T4" fmla="*/ 2160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21600"/>
                        </a:moveTo>
                        <a:cubicBezTo>
                          <a:pt x="0" y="9685"/>
                          <a:pt x="9647" y="20"/>
                          <a:pt x="21562" y="0"/>
                        </a:cubicBezTo>
                      </a:path>
                      <a:path w="21600" h="21600" stroke="0" extrusionOk="0">
                        <a:moveTo>
                          <a:pt x="0" y="21600"/>
                        </a:moveTo>
                        <a:cubicBezTo>
                          <a:pt x="0" y="9685"/>
                          <a:pt x="9647" y="20"/>
                          <a:pt x="21562" y="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51DC00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0826" name="Arc 106"/>
                  <p:cNvSpPr>
                    <a:spLocks/>
                  </p:cNvSpPr>
                  <p:nvPr/>
                </p:nvSpPr>
                <p:spPr bwMode="auto">
                  <a:xfrm rot="10800000">
                    <a:off x="801" y="2436"/>
                    <a:ext cx="564" cy="56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51DC00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30827" name="Group 107"/>
                <p:cNvGrpSpPr>
                  <a:grpSpLocks/>
                </p:cNvGrpSpPr>
                <p:nvPr/>
              </p:nvGrpSpPr>
              <p:grpSpPr bwMode="auto">
                <a:xfrm>
                  <a:off x="1258" y="1593"/>
                  <a:ext cx="216" cy="216"/>
                  <a:chOff x="1258" y="1593"/>
                  <a:chExt cx="216" cy="216"/>
                </a:xfrm>
              </p:grpSpPr>
              <p:sp>
                <p:nvSpPr>
                  <p:cNvPr id="30828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1258" y="1593"/>
                    <a:ext cx="216" cy="216"/>
                  </a:xfrm>
                  <a:prstGeom prst="ellipse">
                    <a:avLst/>
                  </a:prstGeom>
                  <a:solidFill>
                    <a:srgbClr val="EF91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0829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1624"/>
                    <a:ext cx="149" cy="15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0830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81" y="1627"/>
                    <a:ext cx="171" cy="14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30831" name="Group 111"/>
                <p:cNvGrpSpPr>
                  <a:grpSpLocks/>
                </p:cNvGrpSpPr>
                <p:nvPr/>
              </p:nvGrpSpPr>
              <p:grpSpPr bwMode="auto">
                <a:xfrm>
                  <a:off x="1270" y="3059"/>
                  <a:ext cx="216" cy="216"/>
                  <a:chOff x="1270" y="3059"/>
                  <a:chExt cx="216" cy="216"/>
                </a:xfrm>
              </p:grpSpPr>
              <p:sp>
                <p:nvSpPr>
                  <p:cNvPr id="30832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1270" y="3059"/>
                    <a:ext cx="216" cy="216"/>
                  </a:xfrm>
                  <a:prstGeom prst="ellipse">
                    <a:avLst/>
                  </a:prstGeom>
                  <a:solidFill>
                    <a:srgbClr val="EF91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0833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1340" y="3129"/>
                    <a:ext cx="76" cy="7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30834" name="Oval 114"/>
                <p:cNvSpPr>
                  <a:spLocks noChangeArrowheads="1"/>
                </p:cNvSpPr>
                <p:nvPr/>
              </p:nvSpPr>
              <p:spPr bwMode="auto">
                <a:xfrm>
                  <a:off x="1255" y="2293"/>
                  <a:ext cx="252" cy="25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0835" name="Line 115"/>
                <p:cNvSpPr>
                  <a:spLocks noChangeShapeType="1"/>
                </p:cNvSpPr>
                <p:nvPr/>
              </p:nvSpPr>
              <p:spPr bwMode="auto">
                <a:xfrm flipH="1" flipV="1">
                  <a:off x="981" y="1500"/>
                  <a:ext cx="244" cy="533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0836" name="Line 116"/>
                <p:cNvSpPr>
                  <a:spLocks noChangeShapeType="1"/>
                </p:cNvSpPr>
                <p:nvPr/>
              </p:nvSpPr>
              <p:spPr bwMode="auto">
                <a:xfrm flipH="1" flipV="1">
                  <a:off x="1519" y="2744"/>
                  <a:ext cx="244" cy="53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0837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1038" y="2768"/>
                  <a:ext cx="227" cy="53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0838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1515" y="1500"/>
                  <a:ext cx="228" cy="533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0839" name="Line 119"/>
                <p:cNvSpPr>
                  <a:spLocks noChangeShapeType="1"/>
                </p:cNvSpPr>
                <p:nvPr/>
              </p:nvSpPr>
              <p:spPr bwMode="auto">
                <a:xfrm flipH="1" flipV="1">
                  <a:off x="1640" y="2672"/>
                  <a:ext cx="352" cy="479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0840" name="Line 120"/>
                <p:cNvSpPr>
                  <a:spLocks noChangeShapeType="1"/>
                </p:cNvSpPr>
                <p:nvPr/>
              </p:nvSpPr>
              <p:spPr bwMode="auto">
                <a:xfrm flipH="1" flipV="1">
                  <a:off x="776" y="1626"/>
                  <a:ext cx="352" cy="48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0841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1624" y="1626"/>
                  <a:ext cx="336" cy="48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0842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760" y="2726"/>
                  <a:ext cx="336" cy="479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0843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1382" y="2799"/>
                  <a:ext cx="4" cy="60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0844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1360" y="1427"/>
                  <a:ext cx="0" cy="56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0845" name="Rectangle 125"/>
                <p:cNvSpPr>
                  <a:spLocks noChangeArrowheads="1"/>
                </p:cNvSpPr>
                <p:nvPr/>
              </p:nvSpPr>
              <p:spPr bwMode="auto">
                <a:xfrm>
                  <a:off x="2455" y="1888"/>
                  <a:ext cx="212" cy="2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cs-CZ" altLang="cs-CZ" sz="2000" b="1" i="1">
                      <a:solidFill>
                        <a:srgbClr val="00CCFF"/>
                      </a:solidFill>
                    </a:rPr>
                    <a:t>F</a:t>
                  </a:r>
                  <a:endParaRPr lang="de-DE" altLang="cs-CZ" sz="2000" b="1" i="1">
                    <a:solidFill>
                      <a:srgbClr val="00CCFF"/>
                    </a:solidFill>
                  </a:endParaRPr>
                </a:p>
              </p:txBody>
            </p:sp>
            <p:sp>
              <p:nvSpPr>
                <p:cNvPr id="30846" name="AutoShape 126"/>
                <p:cNvSpPr>
                  <a:spLocks noChangeArrowheads="1"/>
                </p:cNvSpPr>
                <p:nvPr/>
              </p:nvSpPr>
              <p:spPr bwMode="auto">
                <a:xfrm>
                  <a:off x="1383" y="2069"/>
                  <a:ext cx="1134" cy="144"/>
                </a:xfrm>
                <a:prstGeom prst="rightArrow">
                  <a:avLst>
                    <a:gd name="adj1" fmla="val 50000"/>
                    <a:gd name="adj2" fmla="val 393786"/>
                  </a:avLst>
                </a:prstGeom>
                <a:solidFill>
                  <a:srgbClr val="00FFFF"/>
                </a:solidFill>
                <a:ln>
                  <a:noFill/>
                </a:ln>
                <a:effectLst>
                  <a:prstShdw prst="shdw17" dist="17961" dir="2700000">
                    <a:srgbClr val="00FF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0847" name="AutoShape 127"/>
                <p:cNvSpPr>
                  <a:spLocks noChangeArrowheads="1"/>
                </p:cNvSpPr>
                <p:nvPr/>
              </p:nvSpPr>
              <p:spPr bwMode="auto">
                <a:xfrm flipH="1">
                  <a:off x="204" y="2606"/>
                  <a:ext cx="1179" cy="144"/>
                </a:xfrm>
                <a:prstGeom prst="rightArrow">
                  <a:avLst>
                    <a:gd name="adj1" fmla="val 50000"/>
                    <a:gd name="adj2" fmla="val 409413"/>
                  </a:avLst>
                </a:prstGeom>
                <a:solidFill>
                  <a:srgbClr val="00CCFF"/>
                </a:solidFill>
                <a:ln>
                  <a:noFill/>
                </a:ln>
                <a:effectLst>
                  <a:prstShdw prst="shdw17" dist="17961" dir="2700000">
                    <a:srgbClr val="00CC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0849" name="Rectangle 129"/>
                <p:cNvSpPr>
                  <a:spLocks noChangeArrowheads="1"/>
                </p:cNvSpPr>
                <p:nvPr/>
              </p:nvSpPr>
              <p:spPr bwMode="auto">
                <a:xfrm>
                  <a:off x="1344" y="3696"/>
                  <a:ext cx="1378" cy="23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cs-CZ" altLang="cs-CZ" b="1" i="1">
                      <a:solidFill>
                        <a:srgbClr val="603900"/>
                      </a:solidFill>
                    </a:rPr>
                    <a:t>daný směr proudu</a:t>
                  </a:r>
                  <a:endParaRPr lang="de-DE" altLang="cs-CZ" b="1" i="1">
                    <a:solidFill>
                      <a:srgbClr val="603900"/>
                    </a:solidFill>
                  </a:endParaRPr>
                </a:p>
              </p:txBody>
            </p:sp>
            <p:sp>
              <p:nvSpPr>
                <p:cNvPr id="30850" name="Rectangle 130"/>
                <p:cNvSpPr>
                  <a:spLocks noChangeArrowheads="1"/>
                </p:cNvSpPr>
                <p:nvPr/>
              </p:nvSpPr>
              <p:spPr bwMode="auto">
                <a:xfrm>
                  <a:off x="1931" y="3081"/>
                  <a:ext cx="994" cy="4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r" eaLnBrk="0" hangingPunct="0"/>
                  <a:r>
                    <a:rPr lang="de-DE" altLang="cs-CZ" sz="2000" b="1" i="1">
                      <a:solidFill>
                        <a:schemeClr val="accent2"/>
                      </a:solidFill>
                    </a:rPr>
                    <a:t>magnetické</a:t>
                  </a:r>
                </a:p>
                <a:p>
                  <a:pPr algn="r" eaLnBrk="0" hangingPunct="0"/>
                  <a:r>
                    <a:rPr lang="de-DE" altLang="cs-CZ" sz="2000" b="1" i="1">
                      <a:solidFill>
                        <a:schemeClr val="accent2"/>
                      </a:solidFill>
                    </a:rPr>
                    <a:t>pole</a:t>
                  </a:r>
                </a:p>
              </p:txBody>
            </p:sp>
            <p:sp>
              <p:nvSpPr>
                <p:cNvPr id="30852" name="Line 132"/>
                <p:cNvSpPr>
                  <a:spLocks noChangeShapeType="1"/>
                </p:cNvSpPr>
                <p:nvPr/>
              </p:nvSpPr>
              <p:spPr bwMode="auto">
                <a:xfrm>
                  <a:off x="1452" y="3196"/>
                  <a:ext cx="304" cy="4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30894" name="Rectangle 174"/>
          <p:cNvSpPr>
            <a:spLocks noChangeArrowheads="1"/>
          </p:cNvSpPr>
          <p:nvPr/>
        </p:nvSpPr>
        <p:spPr bwMode="auto">
          <a:xfrm>
            <a:off x="468313" y="203200"/>
            <a:ext cx="8229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3600" b="1" u="sng" dirty="0"/>
              <a:t>Princip motoru EC</a:t>
            </a:r>
          </a:p>
        </p:txBody>
      </p:sp>
      <p:grpSp>
        <p:nvGrpSpPr>
          <p:cNvPr id="30954" name="Group 234"/>
          <p:cNvGrpSpPr>
            <a:grpSpLocks/>
          </p:cNvGrpSpPr>
          <p:nvPr/>
        </p:nvGrpSpPr>
        <p:grpSpPr bwMode="auto">
          <a:xfrm>
            <a:off x="5940425" y="1484313"/>
            <a:ext cx="2303463" cy="3319462"/>
            <a:chOff x="3606" y="1071"/>
            <a:chExt cx="1451" cy="2091"/>
          </a:xfrm>
        </p:grpSpPr>
        <p:sp>
          <p:nvSpPr>
            <p:cNvPr id="30897" name="Rectangle 177"/>
            <p:cNvSpPr>
              <a:spLocks noChangeArrowheads="1"/>
            </p:cNvSpPr>
            <p:nvPr/>
          </p:nvSpPr>
          <p:spPr bwMode="auto">
            <a:xfrm>
              <a:off x="3651" y="1071"/>
              <a:ext cx="1361" cy="681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000" b="1"/>
                <a:t>Elektronická</a:t>
              </a:r>
            </a:p>
            <a:p>
              <a:pPr algn="ctr"/>
              <a:r>
                <a:rPr lang="cs-CZ" altLang="cs-CZ" sz="2000" b="1"/>
                <a:t>řídící </a:t>
              </a:r>
            </a:p>
            <a:p>
              <a:pPr algn="ctr"/>
              <a:r>
                <a:rPr lang="cs-CZ" altLang="cs-CZ" sz="2000" b="1"/>
                <a:t>jednotka</a:t>
              </a:r>
            </a:p>
          </p:txBody>
        </p:sp>
        <p:grpSp>
          <p:nvGrpSpPr>
            <p:cNvPr id="30945" name="Group 225"/>
            <p:cNvGrpSpPr>
              <a:grpSpLocks/>
            </p:cNvGrpSpPr>
            <p:nvPr/>
          </p:nvGrpSpPr>
          <p:grpSpPr bwMode="auto">
            <a:xfrm>
              <a:off x="4331" y="1752"/>
              <a:ext cx="91" cy="946"/>
              <a:chOff x="4331" y="1752"/>
              <a:chExt cx="91" cy="946"/>
            </a:xfrm>
          </p:grpSpPr>
          <p:sp>
            <p:nvSpPr>
              <p:cNvPr id="30901" name="Arc 181"/>
              <p:cNvSpPr>
                <a:spLocks noChangeAspect="1"/>
              </p:cNvSpPr>
              <p:nvPr/>
            </p:nvSpPr>
            <p:spPr bwMode="auto">
              <a:xfrm flipV="1">
                <a:off x="4343" y="2052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02" name="Arc 182"/>
              <p:cNvSpPr>
                <a:spLocks noChangeAspect="1"/>
              </p:cNvSpPr>
              <p:nvPr/>
            </p:nvSpPr>
            <p:spPr bwMode="auto">
              <a:xfrm flipV="1">
                <a:off x="4343" y="2212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03" name="Arc 183"/>
              <p:cNvSpPr>
                <a:spLocks noChangeAspect="1"/>
              </p:cNvSpPr>
              <p:nvPr/>
            </p:nvSpPr>
            <p:spPr bwMode="auto">
              <a:xfrm flipV="1">
                <a:off x="4331" y="2372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04" name="Line 184"/>
              <p:cNvSpPr>
                <a:spLocks noChangeShapeType="1"/>
              </p:cNvSpPr>
              <p:nvPr/>
            </p:nvSpPr>
            <p:spPr bwMode="auto">
              <a:xfrm>
                <a:off x="4342" y="1752"/>
                <a:ext cx="0" cy="30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0905" name="Line 185"/>
              <p:cNvSpPr>
                <a:spLocks noChangeShapeType="1"/>
              </p:cNvSpPr>
              <p:nvPr/>
            </p:nvSpPr>
            <p:spPr bwMode="auto">
              <a:xfrm>
                <a:off x="4331" y="2534"/>
                <a:ext cx="0" cy="16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30909" name="Oval 189"/>
            <p:cNvSpPr>
              <a:spLocks noChangeArrowheads="1"/>
            </p:cNvSpPr>
            <p:nvPr/>
          </p:nvSpPr>
          <p:spPr bwMode="auto">
            <a:xfrm>
              <a:off x="4286" y="2705"/>
              <a:ext cx="91" cy="91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0950" name="Group 230"/>
            <p:cNvGrpSpPr>
              <a:grpSpLocks/>
            </p:cNvGrpSpPr>
            <p:nvPr/>
          </p:nvGrpSpPr>
          <p:grpSpPr bwMode="auto">
            <a:xfrm>
              <a:off x="3606" y="1752"/>
              <a:ext cx="698" cy="1394"/>
              <a:chOff x="3606" y="1752"/>
              <a:chExt cx="698" cy="1394"/>
            </a:xfrm>
          </p:grpSpPr>
          <p:grpSp>
            <p:nvGrpSpPr>
              <p:cNvPr id="30949" name="Group 229"/>
              <p:cNvGrpSpPr>
                <a:grpSpLocks/>
              </p:cNvGrpSpPr>
              <p:nvPr/>
            </p:nvGrpSpPr>
            <p:grpSpPr bwMode="auto">
              <a:xfrm>
                <a:off x="3697" y="2810"/>
                <a:ext cx="607" cy="236"/>
                <a:chOff x="3697" y="2810"/>
                <a:chExt cx="607" cy="236"/>
              </a:xfrm>
            </p:grpSpPr>
            <p:sp>
              <p:nvSpPr>
                <p:cNvPr id="30938" name="Arc 218"/>
                <p:cNvSpPr>
                  <a:spLocks noChangeAspect="1"/>
                </p:cNvSpPr>
                <p:nvPr/>
              </p:nvSpPr>
              <p:spPr bwMode="auto">
                <a:xfrm rot="14400000" flipV="1">
                  <a:off x="3736" y="2928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0939" name="Arc 219"/>
                <p:cNvSpPr>
                  <a:spLocks noChangeAspect="1"/>
                </p:cNvSpPr>
                <p:nvPr/>
              </p:nvSpPr>
              <p:spPr bwMode="auto">
                <a:xfrm rot="14400000" flipV="1">
                  <a:off x="3875" y="2848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0940" name="Arc 220"/>
                <p:cNvSpPr>
                  <a:spLocks noChangeAspect="1"/>
                </p:cNvSpPr>
                <p:nvPr/>
              </p:nvSpPr>
              <p:spPr bwMode="auto">
                <a:xfrm rot="14400000" flipV="1">
                  <a:off x="4019" y="277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0942" name="Line 222"/>
                <p:cNvSpPr>
                  <a:spLocks noChangeShapeType="1"/>
                </p:cNvSpPr>
                <p:nvPr/>
              </p:nvSpPr>
              <p:spPr bwMode="auto">
                <a:xfrm rot="14400000">
                  <a:off x="4222" y="2728"/>
                  <a:ext cx="0" cy="164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30948" name="Freeform 228"/>
              <p:cNvSpPr>
                <a:spLocks/>
              </p:cNvSpPr>
              <p:nvPr/>
            </p:nvSpPr>
            <p:spPr bwMode="auto">
              <a:xfrm>
                <a:off x="3606" y="1752"/>
                <a:ext cx="453" cy="1394"/>
              </a:xfrm>
              <a:custGeom>
                <a:avLst/>
                <a:gdLst>
                  <a:gd name="T0" fmla="*/ 136 w 453"/>
                  <a:gd name="T1" fmla="*/ 1315 h 1394"/>
                  <a:gd name="T2" fmla="*/ 0 w 453"/>
                  <a:gd name="T3" fmla="*/ 1394 h 1394"/>
                  <a:gd name="T4" fmla="*/ 0 w 453"/>
                  <a:gd name="T5" fmla="*/ 272 h 1394"/>
                  <a:gd name="T6" fmla="*/ 453 w 453"/>
                  <a:gd name="T7" fmla="*/ 272 h 1394"/>
                  <a:gd name="T8" fmla="*/ 453 w 453"/>
                  <a:gd name="T9" fmla="*/ 0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3" h="1394">
                    <a:moveTo>
                      <a:pt x="136" y="1315"/>
                    </a:moveTo>
                    <a:lnTo>
                      <a:pt x="0" y="1394"/>
                    </a:lnTo>
                    <a:lnTo>
                      <a:pt x="0" y="272"/>
                    </a:lnTo>
                    <a:lnTo>
                      <a:pt x="453" y="272"/>
                    </a:lnTo>
                    <a:lnTo>
                      <a:pt x="453" y="0"/>
                    </a:ln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953" name="Group 233"/>
            <p:cNvGrpSpPr>
              <a:grpSpLocks/>
            </p:cNvGrpSpPr>
            <p:nvPr/>
          </p:nvGrpSpPr>
          <p:grpSpPr bwMode="auto">
            <a:xfrm>
              <a:off x="4356" y="1768"/>
              <a:ext cx="701" cy="1394"/>
              <a:chOff x="4356" y="1768"/>
              <a:chExt cx="701" cy="1394"/>
            </a:xfrm>
          </p:grpSpPr>
          <p:grpSp>
            <p:nvGrpSpPr>
              <p:cNvPr id="30952" name="Group 232"/>
              <p:cNvGrpSpPr>
                <a:grpSpLocks/>
              </p:cNvGrpSpPr>
              <p:nvPr/>
            </p:nvGrpSpPr>
            <p:grpSpPr bwMode="auto">
              <a:xfrm>
                <a:off x="4356" y="2800"/>
                <a:ext cx="591" cy="255"/>
                <a:chOff x="4356" y="2800"/>
                <a:chExt cx="591" cy="255"/>
              </a:xfrm>
            </p:grpSpPr>
            <p:sp>
              <p:nvSpPr>
                <p:cNvPr id="30932" name="Arc 212"/>
                <p:cNvSpPr>
                  <a:spLocks noChangeAspect="1"/>
                </p:cNvSpPr>
                <p:nvPr/>
              </p:nvSpPr>
              <p:spPr bwMode="auto">
                <a:xfrm rot="18000000" flipV="1">
                  <a:off x="4558" y="2766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0933" name="Arc 213"/>
                <p:cNvSpPr>
                  <a:spLocks noChangeAspect="1"/>
                </p:cNvSpPr>
                <p:nvPr/>
              </p:nvSpPr>
              <p:spPr bwMode="auto">
                <a:xfrm rot="18000000" flipV="1">
                  <a:off x="4697" y="2846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0934" name="Arc 214"/>
                <p:cNvSpPr>
                  <a:spLocks noChangeAspect="1"/>
                </p:cNvSpPr>
                <p:nvPr/>
              </p:nvSpPr>
              <p:spPr bwMode="auto">
                <a:xfrm rot="18000000" flipV="1">
                  <a:off x="4829" y="2937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0935" name="Line 215"/>
                <p:cNvSpPr>
                  <a:spLocks noChangeShapeType="1"/>
                </p:cNvSpPr>
                <p:nvPr/>
              </p:nvSpPr>
              <p:spPr bwMode="auto">
                <a:xfrm rot="18000000">
                  <a:off x="4438" y="2718"/>
                  <a:ext cx="0" cy="164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30951" name="Freeform 231"/>
              <p:cNvSpPr>
                <a:spLocks/>
              </p:cNvSpPr>
              <p:nvPr/>
            </p:nvSpPr>
            <p:spPr bwMode="auto">
              <a:xfrm>
                <a:off x="4649" y="1768"/>
                <a:ext cx="408" cy="1394"/>
              </a:xfrm>
              <a:custGeom>
                <a:avLst/>
                <a:gdLst>
                  <a:gd name="T0" fmla="*/ 272 w 408"/>
                  <a:gd name="T1" fmla="*/ 1315 h 1394"/>
                  <a:gd name="T2" fmla="*/ 408 w 408"/>
                  <a:gd name="T3" fmla="*/ 1394 h 1394"/>
                  <a:gd name="T4" fmla="*/ 408 w 408"/>
                  <a:gd name="T5" fmla="*/ 227 h 1394"/>
                  <a:gd name="T6" fmla="*/ 0 w 408"/>
                  <a:gd name="T7" fmla="*/ 227 h 1394"/>
                  <a:gd name="T8" fmla="*/ 0 w 408"/>
                  <a:gd name="T9" fmla="*/ 0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1394">
                    <a:moveTo>
                      <a:pt x="272" y="1315"/>
                    </a:moveTo>
                    <a:lnTo>
                      <a:pt x="408" y="1394"/>
                    </a:lnTo>
                    <a:lnTo>
                      <a:pt x="408" y="227"/>
                    </a:lnTo>
                    <a:lnTo>
                      <a:pt x="0" y="227"/>
                    </a:lnTo>
                    <a:lnTo>
                      <a:pt x="0" y="0"/>
                    </a:ln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30955" name="Text Box 235"/>
          <p:cNvSpPr txBox="1">
            <a:spLocks noChangeArrowheads="1"/>
          </p:cNvSpPr>
          <p:nvPr/>
        </p:nvSpPr>
        <p:spPr bwMode="auto">
          <a:xfrm>
            <a:off x="5292725" y="5157788"/>
            <a:ext cx="3600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r>
              <a:rPr lang="cs-CZ" altLang="cs-CZ" b="1"/>
              <a:t>Zapojení vinutí může být </a:t>
            </a:r>
          </a:p>
          <a:p>
            <a:r>
              <a:rPr lang="cs-CZ" altLang="cs-CZ" b="1"/>
              <a:t>do hvězdy nebo do trojúhelníku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4" grpId="0"/>
      <p:bldP spid="309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29600" cy="633412"/>
          </a:xfrm>
        </p:spPr>
        <p:txBody>
          <a:bodyPr/>
          <a:lstStyle/>
          <a:p>
            <a:r>
              <a:rPr lang="cs-CZ" altLang="cs-CZ" sz="3600" b="1" u="sng"/>
              <a:t>Porovnání různých typů motorů</a:t>
            </a:r>
          </a:p>
        </p:txBody>
      </p:sp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179513"/>
            <a:ext cx="8483600" cy="520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29600" cy="633412"/>
          </a:xfrm>
        </p:spPr>
        <p:txBody>
          <a:bodyPr/>
          <a:lstStyle/>
          <a:p>
            <a:r>
              <a:rPr lang="cs-CZ" altLang="cs-CZ" sz="3600" b="1" u="sng" dirty="0"/>
              <a:t>Porovnání různých typů motorů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196975"/>
            <a:ext cx="8786813" cy="52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29600" cy="706437"/>
          </a:xfrm>
        </p:spPr>
        <p:txBody>
          <a:bodyPr/>
          <a:lstStyle/>
          <a:p>
            <a:r>
              <a:rPr lang="cs-CZ" altLang="cs-CZ" sz="3600" b="1" u="sng"/>
              <a:t>Konstrukce motorů EC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79388" y="1125538"/>
            <a:ext cx="87852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9750" indent="-539750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0463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9850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9238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/>
              <a:t>1.		</a:t>
            </a:r>
            <a:r>
              <a:rPr lang="cs-CZ" altLang="cs-CZ" sz="2400" b="1" u="sng"/>
              <a:t>Stator - kotva</a:t>
            </a:r>
          </a:p>
          <a:p>
            <a:r>
              <a:rPr lang="cs-CZ" altLang="cs-CZ" sz="2000" b="1"/>
              <a:t>	*	na základě požadavku odstranění kluzného kontaktu musí být napájení do pevné části motoru – statoru </a:t>
            </a:r>
          </a:p>
          <a:p>
            <a:r>
              <a:rPr lang="cs-CZ" altLang="cs-CZ" sz="2000" b="1"/>
              <a:t>	*	protože je motor napájen stejnosměrným proudem, nevytvoří se točivé magnetické pole </a:t>
            </a:r>
            <a:r>
              <a:rPr lang="cs-CZ" altLang="cs-CZ" sz="2000" b="1">
                <a:sym typeface="Symbol" panose="05050102010706020507" pitchFamily="18" charset="2"/>
              </a:rPr>
              <a:t> vinutí statoru musí být napájeno z elektronické jednotky, která postupným spínáním jednotlivých vinutí vytvoří postupné pole</a:t>
            </a:r>
          </a:p>
          <a:p>
            <a:r>
              <a:rPr lang="cs-CZ" altLang="cs-CZ" sz="2000" b="1">
                <a:sym typeface="Symbol" panose="05050102010706020507" pitchFamily="18" charset="2"/>
              </a:rPr>
              <a:t>	*	vinutí statoru je rozděleno na 3 sekce (cívky), které jsou napájeny z elektronické jednotky</a:t>
            </a:r>
          </a:p>
          <a:p>
            <a:r>
              <a:rPr lang="cs-CZ" altLang="cs-CZ" sz="2000" b="1">
                <a:sym typeface="Symbol" panose="05050102010706020507" pitchFamily="18" charset="2"/>
              </a:rPr>
              <a:t>	*	magnetické pole statoru je proměnné  magnetický obvod statoru musí být ze vzájemně izolovaných plechů (snížení </a:t>
            </a:r>
            <a:r>
              <a:rPr lang="el-GR" altLang="cs-CZ" sz="2000" b="1">
                <a:cs typeface="Arial" panose="020B0604020202020204" pitchFamily="34" charset="0"/>
                <a:sym typeface="Symbol" panose="05050102010706020507" pitchFamily="18" charset="2"/>
              </a:rPr>
              <a:t>Δ</a:t>
            </a:r>
            <a:r>
              <a:rPr lang="cs-CZ" altLang="cs-CZ" sz="2000" b="1"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cs-CZ" altLang="cs-CZ" sz="2000" b="1" baseline="-25000">
                <a:cs typeface="Arial" panose="020B0604020202020204" pitchFamily="34" charset="0"/>
                <a:sym typeface="Symbol" panose="05050102010706020507" pitchFamily="18" charset="2"/>
              </a:rPr>
              <a:t>FE</a:t>
            </a:r>
            <a:r>
              <a:rPr lang="cs-CZ" altLang="cs-CZ" sz="2000" b="1"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r>
              <a:rPr lang="cs-CZ" altLang="cs-CZ" sz="2000" b="1">
                <a:cs typeface="Arial" panose="020B0604020202020204" pitchFamily="34" charset="0"/>
                <a:sym typeface="Symbol" panose="05050102010706020507" pitchFamily="18" charset="2"/>
              </a:rPr>
              <a:t>	*	plášť motoru je hliníkový nebo ocelový</a:t>
            </a:r>
            <a:endParaRPr lang="el-GR" altLang="cs-CZ" sz="2000" b="1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29600" cy="777875"/>
          </a:xfrm>
        </p:spPr>
        <p:txBody>
          <a:bodyPr/>
          <a:lstStyle/>
          <a:p>
            <a:r>
              <a:rPr lang="cs-CZ" altLang="cs-CZ" b="1" u="sng"/>
              <a:t>Úvod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0825" y="1412875"/>
            <a:ext cx="864235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/>
              <a:t>	Z odborných studií tvoří motory malých výkonů (řádově do stovek wattů) až 70% všech motorů.</a:t>
            </a:r>
          </a:p>
          <a:p>
            <a:pPr>
              <a:spcBef>
                <a:spcPct val="50000"/>
              </a:spcBef>
            </a:pPr>
            <a:r>
              <a:rPr lang="cs-CZ" altLang="cs-CZ" sz="2400" b="1"/>
              <a:t> </a:t>
            </a:r>
            <a:r>
              <a:rPr lang="cs-CZ" altLang="cs-CZ" sz="2400" b="1" u="sng"/>
              <a:t>Na tyto motory jsou kladeny specifické požadavky</a:t>
            </a:r>
            <a:r>
              <a:rPr lang="cs-CZ" altLang="cs-CZ" sz="2400" b="1"/>
              <a:t>:</a:t>
            </a:r>
          </a:p>
          <a:p>
            <a:r>
              <a:rPr lang="cs-CZ" altLang="cs-CZ" sz="2000" b="1"/>
              <a:t>*	jednoduchá konstrukce, minimální údržba</a:t>
            </a:r>
          </a:p>
          <a:p>
            <a:r>
              <a:rPr lang="cs-CZ" altLang="cs-CZ" sz="2000" b="1"/>
              <a:t>*	vysoká dynamika pohonu</a:t>
            </a:r>
          </a:p>
          <a:p>
            <a:r>
              <a:rPr lang="cs-CZ" altLang="cs-CZ" sz="2000" b="1"/>
              <a:t>*	jednoduchá regulace otáček</a:t>
            </a:r>
          </a:p>
          <a:p>
            <a:r>
              <a:rPr lang="cs-CZ" altLang="cs-CZ" sz="2000" b="1"/>
              <a:t>*	minimální nebo žádné rušení</a:t>
            </a:r>
          </a:p>
          <a:p>
            <a:r>
              <a:rPr lang="cs-CZ" altLang="cs-CZ" sz="2000" b="1"/>
              <a:t>*	optimální rychlostní a mechanické charakteristiky</a:t>
            </a:r>
          </a:p>
          <a:p>
            <a:r>
              <a:rPr lang="cs-CZ" altLang="cs-CZ" sz="2000" b="1"/>
              <a:t>*	vzájemná vazba mezi vektory magnetických polí statoru a rotoru (pro maximální mechanický moment - 90</a:t>
            </a:r>
            <a:r>
              <a:rPr lang="cs-CZ" altLang="cs-CZ" sz="2000" b="1" baseline="30000"/>
              <a:t>0</a:t>
            </a:r>
            <a:r>
              <a:rPr lang="cs-CZ" altLang="cs-CZ" sz="2000" b="1"/>
              <a:t>)</a:t>
            </a:r>
          </a:p>
          <a:p>
            <a:r>
              <a:rPr lang="cs-CZ" altLang="cs-CZ" sz="2000" b="1"/>
              <a:t>*	optimální rozběhový moment pro daný pohon</a:t>
            </a:r>
          </a:p>
          <a:p>
            <a:r>
              <a:rPr lang="cs-CZ" altLang="cs-CZ" sz="2000" b="1"/>
              <a:t>*	případná možnost nastavit úhel natočení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29600" cy="706437"/>
          </a:xfrm>
        </p:spPr>
        <p:txBody>
          <a:bodyPr/>
          <a:lstStyle/>
          <a:p>
            <a:r>
              <a:rPr lang="cs-CZ" altLang="cs-CZ" sz="3600" b="1" u="sng"/>
              <a:t>Konstrukce motorů EC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79388" y="1125538"/>
            <a:ext cx="87852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2438" indent="-452438"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/>
              <a:t>2.	</a:t>
            </a:r>
            <a:r>
              <a:rPr lang="cs-CZ" altLang="cs-CZ" sz="2400" b="1" u="sng"/>
              <a:t>Rotor</a:t>
            </a:r>
          </a:p>
          <a:p>
            <a:r>
              <a:rPr lang="cs-CZ" altLang="cs-CZ" sz="2000" b="1"/>
              <a:t>	Požadavek kvalitních trvalých magnetů (malý průměr rotoru) vede k používání vzácných zemin (NeFeB). </a:t>
            </a:r>
          </a:p>
          <a:p>
            <a:pPr>
              <a:spcBef>
                <a:spcPct val="50000"/>
              </a:spcBef>
            </a:pPr>
            <a:r>
              <a:rPr lang="cs-CZ" altLang="cs-CZ" sz="2400" b="1"/>
              <a:t>3.	Snímání okamžité pozice rotoru</a:t>
            </a:r>
          </a:p>
          <a:p>
            <a:r>
              <a:rPr lang="cs-CZ" altLang="cs-CZ" sz="2000" b="1"/>
              <a:t>	Pro řízení motoru musí mít elektronická jednotka informaci o okamžité pozici rotoru:</a:t>
            </a:r>
          </a:p>
          <a:p>
            <a:r>
              <a:rPr lang="cs-CZ" altLang="cs-CZ" sz="2000" b="1"/>
              <a:t>	*	</a:t>
            </a:r>
            <a:r>
              <a:rPr lang="cs-CZ" altLang="cs-CZ" sz="2000" b="1" u="sng"/>
              <a:t>Hallova sonda</a:t>
            </a:r>
            <a:r>
              <a:rPr lang="cs-CZ" altLang="cs-CZ" sz="2000" b="1"/>
              <a:t> (jednodušší aplikace)</a:t>
            </a:r>
          </a:p>
          <a:p>
            <a:r>
              <a:rPr lang="cs-CZ" altLang="cs-CZ" sz="2000" b="1"/>
              <a:t>	*	</a:t>
            </a:r>
            <a:r>
              <a:rPr lang="cs-CZ" altLang="cs-CZ" sz="2000" b="1" u="sng"/>
              <a:t>inkrementální snímač</a:t>
            </a:r>
            <a:r>
              <a:rPr lang="cs-CZ" altLang="cs-CZ" sz="2000" b="1"/>
              <a:t> (náročné aplikace na dynamiku pohonu)</a:t>
            </a:r>
          </a:p>
          <a:p>
            <a:pPr>
              <a:spcBef>
                <a:spcPct val="50000"/>
              </a:spcBef>
            </a:pPr>
            <a:r>
              <a:rPr lang="cs-CZ" altLang="cs-CZ" sz="2400" b="1"/>
              <a:t>3.	</a:t>
            </a:r>
            <a:r>
              <a:rPr lang="cs-CZ" altLang="cs-CZ" sz="2400" b="1" u="sng"/>
              <a:t>Řídící elektronická jednotka</a:t>
            </a:r>
            <a:r>
              <a:rPr lang="cs-CZ" altLang="cs-CZ" sz="2000" b="1"/>
              <a:t>	</a:t>
            </a:r>
            <a:endParaRPr lang="cs-CZ" altLang="cs-CZ" sz="2000" b="1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29600" cy="633412"/>
          </a:xfrm>
        </p:spPr>
        <p:txBody>
          <a:bodyPr/>
          <a:lstStyle/>
          <a:p>
            <a:r>
              <a:rPr lang="cs-CZ" altLang="cs-CZ" sz="4000" b="1" u="sng"/>
              <a:t>Konstrukce EC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697038"/>
            <a:ext cx="8597900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152400" y="1371600"/>
            <a:ext cx="8839200" cy="5092700"/>
            <a:chOff x="96" y="912"/>
            <a:chExt cx="5500" cy="3160"/>
          </a:xfrm>
        </p:grpSpPr>
        <p:graphicFrame>
          <p:nvGraphicFramePr>
            <p:cNvPr id="26627" name="Object 3"/>
            <p:cNvGraphicFramePr>
              <a:graphicFrameLocks noChangeAspect="1"/>
            </p:cNvGraphicFramePr>
            <p:nvPr/>
          </p:nvGraphicFramePr>
          <p:xfrm>
            <a:off x="96" y="912"/>
            <a:ext cx="5500" cy="3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81" name="Corel PHOTO-PAINT 9.0 Image" r:id="rId3" imgW="9419048" imgH="5590476" progId="CorelPhotoPaint.Image.9">
                    <p:embed/>
                  </p:oleObj>
                </mc:Choice>
                <mc:Fallback>
                  <p:oleObj name="Corel PHOTO-PAINT 9.0 Image" r:id="rId3" imgW="9419048" imgH="5590476" progId="CorelPhotoPaint.Image.9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912"/>
                          <a:ext cx="5500" cy="3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1329" y="3537"/>
              <a:ext cx="1659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indent="4763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73100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de-DE" altLang="cs-CZ">
                  <a:solidFill>
                    <a:schemeClr val="bg1"/>
                  </a:solidFill>
                </a:rPr>
                <a:t>přívody vinutí a Hallovy sondy</a:t>
              </a:r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3557" y="1784"/>
              <a:ext cx="617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indent="4763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de-DE" altLang="cs-CZ">
                  <a:solidFill>
                    <a:schemeClr val="bg1"/>
                  </a:solidFill>
                </a:rPr>
                <a:t>příruba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4560" y="1873"/>
              <a:ext cx="996" cy="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indent="4763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0" hangingPunct="0"/>
              <a:r>
                <a:rPr lang="de-DE" altLang="cs-CZ">
                  <a:solidFill>
                    <a:schemeClr val="bg1"/>
                  </a:solidFill>
                </a:rPr>
                <a:t>předepnutá kuličková ložiska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191" y="3446"/>
              <a:ext cx="758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indent="4763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de-DE" altLang="cs-CZ">
                  <a:solidFill>
                    <a:schemeClr val="bg1"/>
                  </a:solidFill>
                </a:rPr>
                <a:t>krytka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088" y="921"/>
              <a:ext cx="80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indent="4763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de-DE" altLang="cs-CZ">
                  <a:solidFill>
                    <a:schemeClr val="bg1"/>
                  </a:solidFill>
                </a:rPr>
                <a:t>plášť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192" y="912"/>
              <a:ext cx="1056" cy="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indent="4763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de-DE" altLang="cs-CZ">
                  <a:solidFill>
                    <a:schemeClr val="bg1"/>
                  </a:solidFill>
                </a:rPr>
                <a:t>tištěný obvod s Hallovými sondami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2562" y="3024"/>
              <a:ext cx="52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indent="4763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de-DE" altLang="cs-CZ">
                  <a:solidFill>
                    <a:schemeClr val="bg1"/>
                  </a:solidFill>
                </a:rPr>
                <a:t>hřídel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2325" y="3262"/>
              <a:ext cx="71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indent="4763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de-DE" altLang="cs-CZ">
                  <a:solidFill>
                    <a:schemeClr val="bg1"/>
                  </a:solidFill>
                </a:rPr>
                <a:t>vinutí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96" y="1472"/>
              <a:ext cx="617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indent="4763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de-DE" altLang="cs-CZ">
                  <a:solidFill>
                    <a:schemeClr val="bg1"/>
                  </a:solidFill>
                </a:rPr>
                <a:t>řídicí magnet</a:t>
              </a: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3565" y="960"/>
              <a:ext cx="1043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indent="4763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de-DE" altLang="cs-CZ">
                  <a:solidFill>
                    <a:schemeClr val="bg1"/>
                  </a:solidFill>
                </a:rPr>
                <a:t>kuličková ložiska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2799" y="2427"/>
              <a:ext cx="995" cy="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indent="4763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de-DE" altLang="cs-CZ">
                  <a:solidFill>
                    <a:schemeClr val="bg1"/>
                  </a:solidFill>
                </a:rPr>
                <a:t>svazek feromagnetic-kých plechů</a:t>
              </a: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4363" y="1196"/>
              <a:ext cx="853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indent="4763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de-DE" altLang="cs-CZ">
                  <a:solidFill>
                    <a:schemeClr val="bg1"/>
                  </a:solidFill>
                </a:rPr>
                <a:t>rotor </a:t>
              </a:r>
            </a:p>
            <a:p>
              <a:pPr eaLnBrk="0" hangingPunct="0"/>
              <a:r>
                <a:rPr lang="de-DE" altLang="cs-CZ">
                  <a:solidFill>
                    <a:schemeClr val="bg1"/>
                  </a:solidFill>
                </a:rPr>
                <a:t>s magnety</a:t>
              </a:r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 flipH="1" flipV="1">
              <a:off x="3082" y="3116"/>
              <a:ext cx="566" cy="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 flipH="1" flipV="1">
              <a:off x="2467" y="1976"/>
              <a:ext cx="284" cy="104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>
              <a:off x="3841" y="1976"/>
              <a:ext cx="237" cy="50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 flipH="1" flipV="1">
              <a:off x="2304" y="1152"/>
              <a:ext cx="67" cy="18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44" name="Line 20"/>
            <p:cNvSpPr>
              <a:spLocks noChangeShapeType="1"/>
            </p:cNvSpPr>
            <p:nvPr/>
          </p:nvSpPr>
          <p:spPr bwMode="auto">
            <a:xfrm flipV="1">
              <a:off x="3225" y="1931"/>
              <a:ext cx="379" cy="4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 flipH="1">
              <a:off x="3699" y="2390"/>
              <a:ext cx="853" cy="41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 flipH="1" flipV="1">
              <a:off x="2751" y="2298"/>
              <a:ext cx="177" cy="29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47" name="Line 23"/>
            <p:cNvSpPr>
              <a:spLocks noChangeShapeType="1"/>
            </p:cNvSpPr>
            <p:nvPr/>
          </p:nvSpPr>
          <p:spPr bwMode="auto">
            <a:xfrm flipH="1">
              <a:off x="2784" y="3216"/>
              <a:ext cx="1920" cy="19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48" name="Line 24"/>
            <p:cNvSpPr>
              <a:spLocks noChangeShapeType="1"/>
            </p:cNvSpPr>
            <p:nvPr/>
          </p:nvSpPr>
          <p:spPr bwMode="auto">
            <a:xfrm flipH="1" flipV="1">
              <a:off x="2134" y="2344"/>
              <a:ext cx="333" cy="91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 flipH="1">
              <a:off x="428" y="2849"/>
              <a:ext cx="474" cy="597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50" name="Line 26"/>
            <p:cNvSpPr>
              <a:spLocks noChangeShapeType="1"/>
            </p:cNvSpPr>
            <p:nvPr/>
          </p:nvSpPr>
          <p:spPr bwMode="auto">
            <a:xfrm flipH="1" flipV="1">
              <a:off x="1056" y="3216"/>
              <a:ext cx="321" cy="41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 flipH="1">
              <a:off x="2941" y="3648"/>
              <a:ext cx="1283" cy="27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>
              <a:off x="864" y="1536"/>
              <a:ext cx="228" cy="48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auto">
            <a:xfrm>
              <a:off x="570" y="1885"/>
              <a:ext cx="522" cy="41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 flipH="1">
              <a:off x="2371" y="1488"/>
              <a:ext cx="1997" cy="35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55" name="Line 31"/>
            <p:cNvSpPr>
              <a:spLocks noChangeShapeType="1"/>
            </p:cNvSpPr>
            <p:nvPr/>
          </p:nvSpPr>
          <p:spPr bwMode="auto">
            <a:xfrm flipH="1">
              <a:off x="4600" y="1632"/>
              <a:ext cx="104" cy="48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1186" y="912"/>
              <a:ext cx="854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indent="4763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33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233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de-DE" altLang="cs-CZ">
                  <a:solidFill>
                    <a:schemeClr val="bg1"/>
                  </a:solidFill>
                </a:rPr>
                <a:t>vyvažovací disky</a:t>
              </a:r>
            </a:p>
          </p:txBody>
        </p:sp>
        <p:sp>
          <p:nvSpPr>
            <p:cNvPr id="26657" name="Line 33"/>
            <p:cNvSpPr>
              <a:spLocks noChangeShapeType="1"/>
            </p:cNvSpPr>
            <p:nvPr/>
          </p:nvSpPr>
          <p:spPr bwMode="auto">
            <a:xfrm flipH="1" flipV="1">
              <a:off x="1803" y="1242"/>
              <a:ext cx="837" cy="43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58" name="Line 34"/>
            <p:cNvSpPr>
              <a:spLocks noChangeShapeType="1"/>
            </p:cNvSpPr>
            <p:nvPr/>
          </p:nvSpPr>
          <p:spPr bwMode="auto">
            <a:xfrm flipH="1" flipV="1">
              <a:off x="1471" y="1288"/>
              <a:ext cx="47" cy="86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59" name="Line 35"/>
            <p:cNvSpPr>
              <a:spLocks noChangeShapeType="1"/>
            </p:cNvSpPr>
            <p:nvPr/>
          </p:nvSpPr>
          <p:spPr bwMode="auto">
            <a:xfrm flipV="1">
              <a:off x="4552" y="2381"/>
              <a:ext cx="475" cy="32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60" name="Line 36"/>
            <p:cNvSpPr>
              <a:spLocks noChangeShapeType="1"/>
            </p:cNvSpPr>
            <p:nvPr/>
          </p:nvSpPr>
          <p:spPr bwMode="auto">
            <a:xfrm flipV="1">
              <a:off x="2988" y="1150"/>
              <a:ext cx="616" cy="41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8077200" y="76200"/>
            <a:ext cx="9906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/>
            <a:r>
              <a:rPr lang="de-DE" altLang="cs-CZ" b="1">
                <a:solidFill>
                  <a:srgbClr val="FFFFFF"/>
                </a:solidFill>
              </a:rPr>
              <a:t>(4/22)</a:t>
            </a:r>
            <a:endParaRPr lang="de-DE" altLang="cs-CZ" sz="1600" i="1">
              <a:solidFill>
                <a:srgbClr val="FFFFFF"/>
              </a:solidFill>
            </a:endParaRPr>
          </a:p>
        </p:txBody>
      </p:sp>
      <p:sp>
        <p:nvSpPr>
          <p:cNvPr id="26663" name="Rectangle 39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29600" cy="633412"/>
          </a:xfrm>
          <a:noFill/>
          <a:ln/>
        </p:spPr>
        <p:txBody>
          <a:bodyPr/>
          <a:lstStyle/>
          <a:p>
            <a:r>
              <a:rPr lang="cs-CZ" altLang="cs-CZ" b="1" u="sng"/>
              <a:t>Konstrukce EC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C-max30_Kombi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39813"/>
            <a:ext cx="7416800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8077200" y="76200"/>
            <a:ext cx="9906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/>
            <a:r>
              <a:rPr lang="de-DE" altLang="cs-CZ" b="1">
                <a:solidFill>
                  <a:srgbClr val="FFFFFF"/>
                </a:solidFill>
              </a:rPr>
              <a:t>(2/13)</a:t>
            </a:r>
            <a:endParaRPr lang="de-DE" altLang="cs-CZ" sz="1600" i="1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79388" y="274638"/>
            <a:ext cx="871378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3600" b="1" u="sng"/>
              <a:t>Konstrukce EC včetně převodovky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15"/>
          <a:stretch>
            <a:fillRect/>
          </a:stretch>
        </p:blipFill>
        <p:spPr bwMode="auto">
          <a:xfrm>
            <a:off x="395536" y="1988840"/>
            <a:ext cx="8445500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419100"/>
            <a:ext cx="8229600" cy="706438"/>
          </a:xfrm>
          <a:noFill/>
          <a:ln/>
        </p:spPr>
        <p:txBody>
          <a:bodyPr/>
          <a:lstStyle/>
          <a:p>
            <a:r>
              <a:rPr lang="cs-CZ" altLang="cs-CZ" b="1" u="sng"/>
              <a:t>Jednoduché řízení motorů EC</a:t>
            </a:r>
          </a:p>
        </p:txBody>
      </p:sp>
      <p:grpSp>
        <p:nvGrpSpPr>
          <p:cNvPr id="42" name="Skupina 41"/>
          <p:cNvGrpSpPr/>
          <p:nvPr/>
        </p:nvGrpSpPr>
        <p:grpSpPr>
          <a:xfrm>
            <a:off x="3756802" y="2358000"/>
            <a:ext cx="2114413" cy="3339496"/>
            <a:chOff x="3756802" y="2358000"/>
            <a:chExt cx="2114413" cy="3339496"/>
          </a:xfrm>
        </p:grpSpPr>
        <p:grpSp>
          <p:nvGrpSpPr>
            <p:cNvPr id="36" name="Skupina 35"/>
            <p:cNvGrpSpPr/>
            <p:nvPr/>
          </p:nvGrpSpPr>
          <p:grpSpPr>
            <a:xfrm>
              <a:off x="3756802" y="2358000"/>
              <a:ext cx="288032" cy="3328503"/>
              <a:chOff x="3762016" y="2366696"/>
              <a:chExt cx="288032" cy="3328503"/>
            </a:xfrm>
          </p:grpSpPr>
          <p:grpSp>
            <p:nvGrpSpPr>
              <p:cNvPr id="29" name="Skupina 28"/>
              <p:cNvGrpSpPr/>
              <p:nvPr/>
            </p:nvGrpSpPr>
            <p:grpSpPr>
              <a:xfrm>
                <a:off x="3762016" y="2420888"/>
                <a:ext cx="288032" cy="3274311"/>
                <a:chOff x="3762016" y="2420888"/>
                <a:chExt cx="288032" cy="3274311"/>
              </a:xfrm>
            </p:grpSpPr>
            <p:sp>
              <p:nvSpPr>
                <p:cNvPr id="2" name="Rovnoramenný trojúhelník 1"/>
                <p:cNvSpPr/>
                <p:nvPr/>
              </p:nvSpPr>
              <p:spPr>
                <a:xfrm>
                  <a:off x="3762016" y="2646456"/>
                  <a:ext cx="288032" cy="216024"/>
                </a:xfrm>
                <a:prstGeom prst="triangl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" name="Rovnoramenný trojúhelník 4"/>
                <p:cNvSpPr/>
                <p:nvPr/>
              </p:nvSpPr>
              <p:spPr>
                <a:xfrm>
                  <a:off x="3762016" y="4225910"/>
                  <a:ext cx="288032" cy="216024"/>
                </a:xfrm>
                <a:prstGeom prst="triangl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" name="Přímá spojnice 3"/>
                <p:cNvCxnSpPr/>
                <p:nvPr/>
              </p:nvCxnSpPr>
              <p:spPr>
                <a:xfrm>
                  <a:off x="3906032" y="2420888"/>
                  <a:ext cx="0" cy="324036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Přímá spojnice 19"/>
                <p:cNvCxnSpPr/>
                <p:nvPr/>
              </p:nvCxnSpPr>
              <p:spPr>
                <a:xfrm>
                  <a:off x="3762016" y="2668200"/>
                  <a:ext cx="28803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Přímá spojnice 23"/>
                <p:cNvCxnSpPr/>
                <p:nvPr/>
              </p:nvCxnSpPr>
              <p:spPr>
                <a:xfrm>
                  <a:off x="3762016" y="4225910"/>
                  <a:ext cx="28803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Ovál 29"/>
                <p:cNvSpPr/>
                <p:nvPr/>
              </p:nvSpPr>
              <p:spPr>
                <a:xfrm>
                  <a:off x="3851840" y="3950708"/>
                  <a:ext cx="108384" cy="10838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" name="Ovál 30"/>
                <p:cNvSpPr/>
                <p:nvPr/>
              </p:nvSpPr>
              <p:spPr>
                <a:xfrm>
                  <a:off x="3851840" y="5586815"/>
                  <a:ext cx="108384" cy="10838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3" name="Ovál 32"/>
              <p:cNvSpPr/>
              <p:nvPr/>
            </p:nvSpPr>
            <p:spPr>
              <a:xfrm>
                <a:off x="3851840" y="2366696"/>
                <a:ext cx="108384" cy="10838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7" name="Skupina 36"/>
            <p:cNvGrpSpPr/>
            <p:nvPr/>
          </p:nvGrpSpPr>
          <p:grpSpPr>
            <a:xfrm>
              <a:off x="4739232" y="2376000"/>
              <a:ext cx="302016" cy="3304327"/>
              <a:chOff x="4720304" y="2384512"/>
              <a:chExt cx="302016" cy="3304327"/>
            </a:xfrm>
          </p:grpSpPr>
          <p:sp>
            <p:nvSpPr>
              <p:cNvPr id="7" name="Rovnoramenný trojúhelník 6"/>
              <p:cNvSpPr/>
              <p:nvPr/>
            </p:nvSpPr>
            <p:spPr>
              <a:xfrm>
                <a:off x="4734000" y="4441934"/>
                <a:ext cx="288032" cy="216024"/>
              </a:xfrm>
              <a:prstGeom prst="triangl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" name="Rovnoramenný trojúhelník 7"/>
              <p:cNvSpPr/>
              <p:nvPr/>
            </p:nvSpPr>
            <p:spPr>
              <a:xfrm>
                <a:off x="4734288" y="2888940"/>
                <a:ext cx="288032" cy="216024"/>
              </a:xfrm>
              <a:prstGeom prst="triangl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2" name="Přímá spojnice 11"/>
              <p:cNvCxnSpPr/>
              <p:nvPr/>
            </p:nvCxnSpPr>
            <p:spPr>
              <a:xfrm>
                <a:off x="4878304" y="2420888"/>
                <a:ext cx="0" cy="324036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24"/>
              <p:cNvCxnSpPr/>
              <p:nvPr/>
            </p:nvCxnSpPr>
            <p:spPr>
              <a:xfrm>
                <a:off x="4720304" y="4437112"/>
                <a:ext cx="2880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nice 26"/>
              <p:cNvCxnSpPr/>
              <p:nvPr/>
            </p:nvCxnSpPr>
            <p:spPr>
              <a:xfrm>
                <a:off x="4734000" y="2902332"/>
                <a:ext cx="2880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ál 21"/>
              <p:cNvSpPr/>
              <p:nvPr/>
            </p:nvSpPr>
            <p:spPr>
              <a:xfrm>
                <a:off x="4823656" y="5580455"/>
                <a:ext cx="108384" cy="10838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2" name="Ovál 31"/>
              <p:cNvSpPr/>
              <p:nvPr/>
            </p:nvSpPr>
            <p:spPr>
              <a:xfrm>
                <a:off x="4823656" y="2384512"/>
                <a:ext cx="108384" cy="10838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Ovál 33"/>
              <p:cNvSpPr/>
              <p:nvPr/>
            </p:nvSpPr>
            <p:spPr>
              <a:xfrm>
                <a:off x="4823656" y="4221088"/>
                <a:ext cx="108384" cy="10838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8" name="Skupina 37"/>
            <p:cNvGrpSpPr/>
            <p:nvPr/>
          </p:nvGrpSpPr>
          <p:grpSpPr>
            <a:xfrm>
              <a:off x="5364088" y="2358000"/>
              <a:ext cx="507127" cy="3339496"/>
              <a:chOff x="5361017" y="2366696"/>
              <a:chExt cx="507127" cy="3339496"/>
            </a:xfrm>
          </p:grpSpPr>
          <p:sp>
            <p:nvSpPr>
              <p:cNvPr id="6" name="Rovnoramenný trojúhelník 5"/>
              <p:cNvSpPr/>
              <p:nvPr/>
            </p:nvSpPr>
            <p:spPr>
              <a:xfrm>
                <a:off x="5580112" y="4941168"/>
                <a:ext cx="288032" cy="216024"/>
              </a:xfrm>
              <a:prstGeom prst="triangl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Rovnoramenný trojúhelník 8"/>
              <p:cNvSpPr/>
              <p:nvPr/>
            </p:nvSpPr>
            <p:spPr>
              <a:xfrm>
                <a:off x="5569464" y="2888940"/>
                <a:ext cx="288032" cy="216024"/>
              </a:xfrm>
              <a:prstGeom prst="triangl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" name="Přímá spojnice 12"/>
              <p:cNvCxnSpPr/>
              <p:nvPr/>
            </p:nvCxnSpPr>
            <p:spPr>
              <a:xfrm>
                <a:off x="5713480" y="2401676"/>
                <a:ext cx="0" cy="325957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5364088" y="2420888"/>
                <a:ext cx="359296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/>
              <p:nvPr/>
            </p:nvCxnSpPr>
            <p:spPr>
              <a:xfrm>
                <a:off x="5389816" y="5652000"/>
                <a:ext cx="359296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nice 25"/>
              <p:cNvCxnSpPr/>
              <p:nvPr/>
            </p:nvCxnSpPr>
            <p:spPr>
              <a:xfrm>
                <a:off x="5580112" y="2880000"/>
                <a:ext cx="2880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nice 27"/>
              <p:cNvCxnSpPr/>
              <p:nvPr/>
            </p:nvCxnSpPr>
            <p:spPr>
              <a:xfrm>
                <a:off x="5580112" y="4927128"/>
                <a:ext cx="2880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ál 34"/>
              <p:cNvSpPr/>
              <p:nvPr/>
            </p:nvSpPr>
            <p:spPr>
              <a:xfrm>
                <a:off x="5652000" y="4470349"/>
                <a:ext cx="108384" cy="10838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Ovál 39"/>
              <p:cNvSpPr/>
              <p:nvPr/>
            </p:nvSpPr>
            <p:spPr>
              <a:xfrm>
                <a:off x="5361017" y="2366696"/>
                <a:ext cx="108384" cy="10838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Ovál 40"/>
              <p:cNvSpPr/>
              <p:nvPr/>
            </p:nvSpPr>
            <p:spPr>
              <a:xfrm>
                <a:off x="5361017" y="5597808"/>
                <a:ext cx="108384" cy="10838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29600" cy="706437"/>
          </a:xfrm>
        </p:spPr>
        <p:txBody>
          <a:bodyPr/>
          <a:lstStyle/>
          <a:p>
            <a:r>
              <a:rPr lang="cs-CZ" altLang="cs-CZ" sz="3600" b="1" u="sng"/>
              <a:t>Jednoduché řízení motorů EC</a:t>
            </a:r>
          </a:p>
        </p:txBody>
      </p:sp>
      <p:grpSp>
        <p:nvGrpSpPr>
          <p:cNvPr id="18461" name="Group 29"/>
          <p:cNvGrpSpPr>
            <a:grpSpLocks/>
          </p:cNvGrpSpPr>
          <p:nvPr/>
        </p:nvGrpSpPr>
        <p:grpSpPr bwMode="auto">
          <a:xfrm>
            <a:off x="250825" y="1268413"/>
            <a:ext cx="1843088" cy="2655887"/>
            <a:chOff x="521" y="799"/>
            <a:chExt cx="1161" cy="1673"/>
          </a:xfrm>
        </p:grpSpPr>
        <p:sp>
          <p:nvSpPr>
            <p:cNvPr id="18438" name="Rectangle 6"/>
            <p:cNvSpPr>
              <a:spLocks noChangeAspect="1" noChangeArrowheads="1"/>
            </p:cNvSpPr>
            <p:nvPr/>
          </p:nvSpPr>
          <p:spPr bwMode="auto">
            <a:xfrm>
              <a:off x="557" y="799"/>
              <a:ext cx="1089" cy="545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1600" b="1"/>
                <a:t>Elektronická</a:t>
              </a:r>
            </a:p>
            <a:p>
              <a:pPr algn="ctr"/>
              <a:r>
                <a:rPr lang="cs-CZ" altLang="cs-CZ" sz="1600" b="1"/>
                <a:t>řídící </a:t>
              </a:r>
            </a:p>
            <a:p>
              <a:pPr algn="ctr"/>
              <a:r>
                <a:rPr lang="cs-CZ" altLang="cs-CZ" sz="1600" b="1"/>
                <a:t>jednotka</a:t>
              </a:r>
            </a:p>
          </p:txBody>
        </p:sp>
        <p:grpSp>
          <p:nvGrpSpPr>
            <p:cNvPr id="18439" name="Group 7"/>
            <p:cNvGrpSpPr>
              <a:grpSpLocks noChangeAspect="1"/>
            </p:cNvGrpSpPr>
            <p:nvPr/>
          </p:nvGrpSpPr>
          <p:grpSpPr bwMode="auto">
            <a:xfrm>
              <a:off x="1101" y="1344"/>
              <a:ext cx="73" cy="757"/>
              <a:chOff x="4331" y="1752"/>
              <a:chExt cx="91" cy="946"/>
            </a:xfrm>
          </p:grpSpPr>
          <p:sp>
            <p:nvSpPr>
              <p:cNvPr id="18440" name="Arc 8"/>
              <p:cNvSpPr>
                <a:spLocks noChangeAspect="1"/>
              </p:cNvSpPr>
              <p:nvPr/>
            </p:nvSpPr>
            <p:spPr bwMode="auto">
              <a:xfrm flipV="1">
                <a:off x="4343" y="2052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41" name="Arc 9"/>
              <p:cNvSpPr>
                <a:spLocks noChangeAspect="1"/>
              </p:cNvSpPr>
              <p:nvPr/>
            </p:nvSpPr>
            <p:spPr bwMode="auto">
              <a:xfrm flipV="1">
                <a:off x="4343" y="2212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42" name="Arc 10"/>
              <p:cNvSpPr>
                <a:spLocks noChangeAspect="1"/>
              </p:cNvSpPr>
              <p:nvPr/>
            </p:nvSpPr>
            <p:spPr bwMode="auto">
              <a:xfrm flipV="1">
                <a:off x="4331" y="2372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43" name="Line 11"/>
              <p:cNvSpPr>
                <a:spLocks noChangeAspect="1" noChangeShapeType="1"/>
              </p:cNvSpPr>
              <p:nvPr/>
            </p:nvSpPr>
            <p:spPr bwMode="auto">
              <a:xfrm>
                <a:off x="4342" y="1752"/>
                <a:ext cx="0" cy="30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8444" name="Line 12"/>
              <p:cNvSpPr>
                <a:spLocks noChangeAspect="1" noChangeShapeType="1"/>
              </p:cNvSpPr>
              <p:nvPr/>
            </p:nvSpPr>
            <p:spPr bwMode="auto">
              <a:xfrm>
                <a:off x="4331" y="2534"/>
                <a:ext cx="0" cy="164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18445" name="Oval 13"/>
            <p:cNvSpPr>
              <a:spLocks noChangeAspect="1" noChangeArrowheads="1"/>
            </p:cNvSpPr>
            <p:nvPr/>
          </p:nvSpPr>
          <p:spPr bwMode="auto">
            <a:xfrm>
              <a:off x="1065" y="2106"/>
              <a:ext cx="73" cy="73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8446" name="Group 14"/>
            <p:cNvGrpSpPr>
              <a:grpSpLocks noChangeAspect="1"/>
            </p:cNvGrpSpPr>
            <p:nvPr/>
          </p:nvGrpSpPr>
          <p:grpSpPr bwMode="auto">
            <a:xfrm>
              <a:off x="521" y="1344"/>
              <a:ext cx="558" cy="1115"/>
              <a:chOff x="3606" y="1752"/>
              <a:chExt cx="698" cy="1394"/>
            </a:xfrm>
          </p:grpSpPr>
          <p:grpSp>
            <p:nvGrpSpPr>
              <p:cNvPr id="18447" name="Group 15"/>
              <p:cNvGrpSpPr>
                <a:grpSpLocks noChangeAspect="1"/>
              </p:cNvGrpSpPr>
              <p:nvPr/>
            </p:nvGrpSpPr>
            <p:grpSpPr bwMode="auto">
              <a:xfrm>
                <a:off x="3697" y="2810"/>
                <a:ext cx="607" cy="236"/>
                <a:chOff x="3697" y="2810"/>
                <a:chExt cx="607" cy="236"/>
              </a:xfrm>
            </p:grpSpPr>
            <p:sp>
              <p:nvSpPr>
                <p:cNvPr id="18448" name="Arc 16"/>
                <p:cNvSpPr>
                  <a:spLocks noChangeAspect="1"/>
                </p:cNvSpPr>
                <p:nvPr/>
              </p:nvSpPr>
              <p:spPr bwMode="auto">
                <a:xfrm rot="14400000" flipV="1">
                  <a:off x="3736" y="2928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449" name="Arc 17"/>
                <p:cNvSpPr>
                  <a:spLocks noChangeAspect="1"/>
                </p:cNvSpPr>
                <p:nvPr/>
              </p:nvSpPr>
              <p:spPr bwMode="auto">
                <a:xfrm rot="14400000" flipV="1">
                  <a:off x="3875" y="2848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450" name="Arc 18"/>
                <p:cNvSpPr>
                  <a:spLocks noChangeAspect="1"/>
                </p:cNvSpPr>
                <p:nvPr/>
              </p:nvSpPr>
              <p:spPr bwMode="auto">
                <a:xfrm rot="14400000" flipV="1">
                  <a:off x="4019" y="277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451" name="Line 19"/>
                <p:cNvSpPr>
                  <a:spLocks noChangeAspect="1" noChangeShapeType="1"/>
                </p:cNvSpPr>
                <p:nvPr/>
              </p:nvSpPr>
              <p:spPr bwMode="auto">
                <a:xfrm rot="14400000">
                  <a:off x="4222" y="2728"/>
                  <a:ext cx="0" cy="164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18452" name="Freeform 20"/>
              <p:cNvSpPr>
                <a:spLocks noChangeAspect="1"/>
              </p:cNvSpPr>
              <p:nvPr/>
            </p:nvSpPr>
            <p:spPr bwMode="auto">
              <a:xfrm>
                <a:off x="3606" y="1752"/>
                <a:ext cx="453" cy="1394"/>
              </a:xfrm>
              <a:custGeom>
                <a:avLst/>
                <a:gdLst>
                  <a:gd name="T0" fmla="*/ 136 w 453"/>
                  <a:gd name="T1" fmla="*/ 1315 h 1394"/>
                  <a:gd name="T2" fmla="*/ 0 w 453"/>
                  <a:gd name="T3" fmla="*/ 1394 h 1394"/>
                  <a:gd name="T4" fmla="*/ 0 w 453"/>
                  <a:gd name="T5" fmla="*/ 272 h 1394"/>
                  <a:gd name="T6" fmla="*/ 453 w 453"/>
                  <a:gd name="T7" fmla="*/ 272 h 1394"/>
                  <a:gd name="T8" fmla="*/ 453 w 453"/>
                  <a:gd name="T9" fmla="*/ 0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3" h="1394">
                    <a:moveTo>
                      <a:pt x="136" y="1315"/>
                    </a:moveTo>
                    <a:lnTo>
                      <a:pt x="0" y="1394"/>
                    </a:lnTo>
                    <a:lnTo>
                      <a:pt x="0" y="272"/>
                    </a:lnTo>
                    <a:lnTo>
                      <a:pt x="453" y="272"/>
                    </a:lnTo>
                    <a:lnTo>
                      <a:pt x="453" y="0"/>
                    </a:ln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8454" name="Group 22"/>
            <p:cNvGrpSpPr>
              <a:grpSpLocks noChangeAspect="1"/>
            </p:cNvGrpSpPr>
            <p:nvPr/>
          </p:nvGrpSpPr>
          <p:grpSpPr bwMode="auto">
            <a:xfrm>
              <a:off x="1121" y="2182"/>
              <a:ext cx="473" cy="204"/>
              <a:chOff x="4356" y="2800"/>
              <a:chExt cx="591" cy="255"/>
            </a:xfrm>
          </p:grpSpPr>
          <p:sp>
            <p:nvSpPr>
              <p:cNvPr id="18455" name="Arc 23"/>
              <p:cNvSpPr>
                <a:spLocks noChangeAspect="1"/>
              </p:cNvSpPr>
              <p:nvPr/>
            </p:nvSpPr>
            <p:spPr bwMode="auto">
              <a:xfrm rot="18000000" flipV="1">
                <a:off x="4558" y="2766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56" name="Arc 24"/>
              <p:cNvSpPr>
                <a:spLocks noChangeAspect="1"/>
              </p:cNvSpPr>
              <p:nvPr/>
            </p:nvSpPr>
            <p:spPr bwMode="auto">
              <a:xfrm rot="18000000" flipV="1">
                <a:off x="4697" y="2846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57" name="Arc 25"/>
              <p:cNvSpPr>
                <a:spLocks noChangeAspect="1"/>
              </p:cNvSpPr>
              <p:nvPr/>
            </p:nvSpPr>
            <p:spPr bwMode="auto">
              <a:xfrm rot="18000000" flipV="1">
                <a:off x="4829" y="2937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58" name="Line 26"/>
              <p:cNvSpPr>
                <a:spLocks noChangeAspect="1" noChangeShapeType="1"/>
              </p:cNvSpPr>
              <p:nvPr/>
            </p:nvSpPr>
            <p:spPr bwMode="auto">
              <a:xfrm rot="18000000">
                <a:off x="4438" y="2718"/>
                <a:ext cx="0" cy="164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18459" name="Freeform 27"/>
            <p:cNvSpPr>
              <a:spLocks noChangeAspect="1"/>
            </p:cNvSpPr>
            <p:nvPr/>
          </p:nvSpPr>
          <p:spPr bwMode="auto">
            <a:xfrm>
              <a:off x="1355" y="1357"/>
              <a:ext cx="327" cy="1115"/>
            </a:xfrm>
            <a:custGeom>
              <a:avLst/>
              <a:gdLst>
                <a:gd name="T0" fmla="*/ 272 w 408"/>
                <a:gd name="T1" fmla="*/ 1315 h 1394"/>
                <a:gd name="T2" fmla="*/ 408 w 408"/>
                <a:gd name="T3" fmla="*/ 1394 h 1394"/>
                <a:gd name="T4" fmla="*/ 408 w 408"/>
                <a:gd name="T5" fmla="*/ 227 h 1394"/>
                <a:gd name="T6" fmla="*/ 0 w 408"/>
                <a:gd name="T7" fmla="*/ 227 h 1394"/>
                <a:gd name="T8" fmla="*/ 0 w 408"/>
                <a:gd name="T9" fmla="*/ 0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1394">
                  <a:moveTo>
                    <a:pt x="272" y="1315"/>
                  </a:moveTo>
                  <a:lnTo>
                    <a:pt x="408" y="1394"/>
                  </a:lnTo>
                  <a:lnTo>
                    <a:pt x="408" y="227"/>
                  </a:lnTo>
                  <a:lnTo>
                    <a:pt x="0" y="227"/>
                  </a:lnTo>
                  <a:lnTo>
                    <a:pt x="0" y="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1187450" y="4652963"/>
            <a:ext cx="0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 rot="18000000">
            <a:off x="1527969" y="5253832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>
            <a:off x="1042988" y="2708275"/>
            <a:ext cx="0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1157288" y="3500438"/>
            <a:ext cx="246062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chemeClr val="accent2"/>
                </a:solidFill>
              </a:rPr>
              <a:t>I</a:t>
            </a:r>
            <a:r>
              <a:rPr lang="cs-CZ" altLang="cs-CZ" b="1" baseline="-250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796925" y="2565400"/>
            <a:ext cx="2460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FF0000"/>
                </a:solidFill>
              </a:rPr>
              <a:t>I</a:t>
            </a:r>
            <a:r>
              <a:rPr lang="cs-CZ" altLang="cs-CZ" b="1" baseline="-250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 rot="18000000">
            <a:off x="1439069" y="3464719"/>
            <a:ext cx="0" cy="3603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755650" y="5026025"/>
            <a:ext cx="3016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FF0000"/>
                </a:solidFill>
                <a:sym typeface="Symbol" panose="05050102010706020507" pitchFamily="18" charset="2"/>
              </a:rPr>
              <a:t></a:t>
            </a:r>
            <a:r>
              <a:rPr lang="cs-CZ" altLang="cs-CZ" b="1" baseline="-250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1390650" y="5602288"/>
            <a:ext cx="3016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chemeClr val="accent2"/>
                </a:solidFill>
                <a:sym typeface="Symbol" panose="05050102010706020507" pitchFamily="18" charset="2"/>
              </a:rPr>
              <a:t></a:t>
            </a:r>
            <a:r>
              <a:rPr lang="cs-CZ" altLang="cs-CZ" b="1" baseline="-250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 rot="19800000">
            <a:off x="1528763" y="4564063"/>
            <a:ext cx="0" cy="137953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1692275" y="5168900"/>
            <a:ext cx="276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6666"/>
                </a:solidFill>
                <a:sym typeface="Symbol" panose="05050102010706020507" pitchFamily="18" charset="2"/>
              </a:rPr>
              <a:t></a:t>
            </a:r>
            <a:r>
              <a:rPr lang="cs-CZ" altLang="cs-CZ" b="1" baseline="-25000">
                <a:solidFill>
                  <a:srgbClr val="006666"/>
                </a:solidFill>
              </a:rPr>
              <a:t>1</a:t>
            </a:r>
          </a:p>
        </p:txBody>
      </p:sp>
      <p:grpSp>
        <p:nvGrpSpPr>
          <p:cNvPr id="18473" name="Group 41"/>
          <p:cNvGrpSpPr>
            <a:grpSpLocks/>
          </p:cNvGrpSpPr>
          <p:nvPr/>
        </p:nvGrpSpPr>
        <p:grpSpPr bwMode="auto">
          <a:xfrm>
            <a:off x="2441575" y="1268413"/>
            <a:ext cx="1843088" cy="2655887"/>
            <a:chOff x="521" y="799"/>
            <a:chExt cx="1161" cy="1673"/>
          </a:xfrm>
        </p:grpSpPr>
        <p:sp>
          <p:nvSpPr>
            <p:cNvPr id="18474" name="Rectangle 42"/>
            <p:cNvSpPr>
              <a:spLocks noChangeAspect="1" noChangeArrowheads="1"/>
            </p:cNvSpPr>
            <p:nvPr/>
          </p:nvSpPr>
          <p:spPr bwMode="auto">
            <a:xfrm>
              <a:off x="557" y="799"/>
              <a:ext cx="1089" cy="545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1600" b="1"/>
                <a:t>Elektronická</a:t>
              </a:r>
            </a:p>
            <a:p>
              <a:pPr algn="ctr"/>
              <a:r>
                <a:rPr lang="cs-CZ" altLang="cs-CZ" sz="1600" b="1"/>
                <a:t>řídící </a:t>
              </a:r>
            </a:p>
            <a:p>
              <a:pPr algn="ctr"/>
              <a:r>
                <a:rPr lang="cs-CZ" altLang="cs-CZ" sz="1600" b="1"/>
                <a:t>jednotka</a:t>
              </a:r>
            </a:p>
          </p:txBody>
        </p:sp>
        <p:grpSp>
          <p:nvGrpSpPr>
            <p:cNvPr id="18475" name="Group 43"/>
            <p:cNvGrpSpPr>
              <a:grpSpLocks noChangeAspect="1"/>
            </p:cNvGrpSpPr>
            <p:nvPr/>
          </p:nvGrpSpPr>
          <p:grpSpPr bwMode="auto">
            <a:xfrm>
              <a:off x="1101" y="1344"/>
              <a:ext cx="73" cy="757"/>
              <a:chOff x="4331" y="1752"/>
              <a:chExt cx="91" cy="946"/>
            </a:xfrm>
          </p:grpSpPr>
          <p:sp>
            <p:nvSpPr>
              <p:cNvPr id="18476" name="Arc 44"/>
              <p:cNvSpPr>
                <a:spLocks noChangeAspect="1"/>
              </p:cNvSpPr>
              <p:nvPr/>
            </p:nvSpPr>
            <p:spPr bwMode="auto">
              <a:xfrm flipV="1">
                <a:off x="4343" y="2052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77" name="Arc 45"/>
              <p:cNvSpPr>
                <a:spLocks noChangeAspect="1"/>
              </p:cNvSpPr>
              <p:nvPr/>
            </p:nvSpPr>
            <p:spPr bwMode="auto">
              <a:xfrm flipV="1">
                <a:off x="4343" y="2212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78" name="Arc 46"/>
              <p:cNvSpPr>
                <a:spLocks noChangeAspect="1"/>
              </p:cNvSpPr>
              <p:nvPr/>
            </p:nvSpPr>
            <p:spPr bwMode="auto">
              <a:xfrm flipV="1">
                <a:off x="4331" y="2372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79" name="Line 47"/>
              <p:cNvSpPr>
                <a:spLocks noChangeAspect="1" noChangeShapeType="1"/>
              </p:cNvSpPr>
              <p:nvPr/>
            </p:nvSpPr>
            <p:spPr bwMode="auto">
              <a:xfrm>
                <a:off x="4342" y="1752"/>
                <a:ext cx="0" cy="30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8480" name="Line 48"/>
              <p:cNvSpPr>
                <a:spLocks noChangeAspect="1" noChangeShapeType="1"/>
              </p:cNvSpPr>
              <p:nvPr/>
            </p:nvSpPr>
            <p:spPr bwMode="auto">
              <a:xfrm>
                <a:off x="4331" y="2534"/>
                <a:ext cx="0" cy="164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18481" name="Oval 49"/>
            <p:cNvSpPr>
              <a:spLocks noChangeAspect="1" noChangeArrowheads="1"/>
            </p:cNvSpPr>
            <p:nvPr/>
          </p:nvSpPr>
          <p:spPr bwMode="auto">
            <a:xfrm>
              <a:off x="1065" y="2106"/>
              <a:ext cx="73" cy="73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8482" name="Group 50"/>
            <p:cNvGrpSpPr>
              <a:grpSpLocks noChangeAspect="1"/>
            </p:cNvGrpSpPr>
            <p:nvPr/>
          </p:nvGrpSpPr>
          <p:grpSpPr bwMode="auto">
            <a:xfrm>
              <a:off x="521" y="1344"/>
              <a:ext cx="558" cy="1115"/>
              <a:chOff x="3606" y="1752"/>
              <a:chExt cx="698" cy="1394"/>
            </a:xfrm>
          </p:grpSpPr>
          <p:grpSp>
            <p:nvGrpSpPr>
              <p:cNvPr id="18483" name="Group 51"/>
              <p:cNvGrpSpPr>
                <a:grpSpLocks noChangeAspect="1"/>
              </p:cNvGrpSpPr>
              <p:nvPr/>
            </p:nvGrpSpPr>
            <p:grpSpPr bwMode="auto">
              <a:xfrm>
                <a:off x="3697" y="2810"/>
                <a:ext cx="607" cy="236"/>
                <a:chOff x="3697" y="2810"/>
                <a:chExt cx="607" cy="236"/>
              </a:xfrm>
            </p:grpSpPr>
            <p:sp>
              <p:nvSpPr>
                <p:cNvPr id="18484" name="Arc 52"/>
                <p:cNvSpPr>
                  <a:spLocks noChangeAspect="1"/>
                </p:cNvSpPr>
                <p:nvPr/>
              </p:nvSpPr>
              <p:spPr bwMode="auto">
                <a:xfrm rot="14400000" flipV="1">
                  <a:off x="3736" y="2928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485" name="Arc 53"/>
                <p:cNvSpPr>
                  <a:spLocks noChangeAspect="1"/>
                </p:cNvSpPr>
                <p:nvPr/>
              </p:nvSpPr>
              <p:spPr bwMode="auto">
                <a:xfrm rot="14400000" flipV="1">
                  <a:off x="3875" y="2848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486" name="Arc 54"/>
                <p:cNvSpPr>
                  <a:spLocks noChangeAspect="1"/>
                </p:cNvSpPr>
                <p:nvPr/>
              </p:nvSpPr>
              <p:spPr bwMode="auto">
                <a:xfrm rot="14400000" flipV="1">
                  <a:off x="4019" y="277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487" name="Line 55"/>
                <p:cNvSpPr>
                  <a:spLocks noChangeAspect="1" noChangeShapeType="1"/>
                </p:cNvSpPr>
                <p:nvPr/>
              </p:nvSpPr>
              <p:spPr bwMode="auto">
                <a:xfrm rot="14400000">
                  <a:off x="4222" y="2728"/>
                  <a:ext cx="0" cy="164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18488" name="Freeform 56"/>
              <p:cNvSpPr>
                <a:spLocks noChangeAspect="1"/>
              </p:cNvSpPr>
              <p:nvPr/>
            </p:nvSpPr>
            <p:spPr bwMode="auto">
              <a:xfrm>
                <a:off x="3606" y="1752"/>
                <a:ext cx="453" cy="1394"/>
              </a:xfrm>
              <a:custGeom>
                <a:avLst/>
                <a:gdLst>
                  <a:gd name="T0" fmla="*/ 136 w 453"/>
                  <a:gd name="T1" fmla="*/ 1315 h 1394"/>
                  <a:gd name="T2" fmla="*/ 0 w 453"/>
                  <a:gd name="T3" fmla="*/ 1394 h 1394"/>
                  <a:gd name="T4" fmla="*/ 0 w 453"/>
                  <a:gd name="T5" fmla="*/ 272 h 1394"/>
                  <a:gd name="T6" fmla="*/ 453 w 453"/>
                  <a:gd name="T7" fmla="*/ 272 h 1394"/>
                  <a:gd name="T8" fmla="*/ 453 w 453"/>
                  <a:gd name="T9" fmla="*/ 0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3" h="1394">
                    <a:moveTo>
                      <a:pt x="136" y="1315"/>
                    </a:moveTo>
                    <a:lnTo>
                      <a:pt x="0" y="1394"/>
                    </a:lnTo>
                    <a:lnTo>
                      <a:pt x="0" y="272"/>
                    </a:lnTo>
                    <a:lnTo>
                      <a:pt x="453" y="272"/>
                    </a:lnTo>
                    <a:lnTo>
                      <a:pt x="453" y="0"/>
                    </a:ln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8489" name="Group 57"/>
            <p:cNvGrpSpPr>
              <a:grpSpLocks noChangeAspect="1"/>
            </p:cNvGrpSpPr>
            <p:nvPr/>
          </p:nvGrpSpPr>
          <p:grpSpPr bwMode="auto">
            <a:xfrm>
              <a:off x="1121" y="2182"/>
              <a:ext cx="473" cy="204"/>
              <a:chOff x="4356" y="2800"/>
              <a:chExt cx="591" cy="255"/>
            </a:xfrm>
          </p:grpSpPr>
          <p:sp>
            <p:nvSpPr>
              <p:cNvPr id="18490" name="Arc 58"/>
              <p:cNvSpPr>
                <a:spLocks noChangeAspect="1"/>
              </p:cNvSpPr>
              <p:nvPr/>
            </p:nvSpPr>
            <p:spPr bwMode="auto">
              <a:xfrm rot="18000000" flipV="1">
                <a:off x="4558" y="2766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91" name="Arc 59"/>
              <p:cNvSpPr>
                <a:spLocks noChangeAspect="1"/>
              </p:cNvSpPr>
              <p:nvPr/>
            </p:nvSpPr>
            <p:spPr bwMode="auto">
              <a:xfrm rot="18000000" flipV="1">
                <a:off x="4697" y="2846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92" name="Arc 60"/>
              <p:cNvSpPr>
                <a:spLocks noChangeAspect="1"/>
              </p:cNvSpPr>
              <p:nvPr/>
            </p:nvSpPr>
            <p:spPr bwMode="auto">
              <a:xfrm rot="18000000" flipV="1">
                <a:off x="4829" y="2937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93" name="Line 61"/>
              <p:cNvSpPr>
                <a:spLocks noChangeAspect="1" noChangeShapeType="1"/>
              </p:cNvSpPr>
              <p:nvPr/>
            </p:nvSpPr>
            <p:spPr bwMode="auto">
              <a:xfrm rot="18000000">
                <a:off x="4438" y="2718"/>
                <a:ext cx="0" cy="164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18494" name="Freeform 62"/>
            <p:cNvSpPr>
              <a:spLocks noChangeAspect="1"/>
            </p:cNvSpPr>
            <p:nvPr/>
          </p:nvSpPr>
          <p:spPr bwMode="auto">
            <a:xfrm>
              <a:off x="1355" y="1357"/>
              <a:ext cx="327" cy="1115"/>
            </a:xfrm>
            <a:custGeom>
              <a:avLst/>
              <a:gdLst>
                <a:gd name="T0" fmla="*/ 272 w 408"/>
                <a:gd name="T1" fmla="*/ 1315 h 1394"/>
                <a:gd name="T2" fmla="*/ 408 w 408"/>
                <a:gd name="T3" fmla="*/ 1394 h 1394"/>
                <a:gd name="T4" fmla="*/ 408 w 408"/>
                <a:gd name="T5" fmla="*/ 227 h 1394"/>
                <a:gd name="T6" fmla="*/ 0 w 408"/>
                <a:gd name="T7" fmla="*/ 227 h 1394"/>
                <a:gd name="T8" fmla="*/ 0 w 408"/>
                <a:gd name="T9" fmla="*/ 0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1394">
                  <a:moveTo>
                    <a:pt x="272" y="1315"/>
                  </a:moveTo>
                  <a:lnTo>
                    <a:pt x="408" y="1394"/>
                  </a:lnTo>
                  <a:lnTo>
                    <a:pt x="408" y="227"/>
                  </a:lnTo>
                  <a:lnTo>
                    <a:pt x="0" y="227"/>
                  </a:lnTo>
                  <a:lnTo>
                    <a:pt x="0" y="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495" name="Line 63"/>
          <p:cNvSpPr>
            <a:spLocks noChangeShapeType="1"/>
          </p:cNvSpPr>
          <p:nvPr/>
        </p:nvSpPr>
        <p:spPr bwMode="auto">
          <a:xfrm>
            <a:off x="3378200" y="4652963"/>
            <a:ext cx="0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96" name="Line 64"/>
          <p:cNvSpPr>
            <a:spLocks noChangeShapeType="1"/>
          </p:cNvSpPr>
          <p:nvPr/>
        </p:nvSpPr>
        <p:spPr bwMode="auto">
          <a:xfrm rot="3600000">
            <a:off x="3039269" y="5253832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97" name="Line 65"/>
          <p:cNvSpPr>
            <a:spLocks noChangeShapeType="1"/>
          </p:cNvSpPr>
          <p:nvPr/>
        </p:nvSpPr>
        <p:spPr bwMode="auto">
          <a:xfrm>
            <a:off x="3233738" y="2708275"/>
            <a:ext cx="0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98" name="Text Box 66"/>
          <p:cNvSpPr txBox="1">
            <a:spLocks noChangeArrowheads="1"/>
          </p:cNvSpPr>
          <p:nvPr/>
        </p:nvSpPr>
        <p:spPr bwMode="auto">
          <a:xfrm>
            <a:off x="3101975" y="3644900"/>
            <a:ext cx="2460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/>
              <a:t>I</a:t>
            </a:r>
            <a:r>
              <a:rPr lang="cs-CZ" altLang="cs-CZ" b="1" baseline="-25000"/>
              <a:t>C</a:t>
            </a:r>
          </a:p>
        </p:txBody>
      </p:sp>
      <p:sp>
        <p:nvSpPr>
          <p:cNvPr id="18499" name="Text Box 67"/>
          <p:cNvSpPr txBox="1">
            <a:spLocks noChangeArrowheads="1"/>
          </p:cNvSpPr>
          <p:nvPr/>
        </p:nvSpPr>
        <p:spPr bwMode="auto">
          <a:xfrm>
            <a:off x="2987675" y="2565400"/>
            <a:ext cx="2460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FF0000"/>
                </a:solidFill>
              </a:rPr>
              <a:t>I</a:t>
            </a:r>
            <a:r>
              <a:rPr lang="cs-CZ" altLang="cs-CZ" b="1" baseline="-250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500" name="Line 68"/>
          <p:cNvSpPr>
            <a:spLocks noChangeShapeType="1"/>
          </p:cNvSpPr>
          <p:nvPr/>
        </p:nvSpPr>
        <p:spPr bwMode="auto">
          <a:xfrm rot="3600000">
            <a:off x="3023394" y="3536157"/>
            <a:ext cx="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501" name="Text Box 69"/>
          <p:cNvSpPr txBox="1">
            <a:spLocks noChangeArrowheads="1"/>
          </p:cNvSpPr>
          <p:nvPr/>
        </p:nvSpPr>
        <p:spPr bwMode="auto">
          <a:xfrm>
            <a:off x="3406775" y="4953000"/>
            <a:ext cx="3016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FF0000"/>
                </a:solidFill>
                <a:sym typeface="Symbol" panose="05050102010706020507" pitchFamily="18" charset="2"/>
              </a:rPr>
              <a:t></a:t>
            </a:r>
            <a:r>
              <a:rPr lang="cs-CZ" altLang="cs-CZ" b="1" baseline="-250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502" name="Text Box 70"/>
          <p:cNvSpPr txBox="1">
            <a:spLocks noChangeArrowheads="1"/>
          </p:cNvSpPr>
          <p:nvPr/>
        </p:nvSpPr>
        <p:spPr bwMode="auto">
          <a:xfrm>
            <a:off x="2901950" y="5602288"/>
            <a:ext cx="3016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ym typeface="Symbol" panose="05050102010706020507" pitchFamily="18" charset="2"/>
              </a:rPr>
              <a:t></a:t>
            </a:r>
            <a:r>
              <a:rPr lang="cs-CZ" altLang="cs-CZ" b="1" baseline="-25000"/>
              <a:t>C</a:t>
            </a:r>
          </a:p>
        </p:txBody>
      </p:sp>
      <p:sp>
        <p:nvSpPr>
          <p:cNvPr id="18503" name="Line 71"/>
          <p:cNvSpPr>
            <a:spLocks noChangeShapeType="1"/>
          </p:cNvSpPr>
          <p:nvPr/>
        </p:nvSpPr>
        <p:spPr bwMode="auto">
          <a:xfrm rot="1800000">
            <a:off x="3035300" y="4554538"/>
            <a:ext cx="0" cy="1389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504" name="Text Box 72"/>
          <p:cNvSpPr txBox="1">
            <a:spLocks noChangeArrowheads="1"/>
          </p:cNvSpPr>
          <p:nvPr/>
        </p:nvSpPr>
        <p:spPr bwMode="auto">
          <a:xfrm>
            <a:off x="2555875" y="5241925"/>
            <a:ext cx="276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6666"/>
                </a:solidFill>
                <a:sym typeface="Symbol" panose="05050102010706020507" pitchFamily="18" charset="2"/>
              </a:rPr>
              <a:t></a:t>
            </a:r>
            <a:r>
              <a:rPr lang="cs-CZ" altLang="cs-CZ" b="1" baseline="-25000">
                <a:solidFill>
                  <a:srgbClr val="006666"/>
                </a:solidFill>
              </a:rPr>
              <a:t>2</a:t>
            </a:r>
          </a:p>
        </p:txBody>
      </p:sp>
      <p:grpSp>
        <p:nvGrpSpPr>
          <p:cNvPr id="18576" name="Group 144"/>
          <p:cNvGrpSpPr>
            <a:grpSpLocks/>
          </p:cNvGrpSpPr>
          <p:nvPr/>
        </p:nvGrpSpPr>
        <p:grpSpPr bwMode="auto">
          <a:xfrm>
            <a:off x="4643438" y="1268413"/>
            <a:ext cx="1843087" cy="4465637"/>
            <a:chOff x="2925" y="799"/>
            <a:chExt cx="1161" cy="2813"/>
          </a:xfrm>
        </p:grpSpPr>
        <p:grpSp>
          <p:nvGrpSpPr>
            <p:cNvPr id="18505" name="Group 73"/>
            <p:cNvGrpSpPr>
              <a:grpSpLocks/>
            </p:cNvGrpSpPr>
            <p:nvPr/>
          </p:nvGrpSpPr>
          <p:grpSpPr bwMode="auto">
            <a:xfrm>
              <a:off x="2925" y="799"/>
              <a:ext cx="1161" cy="1673"/>
              <a:chOff x="521" y="799"/>
              <a:chExt cx="1161" cy="1673"/>
            </a:xfrm>
          </p:grpSpPr>
          <p:sp>
            <p:nvSpPr>
              <p:cNvPr id="18506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557" y="799"/>
                <a:ext cx="1089" cy="545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altLang="cs-CZ" sz="1600" b="1"/>
                  <a:t>Elektronická</a:t>
                </a:r>
              </a:p>
              <a:p>
                <a:pPr algn="ctr"/>
                <a:r>
                  <a:rPr lang="cs-CZ" altLang="cs-CZ" sz="1600" b="1"/>
                  <a:t>řídící </a:t>
                </a:r>
              </a:p>
              <a:p>
                <a:pPr algn="ctr"/>
                <a:r>
                  <a:rPr lang="cs-CZ" altLang="cs-CZ" sz="1600" b="1"/>
                  <a:t>jednotka</a:t>
                </a:r>
              </a:p>
            </p:txBody>
          </p:sp>
          <p:grpSp>
            <p:nvGrpSpPr>
              <p:cNvPr id="18507" name="Group 75"/>
              <p:cNvGrpSpPr>
                <a:grpSpLocks noChangeAspect="1"/>
              </p:cNvGrpSpPr>
              <p:nvPr/>
            </p:nvGrpSpPr>
            <p:grpSpPr bwMode="auto">
              <a:xfrm>
                <a:off x="1101" y="1344"/>
                <a:ext cx="73" cy="757"/>
                <a:chOff x="4331" y="1752"/>
                <a:chExt cx="91" cy="946"/>
              </a:xfrm>
            </p:grpSpPr>
            <p:sp>
              <p:nvSpPr>
                <p:cNvPr id="18508" name="Arc 76"/>
                <p:cNvSpPr>
                  <a:spLocks noChangeAspect="1"/>
                </p:cNvSpPr>
                <p:nvPr/>
              </p:nvSpPr>
              <p:spPr bwMode="auto">
                <a:xfrm flipV="1">
                  <a:off x="4343" y="2052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509" name="Arc 77"/>
                <p:cNvSpPr>
                  <a:spLocks noChangeAspect="1"/>
                </p:cNvSpPr>
                <p:nvPr/>
              </p:nvSpPr>
              <p:spPr bwMode="auto">
                <a:xfrm flipV="1">
                  <a:off x="4343" y="2212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510" name="Arc 78"/>
                <p:cNvSpPr>
                  <a:spLocks noChangeAspect="1"/>
                </p:cNvSpPr>
                <p:nvPr/>
              </p:nvSpPr>
              <p:spPr bwMode="auto">
                <a:xfrm flipV="1">
                  <a:off x="4331" y="2372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511" name="Line 79"/>
                <p:cNvSpPr>
                  <a:spLocks noChangeAspect="1" noChangeShapeType="1"/>
                </p:cNvSpPr>
                <p:nvPr/>
              </p:nvSpPr>
              <p:spPr bwMode="auto">
                <a:xfrm>
                  <a:off x="4342" y="1752"/>
                  <a:ext cx="0" cy="30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8512" name="Line 80"/>
                <p:cNvSpPr>
                  <a:spLocks noChangeAspect="1" noChangeShapeType="1"/>
                </p:cNvSpPr>
                <p:nvPr/>
              </p:nvSpPr>
              <p:spPr bwMode="auto">
                <a:xfrm>
                  <a:off x="4331" y="2534"/>
                  <a:ext cx="0" cy="164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18513" name="Oval 81"/>
              <p:cNvSpPr>
                <a:spLocks noChangeAspect="1" noChangeArrowheads="1"/>
              </p:cNvSpPr>
              <p:nvPr/>
            </p:nvSpPr>
            <p:spPr bwMode="auto">
              <a:xfrm>
                <a:off x="1065" y="2106"/>
                <a:ext cx="73" cy="73"/>
              </a:xfrm>
              <a:prstGeom prst="ellipse">
                <a:avLst/>
              </a:prstGeom>
              <a:solidFill>
                <a:schemeClr val="tx1"/>
              </a:solidFill>
              <a:ln w="508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18514" name="Group 82"/>
              <p:cNvGrpSpPr>
                <a:grpSpLocks noChangeAspect="1"/>
              </p:cNvGrpSpPr>
              <p:nvPr/>
            </p:nvGrpSpPr>
            <p:grpSpPr bwMode="auto">
              <a:xfrm>
                <a:off x="521" y="1344"/>
                <a:ext cx="558" cy="1115"/>
                <a:chOff x="3606" y="1752"/>
                <a:chExt cx="698" cy="1394"/>
              </a:xfrm>
            </p:grpSpPr>
            <p:grpSp>
              <p:nvGrpSpPr>
                <p:cNvPr id="18515" name="Group 83"/>
                <p:cNvGrpSpPr>
                  <a:grpSpLocks noChangeAspect="1"/>
                </p:cNvGrpSpPr>
                <p:nvPr/>
              </p:nvGrpSpPr>
              <p:grpSpPr bwMode="auto">
                <a:xfrm>
                  <a:off x="3697" y="2810"/>
                  <a:ext cx="607" cy="236"/>
                  <a:chOff x="3697" y="2810"/>
                  <a:chExt cx="607" cy="236"/>
                </a:xfrm>
              </p:grpSpPr>
              <p:sp>
                <p:nvSpPr>
                  <p:cNvPr id="18516" name="Arc 84"/>
                  <p:cNvSpPr>
                    <a:spLocks noChangeAspect="1"/>
                  </p:cNvSpPr>
                  <p:nvPr/>
                </p:nvSpPr>
                <p:spPr bwMode="auto">
                  <a:xfrm rot="14400000" flipV="1">
                    <a:off x="3736" y="2928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8517" name="Arc 85"/>
                  <p:cNvSpPr>
                    <a:spLocks noChangeAspect="1"/>
                  </p:cNvSpPr>
                  <p:nvPr/>
                </p:nvSpPr>
                <p:spPr bwMode="auto">
                  <a:xfrm rot="14400000" flipV="1">
                    <a:off x="3875" y="2848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8518" name="Arc 86"/>
                  <p:cNvSpPr>
                    <a:spLocks noChangeAspect="1"/>
                  </p:cNvSpPr>
                  <p:nvPr/>
                </p:nvSpPr>
                <p:spPr bwMode="auto">
                  <a:xfrm rot="14400000" flipV="1">
                    <a:off x="4019" y="277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8519" name="Line 87"/>
                  <p:cNvSpPr>
                    <a:spLocks noChangeAspect="1" noChangeShapeType="1"/>
                  </p:cNvSpPr>
                  <p:nvPr/>
                </p:nvSpPr>
                <p:spPr bwMode="auto">
                  <a:xfrm rot="14400000">
                    <a:off x="4222" y="2728"/>
                    <a:ext cx="0" cy="164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cs-CZ"/>
                  </a:p>
                </p:txBody>
              </p:sp>
            </p:grpSp>
            <p:sp>
              <p:nvSpPr>
                <p:cNvPr id="18520" name="Freeform 88"/>
                <p:cNvSpPr>
                  <a:spLocks noChangeAspect="1"/>
                </p:cNvSpPr>
                <p:nvPr/>
              </p:nvSpPr>
              <p:spPr bwMode="auto">
                <a:xfrm>
                  <a:off x="3606" y="1752"/>
                  <a:ext cx="453" cy="1394"/>
                </a:xfrm>
                <a:custGeom>
                  <a:avLst/>
                  <a:gdLst>
                    <a:gd name="T0" fmla="*/ 136 w 453"/>
                    <a:gd name="T1" fmla="*/ 1315 h 1394"/>
                    <a:gd name="T2" fmla="*/ 0 w 453"/>
                    <a:gd name="T3" fmla="*/ 1394 h 1394"/>
                    <a:gd name="T4" fmla="*/ 0 w 453"/>
                    <a:gd name="T5" fmla="*/ 272 h 1394"/>
                    <a:gd name="T6" fmla="*/ 453 w 453"/>
                    <a:gd name="T7" fmla="*/ 272 h 1394"/>
                    <a:gd name="T8" fmla="*/ 453 w 453"/>
                    <a:gd name="T9" fmla="*/ 0 h 1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3" h="1394">
                      <a:moveTo>
                        <a:pt x="136" y="1315"/>
                      </a:moveTo>
                      <a:lnTo>
                        <a:pt x="0" y="1394"/>
                      </a:lnTo>
                      <a:lnTo>
                        <a:pt x="0" y="272"/>
                      </a:lnTo>
                      <a:lnTo>
                        <a:pt x="453" y="272"/>
                      </a:lnTo>
                      <a:lnTo>
                        <a:pt x="453" y="0"/>
                      </a:lnTo>
                    </a:path>
                  </a:pathLst>
                </a:cu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8521" name="Group 89"/>
              <p:cNvGrpSpPr>
                <a:grpSpLocks noChangeAspect="1"/>
              </p:cNvGrpSpPr>
              <p:nvPr/>
            </p:nvGrpSpPr>
            <p:grpSpPr bwMode="auto">
              <a:xfrm>
                <a:off x="1121" y="2182"/>
                <a:ext cx="473" cy="204"/>
                <a:chOff x="4356" y="2800"/>
                <a:chExt cx="591" cy="255"/>
              </a:xfrm>
            </p:grpSpPr>
            <p:sp>
              <p:nvSpPr>
                <p:cNvPr id="18522" name="Arc 90"/>
                <p:cNvSpPr>
                  <a:spLocks noChangeAspect="1"/>
                </p:cNvSpPr>
                <p:nvPr/>
              </p:nvSpPr>
              <p:spPr bwMode="auto">
                <a:xfrm rot="18000000" flipV="1">
                  <a:off x="4558" y="2766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523" name="Arc 91"/>
                <p:cNvSpPr>
                  <a:spLocks noChangeAspect="1"/>
                </p:cNvSpPr>
                <p:nvPr/>
              </p:nvSpPr>
              <p:spPr bwMode="auto">
                <a:xfrm rot="18000000" flipV="1">
                  <a:off x="4697" y="2846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524" name="Arc 92"/>
                <p:cNvSpPr>
                  <a:spLocks noChangeAspect="1"/>
                </p:cNvSpPr>
                <p:nvPr/>
              </p:nvSpPr>
              <p:spPr bwMode="auto">
                <a:xfrm rot="18000000" flipV="1">
                  <a:off x="4829" y="2937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525" name="Line 93"/>
                <p:cNvSpPr>
                  <a:spLocks noChangeAspect="1" noChangeShapeType="1"/>
                </p:cNvSpPr>
                <p:nvPr/>
              </p:nvSpPr>
              <p:spPr bwMode="auto">
                <a:xfrm rot="18000000">
                  <a:off x="4438" y="2718"/>
                  <a:ext cx="0" cy="164"/>
                </a:xfrm>
                <a:prstGeom prst="line">
                  <a:avLst/>
                </a:prstGeom>
                <a:noFill/>
                <a:ln w="508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18526" name="Freeform 94"/>
              <p:cNvSpPr>
                <a:spLocks noChangeAspect="1"/>
              </p:cNvSpPr>
              <p:nvPr/>
            </p:nvSpPr>
            <p:spPr bwMode="auto">
              <a:xfrm>
                <a:off x="1355" y="1357"/>
                <a:ext cx="327" cy="1115"/>
              </a:xfrm>
              <a:custGeom>
                <a:avLst/>
                <a:gdLst>
                  <a:gd name="T0" fmla="*/ 272 w 408"/>
                  <a:gd name="T1" fmla="*/ 1315 h 1394"/>
                  <a:gd name="T2" fmla="*/ 408 w 408"/>
                  <a:gd name="T3" fmla="*/ 1394 h 1394"/>
                  <a:gd name="T4" fmla="*/ 408 w 408"/>
                  <a:gd name="T5" fmla="*/ 227 h 1394"/>
                  <a:gd name="T6" fmla="*/ 0 w 408"/>
                  <a:gd name="T7" fmla="*/ 227 h 1394"/>
                  <a:gd name="T8" fmla="*/ 0 w 408"/>
                  <a:gd name="T9" fmla="*/ 0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1394">
                    <a:moveTo>
                      <a:pt x="272" y="1315"/>
                    </a:moveTo>
                    <a:lnTo>
                      <a:pt x="408" y="1394"/>
                    </a:lnTo>
                    <a:lnTo>
                      <a:pt x="408" y="227"/>
                    </a:lnTo>
                    <a:lnTo>
                      <a:pt x="0" y="227"/>
                    </a:lnTo>
                    <a:lnTo>
                      <a:pt x="0" y="0"/>
                    </a:ln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8528" name="Line 96"/>
            <p:cNvSpPr>
              <a:spLocks noChangeShapeType="1"/>
            </p:cNvSpPr>
            <p:nvPr/>
          </p:nvSpPr>
          <p:spPr bwMode="auto">
            <a:xfrm rot="3600000">
              <a:off x="3810" y="3165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30" name="Text Box 98"/>
            <p:cNvSpPr txBox="1">
              <a:spLocks noChangeArrowheads="1"/>
            </p:cNvSpPr>
            <p:nvPr/>
          </p:nvSpPr>
          <p:spPr bwMode="auto">
            <a:xfrm>
              <a:off x="3341" y="2296"/>
              <a:ext cx="155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/>
                <a:t>I</a:t>
              </a:r>
              <a:r>
                <a:rPr lang="cs-CZ" altLang="cs-CZ" b="1" baseline="-25000"/>
                <a:t>C</a:t>
              </a:r>
            </a:p>
          </p:txBody>
        </p:sp>
        <p:sp>
          <p:nvSpPr>
            <p:cNvPr id="18532" name="Line 100"/>
            <p:cNvSpPr>
              <a:spLocks noChangeShapeType="1"/>
            </p:cNvSpPr>
            <p:nvPr/>
          </p:nvSpPr>
          <p:spPr bwMode="auto">
            <a:xfrm rot="3600000">
              <a:off x="3292" y="2227"/>
              <a:ext cx="0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34" name="Text Box 102"/>
            <p:cNvSpPr txBox="1">
              <a:spLocks noChangeArrowheads="1"/>
            </p:cNvSpPr>
            <p:nvPr/>
          </p:nvSpPr>
          <p:spPr bwMode="auto">
            <a:xfrm>
              <a:off x="3733" y="3393"/>
              <a:ext cx="19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ym typeface="Symbol" panose="05050102010706020507" pitchFamily="18" charset="2"/>
                </a:rPr>
                <a:t></a:t>
              </a:r>
              <a:r>
                <a:rPr lang="cs-CZ" altLang="cs-CZ" b="1" baseline="-25000"/>
                <a:t>C</a:t>
              </a:r>
            </a:p>
          </p:txBody>
        </p:sp>
        <p:sp>
          <p:nvSpPr>
            <p:cNvPr id="18535" name="Line 103"/>
            <p:cNvSpPr>
              <a:spLocks noChangeShapeType="1"/>
            </p:cNvSpPr>
            <p:nvPr/>
          </p:nvSpPr>
          <p:spPr bwMode="auto">
            <a:xfrm rot="5400000">
              <a:off x="3581" y="2845"/>
              <a:ext cx="0" cy="87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36" name="Text Box 104"/>
            <p:cNvSpPr txBox="1">
              <a:spLocks noChangeArrowheads="1"/>
            </p:cNvSpPr>
            <p:nvPr/>
          </p:nvSpPr>
          <p:spPr bwMode="auto">
            <a:xfrm>
              <a:off x="3288" y="3030"/>
              <a:ext cx="17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6666"/>
                  </a:solidFill>
                  <a:sym typeface="Symbol" panose="05050102010706020507" pitchFamily="18" charset="2"/>
                </a:rPr>
                <a:t></a:t>
              </a:r>
              <a:r>
                <a:rPr lang="cs-CZ" altLang="cs-CZ" b="1" baseline="-25000">
                  <a:solidFill>
                    <a:srgbClr val="006666"/>
                  </a:solidFill>
                </a:rPr>
                <a:t>3</a:t>
              </a:r>
            </a:p>
          </p:txBody>
        </p:sp>
        <p:sp>
          <p:nvSpPr>
            <p:cNvPr id="18537" name="Text Box 105"/>
            <p:cNvSpPr txBox="1">
              <a:spLocks noChangeArrowheads="1"/>
            </p:cNvSpPr>
            <p:nvPr/>
          </p:nvSpPr>
          <p:spPr bwMode="auto">
            <a:xfrm>
              <a:off x="3678" y="2341"/>
              <a:ext cx="155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chemeClr val="accent2"/>
                  </a:solidFill>
                </a:rPr>
                <a:t>I</a:t>
              </a:r>
              <a:r>
                <a:rPr lang="cs-CZ" altLang="cs-CZ" b="1" baseline="-25000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8538" name="Line 106"/>
            <p:cNvSpPr>
              <a:spLocks noChangeShapeType="1"/>
            </p:cNvSpPr>
            <p:nvPr/>
          </p:nvSpPr>
          <p:spPr bwMode="auto">
            <a:xfrm rot="7200000">
              <a:off x="3720" y="2227"/>
              <a:ext cx="0" cy="22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39" name="Text Box 107"/>
            <p:cNvSpPr txBox="1">
              <a:spLocks noChangeArrowheads="1"/>
            </p:cNvSpPr>
            <p:nvPr/>
          </p:nvSpPr>
          <p:spPr bwMode="auto">
            <a:xfrm>
              <a:off x="3198" y="3339"/>
              <a:ext cx="19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chemeClr val="accent2"/>
                  </a:solidFill>
                  <a:sym typeface="Symbol" panose="05050102010706020507" pitchFamily="18" charset="2"/>
                </a:rPr>
                <a:t></a:t>
              </a:r>
              <a:r>
                <a:rPr lang="cs-CZ" altLang="cs-CZ" b="1" baseline="-25000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8540" name="Line 108"/>
            <p:cNvSpPr>
              <a:spLocks noChangeShapeType="1"/>
            </p:cNvSpPr>
            <p:nvPr/>
          </p:nvSpPr>
          <p:spPr bwMode="auto">
            <a:xfrm rot="7200000">
              <a:off x="3377" y="3164"/>
              <a:ext cx="0" cy="49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8578" name="Group 146"/>
          <p:cNvGrpSpPr>
            <a:grpSpLocks/>
          </p:cNvGrpSpPr>
          <p:nvPr/>
        </p:nvGrpSpPr>
        <p:grpSpPr bwMode="auto">
          <a:xfrm>
            <a:off x="6832600" y="1268413"/>
            <a:ext cx="1843088" cy="4672012"/>
            <a:chOff x="4304" y="799"/>
            <a:chExt cx="1161" cy="2943"/>
          </a:xfrm>
        </p:grpSpPr>
        <p:grpSp>
          <p:nvGrpSpPr>
            <p:cNvPr id="18541" name="Group 109"/>
            <p:cNvGrpSpPr>
              <a:grpSpLocks/>
            </p:cNvGrpSpPr>
            <p:nvPr/>
          </p:nvGrpSpPr>
          <p:grpSpPr bwMode="auto">
            <a:xfrm>
              <a:off x="4304" y="799"/>
              <a:ext cx="1161" cy="1673"/>
              <a:chOff x="521" y="799"/>
              <a:chExt cx="1161" cy="1673"/>
            </a:xfrm>
          </p:grpSpPr>
          <p:sp>
            <p:nvSpPr>
              <p:cNvPr id="18542" name="Rectangle 110"/>
              <p:cNvSpPr>
                <a:spLocks noChangeAspect="1" noChangeArrowheads="1"/>
              </p:cNvSpPr>
              <p:nvPr/>
            </p:nvSpPr>
            <p:spPr bwMode="auto">
              <a:xfrm>
                <a:off x="557" y="799"/>
                <a:ext cx="1089" cy="545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altLang="cs-CZ" sz="1600" b="1"/>
                  <a:t>Elektronická</a:t>
                </a:r>
              </a:p>
              <a:p>
                <a:pPr algn="ctr"/>
                <a:r>
                  <a:rPr lang="cs-CZ" altLang="cs-CZ" sz="1600" b="1"/>
                  <a:t>řídící </a:t>
                </a:r>
              </a:p>
              <a:p>
                <a:pPr algn="ctr"/>
                <a:r>
                  <a:rPr lang="cs-CZ" altLang="cs-CZ" sz="1600" b="1"/>
                  <a:t>jednotka</a:t>
                </a:r>
              </a:p>
            </p:txBody>
          </p:sp>
          <p:grpSp>
            <p:nvGrpSpPr>
              <p:cNvPr id="18543" name="Group 111"/>
              <p:cNvGrpSpPr>
                <a:grpSpLocks noChangeAspect="1"/>
              </p:cNvGrpSpPr>
              <p:nvPr/>
            </p:nvGrpSpPr>
            <p:grpSpPr bwMode="auto">
              <a:xfrm>
                <a:off x="1101" y="1344"/>
                <a:ext cx="73" cy="757"/>
                <a:chOff x="4331" y="1752"/>
                <a:chExt cx="91" cy="946"/>
              </a:xfrm>
            </p:grpSpPr>
            <p:sp>
              <p:nvSpPr>
                <p:cNvPr id="18544" name="Arc 112"/>
                <p:cNvSpPr>
                  <a:spLocks noChangeAspect="1"/>
                </p:cNvSpPr>
                <p:nvPr/>
              </p:nvSpPr>
              <p:spPr bwMode="auto">
                <a:xfrm flipV="1">
                  <a:off x="4343" y="2052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545" name="Arc 113"/>
                <p:cNvSpPr>
                  <a:spLocks noChangeAspect="1"/>
                </p:cNvSpPr>
                <p:nvPr/>
              </p:nvSpPr>
              <p:spPr bwMode="auto">
                <a:xfrm flipV="1">
                  <a:off x="4343" y="2212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546" name="Arc 114"/>
                <p:cNvSpPr>
                  <a:spLocks noChangeAspect="1"/>
                </p:cNvSpPr>
                <p:nvPr/>
              </p:nvSpPr>
              <p:spPr bwMode="auto">
                <a:xfrm flipV="1">
                  <a:off x="4331" y="2372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547" name="Line 115"/>
                <p:cNvSpPr>
                  <a:spLocks noChangeAspect="1" noChangeShapeType="1"/>
                </p:cNvSpPr>
                <p:nvPr/>
              </p:nvSpPr>
              <p:spPr bwMode="auto">
                <a:xfrm>
                  <a:off x="4342" y="1752"/>
                  <a:ext cx="0" cy="30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8548" name="Line 116"/>
                <p:cNvSpPr>
                  <a:spLocks noChangeAspect="1" noChangeShapeType="1"/>
                </p:cNvSpPr>
                <p:nvPr/>
              </p:nvSpPr>
              <p:spPr bwMode="auto">
                <a:xfrm>
                  <a:off x="4331" y="2534"/>
                  <a:ext cx="0" cy="164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18549" name="Oval 117"/>
              <p:cNvSpPr>
                <a:spLocks noChangeAspect="1" noChangeArrowheads="1"/>
              </p:cNvSpPr>
              <p:nvPr/>
            </p:nvSpPr>
            <p:spPr bwMode="auto">
              <a:xfrm>
                <a:off x="1065" y="2106"/>
                <a:ext cx="73" cy="73"/>
              </a:xfrm>
              <a:prstGeom prst="ellipse">
                <a:avLst/>
              </a:prstGeom>
              <a:solidFill>
                <a:schemeClr val="tx1"/>
              </a:solidFill>
              <a:ln w="508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18550" name="Group 118"/>
              <p:cNvGrpSpPr>
                <a:grpSpLocks noChangeAspect="1"/>
              </p:cNvGrpSpPr>
              <p:nvPr/>
            </p:nvGrpSpPr>
            <p:grpSpPr bwMode="auto">
              <a:xfrm>
                <a:off x="521" y="1344"/>
                <a:ext cx="558" cy="1115"/>
                <a:chOff x="3606" y="1752"/>
                <a:chExt cx="698" cy="1394"/>
              </a:xfrm>
            </p:grpSpPr>
            <p:grpSp>
              <p:nvGrpSpPr>
                <p:cNvPr id="18551" name="Group 119"/>
                <p:cNvGrpSpPr>
                  <a:grpSpLocks noChangeAspect="1"/>
                </p:cNvGrpSpPr>
                <p:nvPr/>
              </p:nvGrpSpPr>
              <p:grpSpPr bwMode="auto">
                <a:xfrm>
                  <a:off x="3697" y="2810"/>
                  <a:ext cx="607" cy="236"/>
                  <a:chOff x="3697" y="2810"/>
                  <a:chExt cx="607" cy="236"/>
                </a:xfrm>
              </p:grpSpPr>
              <p:sp>
                <p:nvSpPr>
                  <p:cNvPr id="18552" name="Arc 120"/>
                  <p:cNvSpPr>
                    <a:spLocks noChangeAspect="1"/>
                  </p:cNvSpPr>
                  <p:nvPr/>
                </p:nvSpPr>
                <p:spPr bwMode="auto">
                  <a:xfrm rot="14400000" flipV="1">
                    <a:off x="3736" y="2928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8553" name="Arc 121"/>
                  <p:cNvSpPr>
                    <a:spLocks noChangeAspect="1"/>
                  </p:cNvSpPr>
                  <p:nvPr/>
                </p:nvSpPr>
                <p:spPr bwMode="auto">
                  <a:xfrm rot="14400000" flipV="1">
                    <a:off x="3875" y="2848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8554" name="Arc 122"/>
                  <p:cNvSpPr>
                    <a:spLocks noChangeAspect="1"/>
                  </p:cNvSpPr>
                  <p:nvPr/>
                </p:nvSpPr>
                <p:spPr bwMode="auto">
                  <a:xfrm rot="14400000" flipV="1">
                    <a:off x="4019" y="277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8555" name="Line 123"/>
                  <p:cNvSpPr>
                    <a:spLocks noChangeAspect="1" noChangeShapeType="1"/>
                  </p:cNvSpPr>
                  <p:nvPr/>
                </p:nvSpPr>
                <p:spPr bwMode="auto">
                  <a:xfrm rot="14400000">
                    <a:off x="4222" y="2728"/>
                    <a:ext cx="0" cy="164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cs-CZ"/>
                  </a:p>
                </p:txBody>
              </p:sp>
            </p:grpSp>
            <p:sp>
              <p:nvSpPr>
                <p:cNvPr id="18556" name="Freeform 124"/>
                <p:cNvSpPr>
                  <a:spLocks noChangeAspect="1"/>
                </p:cNvSpPr>
                <p:nvPr/>
              </p:nvSpPr>
              <p:spPr bwMode="auto">
                <a:xfrm>
                  <a:off x="3606" y="1752"/>
                  <a:ext cx="453" cy="1394"/>
                </a:xfrm>
                <a:custGeom>
                  <a:avLst/>
                  <a:gdLst>
                    <a:gd name="T0" fmla="*/ 136 w 453"/>
                    <a:gd name="T1" fmla="*/ 1315 h 1394"/>
                    <a:gd name="T2" fmla="*/ 0 w 453"/>
                    <a:gd name="T3" fmla="*/ 1394 h 1394"/>
                    <a:gd name="T4" fmla="*/ 0 w 453"/>
                    <a:gd name="T5" fmla="*/ 272 h 1394"/>
                    <a:gd name="T6" fmla="*/ 453 w 453"/>
                    <a:gd name="T7" fmla="*/ 272 h 1394"/>
                    <a:gd name="T8" fmla="*/ 453 w 453"/>
                    <a:gd name="T9" fmla="*/ 0 h 1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3" h="1394">
                      <a:moveTo>
                        <a:pt x="136" y="1315"/>
                      </a:moveTo>
                      <a:lnTo>
                        <a:pt x="0" y="1394"/>
                      </a:lnTo>
                      <a:lnTo>
                        <a:pt x="0" y="272"/>
                      </a:lnTo>
                      <a:lnTo>
                        <a:pt x="453" y="272"/>
                      </a:lnTo>
                      <a:lnTo>
                        <a:pt x="453" y="0"/>
                      </a:lnTo>
                    </a:path>
                  </a:pathLst>
                </a:cu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8557" name="Group 125"/>
              <p:cNvGrpSpPr>
                <a:grpSpLocks noChangeAspect="1"/>
              </p:cNvGrpSpPr>
              <p:nvPr/>
            </p:nvGrpSpPr>
            <p:grpSpPr bwMode="auto">
              <a:xfrm>
                <a:off x="1121" y="2182"/>
                <a:ext cx="473" cy="204"/>
                <a:chOff x="4356" y="2800"/>
                <a:chExt cx="591" cy="255"/>
              </a:xfrm>
            </p:grpSpPr>
            <p:sp>
              <p:nvSpPr>
                <p:cNvPr id="18558" name="Arc 126"/>
                <p:cNvSpPr>
                  <a:spLocks noChangeAspect="1"/>
                </p:cNvSpPr>
                <p:nvPr/>
              </p:nvSpPr>
              <p:spPr bwMode="auto">
                <a:xfrm rot="18000000" flipV="1">
                  <a:off x="4558" y="2766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559" name="Arc 127"/>
                <p:cNvSpPr>
                  <a:spLocks noChangeAspect="1"/>
                </p:cNvSpPr>
                <p:nvPr/>
              </p:nvSpPr>
              <p:spPr bwMode="auto">
                <a:xfrm rot="18000000" flipV="1">
                  <a:off x="4697" y="2846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560" name="Arc 128"/>
                <p:cNvSpPr>
                  <a:spLocks noChangeAspect="1"/>
                </p:cNvSpPr>
                <p:nvPr/>
              </p:nvSpPr>
              <p:spPr bwMode="auto">
                <a:xfrm rot="18000000" flipV="1">
                  <a:off x="4829" y="2937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561" name="Line 129"/>
                <p:cNvSpPr>
                  <a:spLocks noChangeAspect="1" noChangeShapeType="1"/>
                </p:cNvSpPr>
                <p:nvPr/>
              </p:nvSpPr>
              <p:spPr bwMode="auto">
                <a:xfrm rot="18000000">
                  <a:off x="4438" y="2718"/>
                  <a:ext cx="0" cy="164"/>
                </a:xfrm>
                <a:prstGeom prst="line">
                  <a:avLst/>
                </a:prstGeom>
                <a:noFill/>
                <a:ln w="508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18562" name="Freeform 130"/>
              <p:cNvSpPr>
                <a:spLocks noChangeAspect="1"/>
              </p:cNvSpPr>
              <p:nvPr/>
            </p:nvSpPr>
            <p:spPr bwMode="auto">
              <a:xfrm>
                <a:off x="1355" y="1357"/>
                <a:ext cx="327" cy="1115"/>
              </a:xfrm>
              <a:custGeom>
                <a:avLst/>
                <a:gdLst>
                  <a:gd name="T0" fmla="*/ 272 w 408"/>
                  <a:gd name="T1" fmla="*/ 1315 h 1394"/>
                  <a:gd name="T2" fmla="*/ 408 w 408"/>
                  <a:gd name="T3" fmla="*/ 1394 h 1394"/>
                  <a:gd name="T4" fmla="*/ 408 w 408"/>
                  <a:gd name="T5" fmla="*/ 227 h 1394"/>
                  <a:gd name="T6" fmla="*/ 0 w 408"/>
                  <a:gd name="T7" fmla="*/ 227 h 1394"/>
                  <a:gd name="T8" fmla="*/ 0 w 408"/>
                  <a:gd name="T9" fmla="*/ 0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1394">
                    <a:moveTo>
                      <a:pt x="272" y="1315"/>
                    </a:moveTo>
                    <a:lnTo>
                      <a:pt x="408" y="1394"/>
                    </a:lnTo>
                    <a:lnTo>
                      <a:pt x="408" y="227"/>
                    </a:lnTo>
                    <a:lnTo>
                      <a:pt x="0" y="227"/>
                    </a:lnTo>
                    <a:lnTo>
                      <a:pt x="0" y="0"/>
                    </a:ln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8564" name="Text Box 132"/>
            <p:cNvSpPr txBox="1">
              <a:spLocks noChangeArrowheads="1"/>
            </p:cNvSpPr>
            <p:nvPr/>
          </p:nvSpPr>
          <p:spPr bwMode="auto">
            <a:xfrm>
              <a:off x="4675" y="1752"/>
              <a:ext cx="155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FF0000"/>
                  </a:solidFill>
                </a:rPr>
                <a:t>I</a:t>
              </a:r>
              <a:r>
                <a:rPr lang="cs-CZ" altLang="cs-CZ" b="1" baseline="-250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8565" name="Line 133"/>
            <p:cNvSpPr>
              <a:spLocks noChangeShapeType="1"/>
            </p:cNvSpPr>
            <p:nvPr/>
          </p:nvSpPr>
          <p:spPr bwMode="auto">
            <a:xfrm rot="10800000">
              <a:off x="4830" y="1661"/>
              <a:ext cx="0" cy="22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67" name="Line 135"/>
            <p:cNvSpPr>
              <a:spLocks noChangeShapeType="1"/>
            </p:cNvSpPr>
            <p:nvPr/>
          </p:nvSpPr>
          <p:spPr bwMode="auto">
            <a:xfrm rot="9000000">
              <a:off x="4762" y="2867"/>
              <a:ext cx="0" cy="87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68" name="Text Box 136"/>
            <p:cNvSpPr txBox="1">
              <a:spLocks noChangeArrowheads="1"/>
            </p:cNvSpPr>
            <p:nvPr/>
          </p:nvSpPr>
          <p:spPr bwMode="auto">
            <a:xfrm>
              <a:off x="4667" y="2886"/>
              <a:ext cx="17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6666"/>
                  </a:solidFill>
                  <a:sym typeface="Symbol" panose="05050102010706020507" pitchFamily="18" charset="2"/>
                </a:rPr>
                <a:t></a:t>
              </a:r>
              <a:r>
                <a:rPr lang="cs-CZ" altLang="cs-CZ" b="1" baseline="-25000">
                  <a:solidFill>
                    <a:srgbClr val="006666"/>
                  </a:solidFill>
                </a:rPr>
                <a:t>4</a:t>
              </a:r>
            </a:p>
          </p:txBody>
        </p:sp>
        <p:sp>
          <p:nvSpPr>
            <p:cNvPr id="18569" name="Text Box 137"/>
            <p:cNvSpPr txBox="1">
              <a:spLocks noChangeArrowheads="1"/>
            </p:cNvSpPr>
            <p:nvPr/>
          </p:nvSpPr>
          <p:spPr bwMode="auto">
            <a:xfrm>
              <a:off x="5057" y="2341"/>
              <a:ext cx="155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chemeClr val="accent2"/>
                  </a:solidFill>
                </a:rPr>
                <a:t>I</a:t>
              </a:r>
              <a:r>
                <a:rPr lang="cs-CZ" altLang="cs-CZ" b="1" baseline="-25000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8570" name="Line 138"/>
            <p:cNvSpPr>
              <a:spLocks noChangeShapeType="1"/>
            </p:cNvSpPr>
            <p:nvPr/>
          </p:nvSpPr>
          <p:spPr bwMode="auto">
            <a:xfrm rot="7200000">
              <a:off x="5099" y="2227"/>
              <a:ext cx="0" cy="22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71" name="Text Box 139"/>
            <p:cNvSpPr txBox="1">
              <a:spLocks noChangeArrowheads="1"/>
            </p:cNvSpPr>
            <p:nvPr/>
          </p:nvSpPr>
          <p:spPr bwMode="auto">
            <a:xfrm>
              <a:off x="4558" y="3475"/>
              <a:ext cx="19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chemeClr val="accent2"/>
                  </a:solidFill>
                  <a:sym typeface="Symbol" panose="05050102010706020507" pitchFamily="18" charset="2"/>
                </a:rPr>
                <a:t></a:t>
              </a:r>
              <a:r>
                <a:rPr lang="cs-CZ" altLang="cs-CZ" b="1" baseline="-25000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8572" name="Line 140"/>
            <p:cNvSpPr>
              <a:spLocks noChangeShapeType="1"/>
            </p:cNvSpPr>
            <p:nvPr/>
          </p:nvSpPr>
          <p:spPr bwMode="auto">
            <a:xfrm rot="7200000">
              <a:off x="4756" y="3309"/>
              <a:ext cx="0" cy="49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74" name="Line 142"/>
            <p:cNvSpPr>
              <a:spLocks noChangeShapeType="1"/>
            </p:cNvSpPr>
            <p:nvPr/>
          </p:nvSpPr>
          <p:spPr bwMode="auto">
            <a:xfrm rot="10800000">
              <a:off x="4536" y="2931"/>
              <a:ext cx="0" cy="49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75" name="Text Box 143"/>
            <p:cNvSpPr txBox="1">
              <a:spLocks noChangeArrowheads="1"/>
            </p:cNvSpPr>
            <p:nvPr/>
          </p:nvSpPr>
          <p:spPr bwMode="auto">
            <a:xfrm>
              <a:off x="4323" y="2976"/>
              <a:ext cx="19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FF0000"/>
                  </a:solidFill>
                  <a:sym typeface="Symbol" panose="05050102010706020507" pitchFamily="18" charset="2"/>
                </a:rPr>
                <a:t></a:t>
              </a:r>
              <a:r>
                <a:rPr lang="cs-CZ" altLang="cs-CZ" b="1" baseline="-25000">
                  <a:solidFill>
                    <a:srgbClr val="FF0000"/>
                  </a:solidFill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60" grpId="0" animBg="1"/>
      <p:bldP spid="18462" grpId="0" animBg="1"/>
      <p:bldP spid="18463" grpId="0" animBg="1"/>
      <p:bldP spid="18466" grpId="0"/>
      <p:bldP spid="18467" grpId="0"/>
      <p:bldP spid="18468" grpId="0" animBg="1"/>
      <p:bldP spid="18469" grpId="0"/>
      <p:bldP spid="18470" grpId="0"/>
      <p:bldP spid="18471" grpId="0" animBg="1"/>
      <p:bldP spid="18472" grpId="0"/>
      <p:bldP spid="18495" grpId="0" animBg="1"/>
      <p:bldP spid="18496" grpId="0" animBg="1"/>
      <p:bldP spid="18497" grpId="0" animBg="1"/>
      <p:bldP spid="18498" grpId="0"/>
      <p:bldP spid="18499" grpId="0"/>
      <p:bldP spid="18500" grpId="0" animBg="1"/>
      <p:bldP spid="18501" grpId="0"/>
      <p:bldP spid="18502" grpId="0"/>
      <p:bldP spid="18503" grpId="0" animBg="1"/>
      <p:bldP spid="1850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65" name="Line 297"/>
          <p:cNvSpPr>
            <a:spLocks noChangeShapeType="1"/>
          </p:cNvSpPr>
          <p:nvPr/>
        </p:nvSpPr>
        <p:spPr bwMode="auto">
          <a:xfrm rot="16200000">
            <a:off x="7032625" y="1785938"/>
            <a:ext cx="0" cy="1270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039" name="Line 271"/>
          <p:cNvSpPr>
            <a:spLocks noChangeShapeType="1"/>
          </p:cNvSpPr>
          <p:nvPr/>
        </p:nvSpPr>
        <p:spPr bwMode="auto">
          <a:xfrm rot="12600000">
            <a:off x="6607175" y="1155700"/>
            <a:ext cx="0" cy="1270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038" name="Line 270"/>
          <p:cNvSpPr>
            <a:spLocks noChangeShapeType="1"/>
          </p:cNvSpPr>
          <p:nvPr/>
        </p:nvSpPr>
        <p:spPr bwMode="auto">
          <a:xfrm rot="9000000">
            <a:off x="5900738" y="1125538"/>
            <a:ext cx="0" cy="137953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1613"/>
            <a:ext cx="8229600" cy="706437"/>
          </a:xfrm>
        </p:spPr>
        <p:txBody>
          <a:bodyPr/>
          <a:lstStyle/>
          <a:p>
            <a:r>
              <a:rPr lang="cs-CZ" altLang="cs-CZ" sz="36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Jednoduché řízení motorů EC</a:t>
            </a:r>
          </a:p>
        </p:txBody>
      </p:sp>
      <p:sp>
        <p:nvSpPr>
          <p:cNvPr id="32801" name="Line 33"/>
          <p:cNvSpPr>
            <a:spLocks noChangeShapeType="1"/>
          </p:cNvSpPr>
          <p:nvPr/>
        </p:nvSpPr>
        <p:spPr bwMode="auto">
          <a:xfrm rot="19800000">
            <a:off x="2574925" y="2413000"/>
            <a:ext cx="0" cy="137953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2935288" y="3133725"/>
            <a:ext cx="276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6666"/>
                </a:solidFill>
                <a:sym typeface="Symbol" panose="05050102010706020507" pitchFamily="18" charset="2"/>
              </a:rPr>
              <a:t></a:t>
            </a:r>
            <a:r>
              <a:rPr lang="cs-CZ" altLang="cs-CZ" b="1" baseline="-25000">
                <a:solidFill>
                  <a:srgbClr val="006666"/>
                </a:solidFill>
              </a:rPr>
              <a:t>1</a:t>
            </a:r>
          </a:p>
        </p:txBody>
      </p:sp>
      <p:sp>
        <p:nvSpPr>
          <p:cNvPr id="32833" name="Line 65"/>
          <p:cNvSpPr>
            <a:spLocks noChangeShapeType="1"/>
          </p:cNvSpPr>
          <p:nvPr/>
        </p:nvSpPr>
        <p:spPr bwMode="auto">
          <a:xfrm rot="1800000">
            <a:off x="1871663" y="2413000"/>
            <a:ext cx="0" cy="13890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834" name="Text Box 66"/>
          <p:cNvSpPr txBox="1">
            <a:spLocks noChangeArrowheads="1"/>
          </p:cNvSpPr>
          <p:nvPr/>
        </p:nvSpPr>
        <p:spPr bwMode="auto">
          <a:xfrm>
            <a:off x="1639888" y="3421063"/>
            <a:ext cx="2762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6666"/>
                </a:solidFill>
                <a:sym typeface="Symbol" panose="05050102010706020507" pitchFamily="18" charset="2"/>
              </a:rPr>
              <a:t></a:t>
            </a:r>
            <a:r>
              <a:rPr lang="cs-CZ" altLang="cs-CZ" b="1" baseline="-25000">
                <a:solidFill>
                  <a:srgbClr val="006666"/>
                </a:solidFill>
              </a:rPr>
              <a:t>2</a:t>
            </a:r>
          </a:p>
        </p:txBody>
      </p:sp>
      <p:sp>
        <p:nvSpPr>
          <p:cNvPr id="32862" name="Line 94"/>
          <p:cNvSpPr>
            <a:spLocks noChangeShapeType="1"/>
          </p:cNvSpPr>
          <p:nvPr/>
        </p:nvSpPr>
        <p:spPr bwMode="auto">
          <a:xfrm rot="5400000">
            <a:off x="1521619" y="1808957"/>
            <a:ext cx="0" cy="1389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863" name="Text Box 95"/>
          <p:cNvSpPr txBox="1">
            <a:spLocks noChangeArrowheads="1"/>
          </p:cNvSpPr>
          <p:nvPr/>
        </p:nvSpPr>
        <p:spPr bwMode="auto">
          <a:xfrm>
            <a:off x="1003300" y="2486025"/>
            <a:ext cx="276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6666"/>
                </a:solidFill>
                <a:sym typeface="Symbol" panose="05050102010706020507" pitchFamily="18" charset="2"/>
              </a:rPr>
              <a:t></a:t>
            </a:r>
            <a:r>
              <a:rPr lang="cs-CZ" altLang="cs-CZ" b="1" baseline="-25000">
                <a:solidFill>
                  <a:srgbClr val="006666"/>
                </a:solidFill>
              </a:rPr>
              <a:t>3</a:t>
            </a:r>
          </a:p>
        </p:txBody>
      </p:sp>
      <p:grpSp>
        <p:nvGrpSpPr>
          <p:cNvPr id="32927" name="Group 159"/>
          <p:cNvGrpSpPr>
            <a:grpSpLocks/>
          </p:cNvGrpSpPr>
          <p:nvPr/>
        </p:nvGrpSpPr>
        <p:grpSpPr bwMode="auto">
          <a:xfrm rot="19800000">
            <a:off x="1547813" y="1844675"/>
            <a:ext cx="1547812" cy="730250"/>
            <a:chOff x="1042" y="3015"/>
            <a:chExt cx="975" cy="460"/>
          </a:xfrm>
        </p:grpSpPr>
        <p:grpSp>
          <p:nvGrpSpPr>
            <p:cNvPr id="32907" name="Group 139"/>
            <p:cNvGrpSpPr>
              <a:grpSpLocks/>
            </p:cNvGrpSpPr>
            <p:nvPr/>
          </p:nvGrpSpPr>
          <p:grpSpPr bwMode="auto">
            <a:xfrm rot="19800000">
              <a:off x="1042" y="3249"/>
              <a:ext cx="726" cy="226"/>
              <a:chOff x="793" y="3113"/>
              <a:chExt cx="726" cy="226"/>
            </a:xfrm>
          </p:grpSpPr>
          <p:sp>
            <p:nvSpPr>
              <p:cNvPr id="32905" name="Rectangle 137"/>
              <p:cNvSpPr>
                <a:spLocks noChangeArrowheads="1"/>
              </p:cNvSpPr>
              <p:nvPr/>
            </p:nvSpPr>
            <p:spPr bwMode="auto">
              <a:xfrm>
                <a:off x="793" y="3113"/>
                <a:ext cx="363" cy="22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2906" name="Rectangle 138"/>
              <p:cNvSpPr>
                <a:spLocks noChangeArrowheads="1"/>
              </p:cNvSpPr>
              <p:nvPr/>
            </p:nvSpPr>
            <p:spPr bwMode="auto">
              <a:xfrm>
                <a:off x="1156" y="3113"/>
                <a:ext cx="363" cy="2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32926" name="Line 158"/>
            <p:cNvSpPr>
              <a:spLocks noChangeShapeType="1"/>
            </p:cNvSpPr>
            <p:nvPr/>
          </p:nvSpPr>
          <p:spPr bwMode="auto">
            <a:xfrm flipV="1">
              <a:off x="1382" y="3015"/>
              <a:ext cx="635" cy="3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2928" name="Group 160"/>
          <p:cNvGrpSpPr>
            <a:grpSpLocks/>
          </p:cNvGrpSpPr>
          <p:nvPr/>
        </p:nvGrpSpPr>
        <p:grpSpPr bwMode="auto">
          <a:xfrm>
            <a:off x="1655763" y="1916113"/>
            <a:ext cx="1547812" cy="730250"/>
            <a:chOff x="1042" y="3015"/>
            <a:chExt cx="975" cy="460"/>
          </a:xfrm>
        </p:grpSpPr>
        <p:grpSp>
          <p:nvGrpSpPr>
            <p:cNvPr id="32929" name="Group 161"/>
            <p:cNvGrpSpPr>
              <a:grpSpLocks/>
            </p:cNvGrpSpPr>
            <p:nvPr/>
          </p:nvGrpSpPr>
          <p:grpSpPr bwMode="auto">
            <a:xfrm rot="19800000">
              <a:off x="1042" y="3249"/>
              <a:ext cx="726" cy="226"/>
              <a:chOff x="793" y="3113"/>
              <a:chExt cx="726" cy="226"/>
            </a:xfrm>
          </p:grpSpPr>
          <p:sp>
            <p:nvSpPr>
              <p:cNvPr id="32930" name="Rectangle 162"/>
              <p:cNvSpPr>
                <a:spLocks noChangeArrowheads="1"/>
              </p:cNvSpPr>
              <p:nvPr/>
            </p:nvSpPr>
            <p:spPr bwMode="auto">
              <a:xfrm>
                <a:off x="793" y="3113"/>
                <a:ext cx="363" cy="22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2931" name="Rectangle 163"/>
              <p:cNvSpPr>
                <a:spLocks noChangeArrowheads="1"/>
              </p:cNvSpPr>
              <p:nvPr/>
            </p:nvSpPr>
            <p:spPr bwMode="auto">
              <a:xfrm>
                <a:off x="1156" y="3113"/>
                <a:ext cx="363" cy="2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32932" name="Line 164"/>
            <p:cNvSpPr>
              <a:spLocks noChangeShapeType="1"/>
            </p:cNvSpPr>
            <p:nvPr/>
          </p:nvSpPr>
          <p:spPr bwMode="auto">
            <a:xfrm flipV="1">
              <a:off x="1382" y="3015"/>
              <a:ext cx="635" cy="3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2933" name="Group 165"/>
          <p:cNvGrpSpPr>
            <a:grpSpLocks/>
          </p:cNvGrpSpPr>
          <p:nvPr/>
        </p:nvGrpSpPr>
        <p:grpSpPr bwMode="auto">
          <a:xfrm rot="1800000">
            <a:off x="1728788" y="2049463"/>
            <a:ext cx="1547812" cy="730250"/>
            <a:chOff x="1042" y="3015"/>
            <a:chExt cx="975" cy="460"/>
          </a:xfrm>
        </p:grpSpPr>
        <p:grpSp>
          <p:nvGrpSpPr>
            <p:cNvPr id="32934" name="Group 166"/>
            <p:cNvGrpSpPr>
              <a:grpSpLocks/>
            </p:cNvGrpSpPr>
            <p:nvPr/>
          </p:nvGrpSpPr>
          <p:grpSpPr bwMode="auto">
            <a:xfrm rot="19800000">
              <a:off x="1042" y="3249"/>
              <a:ext cx="726" cy="226"/>
              <a:chOff x="793" y="3113"/>
              <a:chExt cx="726" cy="226"/>
            </a:xfrm>
          </p:grpSpPr>
          <p:sp>
            <p:nvSpPr>
              <p:cNvPr id="32935" name="Rectangle 167"/>
              <p:cNvSpPr>
                <a:spLocks noChangeArrowheads="1"/>
              </p:cNvSpPr>
              <p:nvPr/>
            </p:nvSpPr>
            <p:spPr bwMode="auto">
              <a:xfrm>
                <a:off x="793" y="3113"/>
                <a:ext cx="363" cy="22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2936" name="Rectangle 168"/>
              <p:cNvSpPr>
                <a:spLocks noChangeArrowheads="1"/>
              </p:cNvSpPr>
              <p:nvPr/>
            </p:nvSpPr>
            <p:spPr bwMode="auto">
              <a:xfrm>
                <a:off x="1156" y="3113"/>
                <a:ext cx="363" cy="2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32937" name="Line 169"/>
            <p:cNvSpPr>
              <a:spLocks noChangeShapeType="1"/>
            </p:cNvSpPr>
            <p:nvPr/>
          </p:nvSpPr>
          <p:spPr bwMode="auto">
            <a:xfrm flipV="1">
              <a:off x="1382" y="3015"/>
              <a:ext cx="635" cy="3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2938" name="Group 170"/>
          <p:cNvGrpSpPr>
            <a:grpSpLocks/>
          </p:cNvGrpSpPr>
          <p:nvPr/>
        </p:nvGrpSpPr>
        <p:grpSpPr bwMode="auto">
          <a:xfrm rot="3600000">
            <a:off x="1786732" y="2216944"/>
            <a:ext cx="1547812" cy="730250"/>
            <a:chOff x="1042" y="3015"/>
            <a:chExt cx="975" cy="460"/>
          </a:xfrm>
        </p:grpSpPr>
        <p:grpSp>
          <p:nvGrpSpPr>
            <p:cNvPr id="32939" name="Group 171"/>
            <p:cNvGrpSpPr>
              <a:grpSpLocks/>
            </p:cNvGrpSpPr>
            <p:nvPr/>
          </p:nvGrpSpPr>
          <p:grpSpPr bwMode="auto">
            <a:xfrm rot="19800000">
              <a:off x="1042" y="3249"/>
              <a:ext cx="726" cy="226"/>
              <a:chOff x="793" y="3113"/>
              <a:chExt cx="726" cy="226"/>
            </a:xfrm>
          </p:grpSpPr>
          <p:sp>
            <p:nvSpPr>
              <p:cNvPr id="32940" name="Rectangle 172"/>
              <p:cNvSpPr>
                <a:spLocks noChangeArrowheads="1"/>
              </p:cNvSpPr>
              <p:nvPr/>
            </p:nvSpPr>
            <p:spPr bwMode="auto">
              <a:xfrm>
                <a:off x="793" y="3113"/>
                <a:ext cx="363" cy="22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2941" name="Rectangle 173"/>
              <p:cNvSpPr>
                <a:spLocks noChangeArrowheads="1"/>
              </p:cNvSpPr>
              <p:nvPr/>
            </p:nvSpPr>
            <p:spPr bwMode="auto">
              <a:xfrm>
                <a:off x="1156" y="3113"/>
                <a:ext cx="363" cy="2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32942" name="Line 174"/>
            <p:cNvSpPr>
              <a:spLocks noChangeShapeType="1"/>
            </p:cNvSpPr>
            <p:nvPr/>
          </p:nvSpPr>
          <p:spPr bwMode="auto">
            <a:xfrm flipV="1">
              <a:off x="1382" y="3015"/>
              <a:ext cx="635" cy="3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2943" name="Group 175"/>
          <p:cNvGrpSpPr>
            <a:grpSpLocks/>
          </p:cNvGrpSpPr>
          <p:nvPr/>
        </p:nvGrpSpPr>
        <p:grpSpPr bwMode="auto">
          <a:xfrm rot="5400000">
            <a:off x="1642269" y="2324894"/>
            <a:ext cx="1547812" cy="730250"/>
            <a:chOff x="1042" y="3015"/>
            <a:chExt cx="975" cy="460"/>
          </a:xfrm>
        </p:grpSpPr>
        <p:grpSp>
          <p:nvGrpSpPr>
            <p:cNvPr id="32944" name="Group 176"/>
            <p:cNvGrpSpPr>
              <a:grpSpLocks/>
            </p:cNvGrpSpPr>
            <p:nvPr/>
          </p:nvGrpSpPr>
          <p:grpSpPr bwMode="auto">
            <a:xfrm rot="19800000">
              <a:off x="1042" y="3249"/>
              <a:ext cx="726" cy="226"/>
              <a:chOff x="793" y="3113"/>
              <a:chExt cx="726" cy="226"/>
            </a:xfrm>
          </p:grpSpPr>
          <p:sp>
            <p:nvSpPr>
              <p:cNvPr id="32945" name="Rectangle 177"/>
              <p:cNvSpPr>
                <a:spLocks noChangeArrowheads="1"/>
              </p:cNvSpPr>
              <p:nvPr/>
            </p:nvSpPr>
            <p:spPr bwMode="auto">
              <a:xfrm>
                <a:off x="793" y="3113"/>
                <a:ext cx="363" cy="22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2946" name="Rectangle 178"/>
              <p:cNvSpPr>
                <a:spLocks noChangeArrowheads="1"/>
              </p:cNvSpPr>
              <p:nvPr/>
            </p:nvSpPr>
            <p:spPr bwMode="auto">
              <a:xfrm>
                <a:off x="1156" y="3113"/>
                <a:ext cx="363" cy="2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32947" name="Line 179"/>
            <p:cNvSpPr>
              <a:spLocks noChangeShapeType="1"/>
            </p:cNvSpPr>
            <p:nvPr/>
          </p:nvSpPr>
          <p:spPr bwMode="auto">
            <a:xfrm flipV="1">
              <a:off x="1382" y="3015"/>
              <a:ext cx="635" cy="3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2985" name="Group 217"/>
          <p:cNvGrpSpPr>
            <a:grpSpLocks/>
          </p:cNvGrpSpPr>
          <p:nvPr/>
        </p:nvGrpSpPr>
        <p:grpSpPr bwMode="auto">
          <a:xfrm rot="7200000">
            <a:off x="1499394" y="2432844"/>
            <a:ext cx="1547812" cy="730250"/>
            <a:chOff x="1042" y="3015"/>
            <a:chExt cx="975" cy="460"/>
          </a:xfrm>
        </p:grpSpPr>
        <p:grpSp>
          <p:nvGrpSpPr>
            <p:cNvPr id="32986" name="Group 218"/>
            <p:cNvGrpSpPr>
              <a:grpSpLocks/>
            </p:cNvGrpSpPr>
            <p:nvPr/>
          </p:nvGrpSpPr>
          <p:grpSpPr bwMode="auto">
            <a:xfrm rot="19800000">
              <a:off x="1042" y="3249"/>
              <a:ext cx="726" cy="226"/>
              <a:chOff x="793" y="3113"/>
              <a:chExt cx="726" cy="226"/>
            </a:xfrm>
          </p:grpSpPr>
          <p:sp>
            <p:nvSpPr>
              <p:cNvPr id="32987" name="Rectangle 219"/>
              <p:cNvSpPr>
                <a:spLocks noChangeArrowheads="1"/>
              </p:cNvSpPr>
              <p:nvPr/>
            </p:nvSpPr>
            <p:spPr bwMode="auto">
              <a:xfrm>
                <a:off x="793" y="3113"/>
                <a:ext cx="363" cy="22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2988" name="Rectangle 220"/>
              <p:cNvSpPr>
                <a:spLocks noChangeArrowheads="1"/>
              </p:cNvSpPr>
              <p:nvPr/>
            </p:nvSpPr>
            <p:spPr bwMode="auto">
              <a:xfrm>
                <a:off x="1156" y="3113"/>
                <a:ext cx="363" cy="2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32989" name="Line 221"/>
            <p:cNvSpPr>
              <a:spLocks noChangeShapeType="1"/>
            </p:cNvSpPr>
            <p:nvPr/>
          </p:nvSpPr>
          <p:spPr bwMode="auto">
            <a:xfrm flipV="1">
              <a:off x="1382" y="3015"/>
              <a:ext cx="635" cy="3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2990" name="Group 222"/>
          <p:cNvGrpSpPr>
            <a:grpSpLocks/>
          </p:cNvGrpSpPr>
          <p:nvPr/>
        </p:nvGrpSpPr>
        <p:grpSpPr bwMode="auto">
          <a:xfrm rot="9000000">
            <a:off x="1368425" y="2433638"/>
            <a:ext cx="1547813" cy="730250"/>
            <a:chOff x="1042" y="3015"/>
            <a:chExt cx="975" cy="460"/>
          </a:xfrm>
        </p:grpSpPr>
        <p:grpSp>
          <p:nvGrpSpPr>
            <p:cNvPr id="32991" name="Group 223"/>
            <p:cNvGrpSpPr>
              <a:grpSpLocks/>
            </p:cNvGrpSpPr>
            <p:nvPr/>
          </p:nvGrpSpPr>
          <p:grpSpPr bwMode="auto">
            <a:xfrm rot="19800000">
              <a:off x="1042" y="3249"/>
              <a:ext cx="726" cy="226"/>
              <a:chOff x="793" y="3113"/>
              <a:chExt cx="726" cy="226"/>
            </a:xfrm>
          </p:grpSpPr>
          <p:sp>
            <p:nvSpPr>
              <p:cNvPr id="32992" name="Rectangle 224"/>
              <p:cNvSpPr>
                <a:spLocks noChangeArrowheads="1"/>
              </p:cNvSpPr>
              <p:nvPr/>
            </p:nvSpPr>
            <p:spPr bwMode="auto">
              <a:xfrm>
                <a:off x="793" y="3113"/>
                <a:ext cx="363" cy="22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2993" name="Rectangle 225"/>
              <p:cNvSpPr>
                <a:spLocks noChangeArrowheads="1"/>
              </p:cNvSpPr>
              <p:nvPr/>
            </p:nvSpPr>
            <p:spPr bwMode="auto">
              <a:xfrm>
                <a:off x="1156" y="3113"/>
                <a:ext cx="363" cy="2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32994" name="Line 226"/>
            <p:cNvSpPr>
              <a:spLocks noChangeShapeType="1"/>
            </p:cNvSpPr>
            <p:nvPr/>
          </p:nvSpPr>
          <p:spPr bwMode="auto">
            <a:xfrm flipV="1">
              <a:off x="1382" y="3015"/>
              <a:ext cx="635" cy="3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2995" name="Line 227"/>
          <p:cNvSpPr>
            <a:spLocks noChangeShapeType="1"/>
          </p:cNvSpPr>
          <p:nvPr/>
        </p:nvSpPr>
        <p:spPr bwMode="auto">
          <a:xfrm rot="19800000">
            <a:off x="6607175" y="2327275"/>
            <a:ext cx="0" cy="137953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96" name="Text Box 228"/>
          <p:cNvSpPr txBox="1">
            <a:spLocks noChangeArrowheads="1"/>
          </p:cNvSpPr>
          <p:nvPr/>
        </p:nvSpPr>
        <p:spPr bwMode="auto">
          <a:xfrm>
            <a:off x="6967538" y="3048000"/>
            <a:ext cx="276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6666"/>
                </a:solidFill>
                <a:sym typeface="Symbol" panose="05050102010706020507" pitchFamily="18" charset="2"/>
              </a:rPr>
              <a:t></a:t>
            </a:r>
            <a:r>
              <a:rPr lang="cs-CZ" altLang="cs-CZ" b="1" baseline="-25000">
                <a:solidFill>
                  <a:srgbClr val="006666"/>
                </a:solidFill>
              </a:rPr>
              <a:t>1</a:t>
            </a:r>
          </a:p>
        </p:txBody>
      </p:sp>
      <p:sp>
        <p:nvSpPr>
          <p:cNvPr id="32997" name="Line 229"/>
          <p:cNvSpPr>
            <a:spLocks noChangeShapeType="1"/>
          </p:cNvSpPr>
          <p:nvPr/>
        </p:nvSpPr>
        <p:spPr bwMode="auto">
          <a:xfrm rot="1800000">
            <a:off x="5903913" y="2327275"/>
            <a:ext cx="0" cy="13890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98" name="Text Box 230"/>
          <p:cNvSpPr txBox="1">
            <a:spLocks noChangeArrowheads="1"/>
          </p:cNvSpPr>
          <p:nvPr/>
        </p:nvSpPr>
        <p:spPr bwMode="auto">
          <a:xfrm>
            <a:off x="5672138" y="3335338"/>
            <a:ext cx="2762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6666"/>
                </a:solidFill>
                <a:sym typeface="Symbol" panose="05050102010706020507" pitchFamily="18" charset="2"/>
              </a:rPr>
              <a:t></a:t>
            </a:r>
            <a:r>
              <a:rPr lang="cs-CZ" altLang="cs-CZ" b="1" baseline="-25000">
                <a:solidFill>
                  <a:srgbClr val="006666"/>
                </a:solidFill>
              </a:rPr>
              <a:t>2</a:t>
            </a:r>
          </a:p>
        </p:txBody>
      </p:sp>
      <p:sp>
        <p:nvSpPr>
          <p:cNvPr id="32999" name="Line 231"/>
          <p:cNvSpPr>
            <a:spLocks noChangeShapeType="1"/>
          </p:cNvSpPr>
          <p:nvPr/>
        </p:nvSpPr>
        <p:spPr bwMode="auto">
          <a:xfrm rot="5400000">
            <a:off x="5553869" y="1723232"/>
            <a:ext cx="0" cy="1389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000" name="Text Box 232"/>
          <p:cNvSpPr txBox="1">
            <a:spLocks noChangeArrowheads="1"/>
          </p:cNvSpPr>
          <p:nvPr/>
        </p:nvSpPr>
        <p:spPr bwMode="auto">
          <a:xfrm>
            <a:off x="4787900" y="2563813"/>
            <a:ext cx="2762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6666"/>
                </a:solidFill>
                <a:sym typeface="Symbol" panose="05050102010706020507" pitchFamily="18" charset="2"/>
              </a:rPr>
              <a:t></a:t>
            </a:r>
            <a:r>
              <a:rPr lang="cs-CZ" altLang="cs-CZ" b="1" baseline="-25000">
                <a:solidFill>
                  <a:srgbClr val="006666"/>
                </a:solidFill>
              </a:rPr>
              <a:t>3</a:t>
            </a:r>
          </a:p>
        </p:txBody>
      </p:sp>
      <p:grpSp>
        <p:nvGrpSpPr>
          <p:cNvPr id="33001" name="Group 233"/>
          <p:cNvGrpSpPr>
            <a:grpSpLocks/>
          </p:cNvGrpSpPr>
          <p:nvPr/>
        </p:nvGrpSpPr>
        <p:grpSpPr bwMode="auto">
          <a:xfrm rot="19800000">
            <a:off x="5580063" y="1758950"/>
            <a:ext cx="1547812" cy="730250"/>
            <a:chOff x="1042" y="3015"/>
            <a:chExt cx="975" cy="460"/>
          </a:xfrm>
        </p:grpSpPr>
        <p:grpSp>
          <p:nvGrpSpPr>
            <p:cNvPr id="33002" name="Group 234"/>
            <p:cNvGrpSpPr>
              <a:grpSpLocks/>
            </p:cNvGrpSpPr>
            <p:nvPr/>
          </p:nvGrpSpPr>
          <p:grpSpPr bwMode="auto">
            <a:xfrm rot="19800000">
              <a:off x="1042" y="3249"/>
              <a:ext cx="726" cy="226"/>
              <a:chOff x="793" y="3113"/>
              <a:chExt cx="726" cy="226"/>
            </a:xfrm>
          </p:grpSpPr>
          <p:sp>
            <p:nvSpPr>
              <p:cNvPr id="33003" name="Rectangle 235"/>
              <p:cNvSpPr>
                <a:spLocks noChangeArrowheads="1"/>
              </p:cNvSpPr>
              <p:nvPr/>
            </p:nvSpPr>
            <p:spPr bwMode="auto">
              <a:xfrm>
                <a:off x="793" y="3113"/>
                <a:ext cx="363" cy="22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004" name="Rectangle 236"/>
              <p:cNvSpPr>
                <a:spLocks noChangeArrowheads="1"/>
              </p:cNvSpPr>
              <p:nvPr/>
            </p:nvSpPr>
            <p:spPr bwMode="auto">
              <a:xfrm>
                <a:off x="1156" y="3113"/>
                <a:ext cx="363" cy="2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33005" name="Line 237"/>
            <p:cNvSpPr>
              <a:spLocks noChangeShapeType="1"/>
            </p:cNvSpPr>
            <p:nvPr/>
          </p:nvSpPr>
          <p:spPr bwMode="auto">
            <a:xfrm flipV="1">
              <a:off x="1382" y="3015"/>
              <a:ext cx="635" cy="3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3006" name="Group 238"/>
          <p:cNvGrpSpPr>
            <a:grpSpLocks/>
          </p:cNvGrpSpPr>
          <p:nvPr/>
        </p:nvGrpSpPr>
        <p:grpSpPr bwMode="auto">
          <a:xfrm>
            <a:off x="5724525" y="1830388"/>
            <a:ext cx="1547813" cy="730250"/>
            <a:chOff x="1042" y="3015"/>
            <a:chExt cx="975" cy="460"/>
          </a:xfrm>
        </p:grpSpPr>
        <p:grpSp>
          <p:nvGrpSpPr>
            <p:cNvPr id="33007" name="Group 239"/>
            <p:cNvGrpSpPr>
              <a:grpSpLocks/>
            </p:cNvGrpSpPr>
            <p:nvPr/>
          </p:nvGrpSpPr>
          <p:grpSpPr bwMode="auto">
            <a:xfrm rot="19800000">
              <a:off x="1042" y="3249"/>
              <a:ext cx="726" cy="226"/>
              <a:chOff x="793" y="3113"/>
              <a:chExt cx="726" cy="226"/>
            </a:xfrm>
          </p:grpSpPr>
          <p:sp>
            <p:nvSpPr>
              <p:cNvPr id="33008" name="Rectangle 240"/>
              <p:cNvSpPr>
                <a:spLocks noChangeArrowheads="1"/>
              </p:cNvSpPr>
              <p:nvPr/>
            </p:nvSpPr>
            <p:spPr bwMode="auto">
              <a:xfrm>
                <a:off x="793" y="3113"/>
                <a:ext cx="363" cy="22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009" name="Rectangle 241"/>
              <p:cNvSpPr>
                <a:spLocks noChangeArrowheads="1"/>
              </p:cNvSpPr>
              <p:nvPr/>
            </p:nvSpPr>
            <p:spPr bwMode="auto">
              <a:xfrm>
                <a:off x="1156" y="3113"/>
                <a:ext cx="363" cy="2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33010" name="Line 242"/>
            <p:cNvSpPr>
              <a:spLocks noChangeShapeType="1"/>
            </p:cNvSpPr>
            <p:nvPr/>
          </p:nvSpPr>
          <p:spPr bwMode="auto">
            <a:xfrm flipV="1">
              <a:off x="1382" y="3015"/>
              <a:ext cx="635" cy="3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3011" name="Group 243"/>
          <p:cNvGrpSpPr>
            <a:grpSpLocks/>
          </p:cNvGrpSpPr>
          <p:nvPr/>
        </p:nvGrpSpPr>
        <p:grpSpPr bwMode="auto">
          <a:xfrm rot="1800000">
            <a:off x="5761038" y="1963738"/>
            <a:ext cx="1547812" cy="730250"/>
            <a:chOff x="1042" y="3015"/>
            <a:chExt cx="975" cy="460"/>
          </a:xfrm>
        </p:grpSpPr>
        <p:grpSp>
          <p:nvGrpSpPr>
            <p:cNvPr id="33012" name="Group 244"/>
            <p:cNvGrpSpPr>
              <a:grpSpLocks/>
            </p:cNvGrpSpPr>
            <p:nvPr/>
          </p:nvGrpSpPr>
          <p:grpSpPr bwMode="auto">
            <a:xfrm rot="19800000">
              <a:off x="1042" y="3249"/>
              <a:ext cx="726" cy="226"/>
              <a:chOff x="793" y="3113"/>
              <a:chExt cx="726" cy="226"/>
            </a:xfrm>
          </p:grpSpPr>
          <p:sp>
            <p:nvSpPr>
              <p:cNvPr id="33013" name="Rectangle 245"/>
              <p:cNvSpPr>
                <a:spLocks noChangeArrowheads="1"/>
              </p:cNvSpPr>
              <p:nvPr/>
            </p:nvSpPr>
            <p:spPr bwMode="auto">
              <a:xfrm>
                <a:off x="793" y="3113"/>
                <a:ext cx="363" cy="22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014" name="Rectangle 246"/>
              <p:cNvSpPr>
                <a:spLocks noChangeArrowheads="1"/>
              </p:cNvSpPr>
              <p:nvPr/>
            </p:nvSpPr>
            <p:spPr bwMode="auto">
              <a:xfrm>
                <a:off x="1156" y="3113"/>
                <a:ext cx="363" cy="2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33015" name="Line 247"/>
            <p:cNvSpPr>
              <a:spLocks noChangeShapeType="1"/>
            </p:cNvSpPr>
            <p:nvPr/>
          </p:nvSpPr>
          <p:spPr bwMode="auto">
            <a:xfrm flipV="1">
              <a:off x="1382" y="3015"/>
              <a:ext cx="635" cy="3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3016" name="Group 248"/>
          <p:cNvGrpSpPr>
            <a:grpSpLocks/>
          </p:cNvGrpSpPr>
          <p:nvPr/>
        </p:nvGrpSpPr>
        <p:grpSpPr bwMode="auto">
          <a:xfrm rot="3600000">
            <a:off x="5818982" y="2131219"/>
            <a:ext cx="1547812" cy="730250"/>
            <a:chOff x="1042" y="3015"/>
            <a:chExt cx="975" cy="460"/>
          </a:xfrm>
        </p:grpSpPr>
        <p:grpSp>
          <p:nvGrpSpPr>
            <p:cNvPr id="33017" name="Group 249"/>
            <p:cNvGrpSpPr>
              <a:grpSpLocks/>
            </p:cNvGrpSpPr>
            <p:nvPr/>
          </p:nvGrpSpPr>
          <p:grpSpPr bwMode="auto">
            <a:xfrm rot="19800000">
              <a:off x="1042" y="3249"/>
              <a:ext cx="726" cy="226"/>
              <a:chOff x="793" y="3113"/>
              <a:chExt cx="726" cy="226"/>
            </a:xfrm>
          </p:grpSpPr>
          <p:sp>
            <p:nvSpPr>
              <p:cNvPr id="33018" name="Rectangle 250"/>
              <p:cNvSpPr>
                <a:spLocks noChangeArrowheads="1"/>
              </p:cNvSpPr>
              <p:nvPr/>
            </p:nvSpPr>
            <p:spPr bwMode="auto">
              <a:xfrm>
                <a:off x="793" y="3113"/>
                <a:ext cx="363" cy="22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019" name="Rectangle 251"/>
              <p:cNvSpPr>
                <a:spLocks noChangeArrowheads="1"/>
              </p:cNvSpPr>
              <p:nvPr/>
            </p:nvSpPr>
            <p:spPr bwMode="auto">
              <a:xfrm>
                <a:off x="1156" y="3113"/>
                <a:ext cx="363" cy="2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33020" name="Line 252"/>
            <p:cNvSpPr>
              <a:spLocks noChangeShapeType="1"/>
            </p:cNvSpPr>
            <p:nvPr/>
          </p:nvSpPr>
          <p:spPr bwMode="auto">
            <a:xfrm flipV="1">
              <a:off x="1382" y="3015"/>
              <a:ext cx="635" cy="3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3021" name="Group 253"/>
          <p:cNvGrpSpPr>
            <a:grpSpLocks/>
          </p:cNvGrpSpPr>
          <p:nvPr/>
        </p:nvGrpSpPr>
        <p:grpSpPr bwMode="auto">
          <a:xfrm rot="5400000">
            <a:off x="5674519" y="2239169"/>
            <a:ext cx="1547812" cy="730250"/>
            <a:chOff x="1042" y="3015"/>
            <a:chExt cx="975" cy="460"/>
          </a:xfrm>
        </p:grpSpPr>
        <p:grpSp>
          <p:nvGrpSpPr>
            <p:cNvPr id="33022" name="Group 254"/>
            <p:cNvGrpSpPr>
              <a:grpSpLocks/>
            </p:cNvGrpSpPr>
            <p:nvPr/>
          </p:nvGrpSpPr>
          <p:grpSpPr bwMode="auto">
            <a:xfrm rot="19800000">
              <a:off x="1042" y="3249"/>
              <a:ext cx="726" cy="226"/>
              <a:chOff x="793" y="3113"/>
              <a:chExt cx="726" cy="226"/>
            </a:xfrm>
          </p:grpSpPr>
          <p:sp>
            <p:nvSpPr>
              <p:cNvPr id="33023" name="Rectangle 255"/>
              <p:cNvSpPr>
                <a:spLocks noChangeArrowheads="1"/>
              </p:cNvSpPr>
              <p:nvPr/>
            </p:nvSpPr>
            <p:spPr bwMode="auto">
              <a:xfrm>
                <a:off x="793" y="3113"/>
                <a:ext cx="363" cy="22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024" name="Rectangle 256"/>
              <p:cNvSpPr>
                <a:spLocks noChangeArrowheads="1"/>
              </p:cNvSpPr>
              <p:nvPr/>
            </p:nvSpPr>
            <p:spPr bwMode="auto">
              <a:xfrm>
                <a:off x="1156" y="3113"/>
                <a:ext cx="363" cy="2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33025" name="Line 257"/>
            <p:cNvSpPr>
              <a:spLocks noChangeShapeType="1"/>
            </p:cNvSpPr>
            <p:nvPr/>
          </p:nvSpPr>
          <p:spPr bwMode="auto">
            <a:xfrm flipV="1">
              <a:off x="1382" y="3015"/>
              <a:ext cx="635" cy="3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3026" name="Group 258"/>
          <p:cNvGrpSpPr>
            <a:grpSpLocks/>
          </p:cNvGrpSpPr>
          <p:nvPr/>
        </p:nvGrpSpPr>
        <p:grpSpPr bwMode="auto">
          <a:xfrm rot="7200000">
            <a:off x="5531644" y="2347119"/>
            <a:ext cx="1547812" cy="730250"/>
            <a:chOff x="1042" y="3015"/>
            <a:chExt cx="975" cy="460"/>
          </a:xfrm>
        </p:grpSpPr>
        <p:grpSp>
          <p:nvGrpSpPr>
            <p:cNvPr id="33027" name="Group 259"/>
            <p:cNvGrpSpPr>
              <a:grpSpLocks/>
            </p:cNvGrpSpPr>
            <p:nvPr/>
          </p:nvGrpSpPr>
          <p:grpSpPr bwMode="auto">
            <a:xfrm rot="19800000">
              <a:off x="1042" y="3249"/>
              <a:ext cx="726" cy="226"/>
              <a:chOff x="793" y="3113"/>
              <a:chExt cx="726" cy="226"/>
            </a:xfrm>
          </p:grpSpPr>
          <p:sp>
            <p:nvSpPr>
              <p:cNvPr id="33028" name="Rectangle 260"/>
              <p:cNvSpPr>
                <a:spLocks noChangeArrowheads="1"/>
              </p:cNvSpPr>
              <p:nvPr/>
            </p:nvSpPr>
            <p:spPr bwMode="auto">
              <a:xfrm>
                <a:off x="793" y="3113"/>
                <a:ext cx="363" cy="22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029" name="Rectangle 261"/>
              <p:cNvSpPr>
                <a:spLocks noChangeArrowheads="1"/>
              </p:cNvSpPr>
              <p:nvPr/>
            </p:nvSpPr>
            <p:spPr bwMode="auto">
              <a:xfrm>
                <a:off x="1156" y="3113"/>
                <a:ext cx="363" cy="2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33030" name="Line 262"/>
            <p:cNvSpPr>
              <a:spLocks noChangeShapeType="1"/>
            </p:cNvSpPr>
            <p:nvPr/>
          </p:nvSpPr>
          <p:spPr bwMode="auto">
            <a:xfrm flipV="1">
              <a:off x="1382" y="3015"/>
              <a:ext cx="635" cy="3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3031" name="Group 263"/>
          <p:cNvGrpSpPr>
            <a:grpSpLocks/>
          </p:cNvGrpSpPr>
          <p:nvPr/>
        </p:nvGrpSpPr>
        <p:grpSpPr bwMode="auto">
          <a:xfrm rot="9000000">
            <a:off x="5400675" y="2347913"/>
            <a:ext cx="1547813" cy="730250"/>
            <a:chOff x="1042" y="3015"/>
            <a:chExt cx="975" cy="460"/>
          </a:xfrm>
        </p:grpSpPr>
        <p:grpSp>
          <p:nvGrpSpPr>
            <p:cNvPr id="33032" name="Group 264"/>
            <p:cNvGrpSpPr>
              <a:grpSpLocks/>
            </p:cNvGrpSpPr>
            <p:nvPr/>
          </p:nvGrpSpPr>
          <p:grpSpPr bwMode="auto">
            <a:xfrm rot="19800000">
              <a:off x="1042" y="3249"/>
              <a:ext cx="726" cy="226"/>
              <a:chOff x="793" y="3113"/>
              <a:chExt cx="726" cy="226"/>
            </a:xfrm>
          </p:grpSpPr>
          <p:sp>
            <p:nvSpPr>
              <p:cNvPr id="33033" name="Rectangle 265"/>
              <p:cNvSpPr>
                <a:spLocks noChangeArrowheads="1"/>
              </p:cNvSpPr>
              <p:nvPr/>
            </p:nvSpPr>
            <p:spPr bwMode="auto">
              <a:xfrm>
                <a:off x="793" y="3113"/>
                <a:ext cx="363" cy="22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034" name="Rectangle 266"/>
              <p:cNvSpPr>
                <a:spLocks noChangeArrowheads="1"/>
              </p:cNvSpPr>
              <p:nvPr/>
            </p:nvSpPr>
            <p:spPr bwMode="auto">
              <a:xfrm>
                <a:off x="1156" y="3113"/>
                <a:ext cx="363" cy="2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33035" name="Line 267"/>
            <p:cNvSpPr>
              <a:spLocks noChangeShapeType="1"/>
            </p:cNvSpPr>
            <p:nvPr/>
          </p:nvSpPr>
          <p:spPr bwMode="auto">
            <a:xfrm flipV="1">
              <a:off x="1382" y="3015"/>
              <a:ext cx="635" cy="3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3036" name="Text Box 268"/>
          <p:cNvSpPr txBox="1">
            <a:spLocks noChangeArrowheads="1"/>
          </p:cNvSpPr>
          <p:nvPr/>
        </p:nvSpPr>
        <p:spPr bwMode="auto">
          <a:xfrm>
            <a:off x="5724525" y="1052513"/>
            <a:ext cx="2762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6666"/>
                </a:solidFill>
                <a:sym typeface="Symbol" panose="05050102010706020507" pitchFamily="18" charset="2"/>
              </a:rPr>
              <a:t></a:t>
            </a:r>
            <a:r>
              <a:rPr lang="cs-CZ" altLang="cs-CZ" b="1" baseline="-25000">
                <a:solidFill>
                  <a:srgbClr val="006666"/>
                </a:solidFill>
              </a:rPr>
              <a:t>4</a:t>
            </a:r>
          </a:p>
        </p:txBody>
      </p:sp>
      <p:sp>
        <p:nvSpPr>
          <p:cNvPr id="33037" name="Text Box 269"/>
          <p:cNvSpPr txBox="1">
            <a:spLocks noChangeArrowheads="1"/>
          </p:cNvSpPr>
          <p:nvPr/>
        </p:nvSpPr>
        <p:spPr bwMode="auto">
          <a:xfrm>
            <a:off x="6948488" y="981075"/>
            <a:ext cx="276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6666"/>
                </a:solidFill>
                <a:sym typeface="Symbol" panose="05050102010706020507" pitchFamily="18" charset="2"/>
              </a:rPr>
              <a:t></a:t>
            </a:r>
            <a:r>
              <a:rPr lang="cs-CZ" altLang="cs-CZ" b="1" baseline="-25000">
                <a:solidFill>
                  <a:srgbClr val="006666"/>
                </a:solidFill>
              </a:rPr>
              <a:t>5</a:t>
            </a:r>
          </a:p>
        </p:txBody>
      </p:sp>
      <p:grpSp>
        <p:nvGrpSpPr>
          <p:cNvPr id="33040" name="Group 272"/>
          <p:cNvGrpSpPr>
            <a:grpSpLocks/>
          </p:cNvGrpSpPr>
          <p:nvPr/>
        </p:nvGrpSpPr>
        <p:grpSpPr bwMode="auto">
          <a:xfrm rot="10800000">
            <a:off x="5219700" y="2205038"/>
            <a:ext cx="1547813" cy="730250"/>
            <a:chOff x="1042" y="3015"/>
            <a:chExt cx="975" cy="460"/>
          </a:xfrm>
        </p:grpSpPr>
        <p:grpSp>
          <p:nvGrpSpPr>
            <p:cNvPr id="33041" name="Group 273"/>
            <p:cNvGrpSpPr>
              <a:grpSpLocks/>
            </p:cNvGrpSpPr>
            <p:nvPr/>
          </p:nvGrpSpPr>
          <p:grpSpPr bwMode="auto">
            <a:xfrm rot="19800000">
              <a:off x="1042" y="3249"/>
              <a:ext cx="726" cy="226"/>
              <a:chOff x="793" y="3113"/>
              <a:chExt cx="726" cy="226"/>
            </a:xfrm>
          </p:grpSpPr>
          <p:sp>
            <p:nvSpPr>
              <p:cNvPr id="33042" name="Rectangle 274"/>
              <p:cNvSpPr>
                <a:spLocks noChangeArrowheads="1"/>
              </p:cNvSpPr>
              <p:nvPr/>
            </p:nvSpPr>
            <p:spPr bwMode="auto">
              <a:xfrm>
                <a:off x="793" y="3113"/>
                <a:ext cx="363" cy="22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043" name="Rectangle 275"/>
              <p:cNvSpPr>
                <a:spLocks noChangeArrowheads="1"/>
              </p:cNvSpPr>
              <p:nvPr/>
            </p:nvSpPr>
            <p:spPr bwMode="auto">
              <a:xfrm>
                <a:off x="1156" y="3113"/>
                <a:ext cx="363" cy="2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33044" name="Line 276"/>
            <p:cNvSpPr>
              <a:spLocks noChangeShapeType="1"/>
            </p:cNvSpPr>
            <p:nvPr/>
          </p:nvSpPr>
          <p:spPr bwMode="auto">
            <a:xfrm flipV="1">
              <a:off x="1382" y="3015"/>
              <a:ext cx="635" cy="3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3045" name="Group 277"/>
          <p:cNvGrpSpPr>
            <a:grpSpLocks/>
          </p:cNvGrpSpPr>
          <p:nvPr/>
        </p:nvGrpSpPr>
        <p:grpSpPr bwMode="auto">
          <a:xfrm rot="12600000">
            <a:off x="5219700" y="2122488"/>
            <a:ext cx="1547813" cy="730250"/>
            <a:chOff x="1042" y="3015"/>
            <a:chExt cx="975" cy="460"/>
          </a:xfrm>
        </p:grpSpPr>
        <p:grpSp>
          <p:nvGrpSpPr>
            <p:cNvPr id="33046" name="Group 278"/>
            <p:cNvGrpSpPr>
              <a:grpSpLocks/>
            </p:cNvGrpSpPr>
            <p:nvPr/>
          </p:nvGrpSpPr>
          <p:grpSpPr bwMode="auto">
            <a:xfrm rot="19800000">
              <a:off x="1042" y="3249"/>
              <a:ext cx="726" cy="226"/>
              <a:chOff x="793" y="3113"/>
              <a:chExt cx="726" cy="226"/>
            </a:xfrm>
          </p:grpSpPr>
          <p:sp>
            <p:nvSpPr>
              <p:cNvPr id="33047" name="Rectangle 279"/>
              <p:cNvSpPr>
                <a:spLocks noChangeArrowheads="1"/>
              </p:cNvSpPr>
              <p:nvPr/>
            </p:nvSpPr>
            <p:spPr bwMode="auto">
              <a:xfrm>
                <a:off x="793" y="3113"/>
                <a:ext cx="363" cy="22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048" name="Rectangle 280"/>
              <p:cNvSpPr>
                <a:spLocks noChangeArrowheads="1"/>
              </p:cNvSpPr>
              <p:nvPr/>
            </p:nvSpPr>
            <p:spPr bwMode="auto">
              <a:xfrm>
                <a:off x="1156" y="3113"/>
                <a:ext cx="363" cy="2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33049" name="Line 281"/>
            <p:cNvSpPr>
              <a:spLocks noChangeShapeType="1"/>
            </p:cNvSpPr>
            <p:nvPr/>
          </p:nvSpPr>
          <p:spPr bwMode="auto">
            <a:xfrm flipV="1">
              <a:off x="1382" y="3015"/>
              <a:ext cx="635" cy="3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3050" name="Group 282"/>
          <p:cNvGrpSpPr>
            <a:grpSpLocks/>
          </p:cNvGrpSpPr>
          <p:nvPr/>
        </p:nvGrpSpPr>
        <p:grpSpPr bwMode="auto">
          <a:xfrm rot="14400000">
            <a:off x="5171282" y="1893094"/>
            <a:ext cx="1547812" cy="730250"/>
            <a:chOff x="1042" y="3015"/>
            <a:chExt cx="975" cy="460"/>
          </a:xfrm>
        </p:grpSpPr>
        <p:grpSp>
          <p:nvGrpSpPr>
            <p:cNvPr id="33051" name="Group 283"/>
            <p:cNvGrpSpPr>
              <a:grpSpLocks/>
            </p:cNvGrpSpPr>
            <p:nvPr/>
          </p:nvGrpSpPr>
          <p:grpSpPr bwMode="auto">
            <a:xfrm rot="19800000">
              <a:off x="1042" y="3249"/>
              <a:ext cx="726" cy="226"/>
              <a:chOff x="793" y="3113"/>
              <a:chExt cx="726" cy="226"/>
            </a:xfrm>
          </p:grpSpPr>
          <p:sp>
            <p:nvSpPr>
              <p:cNvPr id="33052" name="Rectangle 284"/>
              <p:cNvSpPr>
                <a:spLocks noChangeArrowheads="1"/>
              </p:cNvSpPr>
              <p:nvPr/>
            </p:nvSpPr>
            <p:spPr bwMode="auto">
              <a:xfrm>
                <a:off x="793" y="3113"/>
                <a:ext cx="363" cy="22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053" name="Rectangle 285"/>
              <p:cNvSpPr>
                <a:spLocks noChangeArrowheads="1"/>
              </p:cNvSpPr>
              <p:nvPr/>
            </p:nvSpPr>
            <p:spPr bwMode="auto">
              <a:xfrm>
                <a:off x="1156" y="3113"/>
                <a:ext cx="363" cy="2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33054" name="Line 286"/>
            <p:cNvSpPr>
              <a:spLocks noChangeShapeType="1"/>
            </p:cNvSpPr>
            <p:nvPr/>
          </p:nvSpPr>
          <p:spPr bwMode="auto">
            <a:xfrm flipV="1">
              <a:off x="1382" y="3015"/>
              <a:ext cx="635" cy="3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3055" name="Group 287"/>
          <p:cNvGrpSpPr>
            <a:grpSpLocks/>
          </p:cNvGrpSpPr>
          <p:nvPr/>
        </p:nvGrpSpPr>
        <p:grpSpPr bwMode="auto">
          <a:xfrm rot="16200000">
            <a:off x="5242719" y="1785144"/>
            <a:ext cx="1547812" cy="730250"/>
            <a:chOff x="1042" y="3015"/>
            <a:chExt cx="975" cy="460"/>
          </a:xfrm>
        </p:grpSpPr>
        <p:grpSp>
          <p:nvGrpSpPr>
            <p:cNvPr id="33056" name="Group 288"/>
            <p:cNvGrpSpPr>
              <a:grpSpLocks/>
            </p:cNvGrpSpPr>
            <p:nvPr/>
          </p:nvGrpSpPr>
          <p:grpSpPr bwMode="auto">
            <a:xfrm rot="19800000">
              <a:off x="1042" y="3249"/>
              <a:ext cx="726" cy="226"/>
              <a:chOff x="793" y="3113"/>
              <a:chExt cx="726" cy="226"/>
            </a:xfrm>
          </p:grpSpPr>
          <p:sp>
            <p:nvSpPr>
              <p:cNvPr id="33057" name="Rectangle 289"/>
              <p:cNvSpPr>
                <a:spLocks noChangeArrowheads="1"/>
              </p:cNvSpPr>
              <p:nvPr/>
            </p:nvSpPr>
            <p:spPr bwMode="auto">
              <a:xfrm>
                <a:off x="793" y="3113"/>
                <a:ext cx="363" cy="22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058" name="Rectangle 290"/>
              <p:cNvSpPr>
                <a:spLocks noChangeArrowheads="1"/>
              </p:cNvSpPr>
              <p:nvPr/>
            </p:nvSpPr>
            <p:spPr bwMode="auto">
              <a:xfrm>
                <a:off x="1156" y="3113"/>
                <a:ext cx="363" cy="2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33059" name="Line 291"/>
            <p:cNvSpPr>
              <a:spLocks noChangeShapeType="1"/>
            </p:cNvSpPr>
            <p:nvPr/>
          </p:nvSpPr>
          <p:spPr bwMode="auto">
            <a:xfrm flipV="1">
              <a:off x="1382" y="3015"/>
              <a:ext cx="635" cy="3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3060" name="Group 292"/>
          <p:cNvGrpSpPr>
            <a:grpSpLocks/>
          </p:cNvGrpSpPr>
          <p:nvPr/>
        </p:nvGrpSpPr>
        <p:grpSpPr bwMode="auto">
          <a:xfrm rot="18000000">
            <a:off x="5458618" y="1713707"/>
            <a:ext cx="1547813" cy="730250"/>
            <a:chOff x="1042" y="3015"/>
            <a:chExt cx="975" cy="460"/>
          </a:xfrm>
        </p:grpSpPr>
        <p:grpSp>
          <p:nvGrpSpPr>
            <p:cNvPr id="33061" name="Group 293"/>
            <p:cNvGrpSpPr>
              <a:grpSpLocks/>
            </p:cNvGrpSpPr>
            <p:nvPr/>
          </p:nvGrpSpPr>
          <p:grpSpPr bwMode="auto">
            <a:xfrm rot="19800000">
              <a:off x="1042" y="3249"/>
              <a:ext cx="726" cy="226"/>
              <a:chOff x="793" y="3113"/>
              <a:chExt cx="726" cy="226"/>
            </a:xfrm>
          </p:grpSpPr>
          <p:sp>
            <p:nvSpPr>
              <p:cNvPr id="33062" name="Rectangle 294"/>
              <p:cNvSpPr>
                <a:spLocks noChangeArrowheads="1"/>
              </p:cNvSpPr>
              <p:nvPr/>
            </p:nvSpPr>
            <p:spPr bwMode="auto">
              <a:xfrm>
                <a:off x="793" y="3113"/>
                <a:ext cx="363" cy="22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063" name="Rectangle 295"/>
              <p:cNvSpPr>
                <a:spLocks noChangeArrowheads="1"/>
              </p:cNvSpPr>
              <p:nvPr/>
            </p:nvSpPr>
            <p:spPr bwMode="auto">
              <a:xfrm>
                <a:off x="1156" y="3113"/>
                <a:ext cx="363" cy="2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33064" name="Line 296"/>
            <p:cNvSpPr>
              <a:spLocks noChangeShapeType="1"/>
            </p:cNvSpPr>
            <p:nvPr/>
          </p:nvSpPr>
          <p:spPr bwMode="auto">
            <a:xfrm flipV="1">
              <a:off x="1382" y="3015"/>
              <a:ext cx="635" cy="3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3066" name="Text Box 298"/>
          <p:cNvSpPr txBox="1">
            <a:spLocks noChangeArrowheads="1"/>
          </p:cNvSpPr>
          <p:nvPr/>
        </p:nvSpPr>
        <p:spPr bwMode="auto">
          <a:xfrm>
            <a:off x="7812088" y="2420938"/>
            <a:ext cx="2762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6666"/>
                </a:solidFill>
                <a:sym typeface="Symbol" panose="05050102010706020507" pitchFamily="18" charset="2"/>
              </a:rPr>
              <a:t></a:t>
            </a:r>
            <a:r>
              <a:rPr lang="cs-CZ" altLang="cs-CZ" b="1" baseline="-25000">
                <a:solidFill>
                  <a:srgbClr val="006666"/>
                </a:solidFill>
              </a:rPr>
              <a:t>6</a:t>
            </a:r>
          </a:p>
        </p:txBody>
      </p:sp>
      <p:sp>
        <p:nvSpPr>
          <p:cNvPr id="33068" name="Text Box 300"/>
          <p:cNvSpPr txBox="1">
            <a:spLocks noChangeArrowheads="1"/>
          </p:cNvSpPr>
          <p:nvPr/>
        </p:nvSpPr>
        <p:spPr bwMode="auto">
          <a:xfrm>
            <a:off x="179388" y="3986213"/>
            <a:ext cx="878522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/>
              <a:t>*	maximální moment je při vektorovém posunu magnetické toku statoru a rotoru 90</a:t>
            </a:r>
            <a:r>
              <a:rPr lang="cs-CZ" altLang="cs-CZ" sz="2000" b="1" baseline="30000"/>
              <a:t>0</a:t>
            </a:r>
          </a:p>
          <a:p>
            <a:pPr>
              <a:spcBef>
                <a:spcPct val="50000"/>
              </a:spcBef>
            </a:pPr>
            <a:r>
              <a:rPr lang="cs-CZ" altLang="cs-CZ" sz="2000" b="1"/>
              <a:t>*	při nejjednodušším přepínání (zpětná vazba prostřednictví Hallovy sondy) se vektor statorového vinutí posouvá o 60</a:t>
            </a:r>
            <a:r>
              <a:rPr lang="cs-CZ" altLang="cs-CZ" sz="2000" b="1" baseline="30000"/>
              <a:t>0</a:t>
            </a:r>
          </a:p>
          <a:p>
            <a:pPr>
              <a:spcBef>
                <a:spcPct val="50000"/>
              </a:spcBef>
            </a:pPr>
            <a:r>
              <a:rPr lang="cs-CZ" altLang="cs-CZ" sz="2000" b="1"/>
              <a:t>*	úhel mezi oběma vektory se mění od 120</a:t>
            </a:r>
            <a:r>
              <a:rPr lang="cs-CZ" altLang="cs-CZ" sz="2000" b="1" baseline="30000"/>
              <a:t>0</a:t>
            </a:r>
            <a:r>
              <a:rPr lang="cs-CZ" altLang="cs-CZ" sz="2000" b="1"/>
              <a:t> do 60</a:t>
            </a:r>
            <a:r>
              <a:rPr lang="cs-CZ" altLang="cs-CZ" sz="2000" b="1" baseline="30000"/>
              <a:t>0</a:t>
            </a:r>
            <a:r>
              <a:rPr lang="cs-CZ" altLang="cs-CZ" sz="2000" b="1"/>
              <a:t> </a:t>
            </a:r>
          </a:p>
          <a:p>
            <a:pPr>
              <a:spcBef>
                <a:spcPct val="50000"/>
              </a:spcBef>
            </a:pPr>
            <a:r>
              <a:rPr lang="cs-CZ" altLang="cs-CZ" sz="2000" b="1"/>
              <a:t>*	elektronická jednotka musí mít informaci o pozici rotoru a podle aktuální stavu spíná jednotlivé cívky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2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2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4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6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7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8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9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9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33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33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33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33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65" grpId="0" animBg="1"/>
      <p:bldP spid="33065" grpId="1" animBg="1"/>
      <p:bldP spid="33039" grpId="0" animBg="1"/>
      <p:bldP spid="33039" grpId="1" animBg="1"/>
      <p:bldP spid="33038" grpId="0" animBg="1"/>
      <p:bldP spid="33038" grpId="1" animBg="1"/>
      <p:bldP spid="32770" grpId="0"/>
      <p:bldP spid="32801" grpId="0" animBg="1"/>
      <p:bldP spid="32801" grpId="1" animBg="1"/>
      <p:bldP spid="32802" grpId="0"/>
      <p:bldP spid="32802" grpId="1"/>
      <p:bldP spid="32833" grpId="0" animBg="1"/>
      <p:bldP spid="32833" grpId="1" animBg="1"/>
      <p:bldP spid="32834" grpId="0"/>
      <p:bldP spid="32834" grpId="1"/>
      <p:bldP spid="32862" grpId="0" animBg="1"/>
      <p:bldP spid="32863" grpId="0"/>
      <p:bldP spid="32995" grpId="0" animBg="1"/>
      <p:bldP spid="32995" grpId="1" animBg="1"/>
      <p:bldP spid="32995" grpId="2" animBg="1"/>
      <p:bldP spid="32996" grpId="0"/>
      <p:bldP spid="32996" grpId="1"/>
      <p:bldP spid="32996" grpId="2"/>
      <p:bldP spid="32997" grpId="0" animBg="1"/>
      <p:bldP spid="32997" grpId="1" animBg="1"/>
      <p:bldP spid="32998" grpId="0"/>
      <p:bldP spid="32998" grpId="1"/>
      <p:bldP spid="32999" grpId="0" animBg="1"/>
      <p:bldP spid="32999" grpId="1" animBg="1"/>
      <p:bldP spid="33000" grpId="0"/>
      <p:bldP spid="33000" grpId="1"/>
      <p:bldP spid="33036" grpId="0"/>
      <p:bldP spid="33036" grpId="1"/>
      <p:bldP spid="33037" grpId="0"/>
      <p:bldP spid="33037" grpId="1"/>
      <p:bldP spid="33066" grpId="0"/>
      <p:bldP spid="3306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1" name="Rectangle 41"/>
          <p:cNvSpPr>
            <a:spLocks noGrp="1" noChangeArrowheads="1"/>
          </p:cNvSpPr>
          <p:nvPr>
            <p:ph type="title"/>
          </p:nvPr>
        </p:nvSpPr>
        <p:spPr>
          <a:xfrm>
            <a:off x="395288" y="201613"/>
            <a:ext cx="8229600" cy="706437"/>
          </a:xfrm>
          <a:noFill/>
          <a:ln/>
        </p:spPr>
        <p:txBody>
          <a:bodyPr/>
          <a:lstStyle/>
          <a:p>
            <a:r>
              <a:rPr lang="cs-CZ" altLang="cs-CZ" b="1" u="sng"/>
              <a:t>Využití Hallovy sondy</a:t>
            </a:r>
          </a:p>
        </p:txBody>
      </p:sp>
      <p:grpSp>
        <p:nvGrpSpPr>
          <p:cNvPr id="35996" name="Group 156"/>
          <p:cNvGrpSpPr>
            <a:grpSpLocks/>
          </p:cNvGrpSpPr>
          <p:nvPr/>
        </p:nvGrpSpPr>
        <p:grpSpPr bwMode="auto">
          <a:xfrm>
            <a:off x="304800" y="1327150"/>
            <a:ext cx="8428038" cy="5191125"/>
            <a:chOff x="192" y="836"/>
            <a:chExt cx="5309" cy="3270"/>
          </a:xfrm>
        </p:grpSpPr>
        <p:sp>
          <p:nvSpPr>
            <p:cNvPr id="35882" name="AutoShape 42"/>
            <p:cNvSpPr>
              <a:spLocks noChangeAspect="1" noChangeArrowheads="1" noTextEdit="1"/>
            </p:cNvSpPr>
            <p:nvPr/>
          </p:nvSpPr>
          <p:spPr bwMode="auto">
            <a:xfrm>
              <a:off x="2381" y="1525"/>
              <a:ext cx="3120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0" name="Freeform 20"/>
            <p:cNvSpPr>
              <a:spLocks/>
            </p:cNvSpPr>
            <p:nvPr/>
          </p:nvSpPr>
          <p:spPr bwMode="auto">
            <a:xfrm>
              <a:off x="2488" y="1604"/>
              <a:ext cx="2821" cy="331"/>
            </a:xfrm>
            <a:custGeom>
              <a:avLst/>
              <a:gdLst>
                <a:gd name="T0" fmla="*/ 0 w 2821"/>
                <a:gd name="T1" fmla="*/ 324 h 331"/>
                <a:gd name="T2" fmla="*/ 528 w 2821"/>
                <a:gd name="T3" fmla="*/ 324 h 331"/>
                <a:gd name="T4" fmla="*/ 528 w 2821"/>
                <a:gd name="T5" fmla="*/ 0 h 331"/>
                <a:gd name="T6" fmla="*/ 1794 w 2821"/>
                <a:gd name="T7" fmla="*/ 0 h 331"/>
                <a:gd name="T8" fmla="*/ 1794 w 2821"/>
                <a:gd name="T9" fmla="*/ 330 h 331"/>
                <a:gd name="T10" fmla="*/ 2820 w 2821"/>
                <a:gd name="T11" fmla="*/ 33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1" h="331">
                  <a:moveTo>
                    <a:pt x="0" y="324"/>
                  </a:moveTo>
                  <a:lnTo>
                    <a:pt x="528" y="324"/>
                  </a:lnTo>
                  <a:lnTo>
                    <a:pt x="528" y="0"/>
                  </a:lnTo>
                  <a:lnTo>
                    <a:pt x="1794" y="0"/>
                  </a:lnTo>
                  <a:lnTo>
                    <a:pt x="1794" y="330"/>
                  </a:lnTo>
                  <a:lnTo>
                    <a:pt x="2820" y="330"/>
                  </a:lnTo>
                </a:path>
              </a:pathLst>
            </a:custGeom>
            <a:solidFill>
              <a:schemeClr val="accent1"/>
            </a:solidFill>
            <a:ln w="508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43" name="Rectangle 3"/>
            <p:cNvSpPr>
              <a:spLocks noChangeArrowheads="1"/>
            </p:cNvSpPr>
            <p:nvPr/>
          </p:nvSpPr>
          <p:spPr bwMode="auto">
            <a:xfrm>
              <a:off x="815" y="3720"/>
              <a:ext cx="98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de-DE" altLang="cs-CZ" sz="1600" b="1" i="1"/>
                <a:t>Hallovy sondy</a:t>
              </a:r>
            </a:p>
          </p:txBody>
        </p:sp>
        <p:sp>
          <p:nvSpPr>
            <p:cNvPr id="35844" name="Rectangle 4"/>
            <p:cNvSpPr>
              <a:spLocks noChangeArrowheads="1"/>
            </p:cNvSpPr>
            <p:nvPr/>
          </p:nvSpPr>
          <p:spPr bwMode="auto">
            <a:xfrm>
              <a:off x="192" y="2180"/>
              <a:ext cx="1038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de-DE" altLang="cs-CZ" sz="1600" b="1" i="1"/>
                <a:t>zmagnetovaný </a:t>
              </a:r>
            </a:p>
            <a:p>
              <a:pPr eaLnBrk="0" hangingPunct="0"/>
              <a:r>
                <a:rPr lang="de-DE" altLang="cs-CZ" sz="1600" b="1" i="1"/>
                <a:t>disk na hřídeli</a:t>
              </a:r>
            </a:p>
          </p:txBody>
        </p:sp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3487" y="3858"/>
              <a:ext cx="167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cs-CZ" altLang="cs-CZ" sz="2000" b="1" i="1" u="sng"/>
                <a:t>Úhel natočení rotoru</a:t>
              </a:r>
              <a:endParaRPr lang="de-DE" altLang="cs-CZ" sz="2000" b="1" u="sng">
                <a:latin typeface="Symbol" panose="05050102010706020507" pitchFamily="18" charset="2"/>
              </a:endParaRPr>
            </a:p>
          </p:txBody>
        </p:sp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2439" y="3650"/>
              <a:ext cx="295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673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673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673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673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673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673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673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673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673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de-DE" altLang="cs-CZ" i="1"/>
                <a:t>0°	60°	120°	180°	240°	300°	360°</a:t>
              </a:r>
            </a:p>
          </p:txBody>
        </p:sp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2737" y="2924"/>
              <a:ext cx="2747" cy="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673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673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673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673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673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673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673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673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673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de-DE" altLang="cs-CZ" sz="2000" i="1">
                  <a:solidFill>
                    <a:srgbClr val="FF0000"/>
                  </a:solidFill>
                </a:rPr>
                <a:t>1	1	0	0	0	1	1</a:t>
              </a:r>
            </a:p>
            <a:p>
              <a:pPr eaLnBrk="0" hangingPunct="0"/>
              <a:r>
                <a:rPr lang="de-DE" altLang="cs-CZ" sz="2000" i="1">
                  <a:solidFill>
                    <a:schemeClr val="folHlink"/>
                  </a:solidFill>
                </a:rPr>
                <a:t>0	1	1	1	0	0	0</a:t>
              </a:r>
            </a:p>
            <a:p>
              <a:pPr eaLnBrk="0" hangingPunct="0"/>
              <a:r>
                <a:rPr lang="de-DE" altLang="cs-CZ" sz="2000" i="1">
                  <a:solidFill>
                    <a:schemeClr val="accent2"/>
                  </a:solidFill>
                </a:rPr>
                <a:t>0	0	0	1	1	1	0</a:t>
              </a:r>
            </a:p>
          </p:txBody>
        </p:sp>
        <p:grpSp>
          <p:nvGrpSpPr>
            <p:cNvPr id="35848" name="Group 8"/>
            <p:cNvGrpSpPr>
              <a:grpSpLocks/>
            </p:cNvGrpSpPr>
            <p:nvPr/>
          </p:nvGrpSpPr>
          <p:grpSpPr bwMode="auto">
            <a:xfrm>
              <a:off x="2592" y="1068"/>
              <a:ext cx="2536" cy="2528"/>
              <a:chOff x="2592" y="1068"/>
              <a:chExt cx="2536" cy="2528"/>
            </a:xfrm>
          </p:grpSpPr>
          <p:sp>
            <p:nvSpPr>
              <p:cNvPr id="35849" name="Line 9"/>
              <p:cNvSpPr>
                <a:spLocks noChangeShapeType="1"/>
              </p:cNvSpPr>
              <p:nvPr/>
            </p:nvSpPr>
            <p:spPr bwMode="auto">
              <a:xfrm>
                <a:off x="3014" y="1068"/>
                <a:ext cx="0" cy="2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50" name="Line 10"/>
              <p:cNvSpPr>
                <a:spLocks noChangeShapeType="1"/>
              </p:cNvSpPr>
              <p:nvPr/>
            </p:nvSpPr>
            <p:spPr bwMode="auto">
              <a:xfrm>
                <a:off x="3438" y="1068"/>
                <a:ext cx="0" cy="2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51" name="Line 11"/>
              <p:cNvSpPr>
                <a:spLocks noChangeShapeType="1"/>
              </p:cNvSpPr>
              <p:nvPr/>
            </p:nvSpPr>
            <p:spPr bwMode="auto">
              <a:xfrm>
                <a:off x="3860" y="1068"/>
                <a:ext cx="0" cy="2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52" name="Line 12"/>
              <p:cNvSpPr>
                <a:spLocks noChangeShapeType="1"/>
              </p:cNvSpPr>
              <p:nvPr/>
            </p:nvSpPr>
            <p:spPr bwMode="auto">
              <a:xfrm>
                <a:off x="4282" y="1068"/>
                <a:ext cx="0" cy="2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53" name="Line 13"/>
              <p:cNvSpPr>
                <a:spLocks noChangeShapeType="1"/>
              </p:cNvSpPr>
              <p:nvPr/>
            </p:nvSpPr>
            <p:spPr bwMode="auto">
              <a:xfrm>
                <a:off x="4706" y="1068"/>
                <a:ext cx="0" cy="2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54" name="Line 14"/>
              <p:cNvSpPr>
                <a:spLocks noChangeShapeType="1"/>
              </p:cNvSpPr>
              <p:nvPr/>
            </p:nvSpPr>
            <p:spPr bwMode="auto">
              <a:xfrm>
                <a:off x="5128" y="1068"/>
                <a:ext cx="0" cy="2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55" name="Line 15"/>
              <p:cNvSpPr>
                <a:spLocks noChangeShapeType="1"/>
              </p:cNvSpPr>
              <p:nvPr/>
            </p:nvSpPr>
            <p:spPr bwMode="auto">
              <a:xfrm>
                <a:off x="2592" y="1068"/>
                <a:ext cx="0" cy="2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35856" name="AutoShape 16"/>
            <p:cNvSpPr>
              <a:spLocks noChangeArrowheads="1"/>
            </p:cNvSpPr>
            <p:nvPr/>
          </p:nvSpPr>
          <p:spPr bwMode="auto">
            <a:xfrm>
              <a:off x="1376" y="2199"/>
              <a:ext cx="294" cy="316"/>
            </a:xfrm>
            <a:prstGeom prst="cube">
              <a:avLst>
                <a:gd name="adj" fmla="val 11106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57" name="AutoShape 17"/>
            <p:cNvSpPr>
              <a:spLocks noChangeArrowheads="1"/>
            </p:cNvSpPr>
            <p:nvPr/>
          </p:nvSpPr>
          <p:spPr bwMode="auto">
            <a:xfrm rot="14400000">
              <a:off x="854" y="3081"/>
              <a:ext cx="294" cy="316"/>
            </a:xfrm>
            <a:prstGeom prst="cube">
              <a:avLst>
                <a:gd name="adj" fmla="val 11106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58" name="AutoShape 18"/>
            <p:cNvSpPr>
              <a:spLocks noChangeArrowheads="1"/>
            </p:cNvSpPr>
            <p:nvPr/>
          </p:nvSpPr>
          <p:spPr bwMode="auto">
            <a:xfrm rot="7200000">
              <a:off x="1860" y="3104"/>
              <a:ext cx="294" cy="316"/>
            </a:xfrm>
            <a:prstGeom prst="cube">
              <a:avLst>
                <a:gd name="adj" fmla="val 11106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59" name="Line 19"/>
            <p:cNvSpPr>
              <a:spLocks noChangeShapeType="1"/>
            </p:cNvSpPr>
            <p:nvPr/>
          </p:nvSpPr>
          <p:spPr bwMode="auto">
            <a:xfrm>
              <a:off x="2380" y="1928"/>
              <a:ext cx="31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61" name="Freeform 21"/>
            <p:cNvSpPr>
              <a:spLocks/>
            </p:cNvSpPr>
            <p:nvPr/>
          </p:nvSpPr>
          <p:spPr bwMode="auto">
            <a:xfrm>
              <a:off x="2508" y="2366"/>
              <a:ext cx="2833" cy="331"/>
            </a:xfrm>
            <a:custGeom>
              <a:avLst/>
              <a:gdLst>
                <a:gd name="T0" fmla="*/ 0 w 2833"/>
                <a:gd name="T1" fmla="*/ 318 h 331"/>
                <a:gd name="T2" fmla="*/ 1362 w 2833"/>
                <a:gd name="T3" fmla="*/ 318 h 331"/>
                <a:gd name="T4" fmla="*/ 1362 w 2833"/>
                <a:gd name="T5" fmla="*/ 0 h 331"/>
                <a:gd name="T6" fmla="*/ 2628 w 2833"/>
                <a:gd name="T7" fmla="*/ 0 h 331"/>
                <a:gd name="T8" fmla="*/ 2628 w 2833"/>
                <a:gd name="T9" fmla="*/ 330 h 331"/>
                <a:gd name="T10" fmla="*/ 2832 w 2833"/>
                <a:gd name="T11" fmla="*/ 33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3" h="331">
                  <a:moveTo>
                    <a:pt x="0" y="318"/>
                  </a:moveTo>
                  <a:lnTo>
                    <a:pt x="1362" y="318"/>
                  </a:lnTo>
                  <a:lnTo>
                    <a:pt x="1362" y="0"/>
                  </a:lnTo>
                  <a:lnTo>
                    <a:pt x="2628" y="0"/>
                  </a:lnTo>
                  <a:lnTo>
                    <a:pt x="2628" y="330"/>
                  </a:lnTo>
                  <a:lnTo>
                    <a:pt x="2832" y="330"/>
                  </a:lnTo>
                </a:path>
              </a:pathLst>
            </a:custGeom>
            <a:solidFill>
              <a:schemeClr val="accent1"/>
            </a:solidFill>
            <a:ln w="508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3" name="Rectangle 23"/>
            <p:cNvSpPr>
              <a:spLocks noChangeArrowheads="1"/>
            </p:cNvSpPr>
            <p:nvPr/>
          </p:nvSpPr>
          <p:spPr bwMode="auto">
            <a:xfrm>
              <a:off x="2476" y="1154"/>
              <a:ext cx="966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64" name="Rectangle 24"/>
            <p:cNvSpPr>
              <a:spLocks noChangeArrowheads="1"/>
            </p:cNvSpPr>
            <p:nvPr/>
          </p:nvSpPr>
          <p:spPr bwMode="auto">
            <a:xfrm>
              <a:off x="4714" y="1154"/>
              <a:ext cx="558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65" name="Freeform 25"/>
            <p:cNvSpPr>
              <a:spLocks/>
            </p:cNvSpPr>
            <p:nvPr/>
          </p:nvSpPr>
          <p:spPr bwMode="auto">
            <a:xfrm>
              <a:off x="2476" y="1148"/>
              <a:ext cx="2797" cy="325"/>
            </a:xfrm>
            <a:custGeom>
              <a:avLst/>
              <a:gdLst>
                <a:gd name="T0" fmla="*/ 0 w 2797"/>
                <a:gd name="T1" fmla="*/ 0 h 325"/>
                <a:gd name="T2" fmla="*/ 966 w 2797"/>
                <a:gd name="T3" fmla="*/ 0 h 325"/>
                <a:gd name="T4" fmla="*/ 966 w 2797"/>
                <a:gd name="T5" fmla="*/ 324 h 325"/>
                <a:gd name="T6" fmla="*/ 2238 w 2797"/>
                <a:gd name="T7" fmla="*/ 324 h 325"/>
                <a:gd name="T8" fmla="*/ 2238 w 2797"/>
                <a:gd name="T9" fmla="*/ 6 h 325"/>
                <a:gd name="T10" fmla="*/ 2796 w 2797"/>
                <a:gd name="T11" fmla="*/ 6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97" h="325">
                  <a:moveTo>
                    <a:pt x="0" y="0"/>
                  </a:moveTo>
                  <a:lnTo>
                    <a:pt x="966" y="0"/>
                  </a:lnTo>
                  <a:lnTo>
                    <a:pt x="966" y="324"/>
                  </a:lnTo>
                  <a:lnTo>
                    <a:pt x="2238" y="324"/>
                  </a:lnTo>
                  <a:lnTo>
                    <a:pt x="2238" y="6"/>
                  </a:lnTo>
                  <a:lnTo>
                    <a:pt x="2796" y="6"/>
                  </a:lnTo>
                </a:path>
              </a:pathLst>
            </a:custGeom>
            <a:noFill/>
            <a:ln w="508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8" name="Rectangle 28"/>
            <p:cNvSpPr>
              <a:spLocks noChangeArrowheads="1"/>
            </p:cNvSpPr>
            <p:nvPr/>
          </p:nvSpPr>
          <p:spPr bwMode="auto">
            <a:xfrm>
              <a:off x="2975" y="836"/>
              <a:ext cx="221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cs-CZ" altLang="cs-CZ" sz="2000" i="1"/>
                <a:t>výstupní signál Hallovy sondy</a:t>
              </a:r>
              <a:endParaRPr lang="de-DE" altLang="cs-CZ" sz="2000" i="1"/>
            </a:p>
          </p:txBody>
        </p:sp>
        <p:sp>
          <p:nvSpPr>
            <p:cNvPr id="35872" name="Line 32"/>
            <p:cNvSpPr>
              <a:spLocks noChangeShapeType="1"/>
            </p:cNvSpPr>
            <p:nvPr/>
          </p:nvSpPr>
          <p:spPr bwMode="auto">
            <a:xfrm flipH="1" flipV="1">
              <a:off x="916" y="2540"/>
              <a:ext cx="37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73" name="Line 33"/>
            <p:cNvSpPr>
              <a:spLocks noChangeShapeType="1"/>
            </p:cNvSpPr>
            <p:nvPr/>
          </p:nvSpPr>
          <p:spPr bwMode="auto">
            <a:xfrm>
              <a:off x="1116" y="3364"/>
              <a:ext cx="104" cy="3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74" name="Line 34"/>
            <p:cNvSpPr>
              <a:spLocks noChangeShapeType="1"/>
            </p:cNvSpPr>
            <p:nvPr/>
          </p:nvSpPr>
          <p:spPr bwMode="auto">
            <a:xfrm flipH="1">
              <a:off x="1356" y="3380"/>
              <a:ext cx="50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76" name="Arc 36"/>
            <p:cNvSpPr>
              <a:spLocks/>
            </p:cNvSpPr>
            <p:nvPr/>
          </p:nvSpPr>
          <p:spPr bwMode="auto">
            <a:xfrm flipH="1">
              <a:off x="1152" y="2592"/>
              <a:ext cx="720" cy="3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599 h 21600"/>
                <a:gd name="T2" fmla="*/ 43200 w 43200"/>
                <a:gd name="T3" fmla="*/ 21600 h 21600"/>
                <a:gd name="T4" fmla="*/ 21600 w 432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599"/>
                  </a:moveTo>
                  <a:cubicBezTo>
                    <a:pt x="0" y="9670"/>
                    <a:pt x="9671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599"/>
                  </a:moveTo>
                  <a:cubicBezTo>
                    <a:pt x="0" y="9670"/>
                    <a:pt x="9671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AE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77" name="Arc 37"/>
            <p:cNvSpPr>
              <a:spLocks/>
            </p:cNvSpPr>
            <p:nvPr/>
          </p:nvSpPr>
          <p:spPr bwMode="auto">
            <a:xfrm flipH="1" flipV="1">
              <a:off x="1152" y="2952"/>
              <a:ext cx="720" cy="3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599 h 21600"/>
                <a:gd name="T2" fmla="*/ 43200 w 43200"/>
                <a:gd name="T3" fmla="*/ 21600 h 21600"/>
                <a:gd name="T4" fmla="*/ 21600 w 432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599"/>
                  </a:moveTo>
                  <a:cubicBezTo>
                    <a:pt x="0" y="9670"/>
                    <a:pt x="9671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599"/>
                  </a:moveTo>
                  <a:cubicBezTo>
                    <a:pt x="0" y="9670"/>
                    <a:pt x="9671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78" name="Oval 38"/>
            <p:cNvSpPr>
              <a:spLocks noChangeArrowheads="1"/>
            </p:cNvSpPr>
            <p:nvPr/>
          </p:nvSpPr>
          <p:spPr bwMode="auto">
            <a:xfrm>
              <a:off x="1344" y="2784"/>
              <a:ext cx="336" cy="33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5997" name="Arc 157"/>
          <p:cNvSpPr>
            <a:spLocks noChangeAspect="1"/>
          </p:cNvSpPr>
          <p:nvPr/>
        </p:nvSpPr>
        <p:spPr bwMode="auto">
          <a:xfrm rot="887880">
            <a:off x="2771775" y="4076700"/>
            <a:ext cx="503238" cy="5032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arrow" w="lg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1" grpId="0"/>
      <p:bldP spid="3599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29600" cy="706437"/>
          </a:xfrm>
        </p:spPr>
        <p:txBody>
          <a:bodyPr/>
          <a:lstStyle/>
          <a:p>
            <a:r>
              <a:rPr lang="cs-CZ" altLang="cs-CZ" sz="3600" b="1" u="sng"/>
              <a:t>Výkonová bilance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79388" y="1125538"/>
            <a:ext cx="8785225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00325" indent="-2600325">
              <a:tabLst>
                <a:tab pos="2424113" algn="l"/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79713">
              <a:tabLst>
                <a:tab pos="2424113" algn="l"/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9100">
              <a:tabLst>
                <a:tab pos="2424113" algn="l"/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38488">
              <a:tabLst>
                <a:tab pos="2424113" algn="l"/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17875">
              <a:tabLst>
                <a:tab pos="2424113" algn="l"/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5075" fontAlgn="base">
              <a:spcBef>
                <a:spcPct val="0"/>
              </a:spcBef>
              <a:spcAft>
                <a:spcPct val="0"/>
              </a:spcAft>
              <a:tabLst>
                <a:tab pos="2424113" algn="l"/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2275" fontAlgn="base">
              <a:spcBef>
                <a:spcPct val="0"/>
              </a:spcBef>
              <a:spcAft>
                <a:spcPct val="0"/>
              </a:spcAft>
              <a:tabLst>
                <a:tab pos="2424113" algn="l"/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89475" fontAlgn="base">
              <a:spcBef>
                <a:spcPct val="0"/>
              </a:spcBef>
              <a:spcAft>
                <a:spcPct val="0"/>
              </a:spcAft>
              <a:tabLst>
                <a:tab pos="2424113" algn="l"/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46675" fontAlgn="base">
              <a:spcBef>
                <a:spcPct val="0"/>
              </a:spcBef>
              <a:spcAft>
                <a:spcPct val="0"/>
              </a:spcAft>
              <a:tabLst>
                <a:tab pos="2424113" algn="l"/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ym typeface="Symbol" panose="05050102010706020507" pitchFamily="18" charset="2"/>
              </a:rPr>
              <a:t>Elektrický příkon	-	P</a:t>
            </a:r>
            <a:r>
              <a:rPr lang="cs-CZ" altLang="cs-CZ" sz="2000" b="1" baseline="-25000">
                <a:sym typeface="Symbol" panose="05050102010706020507" pitchFamily="18" charset="2"/>
              </a:rPr>
              <a:t>P</a:t>
            </a:r>
            <a:r>
              <a:rPr lang="cs-CZ" altLang="cs-CZ" sz="2000" b="1">
                <a:sym typeface="Symbol" panose="05050102010706020507" pitchFamily="18" charset="2"/>
              </a:rPr>
              <a:t> (W)	P</a:t>
            </a:r>
            <a:r>
              <a:rPr lang="cs-CZ" altLang="cs-CZ" sz="2000" b="1" baseline="-25000">
                <a:sym typeface="Symbol" panose="05050102010706020507" pitchFamily="18" charset="2"/>
              </a:rPr>
              <a:t>P</a:t>
            </a:r>
            <a:r>
              <a:rPr lang="cs-CZ" altLang="cs-CZ" sz="2000" b="1">
                <a:sym typeface="Symbol" panose="05050102010706020507" pitchFamily="18" charset="2"/>
              </a:rPr>
              <a:t> = U * I 	(W</a:t>
            </a:r>
            <a:r>
              <a:rPr lang="en-US" altLang="cs-CZ" sz="2000" b="1">
                <a:sym typeface="Symbol" panose="05050102010706020507" pitchFamily="18" charset="2"/>
              </a:rPr>
              <a:t>;</a:t>
            </a:r>
            <a:r>
              <a:rPr lang="cs-CZ" altLang="cs-CZ" sz="2000" b="1">
                <a:sym typeface="Symbol" panose="05050102010706020507" pitchFamily="18" charset="2"/>
              </a:rPr>
              <a:t> V, A) 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ym typeface="Symbol" panose="05050102010706020507" pitchFamily="18" charset="2"/>
              </a:rPr>
              <a:t>Ztráty	-	P</a:t>
            </a:r>
            <a:r>
              <a:rPr lang="cs-CZ" altLang="cs-CZ" sz="2000" b="1" baseline="-25000">
                <a:sym typeface="Symbol" panose="05050102010706020507" pitchFamily="18" charset="2"/>
              </a:rPr>
              <a:t>Z</a:t>
            </a:r>
            <a:r>
              <a:rPr lang="cs-CZ" altLang="cs-CZ" sz="2000" b="1">
                <a:sym typeface="Symbol" panose="05050102010706020507" pitchFamily="18" charset="2"/>
              </a:rPr>
              <a:t> (W)	P</a:t>
            </a:r>
            <a:r>
              <a:rPr lang="cs-CZ" altLang="cs-CZ" sz="2000" b="1" baseline="-25000">
                <a:sym typeface="Symbol" panose="05050102010706020507" pitchFamily="18" charset="2"/>
              </a:rPr>
              <a:t>Z</a:t>
            </a:r>
            <a:r>
              <a:rPr lang="cs-CZ" altLang="cs-CZ" sz="2000" b="1">
                <a:sym typeface="Symbol" panose="05050102010706020507" pitchFamily="18" charset="2"/>
              </a:rPr>
              <a:t> = R * I</a:t>
            </a:r>
            <a:r>
              <a:rPr lang="cs-CZ" altLang="cs-CZ" sz="2000" b="1" baseline="30000">
                <a:sym typeface="Symbol" panose="05050102010706020507" pitchFamily="18" charset="2"/>
              </a:rPr>
              <a:t>2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ym typeface="Symbol" panose="05050102010706020507" pitchFamily="18" charset="2"/>
              </a:rPr>
              <a:t>Moment motoru	-	M (mNm)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ym typeface="Symbol" panose="05050102010706020507" pitchFamily="18" charset="2"/>
              </a:rPr>
              <a:t>Výkon motoru	-	P (W) </a:t>
            </a: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3708400" y="2349500"/>
          <a:ext cx="51117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3" name="Rovnice" r:id="rId3" imgW="2489040" imgH="393480" progId="Equation.3">
                  <p:embed/>
                </p:oleObj>
              </mc:Choice>
              <mc:Fallback>
                <p:oleObj name="Rovnice" r:id="rId3" imgW="24890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349500"/>
                        <a:ext cx="5111750" cy="8080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79388" y="3392488"/>
            <a:ext cx="8064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322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79713">
              <a:tabLst>
                <a:tab pos="40322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9100">
              <a:tabLst>
                <a:tab pos="40322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38488">
              <a:tabLst>
                <a:tab pos="40322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17875">
              <a:tabLst>
                <a:tab pos="40322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5075" fontAlgn="base">
              <a:spcBef>
                <a:spcPct val="0"/>
              </a:spcBef>
              <a:spcAft>
                <a:spcPct val="0"/>
              </a:spcAft>
              <a:tabLst>
                <a:tab pos="40322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2275" fontAlgn="base">
              <a:spcBef>
                <a:spcPct val="0"/>
              </a:spcBef>
              <a:spcAft>
                <a:spcPct val="0"/>
              </a:spcAft>
              <a:tabLst>
                <a:tab pos="40322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89475" fontAlgn="base">
              <a:spcBef>
                <a:spcPct val="0"/>
              </a:spcBef>
              <a:spcAft>
                <a:spcPct val="0"/>
              </a:spcAft>
              <a:tabLst>
                <a:tab pos="40322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46675" fontAlgn="base">
              <a:spcBef>
                <a:spcPct val="0"/>
              </a:spcBef>
              <a:spcAft>
                <a:spcPct val="0"/>
              </a:spcAft>
              <a:tabLst>
                <a:tab pos="40322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ym typeface="Symbol" panose="05050102010706020507" pitchFamily="18" charset="2"/>
              </a:rPr>
              <a:t>Momentová charakteristika	M = k</a:t>
            </a:r>
            <a:r>
              <a:rPr lang="cs-CZ" altLang="cs-CZ" sz="2000" b="1" baseline="-25000">
                <a:sym typeface="Symbol" panose="05050102010706020507" pitchFamily="18" charset="2"/>
              </a:rPr>
              <a:t>1</a:t>
            </a:r>
            <a:r>
              <a:rPr lang="cs-CZ" altLang="cs-CZ" sz="2000" b="1">
                <a:sym typeface="Symbol" panose="05050102010706020507" pitchFamily="18" charset="2"/>
              </a:rPr>
              <a:t> * I 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79388" y="4076700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322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79713">
              <a:tabLst>
                <a:tab pos="40322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9100">
              <a:tabLst>
                <a:tab pos="40322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38488">
              <a:tabLst>
                <a:tab pos="40322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17875">
              <a:tabLst>
                <a:tab pos="40322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5075" fontAlgn="base">
              <a:spcBef>
                <a:spcPct val="0"/>
              </a:spcBef>
              <a:spcAft>
                <a:spcPct val="0"/>
              </a:spcAft>
              <a:tabLst>
                <a:tab pos="40322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2275" fontAlgn="base">
              <a:spcBef>
                <a:spcPct val="0"/>
              </a:spcBef>
              <a:spcAft>
                <a:spcPct val="0"/>
              </a:spcAft>
              <a:tabLst>
                <a:tab pos="40322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89475" fontAlgn="base">
              <a:spcBef>
                <a:spcPct val="0"/>
              </a:spcBef>
              <a:spcAft>
                <a:spcPct val="0"/>
              </a:spcAft>
              <a:tabLst>
                <a:tab pos="40322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46675" fontAlgn="base">
              <a:spcBef>
                <a:spcPct val="0"/>
              </a:spcBef>
              <a:spcAft>
                <a:spcPct val="0"/>
              </a:spcAft>
              <a:tabLst>
                <a:tab pos="40322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ym typeface="Symbol" panose="05050102010706020507" pitchFamily="18" charset="2"/>
              </a:rPr>
              <a:t>Výkonová bilance </a:t>
            </a:r>
          </a:p>
        </p:txBody>
      </p:sp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2700338" y="3933825"/>
          <a:ext cx="38877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4" name="Rovnice" r:id="rId5" imgW="1993680" imgH="507960" progId="Equation.3">
                  <p:embed/>
                </p:oleObj>
              </mc:Choice>
              <mc:Fallback>
                <p:oleObj name="Rovnice" r:id="rId5" imgW="1993680" imgH="5079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933825"/>
                        <a:ext cx="3887787" cy="990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95288" y="5211762"/>
            <a:ext cx="360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322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79713">
              <a:tabLst>
                <a:tab pos="40322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9100">
              <a:tabLst>
                <a:tab pos="40322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38488">
              <a:tabLst>
                <a:tab pos="40322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17875">
              <a:tabLst>
                <a:tab pos="40322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5075" fontAlgn="base">
              <a:spcBef>
                <a:spcPct val="0"/>
              </a:spcBef>
              <a:spcAft>
                <a:spcPct val="0"/>
              </a:spcAft>
              <a:tabLst>
                <a:tab pos="40322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2275" fontAlgn="base">
              <a:spcBef>
                <a:spcPct val="0"/>
              </a:spcBef>
              <a:spcAft>
                <a:spcPct val="0"/>
              </a:spcAft>
              <a:tabLst>
                <a:tab pos="40322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89475" fontAlgn="base">
              <a:spcBef>
                <a:spcPct val="0"/>
              </a:spcBef>
              <a:spcAft>
                <a:spcPct val="0"/>
              </a:spcAft>
              <a:tabLst>
                <a:tab pos="40322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46675" fontAlgn="base">
              <a:spcBef>
                <a:spcPct val="0"/>
              </a:spcBef>
              <a:spcAft>
                <a:spcPct val="0"/>
              </a:spcAft>
              <a:tabLst>
                <a:tab pos="40322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ym typeface="Symbol" panose="05050102010706020507" pitchFamily="18" charset="2"/>
              </a:rPr>
              <a:t>Mechanická charakteristika </a:t>
            </a:r>
          </a:p>
        </p:txBody>
      </p:sp>
      <p:graphicFrame>
        <p:nvGraphicFramePr>
          <p:cNvPr id="389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722878"/>
              </p:ext>
            </p:extLst>
          </p:nvPr>
        </p:nvGraphicFramePr>
        <p:xfrm>
          <a:off x="2635967" y="5733256"/>
          <a:ext cx="6328521" cy="978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5" name="Rovnice" r:id="rId7" imgW="2793960" imgH="431640" progId="Equation.3">
                  <p:embed/>
                </p:oleObj>
              </mc:Choice>
              <mc:Fallback>
                <p:oleObj name="Rovnice" r:id="rId7" imgW="279396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967" y="5733256"/>
                        <a:ext cx="6328521" cy="97833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706437"/>
          </a:xfrm>
        </p:spPr>
        <p:txBody>
          <a:bodyPr/>
          <a:lstStyle/>
          <a:p>
            <a:r>
              <a:rPr lang="cs-CZ" altLang="cs-CZ" sz="3600" b="1" u="sng"/>
              <a:t>Pracovní bod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07950" y="836613"/>
            <a:ext cx="8785225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tabLst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79713">
              <a:tabLst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9100">
              <a:tabLst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38488">
              <a:tabLst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17875">
              <a:tabLst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5075" fontAlgn="base">
              <a:spcBef>
                <a:spcPct val="0"/>
              </a:spcBef>
              <a:spcAft>
                <a:spcPct val="0"/>
              </a:spcAft>
              <a:tabLst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2275" fontAlgn="base">
              <a:spcBef>
                <a:spcPct val="0"/>
              </a:spcBef>
              <a:spcAft>
                <a:spcPct val="0"/>
              </a:spcAft>
              <a:tabLst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89475" fontAlgn="base">
              <a:spcBef>
                <a:spcPct val="0"/>
              </a:spcBef>
              <a:spcAft>
                <a:spcPct val="0"/>
              </a:spcAft>
              <a:tabLst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46675" fontAlgn="base">
              <a:spcBef>
                <a:spcPct val="0"/>
              </a:spcBef>
              <a:spcAft>
                <a:spcPct val="0"/>
              </a:spcAft>
              <a:tabLst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ym typeface="Symbol" panose="05050102010706020507" pitchFamily="18" charset="2"/>
              </a:rPr>
              <a:t>*	jmenovitý pracovní bod je dán provozem při jmenovitém napětí a proudu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ym typeface="Symbol" panose="05050102010706020507" pitchFamily="18" charset="2"/>
              </a:rPr>
              <a:t>*	z jmenovitého proudu je odvozen jmenovitý moment, při kterém má motor jmenovité otáčky 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ym typeface="Symbol" panose="05050102010706020507" pitchFamily="18" charset="2"/>
              </a:rPr>
              <a:t>*	jmenovité napětí je odvozeno z otáček nezatíženého motoru, jmenovitý proud se udává z maximální dovoleného tepelného zatížení při trvalém chodu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71438" y="3213100"/>
            <a:ext cx="4284662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tabLst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79713">
              <a:tabLst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9100">
              <a:tabLst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38488">
              <a:tabLst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17875">
              <a:tabLst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5075" fontAlgn="base">
              <a:spcBef>
                <a:spcPct val="0"/>
              </a:spcBef>
              <a:spcAft>
                <a:spcPct val="0"/>
              </a:spcAft>
              <a:tabLst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2275" fontAlgn="base">
              <a:spcBef>
                <a:spcPct val="0"/>
              </a:spcBef>
              <a:spcAft>
                <a:spcPct val="0"/>
              </a:spcAft>
              <a:tabLst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89475" fontAlgn="base">
              <a:spcBef>
                <a:spcPct val="0"/>
              </a:spcBef>
              <a:spcAft>
                <a:spcPct val="0"/>
              </a:spcAft>
              <a:tabLst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46675" fontAlgn="base">
              <a:spcBef>
                <a:spcPct val="0"/>
              </a:spcBef>
              <a:spcAft>
                <a:spcPct val="0"/>
              </a:spcAft>
              <a:tabLst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>
                <a:sym typeface="Symbol" panose="05050102010706020507" pitchFamily="18" charset="2"/>
              </a:rPr>
              <a:t>*	maximální otáčky jsou omezeno ložisky a kartáči s komutátorem - n</a:t>
            </a:r>
            <a:r>
              <a:rPr lang="cs-CZ" altLang="cs-CZ" sz="2000" b="1" baseline="-25000">
                <a:sym typeface="Symbol" panose="05050102010706020507" pitchFamily="18" charset="2"/>
              </a:rPr>
              <a:t>max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ym typeface="Symbol" panose="05050102010706020507" pitchFamily="18" charset="2"/>
              </a:rPr>
              <a:t>*	při chodu naprázdno jsou otáčky n</a:t>
            </a:r>
            <a:r>
              <a:rPr lang="cs-CZ" altLang="cs-CZ" sz="2000" b="1" baseline="-25000">
                <a:sym typeface="Symbol" panose="05050102010706020507" pitchFamily="18" charset="2"/>
              </a:rPr>
              <a:t>0</a:t>
            </a:r>
            <a:r>
              <a:rPr lang="cs-CZ" altLang="cs-CZ" sz="2000" b="1">
                <a:sym typeface="Symbol" panose="05050102010706020507" pitchFamily="18" charset="2"/>
              </a:rPr>
              <a:t> a uvažuje se pouze třecí moment v ložiskách – M</a:t>
            </a:r>
            <a:r>
              <a:rPr lang="cs-CZ" altLang="cs-CZ" sz="2000" b="1" baseline="-25000">
                <a:sym typeface="Symbol" panose="05050102010706020507" pitchFamily="18" charset="2"/>
              </a:rPr>
              <a:t>R</a:t>
            </a:r>
            <a:endParaRPr lang="cs-CZ" altLang="cs-CZ" sz="2000" b="1">
              <a:sym typeface="Symbol" panose="05050102010706020507" pitchFamily="18" charset="2"/>
            </a:endParaRPr>
          </a:p>
          <a:p>
            <a:pPr>
              <a:spcBef>
                <a:spcPct val="20000"/>
              </a:spcBef>
            </a:pPr>
            <a:r>
              <a:rPr lang="cs-CZ" altLang="cs-CZ" sz="2000" b="1">
                <a:sym typeface="Symbol" panose="05050102010706020507" pitchFamily="18" charset="2"/>
              </a:rPr>
              <a:t>*	maximální účinnost</a:t>
            </a:r>
          </a:p>
        </p:txBody>
      </p:sp>
      <p:graphicFrame>
        <p:nvGraphicFramePr>
          <p:cNvPr id="39964" name="Object 28"/>
          <p:cNvGraphicFramePr>
            <a:graphicFrameLocks noChangeAspect="1"/>
          </p:cNvGraphicFramePr>
          <p:nvPr/>
        </p:nvGraphicFramePr>
        <p:xfrm>
          <a:off x="2554288" y="5478463"/>
          <a:ext cx="16573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1" name="Rovnice" r:id="rId3" imgW="1054080" imgH="482400" progId="Equation.3">
                  <p:embed/>
                </p:oleObj>
              </mc:Choice>
              <mc:Fallback>
                <p:oleObj name="Rovnice" r:id="rId3" imgW="1054080" imgH="4824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5478463"/>
                        <a:ext cx="1657350" cy="7588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83" name="Group 47"/>
          <p:cNvGrpSpPr>
            <a:grpSpLocks/>
          </p:cNvGrpSpPr>
          <p:nvPr/>
        </p:nvGrpSpPr>
        <p:grpSpPr bwMode="auto">
          <a:xfrm>
            <a:off x="4140200" y="3141663"/>
            <a:ext cx="4824413" cy="3629025"/>
            <a:chOff x="2608" y="1979"/>
            <a:chExt cx="3039" cy="2286"/>
          </a:xfrm>
        </p:grpSpPr>
        <p:sp>
          <p:nvSpPr>
            <p:cNvPr id="39956" name="Freeform 20"/>
            <p:cNvSpPr>
              <a:spLocks/>
            </p:cNvSpPr>
            <p:nvPr/>
          </p:nvSpPr>
          <p:spPr bwMode="auto">
            <a:xfrm>
              <a:off x="2835" y="2115"/>
              <a:ext cx="2721" cy="1950"/>
            </a:xfrm>
            <a:custGeom>
              <a:avLst/>
              <a:gdLst>
                <a:gd name="T0" fmla="*/ 0 w 2721"/>
                <a:gd name="T1" fmla="*/ 0 h 1950"/>
                <a:gd name="T2" fmla="*/ 0 w 2721"/>
                <a:gd name="T3" fmla="*/ 1950 h 1950"/>
                <a:gd name="T4" fmla="*/ 2721 w 2721"/>
                <a:gd name="T5" fmla="*/ 1950 h 1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1" h="1950">
                  <a:moveTo>
                    <a:pt x="0" y="0"/>
                  </a:moveTo>
                  <a:lnTo>
                    <a:pt x="0" y="1950"/>
                  </a:lnTo>
                  <a:lnTo>
                    <a:pt x="2721" y="19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57" name="Text Box 21"/>
            <p:cNvSpPr txBox="1">
              <a:spLocks noChangeArrowheads="1"/>
            </p:cNvSpPr>
            <p:nvPr/>
          </p:nvSpPr>
          <p:spPr bwMode="auto">
            <a:xfrm>
              <a:off x="3879" y="1986"/>
              <a:ext cx="45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>
                  <a:sym typeface="Symbol" panose="05050102010706020507" pitchFamily="18" charset="2"/>
                </a:rPr>
                <a:t></a:t>
              </a:r>
              <a:r>
                <a:rPr lang="cs-CZ" altLang="cs-CZ" baseline="-25000">
                  <a:sym typeface="Symbol" panose="05050102010706020507" pitchFamily="18" charset="2"/>
                </a:rPr>
                <a:t>max</a:t>
              </a:r>
            </a:p>
          </p:txBody>
        </p:sp>
        <p:sp>
          <p:nvSpPr>
            <p:cNvPr id="39958" name="Text Box 22"/>
            <p:cNvSpPr txBox="1">
              <a:spLocks noChangeArrowheads="1"/>
            </p:cNvSpPr>
            <p:nvPr/>
          </p:nvSpPr>
          <p:spPr bwMode="auto">
            <a:xfrm>
              <a:off x="5466" y="4047"/>
              <a:ext cx="181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/>
                <a:t>M</a:t>
              </a:r>
            </a:p>
          </p:txBody>
        </p:sp>
        <p:sp>
          <p:nvSpPr>
            <p:cNvPr id="39959" name="Line 23"/>
            <p:cNvSpPr>
              <a:spLocks noChangeShapeType="1"/>
            </p:cNvSpPr>
            <p:nvPr/>
          </p:nvSpPr>
          <p:spPr bwMode="auto">
            <a:xfrm>
              <a:off x="2835" y="2432"/>
              <a:ext cx="2404" cy="163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60" name="Freeform 24"/>
            <p:cNvSpPr>
              <a:spLocks/>
            </p:cNvSpPr>
            <p:nvPr/>
          </p:nvSpPr>
          <p:spPr bwMode="auto">
            <a:xfrm>
              <a:off x="2835" y="2123"/>
              <a:ext cx="2404" cy="1942"/>
            </a:xfrm>
            <a:custGeom>
              <a:avLst/>
              <a:gdLst>
                <a:gd name="T0" fmla="*/ 0 w 2404"/>
                <a:gd name="T1" fmla="*/ 1942 h 1942"/>
                <a:gd name="T2" fmla="*/ 272 w 2404"/>
                <a:gd name="T3" fmla="*/ 264 h 1942"/>
                <a:gd name="T4" fmla="*/ 771 w 2404"/>
                <a:gd name="T5" fmla="*/ 355 h 1942"/>
                <a:gd name="T6" fmla="*/ 2404 w 2404"/>
                <a:gd name="T7" fmla="*/ 1942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4" h="1942">
                  <a:moveTo>
                    <a:pt x="0" y="1942"/>
                  </a:moveTo>
                  <a:cubicBezTo>
                    <a:pt x="90" y="1243"/>
                    <a:pt x="144" y="528"/>
                    <a:pt x="272" y="264"/>
                  </a:cubicBezTo>
                  <a:cubicBezTo>
                    <a:pt x="400" y="0"/>
                    <a:pt x="416" y="75"/>
                    <a:pt x="771" y="355"/>
                  </a:cubicBezTo>
                  <a:cubicBezTo>
                    <a:pt x="1126" y="635"/>
                    <a:pt x="1742" y="1288"/>
                    <a:pt x="2404" y="194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61" name="Line 25"/>
            <p:cNvSpPr>
              <a:spLocks noChangeShapeType="1"/>
            </p:cNvSpPr>
            <p:nvPr/>
          </p:nvSpPr>
          <p:spPr bwMode="auto">
            <a:xfrm>
              <a:off x="3243" y="2205"/>
              <a:ext cx="0" cy="19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62" name="Line 26"/>
            <p:cNvSpPr>
              <a:spLocks noChangeShapeType="1"/>
            </p:cNvSpPr>
            <p:nvPr/>
          </p:nvSpPr>
          <p:spPr bwMode="auto">
            <a:xfrm>
              <a:off x="2835" y="2228"/>
              <a:ext cx="1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63" name="Text Box 27"/>
            <p:cNvSpPr txBox="1">
              <a:spLocks noChangeArrowheads="1"/>
            </p:cNvSpPr>
            <p:nvPr/>
          </p:nvSpPr>
          <p:spPr bwMode="auto">
            <a:xfrm>
              <a:off x="2835" y="1979"/>
              <a:ext cx="272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>
                  <a:sym typeface="Symbol" panose="05050102010706020507" pitchFamily="18" charset="2"/>
                </a:rPr>
                <a:t>, n</a:t>
              </a:r>
            </a:p>
          </p:txBody>
        </p:sp>
        <p:sp>
          <p:nvSpPr>
            <p:cNvPr id="39966" name="Text Box 30"/>
            <p:cNvSpPr txBox="1">
              <a:spLocks noChangeArrowheads="1"/>
            </p:cNvSpPr>
            <p:nvPr/>
          </p:nvSpPr>
          <p:spPr bwMode="auto">
            <a:xfrm>
              <a:off x="4195" y="2750"/>
              <a:ext cx="49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>
                  <a:solidFill>
                    <a:srgbClr val="FF0000"/>
                  </a:solidFill>
                  <a:sym typeface="Symbol" panose="05050102010706020507" pitchFamily="18" charset="2"/>
                </a:rPr>
                <a:t>=f(M)</a:t>
              </a:r>
              <a:endParaRPr lang="cs-CZ" altLang="cs-CZ" baseline="-25000">
                <a:solidFill>
                  <a:srgbClr val="FF0000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39967" name="Text Box 31"/>
            <p:cNvSpPr txBox="1">
              <a:spLocks noChangeArrowheads="1"/>
            </p:cNvSpPr>
            <p:nvPr/>
          </p:nvSpPr>
          <p:spPr bwMode="auto">
            <a:xfrm>
              <a:off x="3651" y="3249"/>
              <a:ext cx="49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>
                  <a:solidFill>
                    <a:srgbClr val="0000CC"/>
                  </a:solidFill>
                  <a:sym typeface="Symbol" panose="05050102010706020507" pitchFamily="18" charset="2"/>
                </a:rPr>
                <a:t>n=f(M)</a:t>
              </a:r>
              <a:endParaRPr lang="cs-CZ" altLang="cs-CZ" baseline="-25000">
                <a:solidFill>
                  <a:srgbClr val="0000CC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39979" name="Line 43"/>
            <p:cNvSpPr>
              <a:spLocks noChangeShapeType="1"/>
            </p:cNvSpPr>
            <p:nvPr/>
          </p:nvSpPr>
          <p:spPr bwMode="auto">
            <a:xfrm>
              <a:off x="2925" y="2432"/>
              <a:ext cx="0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80" name="Line 44"/>
            <p:cNvSpPr>
              <a:spLocks noChangeShapeType="1"/>
            </p:cNvSpPr>
            <p:nvPr/>
          </p:nvSpPr>
          <p:spPr bwMode="auto">
            <a:xfrm>
              <a:off x="2789" y="2493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81" name="Text Box 45"/>
            <p:cNvSpPr txBox="1">
              <a:spLocks noChangeArrowheads="1"/>
            </p:cNvSpPr>
            <p:nvPr/>
          </p:nvSpPr>
          <p:spPr bwMode="auto">
            <a:xfrm>
              <a:off x="2835" y="4065"/>
              <a:ext cx="317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/>
                <a:t>M</a:t>
              </a:r>
              <a:r>
                <a:rPr lang="cs-CZ" altLang="cs-CZ" sz="1600" baseline="-25000"/>
                <a:t>R</a:t>
              </a:r>
            </a:p>
          </p:txBody>
        </p:sp>
        <p:sp>
          <p:nvSpPr>
            <p:cNvPr id="39982" name="Text Box 46"/>
            <p:cNvSpPr txBox="1">
              <a:spLocks noChangeArrowheads="1"/>
            </p:cNvSpPr>
            <p:nvPr/>
          </p:nvSpPr>
          <p:spPr bwMode="auto">
            <a:xfrm>
              <a:off x="2608" y="2387"/>
              <a:ext cx="182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/>
                <a:t>n</a:t>
              </a:r>
              <a:r>
                <a:rPr lang="cs-CZ" altLang="cs-CZ" sz="1600" baseline="-25000"/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29600" cy="777875"/>
          </a:xfrm>
        </p:spPr>
        <p:txBody>
          <a:bodyPr/>
          <a:lstStyle/>
          <a:p>
            <a:r>
              <a:rPr lang="cs-CZ" altLang="cs-CZ" b="1" u="sng" dirty="0"/>
              <a:t>Možnosti </a:t>
            </a:r>
            <a:r>
              <a:rPr lang="cs-CZ" altLang="cs-CZ" b="1" u="sng" dirty="0" smtClean="0"/>
              <a:t>realizace pohonu</a:t>
            </a:r>
            <a:endParaRPr lang="cs-CZ" altLang="cs-CZ" b="1" u="sng" dirty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1563688"/>
            <a:ext cx="864235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/>
              <a:t>1.	Klasický stejnosměrný motor s trvalými magnety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/>
              <a:t>2.	Komutátorové motory s trvalými magnety, se samonosným vinutím bez železného jádra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/>
              <a:t>3.	Bezkartáčové motory s trvalými magnety a elektronickou regulací (v principu jsou to synchronní motory, ale svými vlastnostmi se blíží stejnosměrným motorům)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/>
              <a:t>4.	Krokové motory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0825" y="4430713"/>
            <a:ext cx="86423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/>
              <a:t>Poznámka:</a:t>
            </a:r>
          </a:p>
          <a:p>
            <a:pPr>
              <a:spcBef>
                <a:spcPct val="50000"/>
              </a:spcBef>
            </a:pPr>
            <a:r>
              <a:rPr lang="cs-CZ" altLang="cs-CZ" sz="2000" b="1"/>
              <a:t>Ve všech aplikacích se vzhledem k malému výkonu předpokládá buzení prostřednictvím trvalého magnetu.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29600" cy="706437"/>
          </a:xfrm>
        </p:spPr>
        <p:txBody>
          <a:bodyPr/>
          <a:lstStyle/>
          <a:p>
            <a:r>
              <a:rPr lang="cs-CZ" altLang="cs-CZ" sz="3600" b="1" u="sng"/>
              <a:t>Charakteristiky motorů</a:t>
            </a:r>
            <a:r>
              <a:rPr lang="cs-CZ" altLang="cs-CZ" sz="3200" b="1" u="sng"/>
              <a:t> </a:t>
            </a:r>
            <a:r>
              <a:rPr lang="cs-CZ" altLang="cs-CZ" sz="2400" b="1" u="sng"/>
              <a:t>(příklad P = 200W)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6018213" cy="440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0" name="Line 6"/>
          <p:cNvSpPr>
            <a:spLocks noChangeShapeType="1"/>
          </p:cNvSpPr>
          <p:nvPr/>
        </p:nvSpPr>
        <p:spPr bwMode="auto">
          <a:xfrm flipH="1">
            <a:off x="2700338" y="1844675"/>
            <a:ext cx="5399087" cy="1871663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7019925" y="1125538"/>
            <a:ext cx="1873250" cy="7207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rgbClr val="FF0000"/>
                </a:solidFill>
              </a:rPr>
              <a:t>oblast trvalého</a:t>
            </a:r>
          </a:p>
          <a:p>
            <a:r>
              <a:rPr lang="cs-CZ" altLang="cs-CZ" sz="2000">
                <a:solidFill>
                  <a:srgbClr val="FF0000"/>
                </a:solidFill>
              </a:rPr>
              <a:t>provozu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156325" y="5803900"/>
            <a:ext cx="2735263" cy="7207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</a:rPr>
              <a:t>oblast krátkodobého</a:t>
            </a:r>
          </a:p>
          <a:p>
            <a:r>
              <a:rPr lang="cs-CZ" altLang="cs-CZ" sz="2000" b="1">
                <a:solidFill>
                  <a:srgbClr val="FF0000"/>
                </a:solidFill>
              </a:rPr>
              <a:t>provozu</a:t>
            </a: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 flipV="1">
            <a:off x="4859338" y="3933825"/>
            <a:ext cx="2665412" cy="1871663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5724525" y="3644900"/>
            <a:ext cx="3313113" cy="72072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</a:rPr>
              <a:t>maximální trvalý moment s ohledem na oteplení</a:t>
            </a:r>
          </a:p>
        </p:txBody>
      </p:sp>
      <p:sp>
        <p:nvSpPr>
          <p:cNvPr id="36876" name="Freeform 12"/>
          <p:cNvSpPr>
            <a:spLocks/>
          </p:cNvSpPr>
          <p:nvPr/>
        </p:nvSpPr>
        <p:spPr bwMode="auto">
          <a:xfrm rot="-496941">
            <a:off x="4211638" y="3357563"/>
            <a:ext cx="2952750" cy="503237"/>
          </a:xfrm>
          <a:custGeom>
            <a:avLst/>
            <a:gdLst>
              <a:gd name="T0" fmla="*/ 1315 w 1315"/>
              <a:gd name="T1" fmla="*/ 408 h 408"/>
              <a:gd name="T2" fmla="*/ 635 w 1315"/>
              <a:gd name="T3" fmla="*/ 0 h 408"/>
              <a:gd name="T4" fmla="*/ 0 w 1315"/>
              <a:gd name="T5" fmla="*/ 9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5" h="408">
                <a:moveTo>
                  <a:pt x="1315" y="408"/>
                </a:moveTo>
                <a:lnTo>
                  <a:pt x="635" y="0"/>
                </a:lnTo>
                <a:lnTo>
                  <a:pt x="0" y="90"/>
                </a:ln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1331913" y="1125538"/>
            <a:ext cx="2376487" cy="41592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</a:rPr>
              <a:t>maximální otáčky</a:t>
            </a: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1692275" y="1557338"/>
            <a:ext cx="719138" cy="503237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107950" y="5608638"/>
            <a:ext cx="59039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79713">
              <a:tabLst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9100">
              <a:tabLst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38488">
              <a:tabLst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17875">
              <a:tabLst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5075" fontAlgn="base">
              <a:spcBef>
                <a:spcPct val="0"/>
              </a:spcBef>
              <a:spcAft>
                <a:spcPct val="0"/>
              </a:spcAft>
              <a:tabLst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2275" fontAlgn="base">
              <a:spcBef>
                <a:spcPct val="0"/>
              </a:spcBef>
              <a:spcAft>
                <a:spcPct val="0"/>
              </a:spcAft>
              <a:tabLst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89475" fontAlgn="base">
              <a:spcBef>
                <a:spcPct val="0"/>
              </a:spcBef>
              <a:spcAft>
                <a:spcPct val="0"/>
              </a:spcAft>
              <a:tabLst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46675" fontAlgn="base">
              <a:spcBef>
                <a:spcPct val="0"/>
              </a:spcBef>
              <a:spcAft>
                <a:spcPct val="0"/>
              </a:spcAft>
              <a:tabLst>
                <a:tab pos="457200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ym typeface="Symbol" panose="05050102010706020507" pitchFamily="18" charset="2"/>
              </a:rPr>
              <a:t>Doba provozu v oblasti krátkodobého chodu je dána velikostí motoru a pohybuje řádově od několika sekund (malé motory) do minuty (velké motory)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70" grpId="0" animBg="1"/>
      <p:bldP spid="36871" grpId="0" animBg="1"/>
      <p:bldP spid="36872" grpId="0" animBg="1"/>
      <p:bldP spid="36873" grpId="0" animBg="1"/>
      <p:bldP spid="36874" grpId="0" animBg="1"/>
      <p:bldP spid="36876" grpId="0" animBg="1"/>
      <p:bldP spid="36877" grpId="0" animBg="1"/>
      <p:bldP spid="3687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3384550" cy="706437"/>
          </a:xfrm>
        </p:spPr>
        <p:txBody>
          <a:bodyPr/>
          <a:lstStyle/>
          <a:p>
            <a:r>
              <a:rPr lang="cs-CZ" altLang="cs-CZ" sz="3600" b="1" u="sng"/>
              <a:t>Pracovní bod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76300"/>
            <a:ext cx="8137525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Line 5"/>
          <p:cNvSpPr>
            <a:spLocks noChangeShapeType="1"/>
          </p:cNvSpPr>
          <p:nvPr/>
        </p:nvSpPr>
        <p:spPr bwMode="auto">
          <a:xfrm rot="240000">
            <a:off x="1182688" y="3633788"/>
            <a:ext cx="67691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>
            <a:off x="1187450" y="3417888"/>
            <a:ext cx="20875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268538" y="3111500"/>
            <a:ext cx="15128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/>
              <a:t>n</a:t>
            </a:r>
            <a:r>
              <a:rPr lang="cs-CZ" altLang="cs-CZ" sz="1600" baseline="-25000"/>
              <a:t>0</a:t>
            </a:r>
            <a:r>
              <a:rPr lang="cs-CZ" altLang="cs-CZ" sz="1600"/>
              <a:t> = 5680 1/min 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1187450" y="3659188"/>
            <a:ext cx="5041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5508625" y="3327400"/>
            <a:ext cx="1511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/>
              <a:t>n</a:t>
            </a:r>
            <a:r>
              <a:rPr lang="cs-CZ" altLang="cs-CZ" sz="1600" baseline="-25000"/>
              <a:t>n </a:t>
            </a:r>
            <a:r>
              <a:rPr lang="cs-CZ" altLang="cs-CZ" sz="1600"/>
              <a:t>= 5420 1/min</a:t>
            </a:r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4932363" y="3644900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3563938" y="5013325"/>
            <a:ext cx="12954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/>
              <a:t>M</a:t>
            </a:r>
            <a:r>
              <a:rPr lang="cs-CZ" altLang="cs-CZ" sz="1600" baseline="-25000"/>
              <a:t>n</a:t>
            </a:r>
            <a:r>
              <a:rPr lang="cs-CZ" altLang="cs-CZ" sz="1600"/>
              <a:t>=418mNm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4427538" y="6453188"/>
            <a:ext cx="936625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/>
              <a:t>I</a:t>
            </a:r>
            <a:r>
              <a:rPr lang="cs-CZ" altLang="cs-CZ" sz="1600" baseline="-25000"/>
              <a:t>n</a:t>
            </a:r>
            <a:r>
              <a:rPr lang="cs-CZ" altLang="cs-CZ" sz="1600"/>
              <a:t>=7,07A</a:t>
            </a:r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1331913" y="3357563"/>
            <a:ext cx="0" cy="2879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827088" y="6207125"/>
            <a:ext cx="12239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/>
              <a:t>I</a:t>
            </a:r>
            <a:r>
              <a:rPr lang="cs-CZ" altLang="cs-CZ" sz="1600" baseline="-25000"/>
              <a:t>0</a:t>
            </a:r>
            <a:r>
              <a:rPr lang="cs-CZ" altLang="cs-CZ" sz="1600"/>
              <a:t> = 147 mA 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1331913" y="5445125"/>
            <a:ext cx="3603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/>
              <a:t>M</a:t>
            </a:r>
            <a:r>
              <a:rPr lang="cs-CZ" altLang="cs-CZ" sz="1600" baseline="-25000"/>
              <a:t>R</a:t>
            </a:r>
            <a:endParaRPr lang="cs-CZ" altLang="cs-CZ" sz="1600"/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7380288" y="2636838"/>
            <a:ext cx="1584325" cy="1198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20000"/>
              </a:spcBef>
            </a:pPr>
            <a:r>
              <a:rPr lang="cs-CZ" altLang="cs-CZ" sz="1600"/>
              <a:t>U</a:t>
            </a:r>
            <a:r>
              <a:rPr lang="cs-CZ" altLang="cs-CZ" sz="1600" baseline="-25000"/>
              <a:t>n</a:t>
            </a:r>
            <a:r>
              <a:rPr lang="cs-CZ" altLang="cs-CZ" sz="1600"/>
              <a:t> = 36V</a:t>
            </a:r>
          </a:p>
          <a:p>
            <a:pPr>
              <a:spcBef>
                <a:spcPct val="20000"/>
              </a:spcBef>
            </a:pPr>
            <a:r>
              <a:rPr lang="cs-CZ" altLang="cs-CZ" sz="1600"/>
              <a:t>M</a:t>
            </a:r>
            <a:r>
              <a:rPr lang="cs-CZ" altLang="cs-CZ" sz="1600" baseline="-25000"/>
              <a:t>z </a:t>
            </a:r>
            <a:r>
              <a:rPr lang="cs-CZ" altLang="cs-CZ" sz="1600"/>
              <a:t>= 8920 mNm</a:t>
            </a:r>
          </a:p>
          <a:p>
            <a:pPr>
              <a:spcBef>
                <a:spcPct val="20000"/>
              </a:spcBef>
            </a:pPr>
            <a:r>
              <a:rPr lang="cs-CZ" altLang="cs-CZ" sz="1600"/>
              <a:t>I</a:t>
            </a:r>
            <a:r>
              <a:rPr lang="cs-CZ" altLang="cs-CZ" sz="1600" baseline="-25000"/>
              <a:t>z</a:t>
            </a:r>
            <a:r>
              <a:rPr lang="cs-CZ" altLang="cs-CZ" sz="1600"/>
              <a:t> = 148 A</a:t>
            </a:r>
          </a:p>
          <a:p>
            <a:pPr>
              <a:spcBef>
                <a:spcPct val="20000"/>
              </a:spcBef>
            </a:pPr>
            <a:r>
              <a:rPr lang="cs-CZ" altLang="cs-CZ" sz="1600">
                <a:sym typeface="Symbol" panose="05050102010706020507" pitchFamily="18" charset="2"/>
              </a:rPr>
              <a:t></a:t>
            </a:r>
            <a:r>
              <a:rPr lang="cs-CZ" altLang="cs-CZ" sz="1600" baseline="-25000">
                <a:sym typeface="Symbol" panose="05050102010706020507" pitchFamily="18" charset="2"/>
              </a:rPr>
              <a:t>max</a:t>
            </a:r>
            <a:r>
              <a:rPr lang="cs-CZ" altLang="cs-CZ" sz="1600">
                <a:sym typeface="Symbol" panose="05050102010706020507" pitchFamily="18" charset="2"/>
              </a:rPr>
              <a:t> = 94 %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1331913" y="1700213"/>
            <a:ext cx="18002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/>
              <a:t>n</a:t>
            </a:r>
            <a:r>
              <a:rPr lang="cs-CZ" altLang="cs-CZ" sz="1600" baseline="-25000"/>
              <a:t>max</a:t>
            </a:r>
            <a:r>
              <a:rPr lang="cs-CZ" altLang="cs-CZ" sz="1600"/>
              <a:t> = 9500 1/min 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3995738" y="188913"/>
            <a:ext cx="4968875" cy="93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900"/>
              <a:t>Charakteristika motoru 370355 s výkonem 200W a s grafitovými kartáči, charakteristické parametry motoru</a:t>
            </a:r>
            <a:endParaRPr lang="cs-CZ" altLang="cs-CZ" sz="190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5" grpId="0" animBg="1"/>
      <p:bldP spid="40966" grpId="0" animBg="1"/>
      <p:bldP spid="40967" grpId="0"/>
      <p:bldP spid="40968" grpId="0" animBg="1"/>
      <p:bldP spid="40969" grpId="0"/>
      <p:bldP spid="40970" grpId="0" animBg="1"/>
      <p:bldP spid="40971" grpId="0" animBg="1"/>
      <p:bldP spid="40972" grpId="0" animBg="1"/>
      <p:bldP spid="40973" grpId="0" animBg="1"/>
      <p:bldP spid="40974" grpId="0"/>
      <p:bldP spid="40975" grpId="0"/>
      <p:bldP spid="40976" grpId="0" animBg="1"/>
      <p:bldP spid="40977" grpId="0"/>
      <p:bldP spid="4097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Materiály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23850" y="1916113"/>
            <a:ext cx="84248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776538" algn="l"/>
                <a:tab pos="2963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776538" algn="l"/>
                <a:tab pos="2963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76538" algn="l"/>
                <a:tab pos="2963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76538" algn="l"/>
                <a:tab pos="2963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76538" algn="l"/>
                <a:tab pos="2963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76538" algn="l"/>
                <a:tab pos="2963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76538" algn="l"/>
                <a:tab pos="2963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76538" algn="l"/>
                <a:tab pos="2963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76538" algn="l"/>
                <a:tab pos="2963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dirty="0"/>
              <a:t>Prezentace firmy </a:t>
            </a:r>
            <a:r>
              <a:rPr lang="cs-CZ" altLang="cs-CZ" dirty="0" err="1"/>
              <a:t>Uzimex</a:t>
            </a:r>
            <a:r>
              <a:rPr lang="cs-CZ" altLang="cs-CZ" dirty="0"/>
              <a:t>	-	Stejnosměrné motory Maxon</a:t>
            </a:r>
          </a:p>
          <a:p>
            <a:pPr>
              <a:spcBef>
                <a:spcPct val="50000"/>
              </a:spcBef>
            </a:pPr>
            <a:r>
              <a:rPr lang="cs-CZ" altLang="cs-CZ" dirty="0" err="1"/>
              <a:t>Uzimex</a:t>
            </a:r>
            <a:r>
              <a:rPr lang="cs-CZ" altLang="cs-CZ" dirty="0"/>
              <a:t>	-	Malé stejnosměrné </a:t>
            </a:r>
            <a:r>
              <a:rPr lang="cs-CZ" altLang="cs-CZ" dirty="0" smtClean="0"/>
              <a:t>motory</a:t>
            </a:r>
          </a:p>
          <a:p>
            <a:pPr>
              <a:spcBef>
                <a:spcPct val="50000"/>
              </a:spcBef>
            </a:pPr>
            <a:r>
              <a:rPr lang="cs-CZ" altLang="cs-CZ" dirty="0"/>
              <a:t>	</a:t>
            </a:r>
            <a:r>
              <a:rPr lang="cs-CZ" altLang="cs-CZ" dirty="0" smtClean="0"/>
              <a:t>- www.maxon.com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64025" y="563563"/>
            <a:ext cx="4700588" cy="777875"/>
          </a:xfrm>
        </p:spPr>
        <p:txBody>
          <a:bodyPr/>
          <a:lstStyle/>
          <a:p>
            <a:r>
              <a:rPr lang="cs-CZ" altLang="cs-CZ" b="1" u="sng"/>
              <a:t>Charakteristiky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932363" y="2060575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/>
              <a:t>Asynchronní motor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519488"/>
            <a:ext cx="4892675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4103687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95288" y="5032375"/>
            <a:ext cx="34559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/>
              <a:t>Komutátorový motor se samonosným </a:t>
            </a:r>
            <a:r>
              <a:rPr lang="cs-CZ" altLang="cs-CZ" sz="2000" b="1" dirty="0" smtClean="0"/>
              <a:t>vinutím (stejné jako u CBM)</a:t>
            </a:r>
            <a:endParaRPr lang="cs-CZ" alt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/>
      <p:bldP spid="163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29600" cy="1714500"/>
          </a:xfrm>
        </p:spPr>
        <p:txBody>
          <a:bodyPr/>
          <a:lstStyle/>
          <a:p>
            <a:r>
              <a:rPr lang="cs-CZ" altLang="cs-CZ" b="1" u="sng"/>
              <a:t>Konstrukce komutátorového motoru bez železného jádra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0825" y="2095500"/>
            <a:ext cx="8642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2438" indent="-452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/>
              <a:t>1.	</a:t>
            </a:r>
            <a:r>
              <a:rPr lang="cs-CZ" altLang="cs-CZ" sz="2400" b="1" u="sng"/>
              <a:t>Rotor (kotva)</a:t>
            </a:r>
          </a:p>
          <a:p>
            <a:r>
              <a:rPr lang="cs-CZ" altLang="cs-CZ" sz="2000" b="1"/>
              <a:t>	Rotor je tvořen pouze vinutím bez železného jádra – </a:t>
            </a:r>
            <a:r>
              <a:rPr lang="cs-CZ" altLang="cs-CZ" sz="2000" b="1" u="sng"/>
              <a:t>samonosné vinutí.</a:t>
            </a:r>
          </a:p>
        </p:txBody>
      </p:sp>
      <p:pic>
        <p:nvPicPr>
          <p:cNvPr id="6149" name="Picture 5" descr="a08065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3168650"/>
            <a:ext cx="3414713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82625" y="3357563"/>
            <a:ext cx="4249738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/>
              <a:t>Konce vinutí jsou vyvedena na komutátor.</a:t>
            </a:r>
          </a:p>
          <a:p>
            <a:pPr>
              <a:spcBef>
                <a:spcPct val="50000"/>
              </a:spcBef>
            </a:pPr>
            <a:r>
              <a:rPr lang="cs-CZ" altLang="cs-CZ" sz="2000" b="1"/>
              <a:t>V dutině cívky je umístěn trvalý magnet - stator</a:t>
            </a:r>
            <a:endParaRPr lang="cs-CZ" altLang="cs-CZ" sz="2000" b="1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29600" cy="850900"/>
          </a:xfrm>
        </p:spPr>
        <p:txBody>
          <a:bodyPr/>
          <a:lstStyle/>
          <a:p>
            <a:r>
              <a:rPr lang="cs-CZ" altLang="cs-CZ" b="1" u="sng"/>
              <a:t>Samonosné vinutí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642350" cy="331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9750" indent="-539750"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58888"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8275"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/>
              <a:t>Vlastnosti</a:t>
            </a:r>
            <a:r>
              <a:rPr lang="cs-CZ" altLang="cs-CZ" sz="2400" b="1"/>
              <a:t>:</a:t>
            </a:r>
          </a:p>
          <a:p>
            <a:pPr>
              <a:spcBef>
                <a:spcPct val="50000"/>
              </a:spcBef>
            </a:pPr>
            <a:r>
              <a:rPr lang="cs-CZ" altLang="cs-CZ" sz="2400" b="1"/>
              <a:t>*	výrazné snížení indukčnosti vinutí kotvy</a:t>
            </a:r>
          </a:p>
          <a:p>
            <a:r>
              <a:rPr lang="cs-CZ" altLang="cs-CZ" sz="2000" b="1"/>
              <a:t>	-	téměř odstraňuje reakci kotvy a problémy s komutací</a:t>
            </a:r>
          </a:p>
          <a:p>
            <a:r>
              <a:rPr lang="cs-CZ" altLang="cs-CZ" sz="2000" b="1"/>
              <a:t>	-	snižuje opalování kartáčů a komutátoru </a:t>
            </a:r>
            <a:r>
              <a:rPr lang="cs-CZ" altLang="cs-CZ" sz="2000" b="1">
                <a:sym typeface="Symbol" panose="05050102010706020507" pitchFamily="18" charset="2"/>
              </a:rPr>
              <a:t></a:t>
            </a:r>
            <a:r>
              <a:rPr lang="cs-CZ" altLang="cs-CZ" sz="2000" b="1"/>
              <a:t> zvyšuje životnost motoru, motory jsou bezúdržbové</a:t>
            </a:r>
          </a:p>
          <a:p>
            <a:r>
              <a:rPr lang="cs-CZ" altLang="cs-CZ" sz="2000" b="1"/>
              <a:t>	-	zvýšení dynamiky pohonu (snižuje se časová konstanta)</a:t>
            </a:r>
          </a:p>
          <a:p>
            <a:r>
              <a:rPr lang="cs-CZ" altLang="cs-CZ" sz="2400" b="1"/>
              <a:t>*	snižuje hmotnost motoru</a:t>
            </a:r>
          </a:p>
          <a:p>
            <a:r>
              <a:rPr lang="cs-CZ" altLang="cs-CZ" sz="2400" b="1"/>
              <a:t>*	zmenšuje rozměry motoru</a:t>
            </a:r>
          </a:p>
          <a:p>
            <a:r>
              <a:rPr lang="cs-CZ" altLang="cs-CZ" sz="2400" b="1"/>
              <a:t>*	umožňuje zvýšení rychlosti (menší odstředivé síly)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29600" cy="1138237"/>
          </a:xfrm>
        </p:spPr>
        <p:txBody>
          <a:bodyPr/>
          <a:lstStyle/>
          <a:p>
            <a:r>
              <a:rPr lang="cs-CZ" altLang="cs-CZ" sz="3600" b="1" u="sng"/>
              <a:t>Konstrukce komutátorového motoru bez železného jádra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50825" y="3557588"/>
            <a:ext cx="403225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/>
              <a:t>Trvalé magnety: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/>
              <a:t>*	magneticky tvrdé ferity</a:t>
            </a:r>
          </a:p>
          <a:p>
            <a:r>
              <a:rPr lang="cs-CZ" altLang="cs-CZ" sz="2000" b="1" dirty="0"/>
              <a:t>*	slitina ALNICO</a:t>
            </a:r>
          </a:p>
          <a:p>
            <a:r>
              <a:rPr lang="cs-CZ" altLang="cs-CZ" sz="2000" b="1" dirty="0"/>
              <a:t>*	vzácné zeminy (neodym, 	železo, bór)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/>
              <a:t>Pro volbu daného magnetu se</a:t>
            </a:r>
            <a:r>
              <a:rPr lang="cs-CZ" altLang="cs-CZ" sz="2000" b="1" u="sng" dirty="0"/>
              <a:t> </a:t>
            </a:r>
            <a:r>
              <a:rPr lang="cs-CZ" altLang="cs-CZ" sz="2000" b="1" dirty="0"/>
              <a:t>uvažuje poměr </a:t>
            </a:r>
          </a:p>
          <a:p>
            <a:r>
              <a:rPr lang="cs-CZ" altLang="cs-CZ" sz="2200" b="1" u="sng" dirty="0">
                <a:solidFill>
                  <a:srgbClr val="FF0000"/>
                </a:solidFill>
              </a:rPr>
              <a:t>velikost – hmotnost - cena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1628775"/>
            <a:ext cx="442595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50825" y="1557338"/>
            <a:ext cx="5545138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2438" indent="-452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/>
              <a:t>2.	</a:t>
            </a:r>
            <a:r>
              <a:rPr lang="cs-CZ" altLang="cs-CZ" sz="2400" b="1" u="sng"/>
              <a:t>Stator</a:t>
            </a:r>
          </a:p>
          <a:p>
            <a:r>
              <a:rPr lang="cs-CZ" altLang="cs-CZ" sz="2000" b="1"/>
              <a:t>	Budící vinutí je nahrazeno </a:t>
            </a:r>
            <a:r>
              <a:rPr lang="cs-CZ" altLang="cs-CZ" sz="2000" b="1" u="sng"/>
              <a:t>trvalým magnetem</a:t>
            </a:r>
            <a:r>
              <a:rPr lang="cs-CZ" altLang="cs-CZ" sz="2000" b="1"/>
              <a:t>, pro jehož umístění je využit prostor v dutině samonosného vinutí</a:t>
            </a:r>
          </a:p>
          <a:p>
            <a:pPr>
              <a:spcBef>
                <a:spcPct val="50000"/>
              </a:spcBef>
            </a:pPr>
            <a:r>
              <a:rPr lang="cs-CZ" altLang="cs-CZ" sz="2000" b="1"/>
              <a:t>Kostru motoru tvoří feromagnetický plášť.</a:t>
            </a:r>
            <a:endParaRPr lang="cs-CZ" altLang="cs-CZ" sz="2000" b="1" u="sng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3492500" y="4292600"/>
            <a:ext cx="3671888" cy="151288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oval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2555875" y="4581525"/>
            <a:ext cx="5184775" cy="576263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oval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2124075" y="5157788"/>
            <a:ext cx="3240088" cy="576262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oval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211638" y="3538538"/>
            <a:ext cx="20891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/>
              <a:t>Demagnetizační křivky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6" grpId="0" animBg="1"/>
      <p:bldP spid="7177" grpId="0" animBg="1"/>
      <p:bldP spid="7178" grpId="0" animBg="1"/>
      <p:bldP spid="71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396875" y="476250"/>
            <a:ext cx="4103688" cy="2952750"/>
            <a:chOff x="991" y="714"/>
            <a:chExt cx="3585" cy="2433"/>
          </a:xfrm>
        </p:grpSpPr>
        <p:sp>
          <p:nvSpPr>
            <p:cNvPr id="9221" name="Oval 5"/>
            <p:cNvSpPr>
              <a:spLocks noChangeArrowheads="1"/>
            </p:cNvSpPr>
            <p:nvPr/>
          </p:nvSpPr>
          <p:spPr bwMode="auto">
            <a:xfrm rot="699195">
              <a:off x="1718" y="1699"/>
              <a:ext cx="880" cy="8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22" name="AutoShape 6"/>
            <p:cNvSpPr>
              <a:spLocks noChangeArrowheads="1"/>
            </p:cNvSpPr>
            <p:nvPr/>
          </p:nvSpPr>
          <p:spPr bwMode="auto">
            <a:xfrm rot="699195">
              <a:off x="1678" y="1659"/>
              <a:ext cx="960" cy="960"/>
            </a:xfrm>
            <a:custGeom>
              <a:avLst/>
              <a:gdLst>
                <a:gd name="G0" fmla="+- 5377 0 0"/>
                <a:gd name="G1" fmla="+- -6932112 0 0"/>
                <a:gd name="G2" fmla="+- 0 0 -6932112"/>
                <a:gd name="T0" fmla="*/ 0 256 1"/>
                <a:gd name="T1" fmla="*/ 180 256 1"/>
                <a:gd name="G3" fmla="+- -6932112 T0 T1"/>
                <a:gd name="T2" fmla="*/ 0 256 1"/>
                <a:gd name="T3" fmla="*/ 90 256 1"/>
                <a:gd name="G4" fmla="+- -6932112 T2 T3"/>
                <a:gd name="G5" fmla="*/ G4 2 1"/>
                <a:gd name="T4" fmla="*/ 90 256 1"/>
                <a:gd name="T5" fmla="*/ 0 256 1"/>
                <a:gd name="G6" fmla="+- -6932112 T4 T5"/>
                <a:gd name="G7" fmla="*/ G6 2 1"/>
                <a:gd name="G8" fmla="abs -693211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377"/>
                <a:gd name="G18" fmla="*/ 5377 1 2"/>
                <a:gd name="G19" fmla="+- G18 5400 0"/>
                <a:gd name="G20" fmla="cos G19 -6932112"/>
                <a:gd name="G21" fmla="sin G19 -6932112"/>
                <a:gd name="G22" fmla="+- G20 10800 0"/>
                <a:gd name="G23" fmla="+- G21 10800 0"/>
                <a:gd name="G24" fmla="+- 10800 0 G20"/>
                <a:gd name="G25" fmla="+- 5377 10800 0"/>
                <a:gd name="G26" fmla="?: G9 G17 G25"/>
                <a:gd name="G27" fmla="?: G9 0 21600"/>
                <a:gd name="G28" fmla="cos 10800 -6932112"/>
                <a:gd name="G29" fmla="sin 10800 -6932112"/>
                <a:gd name="G30" fmla="sin 5377 -6932112"/>
                <a:gd name="G31" fmla="+- G28 10800 0"/>
                <a:gd name="G32" fmla="+- G29 10800 0"/>
                <a:gd name="G33" fmla="+- G30 10800 0"/>
                <a:gd name="G34" fmla="?: G4 0 G31"/>
                <a:gd name="G35" fmla="?: -6932112 G34 0"/>
                <a:gd name="G36" fmla="?: G6 G35 G31"/>
                <a:gd name="G37" fmla="+- 21600 0 G36"/>
                <a:gd name="G38" fmla="?: G4 0 G33"/>
                <a:gd name="G39" fmla="?: -693211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600 w 21600"/>
                <a:gd name="T15" fmla="*/ 3015 h 21600"/>
                <a:gd name="T16" fmla="*/ 10800 w 21600"/>
                <a:gd name="T17" fmla="*/ 5423 h 21600"/>
                <a:gd name="T18" fmla="*/ 13000 w 21600"/>
                <a:gd name="T19" fmla="*/ 301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338" y="5625"/>
                  </a:moveTo>
                  <a:cubicBezTo>
                    <a:pt x="9813" y="5491"/>
                    <a:pt x="10305" y="5423"/>
                    <a:pt x="10800" y="5423"/>
                  </a:cubicBezTo>
                  <a:cubicBezTo>
                    <a:pt x="11294" y="5423"/>
                    <a:pt x="11786" y="5491"/>
                    <a:pt x="12261" y="5625"/>
                  </a:cubicBezTo>
                  <a:lnTo>
                    <a:pt x="13736" y="406"/>
                  </a:lnTo>
                  <a:cubicBezTo>
                    <a:pt x="12780" y="136"/>
                    <a:pt x="11792" y="0"/>
                    <a:pt x="10799" y="0"/>
                  </a:cubicBezTo>
                  <a:cubicBezTo>
                    <a:pt x="9807" y="0"/>
                    <a:pt x="8819" y="136"/>
                    <a:pt x="7863" y="406"/>
                  </a:cubicBezTo>
                  <a:close/>
                </a:path>
              </a:pathLst>
            </a:custGeom>
            <a:solidFill>
              <a:srgbClr val="F35B1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CH" altLang="cs-CZ" sz="240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9223" name="AutoShape 7"/>
            <p:cNvSpPr>
              <a:spLocks noChangeArrowheads="1"/>
            </p:cNvSpPr>
            <p:nvPr/>
          </p:nvSpPr>
          <p:spPr bwMode="auto">
            <a:xfrm rot="7932082">
              <a:off x="1678" y="1659"/>
              <a:ext cx="960" cy="960"/>
            </a:xfrm>
            <a:custGeom>
              <a:avLst/>
              <a:gdLst>
                <a:gd name="G0" fmla="+- 5377 0 0"/>
                <a:gd name="G1" fmla="+- -6932112 0 0"/>
                <a:gd name="G2" fmla="+- 0 0 -6932112"/>
                <a:gd name="T0" fmla="*/ 0 256 1"/>
                <a:gd name="T1" fmla="*/ 180 256 1"/>
                <a:gd name="G3" fmla="+- -6932112 T0 T1"/>
                <a:gd name="T2" fmla="*/ 0 256 1"/>
                <a:gd name="T3" fmla="*/ 90 256 1"/>
                <a:gd name="G4" fmla="+- -6932112 T2 T3"/>
                <a:gd name="G5" fmla="*/ G4 2 1"/>
                <a:gd name="T4" fmla="*/ 90 256 1"/>
                <a:gd name="T5" fmla="*/ 0 256 1"/>
                <a:gd name="G6" fmla="+- -6932112 T4 T5"/>
                <a:gd name="G7" fmla="*/ G6 2 1"/>
                <a:gd name="G8" fmla="abs -693211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377"/>
                <a:gd name="G18" fmla="*/ 5377 1 2"/>
                <a:gd name="G19" fmla="+- G18 5400 0"/>
                <a:gd name="G20" fmla="cos G19 -6932112"/>
                <a:gd name="G21" fmla="sin G19 -6932112"/>
                <a:gd name="G22" fmla="+- G20 10800 0"/>
                <a:gd name="G23" fmla="+- G21 10800 0"/>
                <a:gd name="G24" fmla="+- 10800 0 G20"/>
                <a:gd name="G25" fmla="+- 5377 10800 0"/>
                <a:gd name="G26" fmla="?: G9 G17 G25"/>
                <a:gd name="G27" fmla="?: G9 0 21600"/>
                <a:gd name="G28" fmla="cos 10800 -6932112"/>
                <a:gd name="G29" fmla="sin 10800 -6932112"/>
                <a:gd name="G30" fmla="sin 5377 -6932112"/>
                <a:gd name="G31" fmla="+- G28 10800 0"/>
                <a:gd name="G32" fmla="+- G29 10800 0"/>
                <a:gd name="G33" fmla="+- G30 10800 0"/>
                <a:gd name="G34" fmla="?: G4 0 G31"/>
                <a:gd name="G35" fmla="?: -6932112 G34 0"/>
                <a:gd name="G36" fmla="?: G6 G35 G31"/>
                <a:gd name="G37" fmla="+- 21600 0 G36"/>
                <a:gd name="G38" fmla="?: G4 0 G33"/>
                <a:gd name="G39" fmla="?: -693211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600 w 21600"/>
                <a:gd name="T15" fmla="*/ 3015 h 21600"/>
                <a:gd name="T16" fmla="*/ 10800 w 21600"/>
                <a:gd name="T17" fmla="*/ 5423 h 21600"/>
                <a:gd name="T18" fmla="*/ 13000 w 21600"/>
                <a:gd name="T19" fmla="*/ 301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338" y="5625"/>
                  </a:moveTo>
                  <a:cubicBezTo>
                    <a:pt x="9813" y="5491"/>
                    <a:pt x="10305" y="5423"/>
                    <a:pt x="10800" y="5423"/>
                  </a:cubicBezTo>
                  <a:cubicBezTo>
                    <a:pt x="11294" y="5423"/>
                    <a:pt x="11786" y="5491"/>
                    <a:pt x="12261" y="5625"/>
                  </a:cubicBezTo>
                  <a:lnTo>
                    <a:pt x="13736" y="406"/>
                  </a:lnTo>
                  <a:cubicBezTo>
                    <a:pt x="12780" y="136"/>
                    <a:pt x="11792" y="0"/>
                    <a:pt x="10799" y="0"/>
                  </a:cubicBezTo>
                  <a:cubicBezTo>
                    <a:pt x="9807" y="0"/>
                    <a:pt x="8819" y="136"/>
                    <a:pt x="7863" y="40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endParaRPr lang="de-CH" altLang="cs-CZ" sz="240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9224" name="AutoShape 8"/>
            <p:cNvSpPr>
              <a:spLocks noChangeArrowheads="1"/>
            </p:cNvSpPr>
            <p:nvPr/>
          </p:nvSpPr>
          <p:spPr bwMode="auto">
            <a:xfrm rot="12721967">
              <a:off x="1678" y="1659"/>
              <a:ext cx="960" cy="960"/>
            </a:xfrm>
            <a:custGeom>
              <a:avLst/>
              <a:gdLst>
                <a:gd name="G0" fmla="+- 5377 0 0"/>
                <a:gd name="G1" fmla="+- -6932112 0 0"/>
                <a:gd name="G2" fmla="+- 0 0 -6932112"/>
                <a:gd name="T0" fmla="*/ 0 256 1"/>
                <a:gd name="T1" fmla="*/ 180 256 1"/>
                <a:gd name="G3" fmla="+- -6932112 T0 T1"/>
                <a:gd name="T2" fmla="*/ 0 256 1"/>
                <a:gd name="T3" fmla="*/ 90 256 1"/>
                <a:gd name="G4" fmla="+- -6932112 T2 T3"/>
                <a:gd name="G5" fmla="*/ G4 2 1"/>
                <a:gd name="T4" fmla="*/ 90 256 1"/>
                <a:gd name="T5" fmla="*/ 0 256 1"/>
                <a:gd name="G6" fmla="+- -6932112 T4 T5"/>
                <a:gd name="G7" fmla="*/ G6 2 1"/>
                <a:gd name="G8" fmla="abs -693211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377"/>
                <a:gd name="G18" fmla="*/ 5377 1 2"/>
                <a:gd name="G19" fmla="+- G18 5400 0"/>
                <a:gd name="G20" fmla="cos G19 -6932112"/>
                <a:gd name="G21" fmla="sin G19 -6932112"/>
                <a:gd name="G22" fmla="+- G20 10800 0"/>
                <a:gd name="G23" fmla="+- G21 10800 0"/>
                <a:gd name="G24" fmla="+- 10800 0 G20"/>
                <a:gd name="G25" fmla="+- 5377 10800 0"/>
                <a:gd name="G26" fmla="?: G9 G17 G25"/>
                <a:gd name="G27" fmla="?: G9 0 21600"/>
                <a:gd name="G28" fmla="cos 10800 -6932112"/>
                <a:gd name="G29" fmla="sin 10800 -6932112"/>
                <a:gd name="G30" fmla="sin 5377 -6932112"/>
                <a:gd name="G31" fmla="+- G28 10800 0"/>
                <a:gd name="G32" fmla="+- G29 10800 0"/>
                <a:gd name="G33" fmla="+- G30 10800 0"/>
                <a:gd name="G34" fmla="?: G4 0 G31"/>
                <a:gd name="G35" fmla="?: -6932112 G34 0"/>
                <a:gd name="G36" fmla="?: G6 G35 G31"/>
                <a:gd name="G37" fmla="+- 21600 0 G36"/>
                <a:gd name="G38" fmla="?: G4 0 G33"/>
                <a:gd name="G39" fmla="?: -693211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600 w 21600"/>
                <a:gd name="T15" fmla="*/ 3015 h 21600"/>
                <a:gd name="T16" fmla="*/ 10800 w 21600"/>
                <a:gd name="T17" fmla="*/ 5423 h 21600"/>
                <a:gd name="T18" fmla="*/ 13000 w 21600"/>
                <a:gd name="T19" fmla="*/ 301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338" y="5625"/>
                  </a:moveTo>
                  <a:cubicBezTo>
                    <a:pt x="9813" y="5491"/>
                    <a:pt x="10305" y="5423"/>
                    <a:pt x="10800" y="5423"/>
                  </a:cubicBezTo>
                  <a:cubicBezTo>
                    <a:pt x="11294" y="5423"/>
                    <a:pt x="11786" y="5491"/>
                    <a:pt x="12261" y="5625"/>
                  </a:cubicBezTo>
                  <a:lnTo>
                    <a:pt x="13736" y="406"/>
                  </a:lnTo>
                  <a:cubicBezTo>
                    <a:pt x="12780" y="136"/>
                    <a:pt x="11792" y="0"/>
                    <a:pt x="10799" y="0"/>
                  </a:cubicBezTo>
                  <a:cubicBezTo>
                    <a:pt x="9807" y="0"/>
                    <a:pt x="8819" y="136"/>
                    <a:pt x="7863" y="40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de-CH" altLang="cs-CZ" sz="240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9225" name="AutoShape 9"/>
            <p:cNvSpPr>
              <a:spLocks noChangeArrowheads="1"/>
            </p:cNvSpPr>
            <p:nvPr/>
          </p:nvSpPr>
          <p:spPr bwMode="auto">
            <a:xfrm rot="10287426">
              <a:off x="1678" y="1659"/>
              <a:ext cx="960" cy="960"/>
            </a:xfrm>
            <a:custGeom>
              <a:avLst/>
              <a:gdLst>
                <a:gd name="G0" fmla="+- 5377 0 0"/>
                <a:gd name="G1" fmla="+- -6932112 0 0"/>
                <a:gd name="G2" fmla="+- 0 0 -6932112"/>
                <a:gd name="T0" fmla="*/ 0 256 1"/>
                <a:gd name="T1" fmla="*/ 180 256 1"/>
                <a:gd name="G3" fmla="+- -6932112 T0 T1"/>
                <a:gd name="T2" fmla="*/ 0 256 1"/>
                <a:gd name="T3" fmla="*/ 90 256 1"/>
                <a:gd name="G4" fmla="+- -6932112 T2 T3"/>
                <a:gd name="G5" fmla="*/ G4 2 1"/>
                <a:gd name="T4" fmla="*/ 90 256 1"/>
                <a:gd name="T5" fmla="*/ 0 256 1"/>
                <a:gd name="G6" fmla="+- -6932112 T4 T5"/>
                <a:gd name="G7" fmla="*/ G6 2 1"/>
                <a:gd name="G8" fmla="abs -693211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377"/>
                <a:gd name="G18" fmla="*/ 5377 1 2"/>
                <a:gd name="G19" fmla="+- G18 5400 0"/>
                <a:gd name="G20" fmla="cos G19 -6932112"/>
                <a:gd name="G21" fmla="sin G19 -6932112"/>
                <a:gd name="G22" fmla="+- G20 10800 0"/>
                <a:gd name="G23" fmla="+- G21 10800 0"/>
                <a:gd name="G24" fmla="+- 10800 0 G20"/>
                <a:gd name="G25" fmla="+- 5377 10800 0"/>
                <a:gd name="G26" fmla="?: G9 G17 G25"/>
                <a:gd name="G27" fmla="?: G9 0 21600"/>
                <a:gd name="G28" fmla="cos 10800 -6932112"/>
                <a:gd name="G29" fmla="sin 10800 -6932112"/>
                <a:gd name="G30" fmla="sin 5377 -6932112"/>
                <a:gd name="G31" fmla="+- G28 10800 0"/>
                <a:gd name="G32" fmla="+- G29 10800 0"/>
                <a:gd name="G33" fmla="+- G30 10800 0"/>
                <a:gd name="G34" fmla="?: G4 0 G31"/>
                <a:gd name="G35" fmla="?: -6932112 G34 0"/>
                <a:gd name="G36" fmla="?: G6 G35 G31"/>
                <a:gd name="G37" fmla="+- 21600 0 G36"/>
                <a:gd name="G38" fmla="?: G4 0 G33"/>
                <a:gd name="G39" fmla="?: -693211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600 w 21600"/>
                <a:gd name="T15" fmla="*/ 3015 h 21600"/>
                <a:gd name="T16" fmla="*/ 10800 w 21600"/>
                <a:gd name="T17" fmla="*/ 5423 h 21600"/>
                <a:gd name="T18" fmla="*/ 13000 w 21600"/>
                <a:gd name="T19" fmla="*/ 301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338" y="5625"/>
                  </a:moveTo>
                  <a:cubicBezTo>
                    <a:pt x="9813" y="5491"/>
                    <a:pt x="10305" y="5423"/>
                    <a:pt x="10800" y="5423"/>
                  </a:cubicBezTo>
                  <a:cubicBezTo>
                    <a:pt x="11294" y="5423"/>
                    <a:pt x="11786" y="5491"/>
                    <a:pt x="12261" y="5625"/>
                  </a:cubicBezTo>
                  <a:lnTo>
                    <a:pt x="13736" y="406"/>
                  </a:lnTo>
                  <a:cubicBezTo>
                    <a:pt x="12780" y="136"/>
                    <a:pt x="11792" y="0"/>
                    <a:pt x="10799" y="0"/>
                  </a:cubicBezTo>
                  <a:cubicBezTo>
                    <a:pt x="9807" y="0"/>
                    <a:pt x="8819" y="136"/>
                    <a:pt x="7863" y="40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de-CH" altLang="cs-CZ" sz="240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9226" name="AutoShape 10"/>
            <p:cNvSpPr>
              <a:spLocks noChangeArrowheads="1"/>
            </p:cNvSpPr>
            <p:nvPr/>
          </p:nvSpPr>
          <p:spPr bwMode="auto">
            <a:xfrm rot="-6560151">
              <a:off x="1678" y="1659"/>
              <a:ext cx="960" cy="960"/>
            </a:xfrm>
            <a:custGeom>
              <a:avLst/>
              <a:gdLst>
                <a:gd name="G0" fmla="+- 5377 0 0"/>
                <a:gd name="G1" fmla="+- -6932112 0 0"/>
                <a:gd name="G2" fmla="+- 0 0 -6932112"/>
                <a:gd name="T0" fmla="*/ 0 256 1"/>
                <a:gd name="T1" fmla="*/ 180 256 1"/>
                <a:gd name="G3" fmla="+- -6932112 T0 T1"/>
                <a:gd name="T2" fmla="*/ 0 256 1"/>
                <a:gd name="T3" fmla="*/ 90 256 1"/>
                <a:gd name="G4" fmla="+- -6932112 T2 T3"/>
                <a:gd name="G5" fmla="*/ G4 2 1"/>
                <a:gd name="T4" fmla="*/ 90 256 1"/>
                <a:gd name="T5" fmla="*/ 0 256 1"/>
                <a:gd name="G6" fmla="+- -6932112 T4 T5"/>
                <a:gd name="G7" fmla="*/ G6 2 1"/>
                <a:gd name="G8" fmla="abs -693211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377"/>
                <a:gd name="G18" fmla="*/ 5377 1 2"/>
                <a:gd name="G19" fmla="+- G18 5400 0"/>
                <a:gd name="G20" fmla="cos G19 -6932112"/>
                <a:gd name="G21" fmla="sin G19 -6932112"/>
                <a:gd name="G22" fmla="+- G20 10800 0"/>
                <a:gd name="G23" fmla="+- G21 10800 0"/>
                <a:gd name="G24" fmla="+- 10800 0 G20"/>
                <a:gd name="G25" fmla="+- 5377 10800 0"/>
                <a:gd name="G26" fmla="?: G9 G17 G25"/>
                <a:gd name="G27" fmla="?: G9 0 21600"/>
                <a:gd name="G28" fmla="cos 10800 -6932112"/>
                <a:gd name="G29" fmla="sin 10800 -6932112"/>
                <a:gd name="G30" fmla="sin 5377 -6932112"/>
                <a:gd name="G31" fmla="+- G28 10800 0"/>
                <a:gd name="G32" fmla="+- G29 10800 0"/>
                <a:gd name="G33" fmla="+- G30 10800 0"/>
                <a:gd name="G34" fmla="?: G4 0 G31"/>
                <a:gd name="G35" fmla="?: -6932112 G34 0"/>
                <a:gd name="G36" fmla="?: G6 G35 G31"/>
                <a:gd name="G37" fmla="+- 21600 0 G36"/>
                <a:gd name="G38" fmla="?: G4 0 G33"/>
                <a:gd name="G39" fmla="?: -693211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600 w 21600"/>
                <a:gd name="T15" fmla="*/ 3015 h 21600"/>
                <a:gd name="T16" fmla="*/ 10800 w 21600"/>
                <a:gd name="T17" fmla="*/ 5423 h 21600"/>
                <a:gd name="T18" fmla="*/ 13000 w 21600"/>
                <a:gd name="T19" fmla="*/ 301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338" y="5625"/>
                  </a:moveTo>
                  <a:cubicBezTo>
                    <a:pt x="9813" y="5491"/>
                    <a:pt x="10305" y="5423"/>
                    <a:pt x="10800" y="5423"/>
                  </a:cubicBezTo>
                  <a:cubicBezTo>
                    <a:pt x="11294" y="5423"/>
                    <a:pt x="11786" y="5491"/>
                    <a:pt x="12261" y="5625"/>
                  </a:cubicBezTo>
                  <a:lnTo>
                    <a:pt x="13736" y="406"/>
                  </a:lnTo>
                  <a:cubicBezTo>
                    <a:pt x="12780" y="136"/>
                    <a:pt x="11792" y="0"/>
                    <a:pt x="10799" y="0"/>
                  </a:cubicBezTo>
                  <a:cubicBezTo>
                    <a:pt x="9807" y="0"/>
                    <a:pt x="8819" y="136"/>
                    <a:pt x="7863" y="40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de-CH" altLang="cs-CZ" sz="240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9227" name="AutoShape 11"/>
            <p:cNvSpPr>
              <a:spLocks noChangeArrowheads="1"/>
            </p:cNvSpPr>
            <p:nvPr/>
          </p:nvSpPr>
          <p:spPr bwMode="auto">
            <a:xfrm rot="-4113925">
              <a:off x="1678" y="1659"/>
              <a:ext cx="960" cy="960"/>
            </a:xfrm>
            <a:custGeom>
              <a:avLst/>
              <a:gdLst>
                <a:gd name="G0" fmla="+- 5377 0 0"/>
                <a:gd name="G1" fmla="+- -6932112 0 0"/>
                <a:gd name="G2" fmla="+- 0 0 -6932112"/>
                <a:gd name="T0" fmla="*/ 0 256 1"/>
                <a:gd name="T1" fmla="*/ 180 256 1"/>
                <a:gd name="G3" fmla="+- -6932112 T0 T1"/>
                <a:gd name="T2" fmla="*/ 0 256 1"/>
                <a:gd name="T3" fmla="*/ 90 256 1"/>
                <a:gd name="G4" fmla="+- -6932112 T2 T3"/>
                <a:gd name="G5" fmla="*/ G4 2 1"/>
                <a:gd name="T4" fmla="*/ 90 256 1"/>
                <a:gd name="T5" fmla="*/ 0 256 1"/>
                <a:gd name="G6" fmla="+- -6932112 T4 T5"/>
                <a:gd name="G7" fmla="*/ G6 2 1"/>
                <a:gd name="G8" fmla="abs -693211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377"/>
                <a:gd name="G18" fmla="*/ 5377 1 2"/>
                <a:gd name="G19" fmla="+- G18 5400 0"/>
                <a:gd name="G20" fmla="cos G19 -6932112"/>
                <a:gd name="G21" fmla="sin G19 -6932112"/>
                <a:gd name="G22" fmla="+- G20 10800 0"/>
                <a:gd name="G23" fmla="+- G21 10800 0"/>
                <a:gd name="G24" fmla="+- 10800 0 G20"/>
                <a:gd name="G25" fmla="+- 5377 10800 0"/>
                <a:gd name="G26" fmla="?: G9 G17 G25"/>
                <a:gd name="G27" fmla="?: G9 0 21600"/>
                <a:gd name="G28" fmla="cos 10800 -6932112"/>
                <a:gd name="G29" fmla="sin 10800 -6932112"/>
                <a:gd name="G30" fmla="sin 5377 -6932112"/>
                <a:gd name="G31" fmla="+- G28 10800 0"/>
                <a:gd name="G32" fmla="+- G29 10800 0"/>
                <a:gd name="G33" fmla="+- G30 10800 0"/>
                <a:gd name="G34" fmla="?: G4 0 G31"/>
                <a:gd name="G35" fmla="?: -6932112 G34 0"/>
                <a:gd name="G36" fmla="?: G6 G35 G31"/>
                <a:gd name="G37" fmla="+- 21600 0 G36"/>
                <a:gd name="G38" fmla="?: G4 0 G33"/>
                <a:gd name="G39" fmla="?: -693211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600 w 21600"/>
                <a:gd name="T15" fmla="*/ 3015 h 21600"/>
                <a:gd name="T16" fmla="*/ 10800 w 21600"/>
                <a:gd name="T17" fmla="*/ 5423 h 21600"/>
                <a:gd name="T18" fmla="*/ 13000 w 21600"/>
                <a:gd name="T19" fmla="*/ 301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338" y="5625"/>
                  </a:moveTo>
                  <a:cubicBezTo>
                    <a:pt x="9813" y="5491"/>
                    <a:pt x="10305" y="5423"/>
                    <a:pt x="10800" y="5423"/>
                  </a:cubicBezTo>
                  <a:cubicBezTo>
                    <a:pt x="11294" y="5423"/>
                    <a:pt x="11786" y="5491"/>
                    <a:pt x="12261" y="5625"/>
                  </a:cubicBezTo>
                  <a:lnTo>
                    <a:pt x="13736" y="406"/>
                  </a:lnTo>
                  <a:cubicBezTo>
                    <a:pt x="12780" y="136"/>
                    <a:pt x="11792" y="0"/>
                    <a:pt x="10799" y="0"/>
                  </a:cubicBezTo>
                  <a:cubicBezTo>
                    <a:pt x="9807" y="0"/>
                    <a:pt x="8819" y="136"/>
                    <a:pt x="7863" y="406"/>
                  </a:cubicBezTo>
                  <a:close/>
                </a:path>
              </a:pathLst>
            </a:custGeom>
            <a:solidFill>
              <a:srgbClr val="F35B1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de-CH" altLang="cs-CZ" sz="240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9228" name="AutoShape 12"/>
            <p:cNvSpPr>
              <a:spLocks noChangeArrowheads="1"/>
            </p:cNvSpPr>
            <p:nvPr/>
          </p:nvSpPr>
          <p:spPr bwMode="auto">
            <a:xfrm rot="5581392">
              <a:off x="1678" y="1659"/>
              <a:ext cx="960" cy="960"/>
            </a:xfrm>
            <a:custGeom>
              <a:avLst/>
              <a:gdLst>
                <a:gd name="G0" fmla="+- 5377 0 0"/>
                <a:gd name="G1" fmla="+- -6932112 0 0"/>
                <a:gd name="G2" fmla="+- 0 0 -6932112"/>
                <a:gd name="T0" fmla="*/ 0 256 1"/>
                <a:gd name="T1" fmla="*/ 180 256 1"/>
                <a:gd name="G3" fmla="+- -6932112 T0 T1"/>
                <a:gd name="T2" fmla="*/ 0 256 1"/>
                <a:gd name="T3" fmla="*/ 90 256 1"/>
                <a:gd name="G4" fmla="+- -6932112 T2 T3"/>
                <a:gd name="G5" fmla="*/ G4 2 1"/>
                <a:gd name="T4" fmla="*/ 90 256 1"/>
                <a:gd name="T5" fmla="*/ 0 256 1"/>
                <a:gd name="G6" fmla="+- -6932112 T4 T5"/>
                <a:gd name="G7" fmla="*/ G6 2 1"/>
                <a:gd name="G8" fmla="abs -693211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377"/>
                <a:gd name="G18" fmla="*/ 5377 1 2"/>
                <a:gd name="G19" fmla="+- G18 5400 0"/>
                <a:gd name="G20" fmla="cos G19 -6932112"/>
                <a:gd name="G21" fmla="sin G19 -6932112"/>
                <a:gd name="G22" fmla="+- G20 10800 0"/>
                <a:gd name="G23" fmla="+- G21 10800 0"/>
                <a:gd name="G24" fmla="+- 10800 0 G20"/>
                <a:gd name="G25" fmla="+- 5377 10800 0"/>
                <a:gd name="G26" fmla="?: G9 G17 G25"/>
                <a:gd name="G27" fmla="?: G9 0 21600"/>
                <a:gd name="G28" fmla="cos 10800 -6932112"/>
                <a:gd name="G29" fmla="sin 10800 -6932112"/>
                <a:gd name="G30" fmla="sin 5377 -6932112"/>
                <a:gd name="G31" fmla="+- G28 10800 0"/>
                <a:gd name="G32" fmla="+- G29 10800 0"/>
                <a:gd name="G33" fmla="+- G30 10800 0"/>
                <a:gd name="G34" fmla="?: G4 0 G31"/>
                <a:gd name="G35" fmla="?: -6932112 G34 0"/>
                <a:gd name="G36" fmla="?: G6 G35 G31"/>
                <a:gd name="G37" fmla="+- 21600 0 G36"/>
                <a:gd name="G38" fmla="?: G4 0 G33"/>
                <a:gd name="G39" fmla="?: -693211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600 w 21600"/>
                <a:gd name="T15" fmla="*/ 3015 h 21600"/>
                <a:gd name="T16" fmla="*/ 10800 w 21600"/>
                <a:gd name="T17" fmla="*/ 5423 h 21600"/>
                <a:gd name="T18" fmla="*/ 13000 w 21600"/>
                <a:gd name="T19" fmla="*/ 301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338" y="5625"/>
                  </a:moveTo>
                  <a:cubicBezTo>
                    <a:pt x="9813" y="5491"/>
                    <a:pt x="10305" y="5423"/>
                    <a:pt x="10800" y="5423"/>
                  </a:cubicBezTo>
                  <a:cubicBezTo>
                    <a:pt x="11294" y="5423"/>
                    <a:pt x="11786" y="5491"/>
                    <a:pt x="12261" y="5625"/>
                  </a:cubicBezTo>
                  <a:lnTo>
                    <a:pt x="13736" y="406"/>
                  </a:lnTo>
                  <a:cubicBezTo>
                    <a:pt x="12780" y="136"/>
                    <a:pt x="11792" y="0"/>
                    <a:pt x="10799" y="0"/>
                  </a:cubicBezTo>
                  <a:cubicBezTo>
                    <a:pt x="9807" y="0"/>
                    <a:pt x="8819" y="136"/>
                    <a:pt x="7863" y="406"/>
                  </a:cubicBezTo>
                  <a:close/>
                </a:path>
              </a:pathLst>
            </a:custGeom>
            <a:solidFill>
              <a:srgbClr val="F35B1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endParaRPr lang="de-CH" altLang="cs-CZ" sz="240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9229" name="AutoShape 13"/>
            <p:cNvSpPr>
              <a:spLocks noChangeArrowheads="1"/>
            </p:cNvSpPr>
            <p:nvPr/>
          </p:nvSpPr>
          <p:spPr bwMode="auto">
            <a:xfrm rot="3154085">
              <a:off x="1678" y="1659"/>
              <a:ext cx="960" cy="960"/>
            </a:xfrm>
            <a:custGeom>
              <a:avLst/>
              <a:gdLst>
                <a:gd name="G0" fmla="+- 5377 0 0"/>
                <a:gd name="G1" fmla="+- -6932112 0 0"/>
                <a:gd name="G2" fmla="+- 0 0 -6932112"/>
                <a:gd name="T0" fmla="*/ 0 256 1"/>
                <a:gd name="T1" fmla="*/ 180 256 1"/>
                <a:gd name="G3" fmla="+- -6932112 T0 T1"/>
                <a:gd name="T2" fmla="*/ 0 256 1"/>
                <a:gd name="T3" fmla="*/ 90 256 1"/>
                <a:gd name="G4" fmla="+- -6932112 T2 T3"/>
                <a:gd name="G5" fmla="*/ G4 2 1"/>
                <a:gd name="T4" fmla="*/ 90 256 1"/>
                <a:gd name="T5" fmla="*/ 0 256 1"/>
                <a:gd name="G6" fmla="+- -6932112 T4 T5"/>
                <a:gd name="G7" fmla="*/ G6 2 1"/>
                <a:gd name="G8" fmla="abs -693211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377"/>
                <a:gd name="G18" fmla="*/ 5377 1 2"/>
                <a:gd name="G19" fmla="+- G18 5400 0"/>
                <a:gd name="G20" fmla="cos G19 -6932112"/>
                <a:gd name="G21" fmla="sin G19 -6932112"/>
                <a:gd name="G22" fmla="+- G20 10800 0"/>
                <a:gd name="G23" fmla="+- G21 10800 0"/>
                <a:gd name="G24" fmla="+- 10800 0 G20"/>
                <a:gd name="G25" fmla="+- 5377 10800 0"/>
                <a:gd name="G26" fmla="?: G9 G17 G25"/>
                <a:gd name="G27" fmla="?: G9 0 21600"/>
                <a:gd name="G28" fmla="cos 10800 -6932112"/>
                <a:gd name="G29" fmla="sin 10800 -6932112"/>
                <a:gd name="G30" fmla="sin 5377 -6932112"/>
                <a:gd name="G31" fmla="+- G28 10800 0"/>
                <a:gd name="G32" fmla="+- G29 10800 0"/>
                <a:gd name="G33" fmla="+- G30 10800 0"/>
                <a:gd name="G34" fmla="?: G4 0 G31"/>
                <a:gd name="G35" fmla="?: -6932112 G34 0"/>
                <a:gd name="G36" fmla="?: G6 G35 G31"/>
                <a:gd name="G37" fmla="+- 21600 0 G36"/>
                <a:gd name="G38" fmla="?: G4 0 G33"/>
                <a:gd name="G39" fmla="?: -693211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600 w 21600"/>
                <a:gd name="T15" fmla="*/ 3015 h 21600"/>
                <a:gd name="T16" fmla="*/ 10800 w 21600"/>
                <a:gd name="T17" fmla="*/ 5423 h 21600"/>
                <a:gd name="T18" fmla="*/ 13000 w 21600"/>
                <a:gd name="T19" fmla="*/ 301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338" y="5625"/>
                  </a:moveTo>
                  <a:cubicBezTo>
                    <a:pt x="9813" y="5491"/>
                    <a:pt x="10305" y="5423"/>
                    <a:pt x="10800" y="5423"/>
                  </a:cubicBezTo>
                  <a:cubicBezTo>
                    <a:pt x="11294" y="5423"/>
                    <a:pt x="11786" y="5491"/>
                    <a:pt x="12261" y="5625"/>
                  </a:cubicBezTo>
                  <a:lnTo>
                    <a:pt x="13736" y="406"/>
                  </a:lnTo>
                  <a:cubicBezTo>
                    <a:pt x="12780" y="136"/>
                    <a:pt x="11792" y="0"/>
                    <a:pt x="10799" y="0"/>
                  </a:cubicBezTo>
                  <a:cubicBezTo>
                    <a:pt x="9807" y="0"/>
                    <a:pt x="8819" y="136"/>
                    <a:pt x="7863" y="406"/>
                  </a:cubicBezTo>
                  <a:close/>
                </a:path>
              </a:pathLst>
            </a:custGeom>
            <a:solidFill>
              <a:srgbClr val="F35B1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endParaRPr lang="de-CH" altLang="cs-CZ" sz="240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9230" name="AutoShape 14"/>
            <p:cNvSpPr>
              <a:spLocks noChangeArrowheads="1"/>
            </p:cNvSpPr>
            <p:nvPr/>
          </p:nvSpPr>
          <p:spPr bwMode="auto">
            <a:xfrm rot="-1749379">
              <a:off x="1678" y="1659"/>
              <a:ext cx="960" cy="960"/>
            </a:xfrm>
            <a:custGeom>
              <a:avLst/>
              <a:gdLst>
                <a:gd name="G0" fmla="+- 5377 0 0"/>
                <a:gd name="G1" fmla="+- -6932112 0 0"/>
                <a:gd name="G2" fmla="+- 0 0 -6932112"/>
                <a:gd name="T0" fmla="*/ 0 256 1"/>
                <a:gd name="T1" fmla="*/ 180 256 1"/>
                <a:gd name="G3" fmla="+- -6932112 T0 T1"/>
                <a:gd name="T2" fmla="*/ 0 256 1"/>
                <a:gd name="T3" fmla="*/ 90 256 1"/>
                <a:gd name="G4" fmla="+- -6932112 T2 T3"/>
                <a:gd name="G5" fmla="*/ G4 2 1"/>
                <a:gd name="T4" fmla="*/ 90 256 1"/>
                <a:gd name="T5" fmla="*/ 0 256 1"/>
                <a:gd name="G6" fmla="+- -6932112 T4 T5"/>
                <a:gd name="G7" fmla="*/ G6 2 1"/>
                <a:gd name="G8" fmla="abs -693211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377"/>
                <a:gd name="G18" fmla="*/ 5377 1 2"/>
                <a:gd name="G19" fmla="+- G18 5400 0"/>
                <a:gd name="G20" fmla="cos G19 -6932112"/>
                <a:gd name="G21" fmla="sin G19 -6932112"/>
                <a:gd name="G22" fmla="+- G20 10800 0"/>
                <a:gd name="G23" fmla="+- G21 10800 0"/>
                <a:gd name="G24" fmla="+- 10800 0 G20"/>
                <a:gd name="G25" fmla="+- 5377 10800 0"/>
                <a:gd name="G26" fmla="?: G9 G17 G25"/>
                <a:gd name="G27" fmla="?: G9 0 21600"/>
                <a:gd name="G28" fmla="cos 10800 -6932112"/>
                <a:gd name="G29" fmla="sin 10800 -6932112"/>
                <a:gd name="G30" fmla="sin 5377 -6932112"/>
                <a:gd name="G31" fmla="+- G28 10800 0"/>
                <a:gd name="G32" fmla="+- G29 10800 0"/>
                <a:gd name="G33" fmla="+- G30 10800 0"/>
                <a:gd name="G34" fmla="?: G4 0 G31"/>
                <a:gd name="G35" fmla="?: -6932112 G34 0"/>
                <a:gd name="G36" fmla="?: G6 G35 G31"/>
                <a:gd name="G37" fmla="+- 21600 0 G36"/>
                <a:gd name="G38" fmla="?: G4 0 G33"/>
                <a:gd name="G39" fmla="?: -693211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600 w 21600"/>
                <a:gd name="T15" fmla="*/ 3015 h 21600"/>
                <a:gd name="T16" fmla="*/ 10800 w 21600"/>
                <a:gd name="T17" fmla="*/ 5423 h 21600"/>
                <a:gd name="T18" fmla="*/ 13000 w 21600"/>
                <a:gd name="T19" fmla="*/ 301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338" y="5625"/>
                  </a:moveTo>
                  <a:cubicBezTo>
                    <a:pt x="9813" y="5491"/>
                    <a:pt x="10305" y="5423"/>
                    <a:pt x="10800" y="5423"/>
                  </a:cubicBezTo>
                  <a:cubicBezTo>
                    <a:pt x="11294" y="5423"/>
                    <a:pt x="11786" y="5491"/>
                    <a:pt x="12261" y="5625"/>
                  </a:cubicBezTo>
                  <a:lnTo>
                    <a:pt x="13736" y="406"/>
                  </a:lnTo>
                  <a:cubicBezTo>
                    <a:pt x="12780" y="136"/>
                    <a:pt x="11792" y="0"/>
                    <a:pt x="10799" y="0"/>
                  </a:cubicBezTo>
                  <a:cubicBezTo>
                    <a:pt x="9807" y="0"/>
                    <a:pt x="8819" y="136"/>
                    <a:pt x="7863" y="406"/>
                  </a:cubicBezTo>
                  <a:close/>
                </a:path>
              </a:pathLst>
            </a:custGeom>
            <a:solidFill>
              <a:srgbClr val="F35B1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CH" altLang="cs-CZ" sz="240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9231" name="Oval 15"/>
            <p:cNvSpPr>
              <a:spLocks noChangeArrowheads="1"/>
            </p:cNvSpPr>
            <p:nvPr/>
          </p:nvSpPr>
          <p:spPr bwMode="auto">
            <a:xfrm rot="699195">
              <a:off x="1958" y="1939"/>
              <a:ext cx="400" cy="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auto">
            <a:xfrm>
              <a:off x="1006" y="747"/>
              <a:ext cx="1296" cy="915"/>
            </a:xfrm>
            <a:custGeom>
              <a:avLst/>
              <a:gdLst>
                <a:gd name="T0" fmla="*/ 48 w 1296"/>
                <a:gd name="T1" fmla="*/ 822 h 915"/>
                <a:gd name="T2" fmla="*/ 90 w 1296"/>
                <a:gd name="T3" fmla="*/ 861 h 915"/>
                <a:gd name="T4" fmla="*/ 138 w 1296"/>
                <a:gd name="T5" fmla="*/ 891 h 915"/>
                <a:gd name="T6" fmla="*/ 189 w 1296"/>
                <a:gd name="T7" fmla="*/ 909 h 915"/>
                <a:gd name="T8" fmla="*/ 255 w 1296"/>
                <a:gd name="T9" fmla="*/ 915 h 915"/>
                <a:gd name="T10" fmla="*/ 327 w 1296"/>
                <a:gd name="T11" fmla="*/ 894 h 915"/>
                <a:gd name="T12" fmla="*/ 381 w 1296"/>
                <a:gd name="T13" fmla="*/ 867 h 915"/>
                <a:gd name="T14" fmla="*/ 423 w 1296"/>
                <a:gd name="T15" fmla="*/ 825 h 915"/>
                <a:gd name="T16" fmla="*/ 453 w 1296"/>
                <a:gd name="T17" fmla="*/ 780 h 915"/>
                <a:gd name="T18" fmla="*/ 501 w 1296"/>
                <a:gd name="T19" fmla="*/ 705 h 915"/>
                <a:gd name="T20" fmla="*/ 573 w 1296"/>
                <a:gd name="T21" fmla="*/ 594 h 915"/>
                <a:gd name="T22" fmla="*/ 651 w 1296"/>
                <a:gd name="T23" fmla="*/ 504 h 915"/>
                <a:gd name="T24" fmla="*/ 715 w 1296"/>
                <a:gd name="T25" fmla="*/ 441 h 915"/>
                <a:gd name="T26" fmla="*/ 760 w 1296"/>
                <a:gd name="T27" fmla="*/ 396 h 915"/>
                <a:gd name="T28" fmla="*/ 810 w 1296"/>
                <a:gd name="T29" fmla="*/ 365 h 915"/>
                <a:gd name="T30" fmla="*/ 858 w 1296"/>
                <a:gd name="T31" fmla="*/ 371 h 915"/>
                <a:gd name="T32" fmla="*/ 883 w 1296"/>
                <a:gd name="T33" fmla="*/ 401 h 915"/>
                <a:gd name="T34" fmla="*/ 928 w 1296"/>
                <a:gd name="T35" fmla="*/ 486 h 915"/>
                <a:gd name="T36" fmla="*/ 970 w 1296"/>
                <a:gd name="T37" fmla="*/ 595 h 915"/>
                <a:gd name="T38" fmla="*/ 990 w 1296"/>
                <a:gd name="T39" fmla="*/ 713 h 915"/>
                <a:gd name="T40" fmla="*/ 998 w 1296"/>
                <a:gd name="T41" fmla="*/ 808 h 915"/>
                <a:gd name="T42" fmla="*/ 1007 w 1296"/>
                <a:gd name="T43" fmla="*/ 904 h 915"/>
                <a:gd name="T44" fmla="*/ 1060 w 1296"/>
                <a:gd name="T45" fmla="*/ 887 h 915"/>
                <a:gd name="T46" fmla="*/ 1111 w 1296"/>
                <a:gd name="T47" fmla="*/ 873 h 915"/>
                <a:gd name="T48" fmla="*/ 1178 w 1296"/>
                <a:gd name="T49" fmla="*/ 870 h 915"/>
                <a:gd name="T50" fmla="*/ 1243 w 1296"/>
                <a:gd name="T51" fmla="*/ 881 h 915"/>
                <a:gd name="T52" fmla="*/ 1296 w 1296"/>
                <a:gd name="T53" fmla="*/ 898 h 915"/>
                <a:gd name="T54" fmla="*/ 1293 w 1296"/>
                <a:gd name="T55" fmla="*/ 738 h 915"/>
                <a:gd name="T56" fmla="*/ 1282 w 1296"/>
                <a:gd name="T57" fmla="*/ 578 h 915"/>
                <a:gd name="T58" fmla="*/ 1254 w 1296"/>
                <a:gd name="T59" fmla="*/ 443 h 915"/>
                <a:gd name="T60" fmla="*/ 1212 w 1296"/>
                <a:gd name="T61" fmla="*/ 337 h 915"/>
                <a:gd name="T62" fmla="*/ 1136 w 1296"/>
                <a:gd name="T63" fmla="*/ 199 h 915"/>
                <a:gd name="T64" fmla="*/ 1057 w 1296"/>
                <a:gd name="T65" fmla="*/ 93 h 915"/>
                <a:gd name="T66" fmla="*/ 1012 w 1296"/>
                <a:gd name="T67" fmla="*/ 42 h 915"/>
                <a:gd name="T68" fmla="*/ 934 w 1296"/>
                <a:gd name="T69" fmla="*/ 11 h 915"/>
                <a:gd name="T70" fmla="*/ 866 w 1296"/>
                <a:gd name="T71" fmla="*/ 0 h 915"/>
                <a:gd name="T72" fmla="*/ 791 w 1296"/>
                <a:gd name="T73" fmla="*/ 8 h 915"/>
                <a:gd name="T74" fmla="*/ 704 w 1296"/>
                <a:gd name="T75" fmla="*/ 36 h 915"/>
                <a:gd name="T76" fmla="*/ 633 w 1296"/>
                <a:gd name="T77" fmla="*/ 81 h 915"/>
                <a:gd name="T78" fmla="*/ 485 w 1296"/>
                <a:gd name="T79" fmla="*/ 180 h 915"/>
                <a:gd name="T80" fmla="*/ 255 w 1296"/>
                <a:gd name="T81" fmla="*/ 366 h 915"/>
                <a:gd name="T82" fmla="*/ 129 w 1296"/>
                <a:gd name="T83" fmla="*/ 459 h 915"/>
                <a:gd name="T84" fmla="*/ 54 w 1296"/>
                <a:gd name="T85" fmla="*/ 516 h 915"/>
                <a:gd name="T86" fmla="*/ 18 w 1296"/>
                <a:gd name="T87" fmla="*/ 570 h 915"/>
                <a:gd name="T88" fmla="*/ 3 w 1296"/>
                <a:gd name="T89" fmla="*/ 621 h 915"/>
                <a:gd name="T90" fmla="*/ 0 w 1296"/>
                <a:gd name="T91" fmla="*/ 681 h 915"/>
                <a:gd name="T92" fmla="*/ 15 w 1296"/>
                <a:gd name="T93" fmla="*/ 762 h 915"/>
                <a:gd name="T94" fmla="*/ 48 w 1296"/>
                <a:gd name="T95" fmla="*/ 822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96" h="915">
                  <a:moveTo>
                    <a:pt x="48" y="822"/>
                  </a:moveTo>
                  <a:lnTo>
                    <a:pt x="90" y="861"/>
                  </a:lnTo>
                  <a:lnTo>
                    <a:pt x="138" y="891"/>
                  </a:lnTo>
                  <a:lnTo>
                    <a:pt x="189" y="909"/>
                  </a:lnTo>
                  <a:lnTo>
                    <a:pt x="255" y="915"/>
                  </a:lnTo>
                  <a:lnTo>
                    <a:pt x="327" y="894"/>
                  </a:lnTo>
                  <a:lnTo>
                    <a:pt x="381" y="867"/>
                  </a:lnTo>
                  <a:lnTo>
                    <a:pt x="423" y="825"/>
                  </a:lnTo>
                  <a:lnTo>
                    <a:pt x="453" y="780"/>
                  </a:lnTo>
                  <a:lnTo>
                    <a:pt x="501" y="705"/>
                  </a:lnTo>
                  <a:lnTo>
                    <a:pt x="573" y="594"/>
                  </a:lnTo>
                  <a:lnTo>
                    <a:pt x="651" y="504"/>
                  </a:lnTo>
                  <a:lnTo>
                    <a:pt x="715" y="441"/>
                  </a:lnTo>
                  <a:lnTo>
                    <a:pt x="760" y="396"/>
                  </a:lnTo>
                  <a:lnTo>
                    <a:pt x="810" y="365"/>
                  </a:lnTo>
                  <a:lnTo>
                    <a:pt x="858" y="371"/>
                  </a:lnTo>
                  <a:lnTo>
                    <a:pt x="883" y="401"/>
                  </a:lnTo>
                  <a:lnTo>
                    <a:pt x="928" y="486"/>
                  </a:lnTo>
                  <a:lnTo>
                    <a:pt x="970" y="595"/>
                  </a:lnTo>
                  <a:lnTo>
                    <a:pt x="990" y="713"/>
                  </a:lnTo>
                  <a:lnTo>
                    <a:pt x="998" y="808"/>
                  </a:lnTo>
                  <a:lnTo>
                    <a:pt x="1007" y="904"/>
                  </a:lnTo>
                  <a:lnTo>
                    <a:pt x="1060" y="887"/>
                  </a:lnTo>
                  <a:lnTo>
                    <a:pt x="1111" y="873"/>
                  </a:lnTo>
                  <a:lnTo>
                    <a:pt x="1178" y="870"/>
                  </a:lnTo>
                  <a:lnTo>
                    <a:pt x="1243" y="881"/>
                  </a:lnTo>
                  <a:lnTo>
                    <a:pt x="1296" y="898"/>
                  </a:lnTo>
                  <a:lnTo>
                    <a:pt x="1293" y="738"/>
                  </a:lnTo>
                  <a:lnTo>
                    <a:pt x="1282" y="578"/>
                  </a:lnTo>
                  <a:lnTo>
                    <a:pt x="1254" y="443"/>
                  </a:lnTo>
                  <a:lnTo>
                    <a:pt x="1212" y="337"/>
                  </a:lnTo>
                  <a:lnTo>
                    <a:pt x="1136" y="199"/>
                  </a:lnTo>
                  <a:lnTo>
                    <a:pt x="1057" y="93"/>
                  </a:lnTo>
                  <a:lnTo>
                    <a:pt x="1012" y="42"/>
                  </a:lnTo>
                  <a:lnTo>
                    <a:pt x="934" y="11"/>
                  </a:lnTo>
                  <a:lnTo>
                    <a:pt x="866" y="0"/>
                  </a:lnTo>
                  <a:lnTo>
                    <a:pt x="791" y="8"/>
                  </a:lnTo>
                  <a:lnTo>
                    <a:pt x="704" y="36"/>
                  </a:lnTo>
                  <a:lnTo>
                    <a:pt x="633" y="81"/>
                  </a:lnTo>
                  <a:lnTo>
                    <a:pt x="485" y="180"/>
                  </a:lnTo>
                  <a:lnTo>
                    <a:pt x="255" y="366"/>
                  </a:lnTo>
                  <a:lnTo>
                    <a:pt x="129" y="459"/>
                  </a:lnTo>
                  <a:lnTo>
                    <a:pt x="54" y="516"/>
                  </a:lnTo>
                  <a:lnTo>
                    <a:pt x="18" y="570"/>
                  </a:lnTo>
                  <a:lnTo>
                    <a:pt x="3" y="621"/>
                  </a:lnTo>
                  <a:lnTo>
                    <a:pt x="0" y="681"/>
                  </a:lnTo>
                  <a:lnTo>
                    <a:pt x="15" y="762"/>
                  </a:lnTo>
                  <a:lnTo>
                    <a:pt x="48" y="822"/>
                  </a:lnTo>
                  <a:close/>
                </a:path>
              </a:pathLst>
            </a:custGeom>
            <a:solidFill>
              <a:srgbClr val="AD69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33" name="Oval 17"/>
            <p:cNvSpPr>
              <a:spLocks noChangeArrowheads="1"/>
            </p:cNvSpPr>
            <p:nvPr/>
          </p:nvSpPr>
          <p:spPr bwMode="auto">
            <a:xfrm>
              <a:off x="1102" y="1275"/>
              <a:ext cx="288" cy="2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1348" y="2663"/>
              <a:ext cx="3228" cy="436"/>
            </a:xfrm>
            <a:custGeom>
              <a:avLst/>
              <a:gdLst>
                <a:gd name="T0" fmla="*/ 0 w 3228"/>
                <a:gd name="T1" fmla="*/ 28 h 436"/>
                <a:gd name="T2" fmla="*/ 887 w 3228"/>
                <a:gd name="T3" fmla="*/ 8 h 436"/>
                <a:gd name="T4" fmla="*/ 1626 w 3228"/>
                <a:gd name="T5" fmla="*/ 76 h 436"/>
                <a:gd name="T6" fmla="*/ 2358 w 3228"/>
                <a:gd name="T7" fmla="*/ 220 h 436"/>
                <a:gd name="T8" fmla="*/ 3228 w 3228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8" h="436">
                  <a:moveTo>
                    <a:pt x="0" y="28"/>
                  </a:moveTo>
                  <a:cubicBezTo>
                    <a:pt x="147" y="25"/>
                    <a:pt x="616" y="0"/>
                    <a:pt x="887" y="8"/>
                  </a:cubicBezTo>
                  <a:cubicBezTo>
                    <a:pt x="1158" y="16"/>
                    <a:pt x="1381" y="41"/>
                    <a:pt x="1626" y="76"/>
                  </a:cubicBezTo>
                  <a:cubicBezTo>
                    <a:pt x="1871" y="111"/>
                    <a:pt x="2091" y="160"/>
                    <a:pt x="2358" y="220"/>
                  </a:cubicBezTo>
                  <a:cubicBezTo>
                    <a:pt x="2625" y="280"/>
                    <a:pt x="3047" y="391"/>
                    <a:pt x="3228" y="436"/>
                  </a:cubicBezTo>
                </a:path>
              </a:pathLst>
            </a:custGeom>
            <a:noFill/>
            <a:ln w="5715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1798" y="2650"/>
              <a:ext cx="738" cy="15"/>
            </a:xfrm>
            <a:custGeom>
              <a:avLst/>
              <a:gdLst>
                <a:gd name="T0" fmla="*/ 0 w 738"/>
                <a:gd name="T1" fmla="*/ 11 h 15"/>
                <a:gd name="T2" fmla="*/ 394 w 738"/>
                <a:gd name="T3" fmla="*/ 1 h 15"/>
                <a:gd name="T4" fmla="*/ 738 w 738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8" h="15">
                  <a:moveTo>
                    <a:pt x="0" y="11"/>
                  </a:moveTo>
                  <a:cubicBezTo>
                    <a:pt x="65" y="9"/>
                    <a:pt x="271" y="0"/>
                    <a:pt x="394" y="1"/>
                  </a:cubicBezTo>
                  <a:cubicBezTo>
                    <a:pt x="517" y="2"/>
                    <a:pt x="666" y="12"/>
                    <a:pt x="738" y="15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991" y="714"/>
              <a:ext cx="1778" cy="937"/>
            </a:xfrm>
            <a:custGeom>
              <a:avLst/>
              <a:gdLst>
                <a:gd name="T0" fmla="*/ 1668 w 1778"/>
                <a:gd name="T1" fmla="*/ 687 h 937"/>
                <a:gd name="T2" fmla="*/ 1701 w 1778"/>
                <a:gd name="T3" fmla="*/ 819 h 937"/>
                <a:gd name="T4" fmla="*/ 1620 w 1778"/>
                <a:gd name="T5" fmla="*/ 858 h 937"/>
                <a:gd name="T6" fmla="*/ 1569 w 1778"/>
                <a:gd name="T7" fmla="*/ 855 h 937"/>
                <a:gd name="T8" fmla="*/ 1485 w 1778"/>
                <a:gd name="T9" fmla="*/ 798 h 937"/>
                <a:gd name="T10" fmla="*/ 1479 w 1778"/>
                <a:gd name="T11" fmla="*/ 717 h 937"/>
                <a:gd name="T12" fmla="*/ 1527 w 1778"/>
                <a:gd name="T13" fmla="*/ 657 h 937"/>
                <a:gd name="T14" fmla="*/ 1617 w 1778"/>
                <a:gd name="T15" fmla="*/ 633 h 937"/>
                <a:gd name="T16" fmla="*/ 1698 w 1778"/>
                <a:gd name="T17" fmla="*/ 666 h 937"/>
                <a:gd name="T18" fmla="*/ 1731 w 1778"/>
                <a:gd name="T19" fmla="*/ 732 h 937"/>
                <a:gd name="T20" fmla="*/ 1743 w 1778"/>
                <a:gd name="T21" fmla="*/ 816 h 937"/>
                <a:gd name="T22" fmla="*/ 1683 w 1778"/>
                <a:gd name="T23" fmla="*/ 882 h 937"/>
                <a:gd name="T24" fmla="*/ 1569 w 1778"/>
                <a:gd name="T25" fmla="*/ 891 h 937"/>
                <a:gd name="T26" fmla="*/ 1458 w 1778"/>
                <a:gd name="T27" fmla="*/ 816 h 937"/>
                <a:gd name="T28" fmla="*/ 1464 w 1778"/>
                <a:gd name="T29" fmla="*/ 684 h 937"/>
                <a:gd name="T30" fmla="*/ 1527 w 1778"/>
                <a:gd name="T31" fmla="*/ 615 h 937"/>
                <a:gd name="T32" fmla="*/ 1662 w 1778"/>
                <a:gd name="T33" fmla="*/ 612 h 937"/>
                <a:gd name="T34" fmla="*/ 1758 w 1778"/>
                <a:gd name="T35" fmla="*/ 693 h 937"/>
                <a:gd name="T36" fmla="*/ 1752 w 1778"/>
                <a:gd name="T37" fmla="*/ 882 h 937"/>
                <a:gd name="T38" fmla="*/ 1602 w 1778"/>
                <a:gd name="T39" fmla="*/ 927 h 937"/>
                <a:gd name="T40" fmla="*/ 1407 w 1778"/>
                <a:gd name="T41" fmla="*/ 822 h 937"/>
                <a:gd name="T42" fmla="*/ 1302 w 1778"/>
                <a:gd name="T43" fmla="*/ 483 h 937"/>
                <a:gd name="T44" fmla="*/ 1107 w 1778"/>
                <a:gd name="T45" fmla="*/ 126 h 937"/>
                <a:gd name="T46" fmla="*/ 864 w 1778"/>
                <a:gd name="T47" fmla="*/ 6 h 937"/>
                <a:gd name="T48" fmla="*/ 627 w 1778"/>
                <a:gd name="T49" fmla="*/ 87 h 937"/>
                <a:gd name="T50" fmla="*/ 360 w 1778"/>
                <a:gd name="T51" fmla="*/ 255 h 937"/>
                <a:gd name="T52" fmla="*/ 174 w 1778"/>
                <a:gd name="T53" fmla="*/ 408 h 937"/>
                <a:gd name="T54" fmla="*/ 108 w 1778"/>
                <a:gd name="T55" fmla="*/ 462 h 937"/>
                <a:gd name="T56" fmla="*/ 48 w 1778"/>
                <a:gd name="T57" fmla="*/ 471 h 937"/>
                <a:gd name="T58" fmla="*/ 0 w 1778"/>
                <a:gd name="T59" fmla="*/ 339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78" h="937">
                  <a:moveTo>
                    <a:pt x="1668" y="687"/>
                  </a:moveTo>
                  <a:cubicBezTo>
                    <a:pt x="1673" y="708"/>
                    <a:pt x="1709" y="791"/>
                    <a:pt x="1701" y="819"/>
                  </a:cubicBezTo>
                  <a:cubicBezTo>
                    <a:pt x="1693" y="847"/>
                    <a:pt x="1642" y="852"/>
                    <a:pt x="1620" y="858"/>
                  </a:cubicBezTo>
                  <a:cubicBezTo>
                    <a:pt x="1598" y="864"/>
                    <a:pt x="1591" y="865"/>
                    <a:pt x="1569" y="855"/>
                  </a:cubicBezTo>
                  <a:cubicBezTo>
                    <a:pt x="1547" y="845"/>
                    <a:pt x="1500" y="821"/>
                    <a:pt x="1485" y="798"/>
                  </a:cubicBezTo>
                  <a:cubicBezTo>
                    <a:pt x="1470" y="775"/>
                    <a:pt x="1472" y="740"/>
                    <a:pt x="1479" y="717"/>
                  </a:cubicBezTo>
                  <a:cubicBezTo>
                    <a:pt x="1486" y="694"/>
                    <a:pt x="1504" y="671"/>
                    <a:pt x="1527" y="657"/>
                  </a:cubicBezTo>
                  <a:cubicBezTo>
                    <a:pt x="1550" y="643"/>
                    <a:pt x="1589" y="632"/>
                    <a:pt x="1617" y="633"/>
                  </a:cubicBezTo>
                  <a:cubicBezTo>
                    <a:pt x="1645" y="634"/>
                    <a:pt x="1679" y="650"/>
                    <a:pt x="1698" y="666"/>
                  </a:cubicBezTo>
                  <a:cubicBezTo>
                    <a:pt x="1717" y="682"/>
                    <a:pt x="1724" y="707"/>
                    <a:pt x="1731" y="732"/>
                  </a:cubicBezTo>
                  <a:cubicBezTo>
                    <a:pt x="1738" y="757"/>
                    <a:pt x="1751" y="791"/>
                    <a:pt x="1743" y="816"/>
                  </a:cubicBezTo>
                  <a:cubicBezTo>
                    <a:pt x="1735" y="841"/>
                    <a:pt x="1712" y="869"/>
                    <a:pt x="1683" y="882"/>
                  </a:cubicBezTo>
                  <a:cubicBezTo>
                    <a:pt x="1654" y="895"/>
                    <a:pt x="1606" y="902"/>
                    <a:pt x="1569" y="891"/>
                  </a:cubicBezTo>
                  <a:cubicBezTo>
                    <a:pt x="1532" y="880"/>
                    <a:pt x="1476" y="851"/>
                    <a:pt x="1458" y="816"/>
                  </a:cubicBezTo>
                  <a:cubicBezTo>
                    <a:pt x="1440" y="781"/>
                    <a:pt x="1453" y="717"/>
                    <a:pt x="1464" y="684"/>
                  </a:cubicBezTo>
                  <a:cubicBezTo>
                    <a:pt x="1475" y="651"/>
                    <a:pt x="1494" y="627"/>
                    <a:pt x="1527" y="615"/>
                  </a:cubicBezTo>
                  <a:cubicBezTo>
                    <a:pt x="1560" y="603"/>
                    <a:pt x="1624" y="599"/>
                    <a:pt x="1662" y="612"/>
                  </a:cubicBezTo>
                  <a:cubicBezTo>
                    <a:pt x="1700" y="625"/>
                    <a:pt x="1743" y="648"/>
                    <a:pt x="1758" y="693"/>
                  </a:cubicBezTo>
                  <a:cubicBezTo>
                    <a:pt x="1773" y="738"/>
                    <a:pt x="1778" y="843"/>
                    <a:pt x="1752" y="882"/>
                  </a:cubicBezTo>
                  <a:cubicBezTo>
                    <a:pt x="1726" y="921"/>
                    <a:pt x="1659" y="937"/>
                    <a:pt x="1602" y="927"/>
                  </a:cubicBezTo>
                  <a:cubicBezTo>
                    <a:pt x="1545" y="917"/>
                    <a:pt x="1457" y="896"/>
                    <a:pt x="1407" y="822"/>
                  </a:cubicBezTo>
                  <a:cubicBezTo>
                    <a:pt x="1357" y="748"/>
                    <a:pt x="1352" y="599"/>
                    <a:pt x="1302" y="483"/>
                  </a:cubicBezTo>
                  <a:cubicBezTo>
                    <a:pt x="1252" y="367"/>
                    <a:pt x="1180" y="205"/>
                    <a:pt x="1107" y="126"/>
                  </a:cubicBezTo>
                  <a:cubicBezTo>
                    <a:pt x="1034" y="47"/>
                    <a:pt x="944" y="12"/>
                    <a:pt x="864" y="6"/>
                  </a:cubicBezTo>
                  <a:cubicBezTo>
                    <a:pt x="784" y="0"/>
                    <a:pt x="711" y="45"/>
                    <a:pt x="627" y="87"/>
                  </a:cubicBezTo>
                  <a:cubicBezTo>
                    <a:pt x="543" y="129"/>
                    <a:pt x="435" y="202"/>
                    <a:pt x="360" y="255"/>
                  </a:cubicBezTo>
                  <a:cubicBezTo>
                    <a:pt x="285" y="308"/>
                    <a:pt x="216" y="374"/>
                    <a:pt x="174" y="408"/>
                  </a:cubicBezTo>
                  <a:cubicBezTo>
                    <a:pt x="132" y="442"/>
                    <a:pt x="129" y="451"/>
                    <a:pt x="108" y="462"/>
                  </a:cubicBezTo>
                  <a:cubicBezTo>
                    <a:pt x="87" y="473"/>
                    <a:pt x="66" y="491"/>
                    <a:pt x="48" y="471"/>
                  </a:cubicBezTo>
                  <a:cubicBezTo>
                    <a:pt x="30" y="451"/>
                    <a:pt x="10" y="367"/>
                    <a:pt x="0" y="339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 rot="831815">
              <a:off x="4078" y="2907"/>
              <a:ext cx="432" cy="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 rot="831815">
              <a:off x="4030" y="3051"/>
              <a:ext cx="432" cy="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auto">
            <a:xfrm>
              <a:off x="1566" y="2135"/>
              <a:ext cx="1168" cy="156"/>
            </a:xfrm>
            <a:custGeom>
              <a:avLst/>
              <a:gdLst>
                <a:gd name="T0" fmla="*/ 0 w 1168"/>
                <a:gd name="T1" fmla="*/ 12 h 156"/>
                <a:gd name="T2" fmla="*/ 536 w 1168"/>
                <a:gd name="T3" fmla="*/ 4 h 156"/>
                <a:gd name="T4" fmla="*/ 728 w 1168"/>
                <a:gd name="T5" fmla="*/ 36 h 156"/>
                <a:gd name="T6" fmla="*/ 1168 w 1168"/>
                <a:gd name="T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" h="156">
                  <a:moveTo>
                    <a:pt x="0" y="12"/>
                  </a:moveTo>
                  <a:cubicBezTo>
                    <a:pt x="89" y="11"/>
                    <a:pt x="415" y="0"/>
                    <a:pt x="536" y="4"/>
                  </a:cubicBezTo>
                  <a:cubicBezTo>
                    <a:pt x="657" y="8"/>
                    <a:pt x="623" y="11"/>
                    <a:pt x="728" y="36"/>
                  </a:cubicBezTo>
                  <a:cubicBezTo>
                    <a:pt x="833" y="61"/>
                    <a:pt x="1076" y="131"/>
                    <a:pt x="1168" y="156"/>
                  </a:cubicBezTo>
                </a:path>
              </a:pathLst>
            </a:custGeom>
            <a:noFill/>
            <a:ln w="762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50825" y="3644900"/>
            <a:ext cx="86423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9750" indent="-539750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58888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8275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/>
              <a:t>1.	</a:t>
            </a:r>
            <a:r>
              <a:rPr lang="cs-CZ" altLang="cs-CZ" sz="2400" b="1" u="sng"/>
              <a:t>Grafitové kartáče</a:t>
            </a:r>
            <a:r>
              <a:rPr lang="cs-CZ" altLang="cs-CZ" sz="2400" b="1"/>
              <a:t> (grafit + měď)</a:t>
            </a:r>
          </a:p>
          <a:p>
            <a:pPr>
              <a:spcBef>
                <a:spcPct val="50000"/>
              </a:spcBef>
            </a:pPr>
            <a:r>
              <a:rPr lang="cs-CZ" altLang="cs-CZ" sz="2000" b="1"/>
              <a:t>	*	dosedají na komutátor větší plochou, mohou přenášet větší proudy</a:t>
            </a:r>
          </a:p>
          <a:p>
            <a:r>
              <a:rPr lang="cs-CZ" altLang="cs-CZ" sz="2000" b="1"/>
              <a:t>	*	vyžadují větší přítlačnou sílu</a:t>
            </a:r>
          </a:p>
          <a:p>
            <a:r>
              <a:rPr lang="cs-CZ" altLang="cs-CZ" sz="2000" b="1"/>
              <a:t>	*	zvyšují mechanický odpor, zvyšují proud naprázdno</a:t>
            </a:r>
          </a:p>
          <a:p>
            <a:r>
              <a:rPr lang="cs-CZ" altLang="cs-CZ" sz="2000" b="1"/>
              <a:t>	*	při opotřebení dochází ke znečištění motoru grafitovým prachem</a:t>
            </a:r>
          </a:p>
          <a:p>
            <a:r>
              <a:rPr lang="cs-CZ" altLang="cs-CZ" sz="2000" b="1"/>
              <a:t>	*	vyšší rušení, nutné odrušení</a:t>
            </a:r>
          </a:p>
          <a:p>
            <a:r>
              <a:rPr lang="cs-CZ" altLang="cs-CZ" sz="2000" b="1"/>
              <a:t>	*	používají se pro větší výkony, pohony s častými rozběhy a předpokládaným krátkodobým přetížením</a:t>
            </a:r>
          </a:p>
        </p:txBody>
      </p:sp>
      <p:sp>
        <p:nvSpPr>
          <p:cNvPr id="9242" name="Oval 26"/>
          <p:cNvSpPr>
            <a:spLocks noChangeArrowheads="1"/>
          </p:cNvSpPr>
          <p:nvPr/>
        </p:nvSpPr>
        <p:spPr bwMode="auto">
          <a:xfrm rot="710974">
            <a:off x="215900" y="215900"/>
            <a:ext cx="3348038" cy="2133600"/>
          </a:xfrm>
          <a:prstGeom prst="ellipse">
            <a:avLst/>
          </a:prstGeom>
          <a:solidFill>
            <a:srgbClr val="FF0000">
              <a:alpha val="14999"/>
            </a:srgbClr>
          </a:solidFill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88913"/>
            <a:ext cx="5924550" cy="850900"/>
          </a:xfrm>
          <a:solidFill>
            <a:schemeClr val="bg1"/>
          </a:solidFill>
        </p:spPr>
        <p:txBody>
          <a:bodyPr/>
          <a:lstStyle/>
          <a:p>
            <a:r>
              <a:rPr lang="cs-CZ" altLang="cs-CZ" b="1" u="sng"/>
              <a:t>Kartáče a komutátor</a:t>
            </a:r>
          </a:p>
        </p:txBody>
      </p:sp>
      <p:pic>
        <p:nvPicPr>
          <p:cNvPr id="9243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052513"/>
            <a:ext cx="271938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2" grpId="0" animBg="1"/>
      <p:bldP spid="92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396875" y="260350"/>
            <a:ext cx="4103688" cy="2952750"/>
            <a:chOff x="991" y="714"/>
            <a:chExt cx="3585" cy="2433"/>
          </a:xfrm>
        </p:grpSpPr>
        <p:sp>
          <p:nvSpPr>
            <p:cNvPr id="10243" name="Oval 3"/>
            <p:cNvSpPr>
              <a:spLocks noChangeArrowheads="1"/>
            </p:cNvSpPr>
            <p:nvPr/>
          </p:nvSpPr>
          <p:spPr bwMode="auto">
            <a:xfrm rot="699195">
              <a:off x="1718" y="1699"/>
              <a:ext cx="880" cy="8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4" name="AutoShape 4"/>
            <p:cNvSpPr>
              <a:spLocks noChangeArrowheads="1"/>
            </p:cNvSpPr>
            <p:nvPr/>
          </p:nvSpPr>
          <p:spPr bwMode="auto">
            <a:xfrm rot="699195">
              <a:off x="1678" y="1659"/>
              <a:ext cx="960" cy="960"/>
            </a:xfrm>
            <a:custGeom>
              <a:avLst/>
              <a:gdLst>
                <a:gd name="G0" fmla="+- 5377 0 0"/>
                <a:gd name="G1" fmla="+- -6932112 0 0"/>
                <a:gd name="G2" fmla="+- 0 0 -6932112"/>
                <a:gd name="T0" fmla="*/ 0 256 1"/>
                <a:gd name="T1" fmla="*/ 180 256 1"/>
                <a:gd name="G3" fmla="+- -6932112 T0 T1"/>
                <a:gd name="T2" fmla="*/ 0 256 1"/>
                <a:gd name="T3" fmla="*/ 90 256 1"/>
                <a:gd name="G4" fmla="+- -6932112 T2 T3"/>
                <a:gd name="G5" fmla="*/ G4 2 1"/>
                <a:gd name="T4" fmla="*/ 90 256 1"/>
                <a:gd name="T5" fmla="*/ 0 256 1"/>
                <a:gd name="G6" fmla="+- -6932112 T4 T5"/>
                <a:gd name="G7" fmla="*/ G6 2 1"/>
                <a:gd name="G8" fmla="abs -693211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377"/>
                <a:gd name="G18" fmla="*/ 5377 1 2"/>
                <a:gd name="G19" fmla="+- G18 5400 0"/>
                <a:gd name="G20" fmla="cos G19 -6932112"/>
                <a:gd name="G21" fmla="sin G19 -6932112"/>
                <a:gd name="G22" fmla="+- G20 10800 0"/>
                <a:gd name="G23" fmla="+- G21 10800 0"/>
                <a:gd name="G24" fmla="+- 10800 0 G20"/>
                <a:gd name="G25" fmla="+- 5377 10800 0"/>
                <a:gd name="G26" fmla="?: G9 G17 G25"/>
                <a:gd name="G27" fmla="?: G9 0 21600"/>
                <a:gd name="G28" fmla="cos 10800 -6932112"/>
                <a:gd name="G29" fmla="sin 10800 -6932112"/>
                <a:gd name="G30" fmla="sin 5377 -6932112"/>
                <a:gd name="G31" fmla="+- G28 10800 0"/>
                <a:gd name="G32" fmla="+- G29 10800 0"/>
                <a:gd name="G33" fmla="+- G30 10800 0"/>
                <a:gd name="G34" fmla="?: G4 0 G31"/>
                <a:gd name="G35" fmla="?: -6932112 G34 0"/>
                <a:gd name="G36" fmla="?: G6 G35 G31"/>
                <a:gd name="G37" fmla="+- 21600 0 G36"/>
                <a:gd name="G38" fmla="?: G4 0 G33"/>
                <a:gd name="G39" fmla="?: -693211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600 w 21600"/>
                <a:gd name="T15" fmla="*/ 3015 h 21600"/>
                <a:gd name="T16" fmla="*/ 10800 w 21600"/>
                <a:gd name="T17" fmla="*/ 5423 h 21600"/>
                <a:gd name="T18" fmla="*/ 13000 w 21600"/>
                <a:gd name="T19" fmla="*/ 301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338" y="5625"/>
                  </a:moveTo>
                  <a:cubicBezTo>
                    <a:pt x="9813" y="5491"/>
                    <a:pt x="10305" y="5423"/>
                    <a:pt x="10800" y="5423"/>
                  </a:cubicBezTo>
                  <a:cubicBezTo>
                    <a:pt x="11294" y="5423"/>
                    <a:pt x="11786" y="5491"/>
                    <a:pt x="12261" y="5625"/>
                  </a:cubicBezTo>
                  <a:lnTo>
                    <a:pt x="13736" y="406"/>
                  </a:lnTo>
                  <a:cubicBezTo>
                    <a:pt x="12780" y="136"/>
                    <a:pt x="11792" y="0"/>
                    <a:pt x="10799" y="0"/>
                  </a:cubicBezTo>
                  <a:cubicBezTo>
                    <a:pt x="9807" y="0"/>
                    <a:pt x="8819" y="136"/>
                    <a:pt x="7863" y="406"/>
                  </a:cubicBezTo>
                  <a:close/>
                </a:path>
              </a:pathLst>
            </a:custGeom>
            <a:solidFill>
              <a:srgbClr val="F35B1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CH" altLang="cs-CZ" sz="240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0245" name="AutoShape 5"/>
            <p:cNvSpPr>
              <a:spLocks noChangeArrowheads="1"/>
            </p:cNvSpPr>
            <p:nvPr/>
          </p:nvSpPr>
          <p:spPr bwMode="auto">
            <a:xfrm rot="7932082">
              <a:off x="1678" y="1659"/>
              <a:ext cx="960" cy="960"/>
            </a:xfrm>
            <a:custGeom>
              <a:avLst/>
              <a:gdLst>
                <a:gd name="G0" fmla="+- 5377 0 0"/>
                <a:gd name="G1" fmla="+- -6932112 0 0"/>
                <a:gd name="G2" fmla="+- 0 0 -6932112"/>
                <a:gd name="T0" fmla="*/ 0 256 1"/>
                <a:gd name="T1" fmla="*/ 180 256 1"/>
                <a:gd name="G3" fmla="+- -6932112 T0 T1"/>
                <a:gd name="T2" fmla="*/ 0 256 1"/>
                <a:gd name="T3" fmla="*/ 90 256 1"/>
                <a:gd name="G4" fmla="+- -6932112 T2 T3"/>
                <a:gd name="G5" fmla="*/ G4 2 1"/>
                <a:gd name="T4" fmla="*/ 90 256 1"/>
                <a:gd name="T5" fmla="*/ 0 256 1"/>
                <a:gd name="G6" fmla="+- -6932112 T4 T5"/>
                <a:gd name="G7" fmla="*/ G6 2 1"/>
                <a:gd name="G8" fmla="abs -693211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377"/>
                <a:gd name="G18" fmla="*/ 5377 1 2"/>
                <a:gd name="G19" fmla="+- G18 5400 0"/>
                <a:gd name="G20" fmla="cos G19 -6932112"/>
                <a:gd name="G21" fmla="sin G19 -6932112"/>
                <a:gd name="G22" fmla="+- G20 10800 0"/>
                <a:gd name="G23" fmla="+- G21 10800 0"/>
                <a:gd name="G24" fmla="+- 10800 0 G20"/>
                <a:gd name="G25" fmla="+- 5377 10800 0"/>
                <a:gd name="G26" fmla="?: G9 G17 G25"/>
                <a:gd name="G27" fmla="?: G9 0 21600"/>
                <a:gd name="G28" fmla="cos 10800 -6932112"/>
                <a:gd name="G29" fmla="sin 10800 -6932112"/>
                <a:gd name="G30" fmla="sin 5377 -6932112"/>
                <a:gd name="G31" fmla="+- G28 10800 0"/>
                <a:gd name="G32" fmla="+- G29 10800 0"/>
                <a:gd name="G33" fmla="+- G30 10800 0"/>
                <a:gd name="G34" fmla="?: G4 0 G31"/>
                <a:gd name="G35" fmla="?: -6932112 G34 0"/>
                <a:gd name="G36" fmla="?: G6 G35 G31"/>
                <a:gd name="G37" fmla="+- 21600 0 G36"/>
                <a:gd name="G38" fmla="?: G4 0 G33"/>
                <a:gd name="G39" fmla="?: -693211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600 w 21600"/>
                <a:gd name="T15" fmla="*/ 3015 h 21600"/>
                <a:gd name="T16" fmla="*/ 10800 w 21600"/>
                <a:gd name="T17" fmla="*/ 5423 h 21600"/>
                <a:gd name="T18" fmla="*/ 13000 w 21600"/>
                <a:gd name="T19" fmla="*/ 301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338" y="5625"/>
                  </a:moveTo>
                  <a:cubicBezTo>
                    <a:pt x="9813" y="5491"/>
                    <a:pt x="10305" y="5423"/>
                    <a:pt x="10800" y="5423"/>
                  </a:cubicBezTo>
                  <a:cubicBezTo>
                    <a:pt x="11294" y="5423"/>
                    <a:pt x="11786" y="5491"/>
                    <a:pt x="12261" y="5625"/>
                  </a:cubicBezTo>
                  <a:lnTo>
                    <a:pt x="13736" y="406"/>
                  </a:lnTo>
                  <a:cubicBezTo>
                    <a:pt x="12780" y="136"/>
                    <a:pt x="11792" y="0"/>
                    <a:pt x="10799" y="0"/>
                  </a:cubicBezTo>
                  <a:cubicBezTo>
                    <a:pt x="9807" y="0"/>
                    <a:pt x="8819" y="136"/>
                    <a:pt x="7863" y="40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endParaRPr lang="de-CH" altLang="cs-CZ" sz="240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0246" name="AutoShape 6"/>
            <p:cNvSpPr>
              <a:spLocks noChangeArrowheads="1"/>
            </p:cNvSpPr>
            <p:nvPr/>
          </p:nvSpPr>
          <p:spPr bwMode="auto">
            <a:xfrm rot="12721967">
              <a:off x="1678" y="1659"/>
              <a:ext cx="960" cy="960"/>
            </a:xfrm>
            <a:custGeom>
              <a:avLst/>
              <a:gdLst>
                <a:gd name="G0" fmla="+- 5377 0 0"/>
                <a:gd name="G1" fmla="+- -6932112 0 0"/>
                <a:gd name="G2" fmla="+- 0 0 -6932112"/>
                <a:gd name="T0" fmla="*/ 0 256 1"/>
                <a:gd name="T1" fmla="*/ 180 256 1"/>
                <a:gd name="G3" fmla="+- -6932112 T0 T1"/>
                <a:gd name="T2" fmla="*/ 0 256 1"/>
                <a:gd name="T3" fmla="*/ 90 256 1"/>
                <a:gd name="G4" fmla="+- -6932112 T2 T3"/>
                <a:gd name="G5" fmla="*/ G4 2 1"/>
                <a:gd name="T4" fmla="*/ 90 256 1"/>
                <a:gd name="T5" fmla="*/ 0 256 1"/>
                <a:gd name="G6" fmla="+- -6932112 T4 T5"/>
                <a:gd name="G7" fmla="*/ G6 2 1"/>
                <a:gd name="G8" fmla="abs -693211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377"/>
                <a:gd name="G18" fmla="*/ 5377 1 2"/>
                <a:gd name="G19" fmla="+- G18 5400 0"/>
                <a:gd name="G20" fmla="cos G19 -6932112"/>
                <a:gd name="G21" fmla="sin G19 -6932112"/>
                <a:gd name="G22" fmla="+- G20 10800 0"/>
                <a:gd name="G23" fmla="+- G21 10800 0"/>
                <a:gd name="G24" fmla="+- 10800 0 G20"/>
                <a:gd name="G25" fmla="+- 5377 10800 0"/>
                <a:gd name="G26" fmla="?: G9 G17 G25"/>
                <a:gd name="G27" fmla="?: G9 0 21600"/>
                <a:gd name="G28" fmla="cos 10800 -6932112"/>
                <a:gd name="G29" fmla="sin 10800 -6932112"/>
                <a:gd name="G30" fmla="sin 5377 -6932112"/>
                <a:gd name="G31" fmla="+- G28 10800 0"/>
                <a:gd name="G32" fmla="+- G29 10800 0"/>
                <a:gd name="G33" fmla="+- G30 10800 0"/>
                <a:gd name="G34" fmla="?: G4 0 G31"/>
                <a:gd name="G35" fmla="?: -6932112 G34 0"/>
                <a:gd name="G36" fmla="?: G6 G35 G31"/>
                <a:gd name="G37" fmla="+- 21600 0 G36"/>
                <a:gd name="G38" fmla="?: G4 0 G33"/>
                <a:gd name="G39" fmla="?: -693211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600 w 21600"/>
                <a:gd name="T15" fmla="*/ 3015 h 21600"/>
                <a:gd name="T16" fmla="*/ 10800 w 21600"/>
                <a:gd name="T17" fmla="*/ 5423 h 21600"/>
                <a:gd name="T18" fmla="*/ 13000 w 21600"/>
                <a:gd name="T19" fmla="*/ 301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338" y="5625"/>
                  </a:moveTo>
                  <a:cubicBezTo>
                    <a:pt x="9813" y="5491"/>
                    <a:pt x="10305" y="5423"/>
                    <a:pt x="10800" y="5423"/>
                  </a:cubicBezTo>
                  <a:cubicBezTo>
                    <a:pt x="11294" y="5423"/>
                    <a:pt x="11786" y="5491"/>
                    <a:pt x="12261" y="5625"/>
                  </a:cubicBezTo>
                  <a:lnTo>
                    <a:pt x="13736" y="406"/>
                  </a:lnTo>
                  <a:cubicBezTo>
                    <a:pt x="12780" y="136"/>
                    <a:pt x="11792" y="0"/>
                    <a:pt x="10799" y="0"/>
                  </a:cubicBezTo>
                  <a:cubicBezTo>
                    <a:pt x="9807" y="0"/>
                    <a:pt x="8819" y="136"/>
                    <a:pt x="7863" y="40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de-CH" altLang="cs-CZ" sz="240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0247" name="AutoShape 7"/>
            <p:cNvSpPr>
              <a:spLocks noChangeArrowheads="1"/>
            </p:cNvSpPr>
            <p:nvPr/>
          </p:nvSpPr>
          <p:spPr bwMode="auto">
            <a:xfrm rot="10287426">
              <a:off x="1678" y="1659"/>
              <a:ext cx="960" cy="960"/>
            </a:xfrm>
            <a:custGeom>
              <a:avLst/>
              <a:gdLst>
                <a:gd name="G0" fmla="+- 5377 0 0"/>
                <a:gd name="G1" fmla="+- -6932112 0 0"/>
                <a:gd name="G2" fmla="+- 0 0 -6932112"/>
                <a:gd name="T0" fmla="*/ 0 256 1"/>
                <a:gd name="T1" fmla="*/ 180 256 1"/>
                <a:gd name="G3" fmla="+- -6932112 T0 T1"/>
                <a:gd name="T2" fmla="*/ 0 256 1"/>
                <a:gd name="T3" fmla="*/ 90 256 1"/>
                <a:gd name="G4" fmla="+- -6932112 T2 T3"/>
                <a:gd name="G5" fmla="*/ G4 2 1"/>
                <a:gd name="T4" fmla="*/ 90 256 1"/>
                <a:gd name="T5" fmla="*/ 0 256 1"/>
                <a:gd name="G6" fmla="+- -6932112 T4 T5"/>
                <a:gd name="G7" fmla="*/ G6 2 1"/>
                <a:gd name="G8" fmla="abs -693211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377"/>
                <a:gd name="G18" fmla="*/ 5377 1 2"/>
                <a:gd name="G19" fmla="+- G18 5400 0"/>
                <a:gd name="G20" fmla="cos G19 -6932112"/>
                <a:gd name="G21" fmla="sin G19 -6932112"/>
                <a:gd name="G22" fmla="+- G20 10800 0"/>
                <a:gd name="G23" fmla="+- G21 10800 0"/>
                <a:gd name="G24" fmla="+- 10800 0 G20"/>
                <a:gd name="G25" fmla="+- 5377 10800 0"/>
                <a:gd name="G26" fmla="?: G9 G17 G25"/>
                <a:gd name="G27" fmla="?: G9 0 21600"/>
                <a:gd name="G28" fmla="cos 10800 -6932112"/>
                <a:gd name="G29" fmla="sin 10800 -6932112"/>
                <a:gd name="G30" fmla="sin 5377 -6932112"/>
                <a:gd name="G31" fmla="+- G28 10800 0"/>
                <a:gd name="G32" fmla="+- G29 10800 0"/>
                <a:gd name="G33" fmla="+- G30 10800 0"/>
                <a:gd name="G34" fmla="?: G4 0 G31"/>
                <a:gd name="G35" fmla="?: -6932112 G34 0"/>
                <a:gd name="G36" fmla="?: G6 G35 G31"/>
                <a:gd name="G37" fmla="+- 21600 0 G36"/>
                <a:gd name="G38" fmla="?: G4 0 G33"/>
                <a:gd name="G39" fmla="?: -693211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600 w 21600"/>
                <a:gd name="T15" fmla="*/ 3015 h 21600"/>
                <a:gd name="T16" fmla="*/ 10800 w 21600"/>
                <a:gd name="T17" fmla="*/ 5423 h 21600"/>
                <a:gd name="T18" fmla="*/ 13000 w 21600"/>
                <a:gd name="T19" fmla="*/ 301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338" y="5625"/>
                  </a:moveTo>
                  <a:cubicBezTo>
                    <a:pt x="9813" y="5491"/>
                    <a:pt x="10305" y="5423"/>
                    <a:pt x="10800" y="5423"/>
                  </a:cubicBezTo>
                  <a:cubicBezTo>
                    <a:pt x="11294" y="5423"/>
                    <a:pt x="11786" y="5491"/>
                    <a:pt x="12261" y="5625"/>
                  </a:cubicBezTo>
                  <a:lnTo>
                    <a:pt x="13736" y="406"/>
                  </a:lnTo>
                  <a:cubicBezTo>
                    <a:pt x="12780" y="136"/>
                    <a:pt x="11792" y="0"/>
                    <a:pt x="10799" y="0"/>
                  </a:cubicBezTo>
                  <a:cubicBezTo>
                    <a:pt x="9807" y="0"/>
                    <a:pt x="8819" y="136"/>
                    <a:pt x="7863" y="40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de-CH" altLang="cs-CZ" sz="240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0248" name="AutoShape 8"/>
            <p:cNvSpPr>
              <a:spLocks noChangeArrowheads="1"/>
            </p:cNvSpPr>
            <p:nvPr/>
          </p:nvSpPr>
          <p:spPr bwMode="auto">
            <a:xfrm rot="-6560151">
              <a:off x="1678" y="1659"/>
              <a:ext cx="960" cy="960"/>
            </a:xfrm>
            <a:custGeom>
              <a:avLst/>
              <a:gdLst>
                <a:gd name="G0" fmla="+- 5377 0 0"/>
                <a:gd name="G1" fmla="+- -6932112 0 0"/>
                <a:gd name="G2" fmla="+- 0 0 -6932112"/>
                <a:gd name="T0" fmla="*/ 0 256 1"/>
                <a:gd name="T1" fmla="*/ 180 256 1"/>
                <a:gd name="G3" fmla="+- -6932112 T0 T1"/>
                <a:gd name="T2" fmla="*/ 0 256 1"/>
                <a:gd name="T3" fmla="*/ 90 256 1"/>
                <a:gd name="G4" fmla="+- -6932112 T2 T3"/>
                <a:gd name="G5" fmla="*/ G4 2 1"/>
                <a:gd name="T4" fmla="*/ 90 256 1"/>
                <a:gd name="T5" fmla="*/ 0 256 1"/>
                <a:gd name="G6" fmla="+- -6932112 T4 T5"/>
                <a:gd name="G7" fmla="*/ G6 2 1"/>
                <a:gd name="G8" fmla="abs -693211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377"/>
                <a:gd name="G18" fmla="*/ 5377 1 2"/>
                <a:gd name="G19" fmla="+- G18 5400 0"/>
                <a:gd name="G20" fmla="cos G19 -6932112"/>
                <a:gd name="G21" fmla="sin G19 -6932112"/>
                <a:gd name="G22" fmla="+- G20 10800 0"/>
                <a:gd name="G23" fmla="+- G21 10800 0"/>
                <a:gd name="G24" fmla="+- 10800 0 G20"/>
                <a:gd name="G25" fmla="+- 5377 10800 0"/>
                <a:gd name="G26" fmla="?: G9 G17 G25"/>
                <a:gd name="G27" fmla="?: G9 0 21600"/>
                <a:gd name="G28" fmla="cos 10800 -6932112"/>
                <a:gd name="G29" fmla="sin 10800 -6932112"/>
                <a:gd name="G30" fmla="sin 5377 -6932112"/>
                <a:gd name="G31" fmla="+- G28 10800 0"/>
                <a:gd name="G32" fmla="+- G29 10800 0"/>
                <a:gd name="G33" fmla="+- G30 10800 0"/>
                <a:gd name="G34" fmla="?: G4 0 G31"/>
                <a:gd name="G35" fmla="?: -6932112 G34 0"/>
                <a:gd name="G36" fmla="?: G6 G35 G31"/>
                <a:gd name="G37" fmla="+- 21600 0 G36"/>
                <a:gd name="G38" fmla="?: G4 0 G33"/>
                <a:gd name="G39" fmla="?: -693211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600 w 21600"/>
                <a:gd name="T15" fmla="*/ 3015 h 21600"/>
                <a:gd name="T16" fmla="*/ 10800 w 21600"/>
                <a:gd name="T17" fmla="*/ 5423 h 21600"/>
                <a:gd name="T18" fmla="*/ 13000 w 21600"/>
                <a:gd name="T19" fmla="*/ 301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338" y="5625"/>
                  </a:moveTo>
                  <a:cubicBezTo>
                    <a:pt x="9813" y="5491"/>
                    <a:pt x="10305" y="5423"/>
                    <a:pt x="10800" y="5423"/>
                  </a:cubicBezTo>
                  <a:cubicBezTo>
                    <a:pt x="11294" y="5423"/>
                    <a:pt x="11786" y="5491"/>
                    <a:pt x="12261" y="5625"/>
                  </a:cubicBezTo>
                  <a:lnTo>
                    <a:pt x="13736" y="406"/>
                  </a:lnTo>
                  <a:cubicBezTo>
                    <a:pt x="12780" y="136"/>
                    <a:pt x="11792" y="0"/>
                    <a:pt x="10799" y="0"/>
                  </a:cubicBezTo>
                  <a:cubicBezTo>
                    <a:pt x="9807" y="0"/>
                    <a:pt x="8819" y="136"/>
                    <a:pt x="7863" y="40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de-CH" altLang="cs-CZ" sz="240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0249" name="AutoShape 9"/>
            <p:cNvSpPr>
              <a:spLocks noChangeArrowheads="1"/>
            </p:cNvSpPr>
            <p:nvPr/>
          </p:nvSpPr>
          <p:spPr bwMode="auto">
            <a:xfrm rot="-4113925">
              <a:off x="1678" y="1659"/>
              <a:ext cx="960" cy="960"/>
            </a:xfrm>
            <a:custGeom>
              <a:avLst/>
              <a:gdLst>
                <a:gd name="G0" fmla="+- 5377 0 0"/>
                <a:gd name="G1" fmla="+- -6932112 0 0"/>
                <a:gd name="G2" fmla="+- 0 0 -6932112"/>
                <a:gd name="T0" fmla="*/ 0 256 1"/>
                <a:gd name="T1" fmla="*/ 180 256 1"/>
                <a:gd name="G3" fmla="+- -6932112 T0 T1"/>
                <a:gd name="T2" fmla="*/ 0 256 1"/>
                <a:gd name="T3" fmla="*/ 90 256 1"/>
                <a:gd name="G4" fmla="+- -6932112 T2 T3"/>
                <a:gd name="G5" fmla="*/ G4 2 1"/>
                <a:gd name="T4" fmla="*/ 90 256 1"/>
                <a:gd name="T5" fmla="*/ 0 256 1"/>
                <a:gd name="G6" fmla="+- -6932112 T4 T5"/>
                <a:gd name="G7" fmla="*/ G6 2 1"/>
                <a:gd name="G8" fmla="abs -693211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377"/>
                <a:gd name="G18" fmla="*/ 5377 1 2"/>
                <a:gd name="G19" fmla="+- G18 5400 0"/>
                <a:gd name="G20" fmla="cos G19 -6932112"/>
                <a:gd name="G21" fmla="sin G19 -6932112"/>
                <a:gd name="G22" fmla="+- G20 10800 0"/>
                <a:gd name="G23" fmla="+- G21 10800 0"/>
                <a:gd name="G24" fmla="+- 10800 0 G20"/>
                <a:gd name="G25" fmla="+- 5377 10800 0"/>
                <a:gd name="G26" fmla="?: G9 G17 G25"/>
                <a:gd name="G27" fmla="?: G9 0 21600"/>
                <a:gd name="G28" fmla="cos 10800 -6932112"/>
                <a:gd name="G29" fmla="sin 10800 -6932112"/>
                <a:gd name="G30" fmla="sin 5377 -6932112"/>
                <a:gd name="G31" fmla="+- G28 10800 0"/>
                <a:gd name="G32" fmla="+- G29 10800 0"/>
                <a:gd name="G33" fmla="+- G30 10800 0"/>
                <a:gd name="G34" fmla="?: G4 0 G31"/>
                <a:gd name="G35" fmla="?: -6932112 G34 0"/>
                <a:gd name="G36" fmla="?: G6 G35 G31"/>
                <a:gd name="G37" fmla="+- 21600 0 G36"/>
                <a:gd name="G38" fmla="?: G4 0 G33"/>
                <a:gd name="G39" fmla="?: -693211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600 w 21600"/>
                <a:gd name="T15" fmla="*/ 3015 h 21600"/>
                <a:gd name="T16" fmla="*/ 10800 w 21600"/>
                <a:gd name="T17" fmla="*/ 5423 h 21600"/>
                <a:gd name="T18" fmla="*/ 13000 w 21600"/>
                <a:gd name="T19" fmla="*/ 301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338" y="5625"/>
                  </a:moveTo>
                  <a:cubicBezTo>
                    <a:pt x="9813" y="5491"/>
                    <a:pt x="10305" y="5423"/>
                    <a:pt x="10800" y="5423"/>
                  </a:cubicBezTo>
                  <a:cubicBezTo>
                    <a:pt x="11294" y="5423"/>
                    <a:pt x="11786" y="5491"/>
                    <a:pt x="12261" y="5625"/>
                  </a:cubicBezTo>
                  <a:lnTo>
                    <a:pt x="13736" y="406"/>
                  </a:lnTo>
                  <a:cubicBezTo>
                    <a:pt x="12780" y="136"/>
                    <a:pt x="11792" y="0"/>
                    <a:pt x="10799" y="0"/>
                  </a:cubicBezTo>
                  <a:cubicBezTo>
                    <a:pt x="9807" y="0"/>
                    <a:pt x="8819" y="136"/>
                    <a:pt x="7863" y="406"/>
                  </a:cubicBezTo>
                  <a:close/>
                </a:path>
              </a:pathLst>
            </a:custGeom>
            <a:solidFill>
              <a:srgbClr val="F35B1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de-CH" altLang="cs-CZ" sz="240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0250" name="AutoShape 10"/>
            <p:cNvSpPr>
              <a:spLocks noChangeArrowheads="1"/>
            </p:cNvSpPr>
            <p:nvPr/>
          </p:nvSpPr>
          <p:spPr bwMode="auto">
            <a:xfrm rot="5581392">
              <a:off x="1678" y="1659"/>
              <a:ext cx="960" cy="960"/>
            </a:xfrm>
            <a:custGeom>
              <a:avLst/>
              <a:gdLst>
                <a:gd name="G0" fmla="+- 5377 0 0"/>
                <a:gd name="G1" fmla="+- -6932112 0 0"/>
                <a:gd name="G2" fmla="+- 0 0 -6932112"/>
                <a:gd name="T0" fmla="*/ 0 256 1"/>
                <a:gd name="T1" fmla="*/ 180 256 1"/>
                <a:gd name="G3" fmla="+- -6932112 T0 T1"/>
                <a:gd name="T2" fmla="*/ 0 256 1"/>
                <a:gd name="T3" fmla="*/ 90 256 1"/>
                <a:gd name="G4" fmla="+- -6932112 T2 T3"/>
                <a:gd name="G5" fmla="*/ G4 2 1"/>
                <a:gd name="T4" fmla="*/ 90 256 1"/>
                <a:gd name="T5" fmla="*/ 0 256 1"/>
                <a:gd name="G6" fmla="+- -6932112 T4 T5"/>
                <a:gd name="G7" fmla="*/ G6 2 1"/>
                <a:gd name="G8" fmla="abs -693211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377"/>
                <a:gd name="G18" fmla="*/ 5377 1 2"/>
                <a:gd name="G19" fmla="+- G18 5400 0"/>
                <a:gd name="G20" fmla="cos G19 -6932112"/>
                <a:gd name="G21" fmla="sin G19 -6932112"/>
                <a:gd name="G22" fmla="+- G20 10800 0"/>
                <a:gd name="G23" fmla="+- G21 10800 0"/>
                <a:gd name="G24" fmla="+- 10800 0 G20"/>
                <a:gd name="G25" fmla="+- 5377 10800 0"/>
                <a:gd name="G26" fmla="?: G9 G17 G25"/>
                <a:gd name="G27" fmla="?: G9 0 21600"/>
                <a:gd name="G28" fmla="cos 10800 -6932112"/>
                <a:gd name="G29" fmla="sin 10800 -6932112"/>
                <a:gd name="G30" fmla="sin 5377 -6932112"/>
                <a:gd name="G31" fmla="+- G28 10800 0"/>
                <a:gd name="G32" fmla="+- G29 10800 0"/>
                <a:gd name="G33" fmla="+- G30 10800 0"/>
                <a:gd name="G34" fmla="?: G4 0 G31"/>
                <a:gd name="G35" fmla="?: -6932112 G34 0"/>
                <a:gd name="G36" fmla="?: G6 G35 G31"/>
                <a:gd name="G37" fmla="+- 21600 0 G36"/>
                <a:gd name="G38" fmla="?: G4 0 G33"/>
                <a:gd name="G39" fmla="?: -693211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600 w 21600"/>
                <a:gd name="T15" fmla="*/ 3015 h 21600"/>
                <a:gd name="T16" fmla="*/ 10800 w 21600"/>
                <a:gd name="T17" fmla="*/ 5423 h 21600"/>
                <a:gd name="T18" fmla="*/ 13000 w 21600"/>
                <a:gd name="T19" fmla="*/ 301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338" y="5625"/>
                  </a:moveTo>
                  <a:cubicBezTo>
                    <a:pt x="9813" y="5491"/>
                    <a:pt x="10305" y="5423"/>
                    <a:pt x="10800" y="5423"/>
                  </a:cubicBezTo>
                  <a:cubicBezTo>
                    <a:pt x="11294" y="5423"/>
                    <a:pt x="11786" y="5491"/>
                    <a:pt x="12261" y="5625"/>
                  </a:cubicBezTo>
                  <a:lnTo>
                    <a:pt x="13736" y="406"/>
                  </a:lnTo>
                  <a:cubicBezTo>
                    <a:pt x="12780" y="136"/>
                    <a:pt x="11792" y="0"/>
                    <a:pt x="10799" y="0"/>
                  </a:cubicBezTo>
                  <a:cubicBezTo>
                    <a:pt x="9807" y="0"/>
                    <a:pt x="8819" y="136"/>
                    <a:pt x="7863" y="406"/>
                  </a:cubicBezTo>
                  <a:close/>
                </a:path>
              </a:pathLst>
            </a:custGeom>
            <a:solidFill>
              <a:srgbClr val="F35B1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endParaRPr lang="de-CH" altLang="cs-CZ" sz="240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0251" name="AutoShape 11"/>
            <p:cNvSpPr>
              <a:spLocks noChangeArrowheads="1"/>
            </p:cNvSpPr>
            <p:nvPr/>
          </p:nvSpPr>
          <p:spPr bwMode="auto">
            <a:xfrm rot="3154085">
              <a:off x="1678" y="1659"/>
              <a:ext cx="960" cy="960"/>
            </a:xfrm>
            <a:custGeom>
              <a:avLst/>
              <a:gdLst>
                <a:gd name="G0" fmla="+- 5377 0 0"/>
                <a:gd name="G1" fmla="+- -6932112 0 0"/>
                <a:gd name="G2" fmla="+- 0 0 -6932112"/>
                <a:gd name="T0" fmla="*/ 0 256 1"/>
                <a:gd name="T1" fmla="*/ 180 256 1"/>
                <a:gd name="G3" fmla="+- -6932112 T0 T1"/>
                <a:gd name="T2" fmla="*/ 0 256 1"/>
                <a:gd name="T3" fmla="*/ 90 256 1"/>
                <a:gd name="G4" fmla="+- -6932112 T2 T3"/>
                <a:gd name="G5" fmla="*/ G4 2 1"/>
                <a:gd name="T4" fmla="*/ 90 256 1"/>
                <a:gd name="T5" fmla="*/ 0 256 1"/>
                <a:gd name="G6" fmla="+- -6932112 T4 T5"/>
                <a:gd name="G7" fmla="*/ G6 2 1"/>
                <a:gd name="G8" fmla="abs -693211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377"/>
                <a:gd name="G18" fmla="*/ 5377 1 2"/>
                <a:gd name="G19" fmla="+- G18 5400 0"/>
                <a:gd name="G20" fmla="cos G19 -6932112"/>
                <a:gd name="G21" fmla="sin G19 -6932112"/>
                <a:gd name="G22" fmla="+- G20 10800 0"/>
                <a:gd name="G23" fmla="+- G21 10800 0"/>
                <a:gd name="G24" fmla="+- 10800 0 G20"/>
                <a:gd name="G25" fmla="+- 5377 10800 0"/>
                <a:gd name="G26" fmla="?: G9 G17 G25"/>
                <a:gd name="G27" fmla="?: G9 0 21600"/>
                <a:gd name="G28" fmla="cos 10800 -6932112"/>
                <a:gd name="G29" fmla="sin 10800 -6932112"/>
                <a:gd name="G30" fmla="sin 5377 -6932112"/>
                <a:gd name="G31" fmla="+- G28 10800 0"/>
                <a:gd name="G32" fmla="+- G29 10800 0"/>
                <a:gd name="G33" fmla="+- G30 10800 0"/>
                <a:gd name="G34" fmla="?: G4 0 G31"/>
                <a:gd name="G35" fmla="?: -6932112 G34 0"/>
                <a:gd name="G36" fmla="?: G6 G35 G31"/>
                <a:gd name="G37" fmla="+- 21600 0 G36"/>
                <a:gd name="G38" fmla="?: G4 0 G33"/>
                <a:gd name="G39" fmla="?: -693211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600 w 21600"/>
                <a:gd name="T15" fmla="*/ 3015 h 21600"/>
                <a:gd name="T16" fmla="*/ 10800 w 21600"/>
                <a:gd name="T17" fmla="*/ 5423 h 21600"/>
                <a:gd name="T18" fmla="*/ 13000 w 21600"/>
                <a:gd name="T19" fmla="*/ 301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338" y="5625"/>
                  </a:moveTo>
                  <a:cubicBezTo>
                    <a:pt x="9813" y="5491"/>
                    <a:pt x="10305" y="5423"/>
                    <a:pt x="10800" y="5423"/>
                  </a:cubicBezTo>
                  <a:cubicBezTo>
                    <a:pt x="11294" y="5423"/>
                    <a:pt x="11786" y="5491"/>
                    <a:pt x="12261" y="5625"/>
                  </a:cubicBezTo>
                  <a:lnTo>
                    <a:pt x="13736" y="406"/>
                  </a:lnTo>
                  <a:cubicBezTo>
                    <a:pt x="12780" y="136"/>
                    <a:pt x="11792" y="0"/>
                    <a:pt x="10799" y="0"/>
                  </a:cubicBezTo>
                  <a:cubicBezTo>
                    <a:pt x="9807" y="0"/>
                    <a:pt x="8819" y="136"/>
                    <a:pt x="7863" y="406"/>
                  </a:cubicBezTo>
                  <a:close/>
                </a:path>
              </a:pathLst>
            </a:custGeom>
            <a:solidFill>
              <a:srgbClr val="F35B1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endParaRPr lang="de-CH" altLang="cs-CZ" sz="240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0252" name="AutoShape 12"/>
            <p:cNvSpPr>
              <a:spLocks noChangeArrowheads="1"/>
            </p:cNvSpPr>
            <p:nvPr/>
          </p:nvSpPr>
          <p:spPr bwMode="auto">
            <a:xfrm rot="-1749379">
              <a:off x="1678" y="1659"/>
              <a:ext cx="960" cy="960"/>
            </a:xfrm>
            <a:custGeom>
              <a:avLst/>
              <a:gdLst>
                <a:gd name="G0" fmla="+- 5377 0 0"/>
                <a:gd name="G1" fmla="+- -6932112 0 0"/>
                <a:gd name="G2" fmla="+- 0 0 -6932112"/>
                <a:gd name="T0" fmla="*/ 0 256 1"/>
                <a:gd name="T1" fmla="*/ 180 256 1"/>
                <a:gd name="G3" fmla="+- -6932112 T0 T1"/>
                <a:gd name="T2" fmla="*/ 0 256 1"/>
                <a:gd name="T3" fmla="*/ 90 256 1"/>
                <a:gd name="G4" fmla="+- -6932112 T2 T3"/>
                <a:gd name="G5" fmla="*/ G4 2 1"/>
                <a:gd name="T4" fmla="*/ 90 256 1"/>
                <a:gd name="T5" fmla="*/ 0 256 1"/>
                <a:gd name="G6" fmla="+- -6932112 T4 T5"/>
                <a:gd name="G7" fmla="*/ G6 2 1"/>
                <a:gd name="G8" fmla="abs -693211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377"/>
                <a:gd name="G18" fmla="*/ 5377 1 2"/>
                <a:gd name="G19" fmla="+- G18 5400 0"/>
                <a:gd name="G20" fmla="cos G19 -6932112"/>
                <a:gd name="G21" fmla="sin G19 -6932112"/>
                <a:gd name="G22" fmla="+- G20 10800 0"/>
                <a:gd name="G23" fmla="+- G21 10800 0"/>
                <a:gd name="G24" fmla="+- 10800 0 G20"/>
                <a:gd name="G25" fmla="+- 5377 10800 0"/>
                <a:gd name="G26" fmla="?: G9 G17 G25"/>
                <a:gd name="G27" fmla="?: G9 0 21600"/>
                <a:gd name="G28" fmla="cos 10800 -6932112"/>
                <a:gd name="G29" fmla="sin 10800 -6932112"/>
                <a:gd name="G30" fmla="sin 5377 -6932112"/>
                <a:gd name="G31" fmla="+- G28 10800 0"/>
                <a:gd name="G32" fmla="+- G29 10800 0"/>
                <a:gd name="G33" fmla="+- G30 10800 0"/>
                <a:gd name="G34" fmla="?: G4 0 G31"/>
                <a:gd name="G35" fmla="?: -6932112 G34 0"/>
                <a:gd name="G36" fmla="?: G6 G35 G31"/>
                <a:gd name="G37" fmla="+- 21600 0 G36"/>
                <a:gd name="G38" fmla="?: G4 0 G33"/>
                <a:gd name="G39" fmla="?: -693211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600 w 21600"/>
                <a:gd name="T15" fmla="*/ 3015 h 21600"/>
                <a:gd name="T16" fmla="*/ 10800 w 21600"/>
                <a:gd name="T17" fmla="*/ 5423 h 21600"/>
                <a:gd name="T18" fmla="*/ 13000 w 21600"/>
                <a:gd name="T19" fmla="*/ 301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338" y="5625"/>
                  </a:moveTo>
                  <a:cubicBezTo>
                    <a:pt x="9813" y="5491"/>
                    <a:pt x="10305" y="5423"/>
                    <a:pt x="10800" y="5423"/>
                  </a:cubicBezTo>
                  <a:cubicBezTo>
                    <a:pt x="11294" y="5423"/>
                    <a:pt x="11786" y="5491"/>
                    <a:pt x="12261" y="5625"/>
                  </a:cubicBezTo>
                  <a:lnTo>
                    <a:pt x="13736" y="406"/>
                  </a:lnTo>
                  <a:cubicBezTo>
                    <a:pt x="12780" y="136"/>
                    <a:pt x="11792" y="0"/>
                    <a:pt x="10799" y="0"/>
                  </a:cubicBezTo>
                  <a:cubicBezTo>
                    <a:pt x="9807" y="0"/>
                    <a:pt x="8819" y="136"/>
                    <a:pt x="7863" y="406"/>
                  </a:cubicBezTo>
                  <a:close/>
                </a:path>
              </a:pathLst>
            </a:custGeom>
            <a:solidFill>
              <a:srgbClr val="F35B1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CH" altLang="cs-CZ" sz="240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0253" name="Oval 13"/>
            <p:cNvSpPr>
              <a:spLocks noChangeArrowheads="1"/>
            </p:cNvSpPr>
            <p:nvPr/>
          </p:nvSpPr>
          <p:spPr bwMode="auto">
            <a:xfrm rot="699195">
              <a:off x="1958" y="1939"/>
              <a:ext cx="400" cy="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auto">
            <a:xfrm>
              <a:off x="1006" y="747"/>
              <a:ext cx="1296" cy="915"/>
            </a:xfrm>
            <a:custGeom>
              <a:avLst/>
              <a:gdLst>
                <a:gd name="T0" fmla="*/ 48 w 1296"/>
                <a:gd name="T1" fmla="*/ 822 h 915"/>
                <a:gd name="T2" fmla="*/ 90 w 1296"/>
                <a:gd name="T3" fmla="*/ 861 h 915"/>
                <a:gd name="T4" fmla="*/ 138 w 1296"/>
                <a:gd name="T5" fmla="*/ 891 h 915"/>
                <a:gd name="T6" fmla="*/ 189 w 1296"/>
                <a:gd name="T7" fmla="*/ 909 h 915"/>
                <a:gd name="T8" fmla="*/ 255 w 1296"/>
                <a:gd name="T9" fmla="*/ 915 h 915"/>
                <a:gd name="T10" fmla="*/ 327 w 1296"/>
                <a:gd name="T11" fmla="*/ 894 h 915"/>
                <a:gd name="T12" fmla="*/ 381 w 1296"/>
                <a:gd name="T13" fmla="*/ 867 h 915"/>
                <a:gd name="T14" fmla="*/ 423 w 1296"/>
                <a:gd name="T15" fmla="*/ 825 h 915"/>
                <a:gd name="T16" fmla="*/ 453 w 1296"/>
                <a:gd name="T17" fmla="*/ 780 h 915"/>
                <a:gd name="T18" fmla="*/ 501 w 1296"/>
                <a:gd name="T19" fmla="*/ 705 h 915"/>
                <a:gd name="T20" fmla="*/ 573 w 1296"/>
                <a:gd name="T21" fmla="*/ 594 h 915"/>
                <a:gd name="T22" fmla="*/ 651 w 1296"/>
                <a:gd name="T23" fmla="*/ 504 h 915"/>
                <a:gd name="T24" fmla="*/ 715 w 1296"/>
                <a:gd name="T25" fmla="*/ 441 h 915"/>
                <a:gd name="T26" fmla="*/ 760 w 1296"/>
                <a:gd name="T27" fmla="*/ 396 h 915"/>
                <a:gd name="T28" fmla="*/ 810 w 1296"/>
                <a:gd name="T29" fmla="*/ 365 h 915"/>
                <a:gd name="T30" fmla="*/ 858 w 1296"/>
                <a:gd name="T31" fmla="*/ 371 h 915"/>
                <a:gd name="T32" fmla="*/ 883 w 1296"/>
                <a:gd name="T33" fmla="*/ 401 h 915"/>
                <a:gd name="T34" fmla="*/ 928 w 1296"/>
                <a:gd name="T35" fmla="*/ 486 h 915"/>
                <a:gd name="T36" fmla="*/ 970 w 1296"/>
                <a:gd name="T37" fmla="*/ 595 h 915"/>
                <a:gd name="T38" fmla="*/ 990 w 1296"/>
                <a:gd name="T39" fmla="*/ 713 h 915"/>
                <a:gd name="T40" fmla="*/ 998 w 1296"/>
                <a:gd name="T41" fmla="*/ 808 h 915"/>
                <a:gd name="T42" fmla="*/ 1007 w 1296"/>
                <a:gd name="T43" fmla="*/ 904 h 915"/>
                <a:gd name="T44" fmla="*/ 1060 w 1296"/>
                <a:gd name="T45" fmla="*/ 887 h 915"/>
                <a:gd name="T46" fmla="*/ 1111 w 1296"/>
                <a:gd name="T47" fmla="*/ 873 h 915"/>
                <a:gd name="T48" fmla="*/ 1178 w 1296"/>
                <a:gd name="T49" fmla="*/ 870 h 915"/>
                <a:gd name="T50" fmla="*/ 1243 w 1296"/>
                <a:gd name="T51" fmla="*/ 881 h 915"/>
                <a:gd name="T52" fmla="*/ 1296 w 1296"/>
                <a:gd name="T53" fmla="*/ 898 h 915"/>
                <a:gd name="T54" fmla="*/ 1293 w 1296"/>
                <a:gd name="T55" fmla="*/ 738 h 915"/>
                <a:gd name="T56" fmla="*/ 1282 w 1296"/>
                <a:gd name="T57" fmla="*/ 578 h 915"/>
                <a:gd name="T58" fmla="*/ 1254 w 1296"/>
                <a:gd name="T59" fmla="*/ 443 h 915"/>
                <a:gd name="T60" fmla="*/ 1212 w 1296"/>
                <a:gd name="T61" fmla="*/ 337 h 915"/>
                <a:gd name="T62" fmla="*/ 1136 w 1296"/>
                <a:gd name="T63" fmla="*/ 199 h 915"/>
                <a:gd name="T64" fmla="*/ 1057 w 1296"/>
                <a:gd name="T65" fmla="*/ 93 h 915"/>
                <a:gd name="T66" fmla="*/ 1012 w 1296"/>
                <a:gd name="T67" fmla="*/ 42 h 915"/>
                <a:gd name="T68" fmla="*/ 934 w 1296"/>
                <a:gd name="T69" fmla="*/ 11 h 915"/>
                <a:gd name="T70" fmla="*/ 866 w 1296"/>
                <a:gd name="T71" fmla="*/ 0 h 915"/>
                <a:gd name="T72" fmla="*/ 791 w 1296"/>
                <a:gd name="T73" fmla="*/ 8 h 915"/>
                <a:gd name="T74" fmla="*/ 704 w 1296"/>
                <a:gd name="T75" fmla="*/ 36 h 915"/>
                <a:gd name="T76" fmla="*/ 633 w 1296"/>
                <a:gd name="T77" fmla="*/ 81 h 915"/>
                <a:gd name="T78" fmla="*/ 485 w 1296"/>
                <a:gd name="T79" fmla="*/ 180 h 915"/>
                <a:gd name="T80" fmla="*/ 255 w 1296"/>
                <a:gd name="T81" fmla="*/ 366 h 915"/>
                <a:gd name="T82" fmla="*/ 129 w 1296"/>
                <a:gd name="T83" fmla="*/ 459 h 915"/>
                <a:gd name="T84" fmla="*/ 54 w 1296"/>
                <a:gd name="T85" fmla="*/ 516 h 915"/>
                <a:gd name="T86" fmla="*/ 18 w 1296"/>
                <a:gd name="T87" fmla="*/ 570 h 915"/>
                <a:gd name="T88" fmla="*/ 3 w 1296"/>
                <a:gd name="T89" fmla="*/ 621 h 915"/>
                <a:gd name="T90" fmla="*/ 0 w 1296"/>
                <a:gd name="T91" fmla="*/ 681 h 915"/>
                <a:gd name="T92" fmla="*/ 15 w 1296"/>
                <a:gd name="T93" fmla="*/ 762 h 915"/>
                <a:gd name="T94" fmla="*/ 48 w 1296"/>
                <a:gd name="T95" fmla="*/ 822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96" h="915">
                  <a:moveTo>
                    <a:pt x="48" y="822"/>
                  </a:moveTo>
                  <a:lnTo>
                    <a:pt x="90" y="861"/>
                  </a:lnTo>
                  <a:lnTo>
                    <a:pt x="138" y="891"/>
                  </a:lnTo>
                  <a:lnTo>
                    <a:pt x="189" y="909"/>
                  </a:lnTo>
                  <a:lnTo>
                    <a:pt x="255" y="915"/>
                  </a:lnTo>
                  <a:lnTo>
                    <a:pt x="327" y="894"/>
                  </a:lnTo>
                  <a:lnTo>
                    <a:pt x="381" y="867"/>
                  </a:lnTo>
                  <a:lnTo>
                    <a:pt x="423" y="825"/>
                  </a:lnTo>
                  <a:lnTo>
                    <a:pt x="453" y="780"/>
                  </a:lnTo>
                  <a:lnTo>
                    <a:pt x="501" y="705"/>
                  </a:lnTo>
                  <a:lnTo>
                    <a:pt x="573" y="594"/>
                  </a:lnTo>
                  <a:lnTo>
                    <a:pt x="651" y="504"/>
                  </a:lnTo>
                  <a:lnTo>
                    <a:pt x="715" y="441"/>
                  </a:lnTo>
                  <a:lnTo>
                    <a:pt x="760" y="396"/>
                  </a:lnTo>
                  <a:lnTo>
                    <a:pt x="810" y="365"/>
                  </a:lnTo>
                  <a:lnTo>
                    <a:pt x="858" y="371"/>
                  </a:lnTo>
                  <a:lnTo>
                    <a:pt x="883" y="401"/>
                  </a:lnTo>
                  <a:lnTo>
                    <a:pt x="928" y="486"/>
                  </a:lnTo>
                  <a:lnTo>
                    <a:pt x="970" y="595"/>
                  </a:lnTo>
                  <a:lnTo>
                    <a:pt x="990" y="713"/>
                  </a:lnTo>
                  <a:lnTo>
                    <a:pt x="998" y="808"/>
                  </a:lnTo>
                  <a:lnTo>
                    <a:pt x="1007" y="904"/>
                  </a:lnTo>
                  <a:lnTo>
                    <a:pt x="1060" y="887"/>
                  </a:lnTo>
                  <a:lnTo>
                    <a:pt x="1111" y="873"/>
                  </a:lnTo>
                  <a:lnTo>
                    <a:pt x="1178" y="870"/>
                  </a:lnTo>
                  <a:lnTo>
                    <a:pt x="1243" y="881"/>
                  </a:lnTo>
                  <a:lnTo>
                    <a:pt x="1296" y="898"/>
                  </a:lnTo>
                  <a:lnTo>
                    <a:pt x="1293" y="738"/>
                  </a:lnTo>
                  <a:lnTo>
                    <a:pt x="1282" y="578"/>
                  </a:lnTo>
                  <a:lnTo>
                    <a:pt x="1254" y="443"/>
                  </a:lnTo>
                  <a:lnTo>
                    <a:pt x="1212" y="337"/>
                  </a:lnTo>
                  <a:lnTo>
                    <a:pt x="1136" y="199"/>
                  </a:lnTo>
                  <a:lnTo>
                    <a:pt x="1057" y="93"/>
                  </a:lnTo>
                  <a:lnTo>
                    <a:pt x="1012" y="42"/>
                  </a:lnTo>
                  <a:lnTo>
                    <a:pt x="934" y="11"/>
                  </a:lnTo>
                  <a:lnTo>
                    <a:pt x="866" y="0"/>
                  </a:lnTo>
                  <a:lnTo>
                    <a:pt x="791" y="8"/>
                  </a:lnTo>
                  <a:lnTo>
                    <a:pt x="704" y="36"/>
                  </a:lnTo>
                  <a:lnTo>
                    <a:pt x="633" y="81"/>
                  </a:lnTo>
                  <a:lnTo>
                    <a:pt x="485" y="180"/>
                  </a:lnTo>
                  <a:lnTo>
                    <a:pt x="255" y="366"/>
                  </a:lnTo>
                  <a:lnTo>
                    <a:pt x="129" y="459"/>
                  </a:lnTo>
                  <a:lnTo>
                    <a:pt x="54" y="516"/>
                  </a:lnTo>
                  <a:lnTo>
                    <a:pt x="18" y="570"/>
                  </a:lnTo>
                  <a:lnTo>
                    <a:pt x="3" y="621"/>
                  </a:lnTo>
                  <a:lnTo>
                    <a:pt x="0" y="681"/>
                  </a:lnTo>
                  <a:lnTo>
                    <a:pt x="15" y="762"/>
                  </a:lnTo>
                  <a:lnTo>
                    <a:pt x="48" y="822"/>
                  </a:lnTo>
                  <a:close/>
                </a:path>
              </a:pathLst>
            </a:custGeom>
            <a:solidFill>
              <a:srgbClr val="AD69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1102" y="1275"/>
              <a:ext cx="288" cy="2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auto">
            <a:xfrm>
              <a:off x="1348" y="2663"/>
              <a:ext cx="3228" cy="436"/>
            </a:xfrm>
            <a:custGeom>
              <a:avLst/>
              <a:gdLst>
                <a:gd name="T0" fmla="*/ 0 w 3228"/>
                <a:gd name="T1" fmla="*/ 28 h 436"/>
                <a:gd name="T2" fmla="*/ 887 w 3228"/>
                <a:gd name="T3" fmla="*/ 8 h 436"/>
                <a:gd name="T4" fmla="*/ 1626 w 3228"/>
                <a:gd name="T5" fmla="*/ 76 h 436"/>
                <a:gd name="T6" fmla="*/ 2358 w 3228"/>
                <a:gd name="T7" fmla="*/ 220 h 436"/>
                <a:gd name="T8" fmla="*/ 3228 w 3228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8" h="436">
                  <a:moveTo>
                    <a:pt x="0" y="28"/>
                  </a:moveTo>
                  <a:cubicBezTo>
                    <a:pt x="147" y="25"/>
                    <a:pt x="616" y="0"/>
                    <a:pt x="887" y="8"/>
                  </a:cubicBezTo>
                  <a:cubicBezTo>
                    <a:pt x="1158" y="16"/>
                    <a:pt x="1381" y="41"/>
                    <a:pt x="1626" y="76"/>
                  </a:cubicBezTo>
                  <a:cubicBezTo>
                    <a:pt x="1871" y="111"/>
                    <a:pt x="2091" y="160"/>
                    <a:pt x="2358" y="220"/>
                  </a:cubicBezTo>
                  <a:cubicBezTo>
                    <a:pt x="2625" y="280"/>
                    <a:pt x="3047" y="391"/>
                    <a:pt x="3228" y="436"/>
                  </a:cubicBezTo>
                </a:path>
              </a:pathLst>
            </a:custGeom>
            <a:noFill/>
            <a:ln w="5715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1798" y="2650"/>
              <a:ext cx="738" cy="15"/>
            </a:xfrm>
            <a:custGeom>
              <a:avLst/>
              <a:gdLst>
                <a:gd name="T0" fmla="*/ 0 w 738"/>
                <a:gd name="T1" fmla="*/ 11 h 15"/>
                <a:gd name="T2" fmla="*/ 394 w 738"/>
                <a:gd name="T3" fmla="*/ 1 h 15"/>
                <a:gd name="T4" fmla="*/ 738 w 738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8" h="15">
                  <a:moveTo>
                    <a:pt x="0" y="11"/>
                  </a:moveTo>
                  <a:cubicBezTo>
                    <a:pt x="65" y="9"/>
                    <a:pt x="271" y="0"/>
                    <a:pt x="394" y="1"/>
                  </a:cubicBezTo>
                  <a:cubicBezTo>
                    <a:pt x="517" y="2"/>
                    <a:pt x="666" y="12"/>
                    <a:pt x="738" y="15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991" y="714"/>
              <a:ext cx="1778" cy="937"/>
            </a:xfrm>
            <a:custGeom>
              <a:avLst/>
              <a:gdLst>
                <a:gd name="T0" fmla="*/ 1668 w 1778"/>
                <a:gd name="T1" fmla="*/ 687 h 937"/>
                <a:gd name="T2" fmla="*/ 1701 w 1778"/>
                <a:gd name="T3" fmla="*/ 819 h 937"/>
                <a:gd name="T4" fmla="*/ 1620 w 1778"/>
                <a:gd name="T5" fmla="*/ 858 h 937"/>
                <a:gd name="T6" fmla="*/ 1569 w 1778"/>
                <a:gd name="T7" fmla="*/ 855 h 937"/>
                <a:gd name="T8" fmla="*/ 1485 w 1778"/>
                <a:gd name="T9" fmla="*/ 798 h 937"/>
                <a:gd name="T10" fmla="*/ 1479 w 1778"/>
                <a:gd name="T11" fmla="*/ 717 h 937"/>
                <a:gd name="T12" fmla="*/ 1527 w 1778"/>
                <a:gd name="T13" fmla="*/ 657 h 937"/>
                <a:gd name="T14" fmla="*/ 1617 w 1778"/>
                <a:gd name="T15" fmla="*/ 633 h 937"/>
                <a:gd name="T16" fmla="*/ 1698 w 1778"/>
                <a:gd name="T17" fmla="*/ 666 h 937"/>
                <a:gd name="T18" fmla="*/ 1731 w 1778"/>
                <a:gd name="T19" fmla="*/ 732 h 937"/>
                <a:gd name="T20" fmla="*/ 1743 w 1778"/>
                <a:gd name="T21" fmla="*/ 816 h 937"/>
                <a:gd name="T22" fmla="*/ 1683 w 1778"/>
                <a:gd name="T23" fmla="*/ 882 h 937"/>
                <a:gd name="T24" fmla="*/ 1569 w 1778"/>
                <a:gd name="T25" fmla="*/ 891 h 937"/>
                <a:gd name="T26" fmla="*/ 1458 w 1778"/>
                <a:gd name="T27" fmla="*/ 816 h 937"/>
                <a:gd name="T28" fmla="*/ 1464 w 1778"/>
                <a:gd name="T29" fmla="*/ 684 h 937"/>
                <a:gd name="T30" fmla="*/ 1527 w 1778"/>
                <a:gd name="T31" fmla="*/ 615 h 937"/>
                <a:gd name="T32" fmla="*/ 1662 w 1778"/>
                <a:gd name="T33" fmla="*/ 612 h 937"/>
                <a:gd name="T34" fmla="*/ 1758 w 1778"/>
                <a:gd name="T35" fmla="*/ 693 h 937"/>
                <a:gd name="T36" fmla="*/ 1752 w 1778"/>
                <a:gd name="T37" fmla="*/ 882 h 937"/>
                <a:gd name="T38" fmla="*/ 1602 w 1778"/>
                <a:gd name="T39" fmla="*/ 927 h 937"/>
                <a:gd name="T40" fmla="*/ 1407 w 1778"/>
                <a:gd name="T41" fmla="*/ 822 h 937"/>
                <a:gd name="T42" fmla="*/ 1302 w 1778"/>
                <a:gd name="T43" fmla="*/ 483 h 937"/>
                <a:gd name="T44" fmla="*/ 1107 w 1778"/>
                <a:gd name="T45" fmla="*/ 126 h 937"/>
                <a:gd name="T46" fmla="*/ 864 w 1778"/>
                <a:gd name="T47" fmla="*/ 6 h 937"/>
                <a:gd name="T48" fmla="*/ 627 w 1778"/>
                <a:gd name="T49" fmla="*/ 87 h 937"/>
                <a:gd name="T50" fmla="*/ 360 w 1778"/>
                <a:gd name="T51" fmla="*/ 255 h 937"/>
                <a:gd name="T52" fmla="*/ 174 w 1778"/>
                <a:gd name="T53" fmla="*/ 408 h 937"/>
                <a:gd name="T54" fmla="*/ 108 w 1778"/>
                <a:gd name="T55" fmla="*/ 462 h 937"/>
                <a:gd name="T56" fmla="*/ 48 w 1778"/>
                <a:gd name="T57" fmla="*/ 471 h 937"/>
                <a:gd name="T58" fmla="*/ 0 w 1778"/>
                <a:gd name="T59" fmla="*/ 339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78" h="937">
                  <a:moveTo>
                    <a:pt x="1668" y="687"/>
                  </a:moveTo>
                  <a:cubicBezTo>
                    <a:pt x="1673" y="708"/>
                    <a:pt x="1709" y="791"/>
                    <a:pt x="1701" y="819"/>
                  </a:cubicBezTo>
                  <a:cubicBezTo>
                    <a:pt x="1693" y="847"/>
                    <a:pt x="1642" y="852"/>
                    <a:pt x="1620" y="858"/>
                  </a:cubicBezTo>
                  <a:cubicBezTo>
                    <a:pt x="1598" y="864"/>
                    <a:pt x="1591" y="865"/>
                    <a:pt x="1569" y="855"/>
                  </a:cubicBezTo>
                  <a:cubicBezTo>
                    <a:pt x="1547" y="845"/>
                    <a:pt x="1500" y="821"/>
                    <a:pt x="1485" y="798"/>
                  </a:cubicBezTo>
                  <a:cubicBezTo>
                    <a:pt x="1470" y="775"/>
                    <a:pt x="1472" y="740"/>
                    <a:pt x="1479" y="717"/>
                  </a:cubicBezTo>
                  <a:cubicBezTo>
                    <a:pt x="1486" y="694"/>
                    <a:pt x="1504" y="671"/>
                    <a:pt x="1527" y="657"/>
                  </a:cubicBezTo>
                  <a:cubicBezTo>
                    <a:pt x="1550" y="643"/>
                    <a:pt x="1589" y="632"/>
                    <a:pt x="1617" y="633"/>
                  </a:cubicBezTo>
                  <a:cubicBezTo>
                    <a:pt x="1645" y="634"/>
                    <a:pt x="1679" y="650"/>
                    <a:pt x="1698" y="666"/>
                  </a:cubicBezTo>
                  <a:cubicBezTo>
                    <a:pt x="1717" y="682"/>
                    <a:pt x="1724" y="707"/>
                    <a:pt x="1731" y="732"/>
                  </a:cubicBezTo>
                  <a:cubicBezTo>
                    <a:pt x="1738" y="757"/>
                    <a:pt x="1751" y="791"/>
                    <a:pt x="1743" y="816"/>
                  </a:cubicBezTo>
                  <a:cubicBezTo>
                    <a:pt x="1735" y="841"/>
                    <a:pt x="1712" y="869"/>
                    <a:pt x="1683" y="882"/>
                  </a:cubicBezTo>
                  <a:cubicBezTo>
                    <a:pt x="1654" y="895"/>
                    <a:pt x="1606" y="902"/>
                    <a:pt x="1569" y="891"/>
                  </a:cubicBezTo>
                  <a:cubicBezTo>
                    <a:pt x="1532" y="880"/>
                    <a:pt x="1476" y="851"/>
                    <a:pt x="1458" y="816"/>
                  </a:cubicBezTo>
                  <a:cubicBezTo>
                    <a:pt x="1440" y="781"/>
                    <a:pt x="1453" y="717"/>
                    <a:pt x="1464" y="684"/>
                  </a:cubicBezTo>
                  <a:cubicBezTo>
                    <a:pt x="1475" y="651"/>
                    <a:pt x="1494" y="627"/>
                    <a:pt x="1527" y="615"/>
                  </a:cubicBezTo>
                  <a:cubicBezTo>
                    <a:pt x="1560" y="603"/>
                    <a:pt x="1624" y="599"/>
                    <a:pt x="1662" y="612"/>
                  </a:cubicBezTo>
                  <a:cubicBezTo>
                    <a:pt x="1700" y="625"/>
                    <a:pt x="1743" y="648"/>
                    <a:pt x="1758" y="693"/>
                  </a:cubicBezTo>
                  <a:cubicBezTo>
                    <a:pt x="1773" y="738"/>
                    <a:pt x="1778" y="843"/>
                    <a:pt x="1752" y="882"/>
                  </a:cubicBezTo>
                  <a:cubicBezTo>
                    <a:pt x="1726" y="921"/>
                    <a:pt x="1659" y="937"/>
                    <a:pt x="1602" y="927"/>
                  </a:cubicBezTo>
                  <a:cubicBezTo>
                    <a:pt x="1545" y="917"/>
                    <a:pt x="1457" y="896"/>
                    <a:pt x="1407" y="822"/>
                  </a:cubicBezTo>
                  <a:cubicBezTo>
                    <a:pt x="1357" y="748"/>
                    <a:pt x="1352" y="599"/>
                    <a:pt x="1302" y="483"/>
                  </a:cubicBezTo>
                  <a:cubicBezTo>
                    <a:pt x="1252" y="367"/>
                    <a:pt x="1180" y="205"/>
                    <a:pt x="1107" y="126"/>
                  </a:cubicBezTo>
                  <a:cubicBezTo>
                    <a:pt x="1034" y="47"/>
                    <a:pt x="944" y="12"/>
                    <a:pt x="864" y="6"/>
                  </a:cubicBezTo>
                  <a:cubicBezTo>
                    <a:pt x="784" y="0"/>
                    <a:pt x="711" y="45"/>
                    <a:pt x="627" y="87"/>
                  </a:cubicBezTo>
                  <a:cubicBezTo>
                    <a:pt x="543" y="129"/>
                    <a:pt x="435" y="202"/>
                    <a:pt x="360" y="255"/>
                  </a:cubicBezTo>
                  <a:cubicBezTo>
                    <a:pt x="285" y="308"/>
                    <a:pt x="216" y="374"/>
                    <a:pt x="174" y="408"/>
                  </a:cubicBezTo>
                  <a:cubicBezTo>
                    <a:pt x="132" y="442"/>
                    <a:pt x="129" y="451"/>
                    <a:pt x="108" y="462"/>
                  </a:cubicBezTo>
                  <a:cubicBezTo>
                    <a:pt x="87" y="473"/>
                    <a:pt x="66" y="491"/>
                    <a:pt x="48" y="471"/>
                  </a:cubicBezTo>
                  <a:cubicBezTo>
                    <a:pt x="30" y="451"/>
                    <a:pt x="10" y="367"/>
                    <a:pt x="0" y="339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 rot="831815">
              <a:off x="4078" y="2907"/>
              <a:ext cx="432" cy="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60" name="Rectangle 20"/>
            <p:cNvSpPr>
              <a:spLocks noChangeArrowheads="1"/>
            </p:cNvSpPr>
            <p:nvPr/>
          </p:nvSpPr>
          <p:spPr bwMode="auto">
            <a:xfrm rot="831815">
              <a:off x="4030" y="3051"/>
              <a:ext cx="432" cy="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auto">
            <a:xfrm>
              <a:off x="1566" y="2135"/>
              <a:ext cx="1168" cy="156"/>
            </a:xfrm>
            <a:custGeom>
              <a:avLst/>
              <a:gdLst>
                <a:gd name="T0" fmla="*/ 0 w 1168"/>
                <a:gd name="T1" fmla="*/ 12 h 156"/>
                <a:gd name="T2" fmla="*/ 536 w 1168"/>
                <a:gd name="T3" fmla="*/ 4 h 156"/>
                <a:gd name="T4" fmla="*/ 728 w 1168"/>
                <a:gd name="T5" fmla="*/ 36 h 156"/>
                <a:gd name="T6" fmla="*/ 1168 w 1168"/>
                <a:gd name="T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" h="156">
                  <a:moveTo>
                    <a:pt x="0" y="12"/>
                  </a:moveTo>
                  <a:cubicBezTo>
                    <a:pt x="89" y="11"/>
                    <a:pt x="415" y="0"/>
                    <a:pt x="536" y="4"/>
                  </a:cubicBezTo>
                  <a:cubicBezTo>
                    <a:pt x="657" y="8"/>
                    <a:pt x="623" y="11"/>
                    <a:pt x="728" y="36"/>
                  </a:cubicBezTo>
                  <a:cubicBezTo>
                    <a:pt x="833" y="61"/>
                    <a:pt x="1076" y="131"/>
                    <a:pt x="1168" y="156"/>
                  </a:cubicBezTo>
                </a:path>
              </a:pathLst>
            </a:custGeom>
            <a:noFill/>
            <a:ln w="762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250825" y="3933825"/>
            <a:ext cx="86423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9750" indent="-539750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58888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8275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/>
              <a:t>2.	</a:t>
            </a:r>
            <a:r>
              <a:rPr lang="cs-CZ" altLang="cs-CZ" sz="2400" b="1" u="sng"/>
              <a:t>Kovové kartáče</a:t>
            </a:r>
            <a:r>
              <a:rPr lang="cs-CZ" altLang="cs-CZ" sz="2400" b="1"/>
              <a:t> </a:t>
            </a:r>
            <a:r>
              <a:rPr lang="cs-CZ" altLang="cs-CZ" sz="2000" b="1"/>
              <a:t>(kartáče - bronz + stříbro, komutátor – bronz)</a:t>
            </a:r>
          </a:p>
          <a:p>
            <a:pPr>
              <a:spcBef>
                <a:spcPct val="50000"/>
              </a:spcBef>
            </a:pPr>
            <a:r>
              <a:rPr lang="cs-CZ" altLang="cs-CZ" sz="2000" b="1"/>
              <a:t>	*	doléhají na komutátor vlastní pružností </a:t>
            </a:r>
            <a:r>
              <a:rPr lang="cs-CZ" altLang="cs-CZ" sz="2000" b="1">
                <a:sym typeface="Symbol" panose="05050102010706020507" pitchFamily="18" charset="2"/>
              </a:rPr>
              <a:t> malá přítlačná síla</a:t>
            </a:r>
          </a:p>
          <a:p>
            <a:r>
              <a:rPr lang="cs-CZ" altLang="cs-CZ" sz="2000" b="1">
                <a:sym typeface="Symbol" panose="05050102010706020507" pitchFamily="18" charset="2"/>
              </a:rPr>
              <a:t>	*	nízký přechodový odpor</a:t>
            </a:r>
          </a:p>
          <a:p>
            <a:r>
              <a:rPr lang="cs-CZ" altLang="cs-CZ" sz="2000" b="1"/>
              <a:t>	*	malé mechanické brzdění </a:t>
            </a:r>
            <a:r>
              <a:rPr lang="cs-CZ" altLang="cs-CZ" sz="2000" b="1">
                <a:sym typeface="Symbol" panose="05050102010706020507" pitchFamily="18" charset="2"/>
              </a:rPr>
              <a:t> snížení proud naprázdno</a:t>
            </a:r>
          </a:p>
          <a:p>
            <a:r>
              <a:rPr lang="cs-CZ" altLang="cs-CZ" sz="2000" b="1">
                <a:sym typeface="Symbol" panose="05050102010706020507" pitchFamily="18" charset="2"/>
              </a:rPr>
              <a:t>	*	ke snížení jiskření se používají kondenzátory  zvýšení doby života</a:t>
            </a:r>
          </a:p>
        </p:txBody>
      </p:sp>
      <p:sp>
        <p:nvSpPr>
          <p:cNvPr id="10263" name="Oval 23"/>
          <p:cNvSpPr>
            <a:spLocks noChangeArrowheads="1"/>
          </p:cNvSpPr>
          <p:nvPr/>
        </p:nvSpPr>
        <p:spPr bwMode="auto">
          <a:xfrm rot="710974">
            <a:off x="49213" y="2060575"/>
            <a:ext cx="4681537" cy="1079500"/>
          </a:xfrm>
          <a:prstGeom prst="ellipse">
            <a:avLst/>
          </a:prstGeom>
          <a:solidFill>
            <a:srgbClr val="FF0000">
              <a:alpha val="14999"/>
            </a:srgbClr>
          </a:solidFill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64" name="Rectangle 24"/>
          <p:cNvSpPr>
            <a:spLocks noGrp="1" noChangeArrowheads="1"/>
          </p:cNvSpPr>
          <p:nvPr>
            <p:ph type="title"/>
          </p:nvPr>
        </p:nvSpPr>
        <p:spPr>
          <a:xfrm>
            <a:off x="2824163" y="765175"/>
            <a:ext cx="5924550" cy="850900"/>
          </a:xfrm>
          <a:solidFill>
            <a:schemeClr val="bg1"/>
          </a:solidFill>
        </p:spPr>
        <p:txBody>
          <a:bodyPr/>
          <a:lstStyle/>
          <a:p>
            <a:r>
              <a:rPr lang="cs-CZ" altLang="cs-CZ" b="1" u="sng"/>
              <a:t>Kartáče a komutátor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 animBg="1"/>
      <p:bldP spid="10264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1429</Words>
  <Application>Microsoft Office PowerPoint</Application>
  <PresentationFormat>Předvádění na obrazovce (4:3)</PresentationFormat>
  <Paragraphs>261</Paragraphs>
  <Slides>32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</vt:lpstr>
      <vt:lpstr>Arial</vt:lpstr>
      <vt:lpstr>Helvetica</vt:lpstr>
      <vt:lpstr>Symbol</vt:lpstr>
      <vt:lpstr>Výchozí návrh</vt:lpstr>
      <vt:lpstr>Corel PHOTO-PAINT 9.0 Image</vt:lpstr>
      <vt:lpstr>Rovnice</vt:lpstr>
      <vt:lpstr>Stejnosměrné motory se samonosným vinutím</vt:lpstr>
      <vt:lpstr>Úvod</vt:lpstr>
      <vt:lpstr>Možnosti realizace pohonu</vt:lpstr>
      <vt:lpstr>Charakteristiky</vt:lpstr>
      <vt:lpstr>Konstrukce komutátorového motoru bez železného jádra</vt:lpstr>
      <vt:lpstr>Samonosné vinutí</vt:lpstr>
      <vt:lpstr>Konstrukce komutátorového motoru bez železného jádra</vt:lpstr>
      <vt:lpstr>Kartáče a komutátor</vt:lpstr>
      <vt:lpstr>Kartáče a komutátor</vt:lpstr>
      <vt:lpstr>Konstrukce rotoru</vt:lpstr>
      <vt:lpstr>Vliv kondenzátorů na životnost</vt:lpstr>
      <vt:lpstr>Konstrukce</vt:lpstr>
      <vt:lpstr>Prezentace aplikace PowerPoint</vt:lpstr>
      <vt:lpstr>Prezentace aplikace PowerPoint</vt:lpstr>
      <vt:lpstr>Elektronicky komutované stejnosměrné motory (EC)</vt:lpstr>
      <vt:lpstr>Prezentace aplikace PowerPoint</vt:lpstr>
      <vt:lpstr>Porovnání různých typů motorů</vt:lpstr>
      <vt:lpstr>Porovnání různých typů motorů</vt:lpstr>
      <vt:lpstr>Konstrukce motorů EC</vt:lpstr>
      <vt:lpstr>Konstrukce motorů EC</vt:lpstr>
      <vt:lpstr>Konstrukce EC</vt:lpstr>
      <vt:lpstr>Konstrukce EC</vt:lpstr>
      <vt:lpstr>Prezentace aplikace PowerPoint</vt:lpstr>
      <vt:lpstr>Jednoduché řízení motorů EC</vt:lpstr>
      <vt:lpstr>Jednoduché řízení motorů EC</vt:lpstr>
      <vt:lpstr>Jednoduché řízení motorů EC</vt:lpstr>
      <vt:lpstr>Využití Hallovy sondy</vt:lpstr>
      <vt:lpstr>Výkonová bilance</vt:lpstr>
      <vt:lpstr>Pracovní bod</vt:lpstr>
      <vt:lpstr>Charakteristiky motorů (příklad P = 200W)</vt:lpstr>
      <vt:lpstr>Pracovní bod</vt:lpstr>
      <vt:lpstr>Materiály</vt:lpstr>
    </vt:vector>
  </TitlesOfParts>
  <Company>SPŠSE Liberec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Stejnosměrné motory se samonosným vinutím</dc:title>
  <dc:creator>pe</dc:creator>
  <cp:lastModifiedBy>Ivo Petricek</cp:lastModifiedBy>
  <cp:revision>89</cp:revision>
  <cp:lastPrinted>2021-11-19T06:43:38Z</cp:lastPrinted>
  <dcterms:created xsi:type="dcterms:W3CDTF">2009-08-21T08:11:28Z</dcterms:created>
  <dcterms:modified xsi:type="dcterms:W3CDTF">2021-11-19T08:06:16Z</dcterms:modified>
</cp:coreProperties>
</file>