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2"/>
  </p:notesMasterIdLst>
  <p:sldIdLst>
    <p:sldId id="256" r:id="rId2"/>
    <p:sldId id="257" r:id="rId3"/>
    <p:sldId id="271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58" r:id="rId31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33"/>
    <a:srgbClr val="0000FF"/>
    <a:srgbClr val="FF3300"/>
    <a:srgbClr val="FF33CC"/>
    <a:srgbClr val="00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4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190BF16-05CA-487E-8559-77309BF741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5561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0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711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BCC86A-EA8E-40A1-A08A-04C8613F07A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B3054-F2D3-435F-82CF-30B9D175FB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023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87D58-0BA9-4CC9-AED9-C9B54E98B6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80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CB5FB-59BA-44A3-BC92-91278A7E9E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658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40C27-8557-479A-976B-61CD609D2B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807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868F2-F217-4C24-B014-8BBA07E52B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485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B5768-4D7B-4542-8590-58D45378DE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366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F342D-A4B1-4CB0-9782-6567FA1FB6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59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84E86-5008-4387-97A2-844980B6B4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37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40E81-796C-4745-98CB-1616903F11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341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902AB-4392-4C77-ADC2-F00F304AB6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545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608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3F26859-2FA5-42CC-88E3-3B675C8FE2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0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dc%20motor%20open_v_Variation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70050"/>
            <a:ext cx="8208963" cy="498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188913"/>
            <a:ext cx="8785225" cy="1008062"/>
          </a:xfrm>
          <a:solidFill>
            <a:srgbClr val="CCFFCC"/>
          </a:solidFill>
        </p:spPr>
        <p:txBody>
          <a:bodyPr/>
          <a:lstStyle/>
          <a:p>
            <a:r>
              <a:rPr lang="cs-CZ" altLang="cs-CZ" sz="5200" b="1">
                <a:solidFill>
                  <a:schemeClr val="bg1"/>
                </a:solidFill>
                <a:latin typeface="Comic Sans MS" panose="030F0702030302020204" pitchFamily="66" charset="0"/>
              </a:rPr>
              <a:t>Stejnosměrné stroje  III.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68313" y="1557338"/>
            <a:ext cx="3598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/>
              <a:t>Konstrukce a princip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1700213"/>
            <a:ext cx="381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cs-CZ" altLang="cs-CZ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07950" y="1946275"/>
            <a:ext cx="4751388" cy="155416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200" b="1">
                <a:solidFill>
                  <a:schemeClr val="bg2"/>
                </a:solidFill>
                <a:latin typeface="Comic Sans MS" panose="030F0702030302020204" pitchFamily="66" charset="0"/>
              </a:rPr>
              <a:t>Regulace otáček a brzdění stejnosměrných motorů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Reverzační pohon s jedním usměrňovačem 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132138" y="4179888"/>
            <a:ext cx="5543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Při regulaci musí platit kladný směr proudu v kotvě </a:t>
            </a:r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</a:t>
            </a:r>
            <a:endParaRPr lang="cs-CZ" altLang="cs-CZ" sz="2200" b="1" dirty="0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2555875" y="1196975"/>
            <a:ext cx="6408738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Pro pohon je použit řízený usměrňovač, u motoru lze přepínat polaritu buzení (přepínání polarity v kotvě je jednodušší, ale u středních a větších výkonů se nepoužívá).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Nevýhodou regulace je malá dynamika pohonu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. Rychlost změny otáček je dána časovou konstantou pro „přebuzení“ budícího vinutí a může trvat až několik sekund. </a:t>
            </a:r>
          </a:p>
        </p:txBody>
      </p:sp>
      <p:graphicFrame>
        <p:nvGraphicFramePr>
          <p:cNvPr id="104455" name="Object 7"/>
          <p:cNvGraphicFramePr>
            <a:graphicFrameLocks noChangeAspect="1"/>
          </p:cNvGraphicFramePr>
          <p:nvPr/>
        </p:nvGraphicFramePr>
        <p:xfrm>
          <a:off x="3478213" y="5013325"/>
          <a:ext cx="5341937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5" name="Rovnice" r:id="rId3" imgW="2171520" imgH="431640" progId="Equation.3">
                  <p:embed/>
                </p:oleObj>
              </mc:Choice>
              <mc:Fallback>
                <p:oleObj name="Rovnice" r:id="rId3" imgW="217152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213" y="5013325"/>
                        <a:ext cx="5341937" cy="10620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4549" name="Group 101"/>
          <p:cNvGrpSpPr>
            <a:grpSpLocks/>
          </p:cNvGrpSpPr>
          <p:nvPr/>
        </p:nvGrpSpPr>
        <p:grpSpPr bwMode="auto">
          <a:xfrm>
            <a:off x="250602" y="836613"/>
            <a:ext cx="2089150" cy="5832475"/>
            <a:chOff x="158" y="527"/>
            <a:chExt cx="1316" cy="3674"/>
          </a:xfrm>
        </p:grpSpPr>
        <p:grpSp>
          <p:nvGrpSpPr>
            <p:cNvPr id="104457" name="Group 9"/>
            <p:cNvGrpSpPr>
              <a:grpSpLocks/>
            </p:cNvGrpSpPr>
            <p:nvPr/>
          </p:nvGrpSpPr>
          <p:grpSpPr bwMode="auto">
            <a:xfrm>
              <a:off x="385" y="527"/>
              <a:ext cx="1089" cy="2370"/>
              <a:chOff x="521" y="572"/>
              <a:chExt cx="1089" cy="2370"/>
            </a:xfrm>
          </p:grpSpPr>
          <p:sp>
            <p:nvSpPr>
              <p:cNvPr id="104458" name="Oval 10"/>
              <p:cNvSpPr>
                <a:spLocks noChangeArrowheads="1"/>
              </p:cNvSpPr>
              <p:nvPr/>
            </p:nvSpPr>
            <p:spPr bwMode="auto">
              <a:xfrm>
                <a:off x="839" y="2443"/>
                <a:ext cx="499" cy="499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59" name="Rectangle 11"/>
              <p:cNvSpPr>
                <a:spLocks noChangeArrowheads="1"/>
              </p:cNvSpPr>
              <p:nvPr/>
            </p:nvSpPr>
            <p:spPr bwMode="auto">
              <a:xfrm>
                <a:off x="794" y="2625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0" name="Rectangle 12"/>
              <p:cNvSpPr>
                <a:spLocks noChangeArrowheads="1"/>
              </p:cNvSpPr>
              <p:nvPr/>
            </p:nvSpPr>
            <p:spPr bwMode="auto">
              <a:xfrm>
                <a:off x="1338" y="2625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1" name="Line 13"/>
              <p:cNvSpPr>
                <a:spLocks noChangeShapeType="1"/>
              </p:cNvSpPr>
              <p:nvPr/>
            </p:nvSpPr>
            <p:spPr bwMode="auto">
              <a:xfrm>
                <a:off x="884" y="845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2" name="Text Box 14"/>
              <p:cNvSpPr txBox="1">
                <a:spLocks noChangeArrowheads="1"/>
              </p:cNvSpPr>
              <p:nvPr/>
            </p:nvSpPr>
            <p:spPr bwMode="auto">
              <a:xfrm>
                <a:off x="930" y="572"/>
                <a:ext cx="16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0000"/>
                    </a:solidFill>
                  </a:rPr>
                  <a:t>U</a:t>
                </a:r>
                <a:endParaRPr lang="cs-CZ" altLang="cs-CZ" sz="2000" b="1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3" name="Text Box 15"/>
              <p:cNvSpPr txBox="1">
                <a:spLocks noChangeArrowheads="1"/>
              </p:cNvSpPr>
              <p:nvPr/>
            </p:nvSpPr>
            <p:spPr bwMode="auto">
              <a:xfrm>
                <a:off x="1206" y="1752"/>
                <a:ext cx="17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+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4" name="Text Box 16"/>
              <p:cNvSpPr txBox="1">
                <a:spLocks noChangeArrowheads="1"/>
              </p:cNvSpPr>
              <p:nvPr/>
            </p:nvSpPr>
            <p:spPr bwMode="auto">
              <a:xfrm>
                <a:off x="748" y="1752"/>
                <a:ext cx="115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-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5" name="Text Box 17"/>
              <p:cNvSpPr txBox="1">
                <a:spLocks noChangeArrowheads="1"/>
              </p:cNvSpPr>
              <p:nvPr/>
            </p:nvSpPr>
            <p:spPr bwMode="auto">
              <a:xfrm>
                <a:off x="1006" y="2466"/>
                <a:ext cx="19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104466" name="Line 18"/>
              <p:cNvSpPr>
                <a:spLocks noChangeShapeType="1"/>
              </p:cNvSpPr>
              <p:nvPr/>
            </p:nvSpPr>
            <p:spPr bwMode="auto">
              <a:xfrm rot="10800000">
                <a:off x="884" y="2716"/>
                <a:ext cx="40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7" name="Arc 19"/>
              <p:cNvSpPr>
                <a:spLocks noChangeAspect="1"/>
              </p:cNvSpPr>
              <p:nvPr/>
            </p:nvSpPr>
            <p:spPr bwMode="auto">
              <a:xfrm rot="18900000">
                <a:off x="863" y="2264"/>
                <a:ext cx="448" cy="439"/>
              </a:xfrm>
              <a:custGeom>
                <a:avLst/>
                <a:gdLst>
                  <a:gd name="G0" fmla="+- 0 0 0"/>
                  <a:gd name="G1" fmla="+- 20935 0 0"/>
                  <a:gd name="G2" fmla="+- 21600 0 0"/>
                  <a:gd name="T0" fmla="*/ 5318 w 21350"/>
                  <a:gd name="T1" fmla="*/ 0 h 20935"/>
                  <a:gd name="T2" fmla="*/ 21350 w 21350"/>
                  <a:gd name="T3" fmla="*/ 17659 h 20935"/>
                  <a:gd name="T4" fmla="*/ 0 w 21350"/>
                  <a:gd name="T5" fmla="*/ 20935 h 20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50" h="20935" fill="none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</a:path>
                  <a:path w="21350" h="20935" stroke="0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  <a:lnTo>
                      <a:pt x="0" y="20935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arrow" w="med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8" name="Text Box 20"/>
              <p:cNvSpPr txBox="1">
                <a:spLocks noChangeArrowheads="1"/>
              </p:cNvSpPr>
              <p:nvPr/>
            </p:nvSpPr>
            <p:spPr bwMode="auto">
              <a:xfrm>
                <a:off x="1020" y="2126"/>
                <a:ext cx="148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04469" name="Line 21"/>
              <p:cNvSpPr>
                <a:spLocks noChangeShapeType="1"/>
              </p:cNvSpPr>
              <p:nvPr/>
            </p:nvSpPr>
            <p:spPr bwMode="auto">
              <a:xfrm rot="16200000" flipH="1">
                <a:off x="1360" y="2274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0" name="Text Box 22"/>
              <p:cNvSpPr txBox="1">
                <a:spLocks noChangeArrowheads="1"/>
              </p:cNvSpPr>
              <p:nvPr/>
            </p:nvSpPr>
            <p:spPr bwMode="auto">
              <a:xfrm>
                <a:off x="1396" y="2058"/>
                <a:ext cx="12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1" name="Rectangle 23"/>
              <p:cNvSpPr>
                <a:spLocks noChangeArrowheads="1"/>
              </p:cNvSpPr>
              <p:nvPr/>
            </p:nvSpPr>
            <p:spPr bwMode="auto">
              <a:xfrm>
                <a:off x="748" y="1344"/>
                <a:ext cx="590" cy="408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2" name="Freeform 24"/>
              <p:cNvSpPr>
                <a:spLocks/>
              </p:cNvSpPr>
              <p:nvPr/>
            </p:nvSpPr>
            <p:spPr bwMode="auto">
              <a:xfrm>
                <a:off x="521" y="1752"/>
                <a:ext cx="409" cy="952"/>
              </a:xfrm>
              <a:custGeom>
                <a:avLst/>
                <a:gdLst>
                  <a:gd name="T0" fmla="*/ 272 w 409"/>
                  <a:gd name="T1" fmla="*/ 952 h 952"/>
                  <a:gd name="T2" fmla="*/ 0 w 409"/>
                  <a:gd name="T3" fmla="*/ 952 h 952"/>
                  <a:gd name="T4" fmla="*/ 0 w 409"/>
                  <a:gd name="T5" fmla="*/ 272 h 952"/>
                  <a:gd name="T6" fmla="*/ 409 w 409"/>
                  <a:gd name="T7" fmla="*/ 272 h 952"/>
                  <a:gd name="T8" fmla="*/ 409 w 409"/>
                  <a:gd name="T9" fmla="*/ 0 h 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9" h="952">
                    <a:moveTo>
                      <a:pt x="272" y="952"/>
                    </a:moveTo>
                    <a:lnTo>
                      <a:pt x="0" y="952"/>
                    </a:lnTo>
                    <a:lnTo>
                      <a:pt x="0" y="272"/>
                    </a:lnTo>
                    <a:lnTo>
                      <a:pt x="409" y="272"/>
                    </a:lnTo>
                    <a:lnTo>
                      <a:pt x="409" y="0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3" name="Freeform 25"/>
              <p:cNvSpPr>
                <a:spLocks/>
              </p:cNvSpPr>
              <p:nvPr/>
            </p:nvSpPr>
            <p:spPr bwMode="auto">
              <a:xfrm>
                <a:off x="1156" y="1752"/>
                <a:ext cx="454" cy="952"/>
              </a:xfrm>
              <a:custGeom>
                <a:avLst/>
                <a:gdLst>
                  <a:gd name="T0" fmla="*/ 227 w 454"/>
                  <a:gd name="T1" fmla="*/ 952 h 952"/>
                  <a:gd name="T2" fmla="*/ 454 w 454"/>
                  <a:gd name="T3" fmla="*/ 952 h 952"/>
                  <a:gd name="T4" fmla="*/ 454 w 454"/>
                  <a:gd name="T5" fmla="*/ 261 h 952"/>
                  <a:gd name="T6" fmla="*/ 10 w 454"/>
                  <a:gd name="T7" fmla="*/ 261 h 952"/>
                  <a:gd name="T8" fmla="*/ 0 w 454"/>
                  <a:gd name="T9" fmla="*/ 0 h 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952">
                    <a:moveTo>
                      <a:pt x="227" y="952"/>
                    </a:moveTo>
                    <a:lnTo>
                      <a:pt x="454" y="952"/>
                    </a:lnTo>
                    <a:cubicBezTo>
                      <a:pt x="454" y="952"/>
                      <a:pt x="454" y="606"/>
                      <a:pt x="454" y="261"/>
                    </a:cubicBezTo>
                    <a:cubicBezTo>
                      <a:pt x="232" y="261"/>
                      <a:pt x="10" y="261"/>
                      <a:pt x="10" y="261"/>
                    </a:cubicBezTo>
                    <a:lnTo>
                      <a:pt x="0" y="0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4" name="Oval 26"/>
              <p:cNvSpPr>
                <a:spLocks noChangeArrowheads="1"/>
              </p:cNvSpPr>
              <p:nvPr/>
            </p:nvSpPr>
            <p:spPr bwMode="auto">
              <a:xfrm>
                <a:off x="839" y="93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5" name="Oval 27"/>
              <p:cNvSpPr>
                <a:spLocks noChangeArrowheads="1"/>
              </p:cNvSpPr>
              <p:nvPr/>
            </p:nvSpPr>
            <p:spPr bwMode="auto">
              <a:xfrm>
                <a:off x="1111" y="93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6" name="Line 28"/>
              <p:cNvSpPr>
                <a:spLocks noChangeShapeType="1"/>
              </p:cNvSpPr>
              <p:nvPr/>
            </p:nvSpPr>
            <p:spPr bwMode="auto">
              <a:xfrm flipV="1">
                <a:off x="885" y="1026"/>
                <a:ext cx="0" cy="31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7" name="Line 29"/>
              <p:cNvSpPr>
                <a:spLocks noChangeShapeType="1"/>
              </p:cNvSpPr>
              <p:nvPr/>
            </p:nvSpPr>
            <p:spPr bwMode="auto">
              <a:xfrm flipV="1">
                <a:off x="1156" y="1026"/>
                <a:ext cx="0" cy="31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8" name="Line 30"/>
              <p:cNvSpPr>
                <a:spLocks noChangeShapeType="1"/>
              </p:cNvSpPr>
              <p:nvPr/>
            </p:nvSpPr>
            <p:spPr bwMode="auto">
              <a:xfrm>
                <a:off x="748" y="1344"/>
                <a:ext cx="590" cy="40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79" name="Text Box 31"/>
              <p:cNvSpPr txBox="1">
                <a:spLocks noChangeArrowheads="1"/>
              </p:cNvSpPr>
              <p:nvPr/>
            </p:nvSpPr>
            <p:spPr bwMode="auto">
              <a:xfrm>
                <a:off x="1066" y="1298"/>
                <a:ext cx="181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32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104480" name="Text Box 32"/>
              <p:cNvSpPr txBox="1">
                <a:spLocks noChangeArrowheads="1"/>
              </p:cNvSpPr>
              <p:nvPr/>
            </p:nvSpPr>
            <p:spPr bwMode="auto">
              <a:xfrm>
                <a:off x="748" y="1434"/>
                <a:ext cx="18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8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=</a:t>
                </a:r>
              </a:p>
            </p:txBody>
          </p:sp>
        </p:grpSp>
        <p:grpSp>
          <p:nvGrpSpPr>
            <p:cNvPr id="104548" name="Group 100"/>
            <p:cNvGrpSpPr>
              <a:grpSpLocks/>
            </p:cNvGrpSpPr>
            <p:nvPr/>
          </p:nvGrpSpPr>
          <p:grpSpPr bwMode="auto">
            <a:xfrm>
              <a:off x="158" y="2976"/>
              <a:ext cx="1315" cy="1225"/>
              <a:chOff x="158" y="2976"/>
              <a:chExt cx="1315" cy="1225"/>
            </a:xfrm>
          </p:grpSpPr>
          <p:grpSp>
            <p:nvGrpSpPr>
              <p:cNvPr id="104497" name="Group 49"/>
              <p:cNvGrpSpPr>
                <a:grpSpLocks/>
              </p:cNvGrpSpPr>
              <p:nvPr/>
            </p:nvGrpSpPr>
            <p:grpSpPr bwMode="auto">
              <a:xfrm rot="16200000">
                <a:off x="879" y="3115"/>
                <a:ext cx="91" cy="810"/>
                <a:chOff x="431" y="1518"/>
                <a:chExt cx="91" cy="810"/>
              </a:xfrm>
            </p:grpSpPr>
            <p:sp>
              <p:nvSpPr>
                <p:cNvPr id="104498" name="Arc 50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499" name="Arc 51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500" name="Arc 52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501" name="Line 53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4502" name="Line 54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4503" name="Line 55"/>
              <p:cNvSpPr>
                <a:spLocks noChangeShapeType="1"/>
              </p:cNvSpPr>
              <p:nvPr/>
            </p:nvSpPr>
            <p:spPr bwMode="auto">
              <a:xfrm rot="16200000" flipH="1">
                <a:off x="248" y="3566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04" name="Line 56"/>
              <p:cNvSpPr>
                <a:spLocks noChangeShapeType="1"/>
              </p:cNvSpPr>
              <p:nvPr/>
            </p:nvSpPr>
            <p:spPr bwMode="auto">
              <a:xfrm rot="16200000" flipH="1">
                <a:off x="1064" y="3566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05" name="Oval 57"/>
              <p:cNvSpPr>
                <a:spLocks noChangeArrowheads="1"/>
              </p:cNvSpPr>
              <p:nvPr/>
            </p:nvSpPr>
            <p:spPr bwMode="auto">
              <a:xfrm rot="16200000">
                <a:off x="474" y="4110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28" name="Line 80"/>
              <p:cNvSpPr>
                <a:spLocks noChangeShapeType="1"/>
              </p:cNvSpPr>
              <p:nvPr/>
            </p:nvSpPr>
            <p:spPr bwMode="auto">
              <a:xfrm flipH="1" flipV="1">
                <a:off x="521" y="3136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32" name="Oval 84"/>
              <p:cNvSpPr>
                <a:spLocks noChangeArrowheads="1"/>
              </p:cNvSpPr>
              <p:nvPr/>
            </p:nvSpPr>
            <p:spPr bwMode="auto">
              <a:xfrm rot="16200000">
                <a:off x="475" y="2976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35" name="Line 87"/>
              <p:cNvSpPr>
                <a:spLocks noChangeShapeType="1"/>
              </p:cNvSpPr>
              <p:nvPr/>
            </p:nvSpPr>
            <p:spPr bwMode="auto">
              <a:xfrm>
                <a:off x="521" y="3015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36" name="Line 88"/>
              <p:cNvSpPr>
                <a:spLocks noChangeShapeType="1"/>
              </p:cNvSpPr>
              <p:nvPr/>
            </p:nvSpPr>
            <p:spPr bwMode="auto">
              <a:xfrm>
                <a:off x="1383" y="3015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37" name="Line 89"/>
              <p:cNvSpPr>
                <a:spLocks noChangeShapeType="1"/>
              </p:cNvSpPr>
              <p:nvPr/>
            </p:nvSpPr>
            <p:spPr bwMode="auto">
              <a:xfrm>
                <a:off x="521" y="4020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38" name="Line 90"/>
              <p:cNvSpPr>
                <a:spLocks noChangeShapeType="1"/>
              </p:cNvSpPr>
              <p:nvPr/>
            </p:nvSpPr>
            <p:spPr bwMode="auto">
              <a:xfrm>
                <a:off x="1337" y="4019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39" name="Line 91"/>
              <p:cNvSpPr>
                <a:spLocks noChangeShapeType="1"/>
              </p:cNvSpPr>
              <p:nvPr/>
            </p:nvSpPr>
            <p:spPr bwMode="auto">
              <a:xfrm flipH="1" flipV="1">
                <a:off x="1383" y="3135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0" name="Line 92"/>
              <p:cNvSpPr>
                <a:spLocks noChangeShapeType="1"/>
              </p:cNvSpPr>
              <p:nvPr/>
            </p:nvSpPr>
            <p:spPr bwMode="auto">
              <a:xfrm flipH="1" flipV="1">
                <a:off x="431" y="3884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2" name="Line 94"/>
              <p:cNvSpPr>
                <a:spLocks noChangeShapeType="1"/>
              </p:cNvSpPr>
              <p:nvPr/>
            </p:nvSpPr>
            <p:spPr bwMode="auto">
              <a:xfrm flipH="1" flipV="1">
                <a:off x="1247" y="3884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3" name="Oval 95"/>
              <p:cNvSpPr>
                <a:spLocks noChangeArrowheads="1"/>
              </p:cNvSpPr>
              <p:nvPr/>
            </p:nvSpPr>
            <p:spPr bwMode="auto">
              <a:xfrm rot="16200000">
                <a:off x="1292" y="3521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4" name="Oval 96"/>
              <p:cNvSpPr>
                <a:spLocks noChangeArrowheads="1"/>
              </p:cNvSpPr>
              <p:nvPr/>
            </p:nvSpPr>
            <p:spPr bwMode="auto">
              <a:xfrm rot="16200000">
                <a:off x="475" y="3521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6" name="Line 98"/>
              <p:cNvSpPr>
                <a:spLocks noChangeShapeType="1"/>
              </p:cNvSpPr>
              <p:nvPr/>
            </p:nvSpPr>
            <p:spPr bwMode="auto">
              <a:xfrm flipH="1">
                <a:off x="203" y="3022"/>
                <a:ext cx="1180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7" name="Line 99"/>
              <p:cNvSpPr>
                <a:spLocks noChangeShapeType="1"/>
              </p:cNvSpPr>
              <p:nvPr/>
            </p:nvSpPr>
            <p:spPr bwMode="auto">
              <a:xfrm flipH="1">
                <a:off x="158" y="4156"/>
                <a:ext cx="1180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4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4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43" name="Line 71"/>
          <p:cNvSpPr>
            <a:spLocks noChangeShapeType="1"/>
          </p:cNvSpPr>
          <p:nvPr/>
        </p:nvSpPr>
        <p:spPr bwMode="auto">
          <a:xfrm>
            <a:off x="3132138" y="2565400"/>
            <a:ext cx="576262" cy="431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Reverzační pohon s jedním usměrňovačem 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763713" y="5160963"/>
            <a:ext cx="727233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892175" indent="-892175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35100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4488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93875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3263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04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6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8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20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0 - 1	-	ustálený stav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1	-	požadavek na zastavení pohonu, 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 </a:t>
            </a:r>
            <a:r>
              <a:rPr lang="en-US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9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0</a:t>
            </a:r>
            <a:r>
              <a:rPr lang="cs-CZ" altLang="cs-CZ" b="1" baseline="30000" dirty="0">
                <a:solidFill>
                  <a:srgbClr val="000000"/>
                </a:solidFill>
                <a:latin typeface="Tahoma" panose="020B0604030504040204" pitchFamily="34" charset="0"/>
              </a:rPr>
              <a:t>0</a:t>
            </a:r>
            <a:r>
              <a:rPr lang="cs-CZ" altLang="cs-CZ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 = 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max</a:t>
            </a:r>
            <a:endParaRPr lang="cs-CZ" altLang="cs-CZ" sz="2000" b="1" baseline="-25000" dirty="0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1 - 2	-	proud klesne rychle k nule (nemůže být záporný)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2 - 3	-	motor se otáčí setrvačností		</a:t>
            </a:r>
          </a:p>
        </p:txBody>
      </p:sp>
      <p:grpSp>
        <p:nvGrpSpPr>
          <p:cNvPr id="105478" name="Group 6"/>
          <p:cNvGrpSpPr>
            <a:grpSpLocks noChangeAspect="1"/>
          </p:cNvGrpSpPr>
          <p:nvPr/>
        </p:nvGrpSpPr>
        <p:grpSpPr bwMode="auto">
          <a:xfrm>
            <a:off x="34925" y="836613"/>
            <a:ext cx="1673225" cy="4672012"/>
            <a:chOff x="158" y="527"/>
            <a:chExt cx="1316" cy="3674"/>
          </a:xfrm>
        </p:grpSpPr>
        <p:grpSp>
          <p:nvGrpSpPr>
            <p:cNvPr id="105479" name="Group 7"/>
            <p:cNvGrpSpPr>
              <a:grpSpLocks noChangeAspect="1"/>
            </p:cNvGrpSpPr>
            <p:nvPr/>
          </p:nvGrpSpPr>
          <p:grpSpPr bwMode="auto">
            <a:xfrm>
              <a:off x="385" y="527"/>
              <a:ext cx="1089" cy="2370"/>
              <a:chOff x="521" y="572"/>
              <a:chExt cx="1089" cy="2370"/>
            </a:xfrm>
          </p:grpSpPr>
          <p:sp>
            <p:nvSpPr>
              <p:cNvPr id="105480" name="Oval 8"/>
              <p:cNvSpPr>
                <a:spLocks noChangeAspect="1" noChangeArrowheads="1"/>
              </p:cNvSpPr>
              <p:nvPr/>
            </p:nvSpPr>
            <p:spPr bwMode="auto">
              <a:xfrm>
                <a:off x="839" y="2443"/>
                <a:ext cx="499" cy="499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1" name="Rectangle 9"/>
              <p:cNvSpPr>
                <a:spLocks noChangeAspect="1" noChangeArrowheads="1"/>
              </p:cNvSpPr>
              <p:nvPr/>
            </p:nvSpPr>
            <p:spPr bwMode="auto">
              <a:xfrm>
                <a:off x="794" y="2625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2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1338" y="2625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3" name="Line 11"/>
              <p:cNvSpPr>
                <a:spLocks noChangeAspect="1" noChangeShapeType="1"/>
              </p:cNvSpPr>
              <p:nvPr/>
            </p:nvSpPr>
            <p:spPr bwMode="auto">
              <a:xfrm>
                <a:off x="884" y="845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4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931" y="572"/>
                <a:ext cx="161" cy="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 dirty="0">
                    <a:solidFill>
                      <a:srgbClr val="000000"/>
                    </a:solidFill>
                  </a:rPr>
                  <a:t>U</a:t>
                </a:r>
                <a:endParaRPr lang="cs-CZ" altLang="cs-CZ" sz="1400" b="1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5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207" y="1752"/>
                <a:ext cx="172" cy="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+</a:t>
                </a:r>
                <a:endParaRPr lang="cs-CZ" altLang="cs-CZ" sz="14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6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748" y="1752"/>
                <a:ext cx="118" cy="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-</a:t>
                </a:r>
                <a:endParaRPr lang="cs-CZ" altLang="cs-CZ" sz="14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7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1006" y="2466"/>
                <a:ext cx="191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1400" b="1" baseline="-250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105488" name="Line 16"/>
              <p:cNvSpPr>
                <a:spLocks noChangeAspect="1" noChangeShapeType="1"/>
              </p:cNvSpPr>
              <p:nvPr/>
            </p:nvSpPr>
            <p:spPr bwMode="auto">
              <a:xfrm rot="10800000">
                <a:off x="884" y="2716"/>
                <a:ext cx="40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89" name="Arc 17"/>
              <p:cNvSpPr>
                <a:spLocks noChangeAspect="1"/>
              </p:cNvSpPr>
              <p:nvPr/>
            </p:nvSpPr>
            <p:spPr bwMode="auto">
              <a:xfrm rot="18900000">
                <a:off x="863" y="2264"/>
                <a:ext cx="448" cy="439"/>
              </a:xfrm>
              <a:custGeom>
                <a:avLst/>
                <a:gdLst>
                  <a:gd name="G0" fmla="+- 0 0 0"/>
                  <a:gd name="G1" fmla="+- 20935 0 0"/>
                  <a:gd name="G2" fmla="+- 21600 0 0"/>
                  <a:gd name="T0" fmla="*/ 5318 w 21350"/>
                  <a:gd name="T1" fmla="*/ 0 h 20935"/>
                  <a:gd name="T2" fmla="*/ 21350 w 21350"/>
                  <a:gd name="T3" fmla="*/ 17659 h 20935"/>
                  <a:gd name="T4" fmla="*/ 0 w 21350"/>
                  <a:gd name="T5" fmla="*/ 20935 h 20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50" h="20935" fill="none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</a:path>
                  <a:path w="21350" h="20935" stroke="0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  <a:lnTo>
                      <a:pt x="0" y="20935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arrow" w="med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0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021" y="2127"/>
                <a:ext cx="148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05491" name="Line 19"/>
              <p:cNvSpPr>
                <a:spLocks noChangeAspect="1" noChangeShapeType="1"/>
              </p:cNvSpPr>
              <p:nvPr/>
            </p:nvSpPr>
            <p:spPr bwMode="auto">
              <a:xfrm rot="16200000" flipH="1">
                <a:off x="1360" y="2274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2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1396" y="2058"/>
                <a:ext cx="125" cy="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I</a:t>
                </a:r>
                <a:endParaRPr lang="cs-CZ" altLang="cs-CZ" sz="14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3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748" y="1344"/>
                <a:ext cx="590" cy="408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4" name="Freeform 22"/>
              <p:cNvSpPr>
                <a:spLocks noChangeAspect="1"/>
              </p:cNvSpPr>
              <p:nvPr/>
            </p:nvSpPr>
            <p:spPr bwMode="auto">
              <a:xfrm>
                <a:off x="521" y="1752"/>
                <a:ext cx="409" cy="952"/>
              </a:xfrm>
              <a:custGeom>
                <a:avLst/>
                <a:gdLst>
                  <a:gd name="T0" fmla="*/ 272 w 409"/>
                  <a:gd name="T1" fmla="*/ 952 h 952"/>
                  <a:gd name="T2" fmla="*/ 0 w 409"/>
                  <a:gd name="T3" fmla="*/ 952 h 952"/>
                  <a:gd name="T4" fmla="*/ 0 w 409"/>
                  <a:gd name="T5" fmla="*/ 272 h 952"/>
                  <a:gd name="T6" fmla="*/ 409 w 409"/>
                  <a:gd name="T7" fmla="*/ 272 h 952"/>
                  <a:gd name="T8" fmla="*/ 409 w 409"/>
                  <a:gd name="T9" fmla="*/ 0 h 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9" h="952">
                    <a:moveTo>
                      <a:pt x="272" y="952"/>
                    </a:moveTo>
                    <a:lnTo>
                      <a:pt x="0" y="952"/>
                    </a:lnTo>
                    <a:lnTo>
                      <a:pt x="0" y="272"/>
                    </a:lnTo>
                    <a:lnTo>
                      <a:pt x="409" y="272"/>
                    </a:lnTo>
                    <a:lnTo>
                      <a:pt x="409" y="0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5" name="Freeform 23"/>
              <p:cNvSpPr>
                <a:spLocks noChangeAspect="1"/>
              </p:cNvSpPr>
              <p:nvPr/>
            </p:nvSpPr>
            <p:spPr bwMode="auto">
              <a:xfrm>
                <a:off x="1156" y="1752"/>
                <a:ext cx="454" cy="952"/>
              </a:xfrm>
              <a:custGeom>
                <a:avLst/>
                <a:gdLst>
                  <a:gd name="T0" fmla="*/ 227 w 454"/>
                  <a:gd name="T1" fmla="*/ 952 h 952"/>
                  <a:gd name="T2" fmla="*/ 454 w 454"/>
                  <a:gd name="T3" fmla="*/ 952 h 952"/>
                  <a:gd name="T4" fmla="*/ 454 w 454"/>
                  <a:gd name="T5" fmla="*/ 261 h 952"/>
                  <a:gd name="T6" fmla="*/ 10 w 454"/>
                  <a:gd name="T7" fmla="*/ 261 h 952"/>
                  <a:gd name="T8" fmla="*/ 0 w 454"/>
                  <a:gd name="T9" fmla="*/ 0 h 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952">
                    <a:moveTo>
                      <a:pt x="227" y="952"/>
                    </a:moveTo>
                    <a:lnTo>
                      <a:pt x="454" y="952"/>
                    </a:lnTo>
                    <a:cubicBezTo>
                      <a:pt x="454" y="952"/>
                      <a:pt x="454" y="606"/>
                      <a:pt x="454" y="261"/>
                    </a:cubicBezTo>
                    <a:cubicBezTo>
                      <a:pt x="232" y="261"/>
                      <a:pt x="10" y="261"/>
                      <a:pt x="10" y="261"/>
                    </a:cubicBezTo>
                    <a:lnTo>
                      <a:pt x="0" y="0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6" name="Oval 24"/>
              <p:cNvSpPr>
                <a:spLocks noChangeAspect="1" noChangeArrowheads="1"/>
              </p:cNvSpPr>
              <p:nvPr/>
            </p:nvSpPr>
            <p:spPr bwMode="auto">
              <a:xfrm>
                <a:off x="839" y="93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7" name="Oval 25"/>
              <p:cNvSpPr>
                <a:spLocks noChangeAspect="1" noChangeArrowheads="1"/>
              </p:cNvSpPr>
              <p:nvPr/>
            </p:nvSpPr>
            <p:spPr bwMode="auto">
              <a:xfrm>
                <a:off x="1111" y="93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8" name="Line 26"/>
              <p:cNvSpPr>
                <a:spLocks noChangeAspect="1" noChangeShapeType="1"/>
              </p:cNvSpPr>
              <p:nvPr/>
            </p:nvSpPr>
            <p:spPr bwMode="auto">
              <a:xfrm flipV="1">
                <a:off x="885" y="1026"/>
                <a:ext cx="0" cy="31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99" name="Line 27"/>
              <p:cNvSpPr>
                <a:spLocks noChangeAspect="1" noChangeShapeType="1"/>
              </p:cNvSpPr>
              <p:nvPr/>
            </p:nvSpPr>
            <p:spPr bwMode="auto">
              <a:xfrm flipV="1">
                <a:off x="1156" y="1026"/>
                <a:ext cx="0" cy="31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00" name="Line 28"/>
              <p:cNvSpPr>
                <a:spLocks noChangeAspect="1" noChangeShapeType="1"/>
              </p:cNvSpPr>
              <p:nvPr/>
            </p:nvSpPr>
            <p:spPr bwMode="auto">
              <a:xfrm>
                <a:off x="748" y="1344"/>
                <a:ext cx="590" cy="40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01" name="Text Box 29"/>
              <p:cNvSpPr txBox="1">
                <a:spLocks noChangeAspect="1" noChangeArrowheads="1"/>
              </p:cNvSpPr>
              <p:nvPr/>
            </p:nvSpPr>
            <p:spPr bwMode="auto">
              <a:xfrm>
                <a:off x="1066" y="1297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 dirty="0">
                    <a:solidFill>
                      <a:srgbClr val="000000"/>
                    </a:solidFill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105502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748" y="1434"/>
                <a:ext cx="181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=</a:t>
                </a:r>
              </a:p>
            </p:txBody>
          </p:sp>
        </p:grpSp>
        <p:grpSp>
          <p:nvGrpSpPr>
            <p:cNvPr id="105503" name="Group 31"/>
            <p:cNvGrpSpPr>
              <a:grpSpLocks noChangeAspect="1"/>
            </p:cNvGrpSpPr>
            <p:nvPr/>
          </p:nvGrpSpPr>
          <p:grpSpPr bwMode="auto">
            <a:xfrm>
              <a:off x="158" y="2976"/>
              <a:ext cx="1315" cy="1225"/>
              <a:chOff x="158" y="2976"/>
              <a:chExt cx="1315" cy="1225"/>
            </a:xfrm>
          </p:grpSpPr>
          <p:grpSp>
            <p:nvGrpSpPr>
              <p:cNvPr id="105504" name="Group 32"/>
              <p:cNvGrpSpPr>
                <a:grpSpLocks noChangeAspect="1"/>
              </p:cNvGrpSpPr>
              <p:nvPr/>
            </p:nvGrpSpPr>
            <p:grpSpPr bwMode="auto">
              <a:xfrm rot="16200000">
                <a:off x="879" y="3115"/>
                <a:ext cx="91" cy="810"/>
                <a:chOff x="431" y="1518"/>
                <a:chExt cx="91" cy="810"/>
              </a:xfrm>
            </p:grpSpPr>
            <p:sp>
              <p:nvSpPr>
                <p:cNvPr id="105505" name="Arc 33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5506" name="Arc 34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5507" name="Arc 35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5508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5509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5510" name="Line 38"/>
              <p:cNvSpPr>
                <a:spLocks noChangeAspect="1" noChangeShapeType="1"/>
              </p:cNvSpPr>
              <p:nvPr/>
            </p:nvSpPr>
            <p:spPr bwMode="auto">
              <a:xfrm rot="16200000" flipH="1">
                <a:off x="248" y="3566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1" name="Line 39"/>
              <p:cNvSpPr>
                <a:spLocks noChangeAspect="1" noChangeShapeType="1"/>
              </p:cNvSpPr>
              <p:nvPr/>
            </p:nvSpPr>
            <p:spPr bwMode="auto">
              <a:xfrm rot="16200000" flipH="1">
                <a:off x="1064" y="3566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2" name="Oval 40"/>
              <p:cNvSpPr>
                <a:spLocks noChangeAspect="1" noChangeArrowheads="1"/>
              </p:cNvSpPr>
              <p:nvPr/>
            </p:nvSpPr>
            <p:spPr bwMode="auto">
              <a:xfrm rot="16200000">
                <a:off x="474" y="4110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3" name="Line 41"/>
              <p:cNvSpPr>
                <a:spLocks noChangeAspect="1" noChangeShapeType="1"/>
              </p:cNvSpPr>
              <p:nvPr/>
            </p:nvSpPr>
            <p:spPr bwMode="auto">
              <a:xfrm flipH="1" flipV="1">
                <a:off x="521" y="3136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4" name="Oval 42"/>
              <p:cNvSpPr>
                <a:spLocks noChangeAspect="1" noChangeArrowheads="1"/>
              </p:cNvSpPr>
              <p:nvPr/>
            </p:nvSpPr>
            <p:spPr bwMode="auto">
              <a:xfrm rot="16200000">
                <a:off x="475" y="2976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5" name="Line 43"/>
              <p:cNvSpPr>
                <a:spLocks noChangeAspect="1" noChangeShapeType="1"/>
              </p:cNvSpPr>
              <p:nvPr/>
            </p:nvSpPr>
            <p:spPr bwMode="auto">
              <a:xfrm>
                <a:off x="521" y="3015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6" name="Line 44"/>
              <p:cNvSpPr>
                <a:spLocks noChangeAspect="1" noChangeShapeType="1"/>
              </p:cNvSpPr>
              <p:nvPr/>
            </p:nvSpPr>
            <p:spPr bwMode="auto">
              <a:xfrm>
                <a:off x="1383" y="3015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7" name="Line 45"/>
              <p:cNvSpPr>
                <a:spLocks noChangeAspect="1" noChangeShapeType="1"/>
              </p:cNvSpPr>
              <p:nvPr/>
            </p:nvSpPr>
            <p:spPr bwMode="auto">
              <a:xfrm>
                <a:off x="521" y="4020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8" name="Line 46"/>
              <p:cNvSpPr>
                <a:spLocks noChangeAspect="1" noChangeShapeType="1"/>
              </p:cNvSpPr>
              <p:nvPr/>
            </p:nvSpPr>
            <p:spPr bwMode="auto">
              <a:xfrm>
                <a:off x="1337" y="4019"/>
                <a:ext cx="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19" name="Line 4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383" y="3135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20" name="Line 4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1" y="3884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21" name="Line 49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247" y="3884"/>
                <a:ext cx="90" cy="13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22" name="Oval 50"/>
              <p:cNvSpPr>
                <a:spLocks noChangeAspect="1" noChangeArrowheads="1"/>
              </p:cNvSpPr>
              <p:nvPr/>
            </p:nvSpPr>
            <p:spPr bwMode="auto">
              <a:xfrm rot="16200000">
                <a:off x="1292" y="3521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23" name="Oval 51"/>
              <p:cNvSpPr>
                <a:spLocks noChangeAspect="1" noChangeArrowheads="1"/>
              </p:cNvSpPr>
              <p:nvPr/>
            </p:nvSpPr>
            <p:spPr bwMode="auto">
              <a:xfrm rot="16200000">
                <a:off x="475" y="3521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24" name="Line 52"/>
              <p:cNvSpPr>
                <a:spLocks noChangeAspect="1" noChangeShapeType="1"/>
              </p:cNvSpPr>
              <p:nvPr/>
            </p:nvSpPr>
            <p:spPr bwMode="auto">
              <a:xfrm flipH="1">
                <a:off x="203" y="3022"/>
                <a:ext cx="1180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5525" name="Line 53"/>
              <p:cNvSpPr>
                <a:spLocks noChangeAspect="1" noChangeShapeType="1"/>
              </p:cNvSpPr>
              <p:nvPr/>
            </p:nvSpPr>
            <p:spPr bwMode="auto">
              <a:xfrm flipH="1">
                <a:off x="158" y="4156"/>
                <a:ext cx="1180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05529" name="Group 57"/>
          <p:cNvGrpSpPr>
            <a:grpSpLocks/>
          </p:cNvGrpSpPr>
          <p:nvPr/>
        </p:nvGrpSpPr>
        <p:grpSpPr bwMode="auto">
          <a:xfrm>
            <a:off x="2555875" y="1196975"/>
            <a:ext cx="6408738" cy="3527425"/>
            <a:chOff x="1429" y="754"/>
            <a:chExt cx="4037" cy="2222"/>
          </a:xfrm>
        </p:grpSpPr>
        <p:sp>
          <p:nvSpPr>
            <p:cNvPr id="105526" name="Line 54"/>
            <p:cNvSpPr>
              <a:spLocks noChangeShapeType="1"/>
            </p:cNvSpPr>
            <p:nvPr/>
          </p:nvSpPr>
          <p:spPr bwMode="auto">
            <a:xfrm>
              <a:off x="1429" y="754"/>
              <a:ext cx="0" cy="222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527" name="Line 55"/>
            <p:cNvSpPr>
              <a:spLocks noChangeShapeType="1"/>
            </p:cNvSpPr>
            <p:nvPr/>
          </p:nvSpPr>
          <p:spPr bwMode="auto">
            <a:xfrm>
              <a:off x="1429" y="1888"/>
              <a:ext cx="403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5530" name="Line 58"/>
          <p:cNvSpPr>
            <a:spLocks noChangeShapeType="1"/>
          </p:cNvSpPr>
          <p:nvPr/>
        </p:nvSpPr>
        <p:spPr bwMode="auto">
          <a:xfrm>
            <a:off x="3132138" y="1196975"/>
            <a:ext cx="0" cy="3527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31" name="Line 59"/>
          <p:cNvSpPr>
            <a:spLocks noChangeShapeType="1"/>
          </p:cNvSpPr>
          <p:nvPr/>
        </p:nvSpPr>
        <p:spPr bwMode="auto">
          <a:xfrm>
            <a:off x="2555875" y="2133600"/>
            <a:ext cx="576263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32" name="Text Box 60"/>
          <p:cNvSpPr txBox="1">
            <a:spLocks noChangeArrowheads="1"/>
          </p:cNvSpPr>
          <p:nvPr/>
        </p:nvSpPr>
        <p:spPr bwMode="auto">
          <a:xfrm>
            <a:off x="2249488" y="19161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FF"/>
                </a:solidFill>
              </a:rPr>
              <a:t>n</a:t>
            </a:r>
            <a:endParaRPr lang="cs-CZ" altLang="cs-CZ" sz="2000" b="1" baseline="-25000" dirty="0">
              <a:solidFill>
                <a:srgbClr val="0000FF"/>
              </a:solidFill>
            </a:endParaRPr>
          </a:p>
        </p:txBody>
      </p:sp>
      <p:sp>
        <p:nvSpPr>
          <p:cNvPr id="105533" name="Line 61"/>
          <p:cNvSpPr>
            <a:spLocks noChangeShapeType="1"/>
          </p:cNvSpPr>
          <p:nvPr/>
        </p:nvSpPr>
        <p:spPr bwMode="auto">
          <a:xfrm>
            <a:off x="2555875" y="1341438"/>
            <a:ext cx="576263" cy="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34" name="Text Box 62"/>
          <p:cNvSpPr txBox="1">
            <a:spLocks noChangeArrowheads="1"/>
          </p:cNvSpPr>
          <p:nvPr/>
        </p:nvSpPr>
        <p:spPr bwMode="auto">
          <a:xfrm>
            <a:off x="1908175" y="981075"/>
            <a:ext cx="5873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66FF33"/>
                </a:solidFill>
              </a:rPr>
              <a:t>U</a:t>
            </a:r>
            <a:r>
              <a:rPr lang="cs-CZ" altLang="cs-CZ" sz="2000" b="1" baseline="-25000">
                <a:solidFill>
                  <a:srgbClr val="66FF33"/>
                </a:solidFill>
              </a:rPr>
              <a:t>dAV</a:t>
            </a:r>
          </a:p>
        </p:txBody>
      </p:sp>
      <p:sp>
        <p:nvSpPr>
          <p:cNvPr id="105535" name="Line 63"/>
          <p:cNvSpPr>
            <a:spLocks noChangeShapeType="1"/>
          </p:cNvSpPr>
          <p:nvPr/>
        </p:nvSpPr>
        <p:spPr bwMode="auto">
          <a:xfrm>
            <a:off x="2555875" y="1628775"/>
            <a:ext cx="576263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36" name="Text Box 64"/>
          <p:cNvSpPr txBox="1">
            <a:spLocks noChangeArrowheads="1"/>
          </p:cNvSpPr>
          <p:nvPr/>
        </p:nvSpPr>
        <p:spPr bwMode="auto">
          <a:xfrm>
            <a:off x="2185988" y="1412875"/>
            <a:ext cx="3095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FFFF"/>
                </a:solidFill>
              </a:rPr>
              <a:t>U</a:t>
            </a:r>
            <a:r>
              <a:rPr lang="cs-CZ" altLang="cs-CZ" sz="2000" b="1" baseline="-25000">
                <a:solidFill>
                  <a:srgbClr val="00FFFF"/>
                </a:solidFill>
              </a:rPr>
              <a:t>i</a:t>
            </a:r>
          </a:p>
        </p:txBody>
      </p:sp>
      <p:sp>
        <p:nvSpPr>
          <p:cNvPr id="105537" name="Line 65"/>
          <p:cNvSpPr>
            <a:spLocks noChangeShapeType="1"/>
          </p:cNvSpPr>
          <p:nvPr/>
        </p:nvSpPr>
        <p:spPr bwMode="auto">
          <a:xfrm>
            <a:off x="2555875" y="2565400"/>
            <a:ext cx="576263" cy="0"/>
          </a:xfrm>
          <a:prstGeom prst="line">
            <a:avLst/>
          </a:prstGeom>
          <a:noFill/>
          <a:ln w="63500">
            <a:solidFill>
              <a:srgbClr val="FF33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38" name="Text Box 66"/>
          <p:cNvSpPr txBox="1">
            <a:spLocks noChangeArrowheads="1"/>
          </p:cNvSpPr>
          <p:nvPr/>
        </p:nvSpPr>
        <p:spPr bwMode="auto">
          <a:xfrm>
            <a:off x="2300288" y="2403475"/>
            <a:ext cx="195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chemeClr val="accent1"/>
                </a:solidFill>
              </a:rPr>
              <a:t>I</a:t>
            </a:r>
            <a:endParaRPr lang="cs-CZ" altLang="cs-CZ" sz="2000" b="1" baseline="-25000">
              <a:solidFill>
                <a:schemeClr val="accent1"/>
              </a:solidFill>
            </a:endParaRPr>
          </a:p>
        </p:txBody>
      </p:sp>
      <p:sp>
        <p:nvSpPr>
          <p:cNvPr id="105539" name="Text Box 67"/>
          <p:cNvSpPr txBox="1">
            <a:spLocks noChangeArrowheads="1"/>
          </p:cNvSpPr>
          <p:nvPr/>
        </p:nvSpPr>
        <p:spPr bwMode="auto">
          <a:xfrm>
            <a:off x="2411413" y="4705350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0</a:t>
            </a:r>
            <a:endParaRPr lang="cs-CZ" altLang="cs-CZ" sz="2000" b="1" baseline="-25000" dirty="0">
              <a:solidFill>
                <a:srgbClr val="000000"/>
              </a:solidFill>
            </a:endParaRPr>
          </a:p>
        </p:txBody>
      </p:sp>
      <p:sp>
        <p:nvSpPr>
          <p:cNvPr id="105540" name="Text Box 68"/>
          <p:cNvSpPr txBox="1">
            <a:spLocks noChangeArrowheads="1"/>
          </p:cNvSpPr>
          <p:nvPr/>
        </p:nvSpPr>
        <p:spPr bwMode="auto">
          <a:xfrm>
            <a:off x="3041650" y="4706938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1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5541" name="Line 69"/>
          <p:cNvSpPr>
            <a:spLocks noChangeShapeType="1"/>
          </p:cNvSpPr>
          <p:nvPr/>
        </p:nvSpPr>
        <p:spPr bwMode="auto">
          <a:xfrm>
            <a:off x="3132138" y="1341438"/>
            <a:ext cx="0" cy="3024187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05542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048257"/>
              </p:ext>
            </p:extLst>
          </p:nvPr>
        </p:nvGraphicFramePr>
        <p:xfrm>
          <a:off x="4514850" y="3432175"/>
          <a:ext cx="4364038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07" name="Rovnice" r:id="rId3" imgW="2387520" imgH="431640" progId="Equation.3">
                  <p:embed/>
                </p:oleObj>
              </mc:Choice>
              <mc:Fallback>
                <p:oleObj name="Rovnice" r:id="rId3" imgW="2387520" imgH="43164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432175"/>
                        <a:ext cx="4364038" cy="7889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544" name="Line 72"/>
          <p:cNvSpPr>
            <a:spLocks noChangeShapeType="1"/>
          </p:cNvSpPr>
          <p:nvPr/>
        </p:nvSpPr>
        <p:spPr bwMode="auto">
          <a:xfrm>
            <a:off x="3708400" y="1196975"/>
            <a:ext cx="0" cy="3527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45" name="Text Box 73"/>
          <p:cNvSpPr txBox="1">
            <a:spLocks noChangeArrowheads="1"/>
          </p:cNvSpPr>
          <p:nvPr/>
        </p:nvSpPr>
        <p:spPr bwMode="auto">
          <a:xfrm>
            <a:off x="3563938" y="4706938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2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5546" name="Line 74"/>
          <p:cNvSpPr>
            <a:spLocks noChangeShapeType="1"/>
          </p:cNvSpPr>
          <p:nvPr/>
        </p:nvSpPr>
        <p:spPr bwMode="auto">
          <a:xfrm>
            <a:off x="4284663" y="1196975"/>
            <a:ext cx="0" cy="3527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47" name="Text Box 75"/>
          <p:cNvSpPr txBox="1">
            <a:spLocks noChangeArrowheads="1"/>
          </p:cNvSpPr>
          <p:nvPr/>
        </p:nvSpPr>
        <p:spPr bwMode="auto">
          <a:xfrm>
            <a:off x="4121150" y="4706938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3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5548" name="Line 76"/>
          <p:cNvSpPr>
            <a:spLocks noChangeShapeType="1"/>
          </p:cNvSpPr>
          <p:nvPr/>
        </p:nvSpPr>
        <p:spPr bwMode="auto">
          <a:xfrm>
            <a:off x="3132138" y="1628775"/>
            <a:ext cx="576262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49" name="Line 77"/>
          <p:cNvSpPr>
            <a:spLocks noChangeShapeType="1"/>
          </p:cNvSpPr>
          <p:nvPr/>
        </p:nvSpPr>
        <p:spPr bwMode="auto">
          <a:xfrm>
            <a:off x="3708400" y="1628775"/>
            <a:ext cx="576263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50" name="Line 78"/>
          <p:cNvSpPr>
            <a:spLocks noChangeShapeType="1"/>
          </p:cNvSpPr>
          <p:nvPr/>
        </p:nvSpPr>
        <p:spPr bwMode="auto">
          <a:xfrm>
            <a:off x="3132138" y="2133600"/>
            <a:ext cx="576262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51" name="Line 79"/>
          <p:cNvSpPr>
            <a:spLocks noChangeShapeType="1"/>
          </p:cNvSpPr>
          <p:nvPr/>
        </p:nvSpPr>
        <p:spPr bwMode="auto">
          <a:xfrm>
            <a:off x="3708400" y="2133600"/>
            <a:ext cx="576263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52" name="Line 80"/>
          <p:cNvSpPr>
            <a:spLocks noChangeShapeType="1"/>
          </p:cNvSpPr>
          <p:nvPr/>
        </p:nvSpPr>
        <p:spPr bwMode="auto">
          <a:xfrm>
            <a:off x="3132138" y="4365625"/>
            <a:ext cx="576262" cy="0"/>
          </a:xfrm>
          <a:prstGeom prst="line">
            <a:avLst/>
          </a:prstGeom>
          <a:noFill/>
          <a:ln w="63500">
            <a:solidFill>
              <a:srgbClr val="66FF33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53" name="Line 81"/>
          <p:cNvSpPr>
            <a:spLocks noChangeShapeType="1"/>
          </p:cNvSpPr>
          <p:nvPr/>
        </p:nvSpPr>
        <p:spPr bwMode="auto">
          <a:xfrm>
            <a:off x="3708400" y="4365625"/>
            <a:ext cx="576263" cy="0"/>
          </a:xfrm>
          <a:prstGeom prst="line">
            <a:avLst/>
          </a:prstGeom>
          <a:noFill/>
          <a:ln w="63500">
            <a:solidFill>
              <a:srgbClr val="66FF33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54" name="Line 82"/>
          <p:cNvSpPr>
            <a:spLocks noChangeShapeType="1"/>
          </p:cNvSpPr>
          <p:nvPr/>
        </p:nvSpPr>
        <p:spPr bwMode="auto">
          <a:xfrm>
            <a:off x="3708400" y="2997200"/>
            <a:ext cx="576263" cy="0"/>
          </a:xfrm>
          <a:prstGeom prst="line">
            <a:avLst/>
          </a:prstGeom>
          <a:noFill/>
          <a:ln w="63500">
            <a:solidFill>
              <a:srgbClr val="FF33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555" name="Text Box 83"/>
          <p:cNvSpPr txBox="1">
            <a:spLocks noChangeArrowheads="1"/>
          </p:cNvSpPr>
          <p:nvPr/>
        </p:nvSpPr>
        <p:spPr bwMode="auto">
          <a:xfrm>
            <a:off x="8675688" y="2636838"/>
            <a:ext cx="1778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t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graphicFrame>
        <p:nvGraphicFramePr>
          <p:cNvPr id="105556" name="Object 84"/>
          <p:cNvGraphicFramePr>
            <a:graphicFrameLocks noChangeAspect="1"/>
          </p:cNvGraphicFramePr>
          <p:nvPr/>
        </p:nvGraphicFramePr>
        <p:xfrm>
          <a:off x="5686425" y="1484313"/>
          <a:ext cx="20193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08" name="Rovnice" r:id="rId5" imgW="1104840" imgH="431640" progId="Equation.3">
                  <p:embed/>
                </p:oleObj>
              </mc:Choice>
              <mc:Fallback>
                <p:oleObj name="Rovnice" r:id="rId5" imgW="1104840" imgH="43164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1484313"/>
                        <a:ext cx="2019300" cy="78898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5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5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5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5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5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5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5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5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5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0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5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5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0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0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0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5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0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5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5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0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0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0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0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43" grpId="0" animBg="1"/>
      <p:bldP spid="105474" grpId="0"/>
      <p:bldP spid="105530" grpId="0" animBg="1"/>
      <p:bldP spid="105531" grpId="0" animBg="1"/>
      <p:bldP spid="105532" grpId="0"/>
      <p:bldP spid="105533" grpId="0" animBg="1"/>
      <p:bldP spid="105534" grpId="0"/>
      <p:bldP spid="105535" grpId="0" animBg="1"/>
      <p:bldP spid="105536" grpId="0"/>
      <p:bldP spid="105537" grpId="0" animBg="1"/>
      <p:bldP spid="105538" grpId="0"/>
      <p:bldP spid="105539" grpId="0"/>
      <p:bldP spid="105540" grpId="0"/>
      <p:bldP spid="105541" grpId="0" animBg="1"/>
      <p:bldP spid="105544" grpId="0" animBg="1"/>
      <p:bldP spid="105545" grpId="0"/>
      <p:bldP spid="105546" grpId="0" animBg="1"/>
      <p:bldP spid="105547" grpId="0"/>
      <p:bldP spid="105548" grpId="0" animBg="1"/>
      <p:bldP spid="105549" grpId="0" animBg="1"/>
      <p:bldP spid="105550" grpId="0" animBg="1"/>
      <p:bldP spid="105551" grpId="0" animBg="1"/>
      <p:bldP spid="105552" grpId="0" animBg="1"/>
      <p:bldP spid="105553" grpId="0" animBg="1"/>
      <p:bldP spid="105554" grpId="0" animBg="1"/>
      <p:bldP spid="1055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2" name="Line 96"/>
          <p:cNvSpPr>
            <a:spLocks noChangeShapeType="1"/>
          </p:cNvSpPr>
          <p:nvPr/>
        </p:nvSpPr>
        <p:spPr bwMode="auto">
          <a:xfrm>
            <a:off x="3203575" y="3500438"/>
            <a:ext cx="576263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250825" y="4508500"/>
            <a:ext cx="8713788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892175" indent="-892175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35100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4488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93875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3263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04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6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8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20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3	-	změna polarity v budícím obvodu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3 - 4	-	přechodný děj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&lt; 0,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(</a:t>
            </a:r>
            <a:r>
              <a:rPr lang="cs-CZ" altLang="cs-CZ" sz="2000" b="1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-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dAV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+ </a:t>
            </a:r>
            <a:r>
              <a:rPr lang="cs-CZ" altLang="cs-CZ" sz="2000" b="1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)</a:t>
            </a:r>
            <a:r>
              <a:rPr lang="en-US" altLang="cs-CZ" sz="2000" b="1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0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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I = 0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4	-	snížení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dAV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4 - 5	-	 (</a:t>
            </a:r>
            <a:r>
              <a:rPr lang="cs-CZ" altLang="cs-CZ" sz="2000" b="1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-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dAV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+ </a:t>
            </a:r>
            <a:r>
              <a:rPr lang="cs-CZ" altLang="cs-CZ" sz="2000" b="1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)</a:t>
            </a:r>
            <a:r>
              <a:rPr lang="en-US" altLang="cs-CZ" sz="2000" b="1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0 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I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0  brzdný moment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0, nárůst proudu do I = I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max</a:t>
            </a:r>
            <a:endParaRPr lang="cs-CZ" altLang="cs-CZ" sz="20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5	-	otáčky začínají klesat,  na řídící úhel usměrňovače působí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působí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regulátor proudu  I = I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max</a:t>
            </a:r>
          </a:p>
        </p:txBody>
      </p:sp>
      <p:graphicFrame>
        <p:nvGraphicFramePr>
          <p:cNvPr id="106564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622287"/>
              </p:ext>
            </p:extLst>
          </p:nvPr>
        </p:nvGraphicFramePr>
        <p:xfrm>
          <a:off x="3916363" y="331788"/>
          <a:ext cx="5106987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46" name="Rovnice" r:id="rId3" imgW="2793960" imgH="431640" progId="Equation.3">
                  <p:embed/>
                </p:oleObj>
              </mc:Choice>
              <mc:Fallback>
                <p:oleObj name="Rovnice" r:id="rId3" imgW="2793960" imgH="43164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6363" y="331788"/>
                        <a:ext cx="5106987" cy="78898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6578" name="Group 82"/>
          <p:cNvGrpSpPr>
            <a:grpSpLocks/>
          </p:cNvGrpSpPr>
          <p:nvPr/>
        </p:nvGrpSpPr>
        <p:grpSpPr bwMode="auto">
          <a:xfrm>
            <a:off x="179388" y="260350"/>
            <a:ext cx="7056437" cy="4103688"/>
            <a:chOff x="113" y="618"/>
            <a:chExt cx="4445" cy="2585"/>
          </a:xfrm>
        </p:grpSpPr>
        <p:sp>
          <p:nvSpPr>
            <p:cNvPr id="106498" name="Line 2"/>
            <p:cNvSpPr>
              <a:spLocks noChangeShapeType="1"/>
            </p:cNvSpPr>
            <p:nvPr/>
          </p:nvSpPr>
          <p:spPr bwMode="auto">
            <a:xfrm>
              <a:off x="884" y="1616"/>
              <a:ext cx="363" cy="27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6549" name="Group 53"/>
            <p:cNvGrpSpPr>
              <a:grpSpLocks/>
            </p:cNvGrpSpPr>
            <p:nvPr/>
          </p:nvGrpSpPr>
          <p:grpSpPr bwMode="auto">
            <a:xfrm>
              <a:off x="521" y="754"/>
              <a:ext cx="4037" cy="2222"/>
              <a:chOff x="1429" y="754"/>
              <a:chExt cx="4037" cy="2222"/>
            </a:xfrm>
          </p:grpSpPr>
          <p:sp>
            <p:nvSpPr>
              <p:cNvPr id="106550" name="Line 54"/>
              <p:cNvSpPr>
                <a:spLocks noChangeShapeType="1"/>
              </p:cNvSpPr>
              <p:nvPr/>
            </p:nvSpPr>
            <p:spPr bwMode="auto">
              <a:xfrm>
                <a:off x="1429" y="754"/>
                <a:ext cx="0" cy="222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551" name="Line 55"/>
              <p:cNvSpPr>
                <a:spLocks noChangeShapeType="1"/>
              </p:cNvSpPr>
              <p:nvPr/>
            </p:nvSpPr>
            <p:spPr bwMode="auto">
              <a:xfrm>
                <a:off x="1429" y="1888"/>
                <a:ext cx="403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552" name="Line 56"/>
            <p:cNvSpPr>
              <a:spLocks noChangeShapeType="1"/>
            </p:cNvSpPr>
            <p:nvPr/>
          </p:nvSpPr>
          <p:spPr bwMode="auto">
            <a:xfrm>
              <a:off x="884" y="754"/>
              <a:ext cx="0" cy="22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53" name="Line 57"/>
            <p:cNvSpPr>
              <a:spLocks noChangeShapeType="1"/>
            </p:cNvSpPr>
            <p:nvPr/>
          </p:nvSpPr>
          <p:spPr bwMode="auto">
            <a:xfrm>
              <a:off x="521" y="1344"/>
              <a:ext cx="363" cy="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54" name="Text Box 58"/>
            <p:cNvSpPr txBox="1">
              <a:spLocks noChangeArrowheads="1"/>
            </p:cNvSpPr>
            <p:nvPr/>
          </p:nvSpPr>
          <p:spPr bwMode="auto">
            <a:xfrm>
              <a:off x="328" y="1207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FF"/>
                  </a:solidFill>
                </a:rPr>
                <a:t>n</a:t>
              </a:r>
              <a:endParaRPr lang="cs-CZ" altLang="cs-CZ" sz="20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106555" name="Line 59"/>
            <p:cNvSpPr>
              <a:spLocks noChangeShapeType="1"/>
            </p:cNvSpPr>
            <p:nvPr/>
          </p:nvSpPr>
          <p:spPr bwMode="auto">
            <a:xfrm>
              <a:off x="521" y="845"/>
              <a:ext cx="363" cy="0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56" name="Text Box 60"/>
            <p:cNvSpPr txBox="1">
              <a:spLocks noChangeArrowheads="1"/>
            </p:cNvSpPr>
            <p:nvPr/>
          </p:nvSpPr>
          <p:spPr bwMode="auto">
            <a:xfrm>
              <a:off x="113" y="618"/>
              <a:ext cx="37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66FF33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66FF33"/>
                  </a:solidFill>
                </a:rPr>
                <a:t>dAV</a:t>
              </a:r>
            </a:p>
          </p:txBody>
        </p:sp>
        <p:sp>
          <p:nvSpPr>
            <p:cNvPr id="106557" name="Line 61"/>
            <p:cNvSpPr>
              <a:spLocks noChangeShapeType="1"/>
            </p:cNvSpPr>
            <p:nvPr/>
          </p:nvSpPr>
          <p:spPr bwMode="auto">
            <a:xfrm>
              <a:off x="521" y="1026"/>
              <a:ext cx="363" cy="0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58" name="Text Box 62"/>
            <p:cNvSpPr txBox="1">
              <a:spLocks noChangeArrowheads="1"/>
            </p:cNvSpPr>
            <p:nvPr/>
          </p:nvSpPr>
          <p:spPr bwMode="auto">
            <a:xfrm>
              <a:off x="288" y="890"/>
              <a:ext cx="1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FFFF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FFFF"/>
                  </a:solidFill>
                </a:rPr>
                <a:t>i</a:t>
              </a:r>
            </a:p>
          </p:txBody>
        </p:sp>
        <p:sp>
          <p:nvSpPr>
            <p:cNvPr id="106559" name="Line 63"/>
            <p:cNvSpPr>
              <a:spLocks noChangeShapeType="1"/>
            </p:cNvSpPr>
            <p:nvPr/>
          </p:nvSpPr>
          <p:spPr bwMode="auto">
            <a:xfrm>
              <a:off x="521" y="1616"/>
              <a:ext cx="363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60" name="Text Box 64"/>
            <p:cNvSpPr txBox="1">
              <a:spLocks noChangeArrowheads="1"/>
            </p:cNvSpPr>
            <p:nvPr/>
          </p:nvSpPr>
          <p:spPr bwMode="auto">
            <a:xfrm>
              <a:off x="360" y="1514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chemeClr val="accent1"/>
                  </a:solidFill>
                </a:rPr>
                <a:t>I</a:t>
              </a:r>
              <a:endParaRPr lang="cs-CZ" altLang="cs-CZ" sz="2000" b="1" baseline="-25000">
                <a:solidFill>
                  <a:schemeClr val="accent1"/>
                </a:solidFill>
              </a:endParaRPr>
            </a:p>
          </p:txBody>
        </p:sp>
        <p:sp>
          <p:nvSpPr>
            <p:cNvPr id="106561" name="Text Box 65"/>
            <p:cNvSpPr txBox="1">
              <a:spLocks noChangeArrowheads="1"/>
            </p:cNvSpPr>
            <p:nvPr/>
          </p:nvSpPr>
          <p:spPr bwMode="auto">
            <a:xfrm>
              <a:off x="430" y="2964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0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06562" name="Text Box 66"/>
            <p:cNvSpPr txBox="1">
              <a:spLocks noChangeArrowheads="1"/>
            </p:cNvSpPr>
            <p:nvPr/>
          </p:nvSpPr>
          <p:spPr bwMode="auto">
            <a:xfrm>
              <a:off x="827" y="2965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1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6563" name="Line 67"/>
            <p:cNvSpPr>
              <a:spLocks noChangeShapeType="1"/>
            </p:cNvSpPr>
            <p:nvPr/>
          </p:nvSpPr>
          <p:spPr bwMode="auto">
            <a:xfrm>
              <a:off x="884" y="845"/>
              <a:ext cx="0" cy="1905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65" name="Line 69"/>
            <p:cNvSpPr>
              <a:spLocks noChangeShapeType="1"/>
            </p:cNvSpPr>
            <p:nvPr/>
          </p:nvSpPr>
          <p:spPr bwMode="auto">
            <a:xfrm>
              <a:off x="1247" y="754"/>
              <a:ext cx="0" cy="22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66" name="Text Box 70"/>
            <p:cNvSpPr txBox="1">
              <a:spLocks noChangeArrowheads="1"/>
            </p:cNvSpPr>
            <p:nvPr/>
          </p:nvSpPr>
          <p:spPr bwMode="auto">
            <a:xfrm>
              <a:off x="1156" y="2965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2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6567" name="Line 71"/>
            <p:cNvSpPr>
              <a:spLocks noChangeShapeType="1"/>
            </p:cNvSpPr>
            <p:nvPr/>
          </p:nvSpPr>
          <p:spPr bwMode="auto">
            <a:xfrm>
              <a:off x="1610" y="754"/>
              <a:ext cx="0" cy="22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68" name="Text Box 72"/>
            <p:cNvSpPr txBox="1">
              <a:spLocks noChangeArrowheads="1"/>
            </p:cNvSpPr>
            <p:nvPr/>
          </p:nvSpPr>
          <p:spPr bwMode="auto">
            <a:xfrm>
              <a:off x="1507" y="2965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3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6569" name="Line 73"/>
            <p:cNvSpPr>
              <a:spLocks noChangeShapeType="1"/>
            </p:cNvSpPr>
            <p:nvPr/>
          </p:nvSpPr>
          <p:spPr bwMode="auto">
            <a:xfrm>
              <a:off x="884" y="1026"/>
              <a:ext cx="363" cy="0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70" name="Line 74"/>
            <p:cNvSpPr>
              <a:spLocks noChangeShapeType="1"/>
            </p:cNvSpPr>
            <p:nvPr/>
          </p:nvSpPr>
          <p:spPr bwMode="auto">
            <a:xfrm>
              <a:off x="1247" y="1026"/>
              <a:ext cx="363" cy="0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71" name="Line 75"/>
            <p:cNvSpPr>
              <a:spLocks noChangeShapeType="1"/>
            </p:cNvSpPr>
            <p:nvPr/>
          </p:nvSpPr>
          <p:spPr bwMode="auto">
            <a:xfrm>
              <a:off x="884" y="1344"/>
              <a:ext cx="363" cy="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72" name="Line 76"/>
            <p:cNvSpPr>
              <a:spLocks noChangeShapeType="1"/>
            </p:cNvSpPr>
            <p:nvPr/>
          </p:nvSpPr>
          <p:spPr bwMode="auto">
            <a:xfrm>
              <a:off x="1247" y="1344"/>
              <a:ext cx="363" cy="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73" name="Line 77"/>
            <p:cNvSpPr>
              <a:spLocks noChangeShapeType="1"/>
            </p:cNvSpPr>
            <p:nvPr/>
          </p:nvSpPr>
          <p:spPr bwMode="auto">
            <a:xfrm>
              <a:off x="884" y="2750"/>
              <a:ext cx="363" cy="0"/>
            </a:xfrm>
            <a:prstGeom prst="line">
              <a:avLst/>
            </a:prstGeom>
            <a:noFill/>
            <a:ln w="63500">
              <a:solidFill>
                <a:srgbClr val="66FF33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74" name="Line 78"/>
            <p:cNvSpPr>
              <a:spLocks noChangeShapeType="1"/>
            </p:cNvSpPr>
            <p:nvPr/>
          </p:nvSpPr>
          <p:spPr bwMode="auto">
            <a:xfrm>
              <a:off x="1247" y="2750"/>
              <a:ext cx="363" cy="0"/>
            </a:xfrm>
            <a:prstGeom prst="line">
              <a:avLst/>
            </a:prstGeom>
            <a:noFill/>
            <a:ln w="63500">
              <a:solidFill>
                <a:srgbClr val="66FF33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75" name="Line 79"/>
            <p:cNvSpPr>
              <a:spLocks noChangeShapeType="1"/>
            </p:cNvSpPr>
            <p:nvPr/>
          </p:nvSpPr>
          <p:spPr bwMode="auto">
            <a:xfrm>
              <a:off x="1247" y="1888"/>
              <a:ext cx="363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576" name="Text Box 80"/>
            <p:cNvSpPr txBox="1">
              <a:spLocks noChangeArrowheads="1"/>
            </p:cNvSpPr>
            <p:nvPr/>
          </p:nvSpPr>
          <p:spPr bwMode="auto">
            <a:xfrm>
              <a:off x="4376" y="1661"/>
              <a:ext cx="11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t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06580" name="Freeform 84"/>
          <p:cNvSpPr>
            <a:spLocks/>
          </p:cNvSpPr>
          <p:nvPr/>
        </p:nvSpPr>
        <p:spPr bwMode="auto">
          <a:xfrm>
            <a:off x="2555875" y="908050"/>
            <a:ext cx="649288" cy="2617788"/>
          </a:xfrm>
          <a:custGeom>
            <a:avLst/>
            <a:gdLst>
              <a:gd name="T0" fmla="*/ 0 w 409"/>
              <a:gd name="T1" fmla="*/ 0 h 1649"/>
              <a:gd name="T2" fmla="*/ 45 w 409"/>
              <a:gd name="T3" fmla="*/ 1089 h 1649"/>
              <a:gd name="T4" fmla="*/ 136 w 409"/>
              <a:gd name="T5" fmla="*/ 1542 h 1649"/>
              <a:gd name="T6" fmla="*/ 272 w 409"/>
              <a:gd name="T7" fmla="*/ 1633 h 1649"/>
              <a:gd name="T8" fmla="*/ 409 w 409"/>
              <a:gd name="T9" fmla="*/ 1639 h 1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9" h="1649">
                <a:moveTo>
                  <a:pt x="0" y="0"/>
                </a:moveTo>
                <a:cubicBezTo>
                  <a:pt x="11" y="416"/>
                  <a:pt x="22" y="832"/>
                  <a:pt x="45" y="1089"/>
                </a:cubicBezTo>
                <a:cubicBezTo>
                  <a:pt x="68" y="1346"/>
                  <a:pt x="98" y="1451"/>
                  <a:pt x="136" y="1542"/>
                </a:cubicBezTo>
                <a:cubicBezTo>
                  <a:pt x="174" y="1633"/>
                  <a:pt x="227" y="1617"/>
                  <a:pt x="272" y="1633"/>
                </a:cubicBezTo>
                <a:cubicBezTo>
                  <a:pt x="317" y="1649"/>
                  <a:pt x="381" y="1638"/>
                  <a:pt x="409" y="1639"/>
                </a:cubicBezTo>
              </a:path>
            </a:pathLst>
          </a:custGeom>
          <a:noFill/>
          <a:ln w="63500" cap="flat" cmpd="sng">
            <a:solidFill>
              <a:srgbClr val="00CCFF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81" name="Line 85"/>
          <p:cNvSpPr>
            <a:spLocks noChangeShapeType="1"/>
          </p:cNvSpPr>
          <p:nvPr/>
        </p:nvSpPr>
        <p:spPr bwMode="auto">
          <a:xfrm>
            <a:off x="2555875" y="3644900"/>
            <a:ext cx="647700" cy="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82" name="Line 86"/>
          <p:cNvSpPr>
            <a:spLocks noChangeShapeType="1"/>
          </p:cNvSpPr>
          <p:nvPr/>
        </p:nvSpPr>
        <p:spPr bwMode="auto">
          <a:xfrm>
            <a:off x="2555875" y="2276475"/>
            <a:ext cx="6477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83" name="Line 87"/>
          <p:cNvSpPr>
            <a:spLocks noChangeShapeType="1"/>
          </p:cNvSpPr>
          <p:nvPr/>
        </p:nvSpPr>
        <p:spPr bwMode="auto">
          <a:xfrm>
            <a:off x="2555875" y="1412875"/>
            <a:ext cx="6477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85" name="Line 89"/>
          <p:cNvSpPr>
            <a:spLocks noChangeShapeType="1"/>
          </p:cNvSpPr>
          <p:nvPr/>
        </p:nvSpPr>
        <p:spPr bwMode="auto">
          <a:xfrm>
            <a:off x="3203575" y="476250"/>
            <a:ext cx="0" cy="3527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86" name="Text Box 90"/>
          <p:cNvSpPr txBox="1">
            <a:spLocks noChangeArrowheads="1"/>
          </p:cNvSpPr>
          <p:nvPr/>
        </p:nvSpPr>
        <p:spPr bwMode="auto">
          <a:xfrm>
            <a:off x="3059113" y="39862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4</a:t>
            </a:r>
            <a:endParaRPr lang="cs-CZ" altLang="cs-CZ" sz="2000" b="1" baseline="-25000" dirty="0">
              <a:solidFill>
                <a:srgbClr val="000000"/>
              </a:solidFill>
            </a:endParaRPr>
          </a:p>
        </p:txBody>
      </p:sp>
      <p:sp>
        <p:nvSpPr>
          <p:cNvPr id="106587" name="Line 91"/>
          <p:cNvSpPr>
            <a:spLocks noChangeShapeType="1"/>
          </p:cNvSpPr>
          <p:nvPr/>
        </p:nvSpPr>
        <p:spPr bwMode="auto">
          <a:xfrm flipV="1">
            <a:off x="3203575" y="3309938"/>
            <a:ext cx="0" cy="360362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88" name="Line 92"/>
          <p:cNvSpPr>
            <a:spLocks noChangeShapeType="1"/>
          </p:cNvSpPr>
          <p:nvPr/>
        </p:nvSpPr>
        <p:spPr bwMode="auto">
          <a:xfrm>
            <a:off x="3779838" y="476250"/>
            <a:ext cx="0" cy="35274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89" name="Text Box 93"/>
          <p:cNvSpPr txBox="1">
            <a:spLocks noChangeArrowheads="1"/>
          </p:cNvSpPr>
          <p:nvPr/>
        </p:nvSpPr>
        <p:spPr bwMode="auto">
          <a:xfrm>
            <a:off x="3635375" y="39862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5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6590" name="Line 94"/>
          <p:cNvSpPr>
            <a:spLocks noChangeShapeType="1"/>
          </p:cNvSpPr>
          <p:nvPr/>
        </p:nvSpPr>
        <p:spPr bwMode="auto">
          <a:xfrm flipV="1">
            <a:off x="3203575" y="1052513"/>
            <a:ext cx="576263" cy="12239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06591" name="Object 95"/>
          <p:cNvGraphicFramePr>
            <a:graphicFrameLocks noChangeAspect="1"/>
          </p:cNvGraphicFramePr>
          <p:nvPr/>
        </p:nvGraphicFramePr>
        <p:xfrm>
          <a:off x="3924300" y="2708275"/>
          <a:ext cx="51054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47" name="Rovnice" r:id="rId5" imgW="2958840" imgH="431640" progId="Equation.3">
                  <p:embed/>
                </p:oleObj>
              </mc:Choice>
              <mc:Fallback>
                <p:oleObj name="Rovnice" r:id="rId5" imgW="2958840" imgH="43164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708275"/>
                        <a:ext cx="5105400" cy="7445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93" name="Line 97"/>
          <p:cNvSpPr>
            <a:spLocks noChangeShapeType="1"/>
          </p:cNvSpPr>
          <p:nvPr/>
        </p:nvSpPr>
        <p:spPr bwMode="auto">
          <a:xfrm flipV="1">
            <a:off x="3203575" y="3068638"/>
            <a:ext cx="576263" cy="2159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594" name="Line 98"/>
          <p:cNvSpPr>
            <a:spLocks noChangeShapeType="1"/>
          </p:cNvSpPr>
          <p:nvPr/>
        </p:nvSpPr>
        <p:spPr bwMode="auto">
          <a:xfrm>
            <a:off x="3203575" y="1412875"/>
            <a:ext cx="576263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6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6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6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6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0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0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92" grpId="0" animBg="1"/>
      <p:bldP spid="106580" grpId="0" animBg="1"/>
      <p:bldP spid="106581" grpId="0" animBg="1"/>
      <p:bldP spid="106582" grpId="0" animBg="1"/>
      <p:bldP spid="106583" grpId="0" animBg="1"/>
      <p:bldP spid="106585" grpId="0" animBg="1"/>
      <p:bldP spid="106586" grpId="0"/>
      <p:bldP spid="106587" grpId="0" animBg="1"/>
      <p:bldP spid="106588" grpId="0" animBg="1"/>
      <p:bldP spid="106589" grpId="0"/>
      <p:bldP spid="106590" grpId="0" animBg="1"/>
      <p:bldP spid="106593" grpId="0" animBg="1"/>
      <p:bldP spid="1065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179388" y="4508500"/>
            <a:ext cx="8713787" cy="227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892175" indent="-892175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35100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4488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93875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3263" algn="l"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04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6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8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2063" fontAlgn="base">
              <a:spcBef>
                <a:spcPct val="0"/>
              </a:spcBef>
              <a:spcAft>
                <a:spcPct val="0"/>
              </a:spcAft>
              <a:tabLst>
                <a:tab pos="715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5 - 6	-	s poklesem otáček klesá indukované napětí, regulátor prostřednictvím řídícího úhlu drží I = I</a:t>
            </a:r>
            <a:r>
              <a:rPr lang="cs-CZ" altLang="cs-CZ" b="1" baseline="-25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max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a M =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M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bmax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</a:p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6	-	motor se zastaví 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= 0 </a:t>
            </a:r>
          </a:p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6 - 7	-	s dalším nárůstem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dAV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 se motor roztočí opačným směrem, proud zůstává kladný a je dán regulátorem, platí I = I</a:t>
            </a:r>
            <a:r>
              <a:rPr lang="cs-CZ" altLang="cs-CZ" b="1" baseline="-25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max</a:t>
            </a:r>
          </a:p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7	-	ukončení regulace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dAV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,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dAV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=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dAVmax</a:t>
            </a:r>
            <a:endParaRPr lang="cs-CZ" altLang="cs-CZ" b="1" baseline="-250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  <a:sym typeface="Symbol" panose="05050102010706020507" pitchFamily="18" charset="2"/>
            </a:endParaRPr>
          </a:p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7 - 8	-	motor má převahu momentu, otáčky se zvýší a ustálí, I = I</a:t>
            </a:r>
            <a:r>
              <a:rPr lang="cs-CZ" altLang="cs-CZ" b="1" baseline="-25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n</a:t>
            </a:r>
          </a:p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8	-	ustálený stav </a:t>
            </a:r>
          </a:p>
        </p:txBody>
      </p:sp>
      <p:sp>
        <p:nvSpPr>
          <p:cNvPr id="107568" name="Line 48"/>
          <p:cNvSpPr>
            <a:spLocks noChangeShapeType="1"/>
          </p:cNvSpPr>
          <p:nvPr/>
        </p:nvSpPr>
        <p:spPr bwMode="auto">
          <a:xfrm>
            <a:off x="5724525" y="547688"/>
            <a:ext cx="0" cy="3527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73" name="Line 53"/>
          <p:cNvSpPr>
            <a:spLocks noChangeShapeType="1"/>
          </p:cNvSpPr>
          <p:nvPr/>
        </p:nvSpPr>
        <p:spPr bwMode="auto">
          <a:xfrm flipV="1">
            <a:off x="3779838" y="1779588"/>
            <a:ext cx="1944687" cy="1216025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75" name="Line 55"/>
          <p:cNvSpPr>
            <a:spLocks noChangeShapeType="1"/>
          </p:cNvSpPr>
          <p:nvPr/>
        </p:nvSpPr>
        <p:spPr bwMode="auto">
          <a:xfrm flipV="1">
            <a:off x="3779838" y="2355850"/>
            <a:ext cx="1944687" cy="1216025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76" name="Text Box 56"/>
          <p:cNvSpPr txBox="1">
            <a:spLocks noChangeArrowheads="1"/>
          </p:cNvSpPr>
          <p:nvPr/>
        </p:nvSpPr>
        <p:spPr bwMode="auto">
          <a:xfrm>
            <a:off x="5632450" y="4057650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6</a:t>
            </a:r>
            <a:endParaRPr lang="cs-CZ" altLang="cs-CZ" sz="2000" b="1" baseline="-25000" dirty="0">
              <a:solidFill>
                <a:srgbClr val="000000"/>
              </a:solidFill>
            </a:endParaRPr>
          </a:p>
        </p:txBody>
      </p:sp>
      <p:sp>
        <p:nvSpPr>
          <p:cNvPr id="107577" name="Line 57"/>
          <p:cNvSpPr>
            <a:spLocks noChangeShapeType="1"/>
          </p:cNvSpPr>
          <p:nvPr/>
        </p:nvSpPr>
        <p:spPr bwMode="auto">
          <a:xfrm>
            <a:off x="3779838" y="1484313"/>
            <a:ext cx="1944687" cy="8636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78" name="Line 58"/>
          <p:cNvSpPr>
            <a:spLocks noChangeShapeType="1"/>
          </p:cNvSpPr>
          <p:nvPr/>
        </p:nvSpPr>
        <p:spPr bwMode="auto">
          <a:xfrm>
            <a:off x="3779838" y="1123950"/>
            <a:ext cx="194468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79" name="Line 59"/>
          <p:cNvSpPr>
            <a:spLocks noChangeShapeType="1"/>
          </p:cNvSpPr>
          <p:nvPr/>
        </p:nvSpPr>
        <p:spPr bwMode="auto">
          <a:xfrm>
            <a:off x="7164388" y="547688"/>
            <a:ext cx="0" cy="3527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80" name="Text Box 60"/>
          <p:cNvSpPr txBox="1">
            <a:spLocks noChangeArrowheads="1"/>
          </p:cNvSpPr>
          <p:nvPr/>
        </p:nvSpPr>
        <p:spPr bwMode="auto">
          <a:xfrm>
            <a:off x="7000875" y="4059238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7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7581" name="Line 61"/>
          <p:cNvSpPr>
            <a:spLocks noChangeShapeType="1"/>
          </p:cNvSpPr>
          <p:nvPr/>
        </p:nvSpPr>
        <p:spPr bwMode="auto">
          <a:xfrm>
            <a:off x="5724525" y="1123950"/>
            <a:ext cx="14398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83" name="Line 63"/>
          <p:cNvSpPr>
            <a:spLocks noChangeShapeType="1"/>
          </p:cNvSpPr>
          <p:nvPr/>
        </p:nvSpPr>
        <p:spPr bwMode="auto">
          <a:xfrm flipV="1">
            <a:off x="5722938" y="881063"/>
            <a:ext cx="1441450" cy="90170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84" name="Line 64"/>
          <p:cNvSpPr>
            <a:spLocks noChangeShapeType="1"/>
          </p:cNvSpPr>
          <p:nvPr/>
        </p:nvSpPr>
        <p:spPr bwMode="auto">
          <a:xfrm flipV="1">
            <a:off x="5722938" y="1438275"/>
            <a:ext cx="1441450" cy="90170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85" name="Line 65"/>
          <p:cNvSpPr>
            <a:spLocks noChangeShapeType="1"/>
          </p:cNvSpPr>
          <p:nvPr/>
        </p:nvSpPr>
        <p:spPr bwMode="auto">
          <a:xfrm>
            <a:off x="5722938" y="2347913"/>
            <a:ext cx="1441450" cy="639762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88" name="Line 68"/>
          <p:cNvSpPr>
            <a:spLocks noChangeShapeType="1"/>
          </p:cNvSpPr>
          <p:nvPr/>
        </p:nvSpPr>
        <p:spPr bwMode="auto">
          <a:xfrm>
            <a:off x="7164388" y="863600"/>
            <a:ext cx="503237" cy="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89" name="Line 69"/>
          <p:cNvSpPr>
            <a:spLocks noChangeShapeType="1"/>
          </p:cNvSpPr>
          <p:nvPr/>
        </p:nvSpPr>
        <p:spPr bwMode="auto">
          <a:xfrm>
            <a:off x="7164388" y="1123950"/>
            <a:ext cx="503237" cy="792163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90" name="Line 70"/>
          <p:cNvSpPr>
            <a:spLocks noChangeShapeType="1"/>
          </p:cNvSpPr>
          <p:nvPr/>
        </p:nvSpPr>
        <p:spPr bwMode="auto">
          <a:xfrm>
            <a:off x="7667625" y="547688"/>
            <a:ext cx="0" cy="35274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91" name="Text Box 71"/>
          <p:cNvSpPr txBox="1">
            <a:spLocks noChangeArrowheads="1"/>
          </p:cNvSpPr>
          <p:nvPr/>
        </p:nvSpPr>
        <p:spPr bwMode="auto">
          <a:xfrm>
            <a:off x="7577138" y="4059238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8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7593" name="Line 73"/>
          <p:cNvSpPr>
            <a:spLocks noChangeShapeType="1"/>
          </p:cNvSpPr>
          <p:nvPr/>
        </p:nvSpPr>
        <p:spPr bwMode="auto">
          <a:xfrm>
            <a:off x="7667625" y="1123950"/>
            <a:ext cx="865188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94" name="Line 74"/>
          <p:cNvSpPr>
            <a:spLocks noChangeShapeType="1"/>
          </p:cNvSpPr>
          <p:nvPr/>
        </p:nvSpPr>
        <p:spPr bwMode="auto">
          <a:xfrm>
            <a:off x="7667625" y="3213100"/>
            <a:ext cx="792163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95" name="Line 75"/>
          <p:cNvSpPr>
            <a:spLocks noChangeShapeType="1"/>
          </p:cNvSpPr>
          <p:nvPr/>
        </p:nvSpPr>
        <p:spPr bwMode="auto">
          <a:xfrm>
            <a:off x="7669213" y="1916113"/>
            <a:ext cx="863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7604" name="Group 84"/>
          <p:cNvGrpSpPr>
            <a:grpSpLocks/>
          </p:cNvGrpSpPr>
          <p:nvPr/>
        </p:nvGrpSpPr>
        <p:grpSpPr bwMode="auto">
          <a:xfrm>
            <a:off x="179388" y="331788"/>
            <a:ext cx="8713787" cy="4103687"/>
            <a:chOff x="113" y="209"/>
            <a:chExt cx="5489" cy="2585"/>
          </a:xfrm>
        </p:grpSpPr>
        <p:grpSp>
          <p:nvGrpSpPr>
            <p:cNvPr id="107603" name="Group 83"/>
            <p:cNvGrpSpPr>
              <a:grpSpLocks/>
            </p:cNvGrpSpPr>
            <p:nvPr/>
          </p:nvGrpSpPr>
          <p:grpSpPr bwMode="auto">
            <a:xfrm>
              <a:off x="113" y="209"/>
              <a:ext cx="5489" cy="2585"/>
              <a:chOff x="113" y="209"/>
              <a:chExt cx="5489" cy="2585"/>
            </a:xfrm>
          </p:grpSpPr>
          <p:sp>
            <p:nvSpPr>
              <p:cNvPr id="107557" name="Line 37"/>
              <p:cNvSpPr>
                <a:spLocks noChangeShapeType="1"/>
              </p:cNvSpPr>
              <p:nvPr/>
            </p:nvSpPr>
            <p:spPr bwMode="auto">
              <a:xfrm>
                <a:off x="1610" y="935"/>
                <a:ext cx="408" cy="0"/>
              </a:xfrm>
              <a:prstGeom prst="line">
                <a:avLst/>
              </a:prstGeom>
              <a:noFill/>
              <a:ln w="63500">
                <a:solidFill>
                  <a:srgbClr val="0000FF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562" name="Text Box 42"/>
              <p:cNvSpPr txBox="1">
                <a:spLocks noChangeArrowheads="1"/>
              </p:cNvSpPr>
              <p:nvPr/>
            </p:nvSpPr>
            <p:spPr bwMode="auto">
              <a:xfrm>
                <a:off x="2290" y="2556"/>
                <a:ext cx="148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5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7602" name="Group 82"/>
              <p:cNvGrpSpPr>
                <a:grpSpLocks/>
              </p:cNvGrpSpPr>
              <p:nvPr/>
            </p:nvGrpSpPr>
            <p:grpSpPr bwMode="auto">
              <a:xfrm>
                <a:off x="113" y="209"/>
                <a:ext cx="5489" cy="2585"/>
                <a:chOff x="113" y="209"/>
                <a:chExt cx="5489" cy="2585"/>
              </a:xfrm>
            </p:grpSpPr>
            <p:sp>
              <p:nvSpPr>
                <p:cNvPr id="10755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927" y="2556"/>
                  <a:ext cx="148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0000"/>
                      </a:solidFill>
                    </a:rPr>
                    <a:t>4</a:t>
                  </a:r>
                  <a:endParaRPr lang="cs-CZ" altLang="cs-CZ" sz="2000" b="1" baseline="-250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560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018" y="2130"/>
                  <a:ext cx="0" cy="227"/>
                </a:xfrm>
                <a:prstGeom prst="line">
                  <a:avLst/>
                </a:prstGeom>
                <a:noFill/>
                <a:ln w="63500">
                  <a:solidFill>
                    <a:srgbClr val="00FF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7601" name="Group 81"/>
                <p:cNvGrpSpPr>
                  <a:grpSpLocks/>
                </p:cNvGrpSpPr>
                <p:nvPr/>
              </p:nvGrpSpPr>
              <p:grpSpPr bwMode="auto">
                <a:xfrm>
                  <a:off x="113" y="209"/>
                  <a:ext cx="5489" cy="2585"/>
                  <a:chOff x="113" y="209"/>
                  <a:chExt cx="5489" cy="2585"/>
                </a:xfrm>
              </p:grpSpPr>
              <p:sp>
                <p:nvSpPr>
                  <p:cNvPr id="107555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341"/>
                    <a:ext cx="408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00FF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10760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113" y="209"/>
                    <a:ext cx="5489" cy="2585"/>
                    <a:chOff x="113" y="209"/>
                    <a:chExt cx="5489" cy="2585"/>
                  </a:xfrm>
                </p:grpSpPr>
                <p:sp>
                  <p:nvSpPr>
                    <p:cNvPr id="107554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1610" y="617"/>
                      <a:ext cx="409" cy="1649"/>
                    </a:xfrm>
                    <a:custGeom>
                      <a:avLst/>
                      <a:gdLst>
                        <a:gd name="T0" fmla="*/ 0 w 409"/>
                        <a:gd name="T1" fmla="*/ 0 h 1649"/>
                        <a:gd name="T2" fmla="*/ 45 w 409"/>
                        <a:gd name="T3" fmla="*/ 1089 h 1649"/>
                        <a:gd name="T4" fmla="*/ 136 w 409"/>
                        <a:gd name="T5" fmla="*/ 1542 h 1649"/>
                        <a:gd name="T6" fmla="*/ 272 w 409"/>
                        <a:gd name="T7" fmla="*/ 1633 h 1649"/>
                        <a:gd name="T8" fmla="*/ 409 w 409"/>
                        <a:gd name="T9" fmla="*/ 1639 h 164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09" h="1649">
                          <a:moveTo>
                            <a:pt x="0" y="0"/>
                          </a:moveTo>
                          <a:cubicBezTo>
                            <a:pt x="11" y="416"/>
                            <a:pt x="22" y="832"/>
                            <a:pt x="45" y="1089"/>
                          </a:cubicBezTo>
                          <a:cubicBezTo>
                            <a:pt x="68" y="1346"/>
                            <a:pt x="98" y="1451"/>
                            <a:pt x="136" y="1542"/>
                          </a:cubicBezTo>
                          <a:cubicBezTo>
                            <a:pt x="174" y="1633"/>
                            <a:pt x="227" y="1617"/>
                            <a:pt x="272" y="1633"/>
                          </a:cubicBezTo>
                          <a:cubicBezTo>
                            <a:pt x="317" y="1649"/>
                            <a:pt x="381" y="1638"/>
                            <a:pt x="409" y="1639"/>
                          </a:cubicBezTo>
                        </a:path>
                      </a:pathLst>
                    </a:custGeom>
                    <a:noFill/>
                    <a:ln w="63500" cap="flat" cmpd="sng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07599" name="Group 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3" y="209"/>
                      <a:ext cx="5489" cy="2585"/>
                      <a:chOff x="113" y="209"/>
                      <a:chExt cx="5489" cy="2585"/>
                    </a:xfrm>
                  </p:grpSpPr>
                  <p:sp>
                    <p:nvSpPr>
                      <p:cNvPr id="107522" name="Line 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18" y="2250"/>
                        <a:ext cx="363" cy="0"/>
                      </a:xfrm>
                      <a:prstGeom prst="line">
                        <a:avLst/>
                      </a:prstGeom>
                      <a:noFill/>
                      <a:ln w="63500">
                        <a:solidFill>
                          <a:srgbClr val="00CCFF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07558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18" y="345"/>
                        <a:ext cx="0" cy="222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prstDash val="dash"/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07561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345"/>
                        <a:ext cx="0" cy="222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prstDash val="dash"/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07563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018" y="708"/>
                        <a:ext cx="363" cy="771"/>
                      </a:xfrm>
                      <a:prstGeom prst="line">
                        <a:avLst/>
                      </a:prstGeom>
                      <a:noFill/>
                      <a:ln w="63500">
                        <a:solidFill>
                          <a:srgbClr val="FF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07565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018" y="1887"/>
                        <a:ext cx="363" cy="227"/>
                      </a:xfrm>
                      <a:prstGeom prst="line">
                        <a:avLst/>
                      </a:prstGeom>
                      <a:noFill/>
                      <a:ln w="63500">
                        <a:solidFill>
                          <a:srgbClr val="00FF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107566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18" y="935"/>
                        <a:ext cx="363" cy="0"/>
                      </a:xfrm>
                      <a:prstGeom prst="line">
                        <a:avLst/>
                      </a:prstGeom>
                      <a:noFill/>
                      <a:ln w="63500">
                        <a:solidFill>
                          <a:srgbClr val="0000FF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07598" name="Group 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3" y="209"/>
                        <a:ext cx="5489" cy="2585"/>
                        <a:chOff x="113" y="164"/>
                        <a:chExt cx="5489" cy="2585"/>
                      </a:xfrm>
                    </p:grpSpPr>
                    <p:grpSp>
                      <p:nvGrpSpPr>
                        <p:cNvPr id="107597" name="Group 7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13" y="164"/>
                          <a:ext cx="5489" cy="2585"/>
                          <a:chOff x="113" y="164"/>
                          <a:chExt cx="5489" cy="2585"/>
                        </a:xfrm>
                      </p:grpSpPr>
                      <p:sp>
                        <p:nvSpPr>
                          <p:cNvPr id="107526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84" y="1162"/>
                            <a:ext cx="363" cy="272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FF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grpSp>
                        <p:nvGrpSpPr>
                          <p:cNvPr id="107527" name="Group 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521" y="300"/>
                            <a:ext cx="4037" cy="2222"/>
                            <a:chOff x="1429" y="754"/>
                            <a:chExt cx="4037" cy="2222"/>
                          </a:xfrm>
                        </p:grpSpPr>
                        <p:sp>
                          <p:nvSpPr>
                            <p:cNvPr id="107528" name="Line 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429" y="754"/>
                              <a:ext cx="0" cy="2222"/>
                            </a:xfrm>
                            <a:prstGeom prst="line">
                              <a:avLst/>
                            </a:prstGeom>
                            <a:noFill/>
                            <a:ln w="25400">
                              <a:solidFill>
                                <a:srgbClr val="000000"/>
                              </a:solidFill>
                              <a:round/>
                              <a:headEnd/>
                              <a:tailEnd type="none" w="lg" len="lg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  <p:sp>
                          <p:nvSpPr>
                            <p:cNvPr id="107529" name="Line 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429" y="1888"/>
                              <a:ext cx="4037" cy="0"/>
                            </a:xfrm>
                            <a:prstGeom prst="line">
                              <a:avLst/>
                            </a:prstGeom>
                            <a:noFill/>
                            <a:ln w="25400">
                              <a:solidFill>
                                <a:srgbClr val="000000"/>
                              </a:solidFill>
                              <a:round/>
                              <a:headEnd/>
                              <a:tailEnd type="none" w="lg" len="lg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</p:grpSp>
                      <p:sp>
                        <p:nvSpPr>
                          <p:cNvPr id="107530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84" y="300"/>
                            <a:ext cx="0" cy="222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rgbClr val="000000"/>
                            </a:solidFill>
                            <a:prstDash val="dash"/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31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21" y="890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00FF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32" name="Text Box 1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8" y="753"/>
                            <a:ext cx="148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 dirty="0">
                                <a:solidFill>
                                  <a:srgbClr val="0000FF"/>
                                </a:solidFill>
                              </a:rPr>
                              <a:t>n</a:t>
                            </a:r>
                            <a:endParaRPr lang="cs-CZ" altLang="cs-CZ" sz="2000" b="1" baseline="-25000" dirty="0">
                              <a:solidFill>
                                <a:srgbClr val="0000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07533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21" y="391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FF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34" name="Text Box 14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13" y="164"/>
                            <a:ext cx="370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>
                                <a:solidFill>
                                  <a:srgbClr val="66FF33"/>
                                </a:solidFill>
                              </a:rPr>
                              <a:t>U</a:t>
                            </a:r>
                            <a:r>
                              <a:rPr lang="cs-CZ" altLang="cs-CZ" sz="2000" b="1" baseline="-25000">
                                <a:solidFill>
                                  <a:srgbClr val="66FF33"/>
                                </a:solidFill>
                              </a:rPr>
                              <a:t>dAV</a:t>
                            </a:r>
                          </a:p>
                        </p:txBody>
                      </p:sp>
                      <p:sp>
                        <p:nvSpPr>
                          <p:cNvPr id="107535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21" y="572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CCFF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36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88" y="436"/>
                            <a:ext cx="195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>
                                <a:solidFill>
                                  <a:srgbClr val="00FFFF"/>
                                </a:solidFill>
                              </a:rPr>
                              <a:t>U</a:t>
                            </a:r>
                            <a:r>
                              <a:rPr lang="cs-CZ" altLang="cs-CZ" sz="2000" b="1" baseline="-25000">
                                <a:solidFill>
                                  <a:srgbClr val="00FFFF"/>
                                </a:solidFill>
                              </a:rPr>
                              <a:t>i</a:t>
                            </a:r>
                          </a:p>
                        </p:txBody>
                      </p:sp>
                      <p:sp>
                        <p:nvSpPr>
                          <p:cNvPr id="107537" name="Line 1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21" y="1162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FF33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38" name="Text Box 1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60" y="1060"/>
                            <a:ext cx="123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>
                                <a:solidFill>
                                  <a:schemeClr val="accent1"/>
                                </a:solidFill>
                              </a:rPr>
                              <a:t>I</a:t>
                            </a:r>
                            <a:endParaRPr lang="cs-CZ" altLang="cs-CZ" sz="2000" b="1" baseline="-25000">
                              <a:solidFill>
                                <a:schemeClr val="accent1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07539" name="Text Box 1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30" y="2510"/>
                            <a:ext cx="148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 dirty="0">
                                <a:solidFill>
                                  <a:srgbClr val="000000"/>
                                </a:solidFill>
                              </a:rPr>
                              <a:t>0</a:t>
                            </a:r>
                            <a:endParaRPr lang="cs-CZ" altLang="cs-CZ" sz="2000" b="1" baseline="-25000" dirty="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07540" name="Text Box 2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27" y="2511"/>
                            <a:ext cx="148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>
                                <a:solidFill>
                                  <a:srgbClr val="000000"/>
                                </a:solidFill>
                              </a:rPr>
                              <a:t>1</a:t>
                            </a:r>
                            <a:endParaRPr lang="cs-CZ" altLang="cs-CZ" sz="2000" b="1" baseline="-250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07541" name="Line 2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84" y="391"/>
                            <a:ext cx="0" cy="1905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FF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42" name="Line 2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247" y="300"/>
                            <a:ext cx="0" cy="222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rgbClr val="000000"/>
                            </a:solidFill>
                            <a:prstDash val="dash"/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43" name="Text Box 23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156" y="2511"/>
                            <a:ext cx="148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>
                                <a:solidFill>
                                  <a:srgbClr val="000000"/>
                                </a:solidFill>
                              </a:rPr>
                              <a:t>2</a:t>
                            </a:r>
                            <a:endParaRPr lang="cs-CZ" altLang="cs-CZ" sz="2000" b="1" baseline="-250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07544" name="Line 2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610" y="300"/>
                            <a:ext cx="0" cy="222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rgbClr val="000000"/>
                            </a:solidFill>
                            <a:prstDash val="dash"/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45" name="Text Box 25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507" y="2511"/>
                            <a:ext cx="148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>
                                <a:solidFill>
                                  <a:srgbClr val="000000"/>
                                </a:solidFill>
                              </a:rPr>
                              <a:t>3</a:t>
                            </a:r>
                            <a:endParaRPr lang="cs-CZ" altLang="cs-CZ" sz="2000" b="1" baseline="-250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07546" name="Line 2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84" y="572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CCFF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47" name="Line 2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247" y="572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CCFF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48" name="Line 2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84" y="890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00FF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49" name="Line 2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247" y="890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0000FF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50" name="Line 3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84" y="2296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66FF33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51" name="Line 3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247" y="2296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66FF33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52" name="Line 3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247" y="1434"/>
                            <a:ext cx="363" cy="0"/>
                          </a:xfrm>
                          <a:prstGeom prst="line">
                            <a:avLst/>
                          </a:prstGeom>
                          <a:noFill/>
                          <a:ln w="63500">
                            <a:solidFill>
                              <a:srgbClr val="FF33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107553" name="Text Box 33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490" y="1207"/>
                            <a:ext cx="112" cy="2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254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lIns="36000" tIns="36000" rIns="36000" bIns="36000" anchor="ctr">
                            <a:spAutoFit/>
                          </a:bodyPr>
                          <a:lstStyle/>
                          <a:p>
                            <a:pPr algn="l">
                              <a:spcBef>
                                <a:spcPct val="50000"/>
                              </a:spcBef>
                            </a:pPr>
                            <a:r>
                              <a:rPr lang="cs-CZ" altLang="cs-CZ" sz="2000" b="1">
                                <a:solidFill>
                                  <a:srgbClr val="000000"/>
                                </a:solidFill>
                              </a:rPr>
                              <a:t>t</a:t>
                            </a:r>
                            <a:endParaRPr lang="cs-CZ" altLang="cs-CZ" sz="2000" b="1" baseline="-250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107596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558" y="1434"/>
                          <a:ext cx="1044" cy="0"/>
                        </a:xfrm>
                        <a:prstGeom prst="line">
                          <a:avLst/>
                        </a:prstGeom>
                        <a:noFill/>
                        <a:ln w="254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</p:grpSp>
        <p:sp>
          <p:nvSpPr>
            <p:cNvPr id="107556" name="Line 36"/>
            <p:cNvSpPr>
              <a:spLocks noChangeShapeType="1"/>
            </p:cNvSpPr>
            <p:nvPr/>
          </p:nvSpPr>
          <p:spPr bwMode="auto">
            <a:xfrm>
              <a:off x="1610" y="1479"/>
              <a:ext cx="408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2627313" y="47625"/>
          <a:ext cx="304165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34" name="Rovnice" r:id="rId3" imgW="1663560" imgH="431640" progId="Equation.3">
                  <p:embed/>
                </p:oleObj>
              </mc:Choice>
              <mc:Fallback>
                <p:oleObj name="Rovnice" r:id="rId3" imgW="166356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47625"/>
                        <a:ext cx="3041650" cy="7889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606" name="Line 86"/>
          <p:cNvSpPr>
            <a:spLocks noChangeShapeType="1"/>
          </p:cNvSpPr>
          <p:nvPr/>
        </p:nvSpPr>
        <p:spPr bwMode="auto">
          <a:xfrm flipV="1">
            <a:off x="7143750" y="1120775"/>
            <a:ext cx="523875" cy="327025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608" name="Line 88"/>
          <p:cNvSpPr>
            <a:spLocks noChangeShapeType="1"/>
          </p:cNvSpPr>
          <p:nvPr/>
        </p:nvSpPr>
        <p:spPr bwMode="auto">
          <a:xfrm>
            <a:off x="7669213" y="863600"/>
            <a:ext cx="863600" cy="0"/>
          </a:xfrm>
          <a:prstGeom prst="line">
            <a:avLst/>
          </a:prstGeom>
          <a:noFill/>
          <a:ln w="635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609" name="Line 89"/>
          <p:cNvSpPr>
            <a:spLocks noChangeShapeType="1"/>
          </p:cNvSpPr>
          <p:nvPr/>
        </p:nvSpPr>
        <p:spPr bwMode="auto">
          <a:xfrm>
            <a:off x="7162800" y="2997200"/>
            <a:ext cx="504825" cy="22383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07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7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7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0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0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0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0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0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0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0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8" grpId="0" animBg="1"/>
      <p:bldP spid="107573" grpId="0" animBg="1"/>
      <p:bldP spid="107575" grpId="0" animBg="1"/>
      <p:bldP spid="107576" grpId="0"/>
      <p:bldP spid="107577" grpId="0" animBg="1"/>
      <p:bldP spid="107578" grpId="0" animBg="1"/>
      <p:bldP spid="107579" grpId="0" animBg="1"/>
      <p:bldP spid="107580" grpId="0"/>
      <p:bldP spid="107581" grpId="0" animBg="1"/>
      <p:bldP spid="107583" grpId="0" animBg="1"/>
      <p:bldP spid="107584" grpId="0" animBg="1"/>
      <p:bldP spid="107585" grpId="0" animBg="1"/>
      <p:bldP spid="107588" grpId="0" animBg="1"/>
      <p:bldP spid="107589" grpId="0" animBg="1"/>
      <p:bldP spid="107590" grpId="0" animBg="1"/>
      <p:bldP spid="107591" grpId="0"/>
      <p:bldP spid="107593" grpId="0" animBg="1"/>
      <p:bldP spid="107594" grpId="0" animBg="1"/>
      <p:bldP spid="107595" grpId="0" animBg="1"/>
      <p:bldP spid="107606" grpId="0" animBg="1"/>
      <p:bldP spid="107608" grpId="0" animBg="1"/>
      <p:bldP spid="1076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Reverzační pohon se dvěma usměrňovači 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179388" y="4652963"/>
            <a:ext cx="8856662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35100" algn="l"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4488" algn="l"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93875" algn="l"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3263" algn="l"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0463" fontAlgn="base">
              <a:spcBef>
                <a:spcPct val="0"/>
              </a:spcBef>
              <a:spcAft>
                <a:spcPct val="0"/>
              </a:spcAft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663" fontAlgn="base">
              <a:spcBef>
                <a:spcPct val="0"/>
              </a:spcBef>
              <a:spcAft>
                <a:spcPct val="0"/>
              </a:spcAft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863" fontAlgn="base">
              <a:spcBef>
                <a:spcPct val="0"/>
              </a:spcBef>
              <a:spcAft>
                <a:spcPct val="0"/>
              </a:spcAft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2063" fontAlgn="base">
              <a:spcBef>
                <a:spcPct val="0"/>
              </a:spcBef>
              <a:spcAft>
                <a:spcPct val="0"/>
              </a:spcAft>
              <a:tabLst>
                <a:tab pos="989013" algn="l"/>
                <a:tab pos="1166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L, R	-	vnitřní odpor a indukčnost vinutí kotvy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L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</a:rPr>
              <a:t>TL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-	tlumivky pro vyhlazení proudu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usměrňovače pracují v antiparalelním zapojení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každý usměrňovač je určen pro jeden směr proudu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vždy pracují oba měniče – jeden jako usměrňovač, druhý jako invertor</a:t>
            </a:r>
          </a:p>
        </p:txBody>
      </p:sp>
      <p:grpSp>
        <p:nvGrpSpPr>
          <p:cNvPr id="108675" name="Group 131"/>
          <p:cNvGrpSpPr>
            <a:grpSpLocks/>
          </p:cNvGrpSpPr>
          <p:nvPr/>
        </p:nvGrpSpPr>
        <p:grpSpPr bwMode="auto">
          <a:xfrm>
            <a:off x="1762125" y="935038"/>
            <a:ext cx="5781675" cy="3427412"/>
            <a:chOff x="1110" y="589"/>
            <a:chExt cx="3642" cy="2159"/>
          </a:xfrm>
        </p:grpSpPr>
        <p:sp>
          <p:nvSpPr>
            <p:cNvPr id="108551" name="Oval 7"/>
            <p:cNvSpPr>
              <a:spLocks noChangeAspect="1" noChangeArrowheads="1"/>
            </p:cNvSpPr>
            <p:nvPr/>
          </p:nvSpPr>
          <p:spPr bwMode="auto">
            <a:xfrm rot="5400000">
              <a:off x="2717" y="2104"/>
              <a:ext cx="399" cy="400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52" name="Rectangle 8"/>
            <p:cNvSpPr>
              <a:spLocks noChangeAspect="1" noChangeArrowheads="1"/>
            </p:cNvSpPr>
            <p:nvPr/>
          </p:nvSpPr>
          <p:spPr bwMode="auto">
            <a:xfrm rot="5400000">
              <a:off x="2898" y="2031"/>
              <a:ext cx="36" cy="109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53" name="Rectangle 9"/>
            <p:cNvSpPr>
              <a:spLocks noChangeAspect="1" noChangeArrowheads="1"/>
            </p:cNvSpPr>
            <p:nvPr/>
          </p:nvSpPr>
          <p:spPr bwMode="auto">
            <a:xfrm rot="5400000">
              <a:off x="2898" y="2466"/>
              <a:ext cx="36" cy="109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54" name="Line 10"/>
            <p:cNvSpPr>
              <a:spLocks noChangeAspect="1" noChangeShapeType="1"/>
            </p:cNvSpPr>
            <p:nvPr/>
          </p:nvSpPr>
          <p:spPr bwMode="auto">
            <a:xfrm rot="5400000">
              <a:off x="4382" y="1436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55" name="Text Box 11"/>
            <p:cNvSpPr txBox="1">
              <a:spLocks noChangeAspect="1" noChangeArrowheads="1"/>
            </p:cNvSpPr>
            <p:nvPr/>
          </p:nvSpPr>
          <p:spPr bwMode="auto">
            <a:xfrm>
              <a:off x="4611" y="1328"/>
              <a:ext cx="14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8556" name="Text Box 12"/>
            <p:cNvSpPr txBox="1">
              <a:spLocks noChangeAspect="1" noChangeArrowheads="1"/>
            </p:cNvSpPr>
            <p:nvPr/>
          </p:nvSpPr>
          <p:spPr bwMode="auto">
            <a:xfrm rot="5400000">
              <a:off x="3657" y="1110"/>
              <a:ext cx="15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+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8557" name="Text Box 13"/>
            <p:cNvSpPr txBox="1">
              <a:spLocks noChangeAspect="1" noChangeArrowheads="1"/>
            </p:cNvSpPr>
            <p:nvPr/>
          </p:nvSpPr>
          <p:spPr bwMode="auto">
            <a:xfrm rot="5400000">
              <a:off x="3682" y="1562"/>
              <a:ext cx="1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-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8558" name="Text Box 14"/>
            <p:cNvSpPr txBox="1">
              <a:spLocks noChangeAspect="1" noChangeArrowheads="1"/>
            </p:cNvSpPr>
            <p:nvPr/>
          </p:nvSpPr>
          <p:spPr bwMode="auto">
            <a:xfrm>
              <a:off x="2843" y="2223"/>
              <a:ext cx="16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08564" name="Rectangle 20"/>
            <p:cNvSpPr>
              <a:spLocks noChangeAspect="1" noChangeArrowheads="1"/>
            </p:cNvSpPr>
            <p:nvPr/>
          </p:nvSpPr>
          <p:spPr bwMode="auto">
            <a:xfrm rot="5400000">
              <a:off x="3748" y="1279"/>
              <a:ext cx="472" cy="32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67" name="Oval 23"/>
            <p:cNvSpPr>
              <a:spLocks noChangeAspect="1" noChangeArrowheads="1"/>
            </p:cNvSpPr>
            <p:nvPr/>
          </p:nvSpPr>
          <p:spPr bwMode="auto">
            <a:xfrm rot="5400000">
              <a:off x="4401" y="1238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68" name="Oval 24"/>
            <p:cNvSpPr>
              <a:spLocks noChangeAspect="1" noChangeArrowheads="1"/>
            </p:cNvSpPr>
            <p:nvPr/>
          </p:nvSpPr>
          <p:spPr bwMode="auto">
            <a:xfrm rot="5400000">
              <a:off x="4401" y="1555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69" name="Line 25"/>
            <p:cNvSpPr>
              <a:spLocks noChangeAspect="1" noChangeShapeType="1"/>
            </p:cNvSpPr>
            <p:nvPr/>
          </p:nvSpPr>
          <p:spPr bwMode="auto">
            <a:xfrm rot="5400000" flipV="1">
              <a:off x="4275" y="1156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70" name="Line 26"/>
            <p:cNvSpPr>
              <a:spLocks noChangeAspect="1" noChangeShapeType="1"/>
            </p:cNvSpPr>
            <p:nvPr/>
          </p:nvSpPr>
          <p:spPr bwMode="auto">
            <a:xfrm rot="5400000" flipV="1">
              <a:off x="4275" y="1474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71" name="Line 27"/>
            <p:cNvSpPr>
              <a:spLocks noChangeAspect="1" noChangeShapeType="1"/>
            </p:cNvSpPr>
            <p:nvPr/>
          </p:nvSpPr>
          <p:spPr bwMode="auto">
            <a:xfrm rot="5400000">
              <a:off x="3748" y="1279"/>
              <a:ext cx="472" cy="3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72" name="Text Box 28"/>
            <p:cNvSpPr txBox="1">
              <a:spLocks noChangeAspect="1" noChangeArrowheads="1"/>
            </p:cNvSpPr>
            <p:nvPr/>
          </p:nvSpPr>
          <p:spPr bwMode="auto">
            <a:xfrm rot="5400000">
              <a:off x="4006" y="1429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08573" name="Text Box 29"/>
            <p:cNvSpPr txBox="1">
              <a:spLocks noChangeAspect="1" noChangeArrowheads="1"/>
            </p:cNvSpPr>
            <p:nvPr/>
          </p:nvSpPr>
          <p:spPr bwMode="auto">
            <a:xfrm rot="5400000">
              <a:off x="3897" y="1175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08576" name="Arc 32"/>
            <p:cNvSpPr>
              <a:spLocks noChangeAspect="1"/>
            </p:cNvSpPr>
            <p:nvPr/>
          </p:nvSpPr>
          <p:spPr bwMode="auto">
            <a:xfrm rot="16200000" flipV="1">
              <a:off x="3117" y="788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77" name="Arc 33"/>
            <p:cNvSpPr>
              <a:spLocks noChangeAspect="1"/>
            </p:cNvSpPr>
            <p:nvPr/>
          </p:nvSpPr>
          <p:spPr bwMode="auto">
            <a:xfrm rot="16200000" flipV="1">
              <a:off x="3245" y="788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78" name="Arc 34"/>
            <p:cNvSpPr>
              <a:spLocks noChangeAspect="1"/>
            </p:cNvSpPr>
            <p:nvPr/>
          </p:nvSpPr>
          <p:spPr bwMode="auto">
            <a:xfrm rot="16200000" flipV="1">
              <a:off x="3373" y="798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579" name="Line 35"/>
            <p:cNvSpPr>
              <a:spLocks noChangeAspect="1" noChangeShapeType="1"/>
            </p:cNvSpPr>
            <p:nvPr/>
          </p:nvSpPr>
          <p:spPr bwMode="auto">
            <a:xfrm rot="16200000">
              <a:off x="3021" y="818"/>
              <a:ext cx="0" cy="13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26" name="Line 82"/>
            <p:cNvSpPr>
              <a:spLocks noChangeAspect="1" noChangeShapeType="1"/>
            </p:cNvSpPr>
            <p:nvPr/>
          </p:nvSpPr>
          <p:spPr bwMode="auto">
            <a:xfrm rot="5400000" flipV="1">
              <a:off x="4279" y="1315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27" name="Oval 83"/>
            <p:cNvSpPr>
              <a:spLocks noChangeAspect="1" noChangeArrowheads="1"/>
            </p:cNvSpPr>
            <p:nvPr/>
          </p:nvSpPr>
          <p:spPr bwMode="auto">
            <a:xfrm rot="5400000">
              <a:off x="4397" y="1392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08628" name="Group 84"/>
            <p:cNvGrpSpPr>
              <a:grpSpLocks noChangeAspect="1"/>
            </p:cNvGrpSpPr>
            <p:nvPr/>
          </p:nvGrpSpPr>
          <p:grpSpPr bwMode="auto">
            <a:xfrm rot="10800000">
              <a:off x="2850" y="919"/>
              <a:ext cx="73" cy="648"/>
              <a:chOff x="431" y="1518"/>
              <a:chExt cx="91" cy="810"/>
            </a:xfrm>
          </p:grpSpPr>
          <p:sp>
            <p:nvSpPr>
              <p:cNvPr id="108629" name="Arc 85"/>
              <p:cNvSpPr>
                <a:spLocks noChangeAspect="1"/>
              </p:cNvSpPr>
              <p:nvPr/>
            </p:nvSpPr>
            <p:spPr bwMode="auto">
              <a:xfrm flipV="1">
                <a:off x="443" y="1682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30" name="Arc 86"/>
              <p:cNvSpPr>
                <a:spLocks noChangeAspect="1"/>
              </p:cNvSpPr>
              <p:nvPr/>
            </p:nvSpPr>
            <p:spPr bwMode="auto">
              <a:xfrm flipV="1">
                <a:off x="443" y="1842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31" name="Arc 87"/>
              <p:cNvSpPr>
                <a:spLocks noChangeAspect="1"/>
              </p:cNvSpPr>
              <p:nvPr/>
            </p:nvSpPr>
            <p:spPr bwMode="auto">
              <a:xfrm flipV="1">
                <a:off x="431" y="2002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32" name="Line 88"/>
              <p:cNvSpPr>
                <a:spLocks noChangeAspect="1" noChangeShapeType="1"/>
              </p:cNvSpPr>
              <p:nvPr/>
            </p:nvSpPr>
            <p:spPr bwMode="auto">
              <a:xfrm>
                <a:off x="442" y="1518"/>
                <a:ext cx="0" cy="164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33" name="Line 89"/>
              <p:cNvSpPr>
                <a:spLocks noChangeAspect="1" noChangeShapeType="1"/>
              </p:cNvSpPr>
              <p:nvPr/>
            </p:nvSpPr>
            <p:spPr bwMode="auto">
              <a:xfrm>
                <a:off x="431" y="2164"/>
                <a:ext cx="0" cy="164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35" name="Arc 91"/>
            <p:cNvSpPr>
              <a:spLocks noChangeAspect="1"/>
            </p:cNvSpPr>
            <p:nvPr/>
          </p:nvSpPr>
          <p:spPr bwMode="auto">
            <a:xfrm rot="16200000" flipV="1">
              <a:off x="2395" y="784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36" name="Arc 92"/>
            <p:cNvSpPr>
              <a:spLocks noChangeAspect="1"/>
            </p:cNvSpPr>
            <p:nvPr/>
          </p:nvSpPr>
          <p:spPr bwMode="auto">
            <a:xfrm rot="16200000" flipV="1">
              <a:off x="2523" y="784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37" name="Arc 93"/>
            <p:cNvSpPr>
              <a:spLocks noChangeAspect="1"/>
            </p:cNvSpPr>
            <p:nvPr/>
          </p:nvSpPr>
          <p:spPr bwMode="auto">
            <a:xfrm rot="16200000" flipV="1">
              <a:off x="2651" y="794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39" name="Line 95"/>
            <p:cNvSpPr>
              <a:spLocks noChangeAspect="1" noChangeShapeType="1"/>
            </p:cNvSpPr>
            <p:nvPr/>
          </p:nvSpPr>
          <p:spPr bwMode="auto">
            <a:xfrm rot="16200000">
              <a:off x="2816" y="823"/>
              <a:ext cx="0" cy="13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40" name="Rectangle 96"/>
            <p:cNvSpPr>
              <a:spLocks noChangeAspect="1" noChangeArrowheads="1"/>
            </p:cNvSpPr>
            <p:nvPr/>
          </p:nvSpPr>
          <p:spPr bwMode="auto">
            <a:xfrm>
              <a:off x="2835" y="1569"/>
              <a:ext cx="159" cy="315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42" name="Oval 98"/>
            <p:cNvSpPr>
              <a:spLocks noChangeAspect="1" noChangeArrowheads="1"/>
            </p:cNvSpPr>
            <p:nvPr/>
          </p:nvSpPr>
          <p:spPr bwMode="auto">
            <a:xfrm rot="5400000">
              <a:off x="2881" y="861"/>
              <a:ext cx="73" cy="73"/>
            </a:xfrm>
            <a:prstGeom prst="ellipse">
              <a:avLst/>
            </a:prstGeom>
            <a:solidFill>
              <a:srgbClr val="000000"/>
            </a:solidFill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08643" name="AutoShape 99"/>
            <p:cNvCxnSpPr>
              <a:cxnSpLocks noChangeShapeType="1"/>
              <a:stCxn id="108640" idx="2"/>
              <a:endCxn id="108552" idx="1"/>
            </p:cNvCxnSpPr>
            <p:nvPr/>
          </p:nvCxnSpPr>
          <p:spPr bwMode="auto">
            <a:xfrm>
              <a:off x="2915" y="1900"/>
              <a:ext cx="1" cy="16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644" name="Freeform 100"/>
            <p:cNvSpPr>
              <a:spLocks/>
            </p:cNvSpPr>
            <p:nvPr/>
          </p:nvSpPr>
          <p:spPr bwMode="auto">
            <a:xfrm>
              <a:off x="3470" y="889"/>
              <a:ext cx="363" cy="408"/>
            </a:xfrm>
            <a:custGeom>
              <a:avLst/>
              <a:gdLst>
                <a:gd name="T0" fmla="*/ 0 w 363"/>
                <a:gd name="T1" fmla="*/ 0 h 408"/>
                <a:gd name="T2" fmla="*/ 136 w 363"/>
                <a:gd name="T3" fmla="*/ 0 h 408"/>
                <a:gd name="T4" fmla="*/ 136 w 363"/>
                <a:gd name="T5" fmla="*/ 408 h 408"/>
                <a:gd name="T6" fmla="*/ 363 w 363"/>
                <a:gd name="T7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408">
                  <a:moveTo>
                    <a:pt x="0" y="0"/>
                  </a:moveTo>
                  <a:lnTo>
                    <a:pt x="136" y="0"/>
                  </a:lnTo>
                  <a:lnTo>
                    <a:pt x="136" y="408"/>
                  </a:lnTo>
                  <a:lnTo>
                    <a:pt x="363" y="408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45" name="Oval 101"/>
            <p:cNvSpPr>
              <a:spLocks noChangeAspect="1" noChangeArrowheads="1"/>
            </p:cNvSpPr>
            <p:nvPr/>
          </p:nvSpPr>
          <p:spPr bwMode="auto">
            <a:xfrm rot="5400000">
              <a:off x="2881" y="2675"/>
              <a:ext cx="73" cy="73"/>
            </a:xfrm>
            <a:prstGeom prst="ellipse">
              <a:avLst/>
            </a:prstGeom>
            <a:solidFill>
              <a:srgbClr val="000000"/>
            </a:solidFill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08646" name="AutoShape 102"/>
            <p:cNvCxnSpPr>
              <a:cxnSpLocks noChangeShapeType="1"/>
              <a:stCxn id="108553" idx="3"/>
              <a:endCxn id="108645" idx="2"/>
            </p:cNvCxnSpPr>
            <p:nvPr/>
          </p:nvCxnSpPr>
          <p:spPr bwMode="auto">
            <a:xfrm>
              <a:off x="2916" y="2548"/>
              <a:ext cx="3" cy="112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647" name="Freeform 103"/>
            <p:cNvSpPr>
              <a:spLocks/>
            </p:cNvSpPr>
            <p:nvPr/>
          </p:nvSpPr>
          <p:spPr bwMode="auto">
            <a:xfrm>
              <a:off x="2926" y="1569"/>
              <a:ext cx="907" cy="1134"/>
            </a:xfrm>
            <a:custGeom>
              <a:avLst/>
              <a:gdLst>
                <a:gd name="T0" fmla="*/ 907 w 907"/>
                <a:gd name="T1" fmla="*/ 0 h 1134"/>
                <a:gd name="T2" fmla="*/ 680 w 907"/>
                <a:gd name="T3" fmla="*/ 0 h 1134"/>
                <a:gd name="T4" fmla="*/ 680 w 907"/>
                <a:gd name="T5" fmla="*/ 1134 h 1134"/>
                <a:gd name="T6" fmla="*/ 0 w 907"/>
                <a:gd name="T7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7" h="1134">
                  <a:moveTo>
                    <a:pt x="907" y="0"/>
                  </a:moveTo>
                  <a:lnTo>
                    <a:pt x="680" y="0"/>
                  </a:lnTo>
                  <a:lnTo>
                    <a:pt x="680" y="1134"/>
                  </a:lnTo>
                  <a:lnTo>
                    <a:pt x="0" y="1134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48" name="Line 104"/>
            <p:cNvSpPr>
              <a:spLocks noChangeAspect="1" noChangeShapeType="1"/>
            </p:cNvSpPr>
            <p:nvPr/>
          </p:nvSpPr>
          <p:spPr bwMode="auto">
            <a:xfrm rot="5400000">
              <a:off x="1139" y="1404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49" name="Text Box 105"/>
            <p:cNvSpPr txBox="1">
              <a:spLocks noChangeAspect="1" noChangeArrowheads="1"/>
            </p:cNvSpPr>
            <p:nvPr/>
          </p:nvSpPr>
          <p:spPr bwMode="auto">
            <a:xfrm>
              <a:off x="1110" y="1332"/>
              <a:ext cx="14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 dirty="0">
                  <a:solidFill>
                    <a:srgbClr val="000000"/>
                  </a:solidFill>
                </a:rPr>
                <a:t>U</a:t>
              </a:r>
              <a:endParaRPr lang="cs-CZ" altLang="cs-CZ" sz="16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08650" name="Rectangle 106"/>
            <p:cNvSpPr>
              <a:spLocks noChangeAspect="1" noChangeArrowheads="1"/>
            </p:cNvSpPr>
            <p:nvPr/>
          </p:nvSpPr>
          <p:spPr bwMode="auto">
            <a:xfrm rot="16200000">
              <a:off x="1632" y="1233"/>
              <a:ext cx="472" cy="32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51" name="Oval 107"/>
            <p:cNvSpPr>
              <a:spLocks noChangeAspect="1" noChangeArrowheads="1"/>
            </p:cNvSpPr>
            <p:nvPr/>
          </p:nvSpPr>
          <p:spPr bwMode="auto">
            <a:xfrm rot="16200000">
              <a:off x="1376" y="1528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52" name="Oval 108"/>
            <p:cNvSpPr>
              <a:spLocks noChangeAspect="1" noChangeArrowheads="1"/>
            </p:cNvSpPr>
            <p:nvPr/>
          </p:nvSpPr>
          <p:spPr bwMode="auto">
            <a:xfrm rot="16200000">
              <a:off x="1376" y="1211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53" name="Line 109"/>
            <p:cNvSpPr>
              <a:spLocks noChangeAspect="1" noChangeShapeType="1"/>
            </p:cNvSpPr>
            <p:nvPr/>
          </p:nvSpPr>
          <p:spPr bwMode="auto">
            <a:xfrm rot="16200000" flipV="1">
              <a:off x="1576" y="1430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54" name="Line 110"/>
            <p:cNvSpPr>
              <a:spLocks noChangeAspect="1" noChangeShapeType="1"/>
            </p:cNvSpPr>
            <p:nvPr/>
          </p:nvSpPr>
          <p:spPr bwMode="auto">
            <a:xfrm rot="16200000" flipV="1">
              <a:off x="1576" y="1112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55" name="Line 111"/>
            <p:cNvSpPr>
              <a:spLocks noChangeAspect="1" noChangeShapeType="1"/>
            </p:cNvSpPr>
            <p:nvPr/>
          </p:nvSpPr>
          <p:spPr bwMode="auto">
            <a:xfrm rot="16200000">
              <a:off x="1632" y="1233"/>
              <a:ext cx="472" cy="3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56" name="Text Box 112"/>
            <p:cNvSpPr txBox="1">
              <a:spLocks noChangeAspect="1" noChangeArrowheads="1"/>
            </p:cNvSpPr>
            <p:nvPr/>
          </p:nvSpPr>
          <p:spPr bwMode="auto">
            <a:xfrm rot="16200000">
              <a:off x="1700" y="1199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08657" name="Text Box 113"/>
            <p:cNvSpPr txBox="1">
              <a:spLocks noChangeAspect="1" noChangeArrowheads="1"/>
            </p:cNvSpPr>
            <p:nvPr/>
          </p:nvSpPr>
          <p:spPr bwMode="auto">
            <a:xfrm rot="16200000">
              <a:off x="1809" y="1453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08658" name="Line 114"/>
            <p:cNvSpPr>
              <a:spLocks noChangeAspect="1" noChangeShapeType="1"/>
            </p:cNvSpPr>
            <p:nvPr/>
          </p:nvSpPr>
          <p:spPr bwMode="auto">
            <a:xfrm rot="16200000" flipV="1">
              <a:off x="1572" y="1271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59" name="Oval 115"/>
            <p:cNvSpPr>
              <a:spLocks noChangeAspect="1" noChangeArrowheads="1"/>
            </p:cNvSpPr>
            <p:nvPr/>
          </p:nvSpPr>
          <p:spPr bwMode="auto">
            <a:xfrm rot="16200000">
              <a:off x="1380" y="1374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62" name="Freeform 118"/>
            <p:cNvSpPr>
              <a:spLocks/>
            </p:cNvSpPr>
            <p:nvPr/>
          </p:nvSpPr>
          <p:spPr bwMode="auto">
            <a:xfrm>
              <a:off x="2040" y="866"/>
              <a:ext cx="318" cy="362"/>
            </a:xfrm>
            <a:custGeom>
              <a:avLst/>
              <a:gdLst>
                <a:gd name="T0" fmla="*/ 318 w 318"/>
                <a:gd name="T1" fmla="*/ 0 h 362"/>
                <a:gd name="T2" fmla="*/ 182 w 318"/>
                <a:gd name="T3" fmla="*/ 0 h 362"/>
                <a:gd name="T4" fmla="*/ 182 w 318"/>
                <a:gd name="T5" fmla="*/ 362 h 362"/>
                <a:gd name="T6" fmla="*/ 0 w 318"/>
                <a:gd name="T7" fmla="*/ 36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62">
                  <a:moveTo>
                    <a:pt x="318" y="0"/>
                  </a:moveTo>
                  <a:lnTo>
                    <a:pt x="182" y="0"/>
                  </a:lnTo>
                  <a:lnTo>
                    <a:pt x="182" y="362"/>
                  </a:lnTo>
                  <a:lnTo>
                    <a:pt x="0" y="362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63" name="Text Box 119"/>
            <p:cNvSpPr txBox="1">
              <a:spLocks noChangeAspect="1" noChangeArrowheads="1"/>
            </p:cNvSpPr>
            <p:nvPr/>
          </p:nvSpPr>
          <p:spPr bwMode="auto">
            <a:xfrm rot="5400000">
              <a:off x="2065" y="1486"/>
              <a:ext cx="15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+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8664" name="Freeform 120"/>
            <p:cNvSpPr>
              <a:spLocks/>
            </p:cNvSpPr>
            <p:nvPr/>
          </p:nvSpPr>
          <p:spPr bwMode="auto">
            <a:xfrm>
              <a:off x="2019" y="1524"/>
              <a:ext cx="862" cy="1179"/>
            </a:xfrm>
            <a:custGeom>
              <a:avLst/>
              <a:gdLst>
                <a:gd name="T0" fmla="*/ 0 w 862"/>
                <a:gd name="T1" fmla="*/ 0 h 1179"/>
                <a:gd name="T2" fmla="*/ 181 w 862"/>
                <a:gd name="T3" fmla="*/ 0 h 1179"/>
                <a:gd name="T4" fmla="*/ 181 w 862"/>
                <a:gd name="T5" fmla="*/ 1179 h 1179"/>
                <a:gd name="T6" fmla="*/ 862 w 862"/>
                <a:gd name="T7" fmla="*/ 1179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2" h="1179">
                  <a:moveTo>
                    <a:pt x="0" y="0"/>
                  </a:moveTo>
                  <a:lnTo>
                    <a:pt x="181" y="0"/>
                  </a:lnTo>
                  <a:lnTo>
                    <a:pt x="181" y="1179"/>
                  </a:lnTo>
                  <a:lnTo>
                    <a:pt x="862" y="1179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65" name="Text Box 121"/>
            <p:cNvSpPr txBox="1">
              <a:spLocks noChangeAspect="1" noChangeArrowheads="1"/>
            </p:cNvSpPr>
            <p:nvPr/>
          </p:nvSpPr>
          <p:spPr bwMode="auto">
            <a:xfrm rot="5400000">
              <a:off x="2069" y="1066"/>
              <a:ext cx="1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-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8666" name="Line 122"/>
            <p:cNvSpPr>
              <a:spLocks noChangeAspect="1" noChangeShapeType="1"/>
            </p:cNvSpPr>
            <p:nvPr/>
          </p:nvSpPr>
          <p:spPr bwMode="auto">
            <a:xfrm rot="16200000">
              <a:off x="2171" y="1371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67" name="Text Box 123"/>
            <p:cNvSpPr txBox="1">
              <a:spLocks noChangeAspect="1" noChangeArrowheads="1"/>
            </p:cNvSpPr>
            <p:nvPr/>
          </p:nvSpPr>
          <p:spPr bwMode="auto">
            <a:xfrm>
              <a:off x="2336" y="1344"/>
              <a:ext cx="2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08668" name="Text Box 124"/>
            <p:cNvSpPr txBox="1">
              <a:spLocks noChangeAspect="1" noChangeArrowheads="1"/>
            </p:cNvSpPr>
            <p:nvPr/>
          </p:nvSpPr>
          <p:spPr bwMode="auto">
            <a:xfrm>
              <a:off x="3338" y="1251"/>
              <a:ext cx="2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08669" name="Line 125"/>
            <p:cNvSpPr>
              <a:spLocks noChangeAspect="1" noChangeShapeType="1"/>
            </p:cNvSpPr>
            <p:nvPr/>
          </p:nvSpPr>
          <p:spPr bwMode="auto">
            <a:xfrm rot="5400000">
              <a:off x="3351" y="1462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8670" name="Text Box 126"/>
            <p:cNvSpPr txBox="1">
              <a:spLocks noChangeAspect="1" noChangeArrowheads="1"/>
            </p:cNvSpPr>
            <p:nvPr/>
          </p:nvSpPr>
          <p:spPr bwMode="auto">
            <a:xfrm>
              <a:off x="2427" y="589"/>
              <a:ext cx="22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L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TL</a:t>
              </a:r>
            </a:p>
          </p:txBody>
        </p:sp>
        <p:sp>
          <p:nvSpPr>
            <p:cNvPr id="108671" name="Text Box 127"/>
            <p:cNvSpPr txBox="1">
              <a:spLocks noChangeAspect="1" noChangeArrowheads="1"/>
            </p:cNvSpPr>
            <p:nvPr/>
          </p:nvSpPr>
          <p:spPr bwMode="auto">
            <a:xfrm>
              <a:off x="3153" y="589"/>
              <a:ext cx="22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L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TL</a:t>
              </a:r>
            </a:p>
          </p:txBody>
        </p:sp>
        <p:sp>
          <p:nvSpPr>
            <p:cNvPr id="108672" name="Text Box 128"/>
            <p:cNvSpPr txBox="1">
              <a:spLocks noChangeAspect="1" noChangeArrowheads="1"/>
            </p:cNvSpPr>
            <p:nvPr/>
          </p:nvSpPr>
          <p:spPr bwMode="auto">
            <a:xfrm>
              <a:off x="2971" y="1162"/>
              <a:ext cx="119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L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8673" name="Text Box 129"/>
            <p:cNvSpPr txBox="1">
              <a:spLocks noChangeAspect="1" noChangeArrowheads="1"/>
            </p:cNvSpPr>
            <p:nvPr/>
          </p:nvSpPr>
          <p:spPr bwMode="auto">
            <a:xfrm>
              <a:off x="3017" y="1616"/>
              <a:ext cx="139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R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8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8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Reverzační pohon se dvěma usměrňovači </a:t>
            </a: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179388" y="4508500"/>
            <a:ext cx="8856662" cy="2227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35100" algn="l"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4488" algn="l"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93875" algn="l"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3263" algn="l"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0463" fontAlgn="base">
              <a:spcBef>
                <a:spcPct val="0"/>
              </a:spcBef>
              <a:spcAft>
                <a:spcPct val="0"/>
              </a:spcAft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663" fontAlgn="base">
              <a:spcBef>
                <a:spcPct val="0"/>
              </a:spcBef>
              <a:spcAft>
                <a:spcPct val="0"/>
              </a:spcAft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863" fontAlgn="base">
              <a:spcBef>
                <a:spcPct val="0"/>
              </a:spcBef>
              <a:spcAft>
                <a:spcPct val="0"/>
              </a:spcAft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2063" fontAlgn="base">
              <a:spcBef>
                <a:spcPct val="0"/>
              </a:spcBef>
              <a:spcAft>
                <a:spcPct val="0"/>
              </a:spcAft>
              <a:tabLst>
                <a:tab pos="40322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>
                <a:solidFill>
                  <a:srgbClr val="000000"/>
                </a:solidFill>
                <a:latin typeface="Tahoma" panose="020B0604030504040204" pitchFamily="34" charset="0"/>
              </a:rPr>
              <a:t>Musí platit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:	</a:t>
            </a:r>
            <a:r>
              <a:rPr lang="cs-CZ" altLang="cs-CZ" sz="2400" b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sz="24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  <a:r>
              <a:rPr lang="cs-CZ" altLang="cs-CZ" sz="2400" b="1">
                <a:solidFill>
                  <a:srgbClr val="000000"/>
                </a:solidFill>
                <a:latin typeface="Tahoma" panose="020B0604030504040204" pitchFamily="34" charset="0"/>
              </a:rPr>
              <a:t> = -U</a:t>
            </a:r>
            <a:r>
              <a:rPr lang="cs-CZ" altLang="cs-CZ" sz="24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A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	(v ideálním případě netečou obvodem žádné vyrovnávací proudy)</a:t>
            </a:r>
          </a:p>
          <a:p>
            <a:pPr>
              <a:spcBef>
                <a:spcPct val="50000"/>
              </a:spcBef>
            </a:pP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dAV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(0)*cos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B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= - 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dAV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(0)*cos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endParaRPr lang="cs-CZ" altLang="cs-CZ" sz="2000" b="1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	 cos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B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= - 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cos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 </a:t>
            </a:r>
            <a:r>
              <a:rPr lang="cs-CZ" altLang="cs-CZ" sz="24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</a:t>
            </a:r>
            <a:r>
              <a:rPr lang="cs-CZ" altLang="cs-CZ" sz="2400" b="1" baseline="-2500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B</a:t>
            </a:r>
            <a:r>
              <a:rPr lang="cs-CZ" altLang="cs-CZ" sz="24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= 180 -</a:t>
            </a:r>
            <a:r>
              <a:rPr lang="cs-CZ" altLang="cs-CZ" sz="2400" b="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cs-CZ" altLang="cs-CZ" sz="24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</a:t>
            </a:r>
            <a:r>
              <a:rPr lang="cs-CZ" altLang="cs-CZ" sz="2400" b="1" baseline="-2500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</a:p>
        </p:txBody>
      </p:sp>
      <p:grpSp>
        <p:nvGrpSpPr>
          <p:cNvPr id="109572" name="Group 4"/>
          <p:cNvGrpSpPr>
            <a:grpSpLocks/>
          </p:cNvGrpSpPr>
          <p:nvPr/>
        </p:nvGrpSpPr>
        <p:grpSpPr bwMode="auto">
          <a:xfrm>
            <a:off x="1762125" y="836613"/>
            <a:ext cx="5781675" cy="3427412"/>
            <a:chOff x="1110" y="589"/>
            <a:chExt cx="3642" cy="2159"/>
          </a:xfrm>
        </p:grpSpPr>
        <p:sp>
          <p:nvSpPr>
            <p:cNvPr id="109573" name="Oval 5"/>
            <p:cNvSpPr>
              <a:spLocks noChangeAspect="1" noChangeArrowheads="1"/>
            </p:cNvSpPr>
            <p:nvPr/>
          </p:nvSpPr>
          <p:spPr bwMode="auto">
            <a:xfrm rot="5400000">
              <a:off x="2717" y="2104"/>
              <a:ext cx="399" cy="400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74" name="Rectangle 6"/>
            <p:cNvSpPr>
              <a:spLocks noChangeAspect="1" noChangeArrowheads="1"/>
            </p:cNvSpPr>
            <p:nvPr/>
          </p:nvSpPr>
          <p:spPr bwMode="auto">
            <a:xfrm rot="5400000">
              <a:off x="2898" y="2031"/>
              <a:ext cx="36" cy="109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75" name="Rectangle 7"/>
            <p:cNvSpPr>
              <a:spLocks noChangeAspect="1" noChangeArrowheads="1"/>
            </p:cNvSpPr>
            <p:nvPr/>
          </p:nvSpPr>
          <p:spPr bwMode="auto">
            <a:xfrm rot="5400000">
              <a:off x="2898" y="2466"/>
              <a:ext cx="36" cy="109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76" name="Line 8"/>
            <p:cNvSpPr>
              <a:spLocks noChangeAspect="1" noChangeShapeType="1"/>
            </p:cNvSpPr>
            <p:nvPr/>
          </p:nvSpPr>
          <p:spPr bwMode="auto">
            <a:xfrm rot="5400000">
              <a:off x="4382" y="1436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77" name="Text Box 9"/>
            <p:cNvSpPr txBox="1">
              <a:spLocks noChangeAspect="1" noChangeArrowheads="1"/>
            </p:cNvSpPr>
            <p:nvPr/>
          </p:nvSpPr>
          <p:spPr bwMode="auto">
            <a:xfrm>
              <a:off x="4611" y="1328"/>
              <a:ext cx="14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9578" name="Text Box 10"/>
            <p:cNvSpPr txBox="1">
              <a:spLocks noChangeAspect="1" noChangeArrowheads="1"/>
            </p:cNvSpPr>
            <p:nvPr/>
          </p:nvSpPr>
          <p:spPr bwMode="auto">
            <a:xfrm rot="5400000">
              <a:off x="3657" y="1110"/>
              <a:ext cx="15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+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9579" name="Text Box 11"/>
            <p:cNvSpPr txBox="1">
              <a:spLocks noChangeAspect="1" noChangeArrowheads="1"/>
            </p:cNvSpPr>
            <p:nvPr/>
          </p:nvSpPr>
          <p:spPr bwMode="auto">
            <a:xfrm rot="5400000">
              <a:off x="3682" y="1562"/>
              <a:ext cx="1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-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9580" name="Text Box 12"/>
            <p:cNvSpPr txBox="1">
              <a:spLocks noChangeAspect="1" noChangeArrowheads="1"/>
            </p:cNvSpPr>
            <p:nvPr/>
          </p:nvSpPr>
          <p:spPr bwMode="auto">
            <a:xfrm>
              <a:off x="2843" y="2223"/>
              <a:ext cx="16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09581" name="Rectangle 13"/>
            <p:cNvSpPr>
              <a:spLocks noChangeAspect="1" noChangeArrowheads="1"/>
            </p:cNvSpPr>
            <p:nvPr/>
          </p:nvSpPr>
          <p:spPr bwMode="auto">
            <a:xfrm rot="5400000">
              <a:off x="3748" y="1279"/>
              <a:ext cx="472" cy="32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82" name="Oval 14"/>
            <p:cNvSpPr>
              <a:spLocks noChangeAspect="1" noChangeArrowheads="1"/>
            </p:cNvSpPr>
            <p:nvPr/>
          </p:nvSpPr>
          <p:spPr bwMode="auto">
            <a:xfrm rot="5400000">
              <a:off x="4401" y="1238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83" name="Oval 15"/>
            <p:cNvSpPr>
              <a:spLocks noChangeAspect="1" noChangeArrowheads="1"/>
            </p:cNvSpPr>
            <p:nvPr/>
          </p:nvSpPr>
          <p:spPr bwMode="auto">
            <a:xfrm rot="5400000">
              <a:off x="4401" y="1555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84" name="Line 16"/>
            <p:cNvSpPr>
              <a:spLocks noChangeAspect="1" noChangeShapeType="1"/>
            </p:cNvSpPr>
            <p:nvPr/>
          </p:nvSpPr>
          <p:spPr bwMode="auto">
            <a:xfrm rot="5400000" flipV="1">
              <a:off x="4275" y="1156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85" name="Line 17"/>
            <p:cNvSpPr>
              <a:spLocks noChangeAspect="1" noChangeShapeType="1"/>
            </p:cNvSpPr>
            <p:nvPr/>
          </p:nvSpPr>
          <p:spPr bwMode="auto">
            <a:xfrm rot="5400000" flipV="1">
              <a:off x="4275" y="1474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86" name="Line 18"/>
            <p:cNvSpPr>
              <a:spLocks noChangeAspect="1" noChangeShapeType="1"/>
            </p:cNvSpPr>
            <p:nvPr/>
          </p:nvSpPr>
          <p:spPr bwMode="auto">
            <a:xfrm rot="5400000">
              <a:off x="3748" y="1279"/>
              <a:ext cx="472" cy="3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87" name="Text Box 19"/>
            <p:cNvSpPr txBox="1">
              <a:spLocks noChangeAspect="1" noChangeArrowheads="1"/>
            </p:cNvSpPr>
            <p:nvPr/>
          </p:nvSpPr>
          <p:spPr bwMode="auto">
            <a:xfrm rot="5400000">
              <a:off x="4006" y="1429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09588" name="Text Box 20"/>
            <p:cNvSpPr txBox="1">
              <a:spLocks noChangeAspect="1" noChangeArrowheads="1"/>
            </p:cNvSpPr>
            <p:nvPr/>
          </p:nvSpPr>
          <p:spPr bwMode="auto">
            <a:xfrm rot="5400000">
              <a:off x="3897" y="1175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09589" name="Arc 21"/>
            <p:cNvSpPr>
              <a:spLocks noChangeAspect="1"/>
            </p:cNvSpPr>
            <p:nvPr/>
          </p:nvSpPr>
          <p:spPr bwMode="auto">
            <a:xfrm rot="16200000" flipV="1">
              <a:off x="3117" y="788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90" name="Arc 22"/>
            <p:cNvSpPr>
              <a:spLocks noChangeAspect="1"/>
            </p:cNvSpPr>
            <p:nvPr/>
          </p:nvSpPr>
          <p:spPr bwMode="auto">
            <a:xfrm rot="16200000" flipV="1">
              <a:off x="3245" y="788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91" name="Arc 23"/>
            <p:cNvSpPr>
              <a:spLocks noChangeAspect="1"/>
            </p:cNvSpPr>
            <p:nvPr/>
          </p:nvSpPr>
          <p:spPr bwMode="auto">
            <a:xfrm rot="16200000" flipV="1">
              <a:off x="3373" y="798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92" name="Line 24"/>
            <p:cNvSpPr>
              <a:spLocks noChangeAspect="1" noChangeShapeType="1"/>
            </p:cNvSpPr>
            <p:nvPr/>
          </p:nvSpPr>
          <p:spPr bwMode="auto">
            <a:xfrm rot="16200000">
              <a:off x="3021" y="818"/>
              <a:ext cx="0" cy="13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93" name="Line 25"/>
            <p:cNvSpPr>
              <a:spLocks noChangeAspect="1" noChangeShapeType="1"/>
            </p:cNvSpPr>
            <p:nvPr/>
          </p:nvSpPr>
          <p:spPr bwMode="auto">
            <a:xfrm rot="5400000" flipV="1">
              <a:off x="4279" y="1315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594" name="Oval 26"/>
            <p:cNvSpPr>
              <a:spLocks noChangeAspect="1" noChangeArrowheads="1"/>
            </p:cNvSpPr>
            <p:nvPr/>
          </p:nvSpPr>
          <p:spPr bwMode="auto">
            <a:xfrm rot="5400000">
              <a:off x="4397" y="1392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09595" name="Group 27"/>
            <p:cNvGrpSpPr>
              <a:grpSpLocks noChangeAspect="1"/>
            </p:cNvGrpSpPr>
            <p:nvPr/>
          </p:nvGrpSpPr>
          <p:grpSpPr bwMode="auto">
            <a:xfrm rot="10800000">
              <a:off x="2850" y="919"/>
              <a:ext cx="73" cy="648"/>
              <a:chOff x="431" y="1518"/>
              <a:chExt cx="91" cy="810"/>
            </a:xfrm>
          </p:grpSpPr>
          <p:sp>
            <p:nvSpPr>
              <p:cNvPr id="109596" name="Arc 28"/>
              <p:cNvSpPr>
                <a:spLocks noChangeAspect="1"/>
              </p:cNvSpPr>
              <p:nvPr/>
            </p:nvSpPr>
            <p:spPr bwMode="auto">
              <a:xfrm flipV="1">
                <a:off x="443" y="1682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9597" name="Arc 29"/>
              <p:cNvSpPr>
                <a:spLocks noChangeAspect="1"/>
              </p:cNvSpPr>
              <p:nvPr/>
            </p:nvSpPr>
            <p:spPr bwMode="auto">
              <a:xfrm flipV="1">
                <a:off x="443" y="1842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9598" name="Arc 30"/>
              <p:cNvSpPr>
                <a:spLocks noChangeAspect="1"/>
              </p:cNvSpPr>
              <p:nvPr/>
            </p:nvSpPr>
            <p:spPr bwMode="auto">
              <a:xfrm flipV="1">
                <a:off x="431" y="2002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9599" name="Line 31"/>
              <p:cNvSpPr>
                <a:spLocks noChangeAspect="1" noChangeShapeType="1"/>
              </p:cNvSpPr>
              <p:nvPr/>
            </p:nvSpPr>
            <p:spPr bwMode="auto">
              <a:xfrm>
                <a:off x="442" y="1518"/>
                <a:ext cx="0" cy="164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9600" name="Line 32"/>
              <p:cNvSpPr>
                <a:spLocks noChangeAspect="1" noChangeShapeType="1"/>
              </p:cNvSpPr>
              <p:nvPr/>
            </p:nvSpPr>
            <p:spPr bwMode="auto">
              <a:xfrm>
                <a:off x="431" y="2164"/>
                <a:ext cx="0" cy="164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9601" name="Arc 33"/>
            <p:cNvSpPr>
              <a:spLocks noChangeAspect="1"/>
            </p:cNvSpPr>
            <p:nvPr/>
          </p:nvSpPr>
          <p:spPr bwMode="auto">
            <a:xfrm rot="16200000" flipV="1">
              <a:off x="2395" y="784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02" name="Arc 34"/>
            <p:cNvSpPr>
              <a:spLocks noChangeAspect="1"/>
            </p:cNvSpPr>
            <p:nvPr/>
          </p:nvSpPr>
          <p:spPr bwMode="auto">
            <a:xfrm rot="16200000" flipV="1">
              <a:off x="2523" y="784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03" name="Arc 35"/>
            <p:cNvSpPr>
              <a:spLocks noChangeAspect="1"/>
            </p:cNvSpPr>
            <p:nvPr/>
          </p:nvSpPr>
          <p:spPr bwMode="auto">
            <a:xfrm rot="16200000" flipV="1">
              <a:off x="2651" y="794"/>
              <a:ext cx="63" cy="1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04" name="Line 36"/>
            <p:cNvSpPr>
              <a:spLocks noChangeAspect="1" noChangeShapeType="1"/>
            </p:cNvSpPr>
            <p:nvPr/>
          </p:nvSpPr>
          <p:spPr bwMode="auto">
            <a:xfrm rot="16200000">
              <a:off x="2816" y="823"/>
              <a:ext cx="0" cy="13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05" name="Rectangle 37"/>
            <p:cNvSpPr>
              <a:spLocks noChangeAspect="1" noChangeArrowheads="1"/>
            </p:cNvSpPr>
            <p:nvPr/>
          </p:nvSpPr>
          <p:spPr bwMode="auto">
            <a:xfrm>
              <a:off x="2835" y="1569"/>
              <a:ext cx="159" cy="315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06" name="Oval 38"/>
            <p:cNvSpPr>
              <a:spLocks noChangeAspect="1" noChangeArrowheads="1"/>
            </p:cNvSpPr>
            <p:nvPr/>
          </p:nvSpPr>
          <p:spPr bwMode="auto">
            <a:xfrm rot="5400000">
              <a:off x="2881" y="861"/>
              <a:ext cx="73" cy="73"/>
            </a:xfrm>
            <a:prstGeom prst="ellipse">
              <a:avLst/>
            </a:prstGeom>
            <a:solidFill>
              <a:srgbClr val="000000"/>
            </a:solidFill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09607" name="AutoShape 39"/>
            <p:cNvCxnSpPr>
              <a:cxnSpLocks noChangeShapeType="1"/>
              <a:stCxn id="109605" idx="2"/>
              <a:endCxn id="109574" idx="1"/>
            </p:cNvCxnSpPr>
            <p:nvPr/>
          </p:nvCxnSpPr>
          <p:spPr bwMode="auto">
            <a:xfrm>
              <a:off x="2915" y="1900"/>
              <a:ext cx="1" cy="16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9608" name="Freeform 40"/>
            <p:cNvSpPr>
              <a:spLocks/>
            </p:cNvSpPr>
            <p:nvPr/>
          </p:nvSpPr>
          <p:spPr bwMode="auto">
            <a:xfrm>
              <a:off x="3470" y="889"/>
              <a:ext cx="363" cy="408"/>
            </a:xfrm>
            <a:custGeom>
              <a:avLst/>
              <a:gdLst>
                <a:gd name="T0" fmla="*/ 0 w 363"/>
                <a:gd name="T1" fmla="*/ 0 h 408"/>
                <a:gd name="T2" fmla="*/ 136 w 363"/>
                <a:gd name="T3" fmla="*/ 0 h 408"/>
                <a:gd name="T4" fmla="*/ 136 w 363"/>
                <a:gd name="T5" fmla="*/ 408 h 408"/>
                <a:gd name="T6" fmla="*/ 363 w 363"/>
                <a:gd name="T7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408">
                  <a:moveTo>
                    <a:pt x="0" y="0"/>
                  </a:moveTo>
                  <a:lnTo>
                    <a:pt x="136" y="0"/>
                  </a:lnTo>
                  <a:lnTo>
                    <a:pt x="136" y="408"/>
                  </a:lnTo>
                  <a:lnTo>
                    <a:pt x="363" y="408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09" name="Oval 41"/>
            <p:cNvSpPr>
              <a:spLocks noChangeAspect="1" noChangeArrowheads="1"/>
            </p:cNvSpPr>
            <p:nvPr/>
          </p:nvSpPr>
          <p:spPr bwMode="auto">
            <a:xfrm rot="5400000">
              <a:off x="2881" y="2675"/>
              <a:ext cx="73" cy="73"/>
            </a:xfrm>
            <a:prstGeom prst="ellipse">
              <a:avLst/>
            </a:prstGeom>
            <a:solidFill>
              <a:srgbClr val="000000"/>
            </a:solidFill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09610" name="AutoShape 42"/>
            <p:cNvCxnSpPr>
              <a:cxnSpLocks noChangeShapeType="1"/>
              <a:stCxn id="109575" idx="3"/>
              <a:endCxn id="109609" idx="2"/>
            </p:cNvCxnSpPr>
            <p:nvPr/>
          </p:nvCxnSpPr>
          <p:spPr bwMode="auto">
            <a:xfrm>
              <a:off x="2916" y="2548"/>
              <a:ext cx="3" cy="112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9611" name="Freeform 43"/>
            <p:cNvSpPr>
              <a:spLocks/>
            </p:cNvSpPr>
            <p:nvPr/>
          </p:nvSpPr>
          <p:spPr bwMode="auto">
            <a:xfrm>
              <a:off x="2926" y="1569"/>
              <a:ext cx="907" cy="1134"/>
            </a:xfrm>
            <a:custGeom>
              <a:avLst/>
              <a:gdLst>
                <a:gd name="T0" fmla="*/ 907 w 907"/>
                <a:gd name="T1" fmla="*/ 0 h 1134"/>
                <a:gd name="T2" fmla="*/ 680 w 907"/>
                <a:gd name="T3" fmla="*/ 0 h 1134"/>
                <a:gd name="T4" fmla="*/ 680 w 907"/>
                <a:gd name="T5" fmla="*/ 1134 h 1134"/>
                <a:gd name="T6" fmla="*/ 0 w 907"/>
                <a:gd name="T7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7" h="1134">
                  <a:moveTo>
                    <a:pt x="907" y="0"/>
                  </a:moveTo>
                  <a:lnTo>
                    <a:pt x="680" y="0"/>
                  </a:lnTo>
                  <a:lnTo>
                    <a:pt x="680" y="1134"/>
                  </a:lnTo>
                  <a:lnTo>
                    <a:pt x="0" y="1134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12" name="Line 44"/>
            <p:cNvSpPr>
              <a:spLocks noChangeAspect="1" noChangeShapeType="1"/>
            </p:cNvSpPr>
            <p:nvPr/>
          </p:nvSpPr>
          <p:spPr bwMode="auto">
            <a:xfrm rot="5400000">
              <a:off x="1139" y="1404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13" name="Text Box 45"/>
            <p:cNvSpPr txBox="1">
              <a:spLocks noChangeAspect="1" noChangeArrowheads="1"/>
            </p:cNvSpPr>
            <p:nvPr/>
          </p:nvSpPr>
          <p:spPr bwMode="auto">
            <a:xfrm>
              <a:off x="1110" y="1332"/>
              <a:ext cx="14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9614" name="Rectangle 46"/>
            <p:cNvSpPr>
              <a:spLocks noChangeAspect="1" noChangeArrowheads="1"/>
            </p:cNvSpPr>
            <p:nvPr/>
          </p:nvSpPr>
          <p:spPr bwMode="auto">
            <a:xfrm rot="16200000">
              <a:off x="1632" y="1233"/>
              <a:ext cx="472" cy="32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15" name="Oval 47"/>
            <p:cNvSpPr>
              <a:spLocks noChangeAspect="1" noChangeArrowheads="1"/>
            </p:cNvSpPr>
            <p:nvPr/>
          </p:nvSpPr>
          <p:spPr bwMode="auto">
            <a:xfrm rot="16200000">
              <a:off x="1376" y="1528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16" name="Oval 48"/>
            <p:cNvSpPr>
              <a:spLocks noChangeAspect="1" noChangeArrowheads="1"/>
            </p:cNvSpPr>
            <p:nvPr/>
          </p:nvSpPr>
          <p:spPr bwMode="auto">
            <a:xfrm rot="16200000">
              <a:off x="1376" y="1211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17" name="Line 49"/>
            <p:cNvSpPr>
              <a:spLocks noChangeAspect="1" noChangeShapeType="1"/>
            </p:cNvSpPr>
            <p:nvPr/>
          </p:nvSpPr>
          <p:spPr bwMode="auto">
            <a:xfrm rot="16200000" flipV="1">
              <a:off x="1576" y="1430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18" name="Line 50"/>
            <p:cNvSpPr>
              <a:spLocks noChangeAspect="1" noChangeShapeType="1"/>
            </p:cNvSpPr>
            <p:nvPr/>
          </p:nvSpPr>
          <p:spPr bwMode="auto">
            <a:xfrm rot="16200000" flipV="1">
              <a:off x="1576" y="1112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19" name="Line 51"/>
            <p:cNvSpPr>
              <a:spLocks noChangeAspect="1" noChangeShapeType="1"/>
            </p:cNvSpPr>
            <p:nvPr/>
          </p:nvSpPr>
          <p:spPr bwMode="auto">
            <a:xfrm rot="16200000">
              <a:off x="1632" y="1233"/>
              <a:ext cx="472" cy="3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20" name="Text Box 52"/>
            <p:cNvSpPr txBox="1">
              <a:spLocks noChangeAspect="1" noChangeArrowheads="1"/>
            </p:cNvSpPr>
            <p:nvPr/>
          </p:nvSpPr>
          <p:spPr bwMode="auto">
            <a:xfrm rot="16200000">
              <a:off x="1700" y="1199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09621" name="Text Box 53"/>
            <p:cNvSpPr txBox="1">
              <a:spLocks noChangeAspect="1" noChangeArrowheads="1"/>
            </p:cNvSpPr>
            <p:nvPr/>
          </p:nvSpPr>
          <p:spPr bwMode="auto">
            <a:xfrm rot="16200000">
              <a:off x="1809" y="1453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09622" name="Line 54"/>
            <p:cNvSpPr>
              <a:spLocks noChangeAspect="1" noChangeShapeType="1"/>
            </p:cNvSpPr>
            <p:nvPr/>
          </p:nvSpPr>
          <p:spPr bwMode="auto">
            <a:xfrm rot="16200000" flipV="1">
              <a:off x="1572" y="1271"/>
              <a:ext cx="0" cy="25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23" name="Oval 55"/>
            <p:cNvSpPr>
              <a:spLocks noChangeAspect="1" noChangeArrowheads="1"/>
            </p:cNvSpPr>
            <p:nvPr/>
          </p:nvSpPr>
          <p:spPr bwMode="auto">
            <a:xfrm rot="16200000">
              <a:off x="1380" y="1374"/>
              <a:ext cx="73" cy="7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24" name="Freeform 56"/>
            <p:cNvSpPr>
              <a:spLocks/>
            </p:cNvSpPr>
            <p:nvPr/>
          </p:nvSpPr>
          <p:spPr bwMode="auto">
            <a:xfrm>
              <a:off x="2040" y="866"/>
              <a:ext cx="318" cy="362"/>
            </a:xfrm>
            <a:custGeom>
              <a:avLst/>
              <a:gdLst>
                <a:gd name="T0" fmla="*/ 318 w 318"/>
                <a:gd name="T1" fmla="*/ 0 h 362"/>
                <a:gd name="T2" fmla="*/ 182 w 318"/>
                <a:gd name="T3" fmla="*/ 0 h 362"/>
                <a:gd name="T4" fmla="*/ 182 w 318"/>
                <a:gd name="T5" fmla="*/ 362 h 362"/>
                <a:gd name="T6" fmla="*/ 0 w 318"/>
                <a:gd name="T7" fmla="*/ 36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62">
                  <a:moveTo>
                    <a:pt x="318" y="0"/>
                  </a:moveTo>
                  <a:lnTo>
                    <a:pt x="182" y="0"/>
                  </a:lnTo>
                  <a:lnTo>
                    <a:pt x="182" y="362"/>
                  </a:lnTo>
                  <a:lnTo>
                    <a:pt x="0" y="362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25" name="Text Box 57"/>
            <p:cNvSpPr txBox="1">
              <a:spLocks noChangeAspect="1" noChangeArrowheads="1"/>
            </p:cNvSpPr>
            <p:nvPr/>
          </p:nvSpPr>
          <p:spPr bwMode="auto">
            <a:xfrm rot="5400000">
              <a:off x="2065" y="1486"/>
              <a:ext cx="15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+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9626" name="Freeform 58"/>
            <p:cNvSpPr>
              <a:spLocks/>
            </p:cNvSpPr>
            <p:nvPr/>
          </p:nvSpPr>
          <p:spPr bwMode="auto">
            <a:xfrm>
              <a:off x="2019" y="1524"/>
              <a:ext cx="862" cy="1179"/>
            </a:xfrm>
            <a:custGeom>
              <a:avLst/>
              <a:gdLst>
                <a:gd name="T0" fmla="*/ 0 w 862"/>
                <a:gd name="T1" fmla="*/ 0 h 1179"/>
                <a:gd name="T2" fmla="*/ 181 w 862"/>
                <a:gd name="T3" fmla="*/ 0 h 1179"/>
                <a:gd name="T4" fmla="*/ 181 w 862"/>
                <a:gd name="T5" fmla="*/ 1179 h 1179"/>
                <a:gd name="T6" fmla="*/ 862 w 862"/>
                <a:gd name="T7" fmla="*/ 1179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2" h="1179">
                  <a:moveTo>
                    <a:pt x="0" y="0"/>
                  </a:moveTo>
                  <a:lnTo>
                    <a:pt x="181" y="0"/>
                  </a:lnTo>
                  <a:lnTo>
                    <a:pt x="181" y="1179"/>
                  </a:lnTo>
                  <a:lnTo>
                    <a:pt x="862" y="1179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27" name="Text Box 59"/>
            <p:cNvSpPr txBox="1">
              <a:spLocks noChangeAspect="1" noChangeArrowheads="1"/>
            </p:cNvSpPr>
            <p:nvPr/>
          </p:nvSpPr>
          <p:spPr bwMode="auto">
            <a:xfrm rot="5400000">
              <a:off x="2069" y="1066"/>
              <a:ext cx="1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-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9628" name="Line 60"/>
            <p:cNvSpPr>
              <a:spLocks noChangeAspect="1" noChangeShapeType="1"/>
            </p:cNvSpPr>
            <p:nvPr/>
          </p:nvSpPr>
          <p:spPr bwMode="auto">
            <a:xfrm rot="16200000">
              <a:off x="2171" y="1371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29" name="Text Box 61"/>
            <p:cNvSpPr txBox="1">
              <a:spLocks noChangeAspect="1" noChangeArrowheads="1"/>
            </p:cNvSpPr>
            <p:nvPr/>
          </p:nvSpPr>
          <p:spPr bwMode="auto">
            <a:xfrm>
              <a:off x="2336" y="1344"/>
              <a:ext cx="2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09630" name="Text Box 62"/>
            <p:cNvSpPr txBox="1">
              <a:spLocks noChangeAspect="1" noChangeArrowheads="1"/>
            </p:cNvSpPr>
            <p:nvPr/>
          </p:nvSpPr>
          <p:spPr bwMode="auto">
            <a:xfrm>
              <a:off x="3338" y="1251"/>
              <a:ext cx="201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U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09631" name="Line 63"/>
            <p:cNvSpPr>
              <a:spLocks noChangeAspect="1" noChangeShapeType="1"/>
            </p:cNvSpPr>
            <p:nvPr/>
          </p:nvSpPr>
          <p:spPr bwMode="auto">
            <a:xfrm rot="5400000">
              <a:off x="3351" y="1462"/>
              <a:ext cx="3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9632" name="Text Box 64"/>
            <p:cNvSpPr txBox="1">
              <a:spLocks noChangeAspect="1" noChangeArrowheads="1"/>
            </p:cNvSpPr>
            <p:nvPr/>
          </p:nvSpPr>
          <p:spPr bwMode="auto">
            <a:xfrm>
              <a:off x="2427" y="589"/>
              <a:ext cx="22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L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TL</a:t>
              </a:r>
            </a:p>
          </p:txBody>
        </p:sp>
        <p:sp>
          <p:nvSpPr>
            <p:cNvPr id="109633" name="Text Box 65"/>
            <p:cNvSpPr txBox="1">
              <a:spLocks noChangeAspect="1" noChangeArrowheads="1"/>
            </p:cNvSpPr>
            <p:nvPr/>
          </p:nvSpPr>
          <p:spPr bwMode="auto">
            <a:xfrm>
              <a:off x="3153" y="589"/>
              <a:ext cx="22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L</a:t>
              </a:r>
              <a:r>
                <a:rPr lang="cs-CZ" altLang="cs-CZ" sz="1600" b="1" baseline="-25000">
                  <a:solidFill>
                    <a:srgbClr val="000000"/>
                  </a:solidFill>
                </a:rPr>
                <a:t>TL</a:t>
              </a:r>
            </a:p>
          </p:txBody>
        </p:sp>
        <p:sp>
          <p:nvSpPr>
            <p:cNvPr id="109634" name="Text Box 66"/>
            <p:cNvSpPr txBox="1">
              <a:spLocks noChangeAspect="1" noChangeArrowheads="1"/>
            </p:cNvSpPr>
            <p:nvPr/>
          </p:nvSpPr>
          <p:spPr bwMode="auto">
            <a:xfrm>
              <a:off x="2971" y="1162"/>
              <a:ext cx="119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L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9635" name="Text Box 67"/>
            <p:cNvSpPr txBox="1">
              <a:spLocks noChangeAspect="1" noChangeArrowheads="1"/>
            </p:cNvSpPr>
            <p:nvPr/>
          </p:nvSpPr>
          <p:spPr bwMode="auto">
            <a:xfrm>
              <a:off x="3017" y="1616"/>
              <a:ext cx="139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R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179388" y="4508500"/>
            <a:ext cx="8856662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35100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4488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93875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3263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04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6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8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20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1. kvadrant	U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-	motorický režim, proud teče měničem A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2. kvadrant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a)	zátěž urychluje pohon, působením vnějšího momentu n ,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U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=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konst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.,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, rozdíl U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-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, Při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U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přebírá proud měnič B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pohon pracuje jako generátor, otáčky se ustálí při rovnosti momentů</a:t>
            </a:r>
          </a:p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pro otáčky platí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n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G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n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M</a:t>
            </a:r>
            <a:endParaRPr lang="cs-CZ" altLang="cs-CZ" sz="2000" b="1" baseline="-25000" dirty="0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grpSp>
        <p:nvGrpSpPr>
          <p:cNvPr id="110722" name="Group 130"/>
          <p:cNvGrpSpPr>
            <a:grpSpLocks/>
          </p:cNvGrpSpPr>
          <p:nvPr/>
        </p:nvGrpSpPr>
        <p:grpSpPr bwMode="auto">
          <a:xfrm>
            <a:off x="539750" y="549275"/>
            <a:ext cx="8064500" cy="3384550"/>
            <a:chOff x="340" y="346"/>
            <a:chExt cx="5080" cy="2132"/>
          </a:xfrm>
        </p:grpSpPr>
        <p:sp>
          <p:nvSpPr>
            <p:cNvPr id="110667" name="Line 75"/>
            <p:cNvSpPr>
              <a:spLocks noChangeShapeType="1"/>
            </p:cNvSpPr>
            <p:nvPr/>
          </p:nvSpPr>
          <p:spPr bwMode="auto">
            <a:xfrm>
              <a:off x="2744" y="346"/>
              <a:ext cx="0" cy="21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668" name="Line 76"/>
            <p:cNvSpPr>
              <a:spLocks noChangeShapeType="1"/>
            </p:cNvSpPr>
            <p:nvPr/>
          </p:nvSpPr>
          <p:spPr bwMode="auto">
            <a:xfrm>
              <a:off x="340" y="2478"/>
              <a:ext cx="50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0726" name="Group 134"/>
          <p:cNvGrpSpPr>
            <a:grpSpLocks/>
          </p:cNvGrpSpPr>
          <p:nvPr/>
        </p:nvGrpSpPr>
        <p:grpSpPr bwMode="auto">
          <a:xfrm>
            <a:off x="468313" y="2206625"/>
            <a:ext cx="3600450" cy="1582738"/>
            <a:chOff x="295" y="1390"/>
            <a:chExt cx="2268" cy="997"/>
          </a:xfrm>
        </p:grpSpPr>
        <p:sp>
          <p:nvSpPr>
            <p:cNvPr id="110597" name="Oval 5"/>
            <p:cNvSpPr>
              <a:spLocks noChangeAspect="1" noChangeArrowheads="1"/>
            </p:cNvSpPr>
            <p:nvPr/>
          </p:nvSpPr>
          <p:spPr bwMode="auto">
            <a:xfrm rot="5400000">
              <a:off x="1241" y="1801"/>
              <a:ext cx="360" cy="36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598" name="Rectangle 6"/>
            <p:cNvSpPr>
              <a:spLocks noChangeAspect="1" noChangeArrowheads="1"/>
            </p:cNvSpPr>
            <p:nvPr/>
          </p:nvSpPr>
          <p:spPr bwMode="auto">
            <a:xfrm rot="5400000">
              <a:off x="1402" y="1742"/>
              <a:ext cx="33" cy="98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599" name="Rectangle 7"/>
            <p:cNvSpPr>
              <a:spLocks noChangeAspect="1" noChangeArrowheads="1"/>
            </p:cNvSpPr>
            <p:nvPr/>
          </p:nvSpPr>
          <p:spPr bwMode="auto">
            <a:xfrm rot="5400000">
              <a:off x="1402" y="2134"/>
              <a:ext cx="33" cy="98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02" name="Text Box 10"/>
            <p:cNvSpPr txBox="1">
              <a:spLocks noChangeAspect="1" noChangeArrowheads="1"/>
            </p:cNvSpPr>
            <p:nvPr/>
          </p:nvSpPr>
          <p:spPr bwMode="auto">
            <a:xfrm rot="5400000">
              <a:off x="2087" y="1700"/>
              <a:ext cx="13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+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0603" name="Text Box 11"/>
            <p:cNvSpPr txBox="1">
              <a:spLocks noChangeAspect="1" noChangeArrowheads="1"/>
            </p:cNvSpPr>
            <p:nvPr/>
          </p:nvSpPr>
          <p:spPr bwMode="auto">
            <a:xfrm rot="5400000">
              <a:off x="2109" y="2135"/>
              <a:ext cx="94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 dirty="0">
                  <a:solidFill>
                    <a:srgbClr val="000000"/>
                  </a:solidFill>
                </a:rPr>
                <a:t>-</a:t>
              </a:r>
              <a:endParaRPr lang="cs-CZ" altLang="cs-CZ" sz="14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10604" name="Text Box 12"/>
            <p:cNvSpPr txBox="1">
              <a:spLocks noChangeAspect="1" noChangeArrowheads="1"/>
            </p:cNvSpPr>
            <p:nvPr/>
          </p:nvSpPr>
          <p:spPr bwMode="auto">
            <a:xfrm>
              <a:off x="1354" y="1914"/>
              <a:ext cx="15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U</a:t>
              </a:r>
              <a:r>
                <a:rPr lang="cs-CZ" altLang="cs-CZ" sz="14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0605" name="Rectangle 13"/>
            <p:cNvSpPr>
              <a:spLocks noChangeAspect="1" noChangeArrowheads="1"/>
            </p:cNvSpPr>
            <p:nvPr/>
          </p:nvSpPr>
          <p:spPr bwMode="auto">
            <a:xfrm rot="5400000">
              <a:off x="2169" y="1877"/>
              <a:ext cx="425" cy="295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10" name="Line 18"/>
            <p:cNvSpPr>
              <a:spLocks noChangeAspect="1" noChangeShapeType="1"/>
            </p:cNvSpPr>
            <p:nvPr/>
          </p:nvSpPr>
          <p:spPr bwMode="auto">
            <a:xfrm rot="5400000">
              <a:off x="2169" y="1877"/>
              <a:ext cx="425" cy="29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11" name="Text Box 19"/>
            <p:cNvSpPr txBox="1">
              <a:spLocks noChangeAspect="1" noChangeArrowheads="1"/>
            </p:cNvSpPr>
            <p:nvPr/>
          </p:nvSpPr>
          <p:spPr bwMode="auto">
            <a:xfrm rot="5400000">
              <a:off x="2402" y="2012"/>
              <a:ext cx="1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10612" name="Text Box 20"/>
            <p:cNvSpPr txBox="1">
              <a:spLocks noChangeAspect="1" noChangeArrowheads="1"/>
            </p:cNvSpPr>
            <p:nvPr/>
          </p:nvSpPr>
          <p:spPr bwMode="auto">
            <a:xfrm rot="5400000">
              <a:off x="2303" y="1785"/>
              <a:ext cx="1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10630" name="Oval 38"/>
            <p:cNvSpPr>
              <a:spLocks noChangeAspect="1" noChangeArrowheads="1"/>
            </p:cNvSpPr>
            <p:nvPr/>
          </p:nvSpPr>
          <p:spPr bwMode="auto">
            <a:xfrm rot="5400000">
              <a:off x="1388" y="1557"/>
              <a:ext cx="66" cy="66"/>
            </a:xfrm>
            <a:prstGeom prst="ellipse">
              <a:avLst/>
            </a:prstGeom>
            <a:solidFill>
              <a:srgbClr val="000000"/>
            </a:solidFill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0631" name="AutoShape 39"/>
            <p:cNvCxnSpPr>
              <a:cxnSpLocks noChangeAspect="1" noChangeShapeType="1"/>
              <a:endCxn id="110598" idx="1"/>
            </p:cNvCxnSpPr>
            <p:nvPr/>
          </p:nvCxnSpPr>
          <p:spPr bwMode="auto">
            <a:xfrm>
              <a:off x="1419" y="1621"/>
              <a:ext cx="1" cy="145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633" name="Oval 41"/>
            <p:cNvSpPr>
              <a:spLocks noChangeAspect="1" noChangeArrowheads="1"/>
            </p:cNvSpPr>
            <p:nvPr/>
          </p:nvSpPr>
          <p:spPr bwMode="auto">
            <a:xfrm rot="5400000">
              <a:off x="1388" y="2321"/>
              <a:ext cx="66" cy="66"/>
            </a:xfrm>
            <a:prstGeom prst="ellipse">
              <a:avLst/>
            </a:prstGeom>
            <a:solidFill>
              <a:srgbClr val="000000"/>
            </a:solidFill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0634" name="AutoShape 42"/>
            <p:cNvCxnSpPr>
              <a:cxnSpLocks noChangeAspect="1" noChangeShapeType="1"/>
              <a:stCxn id="110599" idx="3"/>
              <a:endCxn id="110633" idx="2"/>
            </p:cNvCxnSpPr>
            <p:nvPr/>
          </p:nvCxnSpPr>
          <p:spPr bwMode="auto">
            <a:xfrm>
              <a:off x="1420" y="2207"/>
              <a:ext cx="2" cy="101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638" name="Rectangle 46"/>
            <p:cNvSpPr>
              <a:spLocks noChangeAspect="1" noChangeArrowheads="1"/>
            </p:cNvSpPr>
            <p:nvPr/>
          </p:nvSpPr>
          <p:spPr bwMode="auto">
            <a:xfrm rot="16200000">
              <a:off x="262" y="1836"/>
              <a:ext cx="425" cy="295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43" name="Line 51"/>
            <p:cNvSpPr>
              <a:spLocks noChangeAspect="1" noChangeShapeType="1"/>
            </p:cNvSpPr>
            <p:nvPr/>
          </p:nvSpPr>
          <p:spPr bwMode="auto">
            <a:xfrm rot="16200000">
              <a:off x="262" y="1836"/>
              <a:ext cx="425" cy="29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44" name="Text Box 52"/>
            <p:cNvSpPr txBox="1">
              <a:spLocks noChangeAspect="1" noChangeArrowheads="1"/>
            </p:cNvSpPr>
            <p:nvPr/>
          </p:nvSpPr>
          <p:spPr bwMode="auto">
            <a:xfrm rot="16200000">
              <a:off x="326" y="1802"/>
              <a:ext cx="1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10645" name="Text Box 53"/>
            <p:cNvSpPr txBox="1">
              <a:spLocks noChangeAspect="1" noChangeArrowheads="1"/>
            </p:cNvSpPr>
            <p:nvPr/>
          </p:nvSpPr>
          <p:spPr bwMode="auto">
            <a:xfrm rot="16200000">
              <a:off x="424" y="2031"/>
              <a:ext cx="1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10649" name="Text Box 57"/>
            <p:cNvSpPr txBox="1">
              <a:spLocks noChangeAspect="1" noChangeArrowheads="1"/>
            </p:cNvSpPr>
            <p:nvPr/>
          </p:nvSpPr>
          <p:spPr bwMode="auto">
            <a:xfrm rot="5400000">
              <a:off x="632" y="2106"/>
              <a:ext cx="13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+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0651" name="Text Box 59"/>
            <p:cNvSpPr txBox="1">
              <a:spLocks noChangeAspect="1" noChangeArrowheads="1"/>
            </p:cNvSpPr>
            <p:nvPr/>
          </p:nvSpPr>
          <p:spPr bwMode="auto">
            <a:xfrm rot="5400000">
              <a:off x="655" y="1688"/>
              <a:ext cx="94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-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0652" name="Line 60"/>
            <p:cNvSpPr>
              <a:spLocks noChangeAspect="1" noChangeShapeType="1"/>
            </p:cNvSpPr>
            <p:nvPr/>
          </p:nvSpPr>
          <p:spPr bwMode="auto">
            <a:xfrm rot="16200000">
              <a:off x="706" y="1960"/>
              <a:ext cx="2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53" name="Text Box 61"/>
            <p:cNvSpPr txBox="1">
              <a:spLocks noChangeAspect="1" noChangeArrowheads="1"/>
            </p:cNvSpPr>
            <p:nvPr/>
          </p:nvSpPr>
          <p:spPr bwMode="auto">
            <a:xfrm>
              <a:off x="879" y="1936"/>
              <a:ext cx="181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U</a:t>
              </a:r>
              <a:r>
                <a:rPr lang="cs-CZ" altLang="cs-CZ" sz="14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0654" name="Text Box 62"/>
            <p:cNvSpPr txBox="1">
              <a:spLocks noChangeAspect="1" noChangeArrowheads="1"/>
            </p:cNvSpPr>
            <p:nvPr/>
          </p:nvSpPr>
          <p:spPr bwMode="auto">
            <a:xfrm>
              <a:off x="1800" y="1852"/>
              <a:ext cx="181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U</a:t>
              </a:r>
              <a:r>
                <a:rPr lang="cs-CZ" altLang="cs-CZ" sz="1400" b="1" baseline="-250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0655" name="Line 63"/>
            <p:cNvSpPr>
              <a:spLocks noChangeAspect="1" noChangeShapeType="1"/>
            </p:cNvSpPr>
            <p:nvPr/>
          </p:nvSpPr>
          <p:spPr bwMode="auto">
            <a:xfrm rot="5400000">
              <a:off x="1851" y="2042"/>
              <a:ext cx="2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61" name="Freeform 69"/>
            <p:cNvSpPr>
              <a:spLocks noChangeAspect="1"/>
            </p:cNvSpPr>
            <p:nvPr/>
          </p:nvSpPr>
          <p:spPr bwMode="auto">
            <a:xfrm>
              <a:off x="610" y="1582"/>
              <a:ext cx="777" cy="286"/>
            </a:xfrm>
            <a:custGeom>
              <a:avLst/>
              <a:gdLst>
                <a:gd name="T0" fmla="*/ 0 w 862"/>
                <a:gd name="T1" fmla="*/ 317 h 317"/>
                <a:gd name="T2" fmla="*/ 182 w 862"/>
                <a:gd name="T3" fmla="*/ 317 h 317"/>
                <a:gd name="T4" fmla="*/ 182 w 862"/>
                <a:gd name="T5" fmla="*/ 0 h 317"/>
                <a:gd name="T6" fmla="*/ 862 w 862"/>
                <a:gd name="T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lnTo>
                    <a:pt x="182" y="317"/>
                  </a:lnTo>
                  <a:lnTo>
                    <a:pt x="182" y="0"/>
                  </a:lnTo>
                  <a:lnTo>
                    <a:pt x="862" y="0"/>
                  </a:lnTo>
                </a:path>
              </a:pathLst>
            </a:custGeom>
            <a:noFill/>
            <a:ln w="50800" cap="flat" cmpd="sng">
              <a:solidFill>
                <a:schemeClr val="bg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62" name="Freeform 70"/>
            <p:cNvSpPr>
              <a:spLocks noChangeAspect="1"/>
            </p:cNvSpPr>
            <p:nvPr/>
          </p:nvSpPr>
          <p:spPr bwMode="auto">
            <a:xfrm rot="10800000">
              <a:off x="1469" y="2154"/>
              <a:ext cx="777" cy="205"/>
            </a:xfrm>
            <a:custGeom>
              <a:avLst/>
              <a:gdLst>
                <a:gd name="T0" fmla="*/ 0 w 862"/>
                <a:gd name="T1" fmla="*/ 317 h 317"/>
                <a:gd name="T2" fmla="*/ 182 w 862"/>
                <a:gd name="T3" fmla="*/ 317 h 317"/>
                <a:gd name="T4" fmla="*/ 182 w 862"/>
                <a:gd name="T5" fmla="*/ 0 h 317"/>
                <a:gd name="T6" fmla="*/ 862 w 862"/>
                <a:gd name="T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lnTo>
                    <a:pt x="182" y="317"/>
                  </a:lnTo>
                  <a:lnTo>
                    <a:pt x="182" y="0"/>
                  </a:lnTo>
                  <a:lnTo>
                    <a:pt x="862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63" name="Freeform 71"/>
            <p:cNvSpPr>
              <a:spLocks noChangeAspect="1"/>
            </p:cNvSpPr>
            <p:nvPr/>
          </p:nvSpPr>
          <p:spPr bwMode="auto">
            <a:xfrm>
              <a:off x="610" y="2114"/>
              <a:ext cx="818" cy="245"/>
            </a:xfrm>
            <a:custGeom>
              <a:avLst/>
              <a:gdLst>
                <a:gd name="T0" fmla="*/ 0 w 907"/>
                <a:gd name="T1" fmla="*/ 0 h 272"/>
                <a:gd name="T2" fmla="*/ 182 w 907"/>
                <a:gd name="T3" fmla="*/ 0 h 272"/>
                <a:gd name="T4" fmla="*/ 182 w 907"/>
                <a:gd name="T5" fmla="*/ 272 h 272"/>
                <a:gd name="T6" fmla="*/ 907 w 907"/>
                <a:gd name="T7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7" h="272">
                  <a:moveTo>
                    <a:pt x="0" y="0"/>
                  </a:moveTo>
                  <a:lnTo>
                    <a:pt x="182" y="0"/>
                  </a:lnTo>
                  <a:lnTo>
                    <a:pt x="182" y="272"/>
                  </a:lnTo>
                  <a:lnTo>
                    <a:pt x="907" y="272"/>
                  </a:lnTo>
                </a:path>
              </a:pathLst>
            </a:custGeom>
            <a:noFill/>
            <a:ln w="50800" cap="flat" cmpd="sng">
              <a:solidFill>
                <a:schemeClr val="bg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64" name="Freeform 72"/>
            <p:cNvSpPr>
              <a:spLocks noChangeAspect="1"/>
            </p:cNvSpPr>
            <p:nvPr/>
          </p:nvSpPr>
          <p:spPr bwMode="auto">
            <a:xfrm rot="10800000">
              <a:off x="1429" y="1582"/>
              <a:ext cx="817" cy="286"/>
            </a:xfrm>
            <a:custGeom>
              <a:avLst/>
              <a:gdLst>
                <a:gd name="T0" fmla="*/ 0 w 907"/>
                <a:gd name="T1" fmla="*/ 0 h 272"/>
                <a:gd name="T2" fmla="*/ 182 w 907"/>
                <a:gd name="T3" fmla="*/ 0 h 272"/>
                <a:gd name="T4" fmla="*/ 182 w 907"/>
                <a:gd name="T5" fmla="*/ 272 h 272"/>
                <a:gd name="T6" fmla="*/ 907 w 907"/>
                <a:gd name="T7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7" h="272">
                  <a:moveTo>
                    <a:pt x="0" y="0"/>
                  </a:moveTo>
                  <a:lnTo>
                    <a:pt x="182" y="0"/>
                  </a:lnTo>
                  <a:lnTo>
                    <a:pt x="182" y="272"/>
                  </a:lnTo>
                  <a:lnTo>
                    <a:pt x="907" y="272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98" name="Line 106"/>
            <p:cNvSpPr>
              <a:spLocks noChangeShapeType="1"/>
            </p:cNvSpPr>
            <p:nvPr/>
          </p:nvSpPr>
          <p:spPr bwMode="auto">
            <a:xfrm flipH="1">
              <a:off x="839" y="1525"/>
              <a:ext cx="227" cy="0"/>
            </a:xfrm>
            <a:prstGeom prst="line">
              <a:avLst/>
            </a:prstGeom>
            <a:noFill/>
            <a:ln w="254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0699" name="Text Box 107"/>
            <p:cNvSpPr txBox="1">
              <a:spLocks noChangeAspect="1" noChangeArrowheads="1"/>
            </p:cNvSpPr>
            <p:nvPr/>
          </p:nvSpPr>
          <p:spPr bwMode="auto">
            <a:xfrm>
              <a:off x="1111" y="1390"/>
              <a:ext cx="100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I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</p:grpSp>
      <p:grpSp>
        <p:nvGrpSpPr>
          <p:cNvPr id="110704" name="Group 112"/>
          <p:cNvGrpSpPr>
            <a:grpSpLocks/>
          </p:cNvGrpSpPr>
          <p:nvPr/>
        </p:nvGrpSpPr>
        <p:grpSpPr bwMode="auto">
          <a:xfrm>
            <a:off x="4572000" y="476250"/>
            <a:ext cx="3887788" cy="1584325"/>
            <a:chOff x="2880" y="209"/>
            <a:chExt cx="2449" cy="998"/>
          </a:xfrm>
        </p:grpSpPr>
        <p:sp>
          <p:nvSpPr>
            <p:cNvPr id="110702" name="Line 110"/>
            <p:cNvSpPr>
              <a:spLocks noChangeShapeType="1"/>
            </p:cNvSpPr>
            <p:nvPr/>
          </p:nvSpPr>
          <p:spPr bwMode="auto">
            <a:xfrm>
              <a:off x="4104" y="209"/>
              <a:ext cx="0" cy="99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703" name="Line 111"/>
            <p:cNvSpPr>
              <a:spLocks noChangeShapeType="1"/>
            </p:cNvSpPr>
            <p:nvPr/>
          </p:nvSpPr>
          <p:spPr bwMode="auto">
            <a:xfrm>
              <a:off x="2880" y="1207"/>
              <a:ext cx="244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0705" name="Line 113"/>
          <p:cNvSpPr>
            <a:spLocks noChangeShapeType="1"/>
          </p:cNvSpPr>
          <p:nvPr/>
        </p:nvSpPr>
        <p:spPr bwMode="auto">
          <a:xfrm>
            <a:off x="6516688" y="765175"/>
            <a:ext cx="1871662" cy="21590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706" name="Text Box 114"/>
          <p:cNvSpPr txBox="1">
            <a:spLocks noChangeAspect="1" noChangeArrowheads="1"/>
          </p:cNvSpPr>
          <p:nvPr/>
        </p:nvSpPr>
        <p:spPr bwMode="auto">
          <a:xfrm>
            <a:off x="8466138" y="2133600"/>
            <a:ext cx="2540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M</a:t>
            </a:r>
            <a:endParaRPr lang="cs-CZ" altLang="cs-CZ" sz="1600" b="1" baseline="-25000">
              <a:solidFill>
                <a:srgbClr val="000000"/>
              </a:solidFill>
            </a:endParaRPr>
          </a:p>
        </p:txBody>
      </p:sp>
      <p:sp>
        <p:nvSpPr>
          <p:cNvPr id="110707" name="Text Box 115"/>
          <p:cNvSpPr txBox="1">
            <a:spLocks noChangeAspect="1" noChangeArrowheads="1"/>
          </p:cNvSpPr>
          <p:nvPr/>
        </p:nvSpPr>
        <p:spPr bwMode="auto">
          <a:xfrm>
            <a:off x="6189663" y="333375"/>
            <a:ext cx="2032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 dirty="0">
                <a:solidFill>
                  <a:srgbClr val="000000"/>
                </a:solidFill>
              </a:rPr>
              <a:t>n</a:t>
            </a:r>
            <a:endParaRPr lang="cs-CZ" altLang="cs-CZ" sz="1600" b="1" baseline="-25000" dirty="0">
              <a:solidFill>
                <a:srgbClr val="000000"/>
              </a:solidFill>
            </a:endParaRPr>
          </a:p>
        </p:txBody>
      </p:sp>
      <p:sp>
        <p:nvSpPr>
          <p:cNvPr id="110708" name="Text Box 116"/>
          <p:cNvSpPr txBox="1">
            <a:spLocks noChangeAspect="1" noChangeArrowheads="1"/>
          </p:cNvSpPr>
          <p:nvPr/>
        </p:nvSpPr>
        <p:spPr bwMode="auto">
          <a:xfrm>
            <a:off x="7812088" y="260350"/>
            <a:ext cx="839787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MOTOR</a:t>
            </a:r>
            <a:endParaRPr lang="cs-CZ" altLang="cs-CZ" sz="1600" b="1" baseline="-25000">
              <a:solidFill>
                <a:srgbClr val="000000"/>
              </a:solidFill>
            </a:endParaRPr>
          </a:p>
        </p:txBody>
      </p:sp>
      <p:grpSp>
        <p:nvGrpSpPr>
          <p:cNvPr id="110725" name="Group 133"/>
          <p:cNvGrpSpPr>
            <a:grpSpLocks/>
          </p:cNvGrpSpPr>
          <p:nvPr/>
        </p:nvGrpSpPr>
        <p:grpSpPr bwMode="auto">
          <a:xfrm>
            <a:off x="63500" y="476250"/>
            <a:ext cx="3887788" cy="1584325"/>
            <a:chOff x="40" y="300"/>
            <a:chExt cx="2449" cy="998"/>
          </a:xfrm>
        </p:grpSpPr>
        <p:sp>
          <p:nvSpPr>
            <p:cNvPr id="110711" name="Line 119"/>
            <p:cNvSpPr>
              <a:spLocks noChangeShapeType="1"/>
            </p:cNvSpPr>
            <p:nvPr/>
          </p:nvSpPr>
          <p:spPr bwMode="auto">
            <a:xfrm>
              <a:off x="1264" y="300"/>
              <a:ext cx="0" cy="99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712" name="Line 120"/>
            <p:cNvSpPr>
              <a:spLocks noChangeShapeType="1"/>
            </p:cNvSpPr>
            <p:nvPr/>
          </p:nvSpPr>
          <p:spPr bwMode="auto">
            <a:xfrm>
              <a:off x="40" y="1298"/>
              <a:ext cx="244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0713" name="Line 121"/>
          <p:cNvSpPr>
            <a:spLocks noChangeShapeType="1"/>
          </p:cNvSpPr>
          <p:nvPr/>
        </p:nvSpPr>
        <p:spPr bwMode="auto">
          <a:xfrm>
            <a:off x="2008188" y="765175"/>
            <a:ext cx="1871662" cy="2159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714" name="Text Box 122"/>
          <p:cNvSpPr txBox="1">
            <a:spLocks noChangeAspect="1" noChangeArrowheads="1"/>
          </p:cNvSpPr>
          <p:nvPr/>
        </p:nvSpPr>
        <p:spPr bwMode="auto">
          <a:xfrm>
            <a:off x="3957638" y="2133600"/>
            <a:ext cx="2540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 dirty="0">
                <a:solidFill>
                  <a:srgbClr val="000000"/>
                </a:solidFill>
              </a:rPr>
              <a:t>M</a:t>
            </a:r>
            <a:endParaRPr lang="cs-CZ" altLang="cs-CZ" sz="1600" b="1" baseline="-25000" dirty="0">
              <a:solidFill>
                <a:srgbClr val="000000"/>
              </a:solidFill>
            </a:endParaRPr>
          </a:p>
        </p:txBody>
      </p:sp>
      <p:sp>
        <p:nvSpPr>
          <p:cNvPr id="110715" name="Text Box 123"/>
          <p:cNvSpPr txBox="1">
            <a:spLocks noChangeAspect="1" noChangeArrowheads="1"/>
          </p:cNvSpPr>
          <p:nvPr/>
        </p:nvSpPr>
        <p:spPr bwMode="auto">
          <a:xfrm>
            <a:off x="1681163" y="333375"/>
            <a:ext cx="2032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n</a:t>
            </a:r>
            <a:endParaRPr lang="cs-CZ" altLang="cs-CZ" sz="1600" b="1" baseline="-25000">
              <a:solidFill>
                <a:srgbClr val="000000"/>
              </a:solidFill>
            </a:endParaRPr>
          </a:p>
        </p:txBody>
      </p:sp>
      <p:sp>
        <p:nvSpPr>
          <p:cNvPr id="110716" name="Text Box 124"/>
          <p:cNvSpPr txBox="1">
            <a:spLocks noChangeAspect="1" noChangeArrowheads="1"/>
          </p:cNvSpPr>
          <p:nvPr/>
        </p:nvSpPr>
        <p:spPr bwMode="auto">
          <a:xfrm>
            <a:off x="2051050" y="115888"/>
            <a:ext cx="230028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 dirty="0">
                <a:solidFill>
                  <a:srgbClr val="000000"/>
                </a:solidFill>
              </a:rPr>
              <a:t>GENERÁTOR (BRZDA)</a:t>
            </a:r>
            <a:endParaRPr lang="cs-CZ" altLang="cs-CZ" sz="1600" b="1" baseline="-25000" dirty="0">
              <a:solidFill>
                <a:srgbClr val="000000"/>
              </a:solidFill>
            </a:endParaRPr>
          </a:p>
        </p:txBody>
      </p:sp>
      <p:sp>
        <p:nvSpPr>
          <p:cNvPr id="110717" name="Line 125"/>
          <p:cNvSpPr>
            <a:spLocks noChangeShapeType="1"/>
          </p:cNvSpPr>
          <p:nvPr/>
        </p:nvSpPr>
        <p:spPr bwMode="auto">
          <a:xfrm rot="10800000">
            <a:off x="755650" y="623888"/>
            <a:ext cx="1223963" cy="141287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10724" name="Group 132"/>
          <p:cNvGrpSpPr>
            <a:grpSpLocks/>
          </p:cNvGrpSpPr>
          <p:nvPr/>
        </p:nvGrpSpPr>
        <p:grpSpPr bwMode="auto">
          <a:xfrm>
            <a:off x="4572000" y="2205038"/>
            <a:ext cx="3600450" cy="1584325"/>
            <a:chOff x="2880" y="1389"/>
            <a:chExt cx="2268" cy="998"/>
          </a:xfrm>
        </p:grpSpPr>
        <p:grpSp>
          <p:nvGrpSpPr>
            <p:cNvPr id="110723" name="Group 131"/>
            <p:cNvGrpSpPr>
              <a:grpSpLocks/>
            </p:cNvGrpSpPr>
            <p:nvPr/>
          </p:nvGrpSpPr>
          <p:grpSpPr bwMode="auto">
            <a:xfrm>
              <a:off x="2880" y="1525"/>
              <a:ext cx="2268" cy="862"/>
              <a:chOff x="2880" y="1525"/>
              <a:chExt cx="2268" cy="862"/>
            </a:xfrm>
          </p:grpSpPr>
          <p:sp>
            <p:nvSpPr>
              <p:cNvPr id="110670" name="Oval 78"/>
              <p:cNvSpPr>
                <a:spLocks noChangeAspect="1" noChangeArrowheads="1"/>
              </p:cNvSpPr>
              <p:nvPr/>
            </p:nvSpPr>
            <p:spPr bwMode="auto">
              <a:xfrm rot="5400000">
                <a:off x="3826" y="1801"/>
                <a:ext cx="360" cy="36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71" name="Rectangle 79"/>
              <p:cNvSpPr>
                <a:spLocks noChangeAspect="1" noChangeArrowheads="1"/>
              </p:cNvSpPr>
              <p:nvPr/>
            </p:nvSpPr>
            <p:spPr bwMode="auto">
              <a:xfrm rot="5400000">
                <a:off x="3987" y="1742"/>
                <a:ext cx="33" cy="98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72" name="Rectangle 80"/>
              <p:cNvSpPr>
                <a:spLocks noChangeAspect="1" noChangeArrowheads="1"/>
              </p:cNvSpPr>
              <p:nvPr/>
            </p:nvSpPr>
            <p:spPr bwMode="auto">
              <a:xfrm rot="5400000">
                <a:off x="3987" y="2134"/>
                <a:ext cx="33" cy="98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73" name="Text Box 81"/>
              <p:cNvSpPr txBox="1">
                <a:spLocks noChangeAspect="1" noChangeArrowheads="1"/>
              </p:cNvSpPr>
              <p:nvPr/>
            </p:nvSpPr>
            <p:spPr bwMode="auto">
              <a:xfrm rot="5400000">
                <a:off x="4672" y="1700"/>
                <a:ext cx="13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+</a:t>
                </a:r>
                <a:endParaRPr lang="cs-CZ" altLang="cs-CZ" sz="14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74" name="Text Box 82"/>
              <p:cNvSpPr txBox="1">
                <a:spLocks noChangeAspect="1" noChangeArrowheads="1"/>
              </p:cNvSpPr>
              <p:nvPr/>
            </p:nvSpPr>
            <p:spPr bwMode="auto">
              <a:xfrm rot="5400000">
                <a:off x="4694" y="2135"/>
                <a:ext cx="94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-</a:t>
                </a:r>
                <a:endParaRPr lang="cs-CZ" altLang="cs-CZ" sz="14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75" name="Text Box 83"/>
              <p:cNvSpPr txBox="1">
                <a:spLocks noChangeAspect="1" noChangeArrowheads="1"/>
              </p:cNvSpPr>
              <p:nvPr/>
            </p:nvSpPr>
            <p:spPr bwMode="auto">
              <a:xfrm>
                <a:off x="3939" y="1914"/>
                <a:ext cx="153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1400" b="1" baseline="-250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110676" name="Rectangle 84"/>
              <p:cNvSpPr>
                <a:spLocks noChangeAspect="1" noChangeArrowheads="1"/>
              </p:cNvSpPr>
              <p:nvPr/>
            </p:nvSpPr>
            <p:spPr bwMode="auto">
              <a:xfrm rot="5400000">
                <a:off x="4754" y="1877"/>
                <a:ext cx="425" cy="295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77" name="Line 85"/>
              <p:cNvSpPr>
                <a:spLocks noChangeAspect="1" noChangeShapeType="1"/>
              </p:cNvSpPr>
              <p:nvPr/>
            </p:nvSpPr>
            <p:spPr bwMode="auto">
              <a:xfrm rot="5400000">
                <a:off x="4754" y="1877"/>
                <a:ext cx="425" cy="29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78" name="Text Box 86"/>
              <p:cNvSpPr txBox="1">
                <a:spLocks noChangeAspect="1" noChangeArrowheads="1"/>
              </p:cNvSpPr>
              <p:nvPr/>
            </p:nvSpPr>
            <p:spPr bwMode="auto">
              <a:xfrm rot="5400000">
                <a:off x="4987" y="2012"/>
                <a:ext cx="13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110679" name="Text Box 87"/>
              <p:cNvSpPr txBox="1">
                <a:spLocks noChangeAspect="1" noChangeArrowheads="1"/>
              </p:cNvSpPr>
              <p:nvPr/>
            </p:nvSpPr>
            <p:spPr bwMode="auto">
              <a:xfrm rot="5400000">
                <a:off x="4888" y="1785"/>
                <a:ext cx="1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=</a:t>
                </a:r>
              </a:p>
            </p:txBody>
          </p:sp>
          <p:sp>
            <p:nvSpPr>
              <p:cNvPr id="110680" name="Oval 88"/>
              <p:cNvSpPr>
                <a:spLocks noChangeAspect="1" noChangeArrowheads="1"/>
              </p:cNvSpPr>
              <p:nvPr/>
            </p:nvSpPr>
            <p:spPr bwMode="auto">
              <a:xfrm rot="5400000">
                <a:off x="3973" y="1557"/>
                <a:ext cx="66" cy="66"/>
              </a:xfrm>
              <a:prstGeom prst="ellipse">
                <a:avLst/>
              </a:prstGeom>
              <a:solidFill>
                <a:schemeClr val="bg1">
                  <a:lumMod val="60000"/>
                  <a:lumOff val="40000"/>
                </a:schemeClr>
              </a:solidFill>
              <a:ln w="50800">
                <a:solidFill>
                  <a:schemeClr val="bg1">
                    <a:lumMod val="60000"/>
                    <a:lumOff val="40000"/>
                  </a:schemeClr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0681" name="AutoShape 89"/>
              <p:cNvCxnSpPr>
                <a:cxnSpLocks noChangeAspect="1" noChangeShapeType="1"/>
                <a:endCxn id="110671" idx="1"/>
              </p:cNvCxnSpPr>
              <p:nvPr/>
            </p:nvCxnSpPr>
            <p:spPr bwMode="auto">
              <a:xfrm>
                <a:off x="4004" y="1621"/>
                <a:ext cx="1" cy="145"/>
              </a:xfrm>
              <a:prstGeom prst="straightConnector1">
                <a:avLst/>
              </a:prstGeom>
              <a:noFill/>
              <a:ln w="50800">
                <a:solidFill>
                  <a:schemeClr val="bg1">
                    <a:lumMod val="60000"/>
                    <a:lumOff val="40000"/>
                  </a:schemeClr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0682" name="Oval 90"/>
              <p:cNvSpPr>
                <a:spLocks noChangeAspect="1" noChangeArrowheads="1"/>
              </p:cNvSpPr>
              <p:nvPr/>
            </p:nvSpPr>
            <p:spPr bwMode="auto">
              <a:xfrm rot="5400000">
                <a:off x="3973" y="2321"/>
                <a:ext cx="66" cy="66"/>
              </a:xfrm>
              <a:prstGeom prst="ellipse">
                <a:avLst/>
              </a:prstGeom>
              <a:solidFill>
                <a:schemeClr val="bg1">
                  <a:lumMod val="60000"/>
                  <a:lumOff val="40000"/>
                </a:schemeClr>
              </a:solidFill>
              <a:ln w="50800">
                <a:solidFill>
                  <a:schemeClr val="bg1">
                    <a:lumMod val="60000"/>
                    <a:lumOff val="40000"/>
                  </a:schemeClr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0683" name="AutoShape 91"/>
              <p:cNvCxnSpPr>
                <a:cxnSpLocks noChangeAspect="1" noChangeShapeType="1"/>
                <a:stCxn id="110672" idx="3"/>
                <a:endCxn id="110682" idx="2"/>
              </p:cNvCxnSpPr>
              <p:nvPr/>
            </p:nvCxnSpPr>
            <p:spPr bwMode="auto">
              <a:xfrm>
                <a:off x="4005" y="2207"/>
                <a:ext cx="2" cy="101"/>
              </a:xfrm>
              <a:prstGeom prst="straightConnector1">
                <a:avLst/>
              </a:prstGeom>
              <a:noFill/>
              <a:ln w="50800">
                <a:solidFill>
                  <a:schemeClr val="bg1">
                    <a:lumMod val="60000"/>
                    <a:lumOff val="40000"/>
                  </a:schemeClr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0684" name="Rectangle 92"/>
              <p:cNvSpPr>
                <a:spLocks noChangeAspect="1" noChangeArrowheads="1"/>
              </p:cNvSpPr>
              <p:nvPr/>
            </p:nvSpPr>
            <p:spPr bwMode="auto">
              <a:xfrm rot="16200000">
                <a:off x="2847" y="1836"/>
                <a:ext cx="425" cy="295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85" name="Line 93"/>
              <p:cNvSpPr>
                <a:spLocks noChangeAspect="1" noChangeShapeType="1"/>
              </p:cNvSpPr>
              <p:nvPr/>
            </p:nvSpPr>
            <p:spPr bwMode="auto">
              <a:xfrm rot="16200000">
                <a:off x="2847" y="1836"/>
                <a:ext cx="425" cy="29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86" name="Text Box 94"/>
              <p:cNvSpPr txBox="1">
                <a:spLocks noChangeAspect="1" noChangeArrowheads="1"/>
              </p:cNvSpPr>
              <p:nvPr/>
            </p:nvSpPr>
            <p:spPr bwMode="auto">
              <a:xfrm rot="16200000">
                <a:off x="2911" y="1802"/>
                <a:ext cx="13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110687" name="Text Box 95"/>
              <p:cNvSpPr txBox="1">
                <a:spLocks noChangeAspect="1" noChangeArrowheads="1"/>
              </p:cNvSpPr>
              <p:nvPr/>
            </p:nvSpPr>
            <p:spPr bwMode="auto">
              <a:xfrm rot="16200000">
                <a:off x="3009" y="2031"/>
                <a:ext cx="13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=</a:t>
                </a:r>
              </a:p>
            </p:txBody>
          </p:sp>
          <p:sp>
            <p:nvSpPr>
              <p:cNvPr id="110688" name="Text Box 96"/>
              <p:cNvSpPr txBox="1">
                <a:spLocks noChangeAspect="1" noChangeArrowheads="1"/>
              </p:cNvSpPr>
              <p:nvPr/>
            </p:nvSpPr>
            <p:spPr bwMode="auto">
              <a:xfrm rot="5400000">
                <a:off x="3217" y="2106"/>
                <a:ext cx="13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 dirty="0">
                    <a:solidFill>
                      <a:srgbClr val="000000"/>
                    </a:solidFill>
                  </a:rPr>
                  <a:t>+</a:t>
                </a:r>
                <a:endParaRPr lang="cs-CZ" altLang="cs-CZ" sz="1400" b="1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89" name="Text Box 97"/>
              <p:cNvSpPr txBox="1">
                <a:spLocks noChangeAspect="1" noChangeArrowheads="1"/>
              </p:cNvSpPr>
              <p:nvPr/>
            </p:nvSpPr>
            <p:spPr bwMode="auto">
              <a:xfrm rot="5400000">
                <a:off x="3240" y="1688"/>
                <a:ext cx="94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-</a:t>
                </a:r>
                <a:endParaRPr lang="cs-CZ" altLang="cs-CZ" sz="14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90" name="Line 98"/>
              <p:cNvSpPr>
                <a:spLocks noChangeAspect="1" noChangeShapeType="1"/>
              </p:cNvSpPr>
              <p:nvPr/>
            </p:nvSpPr>
            <p:spPr bwMode="auto">
              <a:xfrm rot="16200000">
                <a:off x="3291" y="1960"/>
                <a:ext cx="2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91" name="Text Box 99"/>
              <p:cNvSpPr txBox="1">
                <a:spLocks noChangeAspect="1" noChangeArrowheads="1"/>
              </p:cNvSpPr>
              <p:nvPr/>
            </p:nvSpPr>
            <p:spPr bwMode="auto">
              <a:xfrm>
                <a:off x="3464" y="1936"/>
                <a:ext cx="181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14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0692" name="Text Box 100"/>
              <p:cNvSpPr txBox="1">
                <a:spLocks noChangeAspect="1" noChangeArrowheads="1"/>
              </p:cNvSpPr>
              <p:nvPr/>
            </p:nvSpPr>
            <p:spPr bwMode="auto">
              <a:xfrm>
                <a:off x="4385" y="1852"/>
                <a:ext cx="181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1400" b="1" baseline="-250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10693" name="Line 101"/>
              <p:cNvSpPr>
                <a:spLocks noChangeAspect="1" noChangeShapeType="1"/>
              </p:cNvSpPr>
              <p:nvPr/>
            </p:nvSpPr>
            <p:spPr bwMode="auto">
              <a:xfrm rot="5400000">
                <a:off x="4436" y="2042"/>
                <a:ext cx="2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94" name="Freeform 102"/>
              <p:cNvSpPr>
                <a:spLocks noChangeAspect="1"/>
              </p:cNvSpPr>
              <p:nvPr/>
            </p:nvSpPr>
            <p:spPr bwMode="auto">
              <a:xfrm>
                <a:off x="3195" y="1582"/>
                <a:ext cx="777" cy="286"/>
              </a:xfrm>
              <a:custGeom>
                <a:avLst/>
                <a:gdLst>
                  <a:gd name="T0" fmla="*/ 0 w 862"/>
                  <a:gd name="T1" fmla="*/ 317 h 317"/>
                  <a:gd name="T2" fmla="*/ 182 w 862"/>
                  <a:gd name="T3" fmla="*/ 317 h 317"/>
                  <a:gd name="T4" fmla="*/ 182 w 862"/>
                  <a:gd name="T5" fmla="*/ 0 h 317"/>
                  <a:gd name="T6" fmla="*/ 862 w 862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2" h="317">
                    <a:moveTo>
                      <a:pt x="0" y="317"/>
                    </a:moveTo>
                    <a:lnTo>
                      <a:pt x="182" y="317"/>
                    </a:lnTo>
                    <a:lnTo>
                      <a:pt x="182" y="0"/>
                    </a:lnTo>
                    <a:lnTo>
                      <a:pt x="862" y="0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95" name="Freeform 103"/>
              <p:cNvSpPr>
                <a:spLocks noChangeAspect="1"/>
              </p:cNvSpPr>
              <p:nvPr/>
            </p:nvSpPr>
            <p:spPr bwMode="auto">
              <a:xfrm rot="10800000">
                <a:off x="4054" y="2154"/>
                <a:ext cx="777" cy="205"/>
              </a:xfrm>
              <a:custGeom>
                <a:avLst/>
                <a:gdLst>
                  <a:gd name="T0" fmla="*/ 0 w 862"/>
                  <a:gd name="T1" fmla="*/ 317 h 317"/>
                  <a:gd name="T2" fmla="*/ 182 w 862"/>
                  <a:gd name="T3" fmla="*/ 317 h 317"/>
                  <a:gd name="T4" fmla="*/ 182 w 862"/>
                  <a:gd name="T5" fmla="*/ 0 h 317"/>
                  <a:gd name="T6" fmla="*/ 862 w 862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2" h="317">
                    <a:moveTo>
                      <a:pt x="0" y="317"/>
                    </a:moveTo>
                    <a:lnTo>
                      <a:pt x="182" y="317"/>
                    </a:lnTo>
                    <a:lnTo>
                      <a:pt x="182" y="0"/>
                    </a:lnTo>
                    <a:lnTo>
                      <a:pt x="862" y="0"/>
                    </a:lnTo>
                  </a:path>
                </a:pathLst>
              </a:custGeom>
              <a:noFill/>
              <a:ln w="50800" cap="flat" cmpd="sng">
                <a:solidFill>
                  <a:schemeClr val="bg1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96" name="Freeform 104"/>
              <p:cNvSpPr>
                <a:spLocks noChangeAspect="1"/>
              </p:cNvSpPr>
              <p:nvPr/>
            </p:nvSpPr>
            <p:spPr bwMode="auto">
              <a:xfrm>
                <a:off x="3195" y="2114"/>
                <a:ext cx="818" cy="245"/>
              </a:xfrm>
              <a:custGeom>
                <a:avLst/>
                <a:gdLst>
                  <a:gd name="T0" fmla="*/ 0 w 907"/>
                  <a:gd name="T1" fmla="*/ 0 h 272"/>
                  <a:gd name="T2" fmla="*/ 182 w 907"/>
                  <a:gd name="T3" fmla="*/ 0 h 272"/>
                  <a:gd name="T4" fmla="*/ 182 w 907"/>
                  <a:gd name="T5" fmla="*/ 272 h 272"/>
                  <a:gd name="T6" fmla="*/ 907 w 907"/>
                  <a:gd name="T7" fmla="*/ 272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07" h="272">
                    <a:moveTo>
                      <a:pt x="0" y="0"/>
                    </a:moveTo>
                    <a:lnTo>
                      <a:pt x="182" y="0"/>
                    </a:lnTo>
                    <a:lnTo>
                      <a:pt x="182" y="272"/>
                    </a:lnTo>
                    <a:lnTo>
                      <a:pt x="907" y="272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97" name="Freeform 105"/>
              <p:cNvSpPr>
                <a:spLocks noChangeAspect="1"/>
              </p:cNvSpPr>
              <p:nvPr/>
            </p:nvSpPr>
            <p:spPr bwMode="auto">
              <a:xfrm rot="10800000">
                <a:off x="4014" y="1582"/>
                <a:ext cx="817" cy="286"/>
              </a:xfrm>
              <a:custGeom>
                <a:avLst/>
                <a:gdLst>
                  <a:gd name="T0" fmla="*/ 0 w 907"/>
                  <a:gd name="T1" fmla="*/ 0 h 272"/>
                  <a:gd name="T2" fmla="*/ 182 w 907"/>
                  <a:gd name="T3" fmla="*/ 0 h 272"/>
                  <a:gd name="T4" fmla="*/ 182 w 907"/>
                  <a:gd name="T5" fmla="*/ 272 h 272"/>
                  <a:gd name="T6" fmla="*/ 907 w 907"/>
                  <a:gd name="T7" fmla="*/ 272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07" h="272">
                    <a:moveTo>
                      <a:pt x="0" y="0"/>
                    </a:moveTo>
                    <a:lnTo>
                      <a:pt x="182" y="0"/>
                    </a:lnTo>
                    <a:lnTo>
                      <a:pt x="182" y="272"/>
                    </a:lnTo>
                    <a:lnTo>
                      <a:pt x="907" y="272"/>
                    </a:lnTo>
                  </a:path>
                </a:pathLst>
              </a:custGeom>
              <a:noFill/>
              <a:ln w="50800" cap="flat" cmpd="sng">
                <a:solidFill>
                  <a:schemeClr val="bg1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0718" name="Line 126"/>
              <p:cNvSpPr>
                <a:spLocks noChangeShapeType="1"/>
              </p:cNvSpPr>
              <p:nvPr/>
            </p:nvSpPr>
            <p:spPr bwMode="auto">
              <a:xfrm flipH="1">
                <a:off x="4286" y="1525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bg1">
                    <a:lumMod val="60000"/>
                    <a:lumOff val="40000"/>
                  </a:schemeClr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0719" name="Text Box 127"/>
            <p:cNvSpPr txBox="1">
              <a:spLocks noChangeAspect="1" noChangeArrowheads="1"/>
            </p:cNvSpPr>
            <p:nvPr/>
          </p:nvSpPr>
          <p:spPr bwMode="auto">
            <a:xfrm>
              <a:off x="4549" y="1389"/>
              <a:ext cx="100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I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10727" name="Line 135"/>
          <p:cNvSpPr>
            <a:spLocks noChangeShapeType="1"/>
          </p:cNvSpPr>
          <p:nvPr/>
        </p:nvSpPr>
        <p:spPr bwMode="auto">
          <a:xfrm rot="10800000">
            <a:off x="5292725" y="620713"/>
            <a:ext cx="1223963" cy="14128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0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1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0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0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0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0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0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1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0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0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1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05" grpId="0" animBg="1"/>
      <p:bldP spid="110706" grpId="0"/>
      <p:bldP spid="110707" grpId="0"/>
      <p:bldP spid="110708" grpId="0"/>
      <p:bldP spid="110713" grpId="0" animBg="1"/>
      <p:bldP spid="110714" grpId="0"/>
      <p:bldP spid="110715" grpId="0"/>
      <p:bldP spid="110716" grpId="0"/>
      <p:bldP spid="110717" grpId="0" animBg="1"/>
      <p:bldP spid="1107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07950" y="4108450"/>
            <a:ext cx="8928100" cy="263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3538" indent="-363538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35100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4488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93875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3263" algn="l"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04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76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8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2063" fontAlgn="base">
              <a:spcBef>
                <a:spcPct val="0"/>
              </a:spcBef>
              <a:spcAft>
                <a:spcPct val="0"/>
              </a:spcAft>
              <a:tabLst>
                <a:tab pos="1795463" algn="l"/>
                <a:tab pos="3051175" algn="l"/>
                <a:tab pos="3227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2. kvadrant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b)	při konstantní zátěži se sníží napětí U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, U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,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proud přebírá měnič B, pohon pracuje jako generátor, 	nestabilní stav  n ,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,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při U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A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proud přebírá měnič A, 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pohon pracuje jako motor, otáčky se ustálí při rovnosti momentů</a:t>
            </a:r>
          </a:p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pro otáčky platí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n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2M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n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1M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při dalším snižování napětí lze pohon zastavit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	Obdobně lze provést rozbor i pro 3. a 4. kvadrant (reverzace)</a:t>
            </a:r>
          </a:p>
        </p:txBody>
      </p:sp>
      <p:grpSp>
        <p:nvGrpSpPr>
          <p:cNvPr id="111619" name="Group 3"/>
          <p:cNvGrpSpPr>
            <a:grpSpLocks/>
          </p:cNvGrpSpPr>
          <p:nvPr/>
        </p:nvGrpSpPr>
        <p:grpSpPr bwMode="auto">
          <a:xfrm>
            <a:off x="539750" y="549275"/>
            <a:ext cx="8064500" cy="3384550"/>
            <a:chOff x="340" y="346"/>
            <a:chExt cx="5080" cy="2132"/>
          </a:xfrm>
        </p:grpSpPr>
        <p:sp>
          <p:nvSpPr>
            <p:cNvPr id="111620" name="Line 4"/>
            <p:cNvSpPr>
              <a:spLocks noChangeShapeType="1"/>
            </p:cNvSpPr>
            <p:nvPr/>
          </p:nvSpPr>
          <p:spPr bwMode="auto">
            <a:xfrm>
              <a:off x="2744" y="346"/>
              <a:ext cx="0" cy="21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621" name="Line 5"/>
            <p:cNvSpPr>
              <a:spLocks noChangeShapeType="1"/>
            </p:cNvSpPr>
            <p:nvPr/>
          </p:nvSpPr>
          <p:spPr bwMode="auto">
            <a:xfrm>
              <a:off x="340" y="2478"/>
              <a:ext cx="50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1719" name="Group 103"/>
          <p:cNvGrpSpPr>
            <a:grpSpLocks/>
          </p:cNvGrpSpPr>
          <p:nvPr/>
        </p:nvGrpSpPr>
        <p:grpSpPr bwMode="auto">
          <a:xfrm>
            <a:off x="468313" y="2206625"/>
            <a:ext cx="3600450" cy="1582738"/>
            <a:chOff x="295" y="1390"/>
            <a:chExt cx="2268" cy="997"/>
          </a:xfrm>
        </p:grpSpPr>
        <p:sp>
          <p:nvSpPr>
            <p:cNvPr id="111623" name="Oval 7"/>
            <p:cNvSpPr>
              <a:spLocks noChangeAspect="1" noChangeArrowheads="1"/>
            </p:cNvSpPr>
            <p:nvPr/>
          </p:nvSpPr>
          <p:spPr bwMode="auto">
            <a:xfrm rot="5400000">
              <a:off x="1241" y="1801"/>
              <a:ext cx="360" cy="36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24" name="Rectangle 8"/>
            <p:cNvSpPr>
              <a:spLocks noChangeAspect="1" noChangeArrowheads="1"/>
            </p:cNvSpPr>
            <p:nvPr/>
          </p:nvSpPr>
          <p:spPr bwMode="auto">
            <a:xfrm rot="5400000">
              <a:off x="1402" y="1742"/>
              <a:ext cx="33" cy="98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25" name="Rectangle 9"/>
            <p:cNvSpPr>
              <a:spLocks noChangeAspect="1" noChangeArrowheads="1"/>
            </p:cNvSpPr>
            <p:nvPr/>
          </p:nvSpPr>
          <p:spPr bwMode="auto">
            <a:xfrm rot="5400000">
              <a:off x="1402" y="2134"/>
              <a:ext cx="33" cy="98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26" name="Text Box 10"/>
            <p:cNvSpPr txBox="1">
              <a:spLocks noChangeAspect="1" noChangeArrowheads="1"/>
            </p:cNvSpPr>
            <p:nvPr/>
          </p:nvSpPr>
          <p:spPr bwMode="auto">
            <a:xfrm rot="5400000">
              <a:off x="2087" y="1700"/>
              <a:ext cx="13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+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1627" name="Text Box 11"/>
            <p:cNvSpPr txBox="1">
              <a:spLocks noChangeAspect="1" noChangeArrowheads="1"/>
            </p:cNvSpPr>
            <p:nvPr/>
          </p:nvSpPr>
          <p:spPr bwMode="auto">
            <a:xfrm rot="5400000">
              <a:off x="2109" y="2135"/>
              <a:ext cx="94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-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1628" name="Text Box 12"/>
            <p:cNvSpPr txBox="1">
              <a:spLocks noChangeAspect="1" noChangeArrowheads="1"/>
            </p:cNvSpPr>
            <p:nvPr/>
          </p:nvSpPr>
          <p:spPr bwMode="auto">
            <a:xfrm>
              <a:off x="1354" y="1914"/>
              <a:ext cx="15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U</a:t>
              </a:r>
              <a:r>
                <a:rPr lang="cs-CZ" altLang="cs-CZ" sz="14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1629" name="Rectangle 13"/>
            <p:cNvSpPr>
              <a:spLocks noChangeAspect="1" noChangeArrowheads="1"/>
            </p:cNvSpPr>
            <p:nvPr/>
          </p:nvSpPr>
          <p:spPr bwMode="auto">
            <a:xfrm rot="5400000">
              <a:off x="2169" y="1877"/>
              <a:ext cx="425" cy="295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30" name="Line 14"/>
            <p:cNvSpPr>
              <a:spLocks noChangeAspect="1" noChangeShapeType="1"/>
            </p:cNvSpPr>
            <p:nvPr/>
          </p:nvSpPr>
          <p:spPr bwMode="auto">
            <a:xfrm rot="5400000">
              <a:off x="2169" y="1877"/>
              <a:ext cx="425" cy="29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31" name="Text Box 15"/>
            <p:cNvSpPr txBox="1">
              <a:spLocks noChangeAspect="1" noChangeArrowheads="1"/>
            </p:cNvSpPr>
            <p:nvPr/>
          </p:nvSpPr>
          <p:spPr bwMode="auto">
            <a:xfrm rot="5400000">
              <a:off x="2402" y="2012"/>
              <a:ext cx="1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11632" name="Text Box 16"/>
            <p:cNvSpPr txBox="1">
              <a:spLocks noChangeAspect="1" noChangeArrowheads="1"/>
            </p:cNvSpPr>
            <p:nvPr/>
          </p:nvSpPr>
          <p:spPr bwMode="auto">
            <a:xfrm rot="5400000">
              <a:off x="2303" y="1785"/>
              <a:ext cx="1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11633" name="Oval 17"/>
            <p:cNvSpPr>
              <a:spLocks noChangeAspect="1" noChangeArrowheads="1"/>
            </p:cNvSpPr>
            <p:nvPr/>
          </p:nvSpPr>
          <p:spPr bwMode="auto">
            <a:xfrm rot="5400000">
              <a:off x="1388" y="1557"/>
              <a:ext cx="66" cy="66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508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1634" name="AutoShape 18"/>
            <p:cNvCxnSpPr>
              <a:cxnSpLocks noChangeAspect="1" noChangeShapeType="1"/>
              <a:endCxn id="111624" idx="1"/>
            </p:cNvCxnSpPr>
            <p:nvPr/>
          </p:nvCxnSpPr>
          <p:spPr bwMode="auto">
            <a:xfrm>
              <a:off x="1419" y="1621"/>
              <a:ext cx="1" cy="145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635" name="Oval 19"/>
            <p:cNvSpPr>
              <a:spLocks noChangeAspect="1" noChangeArrowheads="1"/>
            </p:cNvSpPr>
            <p:nvPr/>
          </p:nvSpPr>
          <p:spPr bwMode="auto">
            <a:xfrm rot="5400000">
              <a:off x="1388" y="2321"/>
              <a:ext cx="66" cy="66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508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1636" name="AutoShape 20"/>
            <p:cNvCxnSpPr>
              <a:cxnSpLocks noChangeAspect="1" noChangeShapeType="1"/>
              <a:stCxn id="111625" idx="3"/>
              <a:endCxn id="111635" idx="2"/>
            </p:cNvCxnSpPr>
            <p:nvPr/>
          </p:nvCxnSpPr>
          <p:spPr bwMode="auto">
            <a:xfrm>
              <a:off x="1420" y="2207"/>
              <a:ext cx="2" cy="101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637" name="Rectangle 21"/>
            <p:cNvSpPr>
              <a:spLocks noChangeAspect="1" noChangeArrowheads="1"/>
            </p:cNvSpPr>
            <p:nvPr/>
          </p:nvSpPr>
          <p:spPr bwMode="auto">
            <a:xfrm rot="16200000">
              <a:off x="262" y="1836"/>
              <a:ext cx="425" cy="295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38" name="Line 22"/>
            <p:cNvSpPr>
              <a:spLocks noChangeAspect="1" noChangeShapeType="1"/>
            </p:cNvSpPr>
            <p:nvPr/>
          </p:nvSpPr>
          <p:spPr bwMode="auto">
            <a:xfrm rot="16200000">
              <a:off x="262" y="1836"/>
              <a:ext cx="425" cy="29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39" name="Text Box 23"/>
            <p:cNvSpPr txBox="1">
              <a:spLocks noChangeAspect="1" noChangeArrowheads="1"/>
            </p:cNvSpPr>
            <p:nvPr/>
          </p:nvSpPr>
          <p:spPr bwMode="auto">
            <a:xfrm rot="16200000">
              <a:off x="326" y="1802"/>
              <a:ext cx="1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11640" name="Text Box 24"/>
            <p:cNvSpPr txBox="1">
              <a:spLocks noChangeAspect="1" noChangeArrowheads="1"/>
            </p:cNvSpPr>
            <p:nvPr/>
          </p:nvSpPr>
          <p:spPr bwMode="auto">
            <a:xfrm rot="16200000">
              <a:off x="424" y="2031"/>
              <a:ext cx="1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1400" b="1" dirty="0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  <p:sp>
          <p:nvSpPr>
            <p:cNvPr id="111641" name="Text Box 25"/>
            <p:cNvSpPr txBox="1">
              <a:spLocks noChangeAspect="1" noChangeArrowheads="1"/>
            </p:cNvSpPr>
            <p:nvPr/>
          </p:nvSpPr>
          <p:spPr bwMode="auto">
            <a:xfrm rot="5400000">
              <a:off x="632" y="2106"/>
              <a:ext cx="13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+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1642" name="Text Box 26"/>
            <p:cNvSpPr txBox="1">
              <a:spLocks noChangeAspect="1" noChangeArrowheads="1"/>
            </p:cNvSpPr>
            <p:nvPr/>
          </p:nvSpPr>
          <p:spPr bwMode="auto">
            <a:xfrm rot="5400000">
              <a:off x="655" y="1688"/>
              <a:ext cx="94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-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1643" name="Line 27"/>
            <p:cNvSpPr>
              <a:spLocks noChangeAspect="1" noChangeShapeType="1"/>
            </p:cNvSpPr>
            <p:nvPr/>
          </p:nvSpPr>
          <p:spPr bwMode="auto">
            <a:xfrm rot="16200000">
              <a:off x="706" y="1960"/>
              <a:ext cx="2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44" name="Text Box 28"/>
            <p:cNvSpPr txBox="1">
              <a:spLocks noChangeAspect="1" noChangeArrowheads="1"/>
            </p:cNvSpPr>
            <p:nvPr/>
          </p:nvSpPr>
          <p:spPr bwMode="auto">
            <a:xfrm>
              <a:off x="879" y="1936"/>
              <a:ext cx="181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U</a:t>
              </a:r>
              <a:r>
                <a:rPr lang="cs-CZ" altLang="cs-CZ" sz="14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1645" name="Text Box 29"/>
            <p:cNvSpPr txBox="1">
              <a:spLocks noChangeAspect="1" noChangeArrowheads="1"/>
            </p:cNvSpPr>
            <p:nvPr/>
          </p:nvSpPr>
          <p:spPr bwMode="auto">
            <a:xfrm>
              <a:off x="1800" y="1852"/>
              <a:ext cx="181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U</a:t>
              </a:r>
              <a:r>
                <a:rPr lang="cs-CZ" altLang="cs-CZ" sz="1400" b="1" baseline="-250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1646" name="Line 30"/>
            <p:cNvSpPr>
              <a:spLocks noChangeAspect="1" noChangeShapeType="1"/>
            </p:cNvSpPr>
            <p:nvPr/>
          </p:nvSpPr>
          <p:spPr bwMode="auto">
            <a:xfrm rot="5400000">
              <a:off x="1851" y="2042"/>
              <a:ext cx="2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47" name="Freeform 31"/>
            <p:cNvSpPr>
              <a:spLocks noChangeAspect="1"/>
            </p:cNvSpPr>
            <p:nvPr/>
          </p:nvSpPr>
          <p:spPr bwMode="auto">
            <a:xfrm>
              <a:off x="610" y="1582"/>
              <a:ext cx="777" cy="286"/>
            </a:xfrm>
            <a:custGeom>
              <a:avLst/>
              <a:gdLst>
                <a:gd name="T0" fmla="*/ 0 w 862"/>
                <a:gd name="T1" fmla="*/ 317 h 317"/>
                <a:gd name="T2" fmla="*/ 182 w 862"/>
                <a:gd name="T3" fmla="*/ 317 h 317"/>
                <a:gd name="T4" fmla="*/ 182 w 862"/>
                <a:gd name="T5" fmla="*/ 0 h 317"/>
                <a:gd name="T6" fmla="*/ 862 w 862"/>
                <a:gd name="T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lnTo>
                    <a:pt x="182" y="317"/>
                  </a:lnTo>
                  <a:lnTo>
                    <a:pt x="182" y="0"/>
                  </a:lnTo>
                  <a:lnTo>
                    <a:pt x="862" y="0"/>
                  </a:lnTo>
                </a:path>
              </a:pathLst>
            </a:custGeom>
            <a:noFill/>
            <a:ln w="50800" cap="flat" cmpd="sng">
              <a:solidFill>
                <a:schemeClr val="bg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48" name="Freeform 32"/>
            <p:cNvSpPr>
              <a:spLocks noChangeAspect="1"/>
            </p:cNvSpPr>
            <p:nvPr/>
          </p:nvSpPr>
          <p:spPr bwMode="auto">
            <a:xfrm rot="10800000">
              <a:off x="1469" y="2154"/>
              <a:ext cx="777" cy="205"/>
            </a:xfrm>
            <a:custGeom>
              <a:avLst/>
              <a:gdLst>
                <a:gd name="T0" fmla="*/ 0 w 862"/>
                <a:gd name="T1" fmla="*/ 317 h 317"/>
                <a:gd name="T2" fmla="*/ 182 w 862"/>
                <a:gd name="T3" fmla="*/ 317 h 317"/>
                <a:gd name="T4" fmla="*/ 182 w 862"/>
                <a:gd name="T5" fmla="*/ 0 h 317"/>
                <a:gd name="T6" fmla="*/ 862 w 862"/>
                <a:gd name="T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2" h="317">
                  <a:moveTo>
                    <a:pt x="0" y="317"/>
                  </a:moveTo>
                  <a:lnTo>
                    <a:pt x="182" y="317"/>
                  </a:lnTo>
                  <a:lnTo>
                    <a:pt x="182" y="0"/>
                  </a:lnTo>
                  <a:lnTo>
                    <a:pt x="862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49" name="Freeform 33"/>
            <p:cNvSpPr>
              <a:spLocks noChangeAspect="1"/>
            </p:cNvSpPr>
            <p:nvPr/>
          </p:nvSpPr>
          <p:spPr bwMode="auto">
            <a:xfrm>
              <a:off x="610" y="2114"/>
              <a:ext cx="818" cy="245"/>
            </a:xfrm>
            <a:custGeom>
              <a:avLst/>
              <a:gdLst>
                <a:gd name="T0" fmla="*/ 0 w 907"/>
                <a:gd name="T1" fmla="*/ 0 h 272"/>
                <a:gd name="T2" fmla="*/ 182 w 907"/>
                <a:gd name="T3" fmla="*/ 0 h 272"/>
                <a:gd name="T4" fmla="*/ 182 w 907"/>
                <a:gd name="T5" fmla="*/ 272 h 272"/>
                <a:gd name="T6" fmla="*/ 907 w 907"/>
                <a:gd name="T7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7" h="272">
                  <a:moveTo>
                    <a:pt x="0" y="0"/>
                  </a:moveTo>
                  <a:lnTo>
                    <a:pt x="182" y="0"/>
                  </a:lnTo>
                  <a:lnTo>
                    <a:pt x="182" y="272"/>
                  </a:lnTo>
                  <a:lnTo>
                    <a:pt x="907" y="272"/>
                  </a:lnTo>
                </a:path>
              </a:pathLst>
            </a:custGeom>
            <a:noFill/>
            <a:ln w="50800" cap="flat" cmpd="sng">
              <a:solidFill>
                <a:schemeClr val="bg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50" name="Freeform 34"/>
            <p:cNvSpPr>
              <a:spLocks noChangeAspect="1"/>
            </p:cNvSpPr>
            <p:nvPr/>
          </p:nvSpPr>
          <p:spPr bwMode="auto">
            <a:xfrm rot="10800000">
              <a:off x="1429" y="1582"/>
              <a:ext cx="817" cy="286"/>
            </a:xfrm>
            <a:custGeom>
              <a:avLst/>
              <a:gdLst>
                <a:gd name="T0" fmla="*/ 0 w 907"/>
                <a:gd name="T1" fmla="*/ 0 h 272"/>
                <a:gd name="T2" fmla="*/ 182 w 907"/>
                <a:gd name="T3" fmla="*/ 0 h 272"/>
                <a:gd name="T4" fmla="*/ 182 w 907"/>
                <a:gd name="T5" fmla="*/ 272 h 272"/>
                <a:gd name="T6" fmla="*/ 907 w 907"/>
                <a:gd name="T7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7" h="272">
                  <a:moveTo>
                    <a:pt x="0" y="0"/>
                  </a:moveTo>
                  <a:lnTo>
                    <a:pt x="182" y="0"/>
                  </a:lnTo>
                  <a:lnTo>
                    <a:pt x="182" y="272"/>
                  </a:lnTo>
                  <a:lnTo>
                    <a:pt x="907" y="272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51" name="Line 35"/>
            <p:cNvSpPr>
              <a:spLocks noChangeShapeType="1"/>
            </p:cNvSpPr>
            <p:nvPr/>
          </p:nvSpPr>
          <p:spPr bwMode="auto">
            <a:xfrm flipH="1">
              <a:off x="839" y="1525"/>
              <a:ext cx="227" cy="0"/>
            </a:xfrm>
            <a:prstGeom prst="line">
              <a:avLst/>
            </a:prstGeom>
            <a:noFill/>
            <a:ln w="254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52" name="Text Box 36"/>
            <p:cNvSpPr txBox="1">
              <a:spLocks noChangeAspect="1" noChangeArrowheads="1"/>
            </p:cNvSpPr>
            <p:nvPr/>
          </p:nvSpPr>
          <p:spPr bwMode="auto">
            <a:xfrm>
              <a:off x="1111" y="1390"/>
              <a:ext cx="100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400" b="1">
                  <a:solidFill>
                    <a:srgbClr val="000000"/>
                  </a:solidFill>
                </a:rPr>
                <a:t>I</a:t>
              </a:r>
              <a:endParaRPr lang="cs-CZ" altLang="cs-CZ" sz="14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11666" name="Text Box 50"/>
          <p:cNvSpPr txBox="1">
            <a:spLocks noChangeAspect="1" noChangeArrowheads="1"/>
          </p:cNvSpPr>
          <p:nvPr/>
        </p:nvSpPr>
        <p:spPr bwMode="auto">
          <a:xfrm>
            <a:off x="2051050" y="115888"/>
            <a:ext cx="2300288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 dirty="0">
                <a:solidFill>
                  <a:srgbClr val="000000"/>
                </a:solidFill>
              </a:rPr>
              <a:t>GENERÁTOR (BRZDA)</a:t>
            </a:r>
            <a:endParaRPr lang="cs-CZ" altLang="cs-CZ" sz="1600" b="1" baseline="-25000" dirty="0">
              <a:solidFill>
                <a:srgbClr val="000000"/>
              </a:solidFill>
            </a:endParaRPr>
          </a:p>
        </p:txBody>
      </p:sp>
      <p:grpSp>
        <p:nvGrpSpPr>
          <p:cNvPr id="111713" name="Group 97"/>
          <p:cNvGrpSpPr>
            <a:grpSpLocks/>
          </p:cNvGrpSpPr>
          <p:nvPr/>
        </p:nvGrpSpPr>
        <p:grpSpPr bwMode="auto">
          <a:xfrm>
            <a:off x="4572000" y="260350"/>
            <a:ext cx="4148138" cy="3529013"/>
            <a:chOff x="2880" y="164"/>
            <a:chExt cx="2613" cy="2223"/>
          </a:xfrm>
        </p:grpSpPr>
        <p:grpSp>
          <p:nvGrpSpPr>
            <p:cNvPr id="111653" name="Group 37"/>
            <p:cNvGrpSpPr>
              <a:grpSpLocks/>
            </p:cNvGrpSpPr>
            <p:nvPr/>
          </p:nvGrpSpPr>
          <p:grpSpPr bwMode="auto">
            <a:xfrm>
              <a:off x="2880" y="300"/>
              <a:ext cx="2449" cy="998"/>
              <a:chOff x="2880" y="209"/>
              <a:chExt cx="2449" cy="998"/>
            </a:xfrm>
          </p:grpSpPr>
          <p:sp>
            <p:nvSpPr>
              <p:cNvPr id="111654" name="Line 38"/>
              <p:cNvSpPr>
                <a:spLocks noChangeShapeType="1"/>
              </p:cNvSpPr>
              <p:nvPr/>
            </p:nvSpPr>
            <p:spPr bwMode="auto">
              <a:xfrm>
                <a:off x="4104" y="209"/>
                <a:ext cx="0" cy="99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1655" name="Line 39"/>
              <p:cNvSpPr>
                <a:spLocks noChangeShapeType="1"/>
              </p:cNvSpPr>
              <p:nvPr/>
            </p:nvSpPr>
            <p:spPr bwMode="auto">
              <a:xfrm>
                <a:off x="2880" y="1207"/>
                <a:ext cx="244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1656" name="Line 40"/>
            <p:cNvSpPr>
              <a:spLocks noChangeShapeType="1"/>
            </p:cNvSpPr>
            <p:nvPr/>
          </p:nvSpPr>
          <p:spPr bwMode="auto">
            <a:xfrm>
              <a:off x="4105" y="482"/>
              <a:ext cx="1179" cy="136"/>
            </a:xfrm>
            <a:prstGeom prst="line">
              <a:avLst/>
            </a:prstGeom>
            <a:noFill/>
            <a:ln w="50800">
              <a:solidFill>
                <a:schemeClr val="bg1">
                  <a:lumMod val="60000"/>
                  <a:lumOff val="40000"/>
                </a:schemeClr>
              </a:solidFill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1657" name="Text Box 41"/>
            <p:cNvSpPr txBox="1">
              <a:spLocks noChangeAspect="1" noChangeArrowheads="1"/>
            </p:cNvSpPr>
            <p:nvPr/>
          </p:nvSpPr>
          <p:spPr bwMode="auto">
            <a:xfrm>
              <a:off x="5333" y="1344"/>
              <a:ext cx="160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M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1658" name="Text Box 42"/>
            <p:cNvSpPr txBox="1">
              <a:spLocks noChangeAspect="1" noChangeArrowheads="1"/>
            </p:cNvSpPr>
            <p:nvPr/>
          </p:nvSpPr>
          <p:spPr bwMode="auto">
            <a:xfrm>
              <a:off x="3899" y="210"/>
              <a:ext cx="12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 dirty="0">
                  <a:solidFill>
                    <a:srgbClr val="000000"/>
                  </a:solidFill>
                </a:rPr>
                <a:t>n</a:t>
              </a:r>
              <a:endParaRPr lang="cs-CZ" altLang="cs-CZ" sz="16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11659" name="Text Box 43"/>
            <p:cNvSpPr txBox="1">
              <a:spLocks noChangeAspect="1" noChangeArrowheads="1"/>
            </p:cNvSpPr>
            <p:nvPr/>
          </p:nvSpPr>
          <p:spPr bwMode="auto">
            <a:xfrm>
              <a:off x="4921" y="164"/>
              <a:ext cx="529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1600" b="1">
                  <a:solidFill>
                    <a:srgbClr val="000000"/>
                  </a:solidFill>
                </a:rPr>
                <a:t>MOTOR</a:t>
              </a:r>
              <a:endParaRPr lang="cs-CZ" altLang="cs-CZ" sz="1600" b="1" baseline="-25000">
                <a:solidFill>
                  <a:srgbClr val="000000"/>
                </a:solidFill>
              </a:endParaRPr>
            </a:p>
          </p:txBody>
        </p:sp>
        <p:grpSp>
          <p:nvGrpSpPr>
            <p:cNvPr id="111668" name="Group 52"/>
            <p:cNvGrpSpPr>
              <a:grpSpLocks/>
            </p:cNvGrpSpPr>
            <p:nvPr/>
          </p:nvGrpSpPr>
          <p:grpSpPr bwMode="auto">
            <a:xfrm>
              <a:off x="2880" y="1389"/>
              <a:ext cx="2268" cy="998"/>
              <a:chOff x="2880" y="1389"/>
              <a:chExt cx="2268" cy="998"/>
            </a:xfrm>
          </p:grpSpPr>
          <p:grpSp>
            <p:nvGrpSpPr>
              <p:cNvPr id="111669" name="Group 53"/>
              <p:cNvGrpSpPr>
                <a:grpSpLocks/>
              </p:cNvGrpSpPr>
              <p:nvPr/>
            </p:nvGrpSpPr>
            <p:grpSpPr bwMode="auto">
              <a:xfrm>
                <a:off x="2880" y="1525"/>
                <a:ext cx="2268" cy="862"/>
                <a:chOff x="2880" y="1525"/>
                <a:chExt cx="2268" cy="862"/>
              </a:xfrm>
            </p:grpSpPr>
            <p:sp>
              <p:nvSpPr>
                <p:cNvPr id="111670" name="Oval 5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826" y="1801"/>
                  <a:ext cx="360" cy="361"/>
                </a:xfrm>
                <a:prstGeom prst="ellips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71" name="Rectangle 55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987" y="1742"/>
                  <a:ext cx="33" cy="98"/>
                </a:xfrm>
                <a:prstGeom prst="rect">
                  <a:avLst/>
                </a:prstGeom>
                <a:solidFill>
                  <a:srgbClr val="00000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72" name="Rectangle 5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987" y="2134"/>
                  <a:ext cx="33" cy="98"/>
                </a:xfrm>
                <a:prstGeom prst="rect">
                  <a:avLst/>
                </a:prstGeom>
                <a:solidFill>
                  <a:srgbClr val="000000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73" name="Text Box 57"/>
                <p:cNvSpPr txBox="1">
                  <a:spLocks noChangeAspect="1" noChangeArrowheads="1"/>
                </p:cNvSpPr>
                <p:nvPr/>
              </p:nvSpPr>
              <p:spPr bwMode="auto">
                <a:xfrm rot="5400000">
                  <a:off x="4672" y="1700"/>
                  <a:ext cx="138" cy="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</a:rPr>
                    <a:t>+</a:t>
                  </a:r>
                  <a:endParaRPr lang="cs-CZ" altLang="cs-CZ" sz="1400" b="1" baseline="-250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74" name="Text Box 58"/>
                <p:cNvSpPr txBox="1">
                  <a:spLocks noChangeAspect="1" noChangeArrowheads="1"/>
                </p:cNvSpPr>
                <p:nvPr/>
              </p:nvSpPr>
              <p:spPr bwMode="auto">
                <a:xfrm rot="5400000">
                  <a:off x="4694" y="2135"/>
                  <a:ext cx="94" cy="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</a:rPr>
                    <a:t>-</a:t>
                  </a:r>
                  <a:endParaRPr lang="cs-CZ" altLang="cs-CZ" sz="1400" b="1" baseline="-250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75" name="Text Box 5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939" y="1914"/>
                  <a:ext cx="153" cy="1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</a:rPr>
                    <a:t>U</a:t>
                  </a:r>
                  <a:r>
                    <a:rPr lang="cs-CZ" altLang="cs-CZ" sz="1400" b="1" baseline="-25000">
                      <a:solidFill>
                        <a:srgbClr val="000000"/>
                      </a:solidFill>
                    </a:rPr>
                    <a:t>i</a:t>
                  </a:r>
                </a:p>
              </p:txBody>
            </p:sp>
            <p:sp>
              <p:nvSpPr>
                <p:cNvPr id="111676" name="Rectangle 6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4754" y="1877"/>
                  <a:ext cx="425" cy="295"/>
                </a:xfrm>
                <a:prstGeom prst="rect">
                  <a:avLst/>
                </a:prstGeom>
                <a:noFill/>
                <a:ln w="508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77" name="Line 61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4754" y="1877"/>
                  <a:ext cx="425" cy="295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78" name="Text Box 62"/>
                <p:cNvSpPr txBox="1">
                  <a:spLocks noChangeAspect="1" noChangeArrowheads="1"/>
                </p:cNvSpPr>
                <p:nvPr/>
              </p:nvSpPr>
              <p:spPr bwMode="auto">
                <a:xfrm rot="5400000">
                  <a:off x="4987" y="2012"/>
                  <a:ext cx="13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  <a:sym typeface="Symbol" panose="05050102010706020507" pitchFamily="18" charset="2"/>
                    </a:rPr>
                    <a:t></a:t>
                  </a:r>
                </a:p>
              </p:txBody>
            </p:sp>
            <p:sp>
              <p:nvSpPr>
                <p:cNvPr id="111679" name="Text Box 63"/>
                <p:cNvSpPr txBox="1">
                  <a:spLocks noChangeAspect="1" noChangeArrowheads="1"/>
                </p:cNvSpPr>
                <p:nvPr/>
              </p:nvSpPr>
              <p:spPr bwMode="auto">
                <a:xfrm rot="5400000">
                  <a:off x="4888" y="1785"/>
                  <a:ext cx="131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  <a:sym typeface="Symbol" panose="05050102010706020507" pitchFamily="18" charset="2"/>
                    </a:rPr>
                    <a:t>=</a:t>
                  </a:r>
                </a:p>
              </p:txBody>
            </p:sp>
            <p:sp>
              <p:nvSpPr>
                <p:cNvPr id="111680" name="Oval 64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973" y="1557"/>
                  <a:ext cx="66" cy="66"/>
                </a:xfrm>
                <a:prstGeom prst="ellipse">
                  <a:avLst/>
                </a:prstGeom>
                <a:solidFill>
                  <a:schemeClr val="bg1">
                    <a:lumMod val="60000"/>
                    <a:lumOff val="40000"/>
                  </a:schemeClr>
                </a:solidFill>
                <a:ln w="50800">
                  <a:solidFill>
                    <a:schemeClr val="bg1">
                      <a:lumMod val="60000"/>
                      <a:lumOff val="40000"/>
                    </a:schemeClr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111681" name="AutoShape 65"/>
                <p:cNvCxnSpPr>
                  <a:cxnSpLocks noChangeAspect="1" noChangeShapeType="1"/>
                  <a:endCxn id="111671" idx="1"/>
                </p:cNvCxnSpPr>
                <p:nvPr/>
              </p:nvCxnSpPr>
              <p:spPr bwMode="auto">
                <a:xfrm>
                  <a:off x="4004" y="1621"/>
                  <a:ext cx="1" cy="145"/>
                </a:xfrm>
                <a:prstGeom prst="straightConnector1">
                  <a:avLst/>
                </a:prstGeom>
                <a:noFill/>
                <a:ln w="50800">
                  <a:solidFill>
                    <a:schemeClr val="bg1">
                      <a:lumMod val="60000"/>
                      <a:lumOff val="40000"/>
                    </a:schemeClr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11682" name="Oval 66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973" y="2321"/>
                  <a:ext cx="66" cy="66"/>
                </a:xfrm>
                <a:prstGeom prst="ellipse">
                  <a:avLst/>
                </a:prstGeom>
                <a:solidFill>
                  <a:schemeClr val="bg1">
                    <a:lumMod val="60000"/>
                    <a:lumOff val="40000"/>
                  </a:schemeClr>
                </a:solidFill>
                <a:ln w="50800">
                  <a:solidFill>
                    <a:schemeClr val="bg1">
                      <a:lumMod val="60000"/>
                      <a:lumOff val="40000"/>
                    </a:schemeClr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111683" name="AutoShape 67"/>
                <p:cNvCxnSpPr>
                  <a:cxnSpLocks noChangeAspect="1" noChangeShapeType="1"/>
                  <a:stCxn id="111672" idx="3"/>
                  <a:endCxn id="111682" idx="2"/>
                </p:cNvCxnSpPr>
                <p:nvPr/>
              </p:nvCxnSpPr>
              <p:spPr bwMode="auto">
                <a:xfrm>
                  <a:off x="4005" y="2207"/>
                  <a:ext cx="2" cy="101"/>
                </a:xfrm>
                <a:prstGeom prst="straightConnector1">
                  <a:avLst/>
                </a:prstGeom>
                <a:noFill/>
                <a:ln w="50800">
                  <a:solidFill>
                    <a:schemeClr val="bg1">
                      <a:lumMod val="60000"/>
                      <a:lumOff val="40000"/>
                    </a:schemeClr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11684" name="Rectangle 68"/>
                <p:cNvSpPr>
                  <a:spLocks noChangeAspect="1" noChangeArrowheads="1"/>
                </p:cNvSpPr>
                <p:nvPr/>
              </p:nvSpPr>
              <p:spPr bwMode="auto">
                <a:xfrm rot="16200000">
                  <a:off x="2847" y="1836"/>
                  <a:ext cx="425" cy="295"/>
                </a:xfrm>
                <a:prstGeom prst="rect">
                  <a:avLst/>
                </a:prstGeom>
                <a:noFill/>
                <a:ln w="50800">
                  <a:solidFill>
                    <a:srgbClr val="000000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85" name="Line 69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2847" y="1836"/>
                  <a:ext cx="425" cy="295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86" name="Text Box 70"/>
                <p:cNvSpPr txBox="1">
                  <a:spLocks noChangeAspect="1" noChangeArrowheads="1"/>
                </p:cNvSpPr>
                <p:nvPr/>
              </p:nvSpPr>
              <p:spPr bwMode="auto">
                <a:xfrm rot="16200000">
                  <a:off x="2911" y="1802"/>
                  <a:ext cx="13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  <a:sym typeface="Symbol" panose="05050102010706020507" pitchFamily="18" charset="2"/>
                    </a:rPr>
                    <a:t></a:t>
                  </a:r>
                </a:p>
              </p:txBody>
            </p:sp>
            <p:sp>
              <p:nvSpPr>
                <p:cNvPr id="111687" name="Text Box 71"/>
                <p:cNvSpPr txBox="1">
                  <a:spLocks noChangeAspect="1" noChangeArrowheads="1"/>
                </p:cNvSpPr>
                <p:nvPr/>
              </p:nvSpPr>
              <p:spPr bwMode="auto">
                <a:xfrm rot="16200000">
                  <a:off x="3009" y="2031"/>
                  <a:ext cx="13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  <a:sym typeface="Symbol" panose="05050102010706020507" pitchFamily="18" charset="2"/>
                    </a:rPr>
                    <a:t>=</a:t>
                  </a:r>
                </a:p>
              </p:txBody>
            </p:sp>
            <p:sp>
              <p:nvSpPr>
                <p:cNvPr id="111688" name="Text Box 72"/>
                <p:cNvSpPr txBox="1">
                  <a:spLocks noChangeAspect="1" noChangeArrowheads="1"/>
                </p:cNvSpPr>
                <p:nvPr/>
              </p:nvSpPr>
              <p:spPr bwMode="auto">
                <a:xfrm rot="5400000">
                  <a:off x="3217" y="2106"/>
                  <a:ext cx="138" cy="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</a:rPr>
                    <a:t>+</a:t>
                  </a:r>
                  <a:endParaRPr lang="cs-CZ" altLang="cs-CZ" sz="1400" b="1" baseline="-250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89" name="Text Box 73"/>
                <p:cNvSpPr txBox="1">
                  <a:spLocks noChangeAspect="1" noChangeArrowheads="1"/>
                </p:cNvSpPr>
                <p:nvPr/>
              </p:nvSpPr>
              <p:spPr bwMode="auto">
                <a:xfrm rot="5400000">
                  <a:off x="3240" y="1688"/>
                  <a:ext cx="94" cy="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</a:rPr>
                    <a:t>-</a:t>
                  </a:r>
                  <a:endParaRPr lang="cs-CZ" altLang="cs-CZ" sz="1400" b="1" baseline="-250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90" name="Line 74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3291" y="1960"/>
                  <a:ext cx="29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91" name="Text Box 7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464" y="1936"/>
                  <a:ext cx="181" cy="1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</a:rPr>
                    <a:t>U</a:t>
                  </a:r>
                  <a:r>
                    <a:rPr lang="cs-CZ" altLang="cs-CZ" sz="1400" b="1" baseline="-25000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  <p:sp>
              <p:nvSpPr>
                <p:cNvPr id="111692" name="Text Box 7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385" y="1852"/>
                  <a:ext cx="181" cy="1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cs-CZ" altLang="cs-CZ" sz="1400" b="1">
                      <a:solidFill>
                        <a:srgbClr val="000000"/>
                      </a:solidFill>
                    </a:rPr>
                    <a:t>U</a:t>
                  </a:r>
                  <a:r>
                    <a:rPr lang="cs-CZ" altLang="cs-CZ" sz="1400" b="1" baseline="-25000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  <p:sp>
              <p:nvSpPr>
                <p:cNvPr id="111693" name="Line 7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4436" y="2042"/>
                  <a:ext cx="298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94" name="Freeform 78"/>
                <p:cNvSpPr>
                  <a:spLocks noChangeAspect="1"/>
                </p:cNvSpPr>
                <p:nvPr/>
              </p:nvSpPr>
              <p:spPr bwMode="auto">
                <a:xfrm>
                  <a:off x="3195" y="1582"/>
                  <a:ext cx="777" cy="286"/>
                </a:xfrm>
                <a:custGeom>
                  <a:avLst/>
                  <a:gdLst>
                    <a:gd name="T0" fmla="*/ 0 w 862"/>
                    <a:gd name="T1" fmla="*/ 317 h 317"/>
                    <a:gd name="T2" fmla="*/ 182 w 862"/>
                    <a:gd name="T3" fmla="*/ 317 h 317"/>
                    <a:gd name="T4" fmla="*/ 182 w 862"/>
                    <a:gd name="T5" fmla="*/ 0 h 317"/>
                    <a:gd name="T6" fmla="*/ 862 w 862"/>
                    <a:gd name="T7" fmla="*/ 0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62" h="317">
                      <a:moveTo>
                        <a:pt x="0" y="317"/>
                      </a:moveTo>
                      <a:lnTo>
                        <a:pt x="182" y="317"/>
                      </a:lnTo>
                      <a:lnTo>
                        <a:pt x="182" y="0"/>
                      </a:lnTo>
                      <a:lnTo>
                        <a:pt x="862" y="0"/>
                      </a:lnTo>
                    </a:path>
                  </a:pathLst>
                </a:custGeom>
                <a:noFill/>
                <a:ln w="508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95" name="Freeform 79"/>
                <p:cNvSpPr>
                  <a:spLocks noChangeAspect="1"/>
                </p:cNvSpPr>
                <p:nvPr/>
              </p:nvSpPr>
              <p:spPr bwMode="auto">
                <a:xfrm rot="10800000">
                  <a:off x="4054" y="2154"/>
                  <a:ext cx="777" cy="205"/>
                </a:xfrm>
                <a:custGeom>
                  <a:avLst/>
                  <a:gdLst>
                    <a:gd name="T0" fmla="*/ 0 w 862"/>
                    <a:gd name="T1" fmla="*/ 317 h 317"/>
                    <a:gd name="T2" fmla="*/ 182 w 862"/>
                    <a:gd name="T3" fmla="*/ 317 h 317"/>
                    <a:gd name="T4" fmla="*/ 182 w 862"/>
                    <a:gd name="T5" fmla="*/ 0 h 317"/>
                    <a:gd name="T6" fmla="*/ 862 w 862"/>
                    <a:gd name="T7" fmla="*/ 0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62" h="317">
                      <a:moveTo>
                        <a:pt x="0" y="317"/>
                      </a:moveTo>
                      <a:lnTo>
                        <a:pt x="182" y="317"/>
                      </a:lnTo>
                      <a:lnTo>
                        <a:pt x="182" y="0"/>
                      </a:lnTo>
                      <a:lnTo>
                        <a:pt x="862" y="0"/>
                      </a:lnTo>
                    </a:path>
                  </a:pathLst>
                </a:custGeom>
                <a:noFill/>
                <a:ln w="50800" cap="flat" cmpd="sng">
                  <a:solidFill>
                    <a:schemeClr val="bg1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96" name="Freeform 80"/>
                <p:cNvSpPr>
                  <a:spLocks noChangeAspect="1"/>
                </p:cNvSpPr>
                <p:nvPr/>
              </p:nvSpPr>
              <p:spPr bwMode="auto">
                <a:xfrm>
                  <a:off x="3195" y="2114"/>
                  <a:ext cx="818" cy="245"/>
                </a:xfrm>
                <a:custGeom>
                  <a:avLst/>
                  <a:gdLst>
                    <a:gd name="T0" fmla="*/ 0 w 907"/>
                    <a:gd name="T1" fmla="*/ 0 h 272"/>
                    <a:gd name="T2" fmla="*/ 182 w 907"/>
                    <a:gd name="T3" fmla="*/ 0 h 272"/>
                    <a:gd name="T4" fmla="*/ 182 w 907"/>
                    <a:gd name="T5" fmla="*/ 272 h 272"/>
                    <a:gd name="T6" fmla="*/ 907 w 907"/>
                    <a:gd name="T7" fmla="*/ 272 h 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07" h="272">
                      <a:moveTo>
                        <a:pt x="0" y="0"/>
                      </a:moveTo>
                      <a:lnTo>
                        <a:pt x="182" y="0"/>
                      </a:lnTo>
                      <a:lnTo>
                        <a:pt x="182" y="272"/>
                      </a:lnTo>
                      <a:lnTo>
                        <a:pt x="907" y="272"/>
                      </a:lnTo>
                    </a:path>
                  </a:pathLst>
                </a:custGeom>
                <a:noFill/>
                <a:ln w="508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97" name="Freeform 81"/>
                <p:cNvSpPr>
                  <a:spLocks noChangeAspect="1"/>
                </p:cNvSpPr>
                <p:nvPr/>
              </p:nvSpPr>
              <p:spPr bwMode="auto">
                <a:xfrm rot="10800000">
                  <a:off x="4014" y="1582"/>
                  <a:ext cx="817" cy="286"/>
                </a:xfrm>
                <a:custGeom>
                  <a:avLst/>
                  <a:gdLst>
                    <a:gd name="T0" fmla="*/ 0 w 907"/>
                    <a:gd name="T1" fmla="*/ 0 h 272"/>
                    <a:gd name="T2" fmla="*/ 182 w 907"/>
                    <a:gd name="T3" fmla="*/ 0 h 272"/>
                    <a:gd name="T4" fmla="*/ 182 w 907"/>
                    <a:gd name="T5" fmla="*/ 272 h 272"/>
                    <a:gd name="T6" fmla="*/ 907 w 907"/>
                    <a:gd name="T7" fmla="*/ 272 h 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07" h="272">
                      <a:moveTo>
                        <a:pt x="0" y="0"/>
                      </a:moveTo>
                      <a:lnTo>
                        <a:pt x="182" y="0"/>
                      </a:lnTo>
                      <a:lnTo>
                        <a:pt x="182" y="272"/>
                      </a:lnTo>
                      <a:lnTo>
                        <a:pt x="907" y="272"/>
                      </a:lnTo>
                    </a:path>
                  </a:pathLst>
                </a:custGeom>
                <a:noFill/>
                <a:ln w="50800" cap="flat" cmpd="sng">
                  <a:solidFill>
                    <a:schemeClr val="bg1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98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4286" y="1525"/>
                  <a:ext cx="227" cy="0"/>
                </a:xfrm>
                <a:prstGeom prst="line">
                  <a:avLst/>
                </a:prstGeom>
                <a:noFill/>
                <a:ln w="25400">
                  <a:solidFill>
                    <a:schemeClr val="bg1">
                      <a:lumMod val="60000"/>
                      <a:lumOff val="40000"/>
                    </a:schemeClr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1699" name="Text Box 83"/>
              <p:cNvSpPr txBox="1">
                <a:spLocks noChangeAspect="1" noChangeArrowheads="1"/>
              </p:cNvSpPr>
              <p:nvPr/>
            </p:nvSpPr>
            <p:spPr bwMode="auto">
              <a:xfrm>
                <a:off x="4549" y="1389"/>
                <a:ext cx="100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1400" b="1">
                    <a:solidFill>
                      <a:srgbClr val="000000"/>
                    </a:solidFill>
                  </a:rPr>
                  <a:t>I</a:t>
                </a:r>
                <a:endParaRPr lang="cs-CZ" altLang="cs-CZ" sz="1400" b="1" baseline="-250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11705" name="Group 89"/>
          <p:cNvGrpSpPr>
            <a:grpSpLocks/>
          </p:cNvGrpSpPr>
          <p:nvPr/>
        </p:nvGrpSpPr>
        <p:grpSpPr bwMode="auto">
          <a:xfrm>
            <a:off x="279400" y="692150"/>
            <a:ext cx="3887788" cy="1584325"/>
            <a:chOff x="40" y="300"/>
            <a:chExt cx="2449" cy="998"/>
          </a:xfrm>
        </p:grpSpPr>
        <p:sp>
          <p:nvSpPr>
            <p:cNvPr id="111706" name="Line 90"/>
            <p:cNvSpPr>
              <a:spLocks noChangeShapeType="1"/>
            </p:cNvSpPr>
            <p:nvPr/>
          </p:nvSpPr>
          <p:spPr bwMode="auto">
            <a:xfrm>
              <a:off x="1264" y="300"/>
              <a:ext cx="0" cy="99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707" name="Line 91"/>
            <p:cNvSpPr>
              <a:spLocks noChangeShapeType="1"/>
            </p:cNvSpPr>
            <p:nvPr/>
          </p:nvSpPr>
          <p:spPr bwMode="auto">
            <a:xfrm>
              <a:off x="40" y="1298"/>
              <a:ext cx="244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1708" name="Line 92"/>
          <p:cNvSpPr>
            <a:spLocks noChangeShapeType="1"/>
          </p:cNvSpPr>
          <p:nvPr/>
        </p:nvSpPr>
        <p:spPr bwMode="auto">
          <a:xfrm>
            <a:off x="2224088" y="981075"/>
            <a:ext cx="1871662" cy="2159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09" name="Text Box 93"/>
          <p:cNvSpPr txBox="1">
            <a:spLocks noChangeAspect="1" noChangeArrowheads="1"/>
          </p:cNvSpPr>
          <p:nvPr/>
        </p:nvSpPr>
        <p:spPr bwMode="auto">
          <a:xfrm>
            <a:off x="1897063" y="549275"/>
            <a:ext cx="2032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 dirty="0">
                <a:solidFill>
                  <a:srgbClr val="000000"/>
                </a:solidFill>
              </a:rPr>
              <a:t>n</a:t>
            </a:r>
            <a:endParaRPr lang="cs-CZ" altLang="cs-CZ" sz="1600" b="1" baseline="-25000" dirty="0">
              <a:solidFill>
                <a:srgbClr val="000000"/>
              </a:solidFill>
            </a:endParaRPr>
          </a:p>
        </p:txBody>
      </p:sp>
      <p:sp>
        <p:nvSpPr>
          <p:cNvPr id="111711" name="Line 95"/>
          <p:cNvSpPr>
            <a:spLocks noChangeShapeType="1"/>
          </p:cNvSpPr>
          <p:nvPr/>
        </p:nvSpPr>
        <p:spPr bwMode="auto">
          <a:xfrm flipH="1">
            <a:off x="2195513" y="1196975"/>
            <a:ext cx="1871662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12" name="Line 96"/>
          <p:cNvSpPr>
            <a:spLocks noChangeShapeType="1"/>
          </p:cNvSpPr>
          <p:nvPr/>
        </p:nvSpPr>
        <p:spPr bwMode="auto">
          <a:xfrm flipH="1">
            <a:off x="684213" y="1196975"/>
            <a:ext cx="1584325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14" name="Line 98"/>
          <p:cNvSpPr>
            <a:spLocks noChangeShapeType="1"/>
          </p:cNvSpPr>
          <p:nvPr/>
        </p:nvSpPr>
        <p:spPr bwMode="auto">
          <a:xfrm>
            <a:off x="719138" y="1196975"/>
            <a:ext cx="1512887" cy="174625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15" name="Line 99"/>
          <p:cNvSpPr>
            <a:spLocks noChangeShapeType="1"/>
          </p:cNvSpPr>
          <p:nvPr/>
        </p:nvSpPr>
        <p:spPr bwMode="auto">
          <a:xfrm>
            <a:off x="6516688" y="1233488"/>
            <a:ext cx="1871662" cy="21590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16" name="Line 100"/>
          <p:cNvSpPr>
            <a:spLocks noChangeShapeType="1"/>
          </p:cNvSpPr>
          <p:nvPr/>
        </p:nvSpPr>
        <p:spPr bwMode="auto">
          <a:xfrm flipH="1">
            <a:off x="6516688" y="1022350"/>
            <a:ext cx="1871662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17" name="Line 101"/>
          <p:cNvSpPr>
            <a:spLocks noChangeShapeType="1"/>
          </p:cNvSpPr>
          <p:nvPr/>
        </p:nvSpPr>
        <p:spPr bwMode="auto">
          <a:xfrm flipH="1">
            <a:off x="4932363" y="1022350"/>
            <a:ext cx="15843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18" name="Line 102"/>
          <p:cNvSpPr>
            <a:spLocks noChangeShapeType="1"/>
          </p:cNvSpPr>
          <p:nvPr/>
        </p:nvSpPr>
        <p:spPr bwMode="auto">
          <a:xfrm>
            <a:off x="4932363" y="1039813"/>
            <a:ext cx="1620837" cy="18732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720" name="Text Box 104"/>
          <p:cNvSpPr txBox="1">
            <a:spLocks noChangeAspect="1" noChangeArrowheads="1"/>
          </p:cNvSpPr>
          <p:nvPr/>
        </p:nvSpPr>
        <p:spPr bwMode="auto">
          <a:xfrm>
            <a:off x="3957638" y="2247900"/>
            <a:ext cx="2540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600" b="1" dirty="0">
                <a:solidFill>
                  <a:srgbClr val="000000"/>
                </a:solidFill>
              </a:rPr>
              <a:t>M</a:t>
            </a:r>
            <a:endParaRPr lang="cs-CZ" altLang="cs-CZ" sz="1600" b="1" baseline="-25000" dirty="0">
              <a:solidFill>
                <a:srgbClr val="000000"/>
              </a:solidFill>
            </a:endParaRPr>
          </a:p>
        </p:txBody>
      </p:sp>
      <p:sp>
        <p:nvSpPr>
          <p:cNvPr id="111721" name="Line 105"/>
          <p:cNvSpPr>
            <a:spLocks noChangeShapeType="1"/>
          </p:cNvSpPr>
          <p:nvPr/>
        </p:nvSpPr>
        <p:spPr bwMode="auto">
          <a:xfrm>
            <a:off x="2195513" y="1377950"/>
            <a:ext cx="1871662" cy="2159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1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1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1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1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1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1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1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1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11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1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1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66" grpId="0"/>
      <p:bldP spid="111708" grpId="0" animBg="1"/>
      <p:bldP spid="111709" grpId="0"/>
      <p:bldP spid="111711" grpId="0" animBg="1"/>
      <p:bldP spid="111712" grpId="0" animBg="1"/>
      <p:bldP spid="111714" grpId="0" animBg="1"/>
      <p:bldP spid="111715" grpId="0" animBg="1"/>
      <p:bldP spid="111716" grpId="0" animBg="1"/>
      <p:bldP spid="111717" grpId="0" animBg="1"/>
      <p:bldP spid="111718" grpId="0" animBg="1"/>
      <p:bldP spid="111720" grpId="0"/>
      <p:bldP spid="1117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Motor s cizím buzením – principy brzdění</a:t>
            </a:r>
          </a:p>
        </p:txBody>
      </p:sp>
      <p:grpSp>
        <p:nvGrpSpPr>
          <p:cNvPr id="112646" name="Group 6"/>
          <p:cNvGrpSpPr>
            <a:grpSpLocks/>
          </p:cNvGrpSpPr>
          <p:nvPr/>
        </p:nvGrpSpPr>
        <p:grpSpPr bwMode="auto">
          <a:xfrm>
            <a:off x="357188" y="908050"/>
            <a:ext cx="2486025" cy="4359275"/>
            <a:chOff x="113" y="1185"/>
            <a:chExt cx="1566" cy="2746"/>
          </a:xfrm>
        </p:grpSpPr>
        <p:grpSp>
          <p:nvGrpSpPr>
            <p:cNvPr id="112647" name="Group 7"/>
            <p:cNvGrpSpPr>
              <a:grpSpLocks/>
            </p:cNvGrpSpPr>
            <p:nvPr/>
          </p:nvGrpSpPr>
          <p:grpSpPr bwMode="auto">
            <a:xfrm>
              <a:off x="339" y="2692"/>
              <a:ext cx="726" cy="908"/>
              <a:chOff x="521" y="2205"/>
              <a:chExt cx="726" cy="908"/>
            </a:xfrm>
          </p:grpSpPr>
          <p:grpSp>
            <p:nvGrpSpPr>
              <p:cNvPr id="112648" name="Group 8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112649" name="Arc 9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50" name="Arc 10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51" name="Arc 11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52" name="Line 12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53" name="Line 13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2654" name="Line 14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2655" name="Line 15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2656" name="Oval 16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2657" name="Oval 17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2658" name="Line 18"/>
            <p:cNvSpPr>
              <a:spLocks noChangeShapeType="1"/>
            </p:cNvSpPr>
            <p:nvPr/>
          </p:nvSpPr>
          <p:spPr bwMode="auto">
            <a:xfrm>
              <a:off x="385" y="2920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59" name="Text Box 19"/>
            <p:cNvSpPr txBox="1">
              <a:spLocks noChangeArrowheads="1"/>
            </p:cNvSpPr>
            <p:nvPr/>
          </p:nvSpPr>
          <p:spPr bwMode="auto">
            <a:xfrm>
              <a:off x="158" y="3056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2660" name="Text Box 20"/>
            <p:cNvSpPr txBox="1">
              <a:spLocks noChangeArrowheads="1"/>
            </p:cNvSpPr>
            <p:nvPr/>
          </p:nvSpPr>
          <p:spPr bwMode="auto">
            <a:xfrm>
              <a:off x="611" y="3691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2661" name="Line 21"/>
            <p:cNvSpPr>
              <a:spLocks noChangeShapeType="1"/>
            </p:cNvSpPr>
            <p:nvPr/>
          </p:nvSpPr>
          <p:spPr bwMode="auto">
            <a:xfrm flipH="1">
              <a:off x="475" y="36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62" name="Oval 22"/>
            <p:cNvSpPr>
              <a:spLocks noChangeArrowheads="1"/>
            </p:cNvSpPr>
            <p:nvPr/>
          </p:nvSpPr>
          <p:spPr bwMode="auto">
            <a:xfrm>
              <a:off x="748" y="1967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63" name="Rectangle 23"/>
            <p:cNvSpPr>
              <a:spLocks noChangeArrowheads="1"/>
            </p:cNvSpPr>
            <p:nvPr/>
          </p:nvSpPr>
          <p:spPr bwMode="auto">
            <a:xfrm>
              <a:off x="703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64" name="Rectangle 24"/>
            <p:cNvSpPr>
              <a:spLocks noChangeArrowheads="1"/>
            </p:cNvSpPr>
            <p:nvPr/>
          </p:nvSpPr>
          <p:spPr bwMode="auto">
            <a:xfrm>
              <a:off x="1247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65" name="Oval 25"/>
            <p:cNvSpPr>
              <a:spLocks noChangeArrowheads="1"/>
            </p:cNvSpPr>
            <p:nvPr/>
          </p:nvSpPr>
          <p:spPr bwMode="auto">
            <a:xfrm>
              <a:off x="156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66" name="Oval 26"/>
            <p:cNvSpPr>
              <a:spLocks noChangeArrowheads="1"/>
            </p:cNvSpPr>
            <p:nvPr/>
          </p:nvSpPr>
          <p:spPr bwMode="auto">
            <a:xfrm>
              <a:off x="29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2667" name="AutoShape 27"/>
            <p:cNvCxnSpPr>
              <a:cxnSpLocks noChangeShapeType="1"/>
              <a:stCxn id="112666" idx="4"/>
              <a:endCxn id="112663" idx="1"/>
            </p:cNvCxnSpPr>
            <p:nvPr/>
          </p:nvCxnSpPr>
          <p:spPr bwMode="auto">
            <a:xfrm rot="16200000" flipH="1">
              <a:off x="174" y="1695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668" name="AutoShape 28"/>
            <p:cNvCxnSpPr>
              <a:cxnSpLocks noChangeShapeType="1"/>
              <a:stCxn id="112665" idx="4"/>
              <a:endCxn id="112664" idx="3"/>
            </p:cNvCxnSpPr>
            <p:nvPr/>
          </p:nvCxnSpPr>
          <p:spPr bwMode="auto">
            <a:xfrm rot="5400000">
              <a:off x="1111" y="1718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2669" name="Line 29"/>
            <p:cNvSpPr>
              <a:spLocks noChangeShapeType="1"/>
            </p:cNvSpPr>
            <p:nvPr/>
          </p:nvSpPr>
          <p:spPr bwMode="auto">
            <a:xfrm>
              <a:off x="475" y="1468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70" name="Text Box 30"/>
            <p:cNvSpPr txBox="1">
              <a:spLocks noChangeArrowheads="1"/>
            </p:cNvSpPr>
            <p:nvPr/>
          </p:nvSpPr>
          <p:spPr bwMode="auto">
            <a:xfrm>
              <a:off x="811" y="1196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2671" name="Text Box 31"/>
            <p:cNvSpPr txBox="1">
              <a:spLocks noChangeArrowheads="1"/>
            </p:cNvSpPr>
            <p:nvPr/>
          </p:nvSpPr>
          <p:spPr bwMode="auto">
            <a:xfrm>
              <a:off x="253" y="1185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2672" name="Text Box 32"/>
            <p:cNvSpPr txBox="1">
              <a:spLocks noChangeArrowheads="1"/>
            </p:cNvSpPr>
            <p:nvPr/>
          </p:nvSpPr>
          <p:spPr bwMode="auto">
            <a:xfrm>
              <a:off x="1564" y="1185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2673" name="Text Box 33"/>
            <p:cNvSpPr txBox="1">
              <a:spLocks noChangeArrowheads="1"/>
            </p:cNvSpPr>
            <p:nvPr/>
          </p:nvSpPr>
          <p:spPr bwMode="auto">
            <a:xfrm>
              <a:off x="915" y="1990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2674" name="Line 34"/>
            <p:cNvSpPr>
              <a:spLocks noChangeShapeType="1"/>
            </p:cNvSpPr>
            <p:nvPr/>
          </p:nvSpPr>
          <p:spPr bwMode="auto">
            <a:xfrm>
              <a:off x="793" y="2240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75" name="Arc 35"/>
            <p:cNvSpPr>
              <a:spLocks noChangeAspect="1"/>
            </p:cNvSpPr>
            <p:nvPr/>
          </p:nvSpPr>
          <p:spPr bwMode="auto">
            <a:xfrm rot="18900000">
              <a:off x="772" y="1788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76" name="Text Box 36"/>
            <p:cNvSpPr txBox="1">
              <a:spLocks noChangeArrowheads="1"/>
            </p:cNvSpPr>
            <p:nvPr/>
          </p:nvSpPr>
          <p:spPr bwMode="auto">
            <a:xfrm>
              <a:off x="929" y="1650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677" name="Line 37"/>
            <p:cNvSpPr>
              <a:spLocks noChangeShapeType="1"/>
            </p:cNvSpPr>
            <p:nvPr/>
          </p:nvSpPr>
          <p:spPr bwMode="auto">
            <a:xfrm rot="16200000" flipH="1">
              <a:off x="90" y="1910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2678" name="Text Box 38"/>
            <p:cNvSpPr txBox="1">
              <a:spLocks noChangeArrowheads="1"/>
            </p:cNvSpPr>
            <p:nvPr/>
          </p:nvSpPr>
          <p:spPr bwMode="auto">
            <a:xfrm>
              <a:off x="113" y="1650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12680" name="Text Box 40"/>
          <p:cNvSpPr txBox="1">
            <a:spLocks noChangeArrowheads="1"/>
          </p:cNvSpPr>
          <p:nvPr/>
        </p:nvSpPr>
        <p:spPr bwMode="auto">
          <a:xfrm>
            <a:off x="3276600" y="2139950"/>
            <a:ext cx="5688013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Základní principy: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1.	</a:t>
            </a:r>
            <a:r>
              <a:rPr lang="cs-CZ" altLang="cs-CZ" sz="24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Dynamické brzdění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*	brzdění do odporu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*	brzdění protiproudem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	-	aktivní zátěž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	-	pasivní zátěž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Energie je spalována v brzdných odporech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2.	</a:t>
            </a:r>
            <a:r>
              <a:rPr lang="cs-CZ" altLang="cs-CZ" sz="24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Rekuperační brzdění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Energie je dodávána zpět do sítě (zdroj musí být schopen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</a:rPr>
              <a:t>rekuperovanou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 energii přijmout)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2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2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2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2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2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26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88913"/>
            <a:ext cx="2663825" cy="1511300"/>
          </a:xfrm>
        </p:spPr>
        <p:txBody>
          <a:bodyPr/>
          <a:lstStyle/>
          <a:p>
            <a:r>
              <a:rPr lang="cs-CZ" altLang="cs-CZ" sz="32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Brzdění </a:t>
            </a:r>
            <a:br>
              <a:rPr lang="cs-CZ" altLang="cs-CZ" sz="32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cs-CZ" altLang="cs-CZ" sz="32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do odporu</a:t>
            </a:r>
          </a:p>
        </p:txBody>
      </p:sp>
      <p:grpSp>
        <p:nvGrpSpPr>
          <p:cNvPr id="113667" name="Group 3"/>
          <p:cNvGrpSpPr>
            <a:grpSpLocks/>
          </p:cNvGrpSpPr>
          <p:nvPr/>
        </p:nvGrpSpPr>
        <p:grpSpPr bwMode="auto">
          <a:xfrm>
            <a:off x="173568" y="2167203"/>
            <a:ext cx="2486025" cy="4359275"/>
            <a:chOff x="113" y="1185"/>
            <a:chExt cx="1566" cy="2746"/>
          </a:xfrm>
        </p:grpSpPr>
        <p:grpSp>
          <p:nvGrpSpPr>
            <p:cNvPr id="113668" name="Group 4"/>
            <p:cNvGrpSpPr>
              <a:grpSpLocks/>
            </p:cNvGrpSpPr>
            <p:nvPr/>
          </p:nvGrpSpPr>
          <p:grpSpPr bwMode="auto">
            <a:xfrm>
              <a:off x="339" y="2692"/>
              <a:ext cx="726" cy="908"/>
              <a:chOff x="521" y="2205"/>
              <a:chExt cx="726" cy="908"/>
            </a:xfrm>
          </p:grpSpPr>
          <p:grpSp>
            <p:nvGrpSpPr>
              <p:cNvPr id="113669" name="Group 5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113670" name="Arc 6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671" name="Arc 7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672" name="Arc 8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673" name="Line 9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674" name="Line 10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3675" name="Line 11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76" name="Line 12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77" name="Oval 13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78" name="Oval 14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3679" name="Line 15"/>
            <p:cNvSpPr>
              <a:spLocks noChangeShapeType="1"/>
            </p:cNvSpPr>
            <p:nvPr/>
          </p:nvSpPr>
          <p:spPr bwMode="auto">
            <a:xfrm>
              <a:off x="385" y="2920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80" name="Text Box 16"/>
            <p:cNvSpPr txBox="1">
              <a:spLocks noChangeArrowheads="1"/>
            </p:cNvSpPr>
            <p:nvPr/>
          </p:nvSpPr>
          <p:spPr bwMode="auto">
            <a:xfrm>
              <a:off x="158" y="3056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3681" name="Text Box 17"/>
            <p:cNvSpPr txBox="1">
              <a:spLocks noChangeArrowheads="1"/>
            </p:cNvSpPr>
            <p:nvPr/>
          </p:nvSpPr>
          <p:spPr bwMode="auto">
            <a:xfrm>
              <a:off x="611" y="3691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3682" name="Line 18"/>
            <p:cNvSpPr>
              <a:spLocks noChangeShapeType="1"/>
            </p:cNvSpPr>
            <p:nvPr/>
          </p:nvSpPr>
          <p:spPr bwMode="auto">
            <a:xfrm flipH="1">
              <a:off x="475" y="36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83" name="Oval 19"/>
            <p:cNvSpPr>
              <a:spLocks noChangeArrowheads="1"/>
            </p:cNvSpPr>
            <p:nvPr/>
          </p:nvSpPr>
          <p:spPr bwMode="auto">
            <a:xfrm>
              <a:off x="748" y="1967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84" name="Rectangle 20"/>
            <p:cNvSpPr>
              <a:spLocks noChangeArrowheads="1"/>
            </p:cNvSpPr>
            <p:nvPr/>
          </p:nvSpPr>
          <p:spPr bwMode="auto">
            <a:xfrm>
              <a:off x="703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85" name="Rectangle 21"/>
            <p:cNvSpPr>
              <a:spLocks noChangeArrowheads="1"/>
            </p:cNvSpPr>
            <p:nvPr/>
          </p:nvSpPr>
          <p:spPr bwMode="auto">
            <a:xfrm>
              <a:off x="1247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86" name="Oval 22"/>
            <p:cNvSpPr>
              <a:spLocks noChangeArrowheads="1"/>
            </p:cNvSpPr>
            <p:nvPr/>
          </p:nvSpPr>
          <p:spPr bwMode="auto">
            <a:xfrm>
              <a:off x="156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87" name="Oval 23"/>
            <p:cNvSpPr>
              <a:spLocks noChangeArrowheads="1"/>
            </p:cNvSpPr>
            <p:nvPr/>
          </p:nvSpPr>
          <p:spPr bwMode="auto">
            <a:xfrm>
              <a:off x="29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3688" name="AutoShape 24"/>
            <p:cNvCxnSpPr>
              <a:cxnSpLocks noChangeShapeType="1"/>
              <a:stCxn id="113687" idx="4"/>
              <a:endCxn id="113684" idx="1"/>
            </p:cNvCxnSpPr>
            <p:nvPr/>
          </p:nvCxnSpPr>
          <p:spPr bwMode="auto">
            <a:xfrm rot="16200000" flipH="1">
              <a:off x="174" y="1695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689" name="AutoShape 25"/>
            <p:cNvCxnSpPr>
              <a:cxnSpLocks noChangeShapeType="1"/>
              <a:stCxn id="113686" idx="4"/>
              <a:endCxn id="113685" idx="3"/>
            </p:cNvCxnSpPr>
            <p:nvPr/>
          </p:nvCxnSpPr>
          <p:spPr bwMode="auto">
            <a:xfrm rot="5400000">
              <a:off x="1111" y="1718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690" name="Line 26"/>
            <p:cNvSpPr>
              <a:spLocks noChangeShapeType="1"/>
            </p:cNvSpPr>
            <p:nvPr/>
          </p:nvSpPr>
          <p:spPr bwMode="auto">
            <a:xfrm>
              <a:off x="475" y="1468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91" name="Text Box 27"/>
            <p:cNvSpPr txBox="1">
              <a:spLocks noChangeArrowheads="1"/>
            </p:cNvSpPr>
            <p:nvPr/>
          </p:nvSpPr>
          <p:spPr bwMode="auto">
            <a:xfrm>
              <a:off x="811" y="1196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3692" name="Text Box 28"/>
            <p:cNvSpPr txBox="1">
              <a:spLocks noChangeArrowheads="1"/>
            </p:cNvSpPr>
            <p:nvPr/>
          </p:nvSpPr>
          <p:spPr bwMode="auto">
            <a:xfrm>
              <a:off x="253" y="1185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+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13693" name="Text Box 29"/>
            <p:cNvSpPr txBox="1">
              <a:spLocks noChangeArrowheads="1"/>
            </p:cNvSpPr>
            <p:nvPr/>
          </p:nvSpPr>
          <p:spPr bwMode="auto">
            <a:xfrm>
              <a:off x="1564" y="1185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3694" name="Text Box 30"/>
            <p:cNvSpPr txBox="1">
              <a:spLocks noChangeArrowheads="1"/>
            </p:cNvSpPr>
            <p:nvPr/>
          </p:nvSpPr>
          <p:spPr bwMode="auto">
            <a:xfrm>
              <a:off x="915" y="1990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3695" name="Line 31"/>
            <p:cNvSpPr>
              <a:spLocks noChangeShapeType="1"/>
            </p:cNvSpPr>
            <p:nvPr/>
          </p:nvSpPr>
          <p:spPr bwMode="auto">
            <a:xfrm>
              <a:off x="793" y="2240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96" name="Arc 32"/>
            <p:cNvSpPr>
              <a:spLocks noChangeAspect="1"/>
            </p:cNvSpPr>
            <p:nvPr/>
          </p:nvSpPr>
          <p:spPr bwMode="auto">
            <a:xfrm rot="18900000">
              <a:off x="772" y="1788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97" name="Text Box 33"/>
            <p:cNvSpPr txBox="1">
              <a:spLocks noChangeArrowheads="1"/>
            </p:cNvSpPr>
            <p:nvPr/>
          </p:nvSpPr>
          <p:spPr bwMode="auto">
            <a:xfrm>
              <a:off x="929" y="1650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3698" name="Line 34"/>
            <p:cNvSpPr>
              <a:spLocks noChangeShapeType="1"/>
            </p:cNvSpPr>
            <p:nvPr/>
          </p:nvSpPr>
          <p:spPr bwMode="auto">
            <a:xfrm rot="16200000" flipH="1">
              <a:off x="90" y="1910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3699" name="Text Box 35"/>
            <p:cNvSpPr txBox="1">
              <a:spLocks noChangeArrowheads="1"/>
            </p:cNvSpPr>
            <p:nvPr/>
          </p:nvSpPr>
          <p:spPr bwMode="auto">
            <a:xfrm>
              <a:off x="113" y="1650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13700" name="Text Box 36"/>
          <p:cNvSpPr txBox="1">
            <a:spLocks noChangeArrowheads="1"/>
          </p:cNvSpPr>
          <p:nvPr/>
        </p:nvSpPr>
        <p:spPr bwMode="auto">
          <a:xfrm>
            <a:off x="3276600" y="188913"/>
            <a:ext cx="568801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Základní princip</a:t>
            </a:r>
            <a:r>
              <a:rPr lang="cs-CZ" altLang="cs-CZ" sz="2400" b="1" dirty="0">
                <a:solidFill>
                  <a:srgbClr val="000000"/>
                </a:solidFill>
                <a:latin typeface="Tahoma" panose="020B0604030504040204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stroj (kotva) se odpojí od zdroje, buzení zůstává připojeno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do obvodu kotvy se zařadí odpor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směr indukovaného napětí se nemění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stroj pracuje jako generátor do odporu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n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, </a:t>
            </a:r>
            <a:r>
              <a:rPr lang="cs-CZ" altLang="cs-CZ" sz="20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, I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B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, M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B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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*	k udržení brzdného momentu se brzdný odpor postupně snižuje, až na R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B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= 0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*	motor je třeba dobrzdit mechanicky</a:t>
            </a:r>
          </a:p>
        </p:txBody>
      </p:sp>
      <p:grpSp>
        <p:nvGrpSpPr>
          <p:cNvPr id="3" name="Skupina 2"/>
          <p:cNvGrpSpPr/>
          <p:nvPr/>
        </p:nvGrpSpPr>
        <p:grpSpPr>
          <a:xfrm>
            <a:off x="179388" y="2058988"/>
            <a:ext cx="2447926" cy="4468812"/>
            <a:chOff x="179388" y="2058988"/>
            <a:chExt cx="2447926" cy="4468812"/>
          </a:xfrm>
        </p:grpSpPr>
        <p:grpSp>
          <p:nvGrpSpPr>
            <p:cNvPr id="113702" name="Group 38"/>
            <p:cNvGrpSpPr>
              <a:grpSpLocks/>
            </p:cNvGrpSpPr>
            <p:nvPr/>
          </p:nvGrpSpPr>
          <p:grpSpPr bwMode="auto">
            <a:xfrm>
              <a:off x="538163" y="4560888"/>
              <a:ext cx="1152525" cy="1441450"/>
              <a:chOff x="521" y="2205"/>
              <a:chExt cx="726" cy="908"/>
            </a:xfrm>
          </p:grpSpPr>
          <p:grpSp>
            <p:nvGrpSpPr>
              <p:cNvPr id="113703" name="Group 39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113704" name="Arc 40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705" name="Arc 41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706" name="Arc 42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707" name="Line 43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13708" name="Line 44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113709" name="Line 45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710" name="Line 46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711" name="Oval 47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3712" name="Oval 48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13713" name="Line 49"/>
            <p:cNvSpPr>
              <a:spLocks noChangeShapeType="1"/>
            </p:cNvSpPr>
            <p:nvPr/>
          </p:nvSpPr>
          <p:spPr bwMode="auto">
            <a:xfrm>
              <a:off x="611188" y="4922838"/>
              <a:ext cx="0" cy="79216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714" name="Text Box 50"/>
            <p:cNvSpPr txBox="1">
              <a:spLocks noChangeArrowheads="1"/>
            </p:cNvSpPr>
            <p:nvPr/>
          </p:nvSpPr>
          <p:spPr bwMode="auto">
            <a:xfrm>
              <a:off x="250826" y="5138738"/>
              <a:ext cx="369888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3715" name="Text Box 51"/>
            <p:cNvSpPr txBox="1">
              <a:spLocks noChangeArrowheads="1"/>
            </p:cNvSpPr>
            <p:nvPr/>
          </p:nvSpPr>
          <p:spPr bwMode="auto">
            <a:xfrm>
              <a:off x="969963" y="6146800"/>
              <a:ext cx="303213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3716" name="Line 52"/>
            <p:cNvSpPr>
              <a:spLocks noChangeShapeType="1"/>
            </p:cNvSpPr>
            <p:nvPr/>
          </p:nvSpPr>
          <p:spPr bwMode="auto">
            <a:xfrm flipH="1">
              <a:off x="754063" y="6146800"/>
              <a:ext cx="5048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717" name="Oval 53"/>
            <p:cNvSpPr>
              <a:spLocks noChangeArrowheads="1"/>
            </p:cNvSpPr>
            <p:nvPr/>
          </p:nvSpPr>
          <p:spPr bwMode="auto">
            <a:xfrm>
              <a:off x="1187451" y="3409950"/>
              <a:ext cx="792163" cy="792162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3718" name="Rectangle 54"/>
            <p:cNvSpPr>
              <a:spLocks noChangeArrowheads="1"/>
            </p:cNvSpPr>
            <p:nvPr/>
          </p:nvSpPr>
          <p:spPr bwMode="auto">
            <a:xfrm>
              <a:off x="1116013" y="3698875"/>
              <a:ext cx="71438" cy="215900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3719" name="Rectangle 55"/>
            <p:cNvSpPr>
              <a:spLocks noChangeArrowheads="1"/>
            </p:cNvSpPr>
            <p:nvPr/>
          </p:nvSpPr>
          <p:spPr bwMode="auto">
            <a:xfrm>
              <a:off x="1979613" y="3698875"/>
              <a:ext cx="71438" cy="215900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13722" name="AutoShape 58"/>
            <p:cNvCxnSpPr>
              <a:cxnSpLocks noChangeShapeType="1"/>
              <a:stCxn id="113721" idx="4"/>
              <a:endCxn id="113718" idx="1"/>
            </p:cNvCxnSpPr>
            <p:nvPr/>
          </p:nvCxnSpPr>
          <p:spPr bwMode="auto">
            <a:xfrm rot="16200000" flipH="1">
              <a:off x="279401" y="2982913"/>
              <a:ext cx="1084262" cy="563563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728" name="Text Box 64"/>
            <p:cNvSpPr txBox="1">
              <a:spLocks noChangeArrowheads="1"/>
            </p:cNvSpPr>
            <p:nvPr/>
          </p:nvSpPr>
          <p:spPr bwMode="auto">
            <a:xfrm>
              <a:off x="1452563" y="3446463"/>
              <a:ext cx="312738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3729" name="Line 65"/>
            <p:cNvSpPr>
              <a:spLocks noChangeShapeType="1"/>
            </p:cNvSpPr>
            <p:nvPr/>
          </p:nvSpPr>
          <p:spPr bwMode="auto">
            <a:xfrm>
              <a:off x="1258888" y="3843338"/>
              <a:ext cx="6477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730" name="Arc 66"/>
            <p:cNvSpPr>
              <a:spLocks noChangeAspect="1"/>
            </p:cNvSpPr>
            <p:nvPr/>
          </p:nvSpPr>
          <p:spPr bwMode="auto">
            <a:xfrm rot="18900000">
              <a:off x="1225551" y="3125788"/>
              <a:ext cx="711200" cy="696912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3731" name="Text Box 67"/>
            <p:cNvSpPr txBox="1">
              <a:spLocks noChangeArrowheads="1"/>
            </p:cNvSpPr>
            <p:nvPr/>
          </p:nvSpPr>
          <p:spPr bwMode="auto">
            <a:xfrm>
              <a:off x="1474788" y="2906713"/>
              <a:ext cx="234950" cy="377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3732" name="Line 68"/>
            <p:cNvSpPr>
              <a:spLocks noChangeShapeType="1"/>
            </p:cNvSpPr>
            <p:nvPr/>
          </p:nvSpPr>
          <p:spPr bwMode="auto">
            <a:xfrm rot="5400000" flipH="1">
              <a:off x="142876" y="3319463"/>
              <a:ext cx="5048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733" name="Text Box 69"/>
            <p:cNvSpPr txBox="1">
              <a:spLocks noChangeArrowheads="1"/>
            </p:cNvSpPr>
            <p:nvPr/>
          </p:nvSpPr>
          <p:spPr bwMode="auto">
            <a:xfrm>
              <a:off x="179388" y="3338513"/>
              <a:ext cx="195263" cy="377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grpSp>
          <p:nvGrpSpPr>
            <p:cNvPr id="2" name="Skupina 1"/>
            <p:cNvGrpSpPr/>
            <p:nvPr/>
          </p:nvGrpSpPr>
          <p:grpSpPr>
            <a:xfrm>
              <a:off x="466726" y="2481263"/>
              <a:ext cx="2160588" cy="1325563"/>
              <a:chOff x="466726" y="2481263"/>
              <a:chExt cx="2160588" cy="1325563"/>
            </a:xfrm>
          </p:grpSpPr>
          <p:sp>
            <p:nvSpPr>
              <p:cNvPr id="113720" name="Oval 56"/>
              <p:cNvSpPr>
                <a:spLocks noChangeArrowheads="1"/>
              </p:cNvSpPr>
              <p:nvPr/>
            </p:nvSpPr>
            <p:spPr bwMode="auto">
              <a:xfrm>
                <a:off x="2482851" y="2544763"/>
                <a:ext cx="144463" cy="144462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3721" name="Oval 57"/>
              <p:cNvSpPr>
                <a:spLocks noChangeArrowheads="1"/>
              </p:cNvSpPr>
              <p:nvPr/>
            </p:nvSpPr>
            <p:spPr bwMode="auto">
              <a:xfrm>
                <a:off x="466726" y="2552700"/>
                <a:ext cx="144463" cy="144462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13723" name="AutoShape 59"/>
              <p:cNvCxnSpPr>
                <a:cxnSpLocks noChangeShapeType="1"/>
                <a:stCxn id="113720" idx="4"/>
                <a:endCxn id="113719" idx="3"/>
              </p:cNvCxnSpPr>
              <p:nvPr/>
            </p:nvCxnSpPr>
            <p:spPr bwMode="auto">
              <a:xfrm rot="5400000">
                <a:off x="1763713" y="3014663"/>
                <a:ext cx="1092200" cy="492125"/>
              </a:xfrm>
              <a:prstGeom prst="bentConnector2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3734" name="Rectangle 70"/>
              <p:cNvSpPr>
                <a:spLocks noChangeArrowheads="1"/>
              </p:cNvSpPr>
              <p:nvPr/>
            </p:nvSpPr>
            <p:spPr bwMode="auto">
              <a:xfrm>
                <a:off x="1225551" y="2481263"/>
                <a:ext cx="719138" cy="287337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113735" name="AutoShape 71"/>
              <p:cNvCxnSpPr>
                <a:cxnSpLocks noChangeShapeType="1"/>
                <a:stCxn id="113721" idx="6"/>
                <a:endCxn id="113734" idx="1"/>
              </p:cNvCxnSpPr>
              <p:nvPr/>
            </p:nvCxnSpPr>
            <p:spPr bwMode="auto">
              <a:xfrm>
                <a:off x="636588" y="2625725"/>
                <a:ext cx="563563" cy="0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3736" name="AutoShape 72"/>
              <p:cNvCxnSpPr>
                <a:cxnSpLocks noChangeShapeType="1"/>
                <a:stCxn id="113734" idx="3"/>
                <a:endCxn id="113720" idx="2"/>
              </p:cNvCxnSpPr>
              <p:nvPr/>
            </p:nvCxnSpPr>
            <p:spPr bwMode="auto">
              <a:xfrm flipV="1">
                <a:off x="1970088" y="2617788"/>
                <a:ext cx="487363" cy="7937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13737" name="Text Box 73"/>
            <p:cNvSpPr txBox="1">
              <a:spLocks noChangeArrowheads="1"/>
            </p:cNvSpPr>
            <p:nvPr/>
          </p:nvSpPr>
          <p:spPr bwMode="auto">
            <a:xfrm>
              <a:off x="1370013" y="2058988"/>
              <a:ext cx="376238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</p:grpSp>
      <p:grpSp>
        <p:nvGrpSpPr>
          <p:cNvPr id="113741" name="Group 77"/>
          <p:cNvGrpSpPr>
            <a:grpSpLocks/>
          </p:cNvGrpSpPr>
          <p:nvPr/>
        </p:nvGrpSpPr>
        <p:grpSpPr bwMode="auto">
          <a:xfrm>
            <a:off x="3059113" y="3789363"/>
            <a:ext cx="5651500" cy="2879725"/>
            <a:chOff x="2200" y="2387"/>
            <a:chExt cx="3560" cy="1814"/>
          </a:xfrm>
        </p:grpSpPr>
        <p:sp>
          <p:nvSpPr>
            <p:cNvPr id="113739" name="Line 75"/>
            <p:cNvSpPr>
              <a:spLocks noChangeShapeType="1"/>
            </p:cNvSpPr>
            <p:nvPr/>
          </p:nvSpPr>
          <p:spPr bwMode="auto">
            <a:xfrm>
              <a:off x="3980" y="2387"/>
              <a:ext cx="0" cy="181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740" name="Line 76"/>
            <p:cNvSpPr>
              <a:spLocks noChangeShapeType="1"/>
            </p:cNvSpPr>
            <p:nvPr/>
          </p:nvSpPr>
          <p:spPr bwMode="auto">
            <a:xfrm>
              <a:off x="2200" y="4201"/>
              <a:ext cx="35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3742" name="Text Box 78"/>
          <p:cNvSpPr txBox="1">
            <a:spLocks noChangeAspect="1" noChangeArrowheads="1"/>
          </p:cNvSpPr>
          <p:nvPr/>
        </p:nvSpPr>
        <p:spPr bwMode="auto">
          <a:xfrm>
            <a:off x="3203575" y="6280150"/>
            <a:ext cx="38258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</a:t>
            </a:r>
            <a:r>
              <a:rPr lang="cs-CZ" altLang="cs-CZ" b="1" baseline="-25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13743" name="Text Box 79"/>
          <p:cNvSpPr txBox="1">
            <a:spLocks noChangeAspect="1" noChangeArrowheads="1"/>
          </p:cNvSpPr>
          <p:nvPr/>
        </p:nvSpPr>
        <p:spPr bwMode="auto">
          <a:xfrm>
            <a:off x="8459788" y="6237288"/>
            <a:ext cx="27781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113744" name="Text Box 80"/>
          <p:cNvSpPr txBox="1">
            <a:spLocks noChangeAspect="1" noChangeArrowheads="1"/>
          </p:cNvSpPr>
          <p:nvPr/>
        </p:nvSpPr>
        <p:spPr bwMode="auto">
          <a:xfrm>
            <a:off x="5951538" y="3644900"/>
            <a:ext cx="2190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13745" name="Line 81"/>
          <p:cNvSpPr>
            <a:spLocks noChangeShapeType="1"/>
          </p:cNvSpPr>
          <p:nvPr/>
        </p:nvSpPr>
        <p:spPr bwMode="auto">
          <a:xfrm>
            <a:off x="5867400" y="4076700"/>
            <a:ext cx="2519363" cy="36036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46" name="Line 82"/>
          <p:cNvSpPr>
            <a:spLocks noChangeShapeType="1"/>
          </p:cNvSpPr>
          <p:nvPr/>
        </p:nvSpPr>
        <p:spPr bwMode="auto">
          <a:xfrm flipH="1">
            <a:off x="3779838" y="4437063"/>
            <a:ext cx="4537075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 type="none" w="sm" len="lg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47" name="Line 83"/>
          <p:cNvSpPr>
            <a:spLocks noChangeShapeType="1"/>
          </p:cNvSpPr>
          <p:nvPr/>
        </p:nvSpPr>
        <p:spPr bwMode="auto">
          <a:xfrm>
            <a:off x="3276600" y="3933825"/>
            <a:ext cx="2590800" cy="2663825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48" name="Line 84"/>
          <p:cNvSpPr>
            <a:spLocks noChangeShapeType="1"/>
          </p:cNvSpPr>
          <p:nvPr/>
        </p:nvSpPr>
        <p:spPr bwMode="auto">
          <a:xfrm>
            <a:off x="3795713" y="4437063"/>
            <a:ext cx="631825" cy="649287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49" name="Line 85"/>
          <p:cNvSpPr>
            <a:spLocks noChangeShapeType="1"/>
          </p:cNvSpPr>
          <p:nvPr/>
        </p:nvSpPr>
        <p:spPr bwMode="auto">
          <a:xfrm flipH="1">
            <a:off x="3779838" y="5084763"/>
            <a:ext cx="647700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 type="none" w="lg" len="lg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0" name="Line 86"/>
          <p:cNvSpPr>
            <a:spLocks noChangeShapeType="1"/>
          </p:cNvSpPr>
          <p:nvPr/>
        </p:nvSpPr>
        <p:spPr bwMode="auto">
          <a:xfrm>
            <a:off x="3779838" y="4292600"/>
            <a:ext cx="0" cy="230505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1" name="Line 87"/>
          <p:cNvSpPr>
            <a:spLocks noChangeShapeType="1"/>
          </p:cNvSpPr>
          <p:nvPr/>
        </p:nvSpPr>
        <p:spPr bwMode="auto">
          <a:xfrm flipH="1" flipV="1">
            <a:off x="3132138" y="4652963"/>
            <a:ext cx="2735262" cy="194468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2" name="Line 88"/>
          <p:cNvSpPr>
            <a:spLocks noChangeShapeType="1"/>
          </p:cNvSpPr>
          <p:nvPr/>
        </p:nvSpPr>
        <p:spPr bwMode="auto">
          <a:xfrm flipH="1" flipV="1">
            <a:off x="3779838" y="5084763"/>
            <a:ext cx="647700" cy="460375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 type="arrow" w="sm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3" name="Line 89"/>
          <p:cNvSpPr>
            <a:spLocks noChangeShapeType="1"/>
          </p:cNvSpPr>
          <p:nvPr/>
        </p:nvSpPr>
        <p:spPr bwMode="auto">
          <a:xfrm>
            <a:off x="4427538" y="4364038"/>
            <a:ext cx="0" cy="230505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4" name="Line 90"/>
          <p:cNvSpPr>
            <a:spLocks noChangeShapeType="1"/>
          </p:cNvSpPr>
          <p:nvPr/>
        </p:nvSpPr>
        <p:spPr bwMode="auto">
          <a:xfrm flipH="1">
            <a:off x="3779838" y="5589588"/>
            <a:ext cx="647700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 type="none" w="lg" len="lg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5" name="Line 91"/>
          <p:cNvSpPr>
            <a:spLocks noChangeShapeType="1"/>
          </p:cNvSpPr>
          <p:nvPr/>
        </p:nvSpPr>
        <p:spPr bwMode="auto">
          <a:xfrm flipH="1" flipV="1">
            <a:off x="3348038" y="5373688"/>
            <a:ext cx="2519362" cy="1295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6" name="Line 92"/>
          <p:cNvSpPr>
            <a:spLocks noChangeShapeType="1"/>
          </p:cNvSpPr>
          <p:nvPr/>
        </p:nvSpPr>
        <p:spPr bwMode="auto">
          <a:xfrm flipH="1" flipV="1">
            <a:off x="3779838" y="5595938"/>
            <a:ext cx="2159000" cy="1109662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 type="arrow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757" name="Text Box 93"/>
          <p:cNvSpPr txBox="1">
            <a:spLocks noChangeAspect="1" noChangeArrowheads="1"/>
          </p:cNvSpPr>
          <p:nvPr/>
        </p:nvSpPr>
        <p:spPr bwMode="auto">
          <a:xfrm>
            <a:off x="3348038" y="3716338"/>
            <a:ext cx="4413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R</a:t>
            </a:r>
            <a:r>
              <a:rPr lang="cs-CZ" altLang="cs-CZ" b="1" baseline="-25000" dirty="0">
                <a:solidFill>
                  <a:srgbClr val="000000"/>
                </a:solidFill>
              </a:rPr>
              <a:t>B1</a:t>
            </a:r>
          </a:p>
        </p:txBody>
      </p:sp>
      <p:sp>
        <p:nvSpPr>
          <p:cNvPr id="113758" name="Text Box 94"/>
          <p:cNvSpPr txBox="1">
            <a:spLocks noChangeAspect="1" noChangeArrowheads="1"/>
          </p:cNvSpPr>
          <p:nvPr/>
        </p:nvSpPr>
        <p:spPr bwMode="auto">
          <a:xfrm>
            <a:off x="3203575" y="5013325"/>
            <a:ext cx="28575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13759" name="Text Box 95"/>
          <p:cNvSpPr txBox="1">
            <a:spLocks noChangeAspect="1" noChangeArrowheads="1"/>
          </p:cNvSpPr>
          <p:nvPr/>
        </p:nvSpPr>
        <p:spPr bwMode="auto">
          <a:xfrm>
            <a:off x="3132138" y="4365625"/>
            <a:ext cx="4413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B2</a:t>
            </a:r>
          </a:p>
        </p:txBody>
      </p:sp>
      <p:graphicFrame>
        <p:nvGraphicFramePr>
          <p:cNvPr id="113760" name="Object 96"/>
          <p:cNvGraphicFramePr>
            <a:graphicFrameLocks noChangeAspect="1"/>
          </p:cNvGraphicFramePr>
          <p:nvPr/>
        </p:nvGraphicFramePr>
        <p:xfrm>
          <a:off x="6011863" y="4768850"/>
          <a:ext cx="299561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5" name="Rovnice" r:id="rId3" imgW="1663560" imgH="660240" progId="Equation.3">
                  <p:embed/>
                </p:oleObj>
              </mc:Choice>
              <mc:Fallback>
                <p:oleObj name="Rovnice" r:id="rId3" imgW="1663560" imgH="660240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768850"/>
                        <a:ext cx="2995612" cy="11906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3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3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3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3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3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3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3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3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3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1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3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3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1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1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13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1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1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13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11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3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3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11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1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1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3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3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11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1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13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742" grpId="1"/>
      <p:bldP spid="113743" grpId="1"/>
      <p:bldP spid="113744" grpId="1"/>
      <p:bldP spid="113745" grpId="0" animBg="1"/>
      <p:bldP spid="113746" grpId="0" animBg="1"/>
      <p:bldP spid="113747" grpId="0" animBg="1"/>
      <p:bldP spid="113748" grpId="0" animBg="1"/>
      <p:bldP spid="113749" grpId="0" animBg="1"/>
      <p:bldP spid="113750" grpId="0" animBg="1"/>
      <p:bldP spid="113751" grpId="0" animBg="1"/>
      <p:bldP spid="113752" grpId="0" animBg="1"/>
      <p:bldP spid="113753" grpId="0" animBg="1"/>
      <p:bldP spid="113754" grpId="0" animBg="1"/>
      <p:bldP spid="113755" grpId="0" animBg="1"/>
      <p:bldP spid="113756" grpId="0" animBg="1"/>
      <p:bldP spid="113757" grpId="1"/>
      <p:bldP spid="113758" grpId="1"/>
      <p:bldP spid="1137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856663" cy="777875"/>
          </a:xfrm>
        </p:spPr>
        <p:txBody>
          <a:bodyPr/>
          <a:lstStyle/>
          <a:p>
            <a:r>
              <a:rPr lang="cs-CZ" altLang="cs-CZ" sz="38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Regulace otáček 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50825" y="1268413"/>
            <a:ext cx="87852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i="1">
                <a:solidFill>
                  <a:srgbClr val="000000"/>
                </a:solidFill>
                <a:latin typeface="Tahoma" panose="020B0604030504040204" pitchFamily="34" charset="0"/>
              </a:rPr>
              <a:t>Regulace otáček stejnosměrných motorů je výhodná a patří k hlavním výhodám stejnosměrných motorů.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95288" y="2205038"/>
            <a:ext cx="770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  <a:latin typeface="Tahoma" panose="020B0604030504040204" pitchFamily="34" charset="0"/>
              </a:rPr>
              <a:t>Možnosti regulace z odvození mechanické charakteristiky:</a:t>
            </a:r>
            <a:endParaRPr lang="cs-CZ" altLang="cs-CZ" sz="2000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48137" name="Object 9"/>
          <p:cNvGraphicFramePr>
            <a:graphicFrameLocks noChangeAspect="1"/>
          </p:cNvGraphicFramePr>
          <p:nvPr/>
        </p:nvGraphicFramePr>
        <p:xfrm>
          <a:off x="684213" y="2782888"/>
          <a:ext cx="7108825" cy="223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3" name="Rovnice" r:id="rId3" imgW="3479760" imgH="1091880" progId="Equation.3">
                  <p:embed/>
                </p:oleObj>
              </mc:Choice>
              <mc:Fallback>
                <p:oleObj name="Rovnice" r:id="rId3" imgW="3479760" imgH="1091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782888"/>
                        <a:ext cx="7108825" cy="22304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79388" y="5337175"/>
            <a:ext cx="87852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4013" indent="-354013"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4032250" algn="l"/>
                <a:tab pos="5475288" algn="l"/>
                <a:tab pos="6996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1.	Změnou napětí na kotvě (pulsní měnič nebo řízený usměrňovač)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2.	Změnou buzení (zpravidla odbuzování)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3.	Zvýšení odporu v obvodu kotvy (ztrátová regulace)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2663825" cy="1511300"/>
          </a:xfrm>
        </p:spPr>
        <p:txBody>
          <a:bodyPr/>
          <a:lstStyle/>
          <a:p>
            <a:r>
              <a:rPr lang="cs-CZ" altLang="cs-CZ" sz="30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Brzdění </a:t>
            </a:r>
            <a:br>
              <a:rPr lang="cs-CZ" altLang="cs-CZ" sz="30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cs-CZ" altLang="cs-CZ" sz="30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protiproudem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79388" y="2168525"/>
            <a:ext cx="2486025" cy="4356100"/>
            <a:chOff x="113" y="1185"/>
            <a:chExt cx="1566" cy="2744"/>
          </a:xfrm>
        </p:grpSpPr>
        <p:grpSp>
          <p:nvGrpSpPr>
            <p:cNvPr id="115716" name="Group 4"/>
            <p:cNvGrpSpPr>
              <a:grpSpLocks/>
            </p:cNvGrpSpPr>
            <p:nvPr/>
          </p:nvGrpSpPr>
          <p:grpSpPr bwMode="auto">
            <a:xfrm>
              <a:off x="339" y="2692"/>
              <a:ext cx="726" cy="908"/>
              <a:chOff x="521" y="2205"/>
              <a:chExt cx="726" cy="908"/>
            </a:xfrm>
          </p:grpSpPr>
          <p:grpSp>
            <p:nvGrpSpPr>
              <p:cNvPr id="115717" name="Group 5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115718" name="Arc 6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5719" name="Arc 7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5720" name="Arc 8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5721" name="Line 9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15722" name="Line 10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115723" name="Line 11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5724" name="Line 12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5725" name="Oval 13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726" name="Oval 14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15727" name="Line 15"/>
            <p:cNvSpPr>
              <a:spLocks noChangeShapeType="1"/>
            </p:cNvSpPr>
            <p:nvPr/>
          </p:nvSpPr>
          <p:spPr bwMode="auto">
            <a:xfrm>
              <a:off x="385" y="2920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728" name="Text Box 16"/>
            <p:cNvSpPr txBox="1">
              <a:spLocks noChangeArrowheads="1"/>
            </p:cNvSpPr>
            <p:nvPr/>
          </p:nvSpPr>
          <p:spPr bwMode="auto">
            <a:xfrm>
              <a:off x="158" y="3056"/>
              <a:ext cx="23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/>
                <a:t>U</a:t>
              </a:r>
              <a:r>
                <a:rPr lang="cs-CZ" altLang="cs-CZ" sz="2000" b="1" baseline="-25000"/>
                <a:t>b</a:t>
              </a:r>
            </a:p>
          </p:txBody>
        </p:sp>
        <p:sp>
          <p:nvSpPr>
            <p:cNvPr id="115729" name="Text Box 17"/>
            <p:cNvSpPr txBox="1">
              <a:spLocks noChangeArrowheads="1"/>
            </p:cNvSpPr>
            <p:nvPr/>
          </p:nvSpPr>
          <p:spPr bwMode="auto">
            <a:xfrm>
              <a:off x="611" y="3691"/>
              <a:ext cx="18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/>
                <a:t>I</a:t>
              </a:r>
              <a:r>
                <a:rPr lang="cs-CZ" altLang="cs-CZ" sz="2000" b="1" baseline="-25000"/>
                <a:t>b</a:t>
              </a:r>
            </a:p>
          </p:txBody>
        </p:sp>
        <p:sp>
          <p:nvSpPr>
            <p:cNvPr id="115730" name="Line 18"/>
            <p:cNvSpPr>
              <a:spLocks noChangeShapeType="1"/>
            </p:cNvSpPr>
            <p:nvPr/>
          </p:nvSpPr>
          <p:spPr bwMode="auto">
            <a:xfrm flipH="1">
              <a:off x="475" y="36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731" name="Oval 19"/>
            <p:cNvSpPr>
              <a:spLocks noChangeArrowheads="1"/>
            </p:cNvSpPr>
            <p:nvPr/>
          </p:nvSpPr>
          <p:spPr bwMode="auto">
            <a:xfrm>
              <a:off x="748" y="1967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732" name="Rectangle 20"/>
            <p:cNvSpPr>
              <a:spLocks noChangeArrowheads="1"/>
            </p:cNvSpPr>
            <p:nvPr/>
          </p:nvSpPr>
          <p:spPr bwMode="auto">
            <a:xfrm>
              <a:off x="703" y="2149"/>
              <a:ext cx="45" cy="136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733" name="Rectangle 21"/>
            <p:cNvSpPr>
              <a:spLocks noChangeArrowheads="1"/>
            </p:cNvSpPr>
            <p:nvPr/>
          </p:nvSpPr>
          <p:spPr bwMode="auto">
            <a:xfrm>
              <a:off x="1247" y="2149"/>
              <a:ext cx="45" cy="136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734" name="Oval 22"/>
            <p:cNvSpPr>
              <a:spLocks noChangeArrowheads="1"/>
            </p:cNvSpPr>
            <p:nvPr/>
          </p:nvSpPr>
          <p:spPr bwMode="auto">
            <a:xfrm>
              <a:off x="156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735" name="Oval 23"/>
            <p:cNvSpPr>
              <a:spLocks noChangeArrowheads="1"/>
            </p:cNvSpPr>
            <p:nvPr/>
          </p:nvSpPr>
          <p:spPr bwMode="auto">
            <a:xfrm>
              <a:off x="29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15736" name="AutoShape 24"/>
            <p:cNvCxnSpPr>
              <a:cxnSpLocks noChangeShapeType="1"/>
              <a:stCxn id="115735" idx="4"/>
              <a:endCxn id="115732" idx="1"/>
            </p:cNvCxnSpPr>
            <p:nvPr/>
          </p:nvCxnSpPr>
          <p:spPr bwMode="auto">
            <a:xfrm rot="16200000" flipH="1">
              <a:off x="174" y="1695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737" name="AutoShape 25"/>
            <p:cNvCxnSpPr>
              <a:cxnSpLocks noChangeShapeType="1"/>
              <a:stCxn id="115734" idx="4"/>
              <a:endCxn id="115733" idx="3"/>
            </p:cNvCxnSpPr>
            <p:nvPr/>
          </p:nvCxnSpPr>
          <p:spPr bwMode="auto">
            <a:xfrm rot="5400000">
              <a:off x="1111" y="1718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738" name="Line 26"/>
            <p:cNvSpPr>
              <a:spLocks noChangeShapeType="1"/>
            </p:cNvSpPr>
            <p:nvPr/>
          </p:nvSpPr>
          <p:spPr bwMode="auto">
            <a:xfrm>
              <a:off x="475" y="1468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739" name="Text Box 27"/>
            <p:cNvSpPr txBox="1">
              <a:spLocks noChangeArrowheads="1"/>
            </p:cNvSpPr>
            <p:nvPr/>
          </p:nvSpPr>
          <p:spPr bwMode="auto">
            <a:xfrm>
              <a:off x="811" y="1196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U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15740" name="Text Box 28"/>
            <p:cNvSpPr txBox="1">
              <a:spLocks noChangeArrowheads="1"/>
            </p:cNvSpPr>
            <p:nvPr/>
          </p:nvSpPr>
          <p:spPr bwMode="auto">
            <a:xfrm>
              <a:off x="253" y="1185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chemeClr val="tx2">
                      <a:lumMod val="25000"/>
                    </a:schemeClr>
                  </a:solidFill>
                </a:rPr>
                <a:t>+</a:t>
              </a:r>
              <a:endParaRPr lang="cs-CZ" altLang="cs-CZ" sz="2000" b="1" baseline="-25000">
                <a:solidFill>
                  <a:schemeClr val="tx2">
                    <a:lumMod val="25000"/>
                  </a:schemeClr>
                </a:solidFill>
              </a:endParaRPr>
            </a:p>
          </p:txBody>
        </p:sp>
        <p:sp>
          <p:nvSpPr>
            <p:cNvPr id="115741" name="Text Box 29"/>
            <p:cNvSpPr txBox="1">
              <a:spLocks noChangeArrowheads="1"/>
            </p:cNvSpPr>
            <p:nvPr/>
          </p:nvSpPr>
          <p:spPr bwMode="auto">
            <a:xfrm>
              <a:off x="1564" y="1185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chemeClr val="tx2">
                      <a:lumMod val="25000"/>
                    </a:schemeClr>
                  </a:solidFill>
                </a:rPr>
                <a:t>-</a:t>
              </a:r>
              <a:endParaRPr lang="cs-CZ" altLang="cs-CZ" sz="2000" b="1" baseline="-25000">
                <a:solidFill>
                  <a:schemeClr val="tx2">
                    <a:lumMod val="25000"/>
                  </a:schemeClr>
                </a:solidFill>
              </a:endParaRPr>
            </a:p>
          </p:txBody>
        </p:sp>
        <p:sp>
          <p:nvSpPr>
            <p:cNvPr id="115742" name="Text Box 30"/>
            <p:cNvSpPr txBox="1">
              <a:spLocks noChangeArrowheads="1"/>
            </p:cNvSpPr>
            <p:nvPr/>
          </p:nvSpPr>
          <p:spPr bwMode="auto">
            <a:xfrm>
              <a:off x="915" y="1990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chemeClr val="tx2">
                      <a:lumMod val="25000"/>
                    </a:schemeClr>
                  </a:solidFill>
                </a:rPr>
                <a:t>U</a:t>
              </a:r>
              <a:r>
                <a:rPr lang="cs-CZ" altLang="cs-CZ" sz="2000" b="1" baseline="-25000">
                  <a:solidFill>
                    <a:schemeClr val="tx2">
                      <a:lumMod val="25000"/>
                    </a:schemeClr>
                  </a:solidFill>
                </a:rPr>
                <a:t>i</a:t>
              </a:r>
            </a:p>
          </p:txBody>
        </p:sp>
        <p:sp>
          <p:nvSpPr>
            <p:cNvPr id="115743" name="Line 31"/>
            <p:cNvSpPr>
              <a:spLocks noChangeShapeType="1"/>
            </p:cNvSpPr>
            <p:nvPr/>
          </p:nvSpPr>
          <p:spPr bwMode="auto">
            <a:xfrm>
              <a:off x="793" y="2240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744" name="Arc 32"/>
            <p:cNvSpPr>
              <a:spLocks noChangeAspect="1"/>
            </p:cNvSpPr>
            <p:nvPr/>
          </p:nvSpPr>
          <p:spPr bwMode="auto">
            <a:xfrm rot="18900000">
              <a:off x="772" y="1788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745" name="Text Box 33"/>
            <p:cNvSpPr txBox="1">
              <a:spLocks noChangeArrowheads="1"/>
            </p:cNvSpPr>
            <p:nvPr/>
          </p:nvSpPr>
          <p:spPr bwMode="auto">
            <a:xfrm>
              <a:off x="929" y="1650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chemeClr val="tx2">
                      <a:lumMod val="25000"/>
                    </a:schemeClr>
                  </a:solidFill>
                </a:rPr>
                <a:t>n</a:t>
              </a:r>
            </a:p>
          </p:txBody>
        </p:sp>
        <p:sp>
          <p:nvSpPr>
            <p:cNvPr id="115746" name="Line 34"/>
            <p:cNvSpPr>
              <a:spLocks noChangeShapeType="1"/>
            </p:cNvSpPr>
            <p:nvPr/>
          </p:nvSpPr>
          <p:spPr bwMode="auto">
            <a:xfrm rot="16200000" flipH="1">
              <a:off x="90" y="1910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747" name="Text Box 35"/>
            <p:cNvSpPr txBox="1">
              <a:spLocks noChangeArrowheads="1"/>
            </p:cNvSpPr>
            <p:nvPr/>
          </p:nvSpPr>
          <p:spPr bwMode="auto">
            <a:xfrm>
              <a:off x="113" y="1650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chemeClr val="tx2">
                      <a:lumMod val="25000"/>
                    </a:schemeClr>
                  </a:solidFill>
                </a:rPr>
                <a:t>I</a:t>
              </a:r>
              <a:endParaRPr lang="cs-CZ" altLang="cs-CZ" sz="2000" b="1" baseline="-25000">
                <a:solidFill>
                  <a:schemeClr val="tx2">
                    <a:lumMod val="25000"/>
                  </a:schemeClr>
                </a:solidFill>
              </a:endParaRPr>
            </a:p>
          </p:txBody>
        </p:sp>
      </p:grpSp>
      <p:sp>
        <p:nvSpPr>
          <p:cNvPr id="115748" name="Text Box 36"/>
          <p:cNvSpPr txBox="1">
            <a:spLocks noChangeArrowheads="1"/>
          </p:cNvSpPr>
          <p:nvPr/>
        </p:nvSpPr>
        <p:spPr bwMode="auto">
          <a:xfrm>
            <a:off x="3276600" y="261938"/>
            <a:ext cx="568801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Aktivní zátěž </a:t>
            </a:r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- základní princip: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do obvody kotvy se zařadí odpor, napájení kotvy a buzení se nemění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při odporu R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</a:rPr>
              <a:t>B1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 rychlost břemene klesá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při odporu R</a:t>
            </a:r>
            <a:r>
              <a:rPr lang="cs-CZ" altLang="cs-CZ" sz="2000" b="1" baseline="-25000" dirty="0">
                <a:solidFill>
                  <a:srgbClr val="000000"/>
                </a:solidFill>
                <a:latin typeface="Tahoma" panose="020B0604030504040204" pitchFamily="34" charset="0"/>
              </a:rPr>
              <a:t>B2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 břemeno klesá (n </a:t>
            </a:r>
            <a:r>
              <a:rPr lang="en-US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&lt; 0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)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po ustálení otáčky zůstávají konstantní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značné ztráty v brzdném odporu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možné využití – jeřáby</a:t>
            </a:r>
          </a:p>
        </p:txBody>
      </p:sp>
      <p:grpSp>
        <p:nvGrpSpPr>
          <p:cNvPr id="115852" name="Group 140"/>
          <p:cNvGrpSpPr>
            <a:grpSpLocks/>
          </p:cNvGrpSpPr>
          <p:nvPr/>
        </p:nvGrpSpPr>
        <p:grpSpPr bwMode="auto">
          <a:xfrm>
            <a:off x="5867400" y="3500438"/>
            <a:ext cx="2843213" cy="3168650"/>
            <a:chOff x="3696" y="2205"/>
            <a:chExt cx="1791" cy="1996"/>
          </a:xfrm>
        </p:grpSpPr>
        <p:sp>
          <p:nvSpPr>
            <p:cNvPr id="115787" name="Line 75"/>
            <p:cNvSpPr>
              <a:spLocks noChangeShapeType="1"/>
            </p:cNvSpPr>
            <p:nvPr/>
          </p:nvSpPr>
          <p:spPr bwMode="auto">
            <a:xfrm>
              <a:off x="3707" y="2205"/>
              <a:ext cx="0" cy="199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788" name="Line 76"/>
            <p:cNvSpPr>
              <a:spLocks noChangeShapeType="1"/>
            </p:cNvSpPr>
            <p:nvPr/>
          </p:nvSpPr>
          <p:spPr bwMode="auto">
            <a:xfrm>
              <a:off x="3696" y="3475"/>
              <a:ext cx="179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5790" name="Text Box 78"/>
          <p:cNvSpPr txBox="1">
            <a:spLocks noChangeAspect="1" noChangeArrowheads="1"/>
          </p:cNvSpPr>
          <p:nvPr/>
        </p:nvSpPr>
        <p:spPr bwMode="auto">
          <a:xfrm>
            <a:off x="8604250" y="5516563"/>
            <a:ext cx="27781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M</a:t>
            </a:r>
            <a:endParaRPr lang="cs-CZ" altLang="cs-CZ" b="1" baseline="-25000" dirty="0">
              <a:solidFill>
                <a:srgbClr val="000000"/>
              </a:solidFill>
            </a:endParaRPr>
          </a:p>
        </p:txBody>
      </p:sp>
      <p:sp>
        <p:nvSpPr>
          <p:cNvPr id="115791" name="Text Box 79"/>
          <p:cNvSpPr txBox="1">
            <a:spLocks noChangeAspect="1" noChangeArrowheads="1"/>
          </p:cNvSpPr>
          <p:nvPr/>
        </p:nvSpPr>
        <p:spPr bwMode="auto">
          <a:xfrm>
            <a:off x="5651500" y="3213100"/>
            <a:ext cx="2190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15792" name="Line 80"/>
          <p:cNvSpPr>
            <a:spLocks noChangeShapeType="1"/>
          </p:cNvSpPr>
          <p:nvPr/>
        </p:nvSpPr>
        <p:spPr bwMode="auto">
          <a:xfrm>
            <a:off x="5867400" y="3716338"/>
            <a:ext cx="2519363" cy="360362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804" name="Text Box 92"/>
          <p:cNvSpPr txBox="1">
            <a:spLocks noChangeAspect="1" noChangeArrowheads="1"/>
          </p:cNvSpPr>
          <p:nvPr/>
        </p:nvSpPr>
        <p:spPr bwMode="auto">
          <a:xfrm>
            <a:off x="8388350" y="4941888"/>
            <a:ext cx="4413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dirty="0">
                <a:solidFill>
                  <a:schemeClr val="tx2">
                    <a:lumMod val="25000"/>
                  </a:schemeClr>
                </a:solidFill>
              </a:rPr>
              <a:t>R</a:t>
            </a:r>
            <a:r>
              <a:rPr lang="cs-CZ" altLang="cs-CZ" b="1" baseline="-25000" dirty="0">
                <a:solidFill>
                  <a:schemeClr val="tx2">
                    <a:lumMod val="25000"/>
                  </a:schemeClr>
                </a:solidFill>
              </a:rPr>
              <a:t>B1</a:t>
            </a:r>
          </a:p>
        </p:txBody>
      </p:sp>
      <p:sp>
        <p:nvSpPr>
          <p:cNvPr id="115805" name="Text Box 93"/>
          <p:cNvSpPr txBox="1">
            <a:spLocks noChangeAspect="1" noChangeArrowheads="1"/>
          </p:cNvSpPr>
          <p:nvPr/>
        </p:nvSpPr>
        <p:spPr bwMode="auto">
          <a:xfrm>
            <a:off x="8243888" y="3644900"/>
            <a:ext cx="28575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dirty="0" err="1">
                <a:solidFill>
                  <a:schemeClr val="bg1">
                    <a:lumMod val="60000"/>
                    <a:lumOff val="40000"/>
                  </a:schemeClr>
                </a:solidFill>
              </a:rPr>
              <a:t>R</a:t>
            </a:r>
            <a:r>
              <a:rPr lang="cs-CZ" altLang="cs-CZ" b="1" baseline="-25000" dirty="0" err="1">
                <a:solidFill>
                  <a:schemeClr val="bg1">
                    <a:lumMod val="60000"/>
                    <a:lumOff val="40000"/>
                  </a:schemeClr>
                </a:solidFill>
              </a:rPr>
              <a:t>i</a:t>
            </a:r>
            <a:endParaRPr lang="cs-CZ" altLang="cs-CZ" b="1" baseline="-250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5806" name="Text Box 94"/>
          <p:cNvSpPr txBox="1">
            <a:spLocks noChangeAspect="1" noChangeArrowheads="1"/>
          </p:cNvSpPr>
          <p:nvPr/>
        </p:nvSpPr>
        <p:spPr bwMode="auto">
          <a:xfrm>
            <a:off x="8243888" y="6308725"/>
            <a:ext cx="4413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R</a:t>
            </a:r>
            <a:r>
              <a:rPr lang="cs-CZ" altLang="cs-CZ" b="1" baseline="-25000">
                <a:solidFill>
                  <a:srgbClr val="0000FF"/>
                </a:solidFill>
              </a:rPr>
              <a:t>B2</a:t>
            </a:r>
          </a:p>
        </p:txBody>
      </p:sp>
      <p:grpSp>
        <p:nvGrpSpPr>
          <p:cNvPr id="115851" name="Group 139"/>
          <p:cNvGrpSpPr>
            <a:grpSpLocks/>
          </p:cNvGrpSpPr>
          <p:nvPr/>
        </p:nvGrpSpPr>
        <p:grpSpPr bwMode="auto">
          <a:xfrm>
            <a:off x="182563" y="2185988"/>
            <a:ext cx="3103562" cy="4341812"/>
            <a:chOff x="22" y="1559"/>
            <a:chExt cx="1955" cy="2735"/>
          </a:xfrm>
        </p:grpSpPr>
        <p:grpSp>
          <p:nvGrpSpPr>
            <p:cNvPr id="115850" name="Group 138"/>
            <p:cNvGrpSpPr>
              <a:grpSpLocks/>
            </p:cNvGrpSpPr>
            <p:nvPr/>
          </p:nvGrpSpPr>
          <p:grpSpPr bwMode="auto">
            <a:xfrm>
              <a:off x="22" y="1559"/>
              <a:ext cx="1955" cy="2735"/>
              <a:chOff x="22" y="1559"/>
              <a:chExt cx="1955" cy="2735"/>
            </a:xfrm>
          </p:grpSpPr>
          <p:grpSp>
            <p:nvGrpSpPr>
              <p:cNvPr id="115750" name="Group 38"/>
              <p:cNvGrpSpPr>
                <a:grpSpLocks/>
              </p:cNvGrpSpPr>
              <p:nvPr/>
            </p:nvGrpSpPr>
            <p:grpSpPr bwMode="auto">
              <a:xfrm>
                <a:off x="248" y="3055"/>
                <a:ext cx="726" cy="908"/>
                <a:chOff x="521" y="2205"/>
                <a:chExt cx="726" cy="908"/>
              </a:xfrm>
            </p:grpSpPr>
            <p:grpSp>
              <p:nvGrpSpPr>
                <p:cNvPr id="115751" name="Group 39"/>
                <p:cNvGrpSpPr>
                  <a:grpSpLocks/>
                </p:cNvGrpSpPr>
                <p:nvPr/>
              </p:nvGrpSpPr>
              <p:grpSpPr bwMode="auto">
                <a:xfrm>
                  <a:off x="1156" y="2251"/>
                  <a:ext cx="91" cy="810"/>
                  <a:chOff x="431" y="1518"/>
                  <a:chExt cx="91" cy="810"/>
                </a:xfrm>
              </p:grpSpPr>
              <p:sp>
                <p:nvSpPr>
                  <p:cNvPr id="115752" name="Arc 40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43" y="168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753" name="Arc 41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43" y="184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754" name="Arc 42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31" y="200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75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442" y="1518"/>
                    <a:ext cx="0" cy="164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756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431" y="2164"/>
                    <a:ext cx="0" cy="164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15757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623" y="2251"/>
                  <a:ext cx="54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758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612" y="3067"/>
                  <a:ext cx="54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759" name="Oval 47"/>
                <p:cNvSpPr>
                  <a:spLocks noChangeArrowheads="1"/>
                </p:cNvSpPr>
                <p:nvPr/>
              </p:nvSpPr>
              <p:spPr bwMode="auto">
                <a:xfrm>
                  <a:off x="521" y="2205"/>
                  <a:ext cx="91" cy="91"/>
                </a:xfrm>
                <a:prstGeom prst="ellips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760" name="Oval 48"/>
                <p:cNvSpPr>
                  <a:spLocks noChangeArrowheads="1"/>
                </p:cNvSpPr>
                <p:nvPr/>
              </p:nvSpPr>
              <p:spPr bwMode="auto">
                <a:xfrm>
                  <a:off x="521" y="3022"/>
                  <a:ext cx="91" cy="91"/>
                </a:xfrm>
                <a:prstGeom prst="ellips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5761" name="Line 49"/>
              <p:cNvSpPr>
                <a:spLocks noChangeShapeType="1"/>
              </p:cNvSpPr>
              <p:nvPr/>
            </p:nvSpPr>
            <p:spPr bwMode="auto">
              <a:xfrm>
                <a:off x="294" y="3283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62" name="Text Box 50"/>
              <p:cNvSpPr txBox="1">
                <a:spLocks noChangeArrowheads="1"/>
              </p:cNvSpPr>
              <p:nvPr/>
            </p:nvSpPr>
            <p:spPr bwMode="auto">
              <a:xfrm>
                <a:off x="67" y="3419"/>
                <a:ext cx="23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5763" name="Text Box 51"/>
              <p:cNvSpPr txBox="1">
                <a:spLocks noChangeArrowheads="1"/>
              </p:cNvSpPr>
              <p:nvPr/>
            </p:nvSpPr>
            <p:spPr bwMode="auto">
              <a:xfrm>
                <a:off x="520" y="4054"/>
                <a:ext cx="19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5764" name="Line 52"/>
              <p:cNvSpPr>
                <a:spLocks noChangeShapeType="1"/>
              </p:cNvSpPr>
              <p:nvPr/>
            </p:nvSpPr>
            <p:spPr bwMode="auto">
              <a:xfrm flipH="1">
                <a:off x="384" y="4054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65" name="Oval 53"/>
              <p:cNvSpPr>
                <a:spLocks noChangeArrowheads="1"/>
              </p:cNvSpPr>
              <p:nvPr/>
            </p:nvSpPr>
            <p:spPr bwMode="auto">
              <a:xfrm>
                <a:off x="657" y="2330"/>
                <a:ext cx="499" cy="499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66" name="Rectangle 54"/>
              <p:cNvSpPr>
                <a:spLocks noChangeArrowheads="1"/>
              </p:cNvSpPr>
              <p:nvPr/>
            </p:nvSpPr>
            <p:spPr bwMode="auto">
              <a:xfrm>
                <a:off x="612" y="2512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67" name="Rectangle 55"/>
              <p:cNvSpPr>
                <a:spLocks noChangeArrowheads="1"/>
              </p:cNvSpPr>
              <p:nvPr/>
            </p:nvSpPr>
            <p:spPr bwMode="auto">
              <a:xfrm>
                <a:off x="1156" y="2512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68" name="Oval 56"/>
              <p:cNvSpPr>
                <a:spLocks noChangeArrowheads="1"/>
              </p:cNvSpPr>
              <p:nvPr/>
            </p:nvSpPr>
            <p:spPr bwMode="auto">
              <a:xfrm>
                <a:off x="1473" y="178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69" name="Oval 57"/>
              <p:cNvSpPr>
                <a:spLocks noChangeArrowheads="1"/>
              </p:cNvSpPr>
              <p:nvPr/>
            </p:nvSpPr>
            <p:spPr bwMode="auto">
              <a:xfrm>
                <a:off x="203" y="1790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5770" name="AutoShape 58"/>
              <p:cNvCxnSpPr>
                <a:cxnSpLocks noChangeShapeType="1"/>
                <a:stCxn id="115769" idx="4"/>
                <a:endCxn id="115766" idx="1"/>
              </p:cNvCxnSpPr>
              <p:nvPr/>
            </p:nvCxnSpPr>
            <p:spPr bwMode="auto">
              <a:xfrm rot="16200000" flipH="1">
                <a:off x="85" y="2061"/>
                <a:ext cx="683" cy="355"/>
              </a:xfrm>
              <a:prstGeom prst="bentConnector2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5772" name="Line 60"/>
              <p:cNvSpPr>
                <a:spLocks noChangeShapeType="1"/>
              </p:cNvSpPr>
              <p:nvPr/>
            </p:nvSpPr>
            <p:spPr bwMode="auto">
              <a:xfrm>
                <a:off x="409" y="1842"/>
                <a:ext cx="9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73" name="Text Box 61"/>
              <p:cNvSpPr txBox="1">
                <a:spLocks noChangeArrowheads="1"/>
              </p:cNvSpPr>
              <p:nvPr/>
            </p:nvSpPr>
            <p:spPr bwMode="auto">
              <a:xfrm>
                <a:off x="862" y="1604"/>
                <a:ext cx="16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74" name="Text Box 62"/>
              <p:cNvSpPr txBox="1">
                <a:spLocks noChangeArrowheads="1"/>
              </p:cNvSpPr>
              <p:nvPr/>
            </p:nvSpPr>
            <p:spPr bwMode="auto">
              <a:xfrm>
                <a:off x="162" y="1559"/>
                <a:ext cx="17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+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75" name="Text Box 63"/>
              <p:cNvSpPr txBox="1">
                <a:spLocks noChangeArrowheads="1"/>
              </p:cNvSpPr>
              <p:nvPr/>
            </p:nvSpPr>
            <p:spPr bwMode="auto">
              <a:xfrm>
                <a:off x="1473" y="1559"/>
                <a:ext cx="115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-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76" name="Text Box 64"/>
              <p:cNvSpPr txBox="1">
                <a:spLocks noChangeArrowheads="1"/>
              </p:cNvSpPr>
              <p:nvPr/>
            </p:nvSpPr>
            <p:spPr bwMode="auto">
              <a:xfrm>
                <a:off x="824" y="2353"/>
                <a:ext cx="19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115777" name="Line 65"/>
              <p:cNvSpPr>
                <a:spLocks noChangeShapeType="1"/>
              </p:cNvSpPr>
              <p:nvPr/>
            </p:nvSpPr>
            <p:spPr bwMode="auto">
              <a:xfrm>
                <a:off x="702" y="2603"/>
                <a:ext cx="40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78" name="Arc 66"/>
              <p:cNvSpPr>
                <a:spLocks noChangeAspect="1"/>
              </p:cNvSpPr>
              <p:nvPr/>
            </p:nvSpPr>
            <p:spPr bwMode="auto">
              <a:xfrm rot="18900000">
                <a:off x="680" y="2149"/>
                <a:ext cx="453" cy="439"/>
              </a:xfrm>
              <a:custGeom>
                <a:avLst/>
                <a:gdLst>
                  <a:gd name="G0" fmla="+- 0 0 0"/>
                  <a:gd name="G1" fmla="+- 20935 0 0"/>
                  <a:gd name="G2" fmla="+- 21600 0 0"/>
                  <a:gd name="T0" fmla="*/ 5318 w 21600"/>
                  <a:gd name="T1" fmla="*/ 0 h 20935"/>
                  <a:gd name="T2" fmla="*/ 21600 w 21600"/>
                  <a:gd name="T3" fmla="*/ 20935 h 20935"/>
                  <a:gd name="T4" fmla="*/ 0 w 21600"/>
                  <a:gd name="T5" fmla="*/ 20935 h 20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935" fill="none" extrusionOk="0">
                    <a:moveTo>
                      <a:pt x="5318" y="-1"/>
                    </a:moveTo>
                    <a:cubicBezTo>
                      <a:pt x="14894" y="2432"/>
                      <a:pt x="21600" y="11053"/>
                      <a:pt x="21600" y="20935"/>
                    </a:cubicBezTo>
                  </a:path>
                  <a:path w="21600" h="20935" stroke="0" extrusionOk="0">
                    <a:moveTo>
                      <a:pt x="5318" y="-1"/>
                    </a:moveTo>
                    <a:cubicBezTo>
                      <a:pt x="14894" y="2432"/>
                      <a:pt x="21600" y="11053"/>
                      <a:pt x="21600" y="20935"/>
                    </a:cubicBezTo>
                    <a:lnTo>
                      <a:pt x="0" y="20935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79" name="Text Box 67"/>
              <p:cNvSpPr txBox="1">
                <a:spLocks noChangeArrowheads="1"/>
              </p:cNvSpPr>
              <p:nvPr/>
            </p:nvSpPr>
            <p:spPr bwMode="auto">
              <a:xfrm>
                <a:off x="838" y="2013"/>
                <a:ext cx="148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15780" name="Line 68"/>
              <p:cNvSpPr>
                <a:spLocks noChangeShapeType="1"/>
              </p:cNvSpPr>
              <p:nvPr/>
            </p:nvSpPr>
            <p:spPr bwMode="auto">
              <a:xfrm rot="16200000" flipH="1">
                <a:off x="-1" y="2273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81" name="Text Box 69"/>
              <p:cNvSpPr txBox="1">
                <a:spLocks noChangeArrowheads="1"/>
              </p:cNvSpPr>
              <p:nvPr/>
            </p:nvSpPr>
            <p:spPr bwMode="auto">
              <a:xfrm>
                <a:off x="22" y="2024"/>
                <a:ext cx="12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82" name="Rectangle 70"/>
              <p:cNvSpPr>
                <a:spLocks noChangeArrowheads="1"/>
              </p:cNvSpPr>
              <p:nvPr/>
            </p:nvSpPr>
            <p:spPr bwMode="auto">
              <a:xfrm rot="5400000">
                <a:off x="1293" y="2114"/>
                <a:ext cx="453" cy="181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785" name="Text Box 73"/>
              <p:cNvSpPr txBox="1">
                <a:spLocks noChangeArrowheads="1"/>
              </p:cNvSpPr>
              <p:nvPr/>
            </p:nvSpPr>
            <p:spPr bwMode="auto">
              <a:xfrm>
                <a:off x="1672" y="2058"/>
                <a:ext cx="305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R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B1</a:t>
                </a:r>
              </a:p>
            </p:txBody>
          </p:sp>
        </p:grpSp>
        <p:cxnSp>
          <p:nvCxnSpPr>
            <p:cNvPr id="115807" name="AutoShape 95"/>
            <p:cNvCxnSpPr>
              <a:cxnSpLocks noChangeShapeType="1"/>
              <a:stCxn id="115767" idx="3"/>
              <a:endCxn id="115782" idx="3"/>
            </p:cNvCxnSpPr>
            <p:nvPr/>
          </p:nvCxnSpPr>
          <p:spPr bwMode="auto">
            <a:xfrm flipV="1">
              <a:off x="1209" y="2448"/>
              <a:ext cx="312" cy="132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808" name="AutoShape 96"/>
            <p:cNvCxnSpPr>
              <a:cxnSpLocks noChangeShapeType="1"/>
              <a:stCxn id="115782" idx="1"/>
              <a:endCxn id="115768" idx="4"/>
            </p:cNvCxnSpPr>
            <p:nvPr/>
          </p:nvCxnSpPr>
          <p:spPr bwMode="auto">
            <a:xfrm flipH="1" flipV="1">
              <a:off x="1519" y="1892"/>
              <a:ext cx="2" cy="7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5813" name="Group 101"/>
          <p:cNvGrpSpPr>
            <a:grpSpLocks/>
          </p:cNvGrpSpPr>
          <p:nvPr/>
        </p:nvGrpSpPr>
        <p:grpSpPr bwMode="auto">
          <a:xfrm>
            <a:off x="179388" y="2205038"/>
            <a:ext cx="3103562" cy="4341812"/>
            <a:chOff x="3516" y="1015"/>
            <a:chExt cx="1955" cy="2735"/>
          </a:xfrm>
        </p:grpSpPr>
        <p:grpSp>
          <p:nvGrpSpPr>
            <p:cNvPr id="115814" name="Group 102"/>
            <p:cNvGrpSpPr>
              <a:grpSpLocks/>
            </p:cNvGrpSpPr>
            <p:nvPr/>
          </p:nvGrpSpPr>
          <p:grpSpPr bwMode="auto">
            <a:xfrm>
              <a:off x="3516" y="1015"/>
              <a:ext cx="1955" cy="2735"/>
              <a:chOff x="3516" y="1015"/>
              <a:chExt cx="1955" cy="2735"/>
            </a:xfrm>
          </p:grpSpPr>
          <p:grpSp>
            <p:nvGrpSpPr>
              <p:cNvPr id="115815" name="Group 103"/>
              <p:cNvGrpSpPr>
                <a:grpSpLocks/>
              </p:cNvGrpSpPr>
              <p:nvPr/>
            </p:nvGrpSpPr>
            <p:grpSpPr bwMode="auto">
              <a:xfrm>
                <a:off x="3742" y="2511"/>
                <a:ext cx="726" cy="908"/>
                <a:chOff x="521" y="2205"/>
                <a:chExt cx="726" cy="908"/>
              </a:xfrm>
            </p:grpSpPr>
            <p:grpSp>
              <p:nvGrpSpPr>
                <p:cNvPr id="115816" name="Group 104"/>
                <p:cNvGrpSpPr>
                  <a:grpSpLocks/>
                </p:cNvGrpSpPr>
                <p:nvPr/>
              </p:nvGrpSpPr>
              <p:grpSpPr bwMode="auto">
                <a:xfrm>
                  <a:off x="1156" y="2251"/>
                  <a:ext cx="91" cy="810"/>
                  <a:chOff x="431" y="1518"/>
                  <a:chExt cx="91" cy="810"/>
                </a:xfrm>
              </p:grpSpPr>
              <p:sp>
                <p:nvSpPr>
                  <p:cNvPr id="115817" name="Arc 105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43" y="168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818" name="Arc 106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43" y="184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819" name="Arc 107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31" y="200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820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442" y="1518"/>
                    <a:ext cx="0" cy="164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821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431" y="2164"/>
                    <a:ext cx="0" cy="164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15822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623" y="2251"/>
                  <a:ext cx="54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823" name="Line 111"/>
                <p:cNvSpPr>
                  <a:spLocks noChangeShapeType="1"/>
                </p:cNvSpPr>
                <p:nvPr/>
              </p:nvSpPr>
              <p:spPr bwMode="auto">
                <a:xfrm flipH="1">
                  <a:off x="612" y="3067"/>
                  <a:ext cx="54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824" name="Oval 112"/>
                <p:cNvSpPr>
                  <a:spLocks noChangeArrowheads="1"/>
                </p:cNvSpPr>
                <p:nvPr/>
              </p:nvSpPr>
              <p:spPr bwMode="auto">
                <a:xfrm>
                  <a:off x="521" y="2205"/>
                  <a:ext cx="91" cy="91"/>
                </a:xfrm>
                <a:prstGeom prst="ellips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825" name="Oval 113"/>
                <p:cNvSpPr>
                  <a:spLocks noChangeArrowheads="1"/>
                </p:cNvSpPr>
                <p:nvPr/>
              </p:nvSpPr>
              <p:spPr bwMode="auto">
                <a:xfrm>
                  <a:off x="521" y="3022"/>
                  <a:ext cx="91" cy="91"/>
                </a:xfrm>
                <a:prstGeom prst="ellips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5826" name="Line 114"/>
              <p:cNvSpPr>
                <a:spLocks noChangeShapeType="1"/>
              </p:cNvSpPr>
              <p:nvPr/>
            </p:nvSpPr>
            <p:spPr bwMode="auto">
              <a:xfrm>
                <a:off x="3788" y="2739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27" name="Text Box 115"/>
              <p:cNvSpPr txBox="1">
                <a:spLocks noChangeArrowheads="1"/>
              </p:cNvSpPr>
              <p:nvPr/>
            </p:nvSpPr>
            <p:spPr bwMode="auto">
              <a:xfrm>
                <a:off x="3561" y="2875"/>
                <a:ext cx="23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5828" name="Text Box 116"/>
              <p:cNvSpPr txBox="1">
                <a:spLocks noChangeArrowheads="1"/>
              </p:cNvSpPr>
              <p:nvPr/>
            </p:nvSpPr>
            <p:spPr bwMode="auto">
              <a:xfrm>
                <a:off x="4014" y="3510"/>
                <a:ext cx="19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5829" name="Line 117"/>
              <p:cNvSpPr>
                <a:spLocks noChangeShapeType="1"/>
              </p:cNvSpPr>
              <p:nvPr/>
            </p:nvSpPr>
            <p:spPr bwMode="auto">
              <a:xfrm flipH="1">
                <a:off x="3878" y="3510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0" name="Oval 118"/>
              <p:cNvSpPr>
                <a:spLocks noChangeArrowheads="1"/>
              </p:cNvSpPr>
              <p:nvPr/>
            </p:nvSpPr>
            <p:spPr bwMode="auto">
              <a:xfrm>
                <a:off x="4151" y="1786"/>
                <a:ext cx="499" cy="499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1" name="Rectangle 119"/>
              <p:cNvSpPr>
                <a:spLocks noChangeArrowheads="1"/>
              </p:cNvSpPr>
              <p:nvPr/>
            </p:nvSpPr>
            <p:spPr bwMode="auto">
              <a:xfrm>
                <a:off x="4106" y="1968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2" name="Rectangle 120"/>
              <p:cNvSpPr>
                <a:spLocks noChangeArrowheads="1"/>
              </p:cNvSpPr>
              <p:nvPr/>
            </p:nvSpPr>
            <p:spPr bwMode="auto">
              <a:xfrm>
                <a:off x="4650" y="1968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3" name="Oval 121"/>
              <p:cNvSpPr>
                <a:spLocks noChangeArrowheads="1"/>
              </p:cNvSpPr>
              <p:nvPr/>
            </p:nvSpPr>
            <p:spPr bwMode="auto">
              <a:xfrm>
                <a:off x="4967" y="1241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4" name="Oval 122"/>
              <p:cNvSpPr>
                <a:spLocks noChangeArrowheads="1"/>
              </p:cNvSpPr>
              <p:nvPr/>
            </p:nvSpPr>
            <p:spPr bwMode="auto">
              <a:xfrm>
                <a:off x="3697" y="1246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5835" name="AutoShape 123"/>
              <p:cNvCxnSpPr>
                <a:cxnSpLocks noChangeShapeType="1"/>
                <a:stCxn id="115834" idx="4"/>
                <a:endCxn id="115831" idx="1"/>
              </p:cNvCxnSpPr>
              <p:nvPr/>
            </p:nvCxnSpPr>
            <p:spPr bwMode="auto">
              <a:xfrm rot="16200000" flipH="1">
                <a:off x="3579" y="1517"/>
                <a:ext cx="683" cy="355"/>
              </a:xfrm>
              <a:prstGeom prst="bentConnector2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5836" name="Line 124"/>
              <p:cNvSpPr>
                <a:spLocks noChangeShapeType="1"/>
              </p:cNvSpPr>
              <p:nvPr/>
            </p:nvSpPr>
            <p:spPr bwMode="auto">
              <a:xfrm>
                <a:off x="3903" y="1298"/>
                <a:ext cx="9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7" name="Text Box 125"/>
              <p:cNvSpPr txBox="1">
                <a:spLocks noChangeArrowheads="1"/>
              </p:cNvSpPr>
              <p:nvPr/>
            </p:nvSpPr>
            <p:spPr bwMode="auto">
              <a:xfrm>
                <a:off x="4356" y="1060"/>
                <a:ext cx="16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8" name="Text Box 126"/>
              <p:cNvSpPr txBox="1">
                <a:spLocks noChangeArrowheads="1"/>
              </p:cNvSpPr>
              <p:nvPr/>
            </p:nvSpPr>
            <p:spPr bwMode="auto">
              <a:xfrm>
                <a:off x="3656" y="1015"/>
                <a:ext cx="17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+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39" name="Text Box 127"/>
              <p:cNvSpPr txBox="1">
                <a:spLocks noChangeArrowheads="1"/>
              </p:cNvSpPr>
              <p:nvPr/>
            </p:nvSpPr>
            <p:spPr bwMode="auto">
              <a:xfrm>
                <a:off x="4967" y="1015"/>
                <a:ext cx="115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-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40" name="Text Box 128"/>
              <p:cNvSpPr txBox="1">
                <a:spLocks noChangeArrowheads="1"/>
              </p:cNvSpPr>
              <p:nvPr/>
            </p:nvSpPr>
            <p:spPr bwMode="auto">
              <a:xfrm>
                <a:off x="4318" y="1809"/>
                <a:ext cx="19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115841" name="Line 129"/>
              <p:cNvSpPr>
                <a:spLocks noChangeShapeType="1"/>
              </p:cNvSpPr>
              <p:nvPr/>
            </p:nvSpPr>
            <p:spPr bwMode="auto">
              <a:xfrm rot="10800000">
                <a:off x="4196" y="2059"/>
                <a:ext cx="40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42" name="Arc 130"/>
              <p:cNvSpPr>
                <a:spLocks noChangeAspect="1"/>
              </p:cNvSpPr>
              <p:nvPr/>
            </p:nvSpPr>
            <p:spPr bwMode="auto">
              <a:xfrm rot="18900000">
                <a:off x="4175" y="1607"/>
                <a:ext cx="448" cy="439"/>
              </a:xfrm>
              <a:custGeom>
                <a:avLst/>
                <a:gdLst>
                  <a:gd name="G0" fmla="+- 0 0 0"/>
                  <a:gd name="G1" fmla="+- 20935 0 0"/>
                  <a:gd name="G2" fmla="+- 21600 0 0"/>
                  <a:gd name="T0" fmla="*/ 5318 w 21350"/>
                  <a:gd name="T1" fmla="*/ 0 h 20935"/>
                  <a:gd name="T2" fmla="*/ 21350 w 21350"/>
                  <a:gd name="T3" fmla="*/ 17659 h 20935"/>
                  <a:gd name="T4" fmla="*/ 0 w 21350"/>
                  <a:gd name="T5" fmla="*/ 20935 h 20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50" h="20935" fill="none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</a:path>
                  <a:path w="21350" h="20935" stroke="0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  <a:lnTo>
                      <a:pt x="0" y="20935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stealth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43" name="Text Box 131"/>
              <p:cNvSpPr txBox="1">
                <a:spLocks noChangeArrowheads="1"/>
              </p:cNvSpPr>
              <p:nvPr/>
            </p:nvSpPr>
            <p:spPr bwMode="auto">
              <a:xfrm>
                <a:off x="4332" y="1469"/>
                <a:ext cx="148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15844" name="Line 132"/>
              <p:cNvSpPr>
                <a:spLocks noChangeShapeType="1"/>
              </p:cNvSpPr>
              <p:nvPr/>
            </p:nvSpPr>
            <p:spPr bwMode="auto">
              <a:xfrm rot="16200000" flipH="1">
                <a:off x="3493" y="1729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45" name="Text Box 133"/>
              <p:cNvSpPr txBox="1">
                <a:spLocks noChangeArrowheads="1"/>
              </p:cNvSpPr>
              <p:nvPr/>
            </p:nvSpPr>
            <p:spPr bwMode="auto">
              <a:xfrm>
                <a:off x="3516" y="1480"/>
                <a:ext cx="12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46" name="Rectangle 134"/>
              <p:cNvSpPr>
                <a:spLocks noChangeArrowheads="1"/>
              </p:cNvSpPr>
              <p:nvPr/>
            </p:nvSpPr>
            <p:spPr bwMode="auto">
              <a:xfrm rot="5400000">
                <a:off x="4787" y="1570"/>
                <a:ext cx="453" cy="181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5847" name="Text Box 135"/>
              <p:cNvSpPr txBox="1">
                <a:spLocks noChangeArrowheads="1"/>
              </p:cNvSpPr>
              <p:nvPr/>
            </p:nvSpPr>
            <p:spPr bwMode="auto">
              <a:xfrm>
                <a:off x="5166" y="1514"/>
                <a:ext cx="305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R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B2</a:t>
                </a:r>
              </a:p>
            </p:txBody>
          </p:sp>
        </p:grpSp>
        <p:cxnSp>
          <p:nvCxnSpPr>
            <p:cNvPr id="115848" name="AutoShape 136"/>
            <p:cNvCxnSpPr>
              <a:cxnSpLocks noChangeShapeType="1"/>
              <a:stCxn id="115832" idx="3"/>
              <a:endCxn id="115846" idx="3"/>
            </p:cNvCxnSpPr>
            <p:nvPr/>
          </p:nvCxnSpPr>
          <p:spPr bwMode="auto">
            <a:xfrm flipV="1">
              <a:off x="4703" y="1904"/>
              <a:ext cx="312" cy="132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849" name="AutoShape 137"/>
            <p:cNvCxnSpPr>
              <a:cxnSpLocks noChangeShapeType="1"/>
              <a:stCxn id="115846" idx="1"/>
              <a:endCxn id="115833" idx="4"/>
            </p:cNvCxnSpPr>
            <p:nvPr/>
          </p:nvCxnSpPr>
          <p:spPr bwMode="auto">
            <a:xfrm flipH="1" flipV="1">
              <a:off x="5013" y="1348"/>
              <a:ext cx="2" cy="7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5853" name="Text Box 141"/>
          <p:cNvSpPr txBox="1">
            <a:spLocks noChangeAspect="1" noChangeArrowheads="1"/>
          </p:cNvSpPr>
          <p:nvPr/>
        </p:nvSpPr>
        <p:spPr bwMode="auto">
          <a:xfrm>
            <a:off x="5435600" y="6394450"/>
            <a:ext cx="3841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- n</a:t>
            </a:r>
          </a:p>
        </p:txBody>
      </p:sp>
      <p:sp>
        <p:nvSpPr>
          <p:cNvPr id="115854" name="Line 142"/>
          <p:cNvSpPr>
            <a:spLocks noChangeShapeType="1"/>
          </p:cNvSpPr>
          <p:nvPr/>
        </p:nvSpPr>
        <p:spPr bwMode="auto">
          <a:xfrm>
            <a:off x="7667625" y="3500438"/>
            <a:ext cx="0" cy="3097212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855" name="Text Box 143"/>
          <p:cNvSpPr txBox="1">
            <a:spLocks noChangeAspect="1" noChangeArrowheads="1"/>
          </p:cNvSpPr>
          <p:nvPr/>
        </p:nvSpPr>
        <p:spPr bwMode="auto">
          <a:xfrm>
            <a:off x="7654925" y="3141663"/>
            <a:ext cx="3730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66FF33"/>
                </a:solidFill>
              </a:rPr>
              <a:t>M</a:t>
            </a:r>
            <a:r>
              <a:rPr lang="cs-CZ" altLang="cs-CZ" b="1" baseline="-25000">
                <a:solidFill>
                  <a:srgbClr val="66FF33"/>
                </a:solidFill>
              </a:rPr>
              <a:t>Z</a:t>
            </a:r>
          </a:p>
        </p:txBody>
      </p:sp>
      <p:sp>
        <p:nvSpPr>
          <p:cNvPr id="115856" name="Line 144"/>
          <p:cNvSpPr>
            <a:spLocks noChangeShapeType="1"/>
          </p:cNvSpPr>
          <p:nvPr/>
        </p:nvSpPr>
        <p:spPr bwMode="auto">
          <a:xfrm>
            <a:off x="5867400" y="3716338"/>
            <a:ext cx="2520950" cy="1441450"/>
          </a:xfrm>
          <a:prstGeom prst="line">
            <a:avLst/>
          </a:prstGeom>
          <a:noFill/>
          <a:ln w="50800">
            <a:solidFill>
              <a:schemeClr val="tx2">
                <a:lumMod val="25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857" name="Line 145"/>
          <p:cNvSpPr>
            <a:spLocks noChangeShapeType="1"/>
          </p:cNvSpPr>
          <p:nvPr/>
        </p:nvSpPr>
        <p:spPr bwMode="auto">
          <a:xfrm flipH="1" flipV="1">
            <a:off x="5867400" y="3716338"/>
            <a:ext cx="2233613" cy="2881312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858" name="Line 146"/>
          <p:cNvSpPr>
            <a:spLocks noChangeShapeType="1"/>
          </p:cNvSpPr>
          <p:nvPr/>
        </p:nvSpPr>
        <p:spPr bwMode="auto">
          <a:xfrm flipH="1">
            <a:off x="5867400" y="4724400"/>
            <a:ext cx="1800225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lgDashDot"/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859" name="Line 147"/>
          <p:cNvSpPr>
            <a:spLocks noChangeShapeType="1"/>
          </p:cNvSpPr>
          <p:nvPr/>
        </p:nvSpPr>
        <p:spPr bwMode="auto">
          <a:xfrm flipH="1">
            <a:off x="5867400" y="6021388"/>
            <a:ext cx="1800225" cy="0"/>
          </a:xfrm>
          <a:prstGeom prst="line">
            <a:avLst/>
          </a:prstGeom>
          <a:noFill/>
          <a:ln w="12700">
            <a:solidFill>
              <a:srgbClr val="0000FF"/>
            </a:solidFill>
            <a:prstDash val="lgDashDot"/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15860" name="Object 148"/>
          <p:cNvGraphicFramePr>
            <a:graphicFrameLocks noChangeAspect="1"/>
          </p:cNvGraphicFramePr>
          <p:nvPr/>
        </p:nvGraphicFramePr>
        <p:xfrm>
          <a:off x="1965325" y="4797425"/>
          <a:ext cx="3316288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85" name="Rovnice" r:id="rId3" imgW="1841400" imgH="660240" progId="Equation.3">
                  <p:embed/>
                </p:oleObj>
              </mc:Choice>
              <mc:Fallback>
                <p:oleObj name="Rovnice" r:id="rId3" imgW="1841400" imgH="660240" progId="Equation.3">
                  <p:embed/>
                  <p:pic>
                    <p:nvPicPr>
                      <p:cNvPr id="0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4797425"/>
                        <a:ext cx="3316288" cy="11906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5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5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5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5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5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5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1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5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1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1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5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5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5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15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11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11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15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15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15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1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1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5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5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1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11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15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15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15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90" grpId="0"/>
      <p:bldP spid="115791" grpId="0"/>
      <p:bldP spid="115792" grpId="0" animBg="1"/>
      <p:bldP spid="115804" grpId="0"/>
      <p:bldP spid="115805" grpId="0"/>
      <p:bldP spid="115806" grpId="0"/>
      <p:bldP spid="115853" grpId="0"/>
      <p:bldP spid="115854" grpId="0" animBg="1"/>
      <p:bldP spid="115855" grpId="0"/>
      <p:bldP spid="115856" grpId="0" animBg="1"/>
      <p:bldP spid="115857" grpId="0" animBg="1"/>
      <p:bldP spid="115858" grpId="0" animBg="1"/>
      <p:bldP spid="11585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2663825" cy="1511300"/>
          </a:xfrm>
        </p:spPr>
        <p:txBody>
          <a:bodyPr/>
          <a:lstStyle/>
          <a:p>
            <a:r>
              <a:rPr lang="cs-CZ" altLang="cs-CZ" sz="30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Brzdění </a:t>
            </a:r>
            <a:br>
              <a:rPr lang="cs-CZ" altLang="cs-CZ" sz="30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cs-CZ" altLang="cs-CZ" sz="30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protiproudem</a:t>
            </a:r>
          </a:p>
        </p:txBody>
      </p:sp>
      <p:grpSp>
        <p:nvGrpSpPr>
          <p:cNvPr id="116867" name="Group 131"/>
          <p:cNvGrpSpPr>
            <a:grpSpLocks/>
          </p:cNvGrpSpPr>
          <p:nvPr/>
        </p:nvGrpSpPr>
        <p:grpSpPr bwMode="auto">
          <a:xfrm>
            <a:off x="250825" y="2241550"/>
            <a:ext cx="2486025" cy="4359275"/>
            <a:chOff x="113" y="1366"/>
            <a:chExt cx="1566" cy="2746"/>
          </a:xfrm>
        </p:grpSpPr>
        <p:grpSp>
          <p:nvGrpSpPr>
            <p:cNvPr id="116740" name="Group 4"/>
            <p:cNvGrpSpPr>
              <a:grpSpLocks/>
            </p:cNvGrpSpPr>
            <p:nvPr/>
          </p:nvGrpSpPr>
          <p:grpSpPr bwMode="auto">
            <a:xfrm>
              <a:off x="339" y="2873"/>
              <a:ext cx="726" cy="908"/>
              <a:chOff x="521" y="2205"/>
              <a:chExt cx="726" cy="908"/>
            </a:xfrm>
          </p:grpSpPr>
          <p:grpSp>
            <p:nvGrpSpPr>
              <p:cNvPr id="116741" name="Group 5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116742" name="Arc 6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43" name="Arc 7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44" name="Arc 8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45" name="Line 9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46" name="Line 10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6747" name="Line 11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48" name="Line 12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49" name="Oval 13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50" name="Oval 14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6751" name="Line 15"/>
            <p:cNvSpPr>
              <a:spLocks noChangeShapeType="1"/>
            </p:cNvSpPr>
            <p:nvPr/>
          </p:nvSpPr>
          <p:spPr bwMode="auto">
            <a:xfrm>
              <a:off x="385" y="3101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52" name="Text Box 16"/>
            <p:cNvSpPr txBox="1">
              <a:spLocks noChangeArrowheads="1"/>
            </p:cNvSpPr>
            <p:nvPr/>
          </p:nvSpPr>
          <p:spPr bwMode="auto">
            <a:xfrm>
              <a:off x="158" y="3237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6753" name="Text Box 17"/>
            <p:cNvSpPr txBox="1">
              <a:spLocks noChangeArrowheads="1"/>
            </p:cNvSpPr>
            <p:nvPr/>
          </p:nvSpPr>
          <p:spPr bwMode="auto">
            <a:xfrm>
              <a:off x="611" y="3872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6754" name="Line 18"/>
            <p:cNvSpPr>
              <a:spLocks noChangeShapeType="1"/>
            </p:cNvSpPr>
            <p:nvPr/>
          </p:nvSpPr>
          <p:spPr bwMode="auto">
            <a:xfrm flipH="1">
              <a:off x="475" y="3872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55" name="Oval 19"/>
            <p:cNvSpPr>
              <a:spLocks noChangeArrowheads="1"/>
            </p:cNvSpPr>
            <p:nvPr/>
          </p:nvSpPr>
          <p:spPr bwMode="auto">
            <a:xfrm>
              <a:off x="748" y="2148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56" name="Rectangle 20"/>
            <p:cNvSpPr>
              <a:spLocks noChangeArrowheads="1"/>
            </p:cNvSpPr>
            <p:nvPr/>
          </p:nvSpPr>
          <p:spPr bwMode="auto">
            <a:xfrm>
              <a:off x="703" y="2330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57" name="Rectangle 21"/>
            <p:cNvSpPr>
              <a:spLocks noChangeArrowheads="1"/>
            </p:cNvSpPr>
            <p:nvPr/>
          </p:nvSpPr>
          <p:spPr bwMode="auto">
            <a:xfrm>
              <a:off x="1247" y="2330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58" name="Oval 22"/>
            <p:cNvSpPr>
              <a:spLocks noChangeArrowheads="1"/>
            </p:cNvSpPr>
            <p:nvPr/>
          </p:nvSpPr>
          <p:spPr bwMode="auto">
            <a:xfrm>
              <a:off x="1564" y="1603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59" name="Oval 23"/>
            <p:cNvSpPr>
              <a:spLocks noChangeArrowheads="1"/>
            </p:cNvSpPr>
            <p:nvPr/>
          </p:nvSpPr>
          <p:spPr bwMode="auto">
            <a:xfrm>
              <a:off x="294" y="1603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6760" name="AutoShape 24"/>
            <p:cNvCxnSpPr>
              <a:cxnSpLocks noChangeShapeType="1"/>
              <a:stCxn id="116759" idx="4"/>
              <a:endCxn id="116756" idx="1"/>
            </p:cNvCxnSpPr>
            <p:nvPr/>
          </p:nvCxnSpPr>
          <p:spPr bwMode="auto">
            <a:xfrm rot="16200000" flipH="1">
              <a:off x="174" y="1876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761" name="AutoShape 25"/>
            <p:cNvCxnSpPr>
              <a:cxnSpLocks noChangeShapeType="1"/>
              <a:stCxn id="116758" idx="4"/>
              <a:endCxn id="116757" idx="3"/>
            </p:cNvCxnSpPr>
            <p:nvPr/>
          </p:nvCxnSpPr>
          <p:spPr bwMode="auto">
            <a:xfrm rot="5400000">
              <a:off x="1111" y="1899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6762" name="Line 26"/>
            <p:cNvSpPr>
              <a:spLocks noChangeShapeType="1"/>
            </p:cNvSpPr>
            <p:nvPr/>
          </p:nvSpPr>
          <p:spPr bwMode="auto">
            <a:xfrm>
              <a:off x="475" y="1649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63" name="Text Box 27"/>
            <p:cNvSpPr txBox="1">
              <a:spLocks noChangeArrowheads="1"/>
            </p:cNvSpPr>
            <p:nvPr/>
          </p:nvSpPr>
          <p:spPr bwMode="auto">
            <a:xfrm>
              <a:off x="811" y="1377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6764" name="Text Box 28"/>
            <p:cNvSpPr txBox="1">
              <a:spLocks noChangeArrowheads="1"/>
            </p:cNvSpPr>
            <p:nvPr/>
          </p:nvSpPr>
          <p:spPr bwMode="auto">
            <a:xfrm>
              <a:off x="253" y="1366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6765" name="Text Box 29"/>
            <p:cNvSpPr txBox="1">
              <a:spLocks noChangeArrowheads="1"/>
            </p:cNvSpPr>
            <p:nvPr/>
          </p:nvSpPr>
          <p:spPr bwMode="auto">
            <a:xfrm>
              <a:off x="1564" y="1366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6766" name="Text Box 30"/>
            <p:cNvSpPr txBox="1">
              <a:spLocks noChangeArrowheads="1"/>
            </p:cNvSpPr>
            <p:nvPr/>
          </p:nvSpPr>
          <p:spPr bwMode="auto">
            <a:xfrm>
              <a:off x="915" y="2171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6767" name="Line 31"/>
            <p:cNvSpPr>
              <a:spLocks noChangeShapeType="1"/>
            </p:cNvSpPr>
            <p:nvPr/>
          </p:nvSpPr>
          <p:spPr bwMode="auto">
            <a:xfrm>
              <a:off x="793" y="2421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68" name="Arc 32"/>
            <p:cNvSpPr>
              <a:spLocks noChangeAspect="1"/>
            </p:cNvSpPr>
            <p:nvPr/>
          </p:nvSpPr>
          <p:spPr bwMode="auto">
            <a:xfrm rot="18900000">
              <a:off x="772" y="1969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69" name="Text Box 33"/>
            <p:cNvSpPr txBox="1">
              <a:spLocks noChangeArrowheads="1"/>
            </p:cNvSpPr>
            <p:nvPr/>
          </p:nvSpPr>
          <p:spPr bwMode="auto">
            <a:xfrm>
              <a:off x="929" y="1831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6770" name="Line 34"/>
            <p:cNvSpPr>
              <a:spLocks noChangeShapeType="1"/>
            </p:cNvSpPr>
            <p:nvPr/>
          </p:nvSpPr>
          <p:spPr bwMode="auto">
            <a:xfrm rot="16200000" flipH="1">
              <a:off x="90" y="20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771" name="Text Box 35"/>
            <p:cNvSpPr txBox="1">
              <a:spLocks noChangeArrowheads="1"/>
            </p:cNvSpPr>
            <p:nvPr/>
          </p:nvSpPr>
          <p:spPr bwMode="auto">
            <a:xfrm>
              <a:off x="113" y="1831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16772" name="Text Box 36"/>
          <p:cNvSpPr txBox="1">
            <a:spLocks noChangeArrowheads="1"/>
          </p:cNvSpPr>
          <p:nvPr/>
        </p:nvSpPr>
        <p:spPr bwMode="auto">
          <a:xfrm>
            <a:off x="3276600" y="188913"/>
            <a:ext cx="568801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>
                <a:solidFill>
                  <a:srgbClr val="000000"/>
                </a:solidFill>
                <a:latin typeface="Tahoma" panose="020B0604030504040204" pitchFamily="34" charset="0"/>
              </a:rPr>
              <a:t>Pasivní zátěž - </a:t>
            </a:r>
            <a:r>
              <a:rPr lang="cs-CZ" altLang="cs-CZ" sz="2000" b="1" u="sng">
                <a:solidFill>
                  <a:srgbClr val="000000"/>
                </a:solidFill>
                <a:latin typeface="Tahoma" panose="020B0604030504040204" pitchFamily="34" charset="0"/>
              </a:rPr>
              <a:t>Základní princip: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změna polarity napětí na kotvě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přechod do 3. kvadrantu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nutné snížení proudu v kotvě – R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B1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, R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B2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nestabilní stav, otáčky klesají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po zastavení se kotva odpojí od sítě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v opačném případě se motor roztočí na druhou stranu </a:t>
            </a:r>
          </a:p>
        </p:txBody>
      </p:sp>
      <p:grpSp>
        <p:nvGrpSpPr>
          <p:cNvPr id="116872" name="Group 136"/>
          <p:cNvGrpSpPr>
            <a:grpSpLocks/>
          </p:cNvGrpSpPr>
          <p:nvPr/>
        </p:nvGrpSpPr>
        <p:grpSpPr bwMode="auto">
          <a:xfrm>
            <a:off x="4897438" y="3070225"/>
            <a:ext cx="3851275" cy="3671888"/>
            <a:chOff x="3061" y="1888"/>
            <a:chExt cx="2426" cy="2313"/>
          </a:xfrm>
        </p:grpSpPr>
        <p:sp>
          <p:nvSpPr>
            <p:cNvPr id="116774" name="Line 38"/>
            <p:cNvSpPr>
              <a:spLocks noChangeShapeType="1"/>
            </p:cNvSpPr>
            <p:nvPr/>
          </p:nvSpPr>
          <p:spPr bwMode="auto">
            <a:xfrm>
              <a:off x="4274" y="1888"/>
              <a:ext cx="0" cy="23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775" name="Line 39"/>
            <p:cNvSpPr>
              <a:spLocks noChangeShapeType="1"/>
            </p:cNvSpPr>
            <p:nvPr/>
          </p:nvSpPr>
          <p:spPr bwMode="auto">
            <a:xfrm>
              <a:off x="3061" y="3045"/>
              <a:ext cx="242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6776" name="Text Box 40"/>
          <p:cNvSpPr txBox="1">
            <a:spLocks noChangeAspect="1" noChangeArrowheads="1"/>
          </p:cNvSpPr>
          <p:nvPr/>
        </p:nvSpPr>
        <p:spPr bwMode="auto">
          <a:xfrm>
            <a:off x="8426450" y="5013325"/>
            <a:ext cx="27781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116777" name="Text Box 41"/>
          <p:cNvSpPr txBox="1">
            <a:spLocks noChangeAspect="1" noChangeArrowheads="1"/>
          </p:cNvSpPr>
          <p:nvPr/>
        </p:nvSpPr>
        <p:spPr bwMode="auto">
          <a:xfrm>
            <a:off x="6584950" y="2852738"/>
            <a:ext cx="2190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16779" name="Text Box 43"/>
          <p:cNvSpPr txBox="1">
            <a:spLocks noChangeAspect="1" noChangeArrowheads="1"/>
          </p:cNvSpPr>
          <p:nvPr/>
        </p:nvSpPr>
        <p:spPr bwMode="auto">
          <a:xfrm>
            <a:off x="5402263" y="3068638"/>
            <a:ext cx="4413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B1</a:t>
            </a:r>
          </a:p>
        </p:txBody>
      </p:sp>
      <p:sp>
        <p:nvSpPr>
          <p:cNvPr id="116780" name="Text Box 44"/>
          <p:cNvSpPr txBox="1">
            <a:spLocks noChangeAspect="1" noChangeArrowheads="1"/>
          </p:cNvSpPr>
          <p:nvPr/>
        </p:nvSpPr>
        <p:spPr bwMode="auto">
          <a:xfrm>
            <a:off x="8426450" y="3429000"/>
            <a:ext cx="28575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16781" name="Text Box 45"/>
          <p:cNvSpPr txBox="1">
            <a:spLocks noChangeAspect="1" noChangeArrowheads="1"/>
          </p:cNvSpPr>
          <p:nvPr/>
        </p:nvSpPr>
        <p:spPr bwMode="auto">
          <a:xfrm>
            <a:off x="4572000" y="3513138"/>
            <a:ext cx="4413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B2</a:t>
            </a:r>
          </a:p>
        </p:txBody>
      </p:sp>
      <p:grpSp>
        <p:nvGrpSpPr>
          <p:cNvPr id="116865" name="Group 129"/>
          <p:cNvGrpSpPr>
            <a:grpSpLocks/>
          </p:cNvGrpSpPr>
          <p:nvPr/>
        </p:nvGrpSpPr>
        <p:grpSpPr bwMode="auto">
          <a:xfrm>
            <a:off x="250825" y="2241550"/>
            <a:ext cx="3103563" cy="4359275"/>
            <a:chOff x="1655" y="2194"/>
            <a:chExt cx="1955" cy="2746"/>
          </a:xfrm>
        </p:grpSpPr>
        <p:grpSp>
          <p:nvGrpSpPr>
            <p:cNvPr id="116864" name="Group 128"/>
            <p:cNvGrpSpPr>
              <a:grpSpLocks/>
            </p:cNvGrpSpPr>
            <p:nvPr/>
          </p:nvGrpSpPr>
          <p:grpSpPr bwMode="auto">
            <a:xfrm>
              <a:off x="1655" y="2194"/>
              <a:ext cx="1955" cy="2746"/>
              <a:chOff x="1655" y="2194"/>
              <a:chExt cx="1955" cy="2746"/>
            </a:xfrm>
          </p:grpSpPr>
          <p:grpSp>
            <p:nvGrpSpPr>
              <p:cNvPr id="116784" name="Group 48"/>
              <p:cNvGrpSpPr>
                <a:grpSpLocks/>
              </p:cNvGrpSpPr>
              <p:nvPr/>
            </p:nvGrpSpPr>
            <p:grpSpPr bwMode="auto">
              <a:xfrm>
                <a:off x="1881" y="3701"/>
                <a:ext cx="726" cy="908"/>
                <a:chOff x="521" y="2205"/>
                <a:chExt cx="726" cy="908"/>
              </a:xfrm>
            </p:grpSpPr>
            <p:grpSp>
              <p:nvGrpSpPr>
                <p:cNvPr id="116785" name="Group 49"/>
                <p:cNvGrpSpPr>
                  <a:grpSpLocks/>
                </p:cNvGrpSpPr>
                <p:nvPr/>
              </p:nvGrpSpPr>
              <p:grpSpPr bwMode="auto">
                <a:xfrm>
                  <a:off x="1156" y="2251"/>
                  <a:ext cx="91" cy="810"/>
                  <a:chOff x="431" y="1518"/>
                  <a:chExt cx="91" cy="810"/>
                </a:xfrm>
              </p:grpSpPr>
              <p:sp>
                <p:nvSpPr>
                  <p:cNvPr id="116786" name="Arc 50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43" y="168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787" name="Arc 51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43" y="184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788" name="Arc 52"/>
                  <p:cNvSpPr>
                    <a:spLocks noChangeAspect="1"/>
                  </p:cNvSpPr>
                  <p:nvPr/>
                </p:nvSpPr>
                <p:spPr bwMode="auto">
                  <a:xfrm flipV="1">
                    <a:off x="431" y="2002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789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442" y="1518"/>
                    <a:ext cx="0" cy="164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790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431" y="2164"/>
                    <a:ext cx="0" cy="164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16791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623" y="2251"/>
                  <a:ext cx="54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92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612" y="3067"/>
                  <a:ext cx="54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93" name="Oval 57"/>
                <p:cNvSpPr>
                  <a:spLocks noChangeArrowheads="1"/>
                </p:cNvSpPr>
                <p:nvPr/>
              </p:nvSpPr>
              <p:spPr bwMode="auto">
                <a:xfrm>
                  <a:off x="521" y="2205"/>
                  <a:ext cx="91" cy="91"/>
                </a:xfrm>
                <a:prstGeom prst="ellips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94" name="Oval 58"/>
                <p:cNvSpPr>
                  <a:spLocks noChangeArrowheads="1"/>
                </p:cNvSpPr>
                <p:nvPr/>
              </p:nvSpPr>
              <p:spPr bwMode="auto">
                <a:xfrm>
                  <a:off x="521" y="3022"/>
                  <a:ext cx="91" cy="91"/>
                </a:xfrm>
                <a:prstGeom prst="ellips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6795" name="Line 59"/>
              <p:cNvSpPr>
                <a:spLocks noChangeShapeType="1"/>
              </p:cNvSpPr>
              <p:nvPr/>
            </p:nvSpPr>
            <p:spPr bwMode="auto">
              <a:xfrm>
                <a:off x="1927" y="3929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96" name="Text Box 60"/>
              <p:cNvSpPr txBox="1">
                <a:spLocks noChangeArrowheads="1"/>
              </p:cNvSpPr>
              <p:nvPr/>
            </p:nvSpPr>
            <p:spPr bwMode="auto">
              <a:xfrm>
                <a:off x="1700" y="4065"/>
                <a:ext cx="23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6797" name="Text Box 61"/>
              <p:cNvSpPr txBox="1">
                <a:spLocks noChangeArrowheads="1"/>
              </p:cNvSpPr>
              <p:nvPr/>
            </p:nvSpPr>
            <p:spPr bwMode="auto">
              <a:xfrm>
                <a:off x="2153" y="4700"/>
                <a:ext cx="19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6798" name="Line 62"/>
              <p:cNvSpPr>
                <a:spLocks noChangeShapeType="1"/>
              </p:cNvSpPr>
              <p:nvPr/>
            </p:nvSpPr>
            <p:spPr bwMode="auto">
              <a:xfrm flipH="1">
                <a:off x="2017" y="4700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99" name="Oval 63"/>
              <p:cNvSpPr>
                <a:spLocks noChangeArrowheads="1"/>
              </p:cNvSpPr>
              <p:nvPr/>
            </p:nvSpPr>
            <p:spPr bwMode="auto">
              <a:xfrm>
                <a:off x="2290" y="2976"/>
                <a:ext cx="499" cy="499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0" name="Rectangle 64"/>
              <p:cNvSpPr>
                <a:spLocks noChangeArrowheads="1"/>
              </p:cNvSpPr>
              <p:nvPr/>
            </p:nvSpPr>
            <p:spPr bwMode="auto">
              <a:xfrm>
                <a:off x="2245" y="3158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1" name="Rectangle 65"/>
              <p:cNvSpPr>
                <a:spLocks noChangeArrowheads="1"/>
              </p:cNvSpPr>
              <p:nvPr/>
            </p:nvSpPr>
            <p:spPr bwMode="auto">
              <a:xfrm>
                <a:off x="2789" y="3158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2" name="Oval 66"/>
              <p:cNvSpPr>
                <a:spLocks noChangeArrowheads="1"/>
              </p:cNvSpPr>
              <p:nvPr/>
            </p:nvSpPr>
            <p:spPr bwMode="auto">
              <a:xfrm>
                <a:off x="3106" y="2431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3" name="Oval 67"/>
              <p:cNvSpPr>
                <a:spLocks noChangeArrowheads="1"/>
              </p:cNvSpPr>
              <p:nvPr/>
            </p:nvSpPr>
            <p:spPr bwMode="auto">
              <a:xfrm>
                <a:off x="1836" y="2436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6804" name="AutoShape 68"/>
              <p:cNvCxnSpPr>
                <a:cxnSpLocks noChangeShapeType="1"/>
                <a:stCxn id="116803" idx="4"/>
                <a:endCxn id="116800" idx="1"/>
              </p:cNvCxnSpPr>
              <p:nvPr/>
            </p:nvCxnSpPr>
            <p:spPr bwMode="auto">
              <a:xfrm rot="16200000" flipH="1">
                <a:off x="1718" y="2707"/>
                <a:ext cx="683" cy="355"/>
              </a:xfrm>
              <a:prstGeom prst="bentConnector2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6805" name="Line 69"/>
              <p:cNvSpPr>
                <a:spLocks noChangeShapeType="1"/>
              </p:cNvSpPr>
              <p:nvPr/>
            </p:nvSpPr>
            <p:spPr bwMode="auto">
              <a:xfrm rot="10800000">
                <a:off x="2042" y="2488"/>
                <a:ext cx="9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6" name="Text Box 70"/>
              <p:cNvSpPr txBox="1">
                <a:spLocks noChangeArrowheads="1"/>
              </p:cNvSpPr>
              <p:nvPr/>
            </p:nvSpPr>
            <p:spPr bwMode="auto">
              <a:xfrm>
                <a:off x="2495" y="2250"/>
                <a:ext cx="16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7" name="Text Box 71"/>
              <p:cNvSpPr txBox="1">
                <a:spLocks noChangeArrowheads="1"/>
              </p:cNvSpPr>
              <p:nvPr/>
            </p:nvSpPr>
            <p:spPr bwMode="auto">
              <a:xfrm>
                <a:off x="3066" y="2194"/>
                <a:ext cx="17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+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8" name="Text Box 72"/>
              <p:cNvSpPr txBox="1">
                <a:spLocks noChangeArrowheads="1"/>
              </p:cNvSpPr>
              <p:nvPr/>
            </p:nvSpPr>
            <p:spPr bwMode="auto">
              <a:xfrm>
                <a:off x="1837" y="2205"/>
                <a:ext cx="115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-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09" name="Text Box 73"/>
              <p:cNvSpPr txBox="1">
                <a:spLocks noChangeArrowheads="1"/>
              </p:cNvSpPr>
              <p:nvPr/>
            </p:nvSpPr>
            <p:spPr bwMode="auto">
              <a:xfrm>
                <a:off x="2457" y="2999"/>
                <a:ext cx="19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116810" name="Line 74"/>
              <p:cNvSpPr>
                <a:spLocks noChangeShapeType="1"/>
              </p:cNvSpPr>
              <p:nvPr/>
            </p:nvSpPr>
            <p:spPr bwMode="auto">
              <a:xfrm>
                <a:off x="2335" y="3249"/>
                <a:ext cx="40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11" name="Arc 75"/>
              <p:cNvSpPr>
                <a:spLocks noChangeAspect="1"/>
              </p:cNvSpPr>
              <p:nvPr/>
            </p:nvSpPr>
            <p:spPr bwMode="auto">
              <a:xfrm rot="18900000">
                <a:off x="2313" y="2795"/>
                <a:ext cx="453" cy="439"/>
              </a:xfrm>
              <a:custGeom>
                <a:avLst/>
                <a:gdLst>
                  <a:gd name="G0" fmla="+- 0 0 0"/>
                  <a:gd name="G1" fmla="+- 20935 0 0"/>
                  <a:gd name="G2" fmla="+- 21600 0 0"/>
                  <a:gd name="T0" fmla="*/ 5318 w 21600"/>
                  <a:gd name="T1" fmla="*/ 0 h 20935"/>
                  <a:gd name="T2" fmla="*/ 21600 w 21600"/>
                  <a:gd name="T3" fmla="*/ 20935 h 20935"/>
                  <a:gd name="T4" fmla="*/ 0 w 21600"/>
                  <a:gd name="T5" fmla="*/ 20935 h 20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935" fill="none" extrusionOk="0">
                    <a:moveTo>
                      <a:pt x="5318" y="-1"/>
                    </a:moveTo>
                    <a:cubicBezTo>
                      <a:pt x="14894" y="2432"/>
                      <a:pt x="21600" y="11053"/>
                      <a:pt x="21600" y="20935"/>
                    </a:cubicBezTo>
                  </a:path>
                  <a:path w="21600" h="20935" stroke="0" extrusionOk="0">
                    <a:moveTo>
                      <a:pt x="5318" y="-1"/>
                    </a:moveTo>
                    <a:cubicBezTo>
                      <a:pt x="14894" y="2432"/>
                      <a:pt x="21600" y="11053"/>
                      <a:pt x="21600" y="20935"/>
                    </a:cubicBezTo>
                    <a:lnTo>
                      <a:pt x="0" y="20935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12" name="Text Box 76"/>
              <p:cNvSpPr txBox="1">
                <a:spLocks noChangeArrowheads="1"/>
              </p:cNvSpPr>
              <p:nvPr/>
            </p:nvSpPr>
            <p:spPr bwMode="auto">
              <a:xfrm>
                <a:off x="2471" y="2659"/>
                <a:ext cx="148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16813" name="Line 77"/>
              <p:cNvSpPr>
                <a:spLocks noChangeShapeType="1"/>
              </p:cNvSpPr>
              <p:nvPr/>
            </p:nvSpPr>
            <p:spPr bwMode="auto">
              <a:xfrm rot="5400000" flipH="1">
                <a:off x="1632" y="2919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14" name="Text Box 78"/>
              <p:cNvSpPr txBox="1">
                <a:spLocks noChangeArrowheads="1"/>
              </p:cNvSpPr>
              <p:nvPr/>
            </p:nvSpPr>
            <p:spPr bwMode="auto">
              <a:xfrm>
                <a:off x="1655" y="2670"/>
                <a:ext cx="12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15" name="Rectangle 79"/>
              <p:cNvSpPr>
                <a:spLocks noChangeArrowheads="1"/>
              </p:cNvSpPr>
              <p:nvPr/>
            </p:nvSpPr>
            <p:spPr bwMode="auto">
              <a:xfrm rot="5400000">
                <a:off x="2926" y="2760"/>
                <a:ext cx="453" cy="181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16" name="Text Box 80"/>
              <p:cNvSpPr txBox="1">
                <a:spLocks noChangeArrowheads="1"/>
              </p:cNvSpPr>
              <p:nvPr/>
            </p:nvSpPr>
            <p:spPr bwMode="auto">
              <a:xfrm>
                <a:off x="3305" y="2704"/>
                <a:ext cx="305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R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B1</a:t>
                </a:r>
              </a:p>
            </p:txBody>
          </p:sp>
        </p:grpSp>
        <p:cxnSp>
          <p:nvCxnSpPr>
            <p:cNvPr id="116817" name="AutoShape 81"/>
            <p:cNvCxnSpPr>
              <a:cxnSpLocks noChangeShapeType="1"/>
              <a:stCxn id="116801" idx="3"/>
              <a:endCxn id="116815" idx="3"/>
            </p:cNvCxnSpPr>
            <p:nvPr/>
          </p:nvCxnSpPr>
          <p:spPr bwMode="auto">
            <a:xfrm flipV="1">
              <a:off x="2842" y="3094"/>
              <a:ext cx="312" cy="132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818" name="AutoShape 82"/>
            <p:cNvCxnSpPr>
              <a:cxnSpLocks noChangeShapeType="1"/>
              <a:stCxn id="116815" idx="1"/>
              <a:endCxn id="116802" idx="4"/>
            </p:cNvCxnSpPr>
            <p:nvPr/>
          </p:nvCxnSpPr>
          <p:spPr bwMode="auto">
            <a:xfrm flipH="1" flipV="1">
              <a:off x="3152" y="2538"/>
              <a:ext cx="2" cy="71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6856" name="Text Box 120"/>
          <p:cNvSpPr txBox="1">
            <a:spLocks noChangeAspect="1" noChangeArrowheads="1"/>
          </p:cNvSpPr>
          <p:nvPr/>
        </p:nvSpPr>
        <p:spPr bwMode="auto">
          <a:xfrm>
            <a:off x="6877050" y="6394450"/>
            <a:ext cx="3841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- n</a:t>
            </a:r>
          </a:p>
        </p:txBody>
      </p:sp>
      <p:sp>
        <p:nvSpPr>
          <p:cNvPr id="116858" name="Text Box 122"/>
          <p:cNvSpPr txBox="1">
            <a:spLocks noChangeAspect="1" noChangeArrowheads="1"/>
          </p:cNvSpPr>
          <p:nvPr/>
        </p:nvSpPr>
        <p:spPr bwMode="auto">
          <a:xfrm>
            <a:off x="8124825" y="2924175"/>
            <a:ext cx="37306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66FF33"/>
                </a:solidFill>
              </a:rPr>
              <a:t>M</a:t>
            </a:r>
            <a:r>
              <a:rPr lang="cs-CZ" altLang="cs-CZ" b="1" baseline="-25000">
                <a:solidFill>
                  <a:srgbClr val="66FF33"/>
                </a:solidFill>
              </a:rPr>
              <a:t>Z</a:t>
            </a:r>
          </a:p>
        </p:txBody>
      </p:sp>
      <p:grpSp>
        <p:nvGrpSpPr>
          <p:cNvPr id="116869" name="Group 133"/>
          <p:cNvGrpSpPr>
            <a:grpSpLocks/>
          </p:cNvGrpSpPr>
          <p:nvPr/>
        </p:nvGrpSpPr>
        <p:grpSpPr bwMode="auto">
          <a:xfrm>
            <a:off x="250825" y="2259013"/>
            <a:ext cx="2486025" cy="4341812"/>
            <a:chOff x="1474" y="2648"/>
            <a:chExt cx="1566" cy="2735"/>
          </a:xfrm>
        </p:grpSpPr>
        <p:grpSp>
          <p:nvGrpSpPr>
            <p:cNvPr id="116821" name="Group 85"/>
            <p:cNvGrpSpPr>
              <a:grpSpLocks/>
            </p:cNvGrpSpPr>
            <p:nvPr/>
          </p:nvGrpSpPr>
          <p:grpSpPr bwMode="auto">
            <a:xfrm>
              <a:off x="1700" y="4144"/>
              <a:ext cx="726" cy="908"/>
              <a:chOff x="521" y="2205"/>
              <a:chExt cx="726" cy="908"/>
            </a:xfrm>
          </p:grpSpPr>
          <p:grpSp>
            <p:nvGrpSpPr>
              <p:cNvPr id="116822" name="Group 86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116823" name="Arc 87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824" name="Arc 88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825" name="Arc 89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826" name="Line 90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827" name="Line 91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6828" name="Line 92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29" name="Line 93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30" name="Oval 94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6831" name="Oval 95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6832" name="Line 96"/>
            <p:cNvSpPr>
              <a:spLocks noChangeShapeType="1"/>
            </p:cNvSpPr>
            <p:nvPr/>
          </p:nvSpPr>
          <p:spPr bwMode="auto">
            <a:xfrm>
              <a:off x="1746" y="4372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33" name="Text Box 97"/>
            <p:cNvSpPr txBox="1">
              <a:spLocks noChangeArrowheads="1"/>
            </p:cNvSpPr>
            <p:nvPr/>
          </p:nvSpPr>
          <p:spPr bwMode="auto">
            <a:xfrm>
              <a:off x="1519" y="4508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6834" name="Text Box 98"/>
            <p:cNvSpPr txBox="1">
              <a:spLocks noChangeArrowheads="1"/>
            </p:cNvSpPr>
            <p:nvPr/>
          </p:nvSpPr>
          <p:spPr bwMode="auto">
            <a:xfrm>
              <a:off x="1972" y="5143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6835" name="Line 99"/>
            <p:cNvSpPr>
              <a:spLocks noChangeShapeType="1"/>
            </p:cNvSpPr>
            <p:nvPr/>
          </p:nvSpPr>
          <p:spPr bwMode="auto">
            <a:xfrm flipH="1">
              <a:off x="1836" y="5143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36" name="Oval 100"/>
            <p:cNvSpPr>
              <a:spLocks noChangeArrowheads="1"/>
            </p:cNvSpPr>
            <p:nvPr/>
          </p:nvSpPr>
          <p:spPr bwMode="auto">
            <a:xfrm>
              <a:off x="2109" y="3419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37" name="Rectangle 101"/>
            <p:cNvSpPr>
              <a:spLocks noChangeArrowheads="1"/>
            </p:cNvSpPr>
            <p:nvPr/>
          </p:nvSpPr>
          <p:spPr bwMode="auto">
            <a:xfrm>
              <a:off x="2064" y="3601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38" name="Rectangle 102"/>
            <p:cNvSpPr>
              <a:spLocks noChangeArrowheads="1"/>
            </p:cNvSpPr>
            <p:nvPr/>
          </p:nvSpPr>
          <p:spPr bwMode="auto">
            <a:xfrm>
              <a:off x="2608" y="3601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39" name="Oval 103"/>
            <p:cNvSpPr>
              <a:spLocks noChangeArrowheads="1"/>
            </p:cNvSpPr>
            <p:nvPr/>
          </p:nvSpPr>
          <p:spPr bwMode="auto">
            <a:xfrm>
              <a:off x="2925" y="2874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40" name="Oval 104"/>
            <p:cNvSpPr>
              <a:spLocks noChangeArrowheads="1"/>
            </p:cNvSpPr>
            <p:nvPr/>
          </p:nvSpPr>
          <p:spPr bwMode="auto">
            <a:xfrm>
              <a:off x="1655" y="287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6841" name="AutoShape 105"/>
            <p:cNvCxnSpPr>
              <a:cxnSpLocks noChangeShapeType="1"/>
              <a:stCxn id="116840" idx="4"/>
              <a:endCxn id="116837" idx="1"/>
            </p:cNvCxnSpPr>
            <p:nvPr/>
          </p:nvCxnSpPr>
          <p:spPr bwMode="auto">
            <a:xfrm rot="16200000" flipH="1">
              <a:off x="1537" y="3150"/>
              <a:ext cx="683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6842" name="Line 106"/>
            <p:cNvSpPr>
              <a:spLocks noChangeShapeType="1"/>
            </p:cNvSpPr>
            <p:nvPr/>
          </p:nvSpPr>
          <p:spPr bwMode="auto">
            <a:xfrm rot="10800000">
              <a:off x="1861" y="2931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43" name="Text Box 107"/>
            <p:cNvSpPr txBox="1">
              <a:spLocks noChangeArrowheads="1"/>
            </p:cNvSpPr>
            <p:nvPr/>
          </p:nvSpPr>
          <p:spPr bwMode="auto">
            <a:xfrm>
              <a:off x="2314" y="2693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6844" name="Text Box 108"/>
            <p:cNvSpPr txBox="1">
              <a:spLocks noChangeArrowheads="1"/>
            </p:cNvSpPr>
            <p:nvPr/>
          </p:nvSpPr>
          <p:spPr bwMode="auto">
            <a:xfrm>
              <a:off x="1614" y="2648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6845" name="Text Box 109"/>
            <p:cNvSpPr txBox="1">
              <a:spLocks noChangeArrowheads="1"/>
            </p:cNvSpPr>
            <p:nvPr/>
          </p:nvSpPr>
          <p:spPr bwMode="auto">
            <a:xfrm>
              <a:off x="2925" y="2648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6846" name="Text Box 110"/>
            <p:cNvSpPr txBox="1">
              <a:spLocks noChangeArrowheads="1"/>
            </p:cNvSpPr>
            <p:nvPr/>
          </p:nvSpPr>
          <p:spPr bwMode="auto">
            <a:xfrm>
              <a:off x="2276" y="3442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6847" name="Line 111"/>
            <p:cNvSpPr>
              <a:spLocks noChangeShapeType="1"/>
            </p:cNvSpPr>
            <p:nvPr/>
          </p:nvSpPr>
          <p:spPr bwMode="auto">
            <a:xfrm rot="10800000">
              <a:off x="2154" y="3692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49" name="Text Box 113"/>
            <p:cNvSpPr txBox="1">
              <a:spLocks noChangeArrowheads="1"/>
            </p:cNvSpPr>
            <p:nvPr/>
          </p:nvSpPr>
          <p:spPr bwMode="auto">
            <a:xfrm>
              <a:off x="2290" y="3101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6850" name="Line 114"/>
            <p:cNvSpPr>
              <a:spLocks noChangeShapeType="1"/>
            </p:cNvSpPr>
            <p:nvPr/>
          </p:nvSpPr>
          <p:spPr bwMode="auto">
            <a:xfrm rot="16200000" flipH="1">
              <a:off x="1451" y="3362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6851" name="Text Box 115"/>
            <p:cNvSpPr txBox="1">
              <a:spLocks noChangeArrowheads="1"/>
            </p:cNvSpPr>
            <p:nvPr/>
          </p:nvSpPr>
          <p:spPr bwMode="auto">
            <a:xfrm>
              <a:off x="1474" y="3113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cxnSp>
          <p:nvCxnSpPr>
            <p:cNvPr id="116854" name="AutoShape 118"/>
            <p:cNvCxnSpPr>
              <a:cxnSpLocks noChangeShapeType="1"/>
              <a:stCxn id="116838" idx="3"/>
              <a:endCxn id="116839" idx="4"/>
            </p:cNvCxnSpPr>
            <p:nvPr/>
          </p:nvCxnSpPr>
          <p:spPr bwMode="auto">
            <a:xfrm flipV="1">
              <a:off x="2661" y="2981"/>
              <a:ext cx="310" cy="688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6866" name="Arc 130"/>
            <p:cNvSpPr>
              <a:spLocks noChangeAspect="1"/>
            </p:cNvSpPr>
            <p:nvPr/>
          </p:nvSpPr>
          <p:spPr bwMode="auto">
            <a:xfrm rot="18900000">
              <a:off x="2137" y="3263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16874" name="Group 138"/>
          <p:cNvGrpSpPr>
            <a:grpSpLocks/>
          </p:cNvGrpSpPr>
          <p:nvPr/>
        </p:nvGrpSpPr>
        <p:grpSpPr bwMode="auto">
          <a:xfrm>
            <a:off x="5562600" y="3324225"/>
            <a:ext cx="2520950" cy="3165475"/>
            <a:chOff x="3288" y="2071"/>
            <a:chExt cx="1588" cy="1994"/>
          </a:xfrm>
        </p:grpSpPr>
        <p:sp>
          <p:nvSpPr>
            <p:cNvPr id="116857" name="Line 121"/>
            <p:cNvSpPr>
              <a:spLocks noChangeShapeType="1"/>
            </p:cNvSpPr>
            <p:nvPr/>
          </p:nvSpPr>
          <p:spPr bwMode="auto">
            <a:xfrm flipH="1">
              <a:off x="4664" y="2071"/>
              <a:ext cx="212" cy="997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870" name="Line 134"/>
            <p:cNvSpPr>
              <a:spLocks noChangeAspect="1" noChangeShapeType="1"/>
            </p:cNvSpPr>
            <p:nvPr/>
          </p:nvSpPr>
          <p:spPr bwMode="auto">
            <a:xfrm flipH="1">
              <a:off x="3485" y="3068"/>
              <a:ext cx="1180" cy="1"/>
            </a:xfrm>
            <a:prstGeom prst="line">
              <a:avLst/>
            </a:prstGeom>
            <a:noFill/>
            <a:ln w="50800">
              <a:solidFill>
                <a:srgbClr val="66FF33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873" name="Line 137"/>
            <p:cNvSpPr>
              <a:spLocks noChangeShapeType="1"/>
            </p:cNvSpPr>
            <p:nvPr/>
          </p:nvSpPr>
          <p:spPr bwMode="auto">
            <a:xfrm flipH="1">
              <a:off x="3288" y="3068"/>
              <a:ext cx="212" cy="997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6876" name="Line 140"/>
          <p:cNvSpPr>
            <a:spLocks noChangeShapeType="1"/>
          </p:cNvSpPr>
          <p:nvPr/>
        </p:nvSpPr>
        <p:spPr bwMode="auto">
          <a:xfrm>
            <a:off x="5329238" y="6308725"/>
            <a:ext cx="1511300" cy="2159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877" name="Line 141"/>
          <p:cNvSpPr>
            <a:spLocks noChangeShapeType="1"/>
          </p:cNvSpPr>
          <p:nvPr/>
        </p:nvSpPr>
        <p:spPr bwMode="auto">
          <a:xfrm flipH="1" flipV="1">
            <a:off x="5976938" y="3213100"/>
            <a:ext cx="865187" cy="3311525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878" name="Line 142"/>
          <p:cNvSpPr>
            <a:spLocks noChangeShapeType="1"/>
          </p:cNvSpPr>
          <p:nvPr/>
        </p:nvSpPr>
        <p:spPr bwMode="auto">
          <a:xfrm flipH="1">
            <a:off x="6049963" y="3489325"/>
            <a:ext cx="2016125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 type="none" w="sm" len="lg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778" name="Line 42"/>
          <p:cNvSpPr>
            <a:spLocks noChangeShapeType="1"/>
          </p:cNvSpPr>
          <p:nvPr/>
        </p:nvSpPr>
        <p:spPr bwMode="auto">
          <a:xfrm>
            <a:off x="6842125" y="3284538"/>
            <a:ext cx="1511300" cy="2159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879" name="Line 143"/>
          <p:cNvSpPr>
            <a:spLocks noChangeShapeType="1"/>
          </p:cNvSpPr>
          <p:nvPr/>
        </p:nvSpPr>
        <p:spPr bwMode="auto">
          <a:xfrm flipH="1" flipV="1">
            <a:off x="4610100" y="3789363"/>
            <a:ext cx="2232025" cy="2735262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881" name="Line 145"/>
          <p:cNvSpPr>
            <a:spLocks noChangeShapeType="1"/>
          </p:cNvSpPr>
          <p:nvPr/>
        </p:nvSpPr>
        <p:spPr bwMode="auto">
          <a:xfrm>
            <a:off x="6049963" y="3500438"/>
            <a:ext cx="287337" cy="1008062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882" name="Line 146"/>
          <p:cNvSpPr>
            <a:spLocks noChangeShapeType="1"/>
          </p:cNvSpPr>
          <p:nvPr/>
        </p:nvSpPr>
        <p:spPr bwMode="auto">
          <a:xfrm flipH="1">
            <a:off x="5113338" y="4437063"/>
            <a:ext cx="1223962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883" name="Line 147"/>
          <p:cNvSpPr>
            <a:spLocks noChangeShapeType="1"/>
          </p:cNvSpPr>
          <p:nvPr/>
        </p:nvSpPr>
        <p:spPr bwMode="auto">
          <a:xfrm>
            <a:off x="5184775" y="4437063"/>
            <a:ext cx="288925" cy="43180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884" name="Text Box 148"/>
          <p:cNvSpPr txBox="1">
            <a:spLocks noChangeAspect="1" noChangeArrowheads="1"/>
          </p:cNvSpPr>
          <p:nvPr/>
        </p:nvSpPr>
        <p:spPr bwMode="auto">
          <a:xfrm>
            <a:off x="4881563" y="5026025"/>
            <a:ext cx="37623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-M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graphicFrame>
        <p:nvGraphicFramePr>
          <p:cNvPr id="116885" name="Object 149"/>
          <p:cNvGraphicFramePr>
            <a:graphicFrameLocks noChangeAspect="1"/>
          </p:cNvGraphicFramePr>
          <p:nvPr/>
        </p:nvGraphicFramePr>
        <p:xfrm>
          <a:off x="1974850" y="5562600"/>
          <a:ext cx="288448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10" name="Rovnice" r:id="rId3" imgW="1841400" imgH="660240" progId="Equation.3">
                  <p:embed/>
                </p:oleObj>
              </mc:Choice>
              <mc:Fallback>
                <p:oleObj name="Rovnice" r:id="rId3" imgW="1841400" imgH="660240" progId="Equation.3">
                  <p:embed/>
                  <p:pic>
                    <p:nvPicPr>
                      <p:cNvPr id="0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5562600"/>
                        <a:ext cx="2884488" cy="10350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6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6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6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6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6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1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16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168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1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16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1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6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6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6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1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1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11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11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16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16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2000"/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/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116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1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11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1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76" grpId="0"/>
      <p:bldP spid="116777" grpId="0"/>
      <p:bldP spid="116779" grpId="0"/>
      <p:bldP spid="116780" grpId="0"/>
      <p:bldP spid="116781" grpId="0"/>
      <p:bldP spid="116856" grpId="0"/>
      <p:bldP spid="116858" grpId="0"/>
      <p:bldP spid="116876" grpId="0" animBg="1"/>
      <p:bldP spid="116877" grpId="0" animBg="1"/>
      <p:bldP spid="116878" grpId="0" animBg="1"/>
      <p:bldP spid="116778" grpId="0" animBg="1"/>
      <p:bldP spid="116879" grpId="0" animBg="1"/>
      <p:bldP spid="116881" grpId="0" animBg="1"/>
      <p:bldP spid="116882" grpId="0" animBg="1"/>
      <p:bldP spid="116883" grpId="0" animBg="1"/>
      <p:bldP spid="1168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575" y="188913"/>
            <a:ext cx="5761038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Rekuperační brzdění</a:t>
            </a:r>
          </a:p>
        </p:txBody>
      </p:sp>
      <p:grpSp>
        <p:nvGrpSpPr>
          <p:cNvPr id="117763" name="Group 3"/>
          <p:cNvGrpSpPr>
            <a:grpSpLocks/>
          </p:cNvGrpSpPr>
          <p:nvPr/>
        </p:nvGrpSpPr>
        <p:grpSpPr bwMode="auto">
          <a:xfrm>
            <a:off x="357188" y="225425"/>
            <a:ext cx="2486025" cy="4359275"/>
            <a:chOff x="113" y="1185"/>
            <a:chExt cx="1566" cy="2746"/>
          </a:xfrm>
        </p:grpSpPr>
        <p:grpSp>
          <p:nvGrpSpPr>
            <p:cNvPr id="117764" name="Group 4"/>
            <p:cNvGrpSpPr>
              <a:grpSpLocks/>
            </p:cNvGrpSpPr>
            <p:nvPr/>
          </p:nvGrpSpPr>
          <p:grpSpPr bwMode="auto">
            <a:xfrm>
              <a:off x="339" y="2692"/>
              <a:ext cx="726" cy="908"/>
              <a:chOff x="521" y="2205"/>
              <a:chExt cx="726" cy="908"/>
            </a:xfrm>
          </p:grpSpPr>
          <p:grpSp>
            <p:nvGrpSpPr>
              <p:cNvPr id="117765" name="Group 5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117766" name="Arc 6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67" name="Arc 7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68" name="Arc 8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69" name="Line 9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70" name="Line 10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7771" name="Line 11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7772" name="Line 12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7773" name="Oval 13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7774" name="Oval 14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7775" name="Line 15"/>
            <p:cNvSpPr>
              <a:spLocks noChangeShapeType="1"/>
            </p:cNvSpPr>
            <p:nvPr/>
          </p:nvSpPr>
          <p:spPr bwMode="auto">
            <a:xfrm>
              <a:off x="385" y="2920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76" name="Text Box 16"/>
            <p:cNvSpPr txBox="1">
              <a:spLocks noChangeArrowheads="1"/>
            </p:cNvSpPr>
            <p:nvPr/>
          </p:nvSpPr>
          <p:spPr bwMode="auto">
            <a:xfrm>
              <a:off x="158" y="3056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7777" name="Text Box 17"/>
            <p:cNvSpPr txBox="1">
              <a:spLocks noChangeArrowheads="1"/>
            </p:cNvSpPr>
            <p:nvPr/>
          </p:nvSpPr>
          <p:spPr bwMode="auto">
            <a:xfrm>
              <a:off x="611" y="3691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7778" name="Line 18"/>
            <p:cNvSpPr>
              <a:spLocks noChangeShapeType="1"/>
            </p:cNvSpPr>
            <p:nvPr/>
          </p:nvSpPr>
          <p:spPr bwMode="auto">
            <a:xfrm flipH="1">
              <a:off x="475" y="36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79" name="Oval 19"/>
            <p:cNvSpPr>
              <a:spLocks noChangeArrowheads="1"/>
            </p:cNvSpPr>
            <p:nvPr/>
          </p:nvSpPr>
          <p:spPr bwMode="auto">
            <a:xfrm>
              <a:off x="748" y="1967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80" name="Rectangle 20"/>
            <p:cNvSpPr>
              <a:spLocks noChangeArrowheads="1"/>
            </p:cNvSpPr>
            <p:nvPr/>
          </p:nvSpPr>
          <p:spPr bwMode="auto">
            <a:xfrm>
              <a:off x="703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81" name="Rectangle 21"/>
            <p:cNvSpPr>
              <a:spLocks noChangeArrowheads="1"/>
            </p:cNvSpPr>
            <p:nvPr/>
          </p:nvSpPr>
          <p:spPr bwMode="auto">
            <a:xfrm>
              <a:off x="1247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82" name="Oval 22"/>
            <p:cNvSpPr>
              <a:spLocks noChangeArrowheads="1"/>
            </p:cNvSpPr>
            <p:nvPr/>
          </p:nvSpPr>
          <p:spPr bwMode="auto">
            <a:xfrm>
              <a:off x="156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83" name="Oval 23"/>
            <p:cNvSpPr>
              <a:spLocks noChangeArrowheads="1"/>
            </p:cNvSpPr>
            <p:nvPr/>
          </p:nvSpPr>
          <p:spPr bwMode="auto">
            <a:xfrm>
              <a:off x="29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7784" name="AutoShape 24"/>
            <p:cNvCxnSpPr>
              <a:cxnSpLocks noChangeShapeType="1"/>
              <a:stCxn id="117783" idx="4"/>
              <a:endCxn id="117780" idx="1"/>
            </p:cNvCxnSpPr>
            <p:nvPr/>
          </p:nvCxnSpPr>
          <p:spPr bwMode="auto">
            <a:xfrm rot="16200000" flipH="1">
              <a:off x="174" y="1695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785" name="AutoShape 25"/>
            <p:cNvCxnSpPr>
              <a:cxnSpLocks noChangeShapeType="1"/>
              <a:stCxn id="117782" idx="4"/>
              <a:endCxn id="117781" idx="3"/>
            </p:cNvCxnSpPr>
            <p:nvPr/>
          </p:nvCxnSpPr>
          <p:spPr bwMode="auto">
            <a:xfrm rot="5400000">
              <a:off x="1111" y="1718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786" name="Line 26"/>
            <p:cNvSpPr>
              <a:spLocks noChangeShapeType="1"/>
            </p:cNvSpPr>
            <p:nvPr/>
          </p:nvSpPr>
          <p:spPr bwMode="auto">
            <a:xfrm>
              <a:off x="475" y="1468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87" name="Text Box 27"/>
            <p:cNvSpPr txBox="1">
              <a:spLocks noChangeArrowheads="1"/>
            </p:cNvSpPr>
            <p:nvPr/>
          </p:nvSpPr>
          <p:spPr bwMode="auto">
            <a:xfrm>
              <a:off x="811" y="1196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7788" name="Text Box 28"/>
            <p:cNvSpPr txBox="1">
              <a:spLocks noChangeArrowheads="1"/>
            </p:cNvSpPr>
            <p:nvPr/>
          </p:nvSpPr>
          <p:spPr bwMode="auto">
            <a:xfrm>
              <a:off x="253" y="1185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7789" name="Text Box 29"/>
            <p:cNvSpPr txBox="1">
              <a:spLocks noChangeArrowheads="1"/>
            </p:cNvSpPr>
            <p:nvPr/>
          </p:nvSpPr>
          <p:spPr bwMode="auto">
            <a:xfrm>
              <a:off x="1564" y="1185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7790" name="Text Box 30"/>
            <p:cNvSpPr txBox="1">
              <a:spLocks noChangeArrowheads="1"/>
            </p:cNvSpPr>
            <p:nvPr/>
          </p:nvSpPr>
          <p:spPr bwMode="auto">
            <a:xfrm>
              <a:off x="915" y="1990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7791" name="Line 31"/>
            <p:cNvSpPr>
              <a:spLocks noChangeShapeType="1"/>
            </p:cNvSpPr>
            <p:nvPr/>
          </p:nvSpPr>
          <p:spPr bwMode="auto">
            <a:xfrm>
              <a:off x="793" y="2240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92" name="Arc 32"/>
            <p:cNvSpPr>
              <a:spLocks noChangeAspect="1"/>
            </p:cNvSpPr>
            <p:nvPr/>
          </p:nvSpPr>
          <p:spPr bwMode="auto">
            <a:xfrm rot="18900000">
              <a:off x="772" y="1788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93" name="Text Box 33"/>
            <p:cNvSpPr txBox="1">
              <a:spLocks noChangeArrowheads="1"/>
            </p:cNvSpPr>
            <p:nvPr/>
          </p:nvSpPr>
          <p:spPr bwMode="auto">
            <a:xfrm>
              <a:off x="929" y="1650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7794" name="Line 34"/>
            <p:cNvSpPr>
              <a:spLocks noChangeShapeType="1"/>
            </p:cNvSpPr>
            <p:nvPr/>
          </p:nvSpPr>
          <p:spPr bwMode="auto">
            <a:xfrm rot="16200000" flipH="1">
              <a:off x="90" y="1910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7795" name="Text Box 35"/>
            <p:cNvSpPr txBox="1">
              <a:spLocks noChangeArrowheads="1"/>
            </p:cNvSpPr>
            <p:nvPr/>
          </p:nvSpPr>
          <p:spPr bwMode="auto">
            <a:xfrm>
              <a:off x="113" y="1650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17796" name="Text Box 36"/>
          <p:cNvSpPr txBox="1">
            <a:spLocks noChangeArrowheads="1"/>
          </p:cNvSpPr>
          <p:nvPr/>
        </p:nvSpPr>
        <p:spPr bwMode="auto">
          <a:xfrm>
            <a:off x="3276600" y="1125538"/>
            <a:ext cx="5688013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kinetická energie brzděného pohonu se změní na energii elektrickou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síť musí být schopna danou energii přijmout – v soustavě musí být další spotřebiče, které tuto energii využijí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v opačném případě dojde ke zvýšení napětí a k následnému zapůsobení ochran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principy byly popsány v kapitole reverzační pohony</a:t>
            </a:r>
          </a:p>
        </p:txBody>
      </p:sp>
      <p:sp>
        <p:nvSpPr>
          <p:cNvPr id="117797" name="Text Box 37"/>
          <p:cNvSpPr txBox="1">
            <a:spLocks noChangeArrowheads="1"/>
          </p:cNvSpPr>
          <p:nvPr/>
        </p:nvSpPr>
        <p:spPr bwMode="auto">
          <a:xfrm>
            <a:off x="250825" y="4868863"/>
            <a:ext cx="8713788" cy="187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1.	zátěž urychluje pohon, napětí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dAV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 je konstantní, 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i</a:t>
            </a:r>
            <a:r>
              <a:rPr lang="cs-CZ" altLang="cs-CZ" b="1" baseline="-250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&gt;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dAV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 z motoru se stane generátor, 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rychlost se ustálí při rovnováze momentů.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2.	zátěž je konstantní, napětí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dAV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 klesá, pohon přejde do 2. kvadrantu, zde ale není pracovní bod stabilní 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 otáčky a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i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 klesají, pohon se vrátí do 1. kvadrantu, otáčky se ustálí. Po dalším snížen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dAV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 lze pohon lze zastavit.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7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7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7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7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7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7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Sériový motor – principy regulace </a:t>
            </a:r>
          </a:p>
        </p:txBody>
      </p:sp>
      <p:sp>
        <p:nvSpPr>
          <p:cNvPr id="118824" name="Text Box 40"/>
          <p:cNvSpPr txBox="1">
            <a:spLocks noChangeArrowheads="1"/>
          </p:cNvSpPr>
          <p:nvPr/>
        </p:nvSpPr>
        <p:spPr bwMode="auto">
          <a:xfrm>
            <a:off x="2843213" y="1628775"/>
            <a:ext cx="6119812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1.	</a:t>
            </a:r>
            <a:r>
              <a:rPr lang="cs-CZ" altLang="cs-CZ" sz="20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Regulace změnou napětí na kotvě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*	řízený usměrňovač – střídavé sítě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*	pulsní měnič – stejnosměrné sítě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2.	</a:t>
            </a:r>
            <a:r>
              <a:rPr lang="cs-CZ" altLang="cs-CZ" sz="20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Regulace změnou buzení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 (zvyšování rychlosti při sníženém momentu)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3.	</a:t>
            </a:r>
            <a:r>
              <a:rPr lang="cs-CZ" altLang="cs-CZ" sz="20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Regulace řazením do paralelních a sériových skupin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 (využití u vícemotorových skupin hlavně při rozběhu)</a:t>
            </a:r>
          </a:p>
        </p:txBody>
      </p:sp>
      <p:grpSp>
        <p:nvGrpSpPr>
          <p:cNvPr id="118832" name="Group 48"/>
          <p:cNvGrpSpPr>
            <a:grpSpLocks/>
          </p:cNvGrpSpPr>
          <p:nvPr/>
        </p:nvGrpSpPr>
        <p:grpSpPr bwMode="auto">
          <a:xfrm>
            <a:off x="179388" y="908050"/>
            <a:ext cx="2452687" cy="3673475"/>
            <a:chOff x="225" y="572"/>
            <a:chExt cx="1545" cy="2314"/>
          </a:xfrm>
        </p:grpSpPr>
        <p:sp>
          <p:nvSpPr>
            <p:cNvPr id="118793" name="Arc 9"/>
            <p:cNvSpPr>
              <a:spLocks noChangeAspect="1"/>
            </p:cNvSpPr>
            <p:nvPr/>
          </p:nvSpPr>
          <p:spPr bwMode="auto">
            <a:xfrm flipV="1">
              <a:off x="1098" y="228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794" name="Arc 10"/>
            <p:cNvSpPr>
              <a:spLocks noChangeAspect="1"/>
            </p:cNvSpPr>
            <p:nvPr/>
          </p:nvSpPr>
          <p:spPr bwMode="auto">
            <a:xfrm flipV="1">
              <a:off x="1098" y="244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795" name="Arc 11"/>
            <p:cNvSpPr>
              <a:spLocks noChangeAspect="1"/>
            </p:cNvSpPr>
            <p:nvPr/>
          </p:nvSpPr>
          <p:spPr bwMode="auto">
            <a:xfrm flipV="1">
              <a:off x="1086" y="260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02" name="Line 18"/>
            <p:cNvSpPr>
              <a:spLocks noChangeShapeType="1"/>
            </p:cNvSpPr>
            <p:nvPr/>
          </p:nvSpPr>
          <p:spPr bwMode="auto">
            <a:xfrm>
              <a:off x="975" y="2296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03" name="Text Box 19"/>
            <p:cNvSpPr txBox="1">
              <a:spLocks noChangeArrowheads="1"/>
            </p:cNvSpPr>
            <p:nvPr/>
          </p:nvSpPr>
          <p:spPr bwMode="auto">
            <a:xfrm>
              <a:off x="703" y="2432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8806" name="Oval 22"/>
            <p:cNvSpPr>
              <a:spLocks noChangeArrowheads="1"/>
            </p:cNvSpPr>
            <p:nvPr/>
          </p:nvSpPr>
          <p:spPr bwMode="auto">
            <a:xfrm>
              <a:off x="860" y="1354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07" name="Rectangle 23"/>
            <p:cNvSpPr>
              <a:spLocks noChangeArrowheads="1"/>
            </p:cNvSpPr>
            <p:nvPr/>
          </p:nvSpPr>
          <p:spPr bwMode="auto">
            <a:xfrm>
              <a:off x="815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08" name="Rectangle 24"/>
            <p:cNvSpPr>
              <a:spLocks noChangeArrowheads="1"/>
            </p:cNvSpPr>
            <p:nvPr/>
          </p:nvSpPr>
          <p:spPr bwMode="auto">
            <a:xfrm>
              <a:off x="1359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09" name="Oval 25"/>
            <p:cNvSpPr>
              <a:spLocks noChangeArrowheads="1"/>
            </p:cNvSpPr>
            <p:nvPr/>
          </p:nvSpPr>
          <p:spPr bwMode="auto">
            <a:xfrm>
              <a:off x="1652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10" name="Oval 26"/>
            <p:cNvSpPr>
              <a:spLocks noChangeArrowheads="1"/>
            </p:cNvSpPr>
            <p:nvPr/>
          </p:nvSpPr>
          <p:spPr bwMode="auto">
            <a:xfrm>
              <a:off x="406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18811" name="AutoShape 27"/>
            <p:cNvCxnSpPr>
              <a:cxnSpLocks noChangeShapeType="1"/>
              <a:stCxn id="118810" idx="4"/>
              <a:endCxn id="118807" idx="1"/>
            </p:cNvCxnSpPr>
            <p:nvPr/>
          </p:nvCxnSpPr>
          <p:spPr bwMode="auto">
            <a:xfrm rot="16200000" flipH="1">
              <a:off x="286" y="1082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8813" name="Line 29"/>
            <p:cNvSpPr>
              <a:spLocks noChangeShapeType="1"/>
            </p:cNvSpPr>
            <p:nvPr/>
          </p:nvSpPr>
          <p:spPr bwMode="auto">
            <a:xfrm>
              <a:off x="587" y="855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14" name="Text Box 30"/>
            <p:cNvSpPr txBox="1">
              <a:spLocks noChangeArrowheads="1"/>
            </p:cNvSpPr>
            <p:nvPr/>
          </p:nvSpPr>
          <p:spPr bwMode="auto">
            <a:xfrm>
              <a:off x="923" y="583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8815" name="Text Box 31"/>
            <p:cNvSpPr txBox="1">
              <a:spLocks noChangeArrowheads="1"/>
            </p:cNvSpPr>
            <p:nvPr/>
          </p:nvSpPr>
          <p:spPr bwMode="auto">
            <a:xfrm>
              <a:off x="365" y="572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8816" name="Text Box 32"/>
            <p:cNvSpPr txBox="1">
              <a:spLocks noChangeArrowheads="1"/>
            </p:cNvSpPr>
            <p:nvPr/>
          </p:nvSpPr>
          <p:spPr bwMode="auto">
            <a:xfrm>
              <a:off x="1655" y="572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8817" name="Text Box 33"/>
            <p:cNvSpPr txBox="1">
              <a:spLocks noChangeArrowheads="1"/>
            </p:cNvSpPr>
            <p:nvPr/>
          </p:nvSpPr>
          <p:spPr bwMode="auto">
            <a:xfrm>
              <a:off x="1027" y="1377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18818" name="Line 34"/>
            <p:cNvSpPr>
              <a:spLocks noChangeShapeType="1"/>
            </p:cNvSpPr>
            <p:nvPr/>
          </p:nvSpPr>
          <p:spPr bwMode="auto">
            <a:xfrm>
              <a:off x="905" y="1627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19" name="Arc 35"/>
            <p:cNvSpPr>
              <a:spLocks noChangeAspect="1"/>
            </p:cNvSpPr>
            <p:nvPr/>
          </p:nvSpPr>
          <p:spPr bwMode="auto">
            <a:xfrm rot="18900000">
              <a:off x="884" y="1175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20" name="Text Box 36"/>
            <p:cNvSpPr txBox="1">
              <a:spLocks noChangeArrowheads="1"/>
            </p:cNvSpPr>
            <p:nvPr/>
          </p:nvSpPr>
          <p:spPr bwMode="auto">
            <a:xfrm>
              <a:off x="1041" y="1037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8821" name="Line 37"/>
            <p:cNvSpPr>
              <a:spLocks noChangeShapeType="1"/>
            </p:cNvSpPr>
            <p:nvPr/>
          </p:nvSpPr>
          <p:spPr bwMode="auto">
            <a:xfrm rot="16200000" flipH="1">
              <a:off x="202" y="1297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22" name="Text Box 38"/>
            <p:cNvSpPr txBox="1">
              <a:spLocks noChangeArrowheads="1"/>
            </p:cNvSpPr>
            <p:nvPr/>
          </p:nvSpPr>
          <p:spPr bwMode="auto">
            <a:xfrm>
              <a:off x="225" y="1037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18830" name="Freeform 46"/>
            <p:cNvSpPr>
              <a:spLocks/>
            </p:cNvSpPr>
            <p:nvPr/>
          </p:nvSpPr>
          <p:spPr bwMode="auto">
            <a:xfrm>
              <a:off x="1111" y="1616"/>
              <a:ext cx="408" cy="680"/>
            </a:xfrm>
            <a:custGeom>
              <a:avLst/>
              <a:gdLst>
                <a:gd name="T0" fmla="*/ 272 w 408"/>
                <a:gd name="T1" fmla="*/ 0 h 680"/>
                <a:gd name="T2" fmla="*/ 408 w 408"/>
                <a:gd name="T3" fmla="*/ 0 h 680"/>
                <a:gd name="T4" fmla="*/ 408 w 408"/>
                <a:gd name="T5" fmla="*/ 499 h 680"/>
                <a:gd name="T6" fmla="*/ 0 w 408"/>
                <a:gd name="T7" fmla="*/ 499 h 680"/>
                <a:gd name="T8" fmla="*/ 0 w 408"/>
                <a:gd name="T9" fmla="*/ 68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680">
                  <a:moveTo>
                    <a:pt x="272" y="0"/>
                  </a:moveTo>
                  <a:lnTo>
                    <a:pt x="408" y="0"/>
                  </a:lnTo>
                  <a:lnTo>
                    <a:pt x="408" y="499"/>
                  </a:lnTo>
                  <a:lnTo>
                    <a:pt x="0" y="499"/>
                  </a:lnTo>
                  <a:lnTo>
                    <a:pt x="0" y="68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8831" name="Freeform 47"/>
            <p:cNvSpPr>
              <a:spLocks/>
            </p:cNvSpPr>
            <p:nvPr/>
          </p:nvSpPr>
          <p:spPr bwMode="auto">
            <a:xfrm>
              <a:off x="1111" y="890"/>
              <a:ext cx="590" cy="1996"/>
            </a:xfrm>
            <a:custGeom>
              <a:avLst/>
              <a:gdLst>
                <a:gd name="T0" fmla="*/ 590 w 590"/>
                <a:gd name="T1" fmla="*/ 0 h 1996"/>
                <a:gd name="T2" fmla="*/ 590 w 590"/>
                <a:gd name="T3" fmla="*/ 1996 h 1996"/>
                <a:gd name="T4" fmla="*/ 0 w 590"/>
                <a:gd name="T5" fmla="*/ 1996 h 1996"/>
                <a:gd name="T6" fmla="*/ 0 w 590"/>
                <a:gd name="T7" fmla="*/ 186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1996">
                  <a:moveTo>
                    <a:pt x="590" y="0"/>
                  </a:moveTo>
                  <a:lnTo>
                    <a:pt x="590" y="1996"/>
                  </a:lnTo>
                  <a:lnTo>
                    <a:pt x="0" y="1996"/>
                  </a:lnTo>
                  <a:lnTo>
                    <a:pt x="0" y="186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sp>
        <p:nvSpPr>
          <p:cNvPr id="118833" name="Text Box 49"/>
          <p:cNvSpPr txBox="1">
            <a:spLocks noChangeArrowheads="1"/>
          </p:cNvSpPr>
          <p:nvPr/>
        </p:nvSpPr>
        <p:spPr bwMode="auto">
          <a:xfrm>
            <a:off x="466725" y="4941888"/>
            <a:ext cx="83534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Reverzace sériového motoru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: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změna polarity napětí na kotvě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Při 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reverzaci se nesmí změnit polarita proudu v budícím vinutí (motor mí vlastní buzení a odbudil by se).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8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8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8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8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88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88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8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88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88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Sériový motor – principy regulace </a:t>
            </a:r>
          </a:p>
        </p:txBody>
      </p:sp>
      <p:sp>
        <p:nvSpPr>
          <p:cNvPr id="119836" name="Freeform 28"/>
          <p:cNvSpPr>
            <a:spLocks/>
          </p:cNvSpPr>
          <p:nvPr/>
        </p:nvSpPr>
        <p:spPr bwMode="auto">
          <a:xfrm>
            <a:off x="468313" y="2403475"/>
            <a:ext cx="5975350" cy="3473450"/>
          </a:xfrm>
          <a:custGeom>
            <a:avLst/>
            <a:gdLst>
              <a:gd name="T0" fmla="*/ 0 w 3084"/>
              <a:gd name="T1" fmla="*/ 0 h 2177"/>
              <a:gd name="T2" fmla="*/ 12 w 3084"/>
              <a:gd name="T3" fmla="*/ 2177 h 2177"/>
              <a:gd name="T4" fmla="*/ 3084 w 3084"/>
              <a:gd name="T5" fmla="*/ 2177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84" h="2177">
                <a:moveTo>
                  <a:pt x="0" y="0"/>
                </a:moveTo>
                <a:lnTo>
                  <a:pt x="12" y="2177"/>
                </a:lnTo>
                <a:lnTo>
                  <a:pt x="3084" y="2177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837" name="Text Box 29"/>
          <p:cNvSpPr txBox="1">
            <a:spLocks noChangeArrowheads="1"/>
          </p:cNvSpPr>
          <p:nvPr/>
        </p:nvSpPr>
        <p:spPr bwMode="auto">
          <a:xfrm>
            <a:off x="179388" y="2332038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19838" name="Text Box 30"/>
          <p:cNvSpPr txBox="1">
            <a:spLocks noChangeArrowheads="1"/>
          </p:cNvSpPr>
          <p:nvPr/>
        </p:nvSpPr>
        <p:spPr bwMode="auto">
          <a:xfrm>
            <a:off x="6156325" y="5876925"/>
            <a:ext cx="3000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M</a:t>
            </a:r>
            <a:endParaRPr lang="cs-CZ" altLang="cs-CZ" sz="2000" b="1" baseline="-25000" dirty="0">
              <a:solidFill>
                <a:srgbClr val="000000"/>
              </a:solidFill>
            </a:endParaRPr>
          </a:p>
        </p:txBody>
      </p:sp>
      <p:sp>
        <p:nvSpPr>
          <p:cNvPr id="119839" name="Freeform 31"/>
          <p:cNvSpPr>
            <a:spLocks/>
          </p:cNvSpPr>
          <p:nvPr/>
        </p:nvSpPr>
        <p:spPr bwMode="auto">
          <a:xfrm>
            <a:off x="1403350" y="2133600"/>
            <a:ext cx="3744913" cy="2665413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50800" cap="flat" cmpd="sng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840" name="Text Box 32"/>
          <p:cNvSpPr txBox="1">
            <a:spLocks noChangeArrowheads="1"/>
          </p:cNvSpPr>
          <p:nvPr/>
        </p:nvSpPr>
        <p:spPr bwMode="auto">
          <a:xfrm>
            <a:off x="5219700" y="4581525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1</a:t>
            </a:r>
            <a:endParaRPr lang="cs-CZ" altLang="cs-CZ" sz="2000" b="1" baseline="-250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9841" name="Text Box 33"/>
          <p:cNvSpPr txBox="1">
            <a:spLocks noChangeArrowheads="1"/>
          </p:cNvSpPr>
          <p:nvPr/>
        </p:nvSpPr>
        <p:spPr bwMode="auto">
          <a:xfrm>
            <a:off x="2987675" y="1539875"/>
            <a:ext cx="532923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1.	Základní charakteristika</a:t>
            </a:r>
          </a:p>
          <a:p>
            <a:r>
              <a:rPr lang="cs-CZ" altLang="cs-CZ" sz="2200" b="1" dirty="0">
                <a:solidFill>
                  <a:srgbClr val="66FF33"/>
                </a:solidFill>
                <a:latin typeface="Tahoma" panose="020B0604030504040204" pitchFamily="34" charset="0"/>
              </a:rPr>
              <a:t>2.	Regulace snížením napětí</a:t>
            </a:r>
          </a:p>
          <a:p>
            <a:r>
              <a:rPr lang="cs-CZ" altLang="cs-CZ" sz="2200" b="1" dirty="0">
                <a:solidFill>
                  <a:srgbClr val="0000FF"/>
                </a:solidFill>
                <a:latin typeface="Tahoma" panose="020B0604030504040204" pitchFamily="34" charset="0"/>
              </a:rPr>
              <a:t>3.	Regulace odbuzením</a:t>
            </a:r>
          </a:p>
        </p:txBody>
      </p:sp>
      <p:sp>
        <p:nvSpPr>
          <p:cNvPr id="119842" name="Freeform 34"/>
          <p:cNvSpPr>
            <a:spLocks/>
          </p:cNvSpPr>
          <p:nvPr/>
        </p:nvSpPr>
        <p:spPr bwMode="auto">
          <a:xfrm>
            <a:off x="1330325" y="2924175"/>
            <a:ext cx="3744913" cy="2665413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50800" cap="flat" cmpd="sng">
            <a:solidFill>
              <a:srgbClr val="00FF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843" name="Freeform 35"/>
          <p:cNvSpPr>
            <a:spLocks/>
          </p:cNvSpPr>
          <p:nvPr/>
        </p:nvSpPr>
        <p:spPr bwMode="auto">
          <a:xfrm>
            <a:off x="1330325" y="3860800"/>
            <a:ext cx="3744913" cy="2665413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50800" cap="flat" cmpd="sng">
            <a:solidFill>
              <a:srgbClr val="00FF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844" name="Text Box 36"/>
          <p:cNvSpPr txBox="1">
            <a:spLocks noChangeArrowheads="1"/>
          </p:cNvSpPr>
          <p:nvPr/>
        </p:nvSpPr>
        <p:spPr bwMode="auto">
          <a:xfrm>
            <a:off x="5148263" y="5356225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66FF33"/>
                </a:solidFill>
              </a:rPr>
              <a:t>2</a:t>
            </a:r>
            <a:endParaRPr lang="cs-CZ" altLang="cs-CZ" sz="2000" b="1" baseline="-25000">
              <a:solidFill>
                <a:srgbClr val="66FF33"/>
              </a:solidFill>
            </a:endParaRPr>
          </a:p>
        </p:txBody>
      </p:sp>
      <p:sp>
        <p:nvSpPr>
          <p:cNvPr id="119845" name="Text Box 37"/>
          <p:cNvSpPr txBox="1">
            <a:spLocks noChangeArrowheads="1"/>
          </p:cNvSpPr>
          <p:nvPr/>
        </p:nvSpPr>
        <p:spPr bwMode="auto">
          <a:xfrm>
            <a:off x="5148263" y="6165850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66FF33"/>
                </a:solidFill>
              </a:rPr>
              <a:t>2</a:t>
            </a:r>
            <a:endParaRPr lang="cs-CZ" altLang="cs-CZ" sz="2000" b="1" baseline="-25000">
              <a:solidFill>
                <a:srgbClr val="66FF33"/>
              </a:solidFill>
            </a:endParaRPr>
          </a:p>
        </p:txBody>
      </p:sp>
      <p:sp>
        <p:nvSpPr>
          <p:cNvPr id="119846" name="Freeform 38"/>
          <p:cNvSpPr>
            <a:spLocks/>
          </p:cNvSpPr>
          <p:nvPr/>
        </p:nvSpPr>
        <p:spPr bwMode="auto">
          <a:xfrm>
            <a:off x="1403350" y="1557338"/>
            <a:ext cx="3744913" cy="2665412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50800" cap="flat" cmpd="sng">
            <a:solidFill>
              <a:srgbClr val="0000FF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847" name="Text Box 39"/>
          <p:cNvSpPr txBox="1">
            <a:spLocks noChangeArrowheads="1"/>
          </p:cNvSpPr>
          <p:nvPr/>
        </p:nvSpPr>
        <p:spPr bwMode="auto">
          <a:xfrm>
            <a:off x="5219700" y="400526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FFFF"/>
                </a:solidFill>
              </a:rPr>
              <a:t>3</a:t>
            </a:r>
            <a:endParaRPr lang="cs-CZ" altLang="cs-CZ" sz="2000" b="1" baseline="-2500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9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9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19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9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19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9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9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9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9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9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9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1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9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9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36" grpId="0" animBg="1"/>
      <p:bldP spid="119837" grpId="0"/>
      <p:bldP spid="119838" grpId="0"/>
      <p:bldP spid="119839" grpId="0" animBg="1"/>
      <p:bldP spid="119840" grpId="0"/>
      <p:bldP spid="119842" grpId="0" animBg="1"/>
      <p:bldP spid="119843" grpId="0" animBg="1"/>
      <p:bldP spid="119844" grpId="0"/>
      <p:bldP spid="119845" grpId="0"/>
      <p:bldP spid="119846" grpId="0" animBg="1"/>
      <p:bldP spid="1198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188913"/>
            <a:ext cx="4968875" cy="1152525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Regulace řazením do hospodárných skupin  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059113" y="1484313"/>
            <a:ext cx="57626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 algn="l"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0463" algn="l"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39850" algn="l"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9238" algn="l"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využití u vícemotorových skupin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obecné možnosti: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-	všechny motory do série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-	sérioparalelní řazení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	-	všechny motory paralelně (pro vyšší napájecí napětí nelze použít)</a:t>
            </a:r>
          </a:p>
        </p:txBody>
      </p:sp>
      <p:sp>
        <p:nvSpPr>
          <p:cNvPr id="120860" name="Text Box 28"/>
          <p:cNvSpPr txBox="1">
            <a:spLocks noChangeArrowheads="1"/>
          </p:cNvSpPr>
          <p:nvPr/>
        </p:nvSpPr>
        <p:spPr bwMode="auto">
          <a:xfrm>
            <a:off x="2843213" y="3500438"/>
            <a:ext cx="6049962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04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398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92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Hlavní význam je při rozběhu prostřednictvím rozběhového odporu a umožňuje snížení ztrát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Při rozběhu jsou všechny motory do série, po vyřazení rozjezdového odporu se zapojí sérioparalelní skupina + rozběhový odpor.</a:t>
            </a:r>
          </a:p>
        </p:txBody>
      </p:sp>
      <p:grpSp>
        <p:nvGrpSpPr>
          <p:cNvPr id="120970" name="Group 138"/>
          <p:cNvGrpSpPr>
            <a:grpSpLocks/>
          </p:cNvGrpSpPr>
          <p:nvPr/>
        </p:nvGrpSpPr>
        <p:grpSpPr bwMode="auto">
          <a:xfrm>
            <a:off x="134938" y="5373688"/>
            <a:ext cx="8901112" cy="1385887"/>
            <a:chOff x="85" y="3385"/>
            <a:chExt cx="5607" cy="873"/>
          </a:xfrm>
        </p:grpSpPr>
        <p:sp>
          <p:nvSpPr>
            <p:cNvPr id="120856" name="Line 24"/>
            <p:cNvSpPr>
              <a:spLocks noChangeShapeType="1"/>
            </p:cNvSpPr>
            <p:nvPr/>
          </p:nvSpPr>
          <p:spPr bwMode="auto">
            <a:xfrm rot="10800000" flipH="1">
              <a:off x="1452" y="3996"/>
              <a:ext cx="47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49" name="Text Box 17"/>
            <p:cNvSpPr txBox="1">
              <a:spLocks noChangeArrowheads="1"/>
            </p:cNvSpPr>
            <p:nvPr/>
          </p:nvSpPr>
          <p:spPr bwMode="auto">
            <a:xfrm>
              <a:off x="85" y="3464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0845" name="Oval 13"/>
            <p:cNvSpPr>
              <a:spLocks noChangeArrowheads="1"/>
            </p:cNvSpPr>
            <p:nvPr/>
          </p:nvSpPr>
          <p:spPr bwMode="auto">
            <a:xfrm>
              <a:off x="138" y="3724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20877" name="Group 45"/>
            <p:cNvGrpSpPr>
              <a:grpSpLocks/>
            </p:cNvGrpSpPr>
            <p:nvPr/>
          </p:nvGrpSpPr>
          <p:grpSpPr bwMode="auto">
            <a:xfrm>
              <a:off x="1000" y="3704"/>
              <a:ext cx="317" cy="79"/>
              <a:chOff x="157" y="3475"/>
              <a:chExt cx="317" cy="79"/>
            </a:xfrm>
          </p:grpSpPr>
          <p:sp>
            <p:nvSpPr>
              <p:cNvPr id="120866" name="Arc 34"/>
              <p:cNvSpPr>
                <a:spLocks noChangeAspect="1"/>
              </p:cNvSpPr>
              <p:nvPr/>
            </p:nvSpPr>
            <p:spPr bwMode="auto">
              <a:xfrm rot="16200000" flipV="1">
                <a:off x="19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67" name="Arc 35"/>
              <p:cNvSpPr>
                <a:spLocks noChangeAspect="1"/>
              </p:cNvSpPr>
              <p:nvPr/>
            </p:nvSpPr>
            <p:spPr bwMode="auto">
              <a:xfrm rot="16200000" flipV="1">
                <a:off x="35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78" name="Oval 46"/>
            <p:cNvSpPr>
              <a:spLocks noChangeArrowheads="1"/>
            </p:cNvSpPr>
            <p:nvPr/>
          </p:nvSpPr>
          <p:spPr bwMode="auto">
            <a:xfrm>
              <a:off x="1499" y="3568"/>
              <a:ext cx="363" cy="36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82" name="Oval 50"/>
            <p:cNvSpPr>
              <a:spLocks noChangeArrowheads="1"/>
            </p:cNvSpPr>
            <p:nvPr/>
          </p:nvSpPr>
          <p:spPr bwMode="auto">
            <a:xfrm>
              <a:off x="2632" y="3568"/>
              <a:ext cx="363" cy="36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20883" name="Group 51"/>
            <p:cNvGrpSpPr>
              <a:grpSpLocks/>
            </p:cNvGrpSpPr>
            <p:nvPr/>
          </p:nvGrpSpPr>
          <p:grpSpPr bwMode="auto">
            <a:xfrm>
              <a:off x="2179" y="3704"/>
              <a:ext cx="317" cy="79"/>
              <a:chOff x="157" y="3475"/>
              <a:chExt cx="317" cy="79"/>
            </a:xfrm>
          </p:grpSpPr>
          <p:sp>
            <p:nvSpPr>
              <p:cNvPr id="120884" name="Arc 52"/>
              <p:cNvSpPr>
                <a:spLocks noChangeAspect="1"/>
              </p:cNvSpPr>
              <p:nvPr/>
            </p:nvSpPr>
            <p:spPr bwMode="auto">
              <a:xfrm rot="16200000" flipV="1">
                <a:off x="19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85" name="Arc 53"/>
              <p:cNvSpPr>
                <a:spLocks noChangeAspect="1"/>
              </p:cNvSpPr>
              <p:nvPr/>
            </p:nvSpPr>
            <p:spPr bwMode="auto">
              <a:xfrm rot="16200000" flipV="1">
                <a:off x="35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86" name="Oval 54"/>
            <p:cNvSpPr>
              <a:spLocks noChangeArrowheads="1"/>
            </p:cNvSpPr>
            <p:nvPr/>
          </p:nvSpPr>
          <p:spPr bwMode="auto">
            <a:xfrm>
              <a:off x="3766" y="3568"/>
              <a:ext cx="363" cy="36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20887" name="Group 55"/>
            <p:cNvGrpSpPr>
              <a:grpSpLocks/>
            </p:cNvGrpSpPr>
            <p:nvPr/>
          </p:nvGrpSpPr>
          <p:grpSpPr bwMode="auto">
            <a:xfrm>
              <a:off x="3268" y="3704"/>
              <a:ext cx="317" cy="79"/>
              <a:chOff x="157" y="3475"/>
              <a:chExt cx="317" cy="79"/>
            </a:xfrm>
          </p:grpSpPr>
          <p:sp>
            <p:nvSpPr>
              <p:cNvPr id="120888" name="Arc 56"/>
              <p:cNvSpPr>
                <a:spLocks noChangeAspect="1"/>
              </p:cNvSpPr>
              <p:nvPr/>
            </p:nvSpPr>
            <p:spPr bwMode="auto">
              <a:xfrm rot="16200000" flipV="1">
                <a:off x="19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89" name="Arc 57"/>
              <p:cNvSpPr>
                <a:spLocks noChangeAspect="1"/>
              </p:cNvSpPr>
              <p:nvPr/>
            </p:nvSpPr>
            <p:spPr bwMode="auto">
              <a:xfrm rot="16200000" flipV="1">
                <a:off x="35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90" name="Oval 58"/>
            <p:cNvSpPr>
              <a:spLocks noChangeArrowheads="1"/>
            </p:cNvSpPr>
            <p:nvPr/>
          </p:nvSpPr>
          <p:spPr bwMode="auto">
            <a:xfrm>
              <a:off x="4946" y="3568"/>
              <a:ext cx="363" cy="36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20891" name="Group 59"/>
            <p:cNvGrpSpPr>
              <a:grpSpLocks/>
            </p:cNvGrpSpPr>
            <p:nvPr/>
          </p:nvGrpSpPr>
          <p:grpSpPr bwMode="auto">
            <a:xfrm>
              <a:off x="4447" y="3704"/>
              <a:ext cx="317" cy="79"/>
              <a:chOff x="157" y="3475"/>
              <a:chExt cx="317" cy="79"/>
            </a:xfrm>
          </p:grpSpPr>
          <p:sp>
            <p:nvSpPr>
              <p:cNvPr id="120892" name="Arc 60"/>
              <p:cNvSpPr>
                <a:spLocks noChangeAspect="1"/>
              </p:cNvSpPr>
              <p:nvPr/>
            </p:nvSpPr>
            <p:spPr bwMode="auto">
              <a:xfrm rot="16200000" flipV="1">
                <a:off x="19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893" name="Arc 61"/>
              <p:cNvSpPr>
                <a:spLocks noChangeAspect="1"/>
              </p:cNvSpPr>
              <p:nvPr/>
            </p:nvSpPr>
            <p:spPr bwMode="auto">
              <a:xfrm rot="16200000" flipV="1">
                <a:off x="356" y="343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94" name="Line 62"/>
            <p:cNvSpPr>
              <a:spLocks noChangeShapeType="1"/>
            </p:cNvSpPr>
            <p:nvPr/>
          </p:nvSpPr>
          <p:spPr bwMode="auto">
            <a:xfrm flipH="1">
              <a:off x="818" y="3772"/>
              <a:ext cx="182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95" name="Line 63"/>
            <p:cNvSpPr>
              <a:spLocks noChangeShapeType="1"/>
            </p:cNvSpPr>
            <p:nvPr/>
          </p:nvSpPr>
          <p:spPr bwMode="auto">
            <a:xfrm>
              <a:off x="1317" y="3772"/>
              <a:ext cx="182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96" name="Line 64"/>
            <p:cNvSpPr>
              <a:spLocks noChangeShapeType="1"/>
            </p:cNvSpPr>
            <p:nvPr/>
          </p:nvSpPr>
          <p:spPr bwMode="auto">
            <a:xfrm flipH="1">
              <a:off x="1861" y="3772"/>
              <a:ext cx="318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97" name="Line 65"/>
            <p:cNvSpPr>
              <a:spLocks noChangeShapeType="1"/>
            </p:cNvSpPr>
            <p:nvPr/>
          </p:nvSpPr>
          <p:spPr bwMode="auto">
            <a:xfrm flipH="1">
              <a:off x="2496" y="3772"/>
              <a:ext cx="136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98" name="Line 66"/>
            <p:cNvSpPr>
              <a:spLocks noChangeShapeType="1"/>
            </p:cNvSpPr>
            <p:nvPr/>
          </p:nvSpPr>
          <p:spPr bwMode="auto">
            <a:xfrm flipH="1">
              <a:off x="2995" y="3772"/>
              <a:ext cx="273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99" name="Line 67"/>
            <p:cNvSpPr>
              <a:spLocks noChangeShapeType="1"/>
            </p:cNvSpPr>
            <p:nvPr/>
          </p:nvSpPr>
          <p:spPr bwMode="auto">
            <a:xfrm>
              <a:off x="3585" y="3772"/>
              <a:ext cx="181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900" name="Line 68"/>
            <p:cNvSpPr>
              <a:spLocks noChangeShapeType="1"/>
            </p:cNvSpPr>
            <p:nvPr/>
          </p:nvSpPr>
          <p:spPr bwMode="auto">
            <a:xfrm flipH="1">
              <a:off x="4129" y="3772"/>
              <a:ext cx="318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901" name="Line 69"/>
            <p:cNvSpPr>
              <a:spLocks noChangeShapeType="1"/>
            </p:cNvSpPr>
            <p:nvPr/>
          </p:nvSpPr>
          <p:spPr bwMode="auto">
            <a:xfrm>
              <a:off x="4764" y="3772"/>
              <a:ext cx="182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904" name="Freeform 72"/>
            <p:cNvSpPr>
              <a:spLocks/>
            </p:cNvSpPr>
            <p:nvPr/>
          </p:nvSpPr>
          <p:spPr bwMode="auto">
            <a:xfrm>
              <a:off x="5309" y="3772"/>
              <a:ext cx="272" cy="317"/>
            </a:xfrm>
            <a:custGeom>
              <a:avLst/>
              <a:gdLst>
                <a:gd name="T0" fmla="*/ 0 w 272"/>
                <a:gd name="T1" fmla="*/ 0 h 317"/>
                <a:gd name="T2" fmla="*/ 272 w 272"/>
                <a:gd name="T3" fmla="*/ 0 h 317"/>
                <a:gd name="T4" fmla="*/ 272 w 272"/>
                <a:gd name="T5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317">
                  <a:moveTo>
                    <a:pt x="0" y="0"/>
                  </a:moveTo>
                  <a:lnTo>
                    <a:pt x="272" y="0"/>
                  </a:lnTo>
                  <a:lnTo>
                    <a:pt x="272" y="317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20907" name="Group 75"/>
            <p:cNvGrpSpPr>
              <a:grpSpLocks/>
            </p:cNvGrpSpPr>
            <p:nvPr/>
          </p:nvGrpSpPr>
          <p:grpSpPr bwMode="auto">
            <a:xfrm>
              <a:off x="5465" y="4111"/>
              <a:ext cx="227" cy="45"/>
              <a:chOff x="5420" y="4020"/>
              <a:chExt cx="227" cy="45"/>
            </a:xfrm>
          </p:grpSpPr>
          <p:sp>
            <p:nvSpPr>
              <p:cNvPr id="120905" name="Line 73"/>
              <p:cNvSpPr>
                <a:spLocks noChangeShapeType="1"/>
              </p:cNvSpPr>
              <p:nvPr/>
            </p:nvSpPr>
            <p:spPr bwMode="auto">
              <a:xfrm>
                <a:off x="5420" y="4020"/>
                <a:ext cx="227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06" name="Line 74"/>
              <p:cNvSpPr>
                <a:spLocks noChangeShapeType="1"/>
              </p:cNvSpPr>
              <p:nvPr/>
            </p:nvSpPr>
            <p:spPr bwMode="auto">
              <a:xfrm>
                <a:off x="5465" y="4065"/>
                <a:ext cx="135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908" name="Rectangle 76"/>
            <p:cNvSpPr>
              <a:spLocks noChangeArrowheads="1"/>
            </p:cNvSpPr>
            <p:nvPr/>
          </p:nvSpPr>
          <p:spPr bwMode="auto">
            <a:xfrm>
              <a:off x="909" y="3454"/>
              <a:ext cx="1179" cy="68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ysDot"/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0857" name="Text Box 25"/>
            <p:cNvSpPr txBox="1">
              <a:spLocks noChangeArrowheads="1"/>
            </p:cNvSpPr>
            <p:nvPr/>
          </p:nvSpPr>
          <p:spPr bwMode="auto">
            <a:xfrm>
              <a:off x="1499" y="4020"/>
              <a:ext cx="358" cy="2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U/4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20957" name="Rectangle 125"/>
            <p:cNvSpPr>
              <a:spLocks noChangeAspect="1" noChangeArrowheads="1"/>
            </p:cNvSpPr>
            <p:nvPr/>
          </p:nvSpPr>
          <p:spPr bwMode="auto">
            <a:xfrm>
              <a:off x="365" y="3679"/>
              <a:ext cx="453" cy="181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0959" name="AutoShape 127"/>
            <p:cNvCxnSpPr>
              <a:cxnSpLocks noChangeShapeType="1"/>
              <a:stCxn id="120845" idx="6"/>
              <a:endCxn id="120957" idx="1"/>
            </p:cNvCxnSpPr>
            <p:nvPr/>
          </p:nvCxnSpPr>
          <p:spPr bwMode="auto">
            <a:xfrm>
              <a:off x="245" y="3770"/>
              <a:ext cx="104" cy="0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960" name="Text Box 128"/>
            <p:cNvSpPr txBox="1">
              <a:spLocks noChangeArrowheads="1"/>
            </p:cNvSpPr>
            <p:nvPr/>
          </p:nvSpPr>
          <p:spPr bwMode="auto">
            <a:xfrm>
              <a:off x="448" y="3385"/>
              <a:ext cx="23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</p:grpSp>
      <p:grpSp>
        <p:nvGrpSpPr>
          <p:cNvPr id="120969" name="Group 137"/>
          <p:cNvGrpSpPr>
            <a:grpSpLocks/>
          </p:cNvGrpSpPr>
          <p:nvPr/>
        </p:nvGrpSpPr>
        <p:grpSpPr bwMode="auto">
          <a:xfrm>
            <a:off x="107950" y="260350"/>
            <a:ext cx="2519363" cy="4537075"/>
            <a:chOff x="68" y="164"/>
            <a:chExt cx="1587" cy="2858"/>
          </a:xfrm>
        </p:grpSpPr>
        <p:grpSp>
          <p:nvGrpSpPr>
            <p:cNvPr id="120967" name="Group 135"/>
            <p:cNvGrpSpPr>
              <a:grpSpLocks/>
            </p:cNvGrpSpPr>
            <p:nvPr/>
          </p:nvGrpSpPr>
          <p:grpSpPr bwMode="auto">
            <a:xfrm>
              <a:off x="68" y="164"/>
              <a:ext cx="1587" cy="2858"/>
              <a:chOff x="68" y="164"/>
              <a:chExt cx="1587" cy="2858"/>
            </a:xfrm>
          </p:grpSpPr>
          <p:sp>
            <p:nvSpPr>
              <p:cNvPr id="120912" name="Text Box 80"/>
              <p:cNvSpPr txBox="1">
                <a:spLocks noChangeArrowheads="1"/>
              </p:cNvSpPr>
              <p:nvPr/>
            </p:nvSpPr>
            <p:spPr bwMode="auto">
              <a:xfrm>
                <a:off x="68" y="346"/>
                <a:ext cx="16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0000"/>
                    </a:solidFill>
                  </a:rPr>
                  <a:t>U</a:t>
                </a:r>
                <a:endParaRPr lang="cs-CZ" altLang="cs-CZ" sz="2000" b="1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14" name="Oval 82"/>
              <p:cNvSpPr>
                <a:spLocks noChangeArrowheads="1"/>
              </p:cNvSpPr>
              <p:nvPr/>
            </p:nvSpPr>
            <p:spPr bwMode="auto">
              <a:xfrm rot="5400000">
                <a:off x="112" y="210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15" name="Group 83"/>
              <p:cNvGrpSpPr>
                <a:grpSpLocks/>
              </p:cNvGrpSpPr>
              <p:nvPr/>
            </p:nvGrpSpPr>
            <p:grpSpPr bwMode="auto">
              <a:xfrm rot="5400000">
                <a:off x="753" y="716"/>
                <a:ext cx="317" cy="79"/>
                <a:chOff x="157" y="3475"/>
                <a:chExt cx="317" cy="79"/>
              </a:xfrm>
            </p:grpSpPr>
            <p:sp>
              <p:nvSpPr>
                <p:cNvPr id="120916" name="Arc 84"/>
                <p:cNvSpPr>
                  <a:spLocks noChangeAspect="1"/>
                </p:cNvSpPr>
                <p:nvPr/>
              </p:nvSpPr>
              <p:spPr bwMode="auto">
                <a:xfrm rot="16200000" flipV="1">
                  <a:off x="19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17" name="Arc 85"/>
                <p:cNvSpPr>
                  <a:spLocks noChangeAspect="1"/>
                </p:cNvSpPr>
                <p:nvPr/>
              </p:nvSpPr>
              <p:spPr bwMode="auto">
                <a:xfrm rot="16200000" flipV="1">
                  <a:off x="35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18" name="Oval 86"/>
              <p:cNvSpPr>
                <a:spLocks noChangeArrowheads="1"/>
              </p:cNvSpPr>
              <p:nvPr/>
            </p:nvSpPr>
            <p:spPr bwMode="auto">
              <a:xfrm rot="5400000">
                <a:off x="724" y="1096"/>
                <a:ext cx="363" cy="363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19" name="Oval 87"/>
              <p:cNvSpPr>
                <a:spLocks noChangeArrowheads="1"/>
              </p:cNvSpPr>
              <p:nvPr/>
            </p:nvSpPr>
            <p:spPr bwMode="auto">
              <a:xfrm rot="5400000">
                <a:off x="724" y="2229"/>
                <a:ext cx="363" cy="363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20" name="Group 88"/>
              <p:cNvGrpSpPr>
                <a:grpSpLocks/>
              </p:cNvGrpSpPr>
              <p:nvPr/>
            </p:nvGrpSpPr>
            <p:grpSpPr bwMode="auto">
              <a:xfrm rot="5400000">
                <a:off x="753" y="1895"/>
                <a:ext cx="317" cy="79"/>
                <a:chOff x="157" y="3475"/>
                <a:chExt cx="317" cy="79"/>
              </a:xfrm>
            </p:grpSpPr>
            <p:sp>
              <p:nvSpPr>
                <p:cNvPr id="120921" name="Arc 89"/>
                <p:cNvSpPr>
                  <a:spLocks noChangeAspect="1"/>
                </p:cNvSpPr>
                <p:nvPr/>
              </p:nvSpPr>
              <p:spPr bwMode="auto">
                <a:xfrm rot="16200000" flipV="1">
                  <a:off x="19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22" name="Arc 90"/>
                <p:cNvSpPr>
                  <a:spLocks noChangeAspect="1"/>
                </p:cNvSpPr>
                <p:nvPr/>
              </p:nvSpPr>
              <p:spPr bwMode="auto">
                <a:xfrm rot="16200000" flipV="1">
                  <a:off x="35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23" name="Oval 91"/>
              <p:cNvSpPr>
                <a:spLocks noChangeArrowheads="1"/>
              </p:cNvSpPr>
              <p:nvPr/>
            </p:nvSpPr>
            <p:spPr bwMode="auto">
              <a:xfrm rot="5400000">
                <a:off x="1292" y="1074"/>
                <a:ext cx="363" cy="363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24" name="Group 92"/>
              <p:cNvGrpSpPr>
                <a:grpSpLocks/>
              </p:cNvGrpSpPr>
              <p:nvPr/>
            </p:nvGrpSpPr>
            <p:grpSpPr bwMode="auto">
              <a:xfrm rot="5400000">
                <a:off x="1321" y="695"/>
                <a:ext cx="317" cy="79"/>
                <a:chOff x="157" y="3475"/>
                <a:chExt cx="317" cy="79"/>
              </a:xfrm>
            </p:grpSpPr>
            <p:sp>
              <p:nvSpPr>
                <p:cNvPr id="120925" name="Arc 93"/>
                <p:cNvSpPr>
                  <a:spLocks noChangeAspect="1"/>
                </p:cNvSpPr>
                <p:nvPr/>
              </p:nvSpPr>
              <p:spPr bwMode="auto">
                <a:xfrm rot="16200000" flipV="1">
                  <a:off x="19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26" name="Arc 94"/>
                <p:cNvSpPr>
                  <a:spLocks noChangeAspect="1"/>
                </p:cNvSpPr>
                <p:nvPr/>
              </p:nvSpPr>
              <p:spPr bwMode="auto">
                <a:xfrm rot="16200000" flipV="1">
                  <a:off x="35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27" name="Oval 95"/>
              <p:cNvSpPr>
                <a:spLocks noChangeArrowheads="1"/>
              </p:cNvSpPr>
              <p:nvPr/>
            </p:nvSpPr>
            <p:spPr bwMode="auto">
              <a:xfrm rot="5400000">
                <a:off x="1292" y="2254"/>
                <a:ext cx="363" cy="363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28" name="Group 96"/>
              <p:cNvGrpSpPr>
                <a:grpSpLocks/>
              </p:cNvGrpSpPr>
              <p:nvPr/>
            </p:nvGrpSpPr>
            <p:grpSpPr bwMode="auto">
              <a:xfrm rot="5400000">
                <a:off x="1321" y="1874"/>
                <a:ext cx="317" cy="79"/>
                <a:chOff x="157" y="3475"/>
                <a:chExt cx="317" cy="79"/>
              </a:xfrm>
            </p:grpSpPr>
            <p:sp>
              <p:nvSpPr>
                <p:cNvPr id="120929" name="Arc 97"/>
                <p:cNvSpPr>
                  <a:spLocks noChangeAspect="1"/>
                </p:cNvSpPr>
                <p:nvPr/>
              </p:nvSpPr>
              <p:spPr bwMode="auto">
                <a:xfrm rot="16200000" flipV="1">
                  <a:off x="19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30" name="Arc 98"/>
                <p:cNvSpPr>
                  <a:spLocks noChangeAspect="1"/>
                </p:cNvSpPr>
                <p:nvPr/>
              </p:nvSpPr>
              <p:spPr bwMode="auto">
                <a:xfrm rot="16200000" flipV="1">
                  <a:off x="356" y="3436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31" name="Line 99"/>
              <p:cNvSpPr>
                <a:spLocks noChangeShapeType="1"/>
              </p:cNvSpPr>
              <p:nvPr/>
            </p:nvSpPr>
            <p:spPr bwMode="auto">
              <a:xfrm rot="5400000" flipH="1">
                <a:off x="724" y="439"/>
                <a:ext cx="318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2" name="Line 100"/>
              <p:cNvSpPr>
                <a:spLocks noChangeShapeType="1"/>
              </p:cNvSpPr>
              <p:nvPr/>
            </p:nvSpPr>
            <p:spPr bwMode="auto">
              <a:xfrm rot="5400000">
                <a:off x="793" y="1005"/>
                <a:ext cx="182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3" name="Line 101"/>
              <p:cNvSpPr>
                <a:spLocks noChangeShapeType="1"/>
              </p:cNvSpPr>
              <p:nvPr/>
            </p:nvSpPr>
            <p:spPr bwMode="auto">
              <a:xfrm rot="5400000" flipH="1">
                <a:off x="725" y="1617"/>
                <a:ext cx="318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4" name="Line 102"/>
              <p:cNvSpPr>
                <a:spLocks noChangeShapeType="1"/>
              </p:cNvSpPr>
              <p:nvPr/>
            </p:nvSpPr>
            <p:spPr bwMode="auto">
              <a:xfrm rot="5400000" flipH="1">
                <a:off x="816" y="2161"/>
                <a:ext cx="136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5" name="Line 103"/>
              <p:cNvSpPr>
                <a:spLocks noChangeShapeType="1"/>
              </p:cNvSpPr>
              <p:nvPr/>
            </p:nvSpPr>
            <p:spPr bwMode="auto">
              <a:xfrm rot="5400000" flipH="1">
                <a:off x="747" y="2729"/>
                <a:ext cx="273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6" name="Line 104"/>
              <p:cNvSpPr>
                <a:spLocks noChangeShapeType="1"/>
              </p:cNvSpPr>
              <p:nvPr/>
            </p:nvSpPr>
            <p:spPr bwMode="auto">
              <a:xfrm rot="5400000">
                <a:off x="1361" y="984"/>
                <a:ext cx="181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7" name="Line 105"/>
              <p:cNvSpPr>
                <a:spLocks noChangeShapeType="1"/>
              </p:cNvSpPr>
              <p:nvPr/>
            </p:nvSpPr>
            <p:spPr bwMode="auto">
              <a:xfrm rot="5400000" flipH="1">
                <a:off x="1293" y="1596"/>
                <a:ext cx="318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38" name="Line 106"/>
              <p:cNvSpPr>
                <a:spLocks noChangeShapeType="1"/>
              </p:cNvSpPr>
              <p:nvPr/>
            </p:nvSpPr>
            <p:spPr bwMode="auto">
              <a:xfrm rot="5400000">
                <a:off x="1361" y="2163"/>
                <a:ext cx="182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0940" name="Group 108"/>
              <p:cNvGrpSpPr>
                <a:grpSpLocks/>
              </p:cNvGrpSpPr>
              <p:nvPr/>
            </p:nvGrpSpPr>
            <p:grpSpPr bwMode="auto">
              <a:xfrm rot="5400000">
                <a:off x="430" y="2886"/>
                <a:ext cx="227" cy="45"/>
                <a:chOff x="5420" y="4020"/>
                <a:chExt cx="227" cy="45"/>
              </a:xfrm>
            </p:grpSpPr>
            <p:sp>
              <p:nvSpPr>
                <p:cNvPr id="120941" name="Line 109"/>
                <p:cNvSpPr>
                  <a:spLocks noChangeShapeType="1"/>
                </p:cNvSpPr>
                <p:nvPr/>
              </p:nvSpPr>
              <p:spPr bwMode="auto">
                <a:xfrm>
                  <a:off x="5420" y="402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942" name="Line 110"/>
                <p:cNvSpPr>
                  <a:spLocks noChangeShapeType="1"/>
                </p:cNvSpPr>
                <p:nvPr/>
              </p:nvSpPr>
              <p:spPr bwMode="auto">
                <a:xfrm>
                  <a:off x="5465" y="4065"/>
                  <a:ext cx="135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943" name="Rectangle 111"/>
              <p:cNvSpPr>
                <a:spLocks noChangeArrowheads="1"/>
              </p:cNvSpPr>
              <p:nvPr/>
            </p:nvSpPr>
            <p:spPr bwMode="auto">
              <a:xfrm rot="5400000">
                <a:off x="271" y="755"/>
                <a:ext cx="1179" cy="681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44" name="Oval 112"/>
              <p:cNvSpPr>
                <a:spLocks noChangeArrowheads="1"/>
              </p:cNvSpPr>
              <p:nvPr/>
            </p:nvSpPr>
            <p:spPr bwMode="auto">
              <a:xfrm rot="5400000">
                <a:off x="838" y="2864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0945" name="AutoShape 113"/>
              <p:cNvCxnSpPr>
                <a:cxnSpLocks noChangeShapeType="1"/>
                <a:stCxn id="120927" idx="6"/>
                <a:endCxn id="120944" idx="0"/>
              </p:cNvCxnSpPr>
              <p:nvPr/>
            </p:nvCxnSpPr>
            <p:spPr bwMode="auto">
              <a:xfrm rot="5400000">
                <a:off x="1073" y="2508"/>
                <a:ext cx="276" cy="528"/>
              </a:xfrm>
              <a:prstGeom prst="bentConnector2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946" name="Line 114"/>
              <p:cNvSpPr>
                <a:spLocks noChangeShapeType="1"/>
              </p:cNvSpPr>
              <p:nvPr/>
            </p:nvSpPr>
            <p:spPr bwMode="auto">
              <a:xfrm rot="5400000">
                <a:off x="703" y="2774"/>
                <a:ext cx="0" cy="272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47" name="Oval 115"/>
              <p:cNvSpPr>
                <a:spLocks noChangeArrowheads="1"/>
              </p:cNvSpPr>
              <p:nvPr/>
            </p:nvSpPr>
            <p:spPr bwMode="auto">
              <a:xfrm rot="5400000">
                <a:off x="838" y="210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48" name="Freeform 116"/>
              <p:cNvSpPr>
                <a:spLocks/>
              </p:cNvSpPr>
              <p:nvPr/>
            </p:nvSpPr>
            <p:spPr bwMode="auto">
              <a:xfrm rot="5400000">
                <a:off x="1019" y="144"/>
                <a:ext cx="318" cy="544"/>
              </a:xfrm>
              <a:custGeom>
                <a:avLst/>
                <a:gdLst>
                  <a:gd name="T0" fmla="*/ 318 w 318"/>
                  <a:gd name="T1" fmla="*/ 0 h 544"/>
                  <a:gd name="T2" fmla="*/ 0 w 318"/>
                  <a:gd name="T3" fmla="*/ 0 h 544"/>
                  <a:gd name="T4" fmla="*/ 0 w 318"/>
                  <a:gd name="T5" fmla="*/ 544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" h="544">
                    <a:moveTo>
                      <a:pt x="318" y="0"/>
                    </a:move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52" name="Text Box 120"/>
              <p:cNvSpPr txBox="1">
                <a:spLocks noChangeArrowheads="1"/>
              </p:cNvSpPr>
              <p:nvPr/>
            </p:nvSpPr>
            <p:spPr bwMode="auto">
              <a:xfrm rot="5400000">
                <a:off x="269" y="1177"/>
                <a:ext cx="358" cy="23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0000"/>
                    </a:solidFill>
                  </a:rPr>
                  <a:t>U/2</a:t>
                </a:r>
                <a:endParaRPr lang="cs-CZ" altLang="cs-CZ" sz="2000" b="1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53" name="Line 121"/>
              <p:cNvSpPr>
                <a:spLocks noChangeShapeType="1"/>
              </p:cNvSpPr>
              <p:nvPr/>
            </p:nvSpPr>
            <p:spPr bwMode="auto">
              <a:xfrm rot="16200000" flipH="1">
                <a:off x="419" y="1309"/>
                <a:ext cx="47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0962" name="Rectangle 130"/>
              <p:cNvSpPr>
                <a:spLocks noChangeArrowheads="1"/>
              </p:cNvSpPr>
              <p:nvPr/>
            </p:nvSpPr>
            <p:spPr bwMode="auto">
              <a:xfrm>
                <a:off x="294" y="164"/>
                <a:ext cx="453" cy="181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0964" name="AutoShape 132"/>
              <p:cNvCxnSpPr>
                <a:cxnSpLocks noChangeShapeType="1"/>
                <a:stCxn id="120914" idx="0"/>
                <a:endCxn id="120962" idx="1"/>
              </p:cNvCxnSpPr>
              <p:nvPr/>
            </p:nvCxnSpPr>
            <p:spPr bwMode="auto">
              <a:xfrm flipV="1">
                <a:off x="221" y="255"/>
                <a:ext cx="57" cy="1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0965" name="AutoShape 133"/>
              <p:cNvCxnSpPr>
                <a:cxnSpLocks noChangeShapeType="1"/>
                <a:stCxn id="120947" idx="4"/>
                <a:endCxn id="120962" idx="3"/>
              </p:cNvCxnSpPr>
              <p:nvPr/>
            </p:nvCxnSpPr>
            <p:spPr bwMode="auto">
              <a:xfrm flipH="1" flipV="1">
                <a:off x="763" y="255"/>
                <a:ext cx="61" cy="1"/>
              </a:xfrm>
              <a:prstGeom prst="straightConnector1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0968" name="Text Box 136"/>
            <p:cNvSpPr txBox="1">
              <a:spLocks noChangeArrowheads="1"/>
            </p:cNvSpPr>
            <p:nvPr/>
          </p:nvSpPr>
          <p:spPr bwMode="auto">
            <a:xfrm>
              <a:off x="431" y="346"/>
              <a:ext cx="23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0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0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Sériový motor – brzdění </a:t>
            </a:r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2700338" y="1457325"/>
            <a:ext cx="6262687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1.	</a:t>
            </a:r>
            <a:r>
              <a:rPr lang="cs-CZ" altLang="cs-CZ" sz="2000" b="1" u="sng">
                <a:solidFill>
                  <a:srgbClr val="000000"/>
                </a:solidFill>
                <a:latin typeface="Tahoma" panose="020B0604030504040204" pitchFamily="34" charset="0"/>
              </a:rPr>
              <a:t>Brzdění do odporu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2.	</a:t>
            </a:r>
            <a:r>
              <a:rPr lang="cs-CZ" altLang="cs-CZ" sz="2000" b="1" u="sng">
                <a:solidFill>
                  <a:srgbClr val="000000"/>
                </a:solidFill>
                <a:latin typeface="Tahoma" panose="020B0604030504040204" pitchFamily="34" charset="0"/>
              </a:rPr>
              <a:t>Brzdění protiproudem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	*	aktivní zátěž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	*	pasivní zátěž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3.	</a:t>
            </a:r>
            <a:r>
              <a:rPr lang="cs-CZ" altLang="cs-CZ" sz="2000" b="1" u="sng">
                <a:solidFill>
                  <a:srgbClr val="000000"/>
                </a:solidFill>
                <a:latin typeface="Tahoma" panose="020B0604030504040204" pitchFamily="34" charset="0"/>
              </a:rPr>
              <a:t>Brzdění rekuperací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 – sériové dynamo nelze použít jako zdroj napětí, rekuperace lze pouze při napájení motoru z polovodičového měniče</a:t>
            </a:r>
          </a:p>
        </p:txBody>
      </p:sp>
      <p:grpSp>
        <p:nvGrpSpPr>
          <p:cNvPr id="121860" name="Group 4"/>
          <p:cNvGrpSpPr>
            <a:grpSpLocks/>
          </p:cNvGrpSpPr>
          <p:nvPr/>
        </p:nvGrpSpPr>
        <p:grpSpPr bwMode="auto">
          <a:xfrm>
            <a:off x="179388" y="908050"/>
            <a:ext cx="2452687" cy="3673475"/>
            <a:chOff x="225" y="572"/>
            <a:chExt cx="1545" cy="2314"/>
          </a:xfrm>
        </p:grpSpPr>
        <p:sp>
          <p:nvSpPr>
            <p:cNvPr id="121861" name="Arc 5"/>
            <p:cNvSpPr>
              <a:spLocks noChangeAspect="1"/>
            </p:cNvSpPr>
            <p:nvPr/>
          </p:nvSpPr>
          <p:spPr bwMode="auto">
            <a:xfrm flipV="1">
              <a:off x="1098" y="228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62" name="Arc 6"/>
            <p:cNvSpPr>
              <a:spLocks noChangeAspect="1"/>
            </p:cNvSpPr>
            <p:nvPr/>
          </p:nvSpPr>
          <p:spPr bwMode="auto">
            <a:xfrm flipV="1">
              <a:off x="1098" y="244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63" name="Arc 7"/>
            <p:cNvSpPr>
              <a:spLocks noChangeAspect="1"/>
            </p:cNvSpPr>
            <p:nvPr/>
          </p:nvSpPr>
          <p:spPr bwMode="auto">
            <a:xfrm flipV="1">
              <a:off x="1086" y="260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64" name="Line 8"/>
            <p:cNvSpPr>
              <a:spLocks noChangeShapeType="1"/>
            </p:cNvSpPr>
            <p:nvPr/>
          </p:nvSpPr>
          <p:spPr bwMode="auto">
            <a:xfrm>
              <a:off x="975" y="2296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65" name="Text Box 9"/>
            <p:cNvSpPr txBox="1">
              <a:spLocks noChangeArrowheads="1"/>
            </p:cNvSpPr>
            <p:nvPr/>
          </p:nvSpPr>
          <p:spPr bwMode="auto">
            <a:xfrm>
              <a:off x="703" y="2432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21866" name="Oval 10"/>
            <p:cNvSpPr>
              <a:spLocks noChangeArrowheads="1"/>
            </p:cNvSpPr>
            <p:nvPr/>
          </p:nvSpPr>
          <p:spPr bwMode="auto">
            <a:xfrm>
              <a:off x="860" y="1354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67" name="Rectangle 11"/>
            <p:cNvSpPr>
              <a:spLocks noChangeArrowheads="1"/>
            </p:cNvSpPr>
            <p:nvPr/>
          </p:nvSpPr>
          <p:spPr bwMode="auto">
            <a:xfrm>
              <a:off x="815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68" name="Rectangle 12"/>
            <p:cNvSpPr>
              <a:spLocks noChangeArrowheads="1"/>
            </p:cNvSpPr>
            <p:nvPr/>
          </p:nvSpPr>
          <p:spPr bwMode="auto">
            <a:xfrm>
              <a:off x="1359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69" name="Oval 13"/>
            <p:cNvSpPr>
              <a:spLocks noChangeArrowheads="1"/>
            </p:cNvSpPr>
            <p:nvPr/>
          </p:nvSpPr>
          <p:spPr bwMode="auto">
            <a:xfrm>
              <a:off x="1652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70" name="Oval 14"/>
            <p:cNvSpPr>
              <a:spLocks noChangeArrowheads="1"/>
            </p:cNvSpPr>
            <p:nvPr/>
          </p:nvSpPr>
          <p:spPr bwMode="auto">
            <a:xfrm>
              <a:off x="406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1871" name="AutoShape 15"/>
            <p:cNvCxnSpPr>
              <a:cxnSpLocks noChangeShapeType="1"/>
              <a:stCxn id="121870" idx="4"/>
              <a:endCxn id="121867" idx="1"/>
            </p:cNvCxnSpPr>
            <p:nvPr/>
          </p:nvCxnSpPr>
          <p:spPr bwMode="auto">
            <a:xfrm rot="16200000" flipH="1">
              <a:off x="286" y="1082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1872" name="Line 16"/>
            <p:cNvSpPr>
              <a:spLocks noChangeShapeType="1"/>
            </p:cNvSpPr>
            <p:nvPr/>
          </p:nvSpPr>
          <p:spPr bwMode="auto">
            <a:xfrm>
              <a:off x="587" y="855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923" y="583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1874" name="Text Box 18"/>
            <p:cNvSpPr txBox="1">
              <a:spLocks noChangeArrowheads="1"/>
            </p:cNvSpPr>
            <p:nvPr/>
          </p:nvSpPr>
          <p:spPr bwMode="auto">
            <a:xfrm>
              <a:off x="365" y="572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1875" name="Text Box 19"/>
            <p:cNvSpPr txBox="1">
              <a:spLocks noChangeArrowheads="1"/>
            </p:cNvSpPr>
            <p:nvPr/>
          </p:nvSpPr>
          <p:spPr bwMode="auto">
            <a:xfrm>
              <a:off x="1655" y="572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1876" name="Text Box 20"/>
            <p:cNvSpPr txBox="1">
              <a:spLocks noChangeArrowheads="1"/>
            </p:cNvSpPr>
            <p:nvPr/>
          </p:nvSpPr>
          <p:spPr bwMode="auto">
            <a:xfrm>
              <a:off x="1027" y="1377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21877" name="Line 21"/>
            <p:cNvSpPr>
              <a:spLocks noChangeShapeType="1"/>
            </p:cNvSpPr>
            <p:nvPr/>
          </p:nvSpPr>
          <p:spPr bwMode="auto">
            <a:xfrm>
              <a:off x="905" y="1627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78" name="Arc 22"/>
            <p:cNvSpPr>
              <a:spLocks noChangeAspect="1"/>
            </p:cNvSpPr>
            <p:nvPr/>
          </p:nvSpPr>
          <p:spPr bwMode="auto">
            <a:xfrm rot="18900000">
              <a:off x="884" y="1175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79" name="Text Box 23"/>
            <p:cNvSpPr txBox="1">
              <a:spLocks noChangeArrowheads="1"/>
            </p:cNvSpPr>
            <p:nvPr/>
          </p:nvSpPr>
          <p:spPr bwMode="auto">
            <a:xfrm>
              <a:off x="1041" y="1037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21880" name="Line 24"/>
            <p:cNvSpPr>
              <a:spLocks noChangeShapeType="1"/>
            </p:cNvSpPr>
            <p:nvPr/>
          </p:nvSpPr>
          <p:spPr bwMode="auto">
            <a:xfrm rot="16200000" flipH="1">
              <a:off x="202" y="1297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81" name="Text Box 25"/>
            <p:cNvSpPr txBox="1">
              <a:spLocks noChangeArrowheads="1"/>
            </p:cNvSpPr>
            <p:nvPr/>
          </p:nvSpPr>
          <p:spPr bwMode="auto">
            <a:xfrm>
              <a:off x="225" y="1037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1882" name="Freeform 26"/>
            <p:cNvSpPr>
              <a:spLocks/>
            </p:cNvSpPr>
            <p:nvPr/>
          </p:nvSpPr>
          <p:spPr bwMode="auto">
            <a:xfrm>
              <a:off x="1111" y="1616"/>
              <a:ext cx="408" cy="680"/>
            </a:xfrm>
            <a:custGeom>
              <a:avLst/>
              <a:gdLst>
                <a:gd name="T0" fmla="*/ 272 w 408"/>
                <a:gd name="T1" fmla="*/ 0 h 680"/>
                <a:gd name="T2" fmla="*/ 408 w 408"/>
                <a:gd name="T3" fmla="*/ 0 h 680"/>
                <a:gd name="T4" fmla="*/ 408 w 408"/>
                <a:gd name="T5" fmla="*/ 499 h 680"/>
                <a:gd name="T6" fmla="*/ 0 w 408"/>
                <a:gd name="T7" fmla="*/ 499 h 680"/>
                <a:gd name="T8" fmla="*/ 0 w 408"/>
                <a:gd name="T9" fmla="*/ 68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680">
                  <a:moveTo>
                    <a:pt x="272" y="0"/>
                  </a:moveTo>
                  <a:lnTo>
                    <a:pt x="408" y="0"/>
                  </a:lnTo>
                  <a:lnTo>
                    <a:pt x="408" y="499"/>
                  </a:lnTo>
                  <a:lnTo>
                    <a:pt x="0" y="499"/>
                  </a:lnTo>
                  <a:lnTo>
                    <a:pt x="0" y="68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1883" name="Freeform 27"/>
            <p:cNvSpPr>
              <a:spLocks/>
            </p:cNvSpPr>
            <p:nvPr/>
          </p:nvSpPr>
          <p:spPr bwMode="auto">
            <a:xfrm>
              <a:off x="1111" y="890"/>
              <a:ext cx="590" cy="1996"/>
            </a:xfrm>
            <a:custGeom>
              <a:avLst/>
              <a:gdLst>
                <a:gd name="T0" fmla="*/ 590 w 590"/>
                <a:gd name="T1" fmla="*/ 0 h 1996"/>
                <a:gd name="T2" fmla="*/ 590 w 590"/>
                <a:gd name="T3" fmla="*/ 1996 h 1996"/>
                <a:gd name="T4" fmla="*/ 0 w 590"/>
                <a:gd name="T5" fmla="*/ 1996 h 1996"/>
                <a:gd name="T6" fmla="*/ 0 w 590"/>
                <a:gd name="T7" fmla="*/ 186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1996">
                  <a:moveTo>
                    <a:pt x="590" y="0"/>
                  </a:moveTo>
                  <a:lnTo>
                    <a:pt x="590" y="1996"/>
                  </a:lnTo>
                  <a:lnTo>
                    <a:pt x="0" y="1996"/>
                  </a:lnTo>
                  <a:lnTo>
                    <a:pt x="0" y="186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Sériový motor – brzdění do odporu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2700338" y="981075"/>
            <a:ext cx="6262687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1.	Motor se odpojí od zdroje, změní se polarita budícího vinutí a na svorky se připojí brzdný rezistor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2.	Při poklesu otáček klesá i brzdný moment, brzdné odpory se postupně snižují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3.	Motor se musí dobrzdit mechanicky</a:t>
            </a:r>
          </a:p>
          <a:p>
            <a:pPr>
              <a:spcBef>
                <a:spcPct val="50000"/>
              </a:spcBef>
            </a:pPr>
            <a:r>
              <a:rPr lang="cs-CZ" altLang="cs-CZ" b="1" u="sng" dirty="0">
                <a:solidFill>
                  <a:srgbClr val="000000"/>
                </a:solidFill>
                <a:latin typeface="Tahoma" panose="020B0604030504040204" pitchFamily="34" charset="0"/>
              </a:rPr>
              <a:t>Výhoda – brzdění je nezávislé na napájecí síti !</a:t>
            </a:r>
          </a:p>
        </p:txBody>
      </p:sp>
      <p:grpSp>
        <p:nvGrpSpPr>
          <p:cNvPr id="122910" name="Group 30"/>
          <p:cNvGrpSpPr>
            <a:grpSpLocks/>
          </p:cNvGrpSpPr>
          <p:nvPr/>
        </p:nvGrpSpPr>
        <p:grpSpPr bwMode="auto">
          <a:xfrm>
            <a:off x="179388" y="908050"/>
            <a:ext cx="2452687" cy="3673475"/>
            <a:chOff x="113" y="572"/>
            <a:chExt cx="1545" cy="2314"/>
          </a:xfrm>
        </p:grpSpPr>
        <p:sp>
          <p:nvSpPr>
            <p:cNvPr id="122885" name="Arc 5"/>
            <p:cNvSpPr>
              <a:spLocks noChangeAspect="1"/>
            </p:cNvSpPr>
            <p:nvPr/>
          </p:nvSpPr>
          <p:spPr bwMode="auto">
            <a:xfrm flipV="1">
              <a:off x="986" y="228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86" name="Arc 6"/>
            <p:cNvSpPr>
              <a:spLocks noChangeAspect="1"/>
            </p:cNvSpPr>
            <p:nvPr/>
          </p:nvSpPr>
          <p:spPr bwMode="auto">
            <a:xfrm flipV="1">
              <a:off x="986" y="244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87" name="Arc 7"/>
            <p:cNvSpPr>
              <a:spLocks noChangeAspect="1"/>
            </p:cNvSpPr>
            <p:nvPr/>
          </p:nvSpPr>
          <p:spPr bwMode="auto">
            <a:xfrm flipV="1">
              <a:off x="974" y="260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88" name="Line 8"/>
            <p:cNvSpPr>
              <a:spLocks noChangeShapeType="1"/>
            </p:cNvSpPr>
            <p:nvPr/>
          </p:nvSpPr>
          <p:spPr bwMode="auto">
            <a:xfrm>
              <a:off x="863" y="2296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89" name="Text Box 9"/>
            <p:cNvSpPr txBox="1">
              <a:spLocks noChangeArrowheads="1"/>
            </p:cNvSpPr>
            <p:nvPr/>
          </p:nvSpPr>
          <p:spPr bwMode="auto">
            <a:xfrm>
              <a:off x="591" y="2432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22890" name="Oval 10"/>
            <p:cNvSpPr>
              <a:spLocks noChangeArrowheads="1"/>
            </p:cNvSpPr>
            <p:nvPr/>
          </p:nvSpPr>
          <p:spPr bwMode="auto">
            <a:xfrm>
              <a:off x="748" y="1354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91" name="Rectangle 11"/>
            <p:cNvSpPr>
              <a:spLocks noChangeArrowheads="1"/>
            </p:cNvSpPr>
            <p:nvPr/>
          </p:nvSpPr>
          <p:spPr bwMode="auto">
            <a:xfrm>
              <a:off x="703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92" name="Rectangle 12"/>
            <p:cNvSpPr>
              <a:spLocks noChangeArrowheads="1"/>
            </p:cNvSpPr>
            <p:nvPr/>
          </p:nvSpPr>
          <p:spPr bwMode="auto">
            <a:xfrm>
              <a:off x="1247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93" name="Oval 13"/>
            <p:cNvSpPr>
              <a:spLocks noChangeArrowheads="1"/>
            </p:cNvSpPr>
            <p:nvPr/>
          </p:nvSpPr>
          <p:spPr bwMode="auto">
            <a:xfrm>
              <a:off x="1540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94" name="Oval 14"/>
            <p:cNvSpPr>
              <a:spLocks noChangeArrowheads="1"/>
            </p:cNvSpPr>
            <p:nvPr/>
          </p:nvSpPr>
          <p:spPr bwMode="auto">
            <a:xfrm>
              <a:off x="294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2895" name="AutoShape 15"/>
            <p:cNvCxnSpPr>
              <a:cxnSpLocks noChangeShapeType="1"/>
              <a:stCxn id="122894" idx="4"/>
              <a:endCxn id="122891" idx="1"/>
            </p:cNvCxnSpPr>
            <p:nvPr/>
          </p:nvCxnSpPr>
          <p:spPr bwMode="auto">
            <a:xfrm rot="16200000" flipH="1">
              <a:off x="174" y="1082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896" name="Line 16"/>
            <p:cNvSpPr>
              <a:spLocks noChangeShapeType="1"/>
            </p:cNvSpPr>
            <p:nvPr/>
          </p:nvSpPr>
          <p:spPr bwMode="auto">
            <a:xfrm>
              <a:off x="475" y="855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897" name="Text Box 17"/>
            <p:cNvSpPr txBox="1">
              <a:spLocks noChangeArrowheads="1"/>
            </p:cNvSpPr>
            <p:nvPr/>
          </p:nvSpPr>
          <p:spPr bwMode="auto">
            <a:xfrm>
              <a:off x="811" y="583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2898" name="Text Box 18"/>
            <p:cNvSpPr txBox="1">
              <a:spLocks noChangeArrowheads="1"/>
            </p:cNvSpPr>
            <p:nvPr/>
          </p:nvSpPr>
          <p:spPr bwMode="auto">
            <a:xfrm>
              <a:off x="253" y="572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2899" name="Text Box 19"/>
            <p:cNvSpPr txBox="1">
              <a:spLocks noChangeArrowheads="1"/>
            </p:cNvSpPr>
            <p:nvPr/>
          </p:nvSpPr>
          <p:spPr bwMode="auto">
            <a:xfrm>
              <a:off x="1543" y="572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2900" name="Text Box 20"/>
            <p:cNvSpPr txBox="1">
              <a:spLocks noChangeArrowheads="1"/>
            </p:cNvSpPr>
            <p:nvPr/>
          </p:nvSpPr>
          <p:spPr bwMode="auto">
            <a:xfrm>
              <a:off x="915" y="1377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22901" name="Line 21"/>
            <p:cNvSpPr>
              <a:spLocks noChangeShapeType="1"/>
            </p:cNvSpPr>
            <p:nvPr/>
          </p:nvSpPr>
          <p:spPr bwMode="auto">
            <a:xfrm>
              <a:off x="793" y="1627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02" name="Arc 22"/>
            <p:cNvSpPr>
              <a:spLocks noChangeAspect="1"/>
            </p:cNvSpPr>
            <p:nvPr/>
          </p:nvSpPr>
          <p:spPr bwMode="auto">
            <a:xfrm rot="18900000">
              <a:off x="772" y="1175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03" name="Text Box 23"/>
            <p:cNvSpPr txBox="1">
              <a:spLocks noChangeArrowheads="1"/>
            </p:cNvSpPr>
            <p:nvPr/>
          </p:nvSpPr>
          <p:spPr bwMode="auto">
            <a:xfrm>
              <a:off x="929" y="1037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22905" name="Text Box 25"/>
            <p:cNvSpPr txBox="1">
              <a:spLocks noChangeArrowheads="1"/>
            </p:cNvSpPr>
            <p:nvPr/>
          </p:nvSpPr>
          <p:spPr bwMode="auto">
            <a:xfrm>
              <a:off x="113" y="1037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2906" name="Freeform 26"/>
            <p:cNvSpPr>
              <a:spLocks/>
            </p:cNvSpPr>
            <p:nvPr/>
          </p:nvSpPr>
          <p:spPr bwMode="auto">
            <a:xfrm>
              <a:off x="999" y="1616"/>
              <a:ext cx="408" cy="680"/>
            </a:xfrm>
            <a:custGeom>
              <a:avLst/>
              <a:gdLst>
                <a:gd name="T0" fmla="*/ 272 w 408"/>
                <a:gd name="T1" fmla="*/ 0 h 680"/>
                <a:gd name="T2" fmla="*/ 408 w 408"/>
                <a:gd name="T3" fmla="*/ 0 h 680"/>
                <a:gd name="T4" fmla="*/ 408 w 408"/>
                <a:gd name="T5" fmla="*/ 499 h 680"/>
                <a:gd name="T6" fmla="*/ 0 w 408"/>
                <a:gd name="T7" fmla="*/ 499 h 680"/>
                <a:gd name="T8" fmla="*/ 0 w 408"/>
                <a:gd name="T9" fmla="*/ 68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680">
                  <a:moveTo>
                    <a:pt x="272" y="0"/>
                  </a:moveTo>
                  <a:lnTo>
                    <a:pt x="408" y="0"/>
                  </a:lnTo>
                  <a:lnTo>
                    <a:pt x="408" y="499"/>
                  </a:lnTo>
                  <a:lnTo>
                    <a:pt x="0" y="499"/>
                  </a:lnTo>
                  <a:lnTo>
                    <a:pt x="0" y="68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07" name="Freeform 27"/>
            <p:cNvSpPr>
              <a:spLocks/>
            </p:cNvSpPr>
            <p:nvPr/>
          </p:nvSpPr>
          <p:spPr bwMode="auto">
            <a:xfrm>
              <a:off x="999" y="890"/>
              <a:ext cx="590" cy="1996"/>
            </a:xfrm>
            <a:custGeom>
              <a:avLst/>
              <a:gdLst>
                <a:gd name="T0" fmla="*/ 590 w 590"/>
                <a:gd name="T1" fmla="*/ 0 h 1996"/>
                <a:gd name="T2" fmla="*/ 590 w 590"/>
                <a:gd name="T3" fmla="*/ 1996 h 1996"/>
                <a:gd name="T4" fmla="*/ 0 w 590"/>
                <a:gd name="T5" fmla="*/ 1996 h 1996"/>
                <a:gd name="T6" fmla="*/ 0 w 590"/>
                <a:gd name="T7" fmla="*/ 186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1996">
                  <a:moveTo>
                    <a:pt x="590" y="0"/>
                  </a:moveTo>
                  <a:lnTo>
                    <a:pt x="590" y="1996"/>
                  </a:lnTo>
                  <a:lnTo>
                    <a:pt x="0" y="1996"/>
                  </a:lnTo>
                  <a:lnTo>
                    <a:pt x="0" y="186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08" name="Line 28"/>
            <p:cNvSpPr>
              <a:spLocks noChangeShapeType="1"/>
            </p:cNvSpPr>
            <p:nvPr/>
          </p:nvSpPr>
          <p:spPr bwMode="auto">
            <a:xfrm rot="16200000" flipH="1">
              <a:off x="90" y="1297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09" name="Line 29"/>
            <p:cNvSpPr>
              <a:spLocks noChangeShapeType="1"/>
            </p:cNvSpPr>
            <p:nvPr/>
          </p:nvSpPr>
          <p:spPr bwMode="auto">
            <a:xfrm rot="16200000" flipH="1">
              <a:off x="1224" y="1911"/>
              <a:ext cx="22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2943" name="Group 63"/>
          <p:cNvGrpSpPr>
            <a:grpSpLocks/>
          </p:cNvGrpSpPr>
          <p:nvPr/>
        </p:nvGrpSpPr>
        <p:grpSpPr bwMode="auto">
          <a:xfrm>
            <a:off x="179388" y="1196975"/>
            <a:ext cx="2409825" cy="3382963"/>
            <a:chOff x="1607" y="2070"/>
            <a:chExt cx="1518" cy="2131"/>
          </a:xfrm>
        </p:grpSpPr>
        <p:sp>
          <p:nvSpPr>
            <p:cNvPr id="122912" name="Arc 32"/>
            <p:cNvSpPr>
              <a:spLocks noChangeAspect="1"/>
            </p:cNvSpPr>
            <p:nvPr/>
          </p:nvSpPr>
          <p:spPr bwMode="auto">
            <a:xfrm flipV="1">
              <a:off x="2480" y="3604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13" name="Arc 33"/>
            <p:cNvSpPr>
              <a:spLocks noChangeAspect="1"/>
            </p:cNvSpPr>
            <p:nvPr/>
          </p:nvSpPr>
          <p:spPr bwMode="auto">
            <a:xfrm flipV="1">
              <a:off x="2480" y="3764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14" name="Arc 34"/>
            <p:cNvSpPr>
              <a:spLocks noChangeAspect="1"/>
            </p:cNvSpPr>
            <p:nvPr/>
          </p:nvSpPr>
          <p:spPr bwMode="auto">
            <a:xfrm flipV="1">
              <a:off x="2468" y="3924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15" name="Line 35"/>
            <p:cNvSpPr>
              <a:spLocks noChangeShapeType="1"/>
            </p:cNvSpPr>
            <p:nvPr/>
          </p:nvSpPr>
          <p:spPr bwMode="auto">
            <a:xfrm>
              <a:off x="2357" y="3611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16" name="Text Box 36"/>
            <p:cNvSpPr txBox="1">
              <a:spLocks noChangeArrowheads="1"/>
            </p:cNvSpPr>
            <p:nvPr/>
          </p:nvSpPr>
          <p:spPr bwMode="auto">
            <a:xfrm>
              <a:off x="2085" y="3747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22917" name="Oval 37"/>
            <p:cNvSpPr>
              <a:spLocks noChangeArrowheads="1"/>
            </p:cNvSpPr>
            <p:nvPr/>
          </p:nvSpPr>
          <p:spPr bwMode="auto">
            <a:xfrm>
              <a:off x="2242" y="2669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18" name="Rectangle 38"/>
            <p:cNvSpPr>
              <a:spLocks noChangeArrowheads="1"/>
            </p:cNvSpPr>
            <p:nvPr/>
          </p:nvSpPr>
          <p:spPr bwMode="auto">
            <a:xfrm>
              <a:off x="2197" y="2851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19" name="Rectangle 39"/>
            <p:cNvSpPr>
              <a:spLocks noChangeArrowheads="1"/>
            </p:cNvSpPr>
            <p:nvPr/>
          </p:nvSpPr>
          <p:spPr bwMode="auto">
            <a:xfrm>
              <a:off x="2741" y="2851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20" name="Oval 40"/>
            <p:cNvSpPr>
              <a:spLocks noChangeArrowheads="1"/>
            </p:cNvSpPr>
            <p:nvPr/>
          </p:nvSpPr>
          <p:spPr bwMode="auto">
            <a:xfrm>
              <a:off x="3034" y="2115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21" name="Oval 41"/>
            <p:cNvSpPr>
              <a:spLocks noChangeArrowheads="1"/>
            </p:cNvSpPr>
            <p:nvPr/>
          </p:nvSpPr>
          <p:spPr bwMode="auto">
            <a:xfrm>
              <a:off x="1788" y="2115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2922" name="AutoShape 42"/>
            <p:cNvCxnSpPr>
              <a:cxnSpLocks noChangeShapeType="1"/>
              <a:stCxn id="122921" idx="4"/>
              <a:endCxn id="122918" idx="1"/>
            </p:cNvCxnSpPr>
            <p:nvPr/>
          </p:nvCxnSpPr>
          <p:spPr bwMode="auto">
            <a:xfrm rot="16200000" flipH="1">
              <a:off x="1663" y="2393"/>
              <a:ext cx="697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927" name="Text Box 47"/>
            <p:cNvSpPr txBox="1">
              <a:spLocks noChangeArrowheads="1"/>
            </p:cNvSpPr>
            <p:nvPr/>
          </p:nvSpPr>
          <p:spPr bwMode="auto">
            <a:xfrm>
              <a:off x="2409" y="2692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22928" name="Line 48"/>
            <p:cNvSpPr>
              <a:spLocks noChangeShapeType="1"/>
            </p:cNvSpPr>
            <p:nvPr/>
          </p:nvSpPr>
          <p:spPr bwMode="auto">
            <a:xfrm>
              <a:off x="2287" y="2942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29" name="Arc 49"/>
            <p:cNvSpPr>
              <a:spLocks noChangeAspect="1"/>
            </p:cNvSpPr>
            <p:nvPr/>
          </p:nvSpPr>
          <p:spPr bwMode="auto">
            <a:xfrm rot="18900000">
              <a:off x="2266" y="2490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30" name="Text Box 50"/>
            <p:cNvSpPr txBox="1">
              <a:spLocks noChangeArrowheads="1"/>
            </p:cNvSpPr>
            <p:nvPr/>
          </p:nvSpPr>
          <p:spPr bwMode="auto">
            <a:xfrm>
              <a:off x="2423" y="2352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22931" name="Text Box 51"/>
            <p:cNvSpPr txBox="1">
              <a:spLocks noChangeArrowheads="1"/>
            </p:cNvSpPr>
            <p:nvPr/>
          </p:nvSpPr>
          <p:spPr bwMode="auto">
            <a:xfrm>
              <a:off x="1607" y="2648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2934" name="Line 54"/>
            <p:cNvSpPr>
              <a:spLocks noChangeShapeType="1"/>
            </p:cNvSpPr>
            <p:nvPr/>
          </p:nvSpPr>
          <p:spPr bwMode="auto">
            <a:xfrm rot="5400000" flipH="1">
              <a:off x="1584" y="2612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35" name="Line 55"/>
            <p:cNvSpPr>
              <a:spLocks noChangeShapeType="1"/>
            </p:cNvSpPr>
            <p:nvPr/>
          </p:nvSpPr>
          <p:spPr bwMode="auto">
            <a:xfrm rot="16200000" flipH="1">
              <a:off x="2539" y="3680"/>
              <a:ext cx="22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36" name="Rectangle 56"/>
            <p:cNvSpPr>
              <a:spLocks noChangeArrowheads="1"/>
            </p:cNvSpPr>
            <p:nvPr/>
          </p:nvSpPr>
          <p:spPr bwMode="auto">
            <a:xfrm>
              <a:off x="2246" y="2070"/>
              <a:ext cx="453" cy="181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2937" name="AutoShape 57"/>
            <p:cNvCxnSpPr>
              <a:cxnSpLocks noChangeShapeType="1"/>
              <a:stCxn id="122936" idx="1"/>
              <a:endCxn id="122921" idx="6"/>
            </p:cNvCxnSpPr>
            <p:nvPr/>
          </p:nvCxnSpPr>
          <p:spPr bwMode="auto">
            <a:xfrm flipH="1">
              <a:off x="1895" y="2161"/>
              <a:ext cx="335" cy="0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939" name="AutoShape 59"/>
            <p:cNvCxnSpPr>
              <a:cxnSpLocks noChangeShapeType="1"/>
              <a:stCxn id="122936" idx="3"/>
              <a:endCxn id="122920" idx="2"/>
            </p:cNvCxnSpPr>
            <p:nvPr/>
          </p:nvCxnSpPr>
          <p:spPr bwMode="auto">
            <a:xfrm>
              <a:off x="2715" y="2161"/>
              <a:ext cx="303" cy="0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940" name="Freeform 60"/>
            <p:cNvSpPr>
              <a:spLocks/>
            </p:cNvSpPr>
            <p:nvPr/>
          </p:nvSpPr>
          <p:spPr bwMode="auto">
            <a:xfrm>
              <a:off x="2493" y="2205"/>
              <a:ext cx="589" cy="1407"/>
            </a:xfrm>
            <a:custGeom>
              <a:avLst/>
              <a:gdLst>
                <a:gd name="T0" fmla="*/ 0 w 589"/>
                <a:gd name="T1" fmla="*/ 1407 h 1407"/>
                <a:gd name="T2" fmla="*/ 0 w 589"/>
                <a:gd name="T3" fmla="*/ 1270 h 1407"/>
                <a:gd name="T4" fmla="*/ 589 w 589"/>
                <a:gd name="T5" fmla="*/ 1270 h 1407"/>
                <a:gd name="T6" fmla="*/ 589 w 589"/>
                <a:gd name="T7" fmla="*/ 0 h 1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9" h="1407">
                  <a:moveTo>
                    <a:pt x="0" y="1407"/>
                  </a:moveTo>
                  <a:lnTo>
                    <a:pt x="0" y="1270"/>
                  </a:lnTo>
                  <a:lnTo>
                    <a:pt x="589" y="1270"/>
                  </a:lnTo>
                  <a:lnTo>
                    <a:pt x="589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2942" name="Freeform 62"/>
            <p:cNvSpPr>
              <a:spLocks/>
            </p:cNvSpPr>
            <p:nvPr/>
          </p:nvSpPr>
          <p:spPr bwMode="auto">
            <a:xfrm>
              <a:off x="1837" y="2931"/>
              <a:ext cx="1088" cy="1270"/>
            </a:xfrm>
            <a:custGeom>
              <a:avLst/>
              <a:gdLst>
                <a:gd name="T0" fmla="*/ 952 w 1088"/>
                <a:gd name="T1" fmla="*/ 0 h 1270"/>
                <a:gd name="T2" fmla="*/ 1088 w 1088"/>
                <a:gd name="T3" fmla="*/ 0 h 1270"/>
                <a:gd name="T4" fmla="*/ 1088 w 1088"/>
                <a:gd name="T5" fmla="*/ 408 h 1270"/>
                <a:gd name="T6" fmla="*/ 0 w 1088"/>
                <a:gd name="T7" fmla="*/ 408 h 1270"/>
                <a:gd name="T8" fmla="*/ 0 w 1088"/>
                <a:gd name="T9" fmla="*/ 1270 h 1270"/>
                <a:gd name="T10" fmla="*/ 635 w 1088"/>
                <a:gd name="T11" fmla="*/ 1270 h 1270"/>
                <a:gd name="T12" fmla="*/ 635 w 1088"/>
                <a:gd name="T13" fmla="*/ 1134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8" h="1270">
                  <a:moveTo>
                    <a:pt x="952" y="0"/>
                  </a:moveTo>
                  <a:lnTo>
                    <a:pt x="1088" y="0"/>
                  </a:lnTo>
                  <a:lnTo>
                    <a:pt x="1088" y="408"/>
                  </a:lnTo>
                  <a:lnTo>
                    <a:pt x="0" y="408"/>
                  </a:lnTo>
                  <a:lnTo>
                    <a:pt x="0" y="1270"/>
                  </a:lnTo>
                  <a:lnTo>
                    <a:pt x="635" y="1270"/>
                  </a:lnTo>
                  <a:lnTo>
                    <a:pt x="635" y="1134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2946" name="Group 66"/>
          <p:cNvGrpSpPr>
            <a:grpSpLocks/>
          </p:cNvGrpSpPr>
          <p:nvPr/>
        </p:nvGrpSpPr>
        <p:grpSpPr bwMode="auto">
          <a:xfrm>
            <a:off x="3563938" y="3571875"/>
            <a:ext cx="5184775" cy="3097213"/>
            <a:chOff x="2245" y="2205"/>
            <a:chExt cx="3266" cy="1951"/>
          </a:xfrm>
        </p:grpSpPr>
        <p:sp>
          <p:nvSpPr>
            <p:cNvPr id="122944" name="Line 64"/>
            <p:cNvSpPr>
              <a:spLocks noChangeShapeType="1"/>
            </p:cNvSpPr>
            <p:nvPr/>
          </p:nvSpPr>
          <p:spPr bwMode="auto">
            <a:xfrm>
              <a:off x="2245" y="4156"/>
              <a:ext cx="326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2945" name="Line 65"/>
            <p:cNvSpPr>
              <a:spLocks noChangeShapeType="1"/>
            </p:cNvSpPr>
            <p:nvPr/>
          </p:nvSpPr>
          <p:spPr bwMode="auto">
            <a:xfrm flipV="1">
              <a:off x="3878" y="2205"/>
              <a:ext cx="0" cy="195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2947" name="Text Box 67"/>
          <p:cNvSpPr txBox="1">
            <a:spLocks noChangeAspect="1" noChangeArrowheads="1"/>
          </p:cNvSpPr>
          <p:nvPr/>
        </p:nvSpPr>
        <p:spPr bwMode="auto">
          <a:xfrm>
            <a:off x="8748713" y="6248400"/>
            <a:ext cx="27781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122948" name="Text Box 68"/>
          <p:cNvSpPr txBox="1">
            <a:spLocks noChangeAspect="1" noChangeArrowheads="1"/>
          </p:cNvSpPr>
          <p:nvPr/>
        </p:nvSpPr>
        <p:spPr bwMode="auto">
          <a:xfrm>
            <a:off x="6156325" y="3284538"/>
            <a:ext cx="2190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n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122949" name="Text Box 69"/>
          <p:cNvSpPr txBox="1">
            <a:spLocks noChangeAspect="1" noChangeArrowheads="1"/>
          </p:cNvSpPr>
          <p:nvPr/>
        </p:nvSpPr>
        <p:spPr bwMode="auto">
          <a:xfrm>
            <a:off x="3203575" y="6237288"/>
            <a:ext cx="3825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</a:t>
            </a:r>
            <a:r>
              <a:rPr lang="cs-CZ" altLang="cs-CZ" b="1" baseline="-25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22950" name="Freeform 70"/>
          <p:cNvSpPr>
            <a:spLocks/>
          </p:cNvSpPr>
          <p:nvPr/>
        </p:nvSpPr>
        <p:spPr bwMode="auto">
          <a:xfrm>
            <a:off x="6659563" y="4221163"/>
            <a:ext cx="2016125" cy="1727200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1" name="Line 71"/>
          <p:cNvSpPr>
            <a:spLocks noChangeShapeType="1"/>
          </p:cNvSpPr>
          <p:nvPr/>
        </p:nvSpPr>
        <p:spPr bwMode="auto">
          <a:xfrm>
            <a:off x="3779838" y="4148138"/>
            <a:ext cx="1871662" cy="792162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2" name="Line 72"/>
          <p:cNvSpPr>
            <a:spLocks noChangeShapeType="1"/>
          </p:cNvSpPr>
          <p:nvPr/>
        </p:nvSpPr>
        <p:spPr bwMode="auto">
          <a:xfrm>
            <a:off x="3779838" y="4868863"/>
            <a:ext cx="1871662" cy="792162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3" name="Line 73"/>
          <p:cNvSpPr>
            <a:spLocks noChangeShapeType="1"/>
          </p:cNvSpPr>
          <p:nvPr/>
        </p:nvSpPr>
        <p:spPr bwMode="auto">
          <a:xfrm>
            <a:off x="3635375" y="5516563"/>
            <a:ext cx="2016125" cy="8540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6" name="Line 76"/>
          <p:cNvSpPr>
            <a:spLocks noChangeShapeType="1"/>
          </p:cNvSpPr>
          <p:nvPr/>
        </p:nvSpPr>
        <p:spPr bwMode="auto">
          <a:xfrm flipH="1">
            <a:off x="4284663" y="4364038"/>
            <a:ext cx="2374900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7" name="Line 77"/>
          <p:cNvSpPr>
            <a:spLocks noChangeShapeType="1"/>
          </p:cNvSpPr>
          <p:nvPr/>
        </p:nvSpPr>
        <p:spPr bwMode="auto">
          <a:xfrm rot="120000">
            <a:off x="4427538" y="4400550"/>
            <a:ext cx="1081087" cy="43180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8" name="Line 78"/>
          <p:cNvSpPr>
            <a:spLocks noChangeShapeType="1"/>
          </p:cNvSpPr>
          <p:nvPr/>
        </p:nvSpPr>
        <p:spPr bwMode="auto">
          <a:xfrm flipH="1">
            <a:off x="3851275" y="4868863"/>
            <a:ext cx="1584325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9" name="Line 79"/>
          <p:cNvSpPr>
            <a:spLocks noChangeShapeType="1"/>
          </p:cNvSpPr>
          <p:nvPr/>
        </p:nvSpPr>
        <p:spPr bwMode="auto">
          <a:xfrm>
            <a:off x="3924300" y="4903788"/>
            <a:ext cx="1511300" cy="64770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60" name="Line 80"/>
          <p:cNvSpPr>
            <a:spLocks noChangeShapeType="1"/>
          </p:cNvSpPr>
          <p:nvPr/>
        </p:nvSpPr>
        <p:spPr bwMode="auto">
          <a:xfrm flipH="1">
            <a:off x="3708400" y="5516563"/>
            <a:ext cx="1727200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61" name="Line 81"/>
          <p:cNvSpPr>
            <a:spLocks noChangeShapeType="1"/>
          </p:cNvSpPr>
          <p:nvPr/>
        </p:nvSpPr>
        <p:spPr bwMode="auto">
          <a:xfrm rot="21480000">
            <a:off x="3706813" y="5524500"/>
            <a:ext cx="1582737" cy="714375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62" name="Text Box 82"/>
          <p:cNvSpPr txBox="1">
            <a:spLocks noChangeAspect="1" noChangeArrowheads="1"/>
          </p:cNvSpPr>
          <p:nvPr/>
        </p:nvSpPr>
        <p:spPr bwMode="auto">
          <a:xfrm>
            <a:off x="3349625" y="5084763"/>
            <a:ext cx="28575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22963" name="Text Box 83"/>
          <p:cNvSpPr txBox="1">
            <a:spLocks noChangeAspect="1" noChangeArrowheads="1"/>
          </p:cNvSpPr>
          <p:nvPr/>
        </p:nvSpPr>
        <p:spPr bwMode="auto">
          <a:xfrm>
            <a:off x="3276600" y="3716338"/>
            <a:ext cx="4413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B1</a:t>
            </a:r>
          </a:p>
        </p:txBody>
      </p:sp>
      <p:sp>
        <p:nvSpPr>
          <p:cNvPr id="122964" name="Text Box 84"/>
          <p:cNvSpPr txBox="1">
            <a:spLocks noChangeAspect="1" noChangeArrowheads="1"/>
          </p:cNvSpPr>
          <p:nvPr/>
        </p:nvSpPr>
        <p:spPr bwMode="auto">
          <a:xfrm>
            <a:off x="3267075" y="4437063"/>
            <a:ext cx="4413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B2</a:t>
            </a:r>
          </a:p>
        </p:txBody>
      </p:sp>
      <p:graphicFrame>
        <p:nvGraphicFramePr>
          <p:cNvPr id="122965" name="Object 85"/>
          <p:cNvGraphicFramePr>
            <a:graphicFrameLocks noChangeAspect="1"/>
          </p:cNvGraphicFramePr>
          <p:nvPr/>
        </p:nvGraphicFramePr>
        <p:xfrm>
          <a:off x="298450" y="5229225"/>
          <a:ext cx="26447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0" name="Rovnice" r:id="rId3" imgW="1688760" imgH="660240" progId="Equation.3">
                  <p:embed/>
                </p:oleObj>
              </mc:Choice>
              <mc:Fallback>
                <p:oleObj name="Rovnice" r:id="rId3" imgW="1688760" imgH="66024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5229225"/>
                        <a:ext cx="2644775" cy="10350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2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2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2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2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2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2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2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2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2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2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2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12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12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2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947" grpId="1"/>
      <p:bldP spid="122948" grpId="1"/>
      <p:bldP spid="122949" grpId="1"/>
      <p:bldP spid="122950" grpId="0" animBg="1"/>
      <p:bldP spid="122951" grpId="0" animBg="1"/>
      <p:bldP spid="122952" grpId="0" animBg="1"/>
      <p:bldP spid="122953" grpId="0" animBg="1"/>
      <p:bldP spid="122956" grpId="0" animBg="1"/>
      <p:bldP spid="122957" grpId="0" animBg="1"/>
      <p:bldP spid="122958" grpId="0" animBg="1"/>
      <p:bldP spid="122959" grpId="0" animBg="1"/>
      <p:bldP spid="122960" grpId="0" animBg="1"/>
      <p:bldP spid="122961" grpId="0" animBg="1"/>
      <p:bldP spid="122962" grpId="1"/>
      <p:bldP spid="122963" grpId="1"/>
      <p:bldP spid="122964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Brzdění protiproudem – aktivní zátěž</a:t>
            </a: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2700338" y="981075"/>
            <a:ext cx="6262687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1.	Do obvodu kotvy se připojí rezistor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2.	Pracovní bod přejde na novou charakteristiku a začne se po ní posouvat do nového pracovního bodu 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 z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átěž se začne pohybovat opačně, rychlost se ustálí</a:t>
            </a:r>
          </a:p>
        </p:txBody>
      </p:sp>
      <p:grpSp>
        <p:nvGrpSpPr>
          <p:cNvPr id="123908" name="Group 4"/>
          <p:cNvGrpSpPr>
            <a:grpSpLocks/>
          </p:cNvGrpSpPr>
          <p:nvPr/>
        </p:nvGrpSpPr>
        <p:grpSpPr bwMode="auto">
          <a:xfrm>
            <a:off x="179388" y="908050"/>
            <a:ext cx="2452687" cy="3673475"/>
            <a:chOff x="113" y="572"/>
            <a:chExt cx="1545" cy="2314"/>
          </a:xfrm>
        </p:grpSpPr>
        <p:sp>
          <p:nvSpPr>
            <p:cNvPr id="123909" name="Arc 5"/>
            <p:cNvSpPr>
              <a:spLocks noChangeAspect="1"/>
            </p:cNvSpPr>
            <p:nvPr/>
          </p:nvSpPr>
          <p:spPr bwMode="auto">
            <a:xfrm flipV="1">
              <a:off x="986" y="228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0" name="Arc 6"/>
            <p:cNvSpPr>
              <a:spLocks noChangeAspect="1"/>
            </p:cNvSpPr>
            <p:nvPr/>
          </p:nvSpPr>
          <p:spPr bwMode="auto">
            <a:xfrm flipV="1">
              <a:off x="986" y="244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1" name="Arc 7"/>
            <p:cNvSpPr>
              <a:spLocks noChangeAspect="1"/>
            </p:cNvSpPr>
            <p:nvPr/>
          </p:nvSpPr>
          <p:spPr bwMode="auto">
            <a:xfrm flipV="1">
              <a:off x="974" y="260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2" name="Line 8"/>
            <p:cNvSpPr>
              <a:spLocks noChangeShapeType="1"/>
            </p:cNvSpPr>
            <p:nvPr/>
          </p:nvSpPr>
          <p:spPr bwMode="auto">
            <a:xfrm>
              <a:off x="863" y="2296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3" name="Text Box 9"/>
            <p:cNvSpPr txBox="1">
              <a:spLocks noChangeArrowheads="1"/>
            </p:cNvSpPr>
            <p:nvPr/>
          </p:nvSpPr>
          <p:spPr bwMode="auto">
            <a:xfrm>
              <a:off x="591" y="2432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23914" name="Oval 10"/>
            <p:cNvSpPr>
              <a:spLocks noChangeArrowheads="1"/>
            </p:cNvSpPr>
            <p:nvPr/>
          </p:nvSpPr>
          <p:spPr bwMode="auto">
            <a:xfrm>
              <a:off x="748" y="1354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5" name="Rectangle 11"/>
            <p:cNvSpPr>
              <a:spLocks noChangeArrowheads="1"/>
            </p:cNvSpPr>
            <p:nvPr/>
          </p:nvSpPr>
          <p:spPr bwMode="auto">
            <a:xfrm>
              <a:off x="703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6" name="Rectangle 12"/>
            <p:cNvSpPr>
              <a:spLocks noChangeArrowheads="1"/>
            </p:cNvSpPr>
            <p:nvPr/>
          </p:nvSpPr>
          <p:spPr bwMode="auto">
            <a:xfrm>
              <a:off x="1247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7" name="Oval 13"/>
            <p:cNvSpPr>
              <a:spLocks noChangeArrowheads="1"/>
            </p:cNvSpPr>
            <p:nvPr/>
          </p:nvSpPr>
          <p:spPr bwMode="auto">
            <a:xfrm>
              <a:off x="1540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18" name="Oval 14"/>
            <p:cNvSpPr>
              <a:spLocks noChangeArrowheads="1"/>
            </p:cNvSpPr>
            <p:nvPr/>
          </p:nvSpPr>
          <p:spPr bwMode="auto">
            <a:xfrm>
              <a:off x="294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3919" name="AutoShape 15"/>
            <p:cNvCxnSpPr>
              <a:cxnSpLocks noChangeShapeType="1"/>
              <a:stCxn id="123918" idx="4"/>
              <a:endCxn id="123915" idx="1"/>
            </p:cNvCxnSpPr>
            <p:nvPr/>
          </p:nvCxnSpPr>
          <p:spPr bwMode="auto">
            <a:xfrm rot="16200000" flipH="1">
              <a:off x="174" y="1082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3920" name="Line 16"/>
            <p:cNvSpPr>
              <a:spLocks noChangeShapeType="1"/>
            </p:cNvSpPr>
            <p:nvPr/>
          </p:nvSpPr>
          <p:spPr bwMode="auto">
            <a:xfrm>
              <a:off x="475" y="855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21" name="Text Box 17"/>
            <p:cNvSpPr txBox="1">
              <a:spLocks noChangeArrowheads="1"/>
            </p:cNvSpPr>
            <p:nvPr/>
          </p:nvSpPr>
          <p:spPr bwMode="auto">
            <a:xfrm>
              <a:off x="811" y="583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3922" name="Text Box 18"/>
            <p:cNvSpPr txBox="1">
              <a:spLocks noChangeArrowheads="1"/>
            </p:cNvSpPr>
            <p:nvPr/>
          </p:nvSpPr>
          <p:spPr bwMode="auto">
            <a:xfrm>
              <a:off x="253" y="572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3923" name="Text Box 19"/>
            <p:cNvSpPr txBox="1">
              <a:spLocks noChangeArrowheads="1"/>
            </p:cNvSpPr>
            <p:nvPr/>
          </p:nvSpPr>
          <p:spPr bwMode="auto">
            <a:xfrm>
              <a:off x="1543" y="572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3924" name="Text Box 20"/>
            <p:cNvSpPr txBox="1">
              <a:spLocks noChangeArrowheads="1"/>
            </p:cNvSpPr>
            <p:nvPr/>
          </p:nvSpPr>
          <p:spPr bwMode="auto">
            <a:xfrm>
              <a:off x="915" y="1377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23925" name="Line 21"/>
            <p:cNvSpPr>
              <a:spLocks noChangeShapeType="1"/>
            </p:cNvSpPr>
            <p:nvPr/>
          </p:nvSpPr>
          <p:spPr bwMode="auto">
            <a:xfrm>
              <a:off x="793" y="1627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26" name="Arc 22"/>
            <p:cNvSpPr>
              <a:spLocks noChangeAspect="1"/>
            </p:cNvSpPr>
            <p:nvPr/>
          </p:nvSpPr>
          <p:spPr bwMode="auto">
            <a:xfrm rot="18900000">
              <a:off x="772" y="1175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27" name="Text Box 23"/>
            <p:cNvSpPr txBox="1">
              <a:spLocks noChangeArrowheads="1"/>
            </p:cNvSpPr>
            <p:nvPr/>
          </p:nvSpPr>
          <p:spPr bwMode="auto">
            <a:xfrm>
              <a:off x="929" y="1037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23928" name="Text Box 24"/>
            <p:cNvSpPr txBox="1">
              <a:spLocks noChangeArrowheads="1"/>
            </p:cNvSpPr>
            <p:nvPr/>
          </p:nvSpPr>
          <p:spPr bwMode="auto">
            <a:xfrm>
              <a:off x="113" y="1037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3929" name="Freeform 25"/>
            <p:cNvSpPr>
              <a:spLocks/>
            </p:cNvSpPr>
            <p:nvPr/>
          </p:nvSpPr>
          <p:spPr bwMode="auto">
            <a:xfrm>
              <a:off x="999" y="1616"/>
              <a:ext cx="408" cy="680"/>
            </a:xfrm>
            <a:custGeom>
              <a:avLst/>
              <a:gdLst>
                <a:gd name="T0" fmla="*/ 272 w 408"/>
                <a:gd name="T1" fmla="*/ 0 h 680"/>
                <a:gd name="T2" fmla="*/ 408 w 408"/>
                <a:gd name="T3" fmla="*/ 0 h 680"/>
                <a:gd name="T4" fmla="*/ 408 w 408"/>
                <a:gd name="T5" fmla="*/ 499 h 680"/>
                <a:gd name="T6" fmla="*/ 0 w 408"/>
                <a:gd name="T7" fmla="*/ 499 h 680"/>
                <a:gd name="T8" fmla="*/ 0 w 408"/>
                <a:gd name="T9" fmla="*/ 68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680">
                  <a:moveTo>
                    <a:pt x="272" y="0"/>
                  </a:moveTo>
                  <a:lnTo>
                    <a:pt x="408" y="0"/>
                  </a:lnTo>
                  <a:lnTo>
                    <a:pt x="408" y="499"/>
                  </a:lnTo>
                  <a:lnTo>
                    <a:pt x="0" y="499"/>
                  </a:lnTo>
                  <a:lnTo>
                    <a:pt x="0" y="68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30" name="Freeform 26"/>
            <p:cNvSpPr>
              <a:spLocks/>
            </p:cNvSpPr>
            <p:nvPr/>
          </p:nvSpPr>
          <p:spPr bwMode="auto">
            <a:xfrm>
              <a:off x="999" y="890"/>
              <a:ext cx="590" cy="1996"/>
            </a:xfrm>
            <a:custGeom>
              <a:avLst/>
              <a:gdLst>
                <a:gd name="T0" fmla="*/ 590 w 590"/>
                <a:gd name="T1" fmla="*/ 0 h 1996"/>
                <a:gd name="T2" fmla="*/ 590 w 590"/>
                <a:gd name="T3" fmla="*/ 1996 h 1996"/>
                <a:gd name="T4" fmla="*/ 0 w 590"/>
                <a:gd name="T5" fmla="*/ 1996 h 1996"/>
                <a:gd name="T6" fmla="*/ 0 w 590"/>
                <a:gd name="T7" fmla="*/ 186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1996">
                  <a:moveTo>
                    <a:pt x="590" y="0"/>
                  </a:moveTo>
                  <a:lnTo>
                    <a:pt x="590" y="1996"/>
                  </a:lnTo>
                  <a:lnTo>
                    <a:pt x="0" y="1996"/>
                  </a:lnTo>
                  <a:lnTo>
                    <a:pt x="0" y="186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31" name="Line 27"/>
            <p:cNvSpPr>
              <a:spLocks noChangeShapeType="1"/>
            </p:cNvSpPr>
            <p:nvPr/>
          </p:nvSpPr>
          <p:spPr bwMode="auto">
            <a:xfrm rot="16200000" flipH="1">
              <a:off x="90" y="1297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3932" name="Line 28"/>
            <p:cNvSpPr>
              <a:spLocks noChangeShapeType="1"/>
            </p:cNvSpPr>
            <p:nvPr/>
          </p:nvSpPr>
          <p:spPr bwMode="auto">
            <a:xfrm rot="16200000" flipH="1">
              <a:off x="1224" y="1911"/>
              <a:ext cx="22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23976" name="Object 72"/>
          <p:cNvGraphicFramePr>
            <a:graphicFrameLocks noChangeAspect="1"/>
          </p:cNvGraphicFramePr>
          <p:nvPr/>
        </p:nvGraphicFramePr>
        <p:xfrm>
          <a:off x="190500" y="5229225"/>
          <a:ext cx="3660775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4" name="Rovnice" r:id="rId3" imgW="1828800" imgH="660240" progId="Equation.3">
                  <p:embed/>
                </p:oleObj>
              </mc:Choice>
              <mc:Fallback>
                <p:oleObj name="Rovnice" r:id="rId3" imgW="1828800" imgH="66024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5229225"/>
                        <a:ext cx="3660775" cy="1323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977" name="Group 73"/>
          <p:cNvGrpSpPr>
            <a:grpSpLocks/>
          </p:cNvGrpSpPr>
          <p:nvPr/>
        </p:nvGrpSpPr>
        <p:grpSpPr bwMode="auto">
          <a:xfrm>
            <a:off x="5148263" y="3571875"/>
            <a:ext cx="2843212" cy="3168650"/>
            <a:chOff x="3696" y="2205"/>
            <a:chExt cx="1791" cy="1996"/>
          </a:xfrm>
        </p:grpSpPr>
        <p:sp>
          <p:nvSpPr>
            <p:cNvPr id="123978" name="Line 74"/>
            <p:cNvSpPr>
              <a:spLocks noChangeShapeType="1"/>
            </p:cNvSpPr>
            <p:nvPr/>
          </p:nvSpPr>
          <p:spPr bwMode="auto">
            <a:xfrm>
              <a:off x="3707" y="2205"/>
              <a:ext cx="0" cy="199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979" name="Line 75"/>
            <p:cNvSpPr>
              <a:spLocks noChangeShapeType="1"/>
            </p:cNvSpPr>
            <p:nvPr/>
          </p:nvSpPr>
          <p:spPr bwMode="auto">
            <a:xfrm>
              <a:off x="3696" y="3475"/>
              <a:ext cx="179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3980" name="Text Box 76"/>
          <p:cNvSpPr txBox="1">
            <a:spLocks noChangeAspect="1" noChangeArrowheads="1"/>
          </p:cNvSpPr>
          <p:nvPr/>
        </p:nvSpPr>
        <p:spPr bwMode="auto">
          <a:xfrm>
            <a:off x="7885113" y="5588000"/>
            <a:ext cx="27781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123981" name="Text Box 77"/>
          <p:cNvSpPr txBox="1">
            <a:spLocks noChangeAspect="1" noChangeArrowheads="1"/>
          </p:cNvSpPr>
          <p:nvPr/>
        </p:nvSpPr>
        <p:spPr bwMode="auto">
          <a:xfrm>
            <a:off x="4932363" y="3284538"/>
            <a:ext cx="2190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23983" name="Text Box 79"/>
          <p:cNvSpPr txBox="1">
            <a:spLocks noChangeAspect="1" noChangeArrowheads="1"/>
          </p:cNvSpPr>
          <p:nvPr/>
        </p:nvSpPr>
        <p:spPr bwMode="auto">
          <a:xfrm>
            <a:off x="7956550" y="6381750"/>
            <a:ext cx="34448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23984" name="Text Box 80"/>
          <p:cNvSpPr txBox="1">
            <a:spLocks noChangeAspect="1" noChangeArrowheads="1"/>
          </p:cNvSpPr>
          <p:nvPr/>
        </p:nvSpPr>
        <p:spPr bwMode="auto">
          <a:xfrm>
            <a:off x="8101013" y="4941888"/>
            <a:ext cx="28575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23986" name="Text Box 82"/>
          <p:cNvSpPr txBox="1">
            <a:spLocks noChangeAspect="1" noChangeArrowheads="1"/>
          </p:cNvSpPr>
          <p:nvPr/>
        </p:nvSpPr>
        <p:spPr bwMode="auto">
          <a:xfrm>
            <a:off x="4716463" y="6465888"/>
            <a:ext cx="3841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- n</a:t>
            </a:r>
          </a:p>
        </p:txBody>
      </p:sp>
      <p:sp>
        <p:nvSpPr>
          <p:cNvPr id="123987" name="Line 83"/>
          <p:cNvSpPr>
            <a:spLocks noChangeShapeType="1"/>
          </p:cNvSpPr>
          <p:nvPr/>
        </p:nvSpPr>
        <p:spPr bwMode="auto">
          <a:xfrm>
            <a:off x="6948488" y="3571875"/>
            <a:ext cx="0" cy="3097213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988" name="Text Box 84"/>
          <p:cNvSpPr txBox="1">
            <a:spLocks noChangeAspect="1" noChangeArrowheads="1"/>
          </p:cNvSpPr>
          <p:nvPr/>
        </p:nvSpPr>
        <p:spPr bwMode="auto">
          <a:xfrm>
            <a:off x="6935788" y="3213100"/>
            <a:ext cx="3730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66FF33"/>
                </a:solidFill>
              </a:rPr>
              <a:t>M</a:t>
            </a:r>
            <a:r>
              <a:rPr lang="cs-CZ" altLang="cs-CZ" b="1" baseline="-25000">
                <a:solidFill>
                  <a:srgbClr val="66FF33"/>
                </a:solidFill>
              </a:rPr>
              <a:t>Z</a:t>
            </a:r>
          </a:p>
        </p:txBody>
      </p:sp>
      <p:sp>
        <p:nvSpPr>
          <p:cNvPr id="123991" name="Line 87"/>
          <p:cNvSpPr>
            <a:spLocks noChangeShapeType="1"/>
          </p:cNvSpPr>
          <p:nvPr/>
        </p:nvSpPr>
        <p:spPr bwMode="auto">
          <a:xfrm flipH="1">
            <a:off x="5148263" y="4795838"/>
            <a:ext cx="180022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992" name="Line 88"/>
          <p:cNvSpPr>
            <a:spLocks noChangeShapeType="1"/>
          </p:cNvSpPr>
          <p:nvPr/>
        </p:nvSpPr>
        <p:spPr bwMode="auto">
          <a:xfrm flipH="1">
            <a:off x="5148263" y="6092825"/>
            <a:ext cx="1800225" cy="0"/>
          </a:xfrm>
          <a:prstGeom prst="line">
            <a:avLst/>
          </a:prstGeom>
          <a:noFill/>
          <a:ln w="12700">
            <a:solidFill>
              <a:schemeClr val="bg1">
                <a:lumMod val="60000"/>
                <a:lumOff val="40000"/>
              </a:schemeClr>
            </a:solidFill>
            <a:prstDash val="lgDashDot"/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24029" name="Group 125"/>
          <p:cNvGrpSpPr>
            <a:grpSpLocks/>
          </p:cNvGrpSpPr>
          <p:nvPr/>
        </p:nvGrpSpPr>
        <p:grpSpPr bwMode="auto">
          <a:xfrm>
            <a:off x="-41275" y="908050"/>
            <a:ext cx="2668588" cy="3673475"/>
            <a:chOff x="1471" y="1479"/>
            <a:chExt cx="1681" cy="2314"/>
          </a:xfrm>
        </p:grpSpPr>
        <p:grpSp>
          <p:nvGrpSpPr>
            <p:cNvPr id="124028" name="Group 124"/>
            <p:cNvGrpSpPr>
              <a:grpSpLocks/>
            </p:cNvGrpSpPr>
            <p:nvPr/>
          </p:nvGrpSpPr>
          <p:grpSpPr bwMode="auto">
            <a:xfrm>
              <a:off x="1747" y="1479"/>
              <a:ext cx="1405" cy="2314"/>
              <a:chOff x="1747" y="1479"/>
              <a:chExt cx="1405" cy="2314"/>
            </a:xfrm>
          </p:grpSpPr>
          <p:sp>
            <p:nvSpPr>
              <p:cNvPr id="123994" name="Arc 90"/>
              <p:cNvSpPr>
                <a:spLocks noChangeAspect="1"/>
              </p:cNvSpPr>
              <p:nvPr/>
            </p:nvSpPr>
            <p:spPr bwMode="auto">
              <a:xfrm flipV="1">
                <a:off x="2480" y="319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3995" name="Arc 91"/>
              <p:cNvSpPr>
                <a:spLocks noChangeAspect="1"/>
              </p:cNvSpPr>
              <p:nvPr/>
            </p:nvSpPr>
            <p:spPr bwMode="auto">
              <a:xfrm flipV="1">
                <a:off x="2480" y="335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3996" name="Arc 92"/>
              <p:cNvSpPr>
                <a:spLocks noChangeAspect="1"/>
              </p:cNvSpPr>
              <p:nvPr/>
            </p:nvSpPr>
            <p:spPr bwMode="auto">
              <a:xfrm flipV="1">
                <a:off x="2468" y="3516"/>
                <a:ext cx="79" cy="15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068"/>
                  <a:gd name="T2" fmla="*/ 2385 w 21600"/>
                  <a:gd name="T3" fmla="*/ 43068 h 43068"/>
                  <a:gd name="T4" fmla="*/ 0 w 21600"/>
                  <a:gd name="T5" fmla="*/ 21600 h 4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6"/>
                      <a:pt x="13324" y="41852"/>
                      <a:pt x="2384" y="4306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3997" name="Line 93"/>
              <p:cNvSpPr>
                <a:spLocks noChangeShapeType="1"/>
              </p:cNvSpPr>
              <p:nvPr/>
            </p:nvSpPr>
            <p:spPr bwMode="auto">
              <a:xfrm>
                <a:off x="2357" y="3203"/>
                <a:ext cx="0" cy="49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3998" name="Text Box 94"/>
              <p:cNvSpPr txBox="1">
                <a:spLocks noChangeArrowheads="1"/>
              </p:cNvSpPr>
              <p:nvPr/>
            </p:nvSpPr>
            <p:spPr bwMode="auto">
              <a:xfrm>
                <a:off x="2085" y="3339"/>
                <a:ext cx="23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23999" name="Oval 95"/>
              <p:cNvSpPr>
                <a:spLocks noChangeArrowheads="1"/>
              </p:cNvSpPr>
              <p:nvPr/>
            </p:nvSpPr>
            <p:spPr bwMode="auto">
              <a:xfrm>
                <a:off x="2242" y="2261"/>
                <a:ext cx="499" cy="499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0" name="Rectangle 96"/>
              <p:cNvSpPr>
                <a:spLocks noChangeArrowheads="1"/>
              </p:cNvSpPr>
              <p:nvPr/>
            </p:nvSpPr>
            <p:spPr bwMode="auto">
              <a:xfrm>
                <a:off x="2197" y="2443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1" name="Rectangle 97"/>
              <p:cNvSpPr>
                <a:spLocks noChangeArrowheads="1"/>
              </p:cNvSpPr>
              <p:nvPr/>
            </p:nvSpPr>
            <p:spPr bwMode="auto">
              <a:xfrm>
                <a:off x="2741" y="2443"/>
                <a:ext cx="45" cy="136"/>
              </a:xfrm>
              <a:prstGeom prst="rect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2" name="Oval 98"/>
              <p:cNvSpPr>
                <a:spLocks noChangeArrowheads="1"/>
              </p:cNvSpPr>
              <p:nvPr/>
            </p:nvSpPr>
            <p:spPr bwMode="auto">
              <a:xfrm>
                <a:off x="3034" y="1716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3" name="Oval 99"/>
              <p:cNvSpPr>
                <a:spLocks noChangeArrowheads="1"/>
              </p:cNvSpPr>
              <p:nvPr/>
            </p:nvSpPr>
            <p:spPr bwMode="auto">
              <a:xfrm>
                <a:off x="1788" y="1716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5" name="Line 101"/>
              <p:cNvSpPr>
                <a:spLocks noChangeShapeType="1"/>
              </p:cNvSpPr>
              <p:nvPr/>
            </p:nvSpPr>
            <p:spPr bwMode="auto">
              <a:xfrm>
                <a:off x="1969" y="1762"/>
                <a:ext cx="99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6" name="Text Box 102"/>
              <p:cNvSpPr txBox="1">
                <a:spLocks noChangeArrowheads="1"/>
              </p:cNvSpPr>
              <p:nvPr/>
            </p:nvSpPr>
            <p:spPr bwMode="auto">
              <a:xfrm>
                <a:off x="2305" y="1490"/>
                <a:ext cx="16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7" name="Text Box 103"/>
              <p:cNvSpPr txBox="1">
                <a:spLocks noChangeArrowheads="1"/>
              </p:cNvSpPr>
              <p:nvPr/>
            </p:nvSpPr>
            <p:spPr bwMode="auto">
              <a:xfrm>
                <a:off x="1747" y="1479"/>
                <a:ext cx="17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+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8" name="Text Box 104"/>
              <p:cNvSpPr txBox="1">
                <a:spLocks noChangeArrowheads="1"/>
              </p:cNvSpPr>
              <p:nvPr/>
            </p:nvSpPr>
            <p:spPr bwMode="auto">
              <a:xfrm>
                <a:off x="3037" y="1479"/>
                <a:ext cx="115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-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09" name="Text Box 105"/>
              <p:cNvSpPr txBox="1">
                <a:spLocks noChangeArrowheads="1"/>
              </p:cNvSpPr>
              <p:nvPr/>
            </p:nvSpPr>
            <p:spPr bwMode="auto">
              <a:xfrm>
                <a:off x="2409" y="2284"/>
                <a:ext cx="197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124010" name="Line 106"/>
              <p:cNvSpPr>
                <a:spLocks noChangeShapeType="1"/>
              </p:cNvSpPr>
              <p:nvPr/>
            </p:nvSpPr>
            <p:spPr bwMode="auto">
              <a:xfrm>
                <a:off x="2287" y="2534"/>
                <a:ext cx="40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arrow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11" name="Arc 107"/>
              <p:cNvSpPr>
                <a:spLocks noChangeAspect="1"/>
              </p:cNvSpPr>
              <p:nvPr/>
            </p:nvSpPr>
            <p:spPr bwMode="auto">
              <a:xfrm rot="18900000">
                <a:off x="2266" y="2082"/>
                <a:ext cx="448" cy="439"/>
              </a:xfrm>
              <a:custGeom>
                <a:avLst/>
                <a:gdLst>
                  <a:gd name="G0" fmla="+- 0 0 0"/>
                  <a:gd name="G1" fmla="+- 20935 0 0"/>
                  <a:gd name="G2" fmla="+- 21600 0 0"/>
                  <a:gd name="T0" fmla="*/ 5318 w 21350"/>
                  <a:gd name="T1" fmla="*/ 0 h 20935"/>
                  <a:gd name="T2" fmla="*/ 21350 w 21350"/>
                  <a:gd name="T3" fmla="*/ 17659 h 20935"/>
                  <a:gd name="T4" fmla="*/ 0 w 21350"/>
                  <a:gd name="T5" fmla="*/ 20935 h 20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50" h="20935" fill="none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</a:path>
                  <a:path w="21350" h="20935" stroke="0" extrusionOk="0">
                    <a:moveTo>
                      <a:pt x="5318" y="-1"/>
                    </a:moveTo>
                    <a:cubicBezTo>
                      <a:pt x="13722" y="2134"/>
                      <a:pt x="20035" y="9088"/>
                      <a:pt x="21350" y="17658"/>
                    </a:cubicBezTo>
                    <a:lnTo>
                      <a:pt x="0" y="20935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stealth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12" name="Text Box 108"/>
              <p:cNvSpPr txBox="1">
                <a:spLocks noChangeArrowheads="1"/>
              </p:cNvSpPr>
              <p:nvPr/>
            </p:nvSpPr>
            <p:spPr bwMode="auto">
              <a:xfrm>
                <a:off x="2423" y="1944"/>
                <a:ext cx="148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4013" name="Text Box 109"/>
              <p:cNvSpPr txBox="1">
                <a:spLocks noChangeArrowheads="1"/>
              </p:cNvSpPr>
              <p:nvPr/>
            </p:nvSpPr>
            <p:spPr bwMode="auto">
              <a:xfrm>
                <a:off x="1924" y="2586"/>
                <a:ext cx="123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I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14" name="Freeform 110"/>
              <p:cNvSpPr>
                <a:spLocks/>
              </p:cNvSpPr>
              <p:nvPr/>
            </p:nvSpPr>
            <p:spPr bwMode="auto">
              <a:xfrm>
                <a:off x="2493" y="2523"/>
                <a:ext cx="408" cy="680"/>
              </a:xfrm>
              <a:custGeom>
                <a:avLst/>
                <a:gdLst>
                  <a:gd name="T0" fmla="*/ 272 w 408"/>
                  <a:gd name="T1" fmla="*/ 0 h 680"/>
                  <a:gd name="T2" fmla="*/ 408 w 408"/>
                  <a:gd name="T3" fmla="*/ 0 h 680"/>
                  <a:gd name="T4" fmla="*/ 408 w 408"/>
                  <a:gd name="T5" fmla="*/ 499 h 680"/>
                  <a:gd name="T6" fmla="*/ 0 w 408"/>
                  <a:gd name="T7" fmla="*/ 499 h 680"/>
                  <a:gd name="T8" fmla="*/ 0 w 408"/>
                  <a:gd name="T9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8" h="680">
                    <a:moveTo>
                      <a:pt x="272" y="0"/>
                    </a:moveTo>
                    <a:lnTo>
                      <a:pt x="408" y="0"/>
                    </a:lnTo>
                    <a:lnTo>
                      <a:pt x="408" y="499"/>
                    </a:lnTo>
                    <a:lnTo>
                      <a:pt x="0" y="499"/>
                    </a:lnTo>
                    <a:lnTo>
                      <a:pt x="0" y="680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15" name="Freeform 111"/>
              <p:cNvSpPr>
                <a:spLocks/>
              </p:cNvSpPr>
              <p:nvPr/>
            </p:nvSpPr>
            <p:spPr bwMode="auto">
              <a:xfrm>
                <a:off x="2493" y="1797"/>
                <a:ext cx="590" cy="1996"/>
              </a:xfrm>
              <a:custGeom>
                <a:avLst/>
                <a:gdLst>
                  <a:gd name="T0" fmla="*/ 590 w 590"/>
                  <a:gd name="T1" fmla="*/ 0 h 1996"/>
                  <a:gd name="T2" fmla="*/ 590 w 590"/>
                  <a:gd name="T3" fmla="*/ 1996 h 1996"/>
                  <a:gd name="T4" fmla="*/ 0 w 590"/>
                  <a:gd name="T5" fmla="*/ 1996 h 1996"/>
                  <a:gd name="T6" fmla="*/ 0 w 590"/>
                  <a:gd name="T7" fmla="*/ 1860 h 1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0" h="1996">
                    <a:moveTo>
                      <a:pt x="590" y="0"/>
                    </a:moveTo>
                    <a:lnTo>
                      <a:pt x="590" y="1996"/>
                    </a:lnTo>
                    <a:lnTo>
                      <a:pt x="0" y="1996"/>
                    </a:lnTo>
                    <a:lnTo>
                      <a:pt x="0" y="1860"/>
                    </a:lnTo>
                  </a:path>
                </a:pathLst>
              </a:custGeom>
              <a:noFill/>
              <a:ln w="508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16" name="Line 112"/>
              <p:cNvSpPr>
                <a:spLocks noChangeShapeType="1"/>
              </p:cNvSpPr>
              <p:nvPr/>
            </p:nvSpPr>
            <p:spPr bwMode="auto">
              <a:xfrm rot="10800000" flipH="1">
                <a:off x="1833" y="2586"/>
                <a:ext cx="3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24017" name="Line 113"/>
              <p:cNvSpPr>
                <a:spLocks noChangeShapeType="1"/>
              </p:cNvSpPr>
              <p:nvPr/>
            </p:nvSpPr>
            <p:spPr bwMode="auto">
              <a:xfrm rot="16200000" flipH="1">
                <a:off x="2718" y="2818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4018" name="Rectangle 114"/>
            <p:cNvSpPr>
              <a:spLocks noChangeArrowheads="1"/>
            </p:cNvSpPr>
            <p:nvPr/>
          </p:nvSpPr>
          <p:spPr bwMode="auto">
            <a:xfrm>
              <a:off x="1743" y="1951"/>
              <a:ext cx="181" cy="453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4019" name="AutoShape 115"/>
            <p:cNvCxnSpPr>
              <a:cxnSpLocks noChangeShapeType="1"/>
              <a:stCxn id="124003" idx="4"/>
              <a:endCxn id="124018" idx="0"/>
            </p:cNvCxnSpPr>
            <p:nvPr/>
          </p:nvCxnSpPr>
          <p:spPr bwMode="auto">
            <a:xfrm>
              <a:off x="1834" y="1823"/>
              <a:ext cx="0" cy="112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020" name="AutoShape 116"/>
            <p:cNvCxnSpPr>
              <a:cxnSpLocks noChangeShapeType="1"/>
              <a:stCxn id="124018" idx="2"/>
              <a:endCxn id="124000" idx="1"/>
            </p:cNvCxnSpPr>
            <p:nvPr/>
          </p:nvCxnSpPr>
          <p:spPr bwMode="auto">
            <a:xfrm rot="16200000" flipH="1">
              <a:off x="1966" y="2288"/>
              <a:ext cx="91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4021" name="Text Box 117"/>
            <p:cNvSpPr txBox="1">
              <a:spLocks noChangeArrowheads="1"/>
            </p:cNvSpPr>
            <p:nvPr/>
          </p:nvSpPr>
          <p:spPr bwMode="auto">
            <a:xfrm>
              <a:off x="1471" y="2041"/>
              <a:ext cx="23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</p:grpSp>
      <p:sp>
        <p:nvSpPr>
          <p:cNvPr id="124024" name="Freeform 120"/>
          <p:cNvSpPr>
            <a:spLocks/>
          </p:cNvSpPr>
          <p:nvPr/>
        </p:nvSpPr>
        <p:spPr bwMode="auto">
          <a:xfrm>
            <a:off x="6011863" y="3357563"/>
            <a:ext cx="2016125" cy="1727200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025" name="Freeform 121"/>
          <p:cNvSpPr>
            <a:spLocks/>
          </p:cNvSpPr>
          <p:nvPr/>
        </p:nvSpPr>
        <p:spPr bwMode="auto">
          <a:xfrm>
            <a:off x="5940425" y="3860800"/>
            <a:ext cx="2016125" cy="2592388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026" name="Freeform 122"/>
          <p:cNvSpPr>
            <a:spLocks/>
          </p:cNvSpPr>
          <p:nvPr/>
        </p:nvSpPr>
        <p:spPr bwMode="auto">
          <a:xfrm>
            <a:off x="6084888" y="4797425"/>
            <a:ext cx="863600" cy="1223963"/>
          </a:xfrm>
          <a:custGeom>
            <a:avLst/>
            <a:gdLst>
              <a:gd name="T0" fmla="*/ 0 w 544"/>
              <a:gd name="T1" fmla="*/ 0 h 772"/>
              <a:gd name="T2" fmla="*/ 102 w 544"/>
              <a:gd name="T3" fmla="*/ 300 h 772"/>
              <a:gd name="T4" fmla="*/ 248 w 544"/>
              <a:gd name="T5" fmla="*/ 536 h 772"/>
              <a:gd name="T6" fmla="*/ 393 w 544"/>
              <a:gd name="T7" fmla="*/ 695 h 772"/>
              <a:gd name="T8" fmla="*/ 544 w 544"/>
              <a:gd name="T9" fmla="*/ 772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4" h="772">
                <a:moveTo>
                  <a:pt x="0" y="0"/>
                </a:moveTo>
                <a:cubicBezTo>
                  <a:pt x="17" y="50"/>
                  <a:pt x="61" y="211"/>
                  <a:pt x="102" y="300"/>
                </a:cubicBezTo>
                <a:cubicBezTo>
                  <a:pt x="143" y="389"/>
                  <a:pt x="200" y="470"/>
                  <a:pt x="248" y="536"/>
                </a:cubicBezTo>
                <a:cubicBezTo>
                  <a:pt x="296" y="602"/>
                  <a:pt x="344" y="656"/>
                  <a:pt x="393" y="695"/>
                </a:cubicBezTo>
                <a:cubicBezTo>
                  <a:pt x="442" y="734"/>
                  <a:pt x="513" y="756"/>
                  <a:pt x="544" y="772"/>
                </a:cubicBezTo>
              </a:path>
            </a:pathLst>
          </a:custGeom>
          <a:noFill/>
          <a:ln w="50800" cap="flat" cmpd="sng">
            <a:solidFill>
              <a:srgbClr val="66FF33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027" name="Line 123"/>
          <p:cNvSpPr>
            <a:spLocks noChangeShapeType="1"/>
          </p:cNvSpPr>
          <p:nvPr/>
        </p:nvSpPr>
        <p:spPr bwMode="auto">
          <a:xfrm flipH="1">
            <a:off x="6084888" y="4797425"/>
            <a:ext cx="792162" cy="0"/>
          </a:xfrm>
          <a:prstGeom prst="line">
            <a:avLst/>
          </a:prstGeom>
          <a:noFill/>
          <a:ln w="50800">
            <a:solidFill>
              <a:srgbClr val="66FF33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2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3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2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24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24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24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2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3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3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24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2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3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3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80" grpId="0"/>
      <p:bldP spid="123981" grpId="0"/>
      <p:bldP spid="123983" grpId="0"/>
      <p:bldP spid="123984" grpId="0"/>
      <p:bldP spid="123986" grpId="0"/>
      <p:bldP spid="123987" grpId="0" animBg="1"/>
      <p:bldP spid="123988" grpId="0"/>
      <p:bldP spid="123991" grpId="0" animBg="1"/>
      <p:bldP spid="123992" grpId="0" animBg="1"/>
      <p:bldP spid="124024" grpId="0" animBg="1"/>
      <p:bldP spid="124025" grpId="0" animBg="1"/>
      <p:bldP spid="124026" grpId="0" animBg="1"/>
      <p:bldP spid="1240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Brzdění protiproudem – pasivní zátěž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2700338" y="981075"/>
            <a:ext cx="6262687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1.	Změníme polaritu napětí zdroje, přepojíme budící vinutí a do obvody kotvy zapojíme rezistor 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2.	Pracovní bod se posune na charakteristiku R</a:t>
            </a:r>
            <a:r>
              <a:rPr lang="cs-CZ" altLang="cs-CZ" b="1" baseline="-25000" dirty="0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, posunuje se do stabilního bodu, rychlost klesá.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3.	Po zastavení motoru dojde k odpojení od sítě</a:t>
            </a:r>
          </a:p>
        </p:txBody>
      </p:sp>
      <p:grpSp>
        <p:nvGrpSpPr>
          <p:cNvPr id="124932" name="Group 4"/>
          <p:cNvGrpSpPr>
            <a:grpSpLocks/>
          </p:cNvGrpSpPr>
          <p:nvPr/>
        </p:nvGrpSpPr>
        <p:grpSpPr bwMode="auto">
          <a:xfrm>
            <a:off x="174625" y="981075"/>
            <a:ext cx="2452688" cy="3673475"/>
            <a:chOff x="113" y="572"/>
            <a:chExt cx="1545" cy="2314"/>
          </a:xfrm>
        </p:grpSpPr>
        <p:sp>
          <p:nvSpPr>
            <p:cNvPr id="124933" name="Arc 5"/>
            <p:cNvSpPr>
              <a:spLocks noChangeAspect="1"/>
            </p:cNvSpPr>
            <p:nvPr/>
          </p:nvSpPr>
          <p:spPr bwMode="auto">
            <a:xfrm flipV="1">
              <a:off x="986" y="228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34" name="Arc 6"/>
            <p:cNvSpPr>
              <a:spLocks noChangeAspect="1"/>
            </p:cNvSpPr>
            <p:nvPr/>
          </p:nvSpPr>
          <p:spPr bwMode="auto">
            <a:xfrm flipV="1">
              <a:off x="986" y="244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35" name="Arc 7"/>
            <p:cNvSpPr>
              <a:spLocks noChangeAspect="1"/>
            </p:cNvSpPr>
            <p:nvPr/>
          </p:nvSpPr>
          <p:spPr bwMode="auto">
            <a:xfrm flipV="1">
              <a:off x="974" y="2609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36" name="Line 8"/>
            <p:cNvSpPr>
              <a:spLocks noChangeShapeType="1"/>
            </p:cNvSpPr>
            <p:nvPr/>
          </p:nvSpPr>
          <p:spPr bwMode="auto">
            <a:xfrm>
              <a:off x="863" y="2296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37" name="Text Box 9"/>
            <p:cNvSpPr txBox="1">
              <a:spLocks noChangeArrowheads="1"/>
            </p:cNvSpPr>
            <p:nvPr/>
          </p:nvSpPr>
          <p:spPr bwMode="auto">
            <a:xfrm>
              <a:off x="591" y="2432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24938" name="Oval 10"/>
            <p:cNvSpPr>
              <a:spLocks noChangeArrowheads="1"/>
            </p:cNvSpPr>
            <p:nvPr/>
          </p:nvSpPr>
          <p:spPr bwMode="auto">
            <a:xfrm>
              <a:off x="748" y="1354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39" name="Rectangle 11"/>
            <p:cNvSpPr>
              <a:spLocks noChangeArrowheads="1"/>
            </p:cNvSpPr>
            <p:nvPr/>
          </p:nvSpPr>
          <p:spPr bwMode="auto">
            <a:xfrm>
              <a:off x="703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40" name="Rectangle 12"/>
            <p:cNvSpPr>
              <a:spLocks noChangeArrowheads="1"/>
            </p:cNvSpPr>
            <p:nvPr/>
          </p:nvSpPr>
          <p:spPr bwMode="auto">
            <a:xfrm>
              <a:off x="1247" y="1536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41" name="Oval 13"/>
            <p:cNvSpPr>
              <a:spLocks noChangeArrowheads="1"/>
            </p:cNvSpPr>
            <p:nvPr/>
          </p:nvSpPr>
          <p:spPr bwMode="auto">
            <a:xfrm>
              <a:off x="1540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42" name="Oval 14"/>
            <p:cNvSpPr>
              <a:spLocks noChangeArrowheads="1"/>
            </p:cNvSpPr>
            <p:nvPr/>
          </p:nvSpPr>
          <p:spPr bwMode="auto">
            <a:xfrm>
              <a:off x="294" y="809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4943" name="AutoShape 15"/>
            <p:cNvCxnSpPr>
              <a:cxnSpLocks noChangeShapeType="1"/>
              <a:stCxn id="124942" idx="4"/>
              <a:endCxn id="124939" idx="1"/>
            </p:cNvCxnSpPr>
            <p:nvPr/>
          </p:nvCxnSpPr>
          <p:spPr bwMode="auto">
            <a:xfrm rot="16200000" flipH="1">
              <a:off x="174" y="1082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4944" name="Line 16"/>
            <p:cNvSpPr>
              <a:spLocks noChangeShapeType="1"/>
            </p:cNvSpPr>
            <p:nvPr/>
          </p:nvSpPr>
          <p:spPr bwMode="auto">
            <a:xfrm>
              <a:off x="475" y="855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45" name="Text Box 17"/>
            <p:cNvSpPr txBox="1">
              <a:spLocks noChangeArrowheads="1"/>
            </p:cNvSpPr>
            <p:nvPr/>
          </p:nvSpPr>
          <p:spPr bwMode="auto">
            <a:xfrm>
              <a:off x="811" y="583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4946" name="Text Box 18"/>
            <p:cNvSpPr txBox="1">
              <a:spLocks noChangeArrowheads="1"/>
            </p:cNvSpPr>
            <p:nvPr/>
          </p:nvSpPr>
          <p:spPr bwMode="auto">
            <a:xfrm>
              <a:off x="253" y="572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4947" name="Text Box 19"/>
            <p:cNvSpPr txBox="1">
              <a:spLocks noChangeArrowheads="1"/>
            </p:cNvSpPr>
            <p:nvPr/>
          </p:nvSpPr>
          <p:spPr bwMode="auto">
            <a:xfrm>
              <a:off x="1543" y="572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4948" name="Text Box 20"/>
            <p:cNvSpPr txBox="1">
              <a:spLocks noChangeArrowheads="1"/>
            </p:cNvSpPr>
            <p:nvPr/>
          </p:nvSpPr>
          <p:spPr bwMode="auto">
            <a:xfrm>
              <a:off x="915" y="1377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24949" name="Line 21"/>
            <p:cNvSpPr>
              <a:spLocks noChangeShapeType="1"/>
            </p:cNvSpPr>
            <p:nvPr/>
          </p:nvSpPr>
          <p:spPr bwMode="auto">
            <a:xfrm>
              <a:off x="793" y="1627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50" name="Arc 22"/>
            <p:cNvSpPr>
              <a:spLocks noChangeAspect="1"/>
            </p:cNvSpPr>
            <p:nvPr/>
          </p:nvSpPr>
          <p:spPr bwMode="auto">
            <a:xfrm rot="18900000">
              <a:off x="772" y="1175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51" name="Text Box 23"/>
            <p:cNvSpPr txBox="1">
              <a:spLocks noChangeArrowheads="1"/>
            </p:cNvSpPr>
            <p:nvPr/>
          </p:nvSpPr>
          <p:spPr bwMode="auto">
            <a:xfrm>
              <a:off x="929" y="1037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24952" name="Text Box 24"/>
            <p:cNvSpPr txBox="1">
              <a:spLocks noChangeArrowheads="1"/>
            </p:cNvSpPr>
            <p:nvPr/>
          </p:nvSpPr>
          <p:spPr bwMode="auto">
            <a:xfrm>
              <a:off x="113" y="1037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4953" name="Freeform 25"/>
            <p:cNvSpPr>
              <a:spLocks/>
            </p:cNvSpPr>
            <p:nvPr/>
          </p:nvSpPr>
          <p:spPr bwMode="auto">
            <a:xfrm>
              <a:off x="999" y="1616"/>
              <a:ext cx="408" cy="680"/>
            </a:xfrm>
            <a:custGeom>
              <a:avLst/>
              <a:gdLst>
                <a:gd name="T0" fmla="*/ 272 w 408"/>
                <a:gd name="T1" fmla="*/ 0 h 680"/>
                <a:gd name="T2" fmla="*/ 408 w 408"/>
                <a:gd name="T3" fmla="*/ 0 h 680"/>
                <a:gd name="T4" fmla="*/ 408 w 408"/>
                <a:gd name="T5" fmla="*/ 499 h 680"/>
                <a:gd name="T6" fmla="*/ 0 w 408"/>
                <a:gd name="T7" fmla="*/ 499 h 680"/>
                <a:gd name="T8" fmla="*/ 0 w 408"/>
                <a:gd name="T9" fmla="*/ 68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680">
                  <a:moveTo>
                    <a:pt x="272" y="0"/>
                  </a:moveTo>
                  <a:lnTo>
                    <a:pt x="408" y="0"/>
                  </a:lnTo>
                  <a:lnTo>
                    <a:pt x="408" y="499"/>
                  </a:lnTo>
                  <a:lnTo>
                    <a:pt x="0" y="499"/>
                  </a:lnTo>
                  <a:lnTo>
                    <a:pt x="0" y="68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54" name="Freeform 26"/>
            <p:cNvSpPr>
              <a:spLocks/>
            </p:cNvSpPr>
            <p:nvPr/>
          </p:nvSpPr>
          <p:spPr bwMode="auto">
            <a:xfrm>
              <a:off x="999" y="890"/>
              <a:ext cx="590" cy="1996"/>
            </a:xfrm>
            <a:custGeom>
              <a:avLst/>
              <a:gdLst>
                <a:gd name="T0" fmla="*/ 590 w 590"/>
                <a:gd name="T1" fmla="*/ 0 h 1996"/>
                <a:gd name="T2" fmla="*/ 590 w 590"/>
                <a:gd name="T3" fmla="*/ 1996 h 1996"/>
                <a:gd name="T4" fmla="*/ 0 w 590"/>
                <a:gd name="T5" fmla="*/ 1996 h 1996"/>
                <a:gd name="T6" fmla="*/ 0 w 590"/>
                <a:gd name="T7" fmla="*/ 1860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1996">
                  <a:moveTo>
                    <a:pt x="590" y="0"/>
                  </a:moveTo>
                  <a:lnTo>
                    <a:pt x="590" y="1996"/>
                  </a:lnTo>
                  <a:lnTo>
                    <a:pt x="0" y="1996"/>
                  </a:lnTo>
                  <a:lnTo>
                    <a:pt x="0" y="186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 rot="16200000" flipH="1">
              <a:off x="90" y="1297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4956" name="Line 28"/>
            <p:cNvSpPr>
              <a:spLocks noChangeShapeType="1"/>
            </p:cNvSpPr>
            <p:nvPr/>
          </p:nvSpPr>
          <p:spPr bwMode="auto">
            <a:xfrm rot="16200000" flipH="1">
              <a:off x="1224" y="1911"/>
              <a:ext cx="22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24957" name="Object 29"/>
          <p:cNvGraphicFramePr>
            <a:graphicFrameLocks noChangeAspect="1"/>
          </p:cNvGraphicFramePr>
          <p:nvPr/>
        </p:nvGraphicFramePr>
        <p:xfrm>
          <a:off x="203200" y="5229225"/>
          <a:ext cx="3635375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12" name="Rovnice" r:id="rId3" imgW="1815840" imgH="660240" progId="Equation.3">
                  <p:embed/>
                </p:oleObj>
              </mc:Choice>
              <mc:Fallback>
                <p:oleObj name="Rovnice" r:id="rId3" imgW="1815840" imgH="6602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5229225"/>
                        <a:ext cx="3635375" cy="1323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5003" name="Group 75"/>
          <p:cNvGrpSpPr>
            <a:grpSpLocks/>
          </p:cNvGrpSpPr>
          <p:nvPr/>
        </p:nvGrpSpPr>
        <p:grpSpPr bwMode="auto">
          <a:xfrm>
            <a:off x="4826000" y="3070225"/>
            <a:ext cx="3851275" cy="3671888"/>
            <a:chOff x="3061" y="1888"/>
            <a:chExt cx="2426" cy="2313"/>
          </a:xfrm>
        </p:grpSpPr>
        <p:sp>
          <p:nvSpPr>
            <p:cNvPr id="125004" name="Line 76"/>
            <p:cNvSpPr>
              <a:spLocks noChangeShapeType="1"/>
            </p:cNvSpPr>
            <p:nvPr/>
          </p:nvSpPr>
          <p:spPr bwMode="auto">
            <a:xfrm>
              <a:off x="4274" y="1888"/>
              <a:ext cx="0" cy="23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5005" name="Line 77"/>
            <p:cNvSpPr>
              <a:spLocks noChangeShapeType="1"/>
            </p:cNvSpPr>
            <p:nvPr/>
          </p:nvSpPr>
          <p:spPr bwMode="auto">
            <a:xfrm>
              <a:off x="3061" y="3045"/>
              <a:ext cx="242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5006" name="Text Box 78"/>
          <p:cNvSpPr txBox="1">
            <a:spLocks noChangeAspect="1" noChangeArrowheads="1"/>
          </p:cNvSpPr>
          <p:nvPr/>
        </p:nvSpPr>
        <p:spPr bwMode="auto">
          <a:xfrm>
            <a:off x="8355013" y="5013325"/>
            <a:ext cx="27781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M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125007" name="Text Box 79"/>
          <p:cNvSpPr txBox="1">
            <a:spLocks noChangeAspect="1" noChangeArrowheads="1"/>
          </p:cNvSpPr>
          <p:nvPr/>
        </p:nvSpPr>
        <p:spPr bwMode="auto">
          <a:xfrm>
            <a:off x="6513513" y="2852738"/>
            <a:ext cx="2190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25009" name="Text Box 81"/>
          <p:cNvSpPr txBox="1">
            <a:spLocks noChangeAspect="1" noChangeArrowheads="1"/>
          </p:cNvSpPr>
          <p:nvPr/>
        </p:nvSpPr>
        <p:spPr bwMode="auto">
          <a:xfrm>
            <a:off x="8534400" y="4149725"/>
            <a:ext cx="28575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25011" name="Text Box 83"/>
          <p:cNvSpPr txBox="1">
            <a:spLocks noChangeAspect="1" noChangeArrowheads="1"/>
          </p:cNvSpPr>
          <p:nvPr/>
        </p:nvSpPr>
        <p:spPr bwMode="auto">
          <a:xfrm>
            <a:off x="6805613" y="6394450"/>
            <a:ext cx="3841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- n</a:t>
            </a:r>
          </a:p>
        </p:txBody>
      </p:sp>
      <p:sp>
        <p:nvSpPr>
          <p:cNvPr id="125012" name="Text Box 84"/>
          <p:cNvSpPr txBox="1">
            <a:spLocks noChangeAspect="1" noChangeArrowheads="1"/>
          </p:cNvSpPr>
          <p:nvPr/>
        </p:nvSpPr>
        <p:spPr bwMode="auto">
          <a:xfrm>
            <a:off x="8053388" y="2924175"/>
            <a:ext cx="3730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66FF33"/>
                </a:solidFill>
              </a:rPr>
              <a:t>M</a:t>
            </a:r>
            <a:r>
              <a:rPr lang="cs-CZ" altLang="cs-CZ" b="1" baseline="-25000">
                <a:solidFill>
                  <a:srgbClr val="66FF33"/>
                </a:solidFill>
              </a:rPr>
              <a:t>Z</a:t>
            </a:r>
          </a:p>
        </p:txBody>
      </p:sp>
      <p:grpSp>
        <p:nvGrpSpPr>
          <p:cNvPr id="125013" name="Group 85"/>
          <p:cNvGrpSpPr>
            <a:grpSpLocks/>
          </p:cNvGrpSpPr>
          <p:nvPr/>
        </p:nvGrpSpPr>
        <p:grpSpPr bwMode="auto">
          <a:xfrm>
            <a:off x="5724525" y="3324225"/>
            <a:ext cx="2105025" cy="3165475"/>
            <a:chOff x="3288" y="2071"/>
            <a:chExt cx="1588" cy="1994"/>
          </a:xfrm>
        </p:grpSpPr>
        <p:sp>
          <p:nvSpPr>
            <p:cNvPr id="125014" name="Line 86"/>
            <p:cNvSpPr>
              <a:spLocks noChangeShapeType="1"/>
            </p:cNvSpPr>
            <p:nvPr/>
          </p:nvSpPr>
          <p:spPr bwMode="auto">
            <a:xfrm flipH="1">
              <a:off x="4664" y="2071"/>
              <a:ext cx="212" cy="997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5015" name="Line 87"/>
            <p:cNvSpPr>
              <a:spLocks noChangeAspect="1" noChangeShapeType="1"/>
            </p:cNvSpPr>
            <p:nvPr/>
          </p:nvSpPr>
          <p:spPr bwMode="auto">
            <a:xfrm flipH="1">
              <a:off x="3485" y="3068"/>
              <a:ext cx="1180" cy="1"/>
            </a:xfrm>
            <a:prstGeom prst="line">
              <a:avLst/>
            </a:prstGeom>
            <a:noFill/>
            <a:ln w="50800">
              <a:solidFill>
                <a:srgbClr val="66FF33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5016" name="Line 88"/>
            <p:cNvSpPr>
              <a:spLocks noChangeShapeType="1"/>
            </p:cNvSpPr>
            <p:nvPr/>
          </p:nvSpPr>
          <p:spPr bwMode="auto">
            <a:xfrm flipH="1">
              <a:off x="3288" y="3068"/>
              <a:ext cx="212" cy="997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5019" name="Line 91"/>
          <p:cNvSpPr>
            <a:spLocks noChangeShapeType="1"/>
          </p:cNvSpPr>
          <p:nvPr/>
        </p:nvSpPr>
        <p:spPr bwMode="auto">
          <a:xfrm flipH="1">
            <a:off x="4716463" y="3489325"/>
            <a:ext cx="3278187" cy="0"/>
          </a:xfrm>
          <a:prstGeom prst="line">
            <a:avLst/>
          </a:prstGeom>
          <a:noFill/>
          <a:ln w="50800">
            <a:solidFill>
              <a:schemeClr val="bg1">
                <a:lumMod val="60000"/>
                <a:lumOff val="40000"/>
              </a:schemeClr>
            </a:solidFill>
            <a:round/>
            <a:headEnd type="none" w="sm" len="lg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5025" name="Text Box 97"/>
          <p:cNvSpPr txBox="1">
            <a:spLocks noChangeAspect="1" noChangeArrowheads="1"/>
          </p:cNvSpPr>
          <p:nvPr/>
        </p:nvSpPr>
        <p:spPr bwMode="auto">
          <a:xfrm>
            <a:off x="4810125" y="5026025"/>
            <a:ext cx="37623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-M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125026" name="Freeform 98"/>
          <p:cNvSpPr>
            <a:spLocks/>
          </p:cNvSpPr>
          <p:nvPr/>
        </p:nvSpPr>
        <p:spPr bwMode="auto">
          <a:xfrm>
            <a:off x="7667625" y="2924175"/>
            <a:ext cx="1225550" cy="1296988"/>
          </a:xfrm>
          <a:custGeom>
            <a:avLst/>
            <a:gdLst>
              <a:gd name="T0" fmla="*/ 0 w 1814"/>
              <a:gd name="T1" fmla="*/ 0 h 1134"/>
              <a:gd name="T2" fmla="*/ 181 w 1814"/>
              <a:gd name="T3" fmla="*/ 499 h 1134"/>
              <a:gd name="T4" fmla="*/ 589 w 1814"/>
              <a:gd name="T5" fmla="*/ 862 h 1134"/>
              <a:gd name="T6" fmla="*/ 1224 w 1814"/>
              <a:gd name="T7" fmla="*/ 1043 h 1134"/>
              <a:gd name="T8" fmla="*/ 1814 w 1814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1134">
                <a:moveTo>
                  <a:pt x="0" y="0"/>
                </a:moveTo>
                <a:cubicBezTo>
                  <a:pt x="41" y="177"/>
                  <a:pt x="83" y="355"/>
                  <a:pt x="181" y="499"/>
                </a:cubicBezTo>
                <a:cubicBezTo>
                  <a:pt x="279" y="643"/>
                  <a:pt x="415" y="771"/>
                  <a:pt x="589" y="862"/>
                </a:cubicBezTo>
                <a:cubicBezTo>
                  <a:pt x="763" y="953"/>
                  <a:pt x="1020" y="998"/>
                  <a:pt x="1224" y="1043"/>
                </a:cubicBezTo>
                <a:cubicBezTo>
                  <a:pt x="1428" y="1088"/>
                  <a:pt x="1621" y="1111"/>
                  <a:pt x="1814" y="1134"/>
                </a:cubicBez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5028" name="Freeform 100"/>
          <p:cNvSpPr>
            <a:spLocks/>
          </p:cNvSpPr>
          <p:nvPr/>
        </p:nvSpPr>
        <p:spPr bwMode="auto">
          <a:xfrm>
            <a:off x="4643438" y="3357563"/>
            <a:ext cx="1370012" cy="3373437"/>
          </a:xfrm>
          <a:custGeom>
            <a:avLst/>
            <a:gdLst>
              <a:gd name="T0" fmla="*/ 772 w 772"/>
              <a:gd name="T1" fmla="*/ 2035 h 2035"/>
              <a:gd name="T2" fmla="*/ 575 w 772"/>
              <a:gd name="T3" fmla="*/ 887 h 2035"/>
              <a:gd name="T4" fmla="*/ 0 w 772"/>
              <a:gd name="T5" fmla="*/ 0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72" h="2035">
                <a:moveTo>
                  <a:pt x="772" y="2035"/>
                </a:moveTo>
                <a:cubicBezTo>
                  <a:pt x="740" y="1844"/>
                  <a:pt x="704" y="1226"/>
                  <a:pt x="575" y="887"/>
                </a:cubicBezTo>
                <a:cubicBezTo>
                  <a:pt x="446" y="548"/>
                  <a:pt x="234" y="274"/>
                  <a:pt x="0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5029" name="Freeform 101"/>
          <p:cNvSpPr>
            <a:spLocks/>
          </p:cNvSpPr>
          <p:nvPr/>
        </p:nvSpPr>
        <p:spPr bwMode="auto">
          <a:xfrm>
            <a:off x="4787900" y="3500438"/>
            <a:ext cx="863600" cy="1368425"/>
          </a:xfrm>
          <a:custGeom>
            <a:avLst/>
            <a:gdLst>
              <a:gd name="T0" fmla="*/ 635 w 635"/>
              <a:gd name="T1" fmla="*/ 952 h 952"/>
              <a:gd name="T2" fmla="*/ 392 w 635"/>
              <a:gd name="T3" fmla="*/ 453 h 952"/>
              <a:gd name="T4" fmla="*/ 0 w 635"/>
              <a:gd name="T5" fmla="*/ 0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5" h="952">
                <a:moveTo>
                  <a:pt x="635" y="952"/>
                </a:moveTo>
                <a:cubicBezTo>
                  <a:pt x="595" y="869"/>
                  <a:pt x="498" y="612"/>
                  <a:pt x="392" y="453"/>
                </a:cubicBezTo>
                <a:cubicBezTo>
                  <a:pt x="286" y="294"/>
                  <a:pt x="82" y="94"/>
                  <a:pt x="0" y="0"/>
                </a:cubicBezTo>
              </a:path>
            </a:pathLst>
          </a:custGeom>
          <a:noFill/>
          <a:ln w="50800" cap="flat" cmpd="sng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oval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5030" name="Text Box 102"/>
          <p:cNvSpPr txBox="1">
            <a:spLocks noChangeAspect="1" noChangeArrowheads="1"/>
          </p:cNvSpPr>
          <p:nvPr/>
        </p:nvSpPr>
        <p:spPr bwMode="auto">
          <a:xfrm>
            <a:off x="6011863" y="6092825"/>
            <a:ext cx="34448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R</a:t>
            </a:r>
            <a:r>
              <a:rPr lang="cs-CZ" altLang="cs-CZ" b="1" baseline="-25000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125060" name="Group 132"/>
          <p:cNvGrpSpPr>
            <a:grpSpLocks/>
          </p:cNvGrpSpPr>
          <p:nvPr/>
        </p:nvGrpSpPr>
        <p:grpSpPr bwMode="auto">
          <a:xfrm>
            <a:off x="-38100" y="981075"/>
            <a:ext cx="2665413" cy="3744913"/>
            <a:chOff x="2971" y="1389"/>
            <a:chExt cx="1679" cy="2359"/>
          </a:xfrm>
        </p:grpSpPr>
        <p:sp>
          <p:nvSpPr>
            <p:cNvPr id="125061" name="Arc 133"/>
            <p:cNvSpPr>
              <a:spLocks noChangeAspect="1"/>
            </p:cNvSpPr>
            <p:nvPr/>
          </p:nvSpPr>
          <p:spPr bwMode="auto">
            <a:xfrm flipV="1">
              <a:off x="3980" y="3106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62" name="Arc 134"/>
            <p:cNvSpPr>
              <a:spLocks noChangeAspect="1"/>
            </p:cNvSpPr>
            <p:nvPr/>
          </p:nvSpPr>
          <p:spPr bwMode="auto">
            <a:xfrm flipV="1">
              <a:off x="3980" y="3266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63" name="Arc 135"/>
            <p:cNvSpPr>
              <a:spLocks noChangeAspect="1"/>
            </p:cNvSpPr>
            <p:nvPr/>
          </p:nvSpPr>
          <p:spPr bwMode="auto">
            <a:xfrm flipV="1">
              <a:off x="3968" y="3426"/>
              <a:ext cx="79" cy="1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068"/>
                <a:gd name="T2" fmla="*/ 2385 w 21600"/>
                <a:gd name="T3" fmla="*/ 43068 h 43068"/>
                <a:gd name="T4" fmla="*/ 0 w 21600"/>
                <a:gd name="T5" fmla="*/ 21600 h 43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6"/>
                    <a:pt x="13324" y="41852"/>
                    <a:pt x="2384" y="430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64" name="Line 136"/>
            <p:cNvSpPr>
              <a:spLocks noChangeShapeType="1"/>
            </p:cNvSpPr>
            <p:nvPr/>
          </p:nvSpPr>
          <p:spPr bwMode="auto">
            <a:xfrm>
              <a:off x="3857" y="3113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65" name="Text Box 137"/>
            <p:cNvSpPr txBox="1">
              <a:spLocks noChangeArrowheads="1"/>
            </p:cNvSpPr>
            <p:nvPr/>
          </p:nvSpPr>
          <p:spPr bwMode="auto">
            <a:xfrm>
              <a:off x="3585" y="3249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25066" name="Oval 138"/>
            <p:cNvSpPr>
              <a:spLocks noChangeArrowheads="1"/>
            </p:cNvSpPr>
            <p:nvPr/>
          </p:nvSpPr>
          <p:spPr bwMode="auto">
            <a:xfrm>
              <a:off x="3742" y="2171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67" name="Rectangle 139"/>
            <p:cNvSpPr>
              <a:spLocks noChangeArrowheads="1"/>
            </p:cNvSpPr>
            <p:nvPr/>
          </p:nvSpPr>
          <p:spPr bwMode="auto">
            <a:xfrm>
              <a:off x="3697" y="2353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68" name="Rectangle 140"/>
            <p:cNvSpPr>
              <a:spLocks noChangeArrowheads="1"/>
            </p:cNvSpPr>
            <p:nvPr/>
          </p:nvSpPr>
          <p:spPr bwMode="auto">
            <a:xfrm>
              <a:off x="4241" y="2353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69" name="Oval 141"/>
            <p:cNvSpPr>
              <a:spLocks noChangeArrowheads="1"/>
            </p:cNvSpPr>
            <p:nvPr/>
          </p:nvSpPr>
          <p:spPr bwMode="auto">
            <a:xfrm>
              <a:off x="4559" y="1626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70" name="Oval 142"/>
            <p:cNvSpPr>
              <a:spLocks noChangeArrowheads="1"/>
            </p:cNvSpPr>
            <p:nvPr/>
          </p:nvSpPr>
          <p:spPr bwMode="auto">
            <a:xfrm>
              <a:off x="3288" y="1626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71" name="Line 143"/>
            <p:cNvSpPr>
              <a:spLocks noChangeShapeType="1"/>
            </p:cNvSpPr>
            <p:nvPr/>
          </p:nvSpPr>
          <p:spPr bwMode="auto">
            <a:xfrm>
              <a:off x="3469" y="1672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arrow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72" name="Text Box 144"/>
            <p:cNvSpPr txBox="1">
              <a:spLocks noChangeArrowheads="1"/>
            </p:cNvSpPr>
            <p:nvPr/>
          </p:nvSpPr>
          <p:spPr bwMode="auto">
            <a:xfrm>
              <a:off x="3805" y="1400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5073" name="Text Box 145"/>
            <p:cNvSpPr txBox="1">
              <a:spLocks noChangeArrowheads="1"/>
            </p:cNvSpPr>
            <p:nvPr/>
          </p:nvSpPr>
          <p:spPr bwMode="auto">
            <a:xfrm>
              <a:off x="4473" y="1389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5074" name="Text Box 146"/>
            <p:cNvSpPr txBox="1">
              <a:spLocks noChangeArrowheads="1"/>
            </p:cNvSpPr>
            <p:nvPr/>
          </p:nvSpPr>
          <p:spPr bwMode="auto">
            <a:xfrm>
              <a:off x="3289" y="1389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5075" name="Text Box 147"/>
            <p:cNvSpPr txBox="1">
              <a:spLocks noChangeArrowheads="1"/>
            </p:cNvSpPr>
            <p:nvPr/>
          </p:nvSpPr>
          <p:spPr bwMode="auto">
            <a:xfrm>
              <a:off x="3909" y="2194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25076" name="Line 148"/>
            <p:cNvSpPr>
              <a:spLocks noChangeShapeType="1"/>
            </p:cNvSpPr>
            <p:nvPr/>
          </p:nvSpPr>
          <p:spPr bwMode="auto">
            <a:xfrm>
              <a:off x="3787" y="2444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77" name="Arc 149"/>
            <p:cNvSpPr>
              <a:spLocks noChangeAspect="1"/>
            </p:cNvSpPr>
            <p:nvPr/>
          </p:nvSpPr>
          <p:spPr bwMode="auto">
            <a:xfrm rot="18900000">
              <a:off x="3766" y="1992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78" name="Text Box 150"/>
            <p:cNvSpPr txBox="1">
              <a:spLocks noChangeArrowheads="1"/>
            </p:cNvSpPr>
            <p:nvPr/>
          </p:nvSpPr>
          <p:spPr bwMode="auto">
            <a:xfrm>
              <a:off x="3923" y="1854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25079" name="Text Box 151"/>
            <p:cNvSpPr txBox="1">
              <a:spLocks noChangeArrowheads="1"/>
            </p:cNvSpPr>
            <p:nvPr/>
          </p:nvSpPr>
          <p:spPr bwMode="auto">
            <a:xfrm>
              <a:off x="3424" y="2496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25080" name="Line 152"/>
            <p:cNvSpPr>
              <a:spLocks noChangeShapeType="1"/>
            </p:cNvSpPr>
            <p:nvPr/>
          </p:nvSpPr>
          <p:spPr bwMode="auto">
            <a:xfrm rot="10800000" flipH="1">
              <a:off x="3333" y="2496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81" name="Line 153"/>
            <p:cNvSpPr>
              <a:spLocks noChangeShapeType="1"/>
            </p:cNvSpPr>
            <p:nvPr/>
          </p:nvSpPr>
          <p:spPr bwMode="auto">
            <a:xfrm rot="16200000" flipH="1">
              <a:off x="4037" y="3272"/>
              <a:ext cx="22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82" name="Rectangle 154"/>
            <p:cNvSpPr>
              <a:spLocks noChangeArrowheads="1"/>
            </p:cNvSpPr>
            <p:nvPr/>
          </p:nvSpPr>
          <p:spPr bwMode="auto">
            <a:xfrm>
              <a:off x="3243" y="1861"/>
              <a:ext cx="181" cy="453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125083" name="AutoShape 155"/>
            <p:cNvCxnSpPr>
              <a:cxnSpLocks noChangeShapeType="1"/>
              <a:stCxn id="125070" idx="4"/>
              <a:endCxn id="125082" idx="0"/>
            </p:cNvCxnSpPr>
            <p:nvPr/>
          </p:nvCxnSpPr>
          <p:spPr bwMode="auto">
            <a:xfrm>
              <a:off x="3334" y="1733"/>
              <a:ext cx="0" cy="112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084" name="AutoShape 156"/>
            <p:cNvCxnSpPr>
              <a:cxnSpLocks noChangeShapeType="1"/>
              <a:stCxn id="125082" idx="2"/>
              <a:endCxn id="125067" idx="1"/>
            </p:cNvCxnSpPr>
            <p:nvPr/>
          </p:nvCxnSpPr>
          <p:spPr bwMode="auto">
            <a:xfrm rot="16200000" flipH="1">
              <a:off x="3466" y="2198"/>
              <a:ext cx="91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085" name="Text Box 157"/>
            <p:cNvSpPr txBox="1">
              <a:spLocks noChangeArrowheads="1"/>
            </p:cNvSpPr>
            <p:nvPr/>
          </p:nvSpPr>
          <p:spPr bwMode="auto">
            <a:xfrm>
              <a:off x="2971" y="1951"/>
              <a:ext cx="23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25086" name="Freeform 158"/>
            <p:cNvSpPr>
              <a:spLocks/>
            </p:cNvSpPr>
            <p:nvPr/>
          </p:nvSpPr>
          <p:spPr bwMode="auto">
            <a:xfrm>
              <a:off x="3969" y="2432"/>
              <a:ext cx="499" cy="1316"/>
            </a:xfrm>
            <a:custGeom>
              <a:avLst/>
              <a:gdLst>
                <a:gd name="T0" fmla="*/ 363 w 544"/>
                <a:gd name="T1" fmla="*/ 0 h 1316"/>
                <a:gd name="T2" fmla="*/ 544 w 544"/>
                <a:gd name="T3" fmla="*/ 0 h 1316"/>
                <a:gd name="T4" fmla="*/ 544 w 544"/>
                <a:gd name="T5" fmla="*/ 1316 h 1316"/>
                <a:gd name="T6" fmla="*/ 0 w 544"/>
                <a:gd name="T7" fmla="*/ 1316 h 1316"/>
                <a:gd name="T8" fmla="*/ 0 w 544"/>
                <a:gd name="T9" fmla="*/ 1134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4" h="1316">
                  <a:moveTo>
                    <a:pt x="363" y="0"/>
                  </a:moveTo>
                  <a:lnTo>
                    <a:pt x="544" y="0"/>
                  </a:lnTo>
                  <a:lnTo>
                    <a:pt x="544" y="1316"/>
                  </a:lnTo>
                  <a:lnTo>
                    <a:pt x="0" y="1316"/>
                  </a:lnTo>
                  <a:lnTo>
                    <a:pt x="0" y="1134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25087" name="Freeform 159"/>
            <p:cNvSpPr>
              <a:spLocks/>
            </p:cNvSpPr>
            <p:nvPr/>
          </p:nvSpPr>
          <p:spPr bwMode="auto">
            <a:xfrm>
              <a:off x="4003" y="1707"/>
              <a:ext cx="601" cy="1406"/>
            </a:xfrm>
            <a:custGeom>
              <a:avLst/>
              <a:gdLst>
                <a:gd name="T0" fmla="*/ 0 w 544"/>
                <a:gd name="T1" fmla="*/ 1406 h 1406"/>
                <a:gd name="T2" fmla="*/ 0 w 544"/>
                <a:gd name="T3" fmla="*/ 1224 h 1406"/>
                <a:gd name="T4" fmla="*/ 544 w 544"/>
                <a:gd name="T5" fmla="*/ 1224 h 1406"/>
                <a:gd name="T6" fmla="*/ 544 w 544"/>
                <a:gd name="T7" fmla="*/ 0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4" h="1406">
                  <a:moveTo>
                    <a:pt x="0" y="1406"/>
                  </a:moveTo>
                  <a:lnTo>
                    <a:pt x="0" y="1224"/>
                  </a:lnTo>
                  <a:lnTo>
                    <a:pt x="544" y="1224"/>
                  </a:lnTo>
                  <a:lnTo>
                    <a:pt x="544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5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5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5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5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5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5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5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5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5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5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5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5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5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5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2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2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2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5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5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2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4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4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4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5006" grpId="0"/>
      <p:bldP spid="125007" grpId="0"/>
      <p:bldP spid="125009" grpId="0"/>
      <p:bldP spid="125011" grpId="0"/>
      <p:bldP spid="125012" grpId="0"/>
      <p:bldP spid="125019" grpId="0" animBg="1"/>
      <p:bldP spid="125025" grpId="0"/>
      <p:bldP spid="125026" grpId="0" animBg="1"/>
      <p:bldP spid="125028" grpId="0" animBg="1"/>
      <p:bldP spid="125029" grpId="0" animBg="1"/>
      <p:bldP spid="1250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Motor s cizím buzením – principy regulace </a:t>
            </a:r>
          </a:p>
        </p:txBody>
      </p:sp>
      <p:sp>
        <p:nvSpPr>
          <p:cNvPr id="99332" name="Freeform 4"/>
          <p:cNvSpPr>
            <a:spLocks/>
          </p:cNvSpPr>
          <p:nvPr/>
        </p:nvSpPr>
        <p:spPr bwMode="auto">
          <a:xfrm>
            <a:off x="3924300" y="1125538"/>
            <a:ext cx="4895850" cy="3455987"/>
          </a:xfrm>
          <a:custGeom>
            <a:avLst/>
            <a:gdLst>
              <a:gd name="T0" fmla="*/ 0 w 3084"/>
              <a:gd name="T1" fmla="*/ 0 h 2177"/>
              <a:gd name="T2" fmla="*/ 12 w 3084"/>
              <a:gd name="T3" fmla="*/ 2177 h 2177"/>
              <a:gd name="T4" fmla="*/ 3084 w 3084"/>
              <a:gd name="T5" fmla="*/ 2177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84" h="2177">
                <a:moveTo>
                  <a:pt x="0" y="0"/>
                </a:moveTo>
                <a:lnTo>
                  <a:pt x="12" y="2177"/>
                </a:lnTo>
                <a:lnTo>
                  <a:pt x="3084" y="2177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8488363" y="4581525"/>
            <a:ext cx="3000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M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3563938" y="13954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n</a:t>
            </a:r>
          </a:p>
        </p:txBody>
      </p:sp>
      <p:grpSp>
        <p:nvGrpSpPr>
          <p:cNvPr id="99335" name="Group 7"/>
          <p:cNvGrpSpPr>
            <a:grpSpLocks/>
          </p:cNvGrpSpPr>
          <p:nvPr/>
        </p:nvGrpSpPr>
        <p:grpSpPr bwMode="auto">
          <a:xfrm>
            <a:off x="357188" y="908050"/>
            <a:ext cx="2486025" cy="4359275"/>
            <a:chOff x="113" y="1185"/>
            <a:chExt cx="1566" cy="2746"/>
          </a:xfrm>
        </p:grpSpPr>
        <p:grpSp>
          <p:nvGrpSpPr>
            <p:cNvPr id="99336" name="Group 8"/>
            <p:cNvGrpSpPr>
              <a:grpSpLocks/>
            </p:cNvGrpSpPr>
            <p:nvPr/>
          </p:nvGrpSpPr>
          <p:grpSpPr bwMode="auto">
            <a:xfrm>
              <a:off x="339" y="2692"/>
              <a:ext cx="726" cy="908"/>
              <a:chOff x="521" y="2205"/>
              <a:chExt cx="726" cy="908"/>
            </a:xfrm>
          </p:grpSpPr>
          <p:grpSp>
            <p:nvGrpSpPr>
              <p:cNvPr id="99337" name="Group 9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99338" name="Arc 10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99339" name="Arc 11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99340" name="Arc 12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99341" name="Line 13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99342" name="Line 14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99343" name="Line 15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9344" name="Line 16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9345" name="Oval 17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346" name="Oval 18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99347" name="Line 19"/>
            <p:cNvSpPr>
              <a:spLocks noChangeShapeType="1"/>
            </p:cNvSpPr>
            <p:nvPr/>
          </p:nvSpPr>
          <p:spPr bwMode="auto">
            <a:xfrm>
              <a:off x="385" y="2920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348" name="Text Box 20"/>
            <p:cNvSpPr txBox="1">
              <a:spLocks noChangeArrowheads="1"/>
            </p:cNvSpPr>
            <p:nvPr/>
          </p:nvSpPr>
          <p:spPr bwMode="auto">
            <a:xfrm>
              <a:off x="158" y="3056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9349" name="Text Box 21"/>
            <p:cNvSpPr txBox="1">
              <a:spLocks noChangeArrowheads="1"/>
            </p:cNvSpPr>
            <p:nvPr/>
          </p:nvSpPr>
          <p:spPr bwMode="auto">
            <a:xfrm>
              <a:off x="611" y="3691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 err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 dirty="0" err="1">
                  <a:solidFill>
                    <a:srgbClr val="000000"/>
                  </a:solidFill>
                </a:rPr>
                <a:t>b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99350" name="Line 22"/>
            <p:cNvSpPr>
              <a:spLocks noChangeShapeType="1"/>
            </p:cNvSpPr>
            <p:nvPr/>
          </p:nvSpPr>
          <p:spPr bwMode="auto">
            <a:xfrm flipH="1">
              <a:off x="475" y="36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351" name="Oval 23"/>
            <p:cNvSpPr>
              <a:spLocks noChangeArrowheads="1"/>
            </p:cNvSpPr>
            <p:nvPr/>
          </p:nvSpPr>
          <p:spPr bwMode="auto">
            <a:xfrm>
              <a:off x="748" y="1967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352" name="Rectangle 24"/>
            <p:cNvSpPr>
              <a:spLocks noChangeArrowheads="1"/>
            </p:cNvSpPr>
            <p:nvPr/>
          </p:nvSpPr>
          <p:spPr bwMode="auto">
            <a:xfrm>
              <a:off x="703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353" name="Rectangle 25"/>
            <p:cNvSpPr>
              <a:spLocks noChangeArrowheads="1"/>
            </p:cNvSpPr>
            <p:nvPr/>
          </p:nvSpPr>
          <p:spPr bwMode="auto">
            <a:xfrm>
              <a:off x="1247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354" name="Oval 26"/>
            <p:cNvSpPr>
              <a:spLocks noChangeArrowheads="1"/>
            </p:cNvSpPr>
            <p:nvPr/>
          </p:nvSpPr>
          <p:spPr bwMode="auto">
            <a:xfrm>
              <a:off x="156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355" name="Oval 27"/>
            <p:cNvSpPr>
              <a:spLocks noChangeArrowheads="1"/>
            </p:cNvSpPr>
            <p:nvPr/>
          </p:nvSpPr>
          <p:spPr bwMode="auto">
            <a:xfrm>
              <a:off x="29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99356" name="AutoShape 28"/>
            <p:cNvCxnSpPr>
              <a:cxnSpLocks noChangeShapeType="1"/>
              <a:stCxn id="99355" idx="4"/>
              <a:endCxn id="99352" idx="1"/>
            </p:cNvCxnSpPr>
            <p:nvPr/>
          </p:nvCxnSpPr>
          <p:spPr bwMode="auto">
            <a:xfrm rot="16200000" flipH="1">
              <a:off x="174" y="1695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357" name="AutoShape 29"/>
            <p:cNvCxnSpPr>
              <a:cxnSpLocks noChangeShapeType="1"/>
              <a:stCxn id="99354" idx="4"/>
              <a:endCxn id="99353" idx="3"/>
            </p:cNvCxnSpPr>
            <p:nvPr/>
          </p:nvCxnSpPr>
          <p:spPr bwMode="auto">
            <a:xfrm rot="5400000">
              <a:off x="1111" y="1718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358" name="Line 30"/>
            <p:cNvSpPr>
              <a:spLocks noChangeShapeType="1"/>
            </p:cNvSpPr>
            <p:nvPr/>
          </p:nvSpPr>
          <p:spPr bwMode="auto">
            <a:xfrm>
              <a:off x="475" y="1468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359" name="Text Box 31"/>
            <p:cNvSpPr txBox="1">
              <a:spLocks noChangeArrowheads="1"/>
            </p:cNvSpPr>
            <p:nvPr/>
          </p:nvSpPr>
          <p:spPr bwMode="auto">
            <a:xfrm>
              <a:off x="811" y="1196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9360" name="Text Box 32"/>
            <p:cNvSpPr txBox="1">
              <a:spLocks noChangeArrowheads="1"/>
            </p:cNvSpPr>
            <p:nvPr/>
          </p:nvSpPr>
          <p:spPr bwMode="auto">
            <a:xfrm>
              <a:off x="253" y="1185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9361" name="Text Box 33"/>
            <p:cNvSpPr txBox="1">
              <a:spLocks noChangeArrowheads="1"/>
            </p:cNvSpPr>
            <p:nvPr/>
          </p:nvSpPr>
          <p:spPr bwMode="auto">
            <a:xfrm>
              <a:off x="1564" y="1185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9362" name="Text Box 34"/>
            <p:cNvSpPr txBox="1">
              <a:spLocks noChangeArrowheads="1"/>
            </p:cNvSpPr>
            <p:nvPr/>
          </p:nvSpPr>
          <p:spPr bwMode="auto">
            <a:xfrm>
              <a:off x="915" y="1990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99363" name="Line 35"/>
            <p:cNvSpPr>
              <a:spLocks noChangeShapeType="1"/>
            </p:cNvSpPr>
            <p:nvPr/>
          </p:nvSpPr>
          <p:spPr bwMode="auto">
            <a:xfrm>
              <a:off x="793" y="2240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364" name="Arc 36"/>
            <p:cNvSpPr>
              <a:spLocks noChangeAspect="1"/>
            </p:cNvSpPr>
            <p:nvPr/>
          </p:nvSpPr>
          <p:spPr bwMode="auto">
            <a:xfrm rot="18900000">
              <a:off x="772" y="1788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365" name="Text Box 37"/>
            <p:cNvSpPr txBox="1">
              <a:spLocks noChangeArrowheads="1"/>
            </p:cNvSpPr>
            <p:nvPr/>
          </p:nvSpPr>
          <p:spPr bwMode="auto">
            <a:xfrm>
              <a:off x="929" y="1650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99366" name="Line 38"/>
            <p:cNvSpPr>
              <a:spLocks noChangeShapeType="1"/>
            </p:cNvSpPr>
            <p:nvPr/>
          </p:nvSpPr>
          <p:spPr bwMode="auto">
            <a:xfrm rot="16200000" flipH="1">
              <a:off x="90" y="1910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367" name="Text Box 39"/>
            <p:cNvSpPr txBox="1">
              <a:spLocks noChangeArrowheads="1"/>
            </p:cNvSpPr>
            <p:nvPr/>
          </p:nvSpPr>
          <p:spPr bwMode="auto">
            <a:xfrm>
              <a:off x="113" y="1650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I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9368" name="Text Box 40"/>
          <p:cNvSpPr txBox="1">
            <a:spLocks noChangeArrowheads="1"/>
          </p:cNvSpPr>
          <p:nvPr/>
        </p:nvSpPr>
        <p:spPr bwMode="auto">
          <a:xfrm>
            <a:off x="142875" y="5373688"/>
            <a:ext cx="284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Rovnice regulace:</a:t>
            </a:r>
            <a:endParaRPr lang="cs-CZ" altLang="cs-CZ" sz="2200" b="1" dirty="0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99378" name="Text Box 50"/>
          <p:cNvSpPr txBox="1">
            <a:spLocks noChangeArrowheads="1"/>
          </p:cNvSpPr>
          <p:nvPr/>
        </p:nvSpPr>
        <p:spPr bwMode="auto">
          <a:xfrm>
            <a:off x="3706813" y="5229225"/>
            <a:ext cx="53292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1.	Základní (přirozená) charakteristika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2.	Regulace změnou napětí (snížení U)</a:t>
            </a:r>
          </a:p>
          <a:p>
            <a:r>
              <a:rPr lang="cs-CZ" altLang="cs-CZ" sz="2000" b="1" dirty="0">
                <a:solidFill>
                  <a:srgbClr val="66FF33"/>
                </a:solidFill>
                <a:latin typeface="Tahoma" panose="020B0604030504040204" pitchFamily="34" charset="0"/>
              </a:rPr>
              <a:t>3.	Regulace změnou buzení (odbuzení)</a:t>
            </a:r>
          </a:p>
          <a:p>
            <a:r>
              <a:rPr lang="cs-CZ" altLang="cs-CZ" sz="2000" b="1" dirty="0">
                <a:solidFill>
                  <a:srgbClr val="00FFFF"/>
                </a:solidFill>
                <a:latin typeface="Tahoma" panose="020B0604030504040204" pitchFamily="34" charset="0"/>
              </a:rPr>
              <a:t>4.	Regulace odporem kotvě (zvýšení R)</a:t>
            </a:r>
          </a:p>
        </p:txBody>
      </p:sp>
      <p:graphicFrame>
        <p:nvGraphicFramePr>
          <p:cNvPr id="99382" name="Object 54"/>
          <p:cNvGraphicFramePr>
            <a:graphicFrameLocks noChangeAspect="1"/>
          </p:cNvGraphicFramePr>
          <p:nvPr/>
        </p:nvGraphicFramePr>
        <p:xfrm>
          <a:off x="107950" y="5876925"/>
          <a:ext cx="34559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1" name="Rovnice" r:id="rId3" imgW="1726920" imgH="431640" progId="Equation.3">
                  <p:embed/>
                </p:oleObj>
              </mc:Choice>
              <mc:Fallback>
                <p:oleObj name="Rovnice" r:id="rId3" imgW="1726920" imgH="43164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5876925"/>
                        <a:ext cx="3455988" cy="8636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83" name="Line 55"/>
          <p:cNvSpPr>
            <a:spLocks noChangeShapeType="1"/>
          </p:cNvSpPr>
          <p:nvPr/>
        </p:nvSpPr>
        <p:spPr bwMode="auto">
          <a:xfrm>
            <a:off x="3924300" y="2349500"/>
            <a:ext cx="4751388" cy="647700"/>
          </a:xfrm>
          <a:prstGeom prst="line">
            <a:avLst/>
          </a:prstGeom>
          <a:noFill/>
          <a:ln w="508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384" name="Line 56"/>
          <p:cNvSpPr>
            <a:spLocks noChangeShapeType="1"/>
          </p:cNvSpPr>
          <p:nvPr/>
        </p:nvSpPr>
        <p:spPr bwMode="auto">
          <a:xfrm>
            <a:off x="3924300" y="2854325"/>
            <a:ext cx="4751388" cy="6461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385" name="Line 57"/>
          <p:cNvSpPr>
            <a:spLocks noChangeShapeType="1"/>
          </p:cNvSpPr>
          <p:nvPr/>
        </p:nvSpPr>
        <p:spPr bwMode="auto">
          <a:xfrm>
            <a:off x="3924300" y="1917700"/>
            <a:ext cx="4824413" cy="12954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386" name="Line 58"/>
          <p:cNvSpPr>
            <a:spLocks noChangeShapeType="1"/>
          </p:cNvSpPr>
          <p:nvPr/>
        </p:nvSpPr>
        <p:spPr bwMode="auto">
          <a:xfrm>
            <a:off x="3924300" y="2349500"/>
            <a:ext cx="4103688" cy="1871663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9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9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9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9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9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9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9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2" grpId="0" animBg="1"/>
      <p:bldP spid="99333" grpId="0"/>
      <p:bldP spid="99334" grpId="0"/>
      <p:bldP spid="99383" grpId="0" animBg="1"/>
      <p:bldP spid="99384" grpId="0" animBg="1"/>
      <p:bldP spid="99385" grpId="0" animBg="1"/>
      <p:bldP spid="9938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Materiály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50825" y="1268413"/>
            <a:ext cx="878522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  <a:tab pos="2236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>
                <a:solidFill>
                  <a:srgbClr val="000000"/>
                </a:solidFill>
                <a:latin typeface="Tahoma" panose="020B0604030504040204" pitchFamily="34" charset="0"/>
              </a:rPr>
              <a:t>Kocman	Stejnosměrné stroje</a:t>
            </a:r>
          </a:p>
          <a:p>
            <a:r>
              <a:rPr lang="cs-CZ" altLang="cs-CZ" sz="2200" b="1">
                <a:solidFill>
                  <a:srgbClr val="000000"/>
                </a:solidFill>
                <a:latin typeface="Tahoma" panose="020B0604030504040204" pitchFamily="34" charset="0"/>
              </a:rPr>
              <a:t>Kocman	Elektrické stroje a přístroje I</a:t>
            </a:r>
          </a:p>
          <a:p>
            <a:r>
              <a:rPr lang="cs-CZ" altLang="cs-CZ" sz="2200" b="1">
                <a:solidFill>
                  <a:srgbClr val="000000"/>
                </a:solidFill>
                <a:latin typeface="Tahoma" panose="020B0604030504040204" pitchFamily="34" charset="0"/>
              </a:rPr>
              <a:t>Mravec	Elektrické stroje a přístroje I</a:t>
            </a:r>
          </a:p>
          <a:p>
            <a:r>
              <a:rPr lang="cs-CZ" altLang="cs-CZ" sz="2200" b="1">
                <a:solidFill>
                  <a:srgbClr val="000000"/>
                </a:solidFill>
                <a:latin typeface="Tahoma" panose="020B0604030504040204" pitchFamily="34" charset="0"/>
              </a:rPr>
              <a:t>Měřička	Elektrické stroje</a:t>
            </a:r>
          </a:p>
          <a:p>
            <a:r>
              <a:rPr lang="cs-CZ" altLang="cs-CZ" sz="2200" b="1">
                <a:solidFill>
                  <a:srgbClr val="000000"/>
                </a:solidFill>
                <a:latin typeface="Tahoma" panose="020B0604030504040204" pitchFamily="34" charset="0"/>
              </a:rPr>
              <a:t>Bartoš	Elektrické stroje</a:t>
            </a:r>
          </a:p>
          <a:p>
            <a:r>
              <a:rPr lang="cs-CZ" altLang="cs-CZ" sz="2200" b="1">
                <a:solidFill>
                  <a:srgbClr val="000000"/>
                </a:solidFill>
                <a:latin typeface="Tahoma" panose="020B0604030504040204" pitchFamily="34" charset="0"/>
              </a:rPr>
              <a:t>Pavelka	Elektrické pohony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0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CBM - řídící charakteristika, stav naprázdno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5759450" y="2295525"/>
            <a:ext cx="3276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n = f(U) při </a:t>
            </a:r>
            <a:r>
              <a:rPr lang="cs-CZ" altLang="cs-CZ" sz="20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I</a:t>
            </a:r>
            <a:r>
              <a:rPr lang="cs-CZ" altLang="cs-CZ" sz="2000" b="1" baseline="-250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b</a:t>
            </a:r>
            <a:r>
              <a:rPr lang="cs-CZ" altLang="cs-CZ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 = </a:t>
            </a:r>
            <a:r>
              <a:rPr lang="cs-CZ" altLang="cs-CZ" sz="20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konst</a:t>
            </a:r>
            <a:r>
              <a:rPr lang="cs-CZ" altLang="cs-CZ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. </a:t>
            </a:r>
          </a:p>
          <a:p>
            <a:r>
              <a:rPr lang="cs-CZ" altLang="cs-CZ" sz="2000" b="1" dirty="0">
                <a:solidFill>
                  <a:srgbClr val="00B050"/>
                </a:solidFill>
                <a:latin typeface="Tahoma" panose="020B0604030504040204" pitchFamily="34" charset="0"/>
              </a:rPr>
              <a:t>n = f(</a:t>
            </a:r>
            <a:r>
              <a:rPr lang="cs-CZ" altLang="cs-CZ" sz="2000" b="1" dirty="0" err="1">
                <a:solidFill>
                  <a:srgbClr val="00B050"/>
                </a:solidFill>
                <a:latin typeface="Tahoma" panose="020B0604030504040204" pitchFamily="34" charset="0"/>
              </a:rPr>
              <a:t>I</a:t>
            </a:r>
            <a:r>
              <a:rPr lang="cs-CZ" altLang="cs-CZ" sz="2000" b="1" baseline="-25000" dirty="0" err="1">
                <a:solidFill>
                  <a:srgbClr val="00B050"/>
                </a:solidFill>
                <a:latin typeface="Tahoma" panose="020B0604030504040204" pitchFamily="34" charset="0"/>
              </a:rPr>
              <a:t>b</a:t>
            </a:r>
            <a:r>
              <a:rPr lang="cs-CZ" altLang="cs-CZ" sz="2000" b="1" dirty="0">
                <a:solidFill>
                  <a:srgbClr val="00B050"/>
                </a:solidFill>
                <a:latin typeface="Tahoma" panose="020B0604030504040204" pitchFamily="34" charset="0"/>
              </a:rPr>
              <a:t>) při U = </a:t>
            </a:r>
            <a:r>
              <a:rPr lang="cs-CZ" altLang="cs-CZ" sz="2000" b="1" dirty="0" err="1">
                <a:solidFill>
                  <a:srgbClr val="00B050"/>
                </a:solidFill>
                <a:latin typeface="Tahoma" panose="020B0604030504040204" pitchFamily="34" charset="0"/>
              </a:rPr>
              <a:t>konst</a:t>
            </a:r>
            <a:r>
              <a:rPr lang="cs-CZ" altLang="cs-CZ" sz="2000" b="1" dirty="0">
                <a:solidFill>
                  <a:srgbClr val="66FF33"/>
                </a:solidFill>
                <a:latin typeface="Tahoma" panose="020B0604030504040204" pitchFamily="34" charset="0"/>
              </a:rPr>
              <a:t>.</a:t>
            </a:r>
            <a:r>
              <a:rPr lang="cs-CZ" altLang="cs-CZ" sz="2000" b="1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7319" name="Freeform 39"/>
          <p:cNvSpPr>
            <a:spLocks/>
          </p:cNvSpPr>
          <p:nvPr/>
        </p:nvSpPr>
        <p:spPr bwMode="auto">
          <a:xfrm>
            <a:off x="3924300" y="1125538"/>
            <a:ext cx="4895850" cy="3455987"/>
          </a:xfrm>
          <a:custGeom>
            <a:avLst/>
            <a:gdLst>
              <a:gd name="T0" fmla="*/ 0 w 3084"/>
              <a:gd name="T1" fmla="*/ 0 h 2177"/>
              <a:gd name="T2" fmla="*/ 12 w 3084"/>
              <a:gd name="T3" fmla="*/ 2177 h 2177"/>
              <a:gd name="T4" fmla="*/ 3084 w 3084"/>
              <a:gd name="T5" fmla="*/ 2177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84" h="2177">
                <a:moveTo>
                  <a:pt x="0" y="0"/>
                </a:moveTo>
                <a:lnTo>
                  <a:pt x="12" y="2177"/>
                </a:lnTo>
                <a:lnTo>
                  <a:pt x="3084" y="2177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320" name="Text Box 40"/>
          <p:cNvSpPr txBox="1">
            <a:spLocks noChangeArrowheads="1"/>
          </p:cNvSpPr>
          <p:nvPr/>
        </p:nvSpPr>
        <p:spPr bwMode="auto">
          <a:xfrm>
            <a:off x="8488363" y="4581525"/>
            <a:ext cx="2603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U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97321" name="Text Box 41"/>
          <p:cNvSpPr txBox="1">
            <a:spLocks noChangeArrowheads="1"/>
          </p:cNvSpPr>
          <p:nvPr/>
        </p:nvSpPr>
        <p:spPr bwMode="auto">
          <a:xfrm>
            <a:off x="8532813" y="5083436"/>
            <a:ext cx="303536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I</a:t>
            </a:r>
            <a:r>
              <a:rPr lang="cs-CZ" altLang="cs-CZ" sz="2000" b="1" baseline="-25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97323" name="Text Box 43"/>
          <p:cNvSpPr txBox="1">
            <a:spLocks noChangeArrowheads="1"/>
          </p:cNvSpPr>
          <p:nvPr/>
        </p:nvSpPr>
        <p:spPr bwMode="auto">
          <a:xfrm>
            <a:off x="3563938" y="1052513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n</a:t>
            </a:r>
          </a:p>
        </p:txBody>
      </p:sp>
      <p:grpSp>
        <p:nvGrpSpPr>
          <p:cNvPr id="97330" name="Group 50"/>
          <p:cNvGrpSpPr>
            <a:grpSpLocks/>
          </p:cNvGrpSpPr>
          <p:nvPr/>
        </p:nvGrpSpPr>
        <p:grpSpPr bwMode="auto">
          <a:xfrm>
            <a:off x="357188" y="2133600"/>
            <a:ext cx="2486025" cy="4359275"/>
            <a:chOff x="113" y="1185"/>
            <a:chExt cx="1566" cy="2746"/>
          </a:xfrm>
        </p:grpSpPr>
        <p:grpSp>
          <p:nvGrpSpPr>
            <p:cNvPr id="97288" name="Group 8"/>
            <p:cNvGrpSpPr>
              <a:grpSpLocks/>
            </p:cNvGrpSpPr>
            <p:nvPr/>
          </p:nvGrpSpPr>
          <p:grpSpPr bwMode="auto">
            <a:xfrm>
              <a:off x="339" y="2692"/>
              <a:ext cx="726" cy="908"/>
              <a:chOff x="521" y="2205"/>
              <a:chExt cx="726" cy="908"/>
            </a:xfrm>
          </p:grpSpPr>
          <p:grpSp>
            <p:nvGrpSpPr>
              <p:cNvPr id="97289" name="Group 9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97290" name="Arc 10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7291" name="Arc 11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7292" name="Arc 12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7293" name="Line 13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7294" name="Line 14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7295" name="Line 15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97296" name="Line 16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97297" name="Oval 17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97298" name="Oval 18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7299" name="Line 19"/>
            <p:cNvSpPr>
              <a:spLocks noChangeShapeType="1"/>
            </p:cNvSpPr>
            <p:nvPr/>
          </p:nvSpPr>
          <p:spPr bwMode="auto">
            <a:xfrm>
              <a:off x="385" y="2920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00" name="Text Box 20"/>
            <p:cNvSpPr txBox="1">
              <a:spLocks noChangeArrowheads="1"/>
            </p:cNvSpPr>
            <p:nvPr/>
          </p:nvSpPr>
          <p:spPr bwMode="auto">
            <a:xfrm>
              <a:off x="158" y="3056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7301" name="Text Box 21"/>
            <p:cNvSpPr txBox="1">
              <a:spLocks noChangeArrowheads="1"/>
            </p:cNvSpPr>
            <p:nvPr/>
          </p:nvSpPr>
          <p:spPr bwMode="auto">
            <a:xfrm>
              <a:off x="611" y="3691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7302" name="Line 22"/>
            <p:cNvSpPr>
              <a:spLocks noChangeShapeType="1"/>
            </p:cNvSpPr>
            <p:nvPr/>
          </p:nvSpPr>
          <p:spPr bwMode="auto">
            <a:xfrm flipH="1">
              <a:off x="475" y="36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04" name="Oval 24"/>
            <p:cNvSpPr>
              <a:spLocks noChangeArrowheads="1"/>
            </p:cNvSpPr>
            <p:nvPr/>
          </p:nvSpPr>
          <p:spPr bwMode="auto">
            <a:xfrm>
              <a:off x="748" y="1967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05" name="Rectangle 25"/>
            <p:cNvSpPr>
              <a:spLocks noChangeArrowheads="1"/>
            </p:cNvSpPr>
            <p:nvPr/>
          </p:nvSpPr>
          <p:spPr bwMode="auto">
            <a:xfrm>
              <a:off x="703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06" name="Rectangle 26"/>
            <p:cNvSpPr>
              <a:spLocks noChangeArrowheads="1"/>
            </p:cNvSpPr>
            <p:nvPr/>
          </p:nvSpPr>
          <p:spPr bwMode="auto">
            <a:xfrm>
              <a:off x="1247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07" name="Oval 27"/>
            <p:cNvSpPr>
              <a:spLocks noChangeArrowheads="1"/>
            </p:cNvSpPr>
            <p:nvPr/>
          </p:nvSpPr>
          <p:spPr bwMode="auto">
            <a:xfrm>
              <a:off x="156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08" name="Oval 28"/>
            <p:cNvSpPr>
              <a:spLocks noChangeArrowheads="1"/>
            </p:cNvSpPr>
            <p:nvPr/>
          </p:nvSpPr>
          <p:spPr bwMode="auto">
            <a:xfrm>
              <a:off x="29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97309" name="AutoShape 29"/>
            <p:cNvCxnSpPr>
              <a:cxnSpLocks noChangeShapeType="1"/>
              <a:stCxn id="97308" idx="4"/>
              <a:endCxn id="97305" idx="1"/>
            </p:cNvCxnSpPr>
            <p:nvPr/>
          </p:nvCxnSpPr>
          <p:spPr bwMode="auto">
            <a:xfrm rot="16200000" flipH="1">
              <a:off x="174" y="1695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310" name="AutoShape 30"/>
            <p:cNvCxnSpPr>
              <a:cxnSpLocks noChangeShapeType="1"/>
              <a:stCxn id="97307" idx="4"/>
              <a:endCxn id="97306" idx="3"/>
            </p:cNvCxnSpPr>
            <p:nvPr/>
          </p:nvCxnSpPr>
          <p:spPr bwMode="auto">
            <a:xfrm rot="5400000">
              <a:off x="1111" y="1718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7311" name="Line 31"/>
            <p:cNvSpPr>
              <a:spLocks noChangeShapeType="1"/>
            </p:cNvSpPr>
            <p:nvPr/>
          </p:nvSpPr>
          <p:spPr bwMode="auto">
            <a:xfrm>
              <a:off x="475" y="1468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12" name="Text Box 32"/>
            <p:cNvSpPr txBox="1">
              <a:spLocks noChangeArrowheads="1"/>
            </p:cNvSpPr>
            <p:nvPr/>
          </p:nvSpPr>
          <p:spPr bwMode="auto">
            <a:xfrm>
              <a:off x="811" y="1196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7313" name="Text Box 33"/>
            <p:cNvSpPr txBox="1">
              <a:spLocks noChangeArrowheads="1"/>
            </p:cNvSpPr>
            <p:nvPr/>
          </p:nvSpPr>
          <p:spPr bwMode="auto">
            <a:xfrm>
              <a:off x="253" y="1185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7314" name="Text Box 34"/>
            <p:cNvSpPr txBox="1">
              <a:spLocks noChangeArrowheads="1"/>
            </p:cNvSpPr>
            <p:nvPr/>
          </p:nvSpPr>
          <p:spPr bwMode="auto">
            <a:xfrm>
              <a:off x="1564" y="1185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7315" name="Text Box 35"/>
            <p:cNvSpPr txBox="1">
              <a:spLocks noChangeArrowheads="1"/>
            </p:cNvSpPr>
            <p:nvPr/>
          </p:nvSpPr>
          <p:spPr bwMode="auto">
            <a:xfrm>
              <a:off x="915" y="1990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97316" name="Line 36"/>
            <p:cNvSpPr>
              <a:spLocks noChangeShapeType="1"/>
            </p:cNvSpPr>
            <p:nvPr/>
          </p:nvSpPr>
          <p:spPr bwMode="auto">
            <a:xfrm>
              <a:off x="793" y="2240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17" name="Arc 37"/>
            <p:cNvSpPr>
              <a:spLocks noChangeAspect="1"/>
            </p:cNvSpPr>
            <p:nvPr/>
          </p:nvSpPr>
          <p:spPr bwMode="auto">
            <a:xfrm rot="18900000">
              <a:off x="772" y="1788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18" name="Text Box 38"/>
            <p:cNvSpPr txBox="1">
              <a:spLocks noChangeArrowheads="1"/>
            </p:cNvSpPr>
            <p:nvPr/>
          </p:nvSpPr>
          <p:spPr bwMode="auto">
            <a:xfrm>
              <a:off x="929" y="1650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97328" name="Line 48"/>
            <p:cNvSpPr>
              <a:spLocks noChangeShapeType="1"/>
            </p:cNvSpPr>
            <p:nvPr/>
          </p:nvSpPr>
          <p:spPr bwMode="auto">
            <a:xfrm rot="16200000" flipH="1">
              <a:off x="90" y="1910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7329" name="Text Box 49"/>
            <p:cNvSpPr txBox="1">
              <a:spLocks noChangeArrowheads="1"/>
            </p:cNvSpPr>
            <p:nvPr/>
          </p:nvSpPr>
          <p:spPr bwMode="auto">
            <a:xfrm>
              <a:off x="113" y="1650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97331" name="Line 51"/>
          <p:cNvSpPr>
            <a:spLocks noChangeShapeType="1"/>
          </p:cNvSpPr>
          <p:nvPr/>
        </p:nvSpPr>
        <p:spPr bwMode="auto">
          <a:xfrm>
            <a:off x="3924300" y="5084763"/>
            <a:ext cx="48244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332" name="Line 52"/>
          <p:cNvSpPr>
            <a:spLocks noChangeShapeType="1"/>
          </p:cNvSpPr>
          <p:nvPr/>
        </p:nvSpPr>
        <p:spPr bwMode="auto">
          <a:xfrm flipV="1">
            <a:off x="3995738" y="3789363"/>
            <a:ext cx="4321175" cy="792162"/>
          </a:xfrm>
          <a:prstGeom prst="line">
            <a:avLst/>
          </a:prstGeom>
          <a:noFill/>
          <a:ln w="508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333" name="Freeform 53"/>
          <p:cNvSpPr>
            <a:spLocks/>
          </p:cNvSpPr>
          <p:nvPr/>
        </p:nvSpPr>
        <p:spPr bwMode="auto">
          <a:xfrm>
            <a:off x="4483100" y="1196975"/>
            <a:ext cx="3833813" cy="2606675"/>
          </a:xfrm>
          <a:custGeom>
            <a:avLst/>
            <a:gdLst>
              <a:gd name="T0" fmla="*/ 0 w 2415"/>
              <a:gd name="T1" fmla="*/ 0 h 1642"/>
              <a:gd name="T2" fmla="*/ 646 w 2415"/>
              <a:gd name="T3" fmla="*/ 1188 h 1642"/>
              <a:gd name="T4" fmla="*/ 2415 w 2415"/>
              <a:gd name="T5" fmla="*/ 1642 h 1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5" h="1642">
                <a:moveTo>
                  <a:pt x="0" y="0"/>
                </a:moveTo>
                <a:cubicBezTo>
                  <a:pt x="107" y="198"/>
                  <a:pt x="244" y="914"/>
                  <a:pt x="646" y="1188"/>
                </a:cubicBezTo>
                <a:cubicBezTo>
                  <a:pt x="1048" y="1462"/>
                  <a:pt x="1727" y="1551"/>
                  <a:pt x="2415" y="1642"/>
                </a:cubicBezTo>
              </a:path>
            </a:pathLst>
          </a:custGeom>
          <a:noFill/>
          <a:ln w="50800" cap="flat" cmpd="sng">
            <a:solidFill>
              <a:srgbClr val="00B05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334" name="Line 54"/>
          <p:cNvSpPr>
            <a:spLocks noChangeShapeType="1"/>
          </p:cNvSpPr>
          <p:nvPr/>
        </p:nvSpPr>
        <p:spPr bwMode="auto">
          <a:xfrm>
            <a:off x="3924300" y="2060575"/>
            <a:ext cx="86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335" name="Text Box 55"/>
          <p:cNvSpPr txBox="1">
            <a:spLocks noChangeArrowheads="1"/>
          </p:cNvSpPr>
          <p:nvPr/>
        </p:nvSpPr>
        <p:spPr bwMode="auto">
          <a:xfrm>
            <a:off x="2067306" y="1447006"/>
            <a:ext cx="1809750" cy="4079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n</a:t>
            </a:r>
            <a:r>
              <a:rPr lang="cs-CZ" altLang="cs-CZ" sz="2200" b="1" baseline="-25000">
                <a:solidFill>
                  <a:srgbClr val="000000"/>
                </a:solidFill>
              </a:rPr>
              <a:t>max</a:t>
            </a:r>
            <a:r>
              <a:rPr lang="cs-CZ" altLang="cs-CZ" sz="2200" b="1">
                <a:solidFill>
                  <a:srgbClr val="000000"/>
                </a:solidFill>
              </a:rPr>
              <a:t> 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 1,2 n</a:t>
            </a:r>
            <a:r>
              <a:rPr lang="cs-CZ" altLang="cs-CZ" sz="2200" b="1" baseline="-2500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</a:p>
        </p:txBody>
      </p:sp>
      <p:sp>
        <p:nvSpPr>
          <p:cNvPr id="97336" name="Text Box 56"/>
          <p:cNvSpPr txBox="1">
            <a:spLocks noChangeArrowheads="1"/>
          </p:cNvSpPr>
          <p:nvPr/>
        </p:nvSpPr>
        <p:spPr bwMode="auto">
          <a:xfrm>
            <a:off x="2268538" y="5822950"/>
            <a:ext cx="66595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7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1. fáze 	- zvyšování napětí při konstantním buzení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2. fáze	- odbuzování při konstantním napětí	</a:t>
            </a:r>
          </a:p>
        </p:txBody>
      </p:sp>
      <p:graphicFrame>
        <p:nvGraphicFramePr>
          <p:cNvPr id="97337" name="Object 57"/>
          <p:cNvGraphicFramePr>
            <a:graphicFrameLocks noChangeAspect="1"/>
          </p:cNvGraphicFramePr>
          <p:nvPr/>
        </p:nvGraphicFramePr>
        <p:xfrm>
          <a:off x="6443663" y="1354138"/>
          <a:ext cx="208915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62" name="Rovnice" r:id="rId3" imgW="1155600" imgH="431640" progId="Equation.3">
                  <p:embed/>
                </p:oleObj>
              </mc:Choice>
              <mc:Fallback>
                <p:oleObj name="Rovnice" r:id="rId3" imgW="1155600" imgH="4316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1354138"/>
                        <a:ext cx="2089150" cy="7794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7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7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7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7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7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7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9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7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2000"/>
                                        <p:tgtEl>
                                          <p:spTgt spid="9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7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9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7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7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319" grpId="0" animBg="1"/>
      <p:bldP spid="97320" grpId="0"/>
      <p:bldP spid="97321" grpId="0"/>
      <p:bldP spid="97323" grpId="0"/>
      <p:bldP spid="97331" grpId="0" animBg="1"/>
      <p:bldP spid="97332" grpId="0" animBg="1"/>
      <p:bldP spid="97333" grpId="0" animBg="1"/>
      <p:bldP spid="97334" grpId="0" animBg="1"/>
      <p:bldP spid="973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863600"/>
          </a:xfrm>
        </p:spPr>
        <p:txBody>
          <a:bodyPr/>
          <a:lstStyle/>
          <a:p>
            <a:r>
              <a:rPr lang="cs-CZ" altLang="cs-CZ" sz="32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CBM - řídící </a:t>
            </a:r>
            <a:r>
              <a:rPr lang="cs-CZ" altLang="cs-CZ" sz="3200" b="1" u="sng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charakteristika</a:t>
            </a:r>
            <a:r>
              <a:rPr lang="cs-CZ" altLang="cs-CZ" sz="32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, I = </a:t>
            </a:r>
            <a:r>
              <a:rPr lang="cs-CZ" altLang="cs-CZ" sz="3200" b="1" u="sng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konst</a:t>
            </a:r>
            <a:r>
              <a:rPr lang="cs-CZ" altLang="cs-CZ" sz="3200" b="1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4787900" y="4005263"/>
            <a:ext cx="180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U 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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, I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=I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bmax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8308" name="Freeform 4"/>
          <p:cNvSpPr>
            <a:spLocks/>
          </p:cNvSpPr>
          <p:nvPr/>
        </p:nvSpPr>
        <p:spPr bwMode="auto">
          <a:xfrm>
            <a:off x="3924300" y="1125538"/>
            <a:ext cx="4895850" cy="3455987"/>
          </a:xfrm>
          <a:custGeom>
            <a:avLst/>
            <a:gdLst>
              <a:gd name="T0" fmla="*/ 0 w 3084"/>
              <a:gd name="T1" fmla="*/ 0 h 2177"/>
              <a:gd name="T2" fmla="*/ 12 w 3084"/>
              <a:gd name="T3" fmla="*/ 2177 h 2177"/>
              <a:gd name="T4" fmla="*/ 3084 w 3084"/>
              <a:gd name="T5" fmla="*/ 2177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84" h="2177">
                <a:moveTo>
                  <a:pt x="0" y="0"/>
                </a:moveTo>
                <a:lnTo>
                  <a:pt x="12" y="2177"/>
                </a:lnTo>
                <a:lnTo>
                  <a:pt x="3084" y="2177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8488363" y="4581525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3563938" y="1395413"/>
            <a:ext cx="3000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chemeClr val="bg2">
                    <a:lumMod val="60000"/>
                    <a:lumOff val="40000"/>
                  </a:schemeClr>
                </a:solidFill>
              </a:rPr>
              <a:t>M</a:t>
            </a:r>
          </a:p>
        </p:txBody>
      </p:sp>
      <p:grpSp>
        <p:nvGrpSpPr>
          <p:cNvPr id="98312" name="Group 8"/>
          <p:cNvGrpSpPr>
            <a:grpSpLocks/>
          </p:cNvGrpSpPr>
          <p:nvPr/>
        </p:nvGrpSpPr>
        <p:grpSpPr bwMode="auto">
          <a:xfrm>
            <a:off x="357188" y="981075"/>
            <a:ext cx="2486025" cy="4359275"/>
            <a:chOff x="113" y="1185"/>
            <a:chExt cx="1566" cy="2746"/>
          </a:xfrm>
        </p:grpSpPr>
        <p:grpSp>
          <p:nvGrpSpPr>
            <p:cNvPr id="98313" name="Group 9"/>
            <p:cNvGrpSpPr>
              <a:grpSpLocks/>
            </p:cNvGrpSpPr>
            <p:nvPr/>
          </p:nvGrpSpPr>
          <p:grpSpPr bwMode="auto">
            <a:xfrm>
              <a:off x="339" y="2692"/>
              <a:ext cx="726" cy="908"/>
              <a:chOff x="521" y="2205"/>
              <a:chExt cx="726" cy="908"/>
            </a:xfrm>
          </p:grpSpPr>
          <p:grpSp>
            <p:nvGrpSpPr>
              <p:cNvPr id="98314" name="Group 10"/>
              <p:cNvGrpSpPr>
                <a:grpSpLocks/>
              </p:cNvGrpSpPr>
              <p:nvPr/>
            </p:nvGrpSpPr>
            <p:grpSpPr bwMode="auto">
              <a:xfrm>
                <a:off x="1156" y="2251"/>
                <a:ext cx="91" cy="810"/>
                <a:chOff x="431" y="1518"/>
                <a:chExt cx="91" cy="810"/>
              </a:xfrm>
            </p:grpSpPr>
            <p:sp>
              <p:nvSpPr>
                <p:cNvPr id="98315" name="Arc 11"/>
                <p:cNvSpPr>
                  <a:spLocks noChangeAspect="1"/>
                </p:cNvSpPr>
                <p:nvPr/>
              </p:nvSpPr>
              <p:spPr bwMode="auto">
                <a:xfrm flipV="1">
                  <a:off x="443" y="168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8316" name="Arc 12"/>
                <p:cNvSpPr>
                  <a:spLocks noChangeAspect="1"/>
                </p:cNvSpPr>
                <p:nvPr/>
              </p:nvSpPr>
              <p:spPr bwMode="auto">
                <a:xfrm flipV="1">
                  <a:off x="443" y="184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8317" name="Arc 13"/>
                <p:cNvSpPr>
                  <a:spLocks noChangeAspect="1"/>
                </p:cNvSpPr>
                <p:nvPr/>
              </p:nvSpPr>
              <p:spPr bwMode="auto">
                <a:xfrm flipV="1">
                  <a:off x="431" y="2002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8318" name="Line 14"/>
                <p:cNvSpPr>
                  <a:spLocks noChangeShapeType="1"/>
                </p:cNvSpPr>
                <p:nvPr/>
              </p:nvSpPr>
              <p:spPr bwMode="auto">
                <a:xfrm>
                  <a:off x="442" y="1518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8319" name="Line 15"/>
                <p:cNvSpPr>
                  <a:spLocks noChangeShapeType="1"/>
                </p:cNvSpPr>
                <p:nvPr/>
              </p:nvSpPr>
              <p:spPr bwMode="auto">
                <a:xfrm>
                  <a:off x="431" y="2164"/>
                  <a:ext cx="0" cy="164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8320" name="Line 16"/>
              <p:cNvSpPr>
                <a:spLocks noChangeShapeType="1"/>
              </p:cNvSpPr>
              <p:nvPr/>
            </p:nvSpPr>
            <p:spPr bwMode="auto">
              <a:xfrm flipH="1">
                <a:off x="623" y="2251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98321" name="Line 17"/>
              <p:cNvSpPr>
                <a:spLocks noChangeShapeType="1"/>
              </p:cNvSpPr>
              <p:nvPr/>
            </p:nvSpPr>
            <p:spPr bwMode="auto">
              <a:xfrm flipH="1">
                <a:off x="612" y="3067"/>
                <a:ext cx="54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98322" name="Oval 18"/>
              <p:cNvSpPr>
                <a:spLocks noChangeArrowheads="1"/>
              </p:cNvSpPr>
              <p:nvPr/>
            </p:nvSpPr>
            <p:spPr bwMode="auto">
              <a:xfrm>
                <a:off x="521" y="2205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98323" name="Oval 19"/>
              <p:cNvSpPr>
                <a:spLocks noChangeArrowheads="1"/>
              </p:cNvSpPr>
              <p:nvPr/>
            </p:nvSpPr>
            <p:spPr bwMode="auto">
              <a:xfrm>
                <a:off x="521" y="3022"/>
                <a:ext cx="91" cy="91"/>
              </a:xfrm>
              <a:prstGeom prst="ellips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8324" name="Line 20"/>
            <p:cNvSpPr>
              <a:spLocks noChangeShapeType="1"/>
            </p:cNvSpPr>
            <p:nvPr/>
          </p:nvSpPr>
          <p:spPr bwMode="auto">
            <a:xfrm>
              <a:off x="385" y="2920"/>
              <a:ext cx="0" cy="49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25" name="Text Box 21"/>
            <p:cNvSpPr txBox="1">
              <a:spLocks noChangeArrowheads="1"/>
            </p:cNvSpPr>
            <p:nvPr/>
          </p:nvSpPr>
          <p:spPr bwMode="auto">
            <a:xfrm>
              <a:off x="158" y="3056"/>
              <a:ext cx="23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8326" name="Text Box 22"/>
            <p:cNvSpPr txBox="1">
              <a:spLocks noChangeArrowheads="1"/>
            </p:cNvSpPr>
            <p:nvPr/>
          </p:nvSpPr>
          <p:spPr bwMode="auto">
            <a:xfrm>
              <a:off x="611" y="3691"/>
              <a:ext cx="19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8327" name="Line 23"/>
            <p:cNvSpPr>
              <a:spLocks noChangeShapeType="1"/>
            </p:cNvSpPr>
            <p:nvPr/>
          </p:nvSpPr>
          <p:spPr bwMode="auto">
            <a:xfrm flipH="1">
              <a:off x="475" y="3691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28" name="Oval 24"/>
            <p:cNvSpPr>
              <a:spLocks noChangeArrowheads="1"/>
            </p:cNvSpPr>
            <p:nvPr/>
          </p:nvSpPr>
          <p:spPr bwMode="auto">
            <a:xfrm>
              <a:off x="748" y="1967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29" name="Rectangle 25"/>
            <p:cNvSpPr>
              <a:spLocks noChangeArrowheads="1"/>
            </p:cNvSpPr>
            <p:nvPr/>
          </p:nvSpPr>
          <p:spPr bwMode="auto">
            <a:xfrm>
              <a:off x="703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30" name="Rectangle 26"/>
            <p:cNvSpPr>
              <a:spLocks noChangeArrowheads="1"/>
            </p:cNvSpPr>
            <p:nvPr/>
          </p:nvSpPr>
          <p:spPr bwMode="auto">
            <a:xfrm>
              <a:off x="1247" y="2149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31" name="Oval 27"/>
            <p:cNvSpPr>
              <a:spLocks noChangeArrowheads="1"/>
            </p:cNvSpPr>
            <p:nvPr/>
          </p:nvSpPr>
          <p:spPr bwMode="auto">
            <a:xfrm>
              <a:off x="156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32" name="Oval 28"/>
            <p:cNvSpPr>
              <a:spLocks noChangeArrowheads="1"/>
            </p:cNvSpPr>
            <p:nvPr/>
          </p:nvSpPr>
          <p:spPr bwMode="auto">
            <a:xfrm>
              <a:off x="294" y="1422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98333" name="AutoShape 29"/>
            <p:cNvCxnSpPr>
              <a:cxnSpLocks noChangeShapeType="1"/>
              <a:stCxn id="98332" idx="4"/>
              <a:endCxn id="98329" idx="1"/>
            </p:cNvCxnSpPr>
            <p:nvPr/>
          </p:nvCxnSpPr>
          <p:spPr bwMode="auto">
            <a:xfrm rot="16200000" flipH="1">
              <a:off x="174" y="1695"/>
              <a:ext cx="688" cy="355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334" name="AutoShape 30"/>
            <p:cNvCxnSpPr>
              <a:cxnSpLocks noChangeShapeType="1"/>
              <a:stCxn id="98331" idx="4"/>
              <a:endCxn id="98330" idx="3"/>
            </p:cNvCxnSpPr>
            <p:nvPr/>
          </p:nvCxnSpPr>
          <p:spPr bwMode="auto">
            <a:xfrm rot="5400000">
              <a:off x="1111" y="1718"/>
              <a:ext cx="688" cy="310"/>
            </a:xfrm>
            <a:prstGeom prst="bentConnector2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335" name="Line 31"/>
            <p:cNvSpPr>
              <a:spLocks noChangeShapeType="1"/>
            </p:cNvSpPr>
            <p:nvPr/>
          </p:nvSpPr>
          <p:spPr bwMode="auto">
            <a:xfrm>
              <a:off x="475" y="1468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36" name="Text Box 32"/>
            <p:cNvSpPr txBox="1">
              <a:spLocks noChangeArrowheads="1"/>
            </p:cNvSpPr>
            <p:nvPr/>
          </p:nvSpPr>
          <p:spPr bwMode="auto">
            <a:xfrm>
              <a:off x="811" y="1196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8337" name="Text Box 33"/>
            <p:cNvSpPr txBox="1">
              <a:spLocks noChangeArrowheads="1"/>
            </p:cNvSpPr>
            <p:nvPr/>
          </p:nvSpPr>
          <p:spPr bwMode="auto">
            <a:xfrm>
              <a:off x="253" y="1185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8338" name="Text Box 34"/>
            <p:cNvSpPr txBox="1">
              <a:spLocks noChangeArrowheads="1"/>
            </p:cNvSpPr>
            <p:nvPr/>
          </p:nvSpPr>
          <p:spPr bwMode="auto">
            <a:xfrm>
              <a:off x="1564" y="1185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98339" name="Text Box 35"/>
            <p:cNvSpPr txBox="1">
              <a:spLocks noChangeArrowheads="1"/>
            </p:cNvSpPr>
            <p:nvPr/>
          </p:nvSpPr>
          <p:spPr bwMode="auto">
            <a:xfrm>
              <a:off x="915" y="1990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98340" name="Line 36"/>
            <p:cNvSpPr>
              <a:spLocks noChangeShapeType="1"/>
            </p:cNvSpPr>
            <p:nvPr/>
          </p:nvSpPr>
          <p:spPr bwMode="auto">
            <a:xfrm>
              <a:off x="793" y="2240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41" name="Arc 37"/>
            <p:cNvSpPr>
              <a:spLocks noChangeAspect="1"/>
            </p:cNvSpPr>
            <p:nvPr/>
          </p:nvSpPr>
          <p:spPr bwMode="auto">
            <a:xfrm rot="18900000">
              <a:off x="772" y="1788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42" name="Text Box 38"/>
            <p:cNvSpPr txBox="1">
              <a:spLocks noChangeArrowheads="1"/>
            </p:cNvSpPr>
            <p:nvPr/>
          </p:nvSpPr>
          <p:spPr bwMode="auto">
            <a:xfrm>
              <a:off x="929" y="1650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98343" name="Line 39"/>
            <p:cNvSpPr>
              <a:spLocks noChangeShapeType="1"/>
            </p:cNvSpPr>
            <p:nvPr/>
          </p:nvSpPr>
          <p:spPr bwMode="auto">
            <a:xfrm rot="16200000" flipH="1">
              <a:off x="90" y="1910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98344" name="Text Box 40"/>
            <p:cNvSpPr txBox="1">
              <a:spLocks noChangeArrowheads="1"/>
            </p:cNvSpPr>
            <p:nvPr/>
          </p:nvSpPr>
          <p:spPr bwMode="auto">
            <a:xfrm>
              <a:off x="113" y="1650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98350" name="Text Box 46"/>
          <p:cNvSpPr txBox="1">
            <a:spLocks noChangeArrowheads="1"/>
          </p:cNvSpPr>
          <p:nvPr/>
        </p:nvSpPr>
        <p:spPr bwMode="auto">
          <a:xfrm>
            <a:off x="142875" y="5589588"/>
            <a:ext cx="889317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 u="sng" dirty="0" err="1">
                <a:solidFill>
                  <a:srgbClr val="000000"/>
                </a:solidFill>
                <a:latin typeface="Tahoma" panose="020B0604030504040204" pitchFamily="34" charset="0"/>
              </a:rPr>
              <a:t>I</a:t>
            </a:r>
            <a:r>
              <a:rPr lang="cs-CZ" altLang="cs-CZ" sz="2200" b="1" u="sng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 = </a:t>
            </a:r>
            <a:r>
              <a:rPr lang="cs-CZ" altLang="cs-CZ" sz="2200" b="1" u="sng" dirty="0" err="1">
                <a:solidFill>
                  <a:srgbClr val="000000"/>
                </a:solidFill>
                <a:latin typeface="Tahoma" panose="020B0604030504040204" pitchFamily="34" charset="0"/>
              </a:rPr>
              <a:t>I</a:t>
            </a:r>
            <a:r>
              <a:rPr lang="cs-CZ" altLang="cs-CZ" sz="2200" b="1" u="sng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bmax</a:t>
            </a:r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 = </a:t>
            </a:r>
            <a:r>
              <a:rPr lang="cs-CZ" altLang="cs-CZ" sz="2200" b="1" u="sng" dirty="0" err="1">
                <a:solidFill>
                  <a:srgbClr val="000000"/>
                </a:solidFill>
                <a:latin typeface="Tahoma" panose="020B0604030504040204" pitchFamily="34" charset="0"/>
              </a:rPr>
              <a:t>konst</a:t>
            </a:r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  <a:r>
              <a:rPr lang="cs-CZ" altLang="cs-CZ" sz="2200" b="1" dirty="0">
                <a:solidFill>
                  <a:srgbClr val="000000"/>
                </a:solidFill>
                <a:latin typeface="Tahoma" panose="020B0604030504040204" pitchFamily="34" charset="0"/>
              </a:rPr>
              <a:t>	P </a:t>
            </a:r>
            <a:r>
              <a:rPr lang="cs-CZ" altLang="cs-CZ" sz="22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 U * I  U  n 	M   * I  </a:t>
            </a:r>
            <a:r>
              <a:rPr lang="cs-CZ" altLang="cs-CZ" sz="22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konst</a:t>
            </a:r>
            <a:r>
              <a:rPr lang="cs-CZ" altLang="cs-CZ" sz="22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U = </a:t>
            </a:r>
            <a:r>
              <a:rPr lang="cs-CZ" altLang="cs-CZ" sz="2200" b="1" u="sng" dirty="0" err="1">
                <a:solidFill>
                  <a:srgbClr val="000000"/>
                </a:solidFill>
                <a:latin typeface="Tahoma" panose="020B0604030504040204" pitchFamily="34" charset="0"/>
              </a:rPr>
              <a:t>U</a:t>
            </a:r>
            <a:r>
              <a:rPr lang="cs-CZ" altLang="cs-CZ" sz="2200" b="1" u="sng" baseline="-25000" dirty="0" err="1">
                <a:solidFill>
                  <a:srgbClr val="000000"/>
                </a:solidFill>
                <a:latin typeface="Tahoma" panose="020B0604030504040204" pitchFamily="34" charset="0"/>
              </a:rPr>
              <a:t>n</a:t>
            </a:r>
            <a:r>
              <a:rPr lang="cs-CZ" altLang="cs-CZ" sz="2200" b="1" dirty="0">
                <a:solidFill>
                  <a:srgbClr val="000000"/>
                </a:solidFill>
                <a:latin typeface="Tahoma" panose="020B0604030504040204" pitchFamily="34" charset="0"/>
              </a:rPr>
              <a:t>	P </a:t>
            </a:r>
            <a:r>
              <a:rPr lang="cs-CZ" altLang="cs-CZ" sz="22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 U * I  </a:t>
            </a:r>
            <a:r>
              <a:rPr lang="cs-CZ" altLang="cs-CZ" sz="2200" b="1" dirty="0" err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konst</a:t>
            </a:r>
            <a:r>
              <a:rPr lang="cs-CZ" altLang="cs-CZ" sz="2200" b="1" dirty="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.	M   * I  U/n  1/n</a:t>
            </a:r>
          </a:p>
        </p:txBody>
      </p:sp>
      <p:sp>
        <p:nvSpPr>
          <p:cNvPr id="98352" name="Line 48"/>
          <p:cNvSpPr>
            <a:spLocks noChangeShapeType="1"/>
          </p:cNvSpPr>
          <p:nvPr/>
        </p:nvSpPr>
        <p:spPr bwMode="auto">
          <a:xfrm>
            <a:off x="3924300" y="1916113"/>
            <a:ext cx="2735263" cy="0"/>
          </a:xfrm>
          <a:prstGeom prst="line">
            <a:avLst/>
          </a:prstGeom>
          <a:noFill/>
          <a:ln w="508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58" name="Freeform 54"/>
          <p:cNvSpPr>
            <a:spLocks/>
          </p:cNvSpPr>
          <p:nvPr/>
        </p:nvSpPr>
        <p:spPr bwMode="auto">
          <a:xfrm>
            <a:off x="6659563" y="1916113"/>
            <a:ext cx="1728787" cy="1657350"/>
          </a:xfrm>
          <a:custGeom>
            <a:avLst/>
            <a:gdLst>
              <a:gd name="T0" fmla="*/ 0 w 1089"/>
              <a:gd name="T1" fmla="*/ 0 h 1044"/>
              <a:gd name="T2" fmla="*/ 318 w 1089"/>
              <a:gd name="T3" fmla="*/ 726 h 1044"/>
              <a:gd name="T4" fmla="*/ 1089 w 1089"/>
              <a:gd name="T5" fmla="*/ 1044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9" h="1044">
                <a:moveTo>
                  <a:pt x="0" y="0"/>
                </a:moveTo>
                <a:cubicBezTo>
                  <a:pt x="68" y="276"/>
                  <a:pt x="137" y="552"/>
                  <a:pt x="318" y="726"/>
                </a:cubicBezTo>
                <a:cubicBezTo>
                  <a:pt x="499" y="900"/>
                  <a:pt x="794" y="972"/>
                  <a:pt x="1089" y="1044"/>
                </a:cubicBezTo>
              </a:path>
            </a:pathLst>
          </a:custGeom>
          <a:noFill/>
          <a:ln w="50800" cap="flat" cmpd="sng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59" name="Line 55"/>
          <p:cNvSpPr>
            <a:spLocks noChangeShapeType="1"/>
          </p:cNvSpPr>
          <p:nvPr/>
        </p:nvSpPr>
        <p:spPr bwMode="auto">
          <a:xfrm>
            <a:off x="6659563" y="1628775"/>
            <a:ext cx="0" cy="295275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60" name="Line 56"/>
          <p:cNvSpPr>
            <a:spLocks noChangeShapeType="1"/>
          </p:cNvSpPr>
          <p:nvPr/>
        </p:nvSpPr>
        <p:spPr bwMode="auto">
          <a:xfrm flipV="1">
            <a:off x="3995738" y="2708275"/>
            <a:ext cx="2663825" cy="187325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61" name="Line 57"/>
          <p:cNvSpPr>
            <a:spLocks noChangeShapeType="1"/>
          </p:cNvSpPr>
          <p:nvPr/>
        </p:nvSpPr>
        <p:spPr bwMode="auto">
          <a:xfrm>
            <a:off x="6659563" y="2708275"/>
            <a:ext cx="1728787" cy="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62" name="Text Box 58"/>
          <p:cNvSpPr txBox="1">
            <a:spLocks noChangeArrowheads="1"/>
          </p:cNvSpPr>
          <p:nvPr/>
        </p:nvSpPr>
        <p:spPr bwMode="auto">
          <a:xfrm>
            <a:off x="3563938" y="1916113"/>
            <a:ext cx="2397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B050"/>
                </a:solidFill>
              </a:rPr>
              <a:t>P</a:t>
            </a:r>
          </a:p>
        </p:txBody>
      </p:sp>
      <p:sp>
        <p:nvSpPr>
          <p:cNvPr id="98363" name="Line 59"/>
          <p:cNvSpPr>
            <a:spLocks noChangeShapeType="1"/>
          </p:cNvSpPr>
          <p:nvPr/>
        </p:nvSpPr>
        <p:spPr bwMode="auto">
          <a:xfrm flipH="1">
            <a:off x="4859338" y="4437063"/>
            <a:ext cx="1800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64" name="Line 60"/>
          <p:cNvSpPr>
            <a:spLocks noChangeShapeType="1"/>
          </p:cNvSpPr>
          <p:nvPr/>
        </p:nvSpPr>
        <p:spPr bwMode="auto">
          <a:xfrm rot="10800000" flipH="1">
            <a:off x="6659563" y="4437063"/>
            <a:ext cx="20891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65" name="Text Box 61"/>
          <p:cNvSpPr txBox="1">
            <a:spLocks noChangeArrowheads="1"/>
          </p:cNvSpPr>
          <p:nvPr/>
        </p:nvSpPr>
        <p:spPr bwMode="auto">
          <a:xfrm>
            <a:off x="6732588" y="4005263"/>
            <a:ext cx="2087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U=U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n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, I</a:t>
            </a:r>
            <a:r>
              <a:rPr lang="cs-CZ" altLang="cs-CZ" sz="2000" b="1" baseline="-25000">
                <a:solidFill>
                  <a:srgbClr val="000000"/>
                </a:solidFill>
                <a:latin typeface="Tahoma" panose="020B0604030504040204" pitchFamily="34" charset="0"/>
              </a:rPr>
              <a:t>b </a:t>
            </a:r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</a:t>
            </a:r>
          </a:p>
        </p:txBody>
      </p:sp>
      <p:sp>
        <p:nvSpPr>
          <p:cNvPr id="98366" name="Text Box 62"/>
          <p:cNvSpPr txBox="1">
            <a:spLocks noChangeArrowheads="1"/>
          </p:cNvSpPr>
          <p:nvPr/>
        </p:nvSpPr>
        <p:spPr bwMode="auto">
          <a:xfrm>
            <a:off x="5148263" y="1341438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M = </a:t>
            </a:r>
            <a:r>
              <a:rPr lang="cs-CZ" altLang="cs-CZ" b="1" dirty="0" err="1">
                <a:solidFill>
                  <a:srgbClr val="000000"/>
                </a:solidFill>
                <a:latin typeface="Tahoma" panose="020B0604030504040204" pitchFamily="34" charset="0"/>
              </a:rPr>
              <a:t>konst</a:t>
            </a:r>
            <a:r>
              <a:rPr lang="cs-CZ" altLang="cs-CZ" b="1" dirty="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8367" name="Line 63"/>
          <p:cNvSpPr>
            <a:spLocks noChangeShapeType="1"/>
          </p:cNvSpPr>
          <p:nvPr/>
        </p:nvSpPr>
        <p:spPr bwMode="auto">
          <a:xfrm flipH="1">
            <a:off x="4859338" y="1700213"/>
            <a:ext cx="1800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68" name="Line 64"/>
          <p:cNvSpPr>
            <a:spLocks noChangeShapeType="1"/>
          </p:cNvSpPr>
          <p:nvPr/>
        </p:nvSpPr>
        <p:spPr bwMode="auto">
          <a:xfrm rot="10800000" flipH="1">
            <a:off x="6659563" y="1700213"/>
            <a:ext cx="20891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369" name="Text Box 65"/>
          <p:cNvSpPr txBox="1">
            <a:spLocks noChangeArrowheads="1"/>
          </p:cNvSpPr>
          <p:nvPr/>
        </p:nvSpPr>
        <p:spPr bwMode="auto">
          <a:xfrm>
            <a:off x="6661150" y="1341438"/>
            <a:ext cx="151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92175" algn="l"/>
                <a:tab pos="1168400" algn="l"/>
                <a:tab pos="143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P = konst.</a:t>
            </a:r>
            <a:endParaRPr lang="cs-CZ" altLang="cs-CZ" sz="2000" b="1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8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8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8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8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8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8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9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9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8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9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9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9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98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98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allAtOnce"/>
      <p:bldP spid="98308" grpId="0" animBg="1"/>
      <p:bldP spid="98309" grpId="0"/>
      <p:bldP spid="98311" grpId="0"/>
      <p:bldP spid="98352" grpId="0" animBg="1"/>
      <p:bldP spid="98358" grpId="0" animBg="1"/>
      <p:bldP spid="98359" grpId="0" animBg="1"/>
      <p:bldP spid="98360" grpId="0" animBg="1"/>
      <p:bldP spid="98361" grpId="0" animBg="1"/>
      <p:bldP spid="98362" grpId="0"/>
      <p:bldP spid="98363" grpId="0" animBg="1"/>
      <p:bldP spid="98364" grpId="0" animBg="1"/>
      <p:bldP spid="98365" grpId="0" build="allAtOnce"/>
      <p:bldP spid="98367" grpId="0" animBg="1"/>
      <p:bldP spid="983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Regulace otáček změnou napájecího napětí 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172450" y="2997200"/>
            <a:ext cx="7286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M (I)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3708400" y="981075"/>
            <a:ext cx="442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+n</a:t>
            </a:r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142875" y="5373688"/>
            <a:ext cx="2844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76538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Rovnice regulace:</a:t>
            </a:r>
            <a:endParaRPr lang="cs-CZ" altLang="cs-CZ" sz="2200" b="1" dirty="0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00392" name="Text Box 40"/>
          <p:cNvSpPr txBox="1">
            <a:spLocks noChangeArrowheads="1"/>
          </p:cNvSpPr>
          <p:nvPr/>
        </p:nvSpPr>
        <p:spPr bwMode="auto">
          <a:xfrm>
            <a:off x="3635375" y="4840288"/>
            <a:ext cx="540067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vlivem úbytku napětí na usměrňovači je větší sklon charakteristik 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charakteristiky jsou v 1. a 4. kvadrantu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síť charakteristik je spojitá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směr otáčení je dán úhlem otevření</a:t>
            </a:r>
          </a:p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*	proud kotvy je vždy kladný</a:t>
            </a:r>
          </a:p>
        </p:txBody>
      </p:sp>
      <p:graphicFrame>
        <p:nvGraphicFramePr>
          <p:cNvPr id="100393" name="Object 41"/>
          <p:cNvGraphicFramePr>
            <a:graphicFrameLocks noChangeAspect="1"/>
          </p:cNvGraphicFramePr>
          <p:nvPr/>
        </p:nvGraphicFramePr>
        <p:xfrm>
          <a:off x="107950" y="5876925"/>
          <a:ext cx="34559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51" name="Rovnice" r:id="rId3" imgW="1726920" imgH="431640" progId="Equation.3">
                  <p:embed/>
                </p:oleObj>
              </mc:Choice>
              <mc:Fallback>
                <p:oleObj name="Rovnice" r:id="rId3" imgW="1726920" imgH="431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5876925"/>
                        <a:ext cx="3455988" cy="8636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95" name="Line 43"/>
          <p:cNvSpPr>
            <a:spLocks noChangeShapeType="1"/>
          </p:cNvSpPr>
          <p:nvPr/>
        </p:nvSpPr>
        <p:spPr bwMode="auto">
          <a:xfrm>
            <a:off x="4211638" y="1895475"/>
            <a:ext cx="2808287" cy="381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0420" name="Group 68"/>
          <p:cNvGrpSpPr>
            <a:grpSpLocks/>
          </p:cNvGrpSpPr>
          <p:nvPr/>
        </p:nvGrpSpPr>
        <p:grpSpPr bwMode="auto">
          <a:xfrm>
            <a:off x="827088" y="908050"/>
            <a:ext cx="1728787" cy="3762375"/>
            <a:chOff x="521" y="572"/>
            <a:chExt cx="1089" cy="2370"/>
          </a:xfrm>
        </p:grpSpPr>
        <p:sp>
          <p:nvSpPr>
            <p:cNvPr id="100374" name="Oval 22"/>
            <p:cNvSpPr>
              <a:spLocks noChangeArrowheads="1"/>
            </p:cNvSpPr>
            <p:nvPr/>
          </p:nvSpPr>
          <p:spPr bwMode="auto">
            <a:xfrm>
              <a:off x="839" y="2443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375" name="Rectangle 23"/>
            <p:cNvSpPr>
              <a:spLocks noChangeArrowheads="1"/>
            </p:cNvSpPr>
            <p:nvPr/>
          </p:nvSpPr>
          <p:spPr bwMode="auto">
            <a:xfrm>
              <a:off x="794" y="2625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376" name="Rectangle 24"/>
            <p:cNvSpPr>
              <a:spLocks noChangeArrowheads="1"/>
            </p:cNvSpPr>
            <p:nvPr/>
          </p:nvSpPr>
          <p:spPr bwMode="auto">
            <a:xfrm>
              <a:off x="1338" y="2625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381" name="Line 29"/>
            <p:cNvSpPr>
              <a:spLocks noChangeShapeType="1"/>
            </p:cNvSpPr>
            <p:nvPr/>
          </p:nvSpPr>
          <p:spPr bwMode="auto">
            <a:xfrm>
              <a:off x="884" y="845"/>
              <a:ext cx="27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382" name="Text Box 30"/>
            <p:cNvSpPr txBox="1">
              <a:spLocks noChangeArrowheads="1"/>
            </p:cNvSpPr>
            <p:nvPr/>
          </p:nvSpPr>
          <p:spPr bwMode="auto">
            <a:xfrm>
              <a:off x="930" y="572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U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00383" name="Text Box 31"/>
            <p:cNvSpPr txBox="1">
              <a:spLocks noChangeArrowheads="1"/>
            </p:cNvSpPr>
            <p:nvPr/>
          </p:nvSpPr>
          <p:spPr bwMode="auto">
            <a:xfrm>
              <a:off x="1206" y="1752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0384" name="Text Box 32"/>
            <p:cNvSpPr txBox="1">
              <a:spLocks noChangeArrowheads="1"/>
            </p:cNvSpPr>
            <p:nvPr/>
          </p:nvSpPr>
          <p:spPr bwMode="auto">
            <a:xfrm>
              <a:off x="748" y="1752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0385" name="Text Box 33"/>
            <p:cNvSpPr txBox="1">
              <a:spLocks noChangeArrowheads="1"/>
            </p:cNvSpPr>
            <p:nvPr/>
          </p:nvSpPr>
          <p:spPr bwMode="auto">
            <a:xfrm>
              <a:off x="1006" y="2466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00386" name="Line 34"/>
            <p:cNvSpPr>
              <a:spLocks noChangeShapeType="1"/>
            </p:cNvSpPr>
            <p:nvPr/>
          </p:nvSpPr>
          <p:spPr bwMode="auto">
            <a:xfrm rot="10800000">
              <a:off x="884" y="2716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387" name="Arc 35"/>
            <p:cNvSpPr>
              <a:spLocks noChangeAspect="1"/>
            </p:cNvSpPr>
            <p:nvPr/>
          </p:nvSpPr>
          <p:spPr bwMode="auto">
            <a:xfrm rot="18900000">
              <a:off x="863" y="2264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arrow" w="med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388" name="Text Box 36"/>
            <p:cNvSpPr txBox="1">
              <a:spLocks noChangeArrowheads="1"/>
            </p:cNvSpPr>
            <p:nvPr/>
          </p:nvSpPr>
          <p:spPr bwMode="auto">
            <a:xfrm>
              <a:off x="1020" y="2126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00389" name="Line 37"/>
            <p:cNvSpPr>
              <a:spLocks noChangeShapeType="1"/>
            </p:cNvSpPr>
            <p:nvPr/>
          </p:nvSpPr>
          <p:spPr bwMode="auto">
            <a:xfrm rot="16200000" flipH="1">
              <a:off x="1360" y="2274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390" name="Text Box 38"/>
            <p:cNvSpPr txBox="1">
              <a:spLocks noChangeArrowheads="1"/>
            </p:cNvSpPr>
            <p:nvPr/>
          </p:nvSpPr>
          <p:spPr bwMode="auto">
            <a:xfrm>
              <a:off x="1396" y="2058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0399" name="Rectangle 47"/>
            <p:cNvSpPr>
              <a:spLocks noChangeArrowheads="1"/>
            </p:cNvSpPr>
            <p:nvPr/>
          </p:nvSpPr>
          <p:spPr bwMode="auto">
            <a:xfrm>
              <a:off x="748" y="1344"/>
              <a:ext cx="590" cy="408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0" name="Freeform 48"/>
            <p:cNvSpPr>
              <a:spLocks/>
            </p:cNvSpPr>
            <p:nvPr/>
          </p:nvSpPr>
          <p:spPr bwMode="auto">
            <a:xfrm>
              <a:off x="521" y="1752"/>
              <a:ext cx="409" cy="952"/>
            </a:xfrm>
            <a:custGeom>
              <a:avLst/>
              <a:gdLst>
                <a:gd name="T0" fmla="*/ 272 w 409"/>
                <a:gd name="T1" fmla="*/ 952 h 952"/>
                <a:gd name="T2" fmla="*/ 0 w 409"/>
                <a:gd name="T3" fmla="*/ 952 h 952"/>
                <a:gd name="T4" fmla="*/ 0 w 409"/>
                <a:gd name="T5" fmla="*/ 272 h 952"/>
                <a:gd name="T6" fmla="*/ 409 w 409"/>
                <a:gd name="T7" fmla="*/ 272 h 952"/>
                <a:gd name="T8" fmla="*/ 409 w 409"/>
                <a:gd name="T9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952">
                  <a:moveTo>
                    <a:pt x="272" y="952"/>
                  </a:moveTo>
                  <a:lnTo>
                    <a:pt x="0" y="952"/>
                  </a:lnTo>
                  <a:lnTo>
                    <a:pt x="0" y="272"/>
                  </a:lnTo>
                  <a:lnTo>
                    <a:pt x="409" y="272"/>
                  </a:lnTo>
                  <a:lnTo>
                    <a:pt x="409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1" name="Freeform 49"/>
            <p:cNvSpPr>
              <a:spLocks/>
            </p:cNvSpPr>
            <p:nvPr/>
          </p:nvSpPr>
          <p:spPr bwMode="auto">
            <a:xfrm>
              <a:off x="1156" y="1752"/>
              <a:ext cx="454" cy="952"/>
            </a:xfrm>
            <a:custGeom>
              <a:avLst/>
              <a:gdLst>
                <a:gd name="T0" fmla="*/ 227 w 454"/>
                <a:gd name="T1" fmla="*/ 952 h 952"/>
                <a:gd name="T2" fmla="*/ 454 w 454"/>
                <a:gd name="T3" fmla="*/ 952 h 952"/>
                <a:gd name="T4" fmla="*/ 454 w 454"/>
                <a:gd name="T5" fmla="*/ 261 h 952"/>
                <a:gd name="T6" fmla="*/ 10 w 454"/>
                <a:gd name="T7" fmla="*/ 261 h 952"/>
                <a:gd name="T8" fmla="*/ 0 w 454"/>
                <a:gd name="T9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952">
                  <a:moveTo>
                    <a:pt x="227" y="952"/>
                  </a:moveTo>
                  <a:lnTo>
                    <a:pt x="454" y="952"/>
                  </a:lnTo>
                  <a:cubicBezTo>
                    <a:pt x="454" y="952"/>
                    <a:pt x="454" y="606"/>
                    <a:pt x="454" y="261"/>
                  </a:cubicBezTo>
                  <a:cubicBezTo>
                    <a:pt x="232" y="261"/>
                    <a:pt x="10" y="261"/>
                    <a:pt x="10" y="261"/>
                  </a:cubicBezTo>
                  <a:lnTo>
                    <a:pt x="0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3" name="Oval 51"/>
            <p:cNvSpPr>
              <a:spLocks noChangeArrowheads="1"/>
            </p:cNvSpPr>
            <p:nvPr/>
          </p:nvSpPr>
          <p:spPr bwMode="auto">
            <a:xfrm>
              <a:off x="839" y="935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4" name="Oval 52"/>
            <p:cNvSpPr>
              <a:spLocks noChangeArrowheads="1"/>
            </p:cNvSpPr>
            <p:nvPr/>
          </p:nvSpPr>
          <p:spPr bwMode="auto">
            <a:xfrm>
              <a:off x="1111" y="935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5" name="Line 53"/>
            <p:cNvSpPr>
              <a:spLocks noChangeShapeType="1"/>
            </p:cNvSpPr>
            <p:nvPr/>
          </p:nvSpPr>
          <p:spPr bwMode="auto">
            <a:xfrm flipV="1">
              <a:off x="885" y="1026"/>
              <a:ext cx="0" cy="31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6" name="Line 54"/>
            <p:cNvSpPr>
              <a:spLocks noChangeShapeType="1"/>
            </p:cNvSpPr>
            <p:nvPr/>
          </p:nvSpPr>
          <p:spPr bwMode="auto">
            <a:xfrm flipV="1">
              <a:off x="1156" y="1026"/>
              <a:ext cx="0" cy="31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7" name="Line 55"/>
            <p:cNvSpPr>
              <a:spLocks noChangeShapeType="1"/>
            </p:cNvSpPr>
            <p:nvPr/>
          </p:nvSpPr>
          <p:spPr bwMode="auto">
            <a:xfrm>
              <a:off x="748" y="1344"/>
              <a:ext cx="590" cy="40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08" name="Text Box 56"/>
            <p:cNvSpPr txBox="1">
              <a:spLocks noChangeArrowheads="1"/>
            </p:cNvSpPr>
            <p:nvPr/>
          </p:nvSpPr>
          <p:spPr bwMode="auto">
            <a:xfrm>
              <a:off x="1066" y="1298"/>
              <a:ext cx="18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32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00409" name="Text Box 57"/>
            <p:cNvSpPr txBox="1">
              <a:spLocks noChangeArrowheads="1"/>
            </p:cNvSpPr>
            <p:nvPr/>
          </p:nvSpPr>
          <p:spPr bwMode="auto">
            <a:xfrm>
              <a:off x="748" y="1434"/>
              <a:ext cx="1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8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</p:grpSp>
      <p:grpSp>
        <p:nvGrpSpPr>
          <p:cNvPr id="100426" name="Group 74"/>
          <p:cNvGrpSpPr>
            <a:grpSpLocks/>
          </p:cNvGrpSpPr>
          <p:nvPr/>
        </p:nvGrpSpPr>
        <p:grpSpPr bwMode="auto">
          <a:xfrm>
            <a:off x="4211638" y="1268413"/>
            <a:ext cx="4491037" cy="3370262"/>
            <a:chOff x="2653" y="799"/>
            <a:chExt cx="2829" cy="2123"/>
          </a:xfrm>
        </p:grpSpPr>
        <p:sp>
          <p:nvSpPr>
            <p:cNvPr id="100355" name="Freeform 3"/>
            <p:cNvSpPr>
              <a:spLocks/>
            </p:cNvSpPr>
            <p:nvPr/>
          </p:nvSpPr>
          <p:spPr bwMode="auto">
            <a:xfrm>
              <a:off x="2660" y="799"/>
              <a:ext cx="2822" cy="1127"/>
            </a:xfrm>
            <a:custGeom>
              <a:avLst/>
              <a:gdLst>
                <a:gd name="T0" fmla="*/ 2 w 2822"/>
                <a:gd name="T1" fmla="*/ 0 h 1127"/>
                <a:gd name="T2" fmla="*/ 0 w 2822"/>
                <a:gd name="T3" fmla="*/ 1127 h 1127"/>
                <a:gd name="T4" fmla="*/ 2822 w 2822"/>
                <a:gd name="T5" fmla="*/ 1073 h 1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22" h="1127">
                  <a:moveTo>
                    <a:pt x="2" y="0"/>
                  </a:moveTo>
                  <a:lnTo>
                    <a:pt x="0" y="1127"/>
                  </a:lnTo>
                  <a:lnTo>
                    <a:pt x="2822" y="107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0410" name="Line 58"/>
            <p:cNvSpPr>
              <a:spLocks noChangeShapeType="1"/>
            </p:cNvSpPr>
            <p:nvPr/>
          </p:nvSpPr>
          <p:spPr bwMode="auto">
            <a:xfrm>
              <a:off x="2653" y="1924"/>
              <a:ext cx="0" cy="9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sp>
        <p:nvSpPr>
          <p:cNvPr id="100412" name="Text Box 60"/>
          <p:cNvSpPr txBox="1">
            <a:spLocks noChangeArrowheads="1"/>
          </p:cNvSpPr>
          <p:nvPr/>
        </p:nvSpPr>
        <p:spPr bwMode="auto">
          <a:xfrm>
            <a:off x="3795713" y="4437063"/>
            <a:ext cx="3444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-n</a:t>
            </a:r>
          </a:p>
        </p:txBody>
      </p:sp>
      <p:sp>
        <p:nvSpPr>
          <p:cNvPr id="100413" name="Text Box 61"/>
          <p:cNvSpPr txBox="1">
            <a:spLocks noChangeArrowheads="1"/>
          </p:cNvSpPr>
          <p:nvPr/>
        </p:nvSpPr>
        <p:spPr bwMode="auto">
          <a:xfrm>
            <a:off x="3905250" y="2924175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15" name="Line 63"/>
          <p:cNvSpPr>
            <a:spLocks noChangeShapeType="1"/>
          </p:cNvSpPr>
          <p:nvPr/>
        </p:nvSpPr>
        <p:spPr bwMode="auto">
          <a:xfrm>
            <a:off x="4211638" y="2255838"/>
            <a:ext cx="2808287" cy="381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16" name="Line 64"/>
          <p:cNvSpPr>
            <a:spLocks noChangeShapeType="1"/>
          </p:cNvSpPr>
          <p:nvPr/>
        </p:nvSpPr>
        <p:spPr bwMode="auto">
          <a:xfrm>
            <a:off x="4211638" y="2616200"/>
            <a:ext cx="2808287" cy="381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17" name="Line 65"/>
          <p:cNvSpPr>
            <a:spLocks noChangeShapeType="1"/>
          </p:cNvSpPr>
          <p:nvPr/>
        </p:nvSpPr>
        <p:spPr bwMode="auto">
          <a:xfrm>
            <a:off x="4211638" y="2976563"/>
            <a:ext cx="2808287" cy="381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18" name="Line 66"/>
          <p:cNvSpPr>
            <a:spLocks noChangeShapeType="1"/>
          </p:cNvSpPr>
          <p:nvPr/>
        </p:nvSpPr>
        <p:spPr bwMode="auto">
          <a:xfrm>
            <a:off x="4211638" y="3335338"/>
            <a:ext cx="2808287" cy="381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19" name="Line 67"/>
          <p:cNvSpPr>
            <a:spLocks noChangeShapeType="1"/>
          </p:cNvSpPr>
          <p:nvPr/>
        </p:nvSpPr>
        <p:spPr bwMode="auto">
          <a:xfrm>
            <a:off x="4211638" y="3695700"/>
            <a:ext cx="2808287" cy="381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22" name="Line 70"/>
          <p:cNvSpPr>
            <a:spLocks noChangeShapeType="1"/>
          </p:cNvSpPr>
          <p:nvPr/>
        </p:nvSpPr>
        <p:spPr bwMode="auto">
          <a:xfrm flipV="1">
            <a:off x="7451725" y="1700213"/>
            <a:ext cx="0" cy="1223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23" name="Line 71"/>
          <p:cNvSpPr>
            <a:spLocks noChangeShapeType="1"/>
          </p:cNvSpPr>
          <p:nvPr/>
        </p:nvSpPr>
        <p:spPr bwMode="auto">
          <a:xfrm rot="10800000" flipV="1">
            <a:off x="7451725" y="3068638"/>
            <a:ext cx="0" cy="1223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424" name="Text Box 72"/>
          <p:cNvSpPr txBox="1">
            <a:spLocks noChangeArrowheads="1"/>
          </p:cNvSpPr>
          <p:nvPr/>
        </p:nvSpPr>
        <p:spPr bwMode="auto">
          <a:xfrm>
            <a:off x="7524750" y="2041786"/>
            <a:ext cx="88061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</a:t>
            </a:r>
            <a:r>
              <a:rPr lang="en-US" altLang="cs-CZ" sz="2000" b="1">
                <a:solidFill>
                  <a:srgbClr val="0000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>
                <a:solidFill>
                  <a:srgbClr val="0000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90</a:t>
            </a:r>
            <a:r>
              <a:rPr lang="cs-CZ" altLang="cs-CZ" sz="2000" b="1" baseline="30000">
                <a:solidFill>
                  <a:srgbClr val="0000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0</a:t>
            </a:r>
            <a:endParaRPr lang="en-US" altLang="cs-CZ" sz="2000" b="1" baseline="30000">
              <a:solidFill>
                <a:srgbClr val="000000"/>
              </a:solidFill>
              <a:cs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00425" name="Text Box 73"/>
          <p:cNvSpPr txBox="1">
            <a:spLocks noChangeArrowheads="1"/>
          </p:cNvSpPr>
          <p:nvPr/>
        </p:nvSpPr>
        <p:spPr bwMode="auto">
          <a:xfrm>
            <a:off x="7524750" y="3572136"/>
            <a:ext cx="88061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</a:t>
            </a:r>
            <a:r>
              <a:rPr lang="en-US" altLang="cs-CZ" sz="2000" b="1">
                <a:solidFill>
                  <a:srgbClr val="0000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2000" b="1">
                <a:solidFill>
                  <a:srgbClr val="0000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90</a:t>
            </a:r>
            <a:r>
              <a:rPr lang="cs-CZ" altLang="cs-CZ" sz="2000" b="1" baseline="30000">
                <a:solidFill>
                  <a:srgbClr val="0000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0</a:t>
            </a:r>
            <a:endParaRPr lang="en-US" altLang="cs-CZ" sz="2000" b="1" baseline="30000">
              <a:solidFill>
                <a:srgbClr val="000000"/>
              </a:solidFill>
              <a:cs typeface="Tahoma" panose="020B060403050404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0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0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0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0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0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0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0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0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0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0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0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0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0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0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0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00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6" grpId="0"/>
      <p:bldP spid="100357" grpId="0"/>
      <p:bldP spid="100395" grpId="0" animBg="1"/>
      <p:bldP spid="100412" grpId="0"/>
      <p:bldP spid="100413" grpId="0"/>
      <p:bldP spid="100415" grpId="0" animBg="1"/>
      <p:bldP spid="100416" grpId="0" animBg="1"/>
      <p:bldP spid="100417" grpId="0" animBg="1"/>
      <p:bldP spid="100418" grpId="0" animBg="1"/>
      <p:bldP spid="100419" grpId="0" animBg="1"/>
      <p:bldP spid="100422" grpId="0" animBg="1"/>
      <p:bldP spid="100423" grpId="0" animBg="1"/>
      <p:bldP spid="100424" grpId="0"/>
      <p:bldP spid="1004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Regulace otáček změnou napájecího napětí 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79388" y="4840288"/>
            <a:ext cx="87122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Při požadavku reverzace lze použít pouze pro aktivní zátěž (1. a 4. kvadrant), například pro jeřáb. Při změně polarity napětí se musí změnit i směr otáčení, aby proud zůstal kladný. </a:t>
            </a:r>
          </a:p>
        </p:txBody>
      </p:sp>
      <p:grpSp>
        <p:nvGrpSpPr>
          <p:cNvPr id="101385" name="Group 9"/>
          <p:cNvGrpSpPr>
            <a:grpSpLocks/>
          </p:cNvGrpSpPr>
          <p:nvPr/>
        </p:nvGrpSpPr>
        <p:grpSpPr bwMode="auto">
          <a:xfrm>
            <a:off x="827088" y="908050"/>
            <a:ext cx="1728787" cy="3762375"/>
            <a:chOff x="521" y="572"/>
            <a:chExt cx="1089" cy="2370"/>
          </a:xfrm>
        </p:grpSpPr>
        <p:sp>
          <p:nvSpPr>
            <p:cNvPr id="101386" name="Oval 10"/>
            <p:cNvSpPr>
              <a:spLocks noChangeArrowheads="1"/>
            </p:cNvSpPr>
            <p:nvPr/>
          </p:nvSpPr>
          <p:spPr bwMode="auto">
            <a:xfrm>
              <a:off x="839" y="2443"/>
              <a:ext cx="499" cy="499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387" name="Rectangle 11"/>
            <p:cNvSpPr>
              <a:spLocks noChangeArrowheads="1"/>
            </p:cNvSpPr>
            <p:nvPr/>
          </p:nvSpPr>
          <p:spPr bwMode="auto">
            <a:xfrm>
              <a:off x="794" y="2625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388" name="Rectangle 12"/>
            <p:cNvSpPr>
              <a:spLocks noChangeArrowheads="1"/>
            </p:cNvSpPr>
            <p:nvPr/>
          </p:nvSpPr>
          <p:spPr bwMode="auto">
            <a:xfrm>
              <a:off x="1338" y="2625"/>
              <a:ext cx="45" cy="136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389" name="Line 13"/>
            <p:cNvSpPr>
              <a:spLocks noChangeShapeType="1"/>
            </p:cNvSpPr>
            <p:nvPr/>
          </p:nvSpPr>
          <p:spPr bwMode="auto">
            <a:xfrm>
              <a:off x="884" y="845"/>
              <a:ext cx="27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390" name="Text Box 14"/>
            <p:cNvSpPr txBox="1">
              <a:spLocks noChangeArrowheads="1"/>
            </p:cNvSpPr>
            <p:nvPr/>
          </p:nvSpPr>
          <p:spPr bwMode="auto">
            <a:xfrm>
              <a:off x="930" y="572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U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01391" name="Text Box 15"/>
            <p:cNvSpPr txBox="1">
              <a:spLocks noChangeArrowheads="1"/>
            </p:cNvSpPr>
            <p:nvPr/>
          </p:nvSpPr>
          <p:spPr bwMode="auto">
            <a:xfrm>
              <a:off x="1206" y="1752"/>
              <a:ext cx="1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+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1392" name="Text Box 16"/>
            <p:cNvSpPr txBox="1">
              <a:spLocks noChangeArrowheads="1"/>
            </p:cNvSpPr>
            <p:nvPr/>
          </p:nvSpPr>
          <p:spPr bwMode="auto">
            <a:xfrm>
              <a:off x="748" y="1752"/>
              <a:ext cx="11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-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1393" name="Text Box 17"/>
            <p:cNvSpPr txBox="1">
              <a:spLocks noChangeArrowheads="1"/>
            </p:cNvSpPr>
            <p:nvPr/>
          </p:nvSpPr>
          <p:spPr bwMode="auto">
            <a:xfrm>
              <a:off x="1006" y="2466"/>
              <a:ext cx="19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01394" name="Line 18"/>
            <p:cNvSpPr>
              <a:spLocks noChangeShapeType="1"/>
            </p:cNvSpPr>
            <p:nvPr/>
          </p:nvSpPr>
          <p:spPr bwMode="auto">
            <a:xfrm rot="10800000">
              <a:off x="884" y="2716"/>
              <a:ext cx="4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395" name="Arc 19"/>
            <p:cNvSpPr>
              <a:spLocks noChangeAspect="1"/>
            </p:cNvSpPr>
            <p:nvPr/>
          </p:nvSpPr>
          <p:spPr bwMode="auto">
            <a:xfrm rot="18900000">
              <a:off x="863" y="2264"/>
              <a:ext cx="448" cy="439"/>
            </a:xfrm>
            <a:custGeom>
              <a:avLst/>
              <a:gdLst>
                <a:gd name="G0" fmla="+- 0 0 0"/>
                <a:gd name="G1" fmla="+- 20935 0 0"/>
                <a:gd name="G2" fmla="+- 21600 0 0"/>
                <a:gd name="T0" fmla="*/ 5318 w 21350"/>
                <a:gd name="T1" fmla="*/ 0 h 20935"/>
                <a:gd name="T2" fmla="*/ 21350 w 21350"/>
                <a:gd name="T3" fmla="*/ 17659 h 20935"/>
                <a:gd name="T4" fmla="*/ 0 w 21350"/>
                <a:gd name="T5" fmla="*/ 20935 h 20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50" h="20935" fill="none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</a:path>
                <a:path w="21350" h="20935" stroke="0" extrusionOk="0">
                  <a:moveTo>
                    <a:pt x="5318" y="-1"/>
                  </a:moveTo>
                  <a:cubicBezTo>
                    <a:pt x="13722" y="2134"/>
                    <a:pt x="20035" y="9088"/>
                    <a:pt x="21350" y="17658"/>
                  </a:cubicBezTo>
                  <a:lnTo>
                    <a:pt x="0" y="20935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arrow" w="med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396" name="Text Box 20"/>
            <p:cNvSpPr txBox="1">
              <a:spLocks noChangeArrowheads="1"/>
            </p:cNvSpPr>
            <p:nvPr/>
          </p:nvSpPr>
          <p:spPr bwMode="auto">
            <a:xfrm>
              <a:off x="1020" y="2126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01397" name="Line 21"/>
            <p:cNvSpPr>
              <a:spLocks noChangeShapeType="1"/>
            </p:cNvSpPr>
            <p:nvPr/>
          </p:nvSpPr>
          <p:spPr bwMode="auto">
            <a:xfrm rot="16200000" flipH="1">
              <a:off x="1360" y="2274"/>
              <a:ext cx="31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398" name="Text Box 22"/>
            <p:cNvSpPr txBox="1">
              <a:spLocks noChangeArrowheads="1"/>
            </p:cNvSpPr>
            <p:nvPr/>
          </p:nvSpPr>
          <p:spPr bwMode="auto">
            <a:xfrm>
              <a:off x="1396" y="2058"/>
              <a:ext cx="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1399" name="Rectangle 23"/>
            <p:cNvSpPr>
              <a:spLocks noChangeArrowheads="1"/>
            </p:cNvSpPr>
            <p:nvPr/>
          </p:nvSpPr>
          <p:spPr bwMode="auto">
            <a:xfrm>
              <a:off x="748" y="1344"/>
              <a:ext cx="590" cy="408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0" name="Freeform 24"/>
            <p:cNvSpPr>
              <a:spLocks/>
            </p:cNvSpPr>
            <p:nvPr/>
          </p:nvSpPr>
          <p:spPr bwMode="auto">
            <a:xfrm>
              <a:off x="521" y="1752"/>
              <a:ext cx="409" cy="952"/>
            </a:xfrm>
            <a:custGeom>
              <a:avLst/>
              <a:gdLst>
                <a:gd name="T0" fmla="*/ 272 w 409"/>
                <a:gd name="T1" fmla="*/ 952 h 952"/>
                <a:gd name="T2" fmla="*/ 0 w 409"/>
                <a:gd name="T3" fmla="*/ 952 h 952"/>
                <a:gd name="T4" fmla="*/ 0 w 409"/>
                <a:gd name="T5" fmla="*/ 272 h 952"/>
                <a:gd name="T6" fmla="*/ 409 w 409"/>
                <a:gd name="T7" fmla="*/ 272 h 952"/>
                <a:gd name="T8" fmla="*/ 409 w 409"/>
                <a:gd name="T9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952">
                  <a:moveTo>
                    <a:pt x="272" y="952"/>
                  </a:moveTo>
                  <a:lnTo>
                    <a:pt x="0" y="952"/>
                  </a:lnTo>
                  <a:lnTo>
                    <a:pt x="0" y="272"/>
                  </a:lnTo>
                  <a:lnTo>
                    <a:pt x="409" y="272"/>
                  </a:lnTo>
                  <a:lnTo>
                    <a:pt x="409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1" name="Freeform 25"/>
            <p:cNvSpPr>
              <a:spLocks/>
            </p:cNvSpPr>
            <p:nvPr/>
          </p:nvSpPr>
          <p:spPr bwMode="auto">
            <a:xfrm>
              <a:off x="1156" y="1752"/>
              <a:ext cx="454" cy="952"/>
            </a:xfrm>
            <a:custGeom>
              <a:avLst/>
              <a:gdLst>
                <a:gd name="T0" fmla="*/ 227 w 454"/>
                <a:gd name="T1" fmla="*/ 952 h 952"/>
                <a:gd name="T2" fmla="*/ 454 w 454"/>
                <a:gd name="T3" fmla="*/ 952 h 952"/>
                <a:gd name="T4" fmla="*/ 454 w 454"/>
                <a:gd name="T5" fmla="*/ 261 h 952"/>
                <a:gd name="T6" fmla="*/ 10 w 454"/>
                <a:gd name="T7" fmla="*/ 261 h 952"/>
                <a:gd name="T8" fmla="*/ 0 w 454"/>
                <a:gd name="T9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952">
                  <a:moveTo>
                    <a:pt x="227" y="952"/>
                  </a:moveTo>
                  <a:lnTo>
                    <a:pt x="454" y="952"/>
                  </a:lnTo>
                  <a:cubicBezTo>
                    <a:pt x="454" y="952"/>
                    <a:pt x="454" y="606"/>
                    <a:pt x="454" y="261"/>
                  </a:cubicBezTo>
                  <a:cubicBezTo>
                    <a:pt x="232" y="261"/>
                    <a:pt x="10" y="261"/>
                    <a:pt x="10" y="261"/>
                  </a:cubicBezTo>
                  <a:lnTo>
                    <a:pt x="0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2" name="Oval 26"/>
            <p:cNvSpPr>
              <a:spLocks noChangeArrowheads="1"/>
            </p:cNvSpPr>
            <p:nvPr/>
          </p:nvSpPr>
          <p:spPr bwMode="auto">
            <a:xfrm>
              <a:off x="839" y="935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3" name="Oval 27"/>
            <p:cNvSpPr>
              <a:spLocks noChangeArrowheads="1"/>
            </p:cNvSpPr>
            <p:nvPr/>
          </p:nvSpPr>
          <p:spPr bwMode="auto">
            <a:xfrm>
              <a:off x="1111" y="935"/>
              <a:ext cx="91" cy="91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4" name="Line 28"/>
            <p:cNvSpPr>
              <a:spLocks noChangeShapeType="1"/>
            </p:cNvSpPr>
            <p:nvPr/>
          </p:nvSpPr>
          <p:spPr bwMode="auto">
            <a:xfrm flipV="1">
              <a:off x="885" y="1026"/>
              <a:ext cx="0" cy="31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5" name="Line 29"/>
            <p:cNvSpPr>
              <a:spLocks noChangeShapeType="1"/>
            </p:cNvSpPr>
            <p:nvPr/>
          </p:nvSpPr>
          <p:spPr bwMode="auto">
            <a:xfrm flipV="1">
              <a:off x="1156" y="1026"/>
              <a:ext cx="0" cy="31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6" name="Line 30"/>
            <p:cNvSpPr>
              <a:spLocks noChangeShapeType="1"/>
            </p:cNvSpPr>
            <p:nvPr/>
          </p:nvSpPr>
          <p:spPr bwMode="auto">
            <a:xfrm>
              <a:off x="748" y="1344"/>
              <a:ext cx="590" cy="40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1407" name="Text Box 31"/>
            <p:cNvSpPr txBox="1">
              <a:spLocks noChangeArrowheads="1"/>
            </p:cNvSpPr>
            <p:nvPr/>
          </p:nvSpPr>
          <p:spPr bwMode="auto">
            <a:xfrm>
              <a:off x="1066" y="1298"/>
              <a:ext cx="18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3200" b="1">
                  <a:solidFill>
                    <a:srgbClr val="000000"/>
                  </a:solidFill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101408" name="Text Box 32"/>
            <p:cNvSpPr txBox="1">
              <a:spLocks noChangeArrowheads="1"/>
            </p:cNvSpPr>
            <p:nvPr/>
          </p:nvSpPr>
          <p:spPr bwMode="auto">
            <a:xfrm>
              <a:off x="748" y="1434"/>
              <a:ext cx="1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800" b="1">
                  <a:solidFill>
                    <a:srgbClr val="000000"/>
                  </a:solidFill>
                  <a:sym typeface="Symbol" panose="05050102010706020507" pitchFamily="18" charset="2"/>
                </a:rPr>
                <a:t>=</a:t>
              </a:r>
            </a:p>
          </p:txBody>
        </p:sp>
      </p:grpSp>
      <p:grpSp>
        <p:nvGrpSpPr>
          <p:cNvPr id="101428" name="Group 52"/>
          <p:cNvGrpSpPr>
            <a:grpSpLocks/>
          </p:cNvGrpSpPr>
          <p:nvPr/>
        </p:nvGrpSpPr>
        <p:grpSpPr bwMode="auto">
          <a:xfrm>
            <a:off x="3708400" y="908050"/>
            <a:ext cx="5192713" cy="3906838"/>
            <a:chOff x="2336" y="572"/>
            <a:chExt cx="3271" cy="2461"/>
          </a:xfrm>
        </p:grpSpPr>
        <p:sp>
          <p:nvSpPr>
            <p:cNvPr id="101380" name="Text Box 4"/>
            <p:cNvSpPr txBox="1">
              <a:spLocks noChangeArrowheads="1"/>
            </p:cNvSpPr>
            <p:nvPr/>
          </p:nvSpPr>
          <p:spPr bwMode="auto">
            <a:xfrm>
              <a:off x="2336" y="572"/>
              <a:ext cx="27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+n</a:t>
              </a:r>
            </a:p>
          </p:txBody>
        </p:sp>
        <p:grpSp>
          <p:nvGrpSpPr>
            <p:cNvPr id="101425" name="Group 49"/>
            <p:cNvGrpSpPr>
              <a:grpSpLocks/>
            </p:cNvGrpSpPr>
            <p:nvPr/>
          </p:nvGrpSpPr>
          <p:grpSpPr bwMode="auto">
            <a:xfrm>
              <a:off x="2391" y="753"/>
              <a:ext cx="3216" cy="2280"/>
              <a:chOff x="2391" y="753"/>
              <a:chExt cx="3216" cy="2280"/>
            </a:xfrm>
          </p:grpSpPr>
          <p:sp>
            <p:nvSpPr>
              <p:cNvPr id="101379" name="Text Box 3"/>
              <p:cNvSpPr txBox="1">
                <a:spLocks noChangeArrowheads="1"/>
              </p:cNvSpPr>
              <p:nvPr/>
            </p:nvSpPr>
            <p:spPr bwMode="auto">
              <a:xfrm>
                <a:off x="5148" y="1842"/>
                <a:ext cx="459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M (I)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384" name="Line 8"/>
              <p:cNvSpPr>
                <a:spLocks noChangeShapeType="1"/>
              </p:cNvSpPr>
              <p:nvPr/>
            </p:nvSpPr>
            <p:spPr bwMode="auto">
              <a:xfrm>
                <a:off x="2653" y="1148"/>
                <a:ext cx="1769" cy="24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1409" name="Group 33"/>
              <p:cNvGrpSpPr>
                <a:grpSpLocks/>
              </p:cNvGrpSpPr>
              <p:nvPr/>
            </p:nvGrpSpPr>
            <p:grpSpPr bwMode="auto">
              <a:xfrm>
                <a:off x="2653" y="753"/>
                <a:ext cx="2829" cy="2123"/>
                <a:chOff x="2653" y="799"/>
                <a:chExt cx="2829" cy="2123"/>
              </a:xfrm>
            </p:grpSpPr>
            <p:sp>
              <p:nvSpPr>
                <p:cNvPr id="101410" name="Freeform 34"/>
                <p:cNvSpPr>
                  <a:spLocks/>
                </p:cNvSpPr>
                <p:nvPr/>
              </p:nvSpPr>
              <p:spPr bwMode="auto">
                <a:xfrm>
                  <a:off x="2660" y="799"/>
                  <a:ext cx="2822" cy="1127"/>
                </a:xfrm>
                <a:custGeom>
                  <a:avLst/>
                  <a:gdLst>
                    <a:gd name="T0" fmla="*/ 2 w 2822"/>
                    <a:gd name="T1" fmla="*/ 0 h 1127"/>
                    <a:gd name="T2" fmla="*/ 0 w 2822"/>
                    <a:gd name="T3" fmla="*/ 1127 h 1127"/>
                    <a:gd name="T4" fmla="*/ 2822 w 2822"/>
                    <a:gd name="T5" fmla="*/ 1073 h 1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822" h="1127">
                      <a:moveTo>
                        <a:pt x="2" y="0"/>
                      </a:moveTo>
                      <a:lnTo>
                        <a:pt x="0" y="1127"/>
                      </a:lnTo>
                      <a:lnTo>
                        <a:pt x="2822" y="1073"/>
                      </a:lnTo>
                    </a:path>
                  </a:pathLst>
                </a:custGeom>
                <a:noFill/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1411" name="Line 35"/>
                <p:cNvSpPr>
                  <a:spLocks noChangeShapeType="1"/>
                </p:cNvSpPr>
                <p:nvPr/>
              </p:nvSpPr>
              <p:spPr bwMode="auto">
                <a:xfrm>
                  <a:off x="2653" y="1924"/>
                  <a:ext cx="0" cy="99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1412" name="Text Box 36"/>
              <p:cNvSpPr txBox="1">
                <a:spLocks noChangeArrowheads="1"/>
              </p:cNvSpPr>
              <p:nvPr/>
            </p:nvSpPr>
            <p:spPr bwMode="auto">
              <a:xfrm>
                <a:off x="2391" y="2795"/>
                <a:ext cx="21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-n</a:t>
                </a:r>
              </a:p>
            </p:txBody>
          </p:sp>
          <p:sp>
            <p:nvSpPr>
              <p:cNvPr id="101413" name="Text Box 37"/>
              <p:cNvSpPr txBox="1">
                <a:spLocks noChangeArrowheads="1"/>
              </p:cNvSpPr>
              <p:nvPr/>
            </p:nvSpPr>
            <p:spPr bwMode="auto">
              <a:xfrm>
                <a:off x="2460" y="1796"/>
                <a:ext cx="148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01414" name="Line 38"/>
              <p:cNvSpPr>
                <a:spLocks noChangeShapeType="1"/>
              </p:cNvSpPr>
              <p:nvPr/>
            </p:nvSpPr>
            <p:spPr bwMode="auto">
              <a:xfrm>
                <a:off x="2653" y="1375"/>
                <a:ext cx="1769" cy="24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415" name="Line 39"/>
              <p:cNvSpPr>
                <a:spLocks noChangeShapeType="1"/>
              </p:cNvSpPr>
              <p:nvPr/>
            </p:nvSpPr>
            <p:spPr bwMode="auto">
              <a:xfrm>
                <a:off x="2653" y="1602"/>
                <a:ext cx="1769" cy="24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416" name="Line 40"/>
              <p:cNvSpPr>
                <a:spLocks noChangeShapeType="1"/>
              </p:cNvSpPr>
              <p:nvPr/>
            </p:nvSpPr>
            <p:spPr bwMode="auto">
              <a:xfrm>
                <a:off x="2653" y="1829"/>
                <a:ext cx="1769" cy="24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417" name="Line 41"/>
              <p:cNvSpPr>
                <a:spLocks noChangeShapeType="1"/>
              </p:cNvSpPr>
              <p:nvPr/>
            </p:nvSpPr>
            <p:spPr bwMode="auto">
              <a:xfrm>
                <a:off x="2653" y="2055"/>
                <a:ext cx="1769" cy="24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418" name="Line 42"/>
              <p:cNvSpPr>
                <a:spLocks noChangeShapeType="1"/>
              </p:cNvSpPr>
              <p:nvPr/>
            </p:nvSpPr>
            <p:spPr bwMode="auto">
              <a:xfrm>
                <a:off x="2653" y="2282"/>
                <a:ext cx="1769" cy="24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419" name="Line 43"/>
              <p:cNvSpPr>
                <a:spLocks noChangeShapeType="1"/>
              </p:cNvSpPr>
              <p:nvPr/>
            </p:nvSpPr>
            <p:spPr bwMode="auto">
              <a:xfrm flipV="1">
                <a:off x="4694" y="1025"/>
                <a:ext cx="0" cy="77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420" name="Line 44"/>
              <p:cNvSpPr>
                <a:spLocks noChangeShapeType="1"/>
              </p:cNvSpPr>
              <p:nvPr/>
            </p:nvSpPr>
            <p:spPr bwMode="auto">
              <a:xfrm rot="10800000" flipV="1">
                <a:off x="4694" y="1887"/>
                <a:ext cx="0" cy="77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421" name="Text Box 45"/>
              <p:cNvSpPr txBox="1">
                <a:spLocks noChangeArrowheads="1"/>
              </p:cNvSpPr>
              <p:nvPr/>
            </p:nvSpPr>
            <p:spPr bwMode="auto">
              <a:xfrm>
                <a:off x="4740" y="1240"/>
                <a:ext cx="555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</a:t>
                </a:r>
                <a:r>
                  <a:rPr lang="en-US" altLang="cs-CZ" sz="2000" b="1">
                    <a:solidFill>
                      <a:srgbClr val="000000"/>
                    </a:solidFill>
                    <a:cs typeface="Tahoma" panose="020B0604030504040204" pitchFamily="34" charset="0"/>
                    <a:sym typeface="Symbol" panose="05050102010706020507" pitchFamily="18" charset="2"/>
                  </a:rPr>
                  <a:t>&lt;</a:t>
                </a:r>
                <a:r>
                  <a:rPr lang="cs-CZ" altLang="cs-CZ" sz="2000" b="1">
                    <a:solidFill>
                      <a:srgbClr val="000000"/>
                    </a:solidFill>
                    <a:cs typeface="Tahoma" panose="020B0604030504040204" pitchFamily="34" charset="0"/>
                    <a:sym typeface="Symbol" panose="05050102010706020507" pitchFamily="18" charset="2"/>
                  </a:rPr>
                  <a:t>90</a:t>
                </a:r>
                <a:r>
                  <a:rPr lang="cs-CZ" altLang="cs-CZ" sz="2000" b="1" baseline="30000">
                    <a:solidFill>
                      <a:srgbClr val="000000"/>
                    </a:solidFill>
                    <a:cs typeface="Tahoma" panose="020B0604030504040204" pitchFamily="34" charset="0"/>
                    <a:sym typeface="Symbol" panose="05050102010706020507" pitchFamily="18" charset="2"/>
                  </a:rPr>
                  <a:t>0</a:t>
                </a:r>
                <a:endParaRPr lang="en-US" altLang="cs-CZ" sz="2000" b="1" baseline="30000">
                  <a:solidFill>
                    <a:srgbClr val="000000"/>
                  </a:solidFill>
                  <a:cs typeface="Tahoma" panose="020B060403050404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01422" name="Text Box 46"/>
              <p:cNvSpPr txBox="1">
                <a:spLocks noChangeArrowheads="1"/>
              </p:cNvSpPr>
              <p:nvPr/>
            </p:nvSpPr>
            <p:spPr bwMode="auto">
              <a:xfrm>
                <a:off x="4740" y="2204"/>
                <a:ext cx="555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</a:t>
                </a:r>
                <a:r>
                  <a:rPr lang="en-US" altLang="cs-CZ" sz="2000" b="1">
                    <a:solidFill>
                      <a:srgbClr val="000000"/>
                    </a:solidFill>
                    <a:cs typeface="Tahoma" panose="020B0604030504040204" pitchFamily="34" charset="0"/>
                    <a:sym typeface="Symbol" panose="05050102010706020507" pitchFamily="18" charset="2"/>
                  </a:rPr>
                  <a:t>&gt;</a:t>
                </a:r>
                <a:r>
                  <a:rPr lang="cs-CZ" altLang="cs-CZ" sz="2000" b="1">
                    <a:solidFill>
                      <a:srgbClr val="000000"/>
                    </a:solidFill>
                    <a:cs typeface="Tahoma" panose="020B0604030504040204" pitchFamily="34" charset="0"/>
                    <a:sym typeface="Symbol" panose="05050102010706020507" pitchFamily="18" charset="2"/>
                  </a:rPr>
                  <a:t>90</a:t>
                </a:r>
                <a:r>
                  <a:rPr lang="cs-CZ" altLang="cs-CZ" sz="2000" b="1" baseline="30000">
                    <a:solidFill>
                      <a:srgbClr val="000000"/>
                    </a:solidFill>
                    <a:cs typeface="Tahoma" panose="020B0604030504040204" pitchFamily="34" charset="0"/>
                    <a:sym typeface="Symbol" panose="05050102010706020507" pitchFamily="18" charset="2"/>
                  </a:rPr>
                  <a:t>0</a:t>
                </a:r>
                <a:endParaRPr lang="en-US" altLang="cs-CZ" sz="2000" b="1" baseline="30000">
                  <a:solidFill>
                    <a:srgbClr val="000000"/>
                  </a:solidFill>
                  <a:cs typeface="Tahoma" panose="020B0604030504040204" pitchFamily="34" charset="0"/>
                  <a:sym typeface="Symbol" panose="05050102010706020507" pitchFamily="18" charset="2"/>
                </a:endParaRPr>
              </a:p>
            </p:txBody>
          </p:sp>
        </p:grpSp>
      </p:grpSp>
      <p:graphicFrame>
        <p:nvGraphicFramePr>
          <p:cNvPr id="101423" name="Object 47"/>
          <p:cNvGraphicFramePr>
            <a:graphicFrameLocks noChangeAspect="1"/>
          </p:cNvGraphicFramePr>
          <p:nvPr/>
        </p:nvGraphicFramePr>
        <p:xfrm>
          <a:off x="1187450" y="5927725"/>
          <a:ext cx="662463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53" name="Rovnice" r:id="rId3" imgW="3504960" imgH="431640" progId="Equation.3">
                  <p:embed/>
                </p:oleObj>
              </mc:Choice>
              <mc:Fallback>
                <p:oleObj name="Rovnice" r:id="rId3" imgW="3504960" imgH="43164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927725"/>
                        <a:ext cx="6624638" cy="8143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26" name="Line 50"/>
          <p:cNvSpPr>
            <a:spLocks noChangeShapeType="1"/>
          </p:cNvSpPr>
          <p:nvPr/>
        </p:nvSpPr>
        <p:spPr bwMode="auto">
          <a:xfrm>
            <a:off x="5724525" y="1268413"/>
            <a:ext cx="0" cy="3240087"/>
          </a:xfrm>
          <a:prstGeom prst="line">
            <a:avLst/>
          </a:prstGeom>
          <a:noFill/>
          <a:ln w="508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427" name="Text Box 51"/>
          <p:cNvSpPr txBox="1">
            <a:spLocks noChangeArrowheads="1"/>
          </p:cNvSpPr>
          <p:nvPr/>
        </p:nvSpPr>
        <p:spPr bwMode="auto">
          <a:xfrm>
            <a:off x="5795963" y="1035050"/>
            <a:ext cx="20335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chemeClr val="bg2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moment zátěže</a:t>
            </a:r>
            <a:endParaRPr lang="en-US" altLang="cs-CZ" sz="2000" b="1" baseline="30000">
              <a:solidFill>
                <a:schemeClr val="bg2">
                  <a:lumMod val="60000"/>
                  <a:lumOff val="40000"/>
                </a:schemeClr>
              </a:solidFill>
              <a:cs typeface="Tahoma" panose="020B060403050404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1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1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426" grpId="0" animBg="1"/>
      <p:bldP spid="1014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6048375" cy="647700"/>
          </a:xfrm>
        </p:spPr>
        <p:txBody>
          <a:bodyPr/>
          <a:lstStyle/>
          <a:p>
            <a:r>
              <a:rPr lang="cs-CZ" altLang="cs-CZ" sz="30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Regulace otáček změnou buzení 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3173413" y="4365625"/>
            <a:ext cx="195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I</a:t>
            </a:r>
            <a:endParaRPr lang="cs-CZ" altLang="cs-CZ" sz="2000" b="1" baseline="-25000" dirty="0">
              <a:solidFill>
                <a:srgbClr val="000000"/>
              </a:solidFill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4925" y="1052513"/>
            <a:ext cx="442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+n</a:t>
            </a:r>
          </a:p>
        </p:txBody>
      </p:sp>
      <p:graphicFrame>
        <p:nvGraphicFramePr>
          <p:cNvPr id="102480" name="Object 80"/>
          <p:cNvGraphicFramePr>
            <a:graphicFrameLocks noChangeAspect="1"/>
          </p:cNvGraphicFramePr>
          <p:nvPr/>
        </p:nvGraphicFramePr>
        <p:xfrm>
          <a:off x="6156325" y="4941888"/>
          <a:ext cx="2879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5" name="Rovnice" r:id="rId3" imgW="1726920" imgH="431640" progId="Equation.3">
                  <p:embed/>
                </p:oleObj>
              </mc:Choice>
              <mc:Fallback>
                <p:oleObj name="Rovnice" r:id="rId3" imgW="1726920" imgH="43164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4941888"/>
                        <a:ext cx="2879725" cy="7207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1" name="Object 81"/>
          <p:cNvGraphicFramePr>
            <a:graphicFrameLocks noChangeAspect="1"/>
          </p:cNvGraphicFramePr>
          <p:nvPr/>
        </p:nvGraphicFramePr>
        <p:xfrm>
          <a:off x="1474788" y="4797425"/>
          <a:ext cx="1441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6" name="Rovnice" r:id="rId5" imgW="876240" imgH="431640" progId="Equation.3">
                  <p:embed/>
                </p:oleObj>
              </mc:Choice>
              <mc:Fallback>
                <p:oleObj name="Rovnice" r:id="rId5" imgW="876240" imgH="43164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797425"/>
                        <a:ext cx="1441450" cy="711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3" name="Freeform 83"/>
          <p:cNvSpPr>
            <a:spLocks/>
          </p:cNvSpPr>
          <p:nvPr/>
        </p:nvSpPr>
        <p:spPr bwMode="auto">
          <a:xfrm>
            <a:off x="465138" y="1125538"/>
            <a:ext cx="2974975" cy="3095625"/>
          </a:xfrm>
          <a:custGeom>
            <a:avLst/>
            <a:gdLst>
              <a:gd name="T0" fmla="*/ 0 w 1860"/>
              <a:gd name="T1" fmla="*/ 0 h 1542"/>
              <a:gd name="T2" fmla="*/ 0 w 1860"/>
              <a:gd name="T3" fmla="*/ 1542 h 1542"/>
              <a:gd name="T4" fmla="*/ 1860 w 1860"/>
              <a:gd name="T5" fmla="*/ 1542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0" h="1542">
                <a:moveTo>
                  <a:pt x="0" y="0"/>
                </a:moveTo>
                <a:lnTo>
                  <a:pt x="0" y="1542"/>
                </a:lnTo>
                <a:lnTo>
                  <a:pt x="1860" y="1542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84" name="Text Box 84"/>
          <p:cNvSpPr txBox="1">
            <a:spLocks noChangeArrowheads="1"/>
          </p:cNvSpPr>
          <p:nvPr/>
        </p:nvSpPr>
        <p:spPr bwMode="auto">
          <a:xfrm>
            <a:off x="107950" y="4941888"/>
            <a:ext cx="12239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n = f(I):</a:t>
            </a:r>
          </a:p>
        </p:txBody>
      </p:sp>
      <p:sp>
        <p:nvSpPr>
          <p:cNvPr id="102485" name="Text Box 85"/>
          <p:cNvSpPr txBox="1">
            <a:spLocks noChangeArrowheads="1"/>
          </p:cNvSpPr>
          <p:nvPr/>
        </p:nvSpPr>
        <p:spPr bwMode="auto">
          <a:xfrm>
            <a:off x="107950" y="5949950"/>
            <a:ext cx="29511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pro n=0 je I nezávislý na budícím toku:</a:t>
            </a:r>
          </a:p>
        </p:txBody>
      </p:sp>
      <p:graphicFrame>
        <p:nvGraphicFramePr>
          <p:cNvPr id="102486" name="Object 86"/>
          <p:cNvGraphicFramePr>
            <a:graphicFrameLocks noChangeAspect="1"/>
          </p:cNvGraphicFramePr>
          <p:nvPr/>
        </p:nvGraphicFramePr>
        <p:xfrm>
          <a:off x="3203575" y="5876925"/>
          <a:ext cx="79216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7" name="Rovnice" r:id="rId7" imgW="431640" imgH="431640" progId="Equation.3">
                  <p:embed/>
                </p:oleObj>
              </mc:Choice>
              <mc:Fallback>
                <p:oleObj name="Rovnice" r:id="rId7" imgW="431640" imgH="43164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876925"/>
                        <a:ext cx="792163" cy="7921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7" name="Line 87"/>
          <p:cNvSpPr>
            <a:spLocks noChangeShapeType="1"/>
          </p:cNvSpPr>
          <p:nvPr/>
        </p:nvSpPr>
        <p:spPr bwMode="auto">
          <a:xfrm>
            <a:off x="487363" y="3141663"/>
            <a:ext cx="2447925" cy="10795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88" name="Line 88"/>
          <p:cNvSpPr>
            <a:spLocks noChangeShapeType="1"/>
          </p:cNvSpPr>
          <p:nvPr/>
        </p:nvSpPr>
        <p:spPr bwMode="auto">
          <a:xfrm>
            <a:off x="487363" y="2636838"/>
            <a:ext cx="2447925" cy="1584325"/>
          </a:xfrm>
          <a:prstGeom prst="line">
            <a:avLst/>
          </a:prstGeom>
          <a:noFill/>
          <a:ln w="508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89" name="Line 89"/>
          <p:cNvSpPr>
            <a:spLocks noChangeShapeType="1"/>
          </p:cNvSpPr>
          <p:nvPr/>
        </p:nvSpPr>
        <p:spPr bwMode="auto">
          <a:xfrm>
            <a:off x="487363" y="2060575"/>
            <a:ext cx="2447925" cy="2160588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3" name="Text Box 93"/>
          <p:cNvSpPr txBox="1">
            <a:spLocks noChangeArrowheads="1"/>
          </p:cNvSpPr>
          <p:nvPr/>
        </p:nvSpPr>
        <p:spPr bwMode="auto">
          <a:xfrm>
            <a:off x="2144713" y="2781300"/>
            <a:ext cx="204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FF"/>
                </a:solidFill>
                <a:sym typeface="Symbol" panose="05050102010706020507" pitchFamily="18" charset="2"/>
              </a:rPr>
              <a:t></a:t>
            </a:r>
          </a:p>
        </p:txBody>
      </p:sp>
      <p:sp>
        <p:nvSpPr>
          <p:cNvPr id="102494" name="Text Box 94"/>
          <p:cNvSpPr txBox="1">
            <a:spLocks noChangeArrowheads="1"/>
          </p:cNvSpPr>
          <p:nvPr/>
        </p:nvSpPr>
        <p:spPr bwMode="auto">
          <a:xfrm>
            <a:off x="1712913" y="2276475"/>
            <a:ext cx="8477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dirty="0">
                <a:solidFill>
                  <a:schemeClr val="bg2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0,75*</a:t>
            </a:r>
          </a:p>
        </p:txBody>
      </p:sp>
      <p:sp>
        <p:nvSpPr>
          <p:cNvPr id="102495" name="Text Box 95"/>
          <p:cNvSpPr txBox="1">
            <a:spLocks noChangeArrowheads="1"/>
          </p:cNvSpPr>
          <p:nvPr/>
        </p:nvSpPr>
        <p:spPr bwMode="auto">
          <a:xfrm>
            <a:off x="1855788" y="1700213"/>
            <a:ext cx="7016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>
                <a:solidFill>
                  <a:srgbClr val="00B050"/>
                </a:solidFill>
                <a:sym typeface="Symbol" panose="05050102010706020507" pitchFamily="18" charset="2"/>
              </a:rPr>
              <a:t>0,5*</a:t>
            </a:r>
          </a:p>
        </p:txBody>
      </p:sp>
      <p:sp>
        <p:nvSpPr>
          <p:cNvPr id="102496" name="Text Box 96"/>
          <p:cNvSpPr txBox="1">
            <a:spLocks noChangeArrowheads="1"/>
          </p:cNvSpPr>
          <p:nvPr/>
        </p:nvSpPr>
        <p:spPr bwMode="auto">
          <a:xfrm>
            <a:off x="7585075" y="4346575"/>
            <a:ext cx="3000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M</a:t>
            </a:r>
            <a:endParaRPr lang="cs-CZ" alt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02497" name="Text Box 97"/>
          <p:cNvSpPr txBox="1">
            <a:spLocks noChangeArrowheads="1"/>
          </p:cNvSpPr>
          <p:nvPr/>
        </p:nvSpPr>
        <p:spPr bwMode="auto">
          <a:xfrm>
            <a:off x="3419475" y="1033463"/>
            <a:ext cx="4429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+n</a:t>
            </a:r>
          </a:p>
        </p:txBody>
      </p:sp>
      <p:sp>
        <p:nvSpPr>
          <p:cNvPr id="102498" name="Freeform 98"/>
          <p:cNvSpPr>
            <a:spLocks/>
          </p:cNvSpPr>
          <p:nvPr/>
        </p:nvSpPr>
        <p:spPr bwMode="auto">
          <a:xfrm>
            <a:off x="3849688" y="1125538"/>
            <a:ext cx="3675062" cy="3095625"/>
          </a:xfrm>
          <a:custGeom>
            <a:avLst/>
            <a:gdLst>
              <a:gd name="T0" fmla="*/ 0 w 1860"/>
              <a:gd name="T1" fmla="*/ 0 h 1542"/>
              <a:gd name="T2" fmla="*/ 0 w 1860"/>
              <a:gd name="T3" fmla="*/ 1542 h 1542"/>
              <a:gd name="T4" fmla="*/ 1860 w 1860"/>
              <a:gd name="T5" fmla="*/ 1542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0" h="1542">
                <a:moveTo>
                  <a:pt x="0" y="0"/>
                </a:moveTo>
                <a:lnTo>
                  <a:pt x="0" y="1542"/>
                </a:lnTo>
                <a:lnTo>
                  <a:pt x="1860" y="1542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05" name="Line 105"/>
          <p:cNvSpPr>
            <a:spLocks noChangeShapeType="1"/>
          </p:cNvSpPr>
          <p:nvPr/>
        </p:nvSpPr>
        <p:spPr bwMode="auto">
          <a:xfrm>
            <a:off x="487363" y="2060575"/>
            <a:ext cx="3363912" cy="0"/>
          </a:xfrm>
          <a:prstGeom prst="line">
            <a:avLst/>
          </a:prstGeom>
          <a:noFill/>
          <a:ln w="12700">
            <a:solidFill>
              <a:srgbClr val="00B05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06" name="Line 106"/>
          <p:cNvSpPr>
            <a:spLocks noChangeShapeType="1"/>
          </p:cNvSpPr>
          <p:nvPr/>
        </p:nvSpPr>
        <p:spPr bwMode="auto">
          <a:xfrm>
            <a:off x="487363" y="3141663"/>
            <a:ext cx="3363912" cy="0"/>
          </a:xfrm>
          <a:prstGeom prst="line">
            <a:avLst/>
          </a:prstGeom>
          <a:noFill/>
          <a:ln w="12700">
            <a:solidFill>
              <a:srgbClr val="0000FF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07" name="Line 107"/>
          <p:cNvSpPr>
            <a:spLocks noChangeShapeType="1"/>
          </p:cNvSpPr>
          <p:nvPr/>
        </p:nvSpPr>
        <p:spPr bwMode="auto">
          <a:xfrm>
            <a:off x="487363" y="2636838"/>
            <a:ext cx="3363912" cy="0"/>
          </a:xfrm>
          <a:prstGeom prst="line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02508" name="Object 108"/>
          <p:cNvGraphicFramePr>
            <a:graphicFrameLocks noChangeAspect="1"/>
          </p:cNvGraphicFramePr>
          <p:nvPr/>
        </p:nvGraphicFramePr>
        <p:xfrm>
          <a:off x="7091363" y="5805488"/>
          <a:ext cx="1944687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8" name="Rovnice" r:id="rId9" imgW="952200" imgH="431640" progId="Equation.3">
                  <p:embed/>
                </p:oleObj>
              </mc:Choice>
              <mc:Fallback>
                <p:oleObj name="Rovnice" r:id="rId9" imgW="952200" imgH="431640" progId="Equation.3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1363" y="5805488"/>
                        <a:ext cx="1944687" cy="8826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9" name="Line 109"/>
          <p:cNvSpPr>
            <a:spLocks noChangeShapeType="1"/>
          </p:cNvSpPr>
          <p:nvPr/>
        </p:nvSpPr>
        <p:spPr bwMode="auto">
          <a:xfrm>
            <a:off x="3851275" y="3141663"/>
            <a:ext cx="3529013" cy="10795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1" name="Line 111"/>
          <p:cNvSpPr>
            <a:spLocks noChangeShapeType="1"/>
          </p:cNvSpPr>
          <p:nvPr/>
        </p:nvSpPr>
        <p:spPr bwMode="auto">
          <a:xfrm>
            <a:off x="3851275" y="2636838"/>
            <a:ext cx="2449513" cy="1584325"/>
          </a:xfrm>
          <a:prstGeom prst="line">
            <a:avLst/>
          </a:prstGeom>
          <a:noFill/>
          <a:ln w="508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2" name="Line 112"/>
          <p:cNvSpPr>
            <a:spLocks noChangeShapeType="1"/>
          </p:cNvSpPr>
          <p:nvPr/>
        </p:nvSpPr>
        <p:spPr bwMode="auto">
          <a:xfrm>
            <a:off x="3851275" y="2060575"/>
            <a:ext cx="1657350" cy="2160588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3" name="Text Box 113"/>
          <p:cNvSpPr txBox="1">
            <a:spLocks noChangeArrowheads="1"/>
          </p:cNvSpPr>
          <p:nvPr/>
        </p:nvSpPr>
        <p:spPr bwMode="auto">
          <a:xfrm>
            <a:off x="4860925" y="4868863"/>
            <a:ext cx="11509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5113" indent="-2651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n = f(M)</a:t>
            </a:r>
          </a:p>
        </p:txBody>
      </p:sp>
      <p:sp>
        <p:nvSpPr>
          <p:cNvPr id="102514" name="Text Box 114"/>
          <p:cNvSpPr txBox="1">
            <a:spLocks noChangeArrowheads="1"/>
          </p:cNvSpPr>
          <p:nvPr/>
        </p:nvSpPr>
        <p:spPr bwMode="auto">
          <a:xfrm>
            <a:off x="5003800" y="6092825"/>
            <a:ext cx="19446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rgbClr val="000000"/>
                </a:solidFill>
                <a:latin typeface="Tahoma" panose="020B0604030504040204" pitchFamily="34" charset="0"/>
              </a:rPr>
              <a:t>pro n=0 platí:</a:t>
            </a:r>
          </a:p>
        </p:txBody>
      </p:sp>
      <p:sp>
        <p:nvSpPr>
          <p:cNvPr id="102515" name="Line 115"/>
          <p:cNvSpPr>
            <a:spLocks noChangeShapeType="1"/>
          </p:cNvSpPr>
          <p:nvPr/>
        </p:nvSpPr>
        <p:spPr bwMode="auto">
          <a:xfrm flipV="1">
            <a:off x="4356100" y="981075"/>
            <a:ext cx="0" cy="3240088"/>
          </a:xfrm>
          <a:prstGeom prst="line">
            <a:avLst/>
          </a:prstGeom>
          <a:noFill/>
          <a:ln w="50800">
            <a:solidFill>
              <a:srgbClr val="7030A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6" name="Text Box 116"/>
          <p:cNvSpPr txBox="1">
            <a:spLocks noChangeArrowheads="1"/>
          </p:cNvSpPr>
          <p:nvPr/>
        </p:nvSpPr>
        <p:spPr bwMode="auto">
          <a:xfrm>
            <a:off x="4427538" y="908050"/>
            <a:ext cx="43211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7030A0"/>
                </a:solidFill>
                <a:latin typeface="Tahoma" panose="020B0604030504040204" pitchFamily="34" charset="0"/>
              </a:rPr>
              <a:t>pro malý moment zátěže rychlost roste, </a:t>
            </a:r>
            <a:r>
              <a:rPr lang="cs-CZ" altLang="cs-CZ" b="1" u="sng">
                <a:solidFill>
                  <a:srgbClr val="7030A0"/>
                </a:solidFill>
                <a:latin typeface="Tahoma" panose="020B0604030504040204" pitchFamily="34" charset="0"/>
              </a:rPr>
              <a:t>regulace je v pořádku</a:t>
            </a:r>
          </a:p>
        </p:txBody>
      </p:sp>
      <p:sp>
        <p:nvSpPr>
          <p:cNvPr id="102517" name="Line 117"/>
          <p:cNvSpPr>
            <a:spLocks noChangeShapeType="1"/>
          </p:cNvSpPr>
          <p:nvPr/>
        </p:nvSpPr>
        <p:spPr bwMode="auto">
          <a:xfrm flipV="1">
            <a:off x="5508625" y="1628775"/>
            <a:ext cx="0" cy="2592388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8" name="Text Box 118"/>
          <p:cNvSpPr txBox="1">
            <a:spLocks noChangeArrowheads="1"/>
          </p:cNvSpPr>
          <p:nvPr/>
        </p:nvSpPr>
        <p:spPr bwMode="auto">
          <a:xfrm>
            <a:off x="5651500" y="1628775"/>
            <a:ext cx="3384550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FF33CC"/>
                </a:solidFill>
                <a:latin typeface="Tahoma" panose="020B0604030504040204" pitchFamily="34" charset="0"/>
              </a:rPr>
              <a:t>pro velký moment zátěže rychlost klesá (ale proud roste), </a:t>
            </a:r>
            <a:r>
              <a:rPr lang="cs-CZ" altLang="cs-CZ" b="1" u="sng">
                <a:solidFill>
                  <a:srgbClr val="FF33CC"/>
                </a:solidFill>
                <a:latin typeface="Tahoma" panose="020B0604030504040204" pitchFamily="34" charset="0"/>
              </a:rPr>
              <a:t>nežádoucí regulace</a:t>
            </a:r>
            <a:r>
              <a:rPr lang="cs-CZ" altLang="cs-CZ" b="1">
                <a:solidFill>
                  <a:srgbClr val="FF33CC"/>
                </a:solidFill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2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1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2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10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000"/>
                                        <p:tgtEl>
                                          <p:spTgt spid="10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2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02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2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2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102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2000"/>
                                        <p:tgtEl>
                                          <p:spTgt spid="10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2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2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10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10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2000"/>
                                        <p:tgtEl>
                                          <p:spTgt spid="102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2000"/>
                                        <p:tgtEl>
                                          <p:spTgt spid="102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10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2000"/>
                                        <p:tgtEl>
                                          <p:spTgt spid="10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2000"/>
                                        <p:tgtEl>
                                          <p:spTgt spid="10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2000"/>
                                        <p:tgtEl>
                                          <p:spTgt spid="10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/>
      <p:bldP spid="102404" grpId="0"/>
      <p:bldP spid="102483" grpId="0" animBg="1"/>
      <p:bldP spid="102487" grpId="0" animBg="1"/>
      <p:bldP spid="102488" grpId="0" animBg="1"/>
      <p:bldP spid="102489" grpId="0" animBg="1"/>
      <p:bldP spid="102493" grpId="0"/>
      <p:bldP spid="102494" grpId="0"/>
      <p:bldP spid="102495" grpId="0"/>
      <p:bldP spid="102496" grpId="0"/>
      <p:bldP spid="102497" grpId="0"/>
      <p:bldP spid="102498" grpId="0" animBg="1"/>
      <p:bldP spid="102505" grpId="0" animBg="1"/>
      <p:bldP spid="102506" grpId="0" animBg="1"/>
      <p:bldP spid="102507" grpId="0" animBg="1"/>
      <p:bldP spid="102509" grpId="0" animBg="1"/>
      <p:bldP spid="102511" grpId="0" animBg="1"/>
      <p:bldP spid="102512" grpId="0" animBg="1"/>
      <p:bldP spid="102515" grpId="0" animBg="1"/>
      <p:bldP spid="1025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94" name="Rectangle 70" descr="Široký šikmo nahoru"/>
          <p:cNvSpPr>
            <a:spLocks noChangeArrowheads="1"/>
          </p:cNvSpPr>
          <p:nvPr/>
        </p:nvSpPr>
        <p:spPr bwMode="auto">
          <a:xfrm rot="5400000">
            <a:off x="6408738" y="4184650"/>
            <a:ext cx="2016125" cy="2232025"/>
          </a:xfrm>
          <a:prstGeom prst="rect">
            <a:avLst/>
          </a:prstGeom>
          <a:pattFill prst="wdUpDiag">
            <a:fgClr>
              <a:srgbClr val="66FF33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03487" name="Rectangle 63" descr="Široký šikmo nahoru"/>
          <p:cNvSpPr>
            <a:spLocks noChangeArrowheads="1"/>
          </p:cNvSpPr>
          <p:nvPr/>
        </p:nvSpPr>
        <p:spPr bwMode="auto">
          <a:xfrm rot="5400000">
            <a:off x="3528219" y="4712494"/>
            <a:ext cx="1008063" cy="2232025"/>
          </a:xfrm>
          <a:prstGeom prst="rect">
            <a:avLst/>
          </a:prstGeom>
          <a:pattFill prst="wdUpDiag">
            <a:fgClr>
              <a:srgbClr val="66FF33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486" name="Rectangle 62" descr="Široký šikmo nahoru"/>
          <p:cNvSpPr>
            <a:spLocks noChangeArrowheads="1"/>
          </p:cNvSpPr>
          <p:nvPr/>
        </p:nvSpPr>
        <p:spPr bwMode="auto">
          <a:xfrm>
            <a:off x="827088" y="4221163"/>
            <a:ext cx="1008062" cy="2232025"/>
          </a:xfrm>
          <a:prstGeom prst="rect">
            <a:avLst/>
          </a:prstGeom>
          <a:pattFill prst="wdUpDiag">
            <a:fgClr>
              <a:srgbClr val="66FF33"/>
            </a:fgClr>
            <a:bgClr>
              <a:schemeClr val="bg1"/>
            </a:bgClr>
          </a:pattFill>
          <a:ln w="25400">
            <a:solidFill>
              <a:srgbClr val="00FF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647700"/>
          </a:xfrm>
        </p:spPr>
        <p:txBody>
          <a:bodyPr/>
          <a:lstStyle/>
          <a:p>
            <a:r>
              <a:rPr lang="cs-CZ" altLang="cs-CZ" sz="3200" b="1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Reverzační pohony 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395288" y="1052513"/>
            <a:ext cx="8604250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algn="l"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Pohony bez další úpravy s jedním usměrňovačem lze použít pouze v 1. a 4. kvadrantu – proud usměrňovačem může protékat pouze jedním směrem.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U náročnějších pohonů požadujeme různé provozní stavy – </a:t>
            </a:r>
            <a:r>
              <a:rPr lang="cs-CZ" altLang="cs-CZ" sz="20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stroj musí být schopen pracovat</a:t>
            </a: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v 1. a 2. kvadrantu (motor x brzda) </a:t>
            </a:r>
          </a:p>
          <a:p>
            <a:r>
              <a:rPr lang="cs-CZ" altLang="cs-CZ" sz="2000" b="1" dirty="0">
                <a:solidFill>
                  <a:srgbClr val="000000"/>
                </a:solidFill>
                <a:latin typeface="Tahoma" panose="020B0604030504040204" pitchFamily="34" charset="0"/>
              </a:rPr>
              <a:t>*	ve všech kvadrantech (reverzační motor x brzda). </a:t>
            </a:r>
          </a:p>
        </p:txBody>
      </p:sp>
      <p:grpSp>
        <p:nvGrpSpPr>
          <p:cNvPr id="103501" name="Group 77"/>
          <p:cNvGrpSpPr>
            <a:grpSpLocks/>
          </p:cNvGrpSpPr>
          <p:nvPr/>
        </p:nvGrpSpPr>
        <p:grpSpPr bwMode="auto">
          <a:xfrm>
            <a:off x="2700338" y="4779963"/>
            <a:ext cx="2808287" cy="1962150"/>
            <a:chOff x="1701" y="3011"/>
            <a:chExt cx="1769" cy="1236"/>
          </a:xfrm>
        </p:grpSpPr>
        <p:grpSp>
          <p:nvGrpSpPr>
            <p:cNvPr id="103499" name="Group 75"/>
            <p:cNvGrpSpPr>
              <a:grpSpLocks/>
            </p:cNvGrpSpPr>
            <p:nvPr/>
          </p:nvGrpSpPr>
          <p:grpSpPr bwMode="auto">
            <a:xfrm>
              <a:off x="1701" y="3148"/>
              <a:ext cx="1678" cy="1088"/>
              <a:chOff x="2109" y="2478"/>
              <a:chExt cx="1678" cy="1088"/>
            </a:xfrm>
          </p:grpSpPr>
          <p:sp>
            <p:nvSpPr>
              <p:cNvPr id="103478" name="Line 54"/>
              <p:cNvSpPr>
                <a:spLocks noChangeShapeType="1"/>
              </p:cNvSpPr>
              <p:nvPr/>
            </p:nvSpPr>
            <p:spPr bwMode="auto">
              <a:xfrm>
                <a:off x="2948" y="2478"/>
                <a:ext cx="0" cy="10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03479" name="Line 55"/>
              <p:cNvSpPr>
                <a:spLocks noChangeShapeType="1"/>
              </p:cNvSpPr>
              <p:nvPr/>
            </p:nvSpPr>
            <p:spPr bwMode="auto">
              <a:xfrm>
                <a:off x="2109" y="3340"/>
                <a:ext cx="167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80" name="Text Box 56"/>
            <p:cNvSpPr txBox="1">
              <a:spLocks noChangeArrowheads="1"/>
            </p:cNvSpPr>
            <p:nvPr/>
          </p:nvSpPr>
          <p:spPr bwMode="auto">
            <a:xfrm>
              <a:off x="2551" y="3011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n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103481" name="Text Box 57"/>
            <p:cNvSpPr txBox="1">
              <a:spLocks noChangeArrowheads="1"/>
            </p:cNvSpPr>
            <p:nvPr/>
          </p:nvSpPr>
          <p:spPr bwMode="auto">
            <a:xfrm>
              <a:off x="3281" y="4009"/>
              <a:ext cx="18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M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grpSp>
        <p:nvGrpSpPr>
          <p:cNvPr id="103498" name="Group 74"/>
          <p:cNvGrpSpPr>
            <a:grpSpLocks/>
          </p:cNvGrpSpPr>
          <p:nvPr/>
        </p:nvGrpSpPr>
        <p:grpSpPr bwMode="auto">
          <a:xfrm>
            <a:off x="107950" y="3859213"/>
            <a:ext cx="2401888" cy="2811463"/>
            <a:chOff x="469" y="2431"/>
            <a:chExt cx="1513" cy="1771"/>
          </a:xfrm>
        </p:grpSpPr>
        <p:sp>
          <p:nvSpPr>
            <p:cNvPr id="103474" name="Line 50"/>
            <p:cNvSpPr>
              <a:spLocks noChangeShapeType="1"/>
            </p:cNvSpPr>
            <p:nvPr/>
          </p:nvSpPr>
          <p:spPr bwMode="auto">
            <a:xfrm>
              <a:off x="907" y="2478"/>
              <a:ext cx="0" cy="17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3475" name="Line 51"/>
            <p:cNvSpPr>
              <a:spLocks noChangeShapeType="1"/>
            </p:cNvSpPr>
            <p:nvPr/>
          </p:nvSpPr>
          <p:spPr bwMode="auto">
            <a:xfrm>
              <a:off x="748" y="3340"/>
              <a:ext cx="99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03482" name="Text Box 58"/>
            <p:cNvSpPr txBox="1">
              <a:spLocks noChangeArrowheads="1"/>
            </p:cNvSpPr>
            <p:nvPr/>
          </p:nvSpPr>
          <p:spPr bwMode="auto">
            <a:xfrm>
              <a:off x="1644" y="3066"/>
              <a:ext cx="33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dAV</a:t>
              </a:r>
            </a:p>
          </p:txBody>
        </p:sp>
        <p:sp>
          <p:nvSpPr>
            <p:cNvPr id="103483" name="Text Box 59"/>
            <p:cNvSpPr txBox="1">
              <a:spLocks noChangeArrowheads="1"/>
            </p:cNvSpPr>
            <p:nvPr/>
          </p:nvSpPr>
          <p:spPr bwMode="auto">
            <a:xfrm>
              <a:off x="469" y="2431"/>
              <a:ext cx="37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dAV</a:t>
              </a:r>
            </a:p>
          </p:txBody>
        </p:sp>
      </p:grpSp>
      <p:grpSp>
        <p:nvGrpSpPr>
          <p:cNvPr id="103488" name="Group 64"/>
          <p:cNvGrpSpPr>
            <a:grpSpLocks/>
          </p:cNvGrpSpPr>
          <p:nvPr/>
        </p:nvGrpSpPr>
        <p:grpSpPr bwMode="auto">
          <a:xfrm>
            <a:off x="6084888" y="3573463"/>
            <a:ext cx="2808287" cy="3097212"/>
            <a:chOff x="3470" y="2251"/>
            <a:chExt cx="1769" cy="1951"/>
          </a:xfrm>
        </p:grpSpPr>
        <p:grpSp>
          <p:nvGrpSpPr>
            <p:cNvPr id="103489" name="Group 65"/>
            <p:cNvGrpSpPr>
              <a:grpSpLocks/>
            </p:cNvGrpSpPr>
            <p:nvPr/>
          </p:nvGrpSpPr>
          <p:grpSpPr bwMode="auto">
            <a:xfrm>
              <a:off x="3470" y="2478"/>
              <a:ext cx="1678" cy="1724"/>
              <a:chOff x="340" y="2523"/>
              <a:chExt cx="1678" cy="1724"/>
            </a:xfrm>
          </p:grpSpPr>
          <p:sp>
            <p:nvSpPr>
              <p:cNvPr id="103490" name="Line 66"/>
              <p:cNvSpPr>
                <a:spLocks noChangeShapeType="1"/>
              </p:cNvSpPr>
              <p:nvPr/>
            </p:nvSpPr>
            <p:spPr bwMode="auto">
              <a:xfrm>
                <a:off x="1179" y="2523"/>
                <a:ext cx="0" cy="172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491" name="Line 67"/>
              <p:cNvSpPr>
                <a:spLocks noChangeShapeType="1"/>
              </p:cNvSpPr>
              <p:nvPr/>
            </p:nvSpPr>
            <p:spPr bwMode="auto">
              <a:xfrm>
                <a:off x="340" y="3385"/>
                <a:ext cx="167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492" name="Text Box 68"/>
            <p:cNvSpPr txBox="1">
              <a:spLocks noChangeArrowheads="1"/>
            </p:cNvSpPr>
            <p:nvPr/>
          </p:nvSpPr>
          <p:spPr bwMode="auto">
            <a:xfrm>
              <a:off x="4320" y="2251"/>
              <a:ext cx="1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 dirty="0">
                  <a:solidFill>
                    <a:srgbClr val="000000"/>
                  </a:solidFill>
                </a:rPr>
                <a:t>n</a:t>
              </a:r>
              <a:endParaRPr lang="cs-CZ" altLang="cs-CZ" sz="20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03493" name="Text Box 69"/>
            <p:cNvSpPr txBox="1">
              <a:spLocks noChangeArrowheads="1"/>
            </p:cNvSpPr>
            <p:nvPr/>
          </p:nvSpPr>
          <p:spPr bwMode="auto">
            <a:xfrm>
              <a:off x="5050" y="3339"/>
              <a:ext cx="18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M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03495" name="Text Box 71"/>
          <p:cNvSpPr txBox="1">
            <a:spLocks noChangeArrowheads="1"/>
          </p:cNvSpPr>
          <p:nvPr/>
        </p:nvSpPr>
        <p:spPr bwMode="auto">
          <a:xfrm>
            <a:off x="946150" y="3716338"/>
            <a:ext cx="14652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u="sng">
                <a:solidFill>
                  <a:srgbClr val="000000"/>
                </a:solidFill>
              </a:rPr>
              <a:t>usměrňovač</a:t>
            </a:r>
            <a:endParaRPr lang="cs-CZ" altLang="cs-CZ" b="1" u="sng" baseline="-25000">
              <a:solidFill>
                <a:srgbClr val="000000"/>
              </a:solidFill>
            </a:endParaRPr>
          </a:p>
        </p:txBody>
      </p:sp>
      <p:sp>
        <p:nvSpPr>
          <p:cNvPr id="103496" name="Text Box 72"/>
          <p:cNvSpPr txBox="1">
            <a:spLocks noChangeArrowheads="1"/>
          </p:cNvSpPr>
          <p:nvPr/>
        </p:nvSpPr>
        <p:spPr bwMode="auto">
          <a:xfrm>
            <a:off x="3203575" y="4238625"/>
            <a:ext cx="168275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u="sng">
                <a:solidFill>
                  <a:srgbClr val="000000"/>
                </a:solidFill>
              </a:rPr>
              <a:t>motor x brzda</a:t>
            </a:r>
          </a:p>
          <a:p>
            <a:r>
              <a:rPr lang="cs-CZ" altLang="cs-CZ" b="1" u="sng">
                <a:solidFill>
                  <a:srgbClr val="000000"/>
                </a:solidFill>
              </a:rPr>
              <a:t>(čerpadlo)</a:t>
            </a:r>
            <a:endParaRPr lang="cs-CZ" altLang="cs-CZ" b="1" u="sng" baseline="-25000">
              <a:solidFill>
                <a:srgbClr val="000000"/>
              </a:solidFill>
            </a:endParaRPr>
          </a:p>
        </p:txBody>
      </p:sp>
      <p:sp>
        <p:nvSpPr>
          <p:cNvPr id="103497" name="Text Box 73"/>
          <p:cNvSpPr txBox="1">
            <a:spLocks noChangeArrowheads="1"/>
          </p:cNvSpPr>
          <p:nvPr/>
        </p:nvSpPr>
        <p:spPr bwMode="auto">
          <a:xfrm>
            <a:off x="5219700" y="3716338"/>
            <a:ext cx="20526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u="sng">
                <a:solidFill>
                  <a:srgbClr val="000000"/>
                </a:solidFill>
              </a:rPr>
              <a:t>reverzační pohon</a:t>
            </a:r>
            <a:endParaRPr lang="cs-CZ" altLang="cs-CZ" b="1" u="sng" baseline="-25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3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3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3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3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94" grpId="0" animBg="1"/>
      <p:bldP spid="103487" grpId="0" animBg="1"/>
      <p:bldP spid="103486" grpId="0" animBg="1"/>
      <p:bldP spid="103426" grpId="0"/>
      <p:bldP spid="103495" grpId="1"/>
      <p:bldP spid="103496" grpId="1"/>
      <p:bldP spid="103497" grpId="1"/>
    </p:bldLst>
  </p:timing>
</p:sld>
</file>

<file path=ppt/theme/theme1.xml><?xml version="1.0" encoding="utf-8"?>
<a:theme xmlns:a="http://schemas.openxmlformats.org/drawingml/2006/main" name="Štěrbina">
  <a:themeElements>
    <a:clrScheme name="Štěrbina 10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FFFF"/>
      </a:hlink>
      <a:folHlink>
        <a:srgbClr val="FFFF66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10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2708</TotalTime>
  <Words>2328</Words>
  <Application>Microsoft Office PowerPoint</Application>
  <PresentationFormat>Předvádění na obrazovce (4:3)</PresentationFormat>
  <Paragraphs>591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Comic Sans MS</vt:lpstr>
      <vt:lpstr>Symbol</vt:lpstr>
      <vt:lpstr>Tahoma</vt:lpstr>
      <vt:lpstr>Wingdings</vt:lpstr>
      <vt:lpstr>Štěrbina</vt:lpstr>
      <vt:lpstr>Rovnice</vt:lpstr>
      <vt:lpstr>Stejnosměrné stroje  III.</vt:lpstr>
      <vt:lpstr>Regulace otáček </vt:lpstr>
      <vt:lpstr>Motor s cizím buzením – principy regulace </vt:lpstr>
      <vt:lpstr>CBM - řídící charakteristika, stav naprázdno</vt:lpstr>
      <vt:lpstr>CBM - řídící charakteristika, I = konst.</vt:lpstr>
      <vt:lpstr>Regulace otáček změnou napájecího napětí </vt:lpstr>
      <vt:lpstr>Regulace otáček změnou napájecího napětí </vt:lpstr>
      <vt:lpstr>Regulace otáček změnou buzení </vt:lpstr>
      <vt:lpstr>Reverzační pohony </vt:lpstr>
      <vt:lpstr>Reverzační pohon s jedním usměrňovačem </vt:lpstr>
      <vt:lpstr>Reverzační pohon s jedním usměrňovačem </vt:lpstr>
      <vt:lpstr>Prezentace aplikace PowerPoint</vt:lpstr>
      <vt:lpstr>Prezentace aplikace PowerPoint</vt:lpstr>
      <vt:lpstr>Reverzační pohon se dvěma usměrňovači </vt:lpstr>
      <vt:lpstr>Reverzační pohon se dvěma usměrňovači </vt:lpstr>
      <vt:lpstr>Prezentace aplikace PowerPoint</vt:lpstr>
      <vt:lpstr>Prezentace aplikace PowerPoint</vt:lpstr>
      <vt:lpstr>Motor s cizím buzením – principy brzdění</vt:lpstr>
      <vt:lpstr>Brzdění  do odporu</vt:lpstr>
      <vt:lpstr>Brzdění  protiproudem</vt:lpstr>
      <vt:lpstr>Brzdění  protiproudem</vt:lpstr>
      <vt:lpstr>Rekuperační brzdění</vt:lpstr>
      <vt:lpstr>Sériový motor – principy regulace </vt:lpstr>
      <vt:lpstr>Sériový motor – principy regulace </vt:lpstr>
      <vt:lpstr>Regulace řazením do hospodárných skupin  </vt:lpstr>
      <vt:lpstr>Sériový motor – brzdění </vt:lpstr>
      <vt:lpstr>Sériový motor – brzdění do odporu</vt:lpstr>
      <vt:lpstr>Brzdění protiproudem – aktivní zátěž</vt:lpstr>
      <vt:lpstr>Brzdění protiproudem – pasivní zátěž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Krokový motor</dc:title>
  <dc:creator>pe</dc:creator>
  <cp:lastModifiedBy>Ivo Petricek</cp:lastModifiedBy>
  <cp:revision>265</cp:revision>
  <dcterms:created xsi:type="dcterms:W3CDTF">2008-02-21T05:46:37Z</dcterms:created>
  <dcterms:modified xsi:type="dcterms:W3CDTF">2023-11-14T08:59:59Z</dcterms:modified>
</cp:coreProperties>
</file>