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7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32CCD64-B096-4D8C-960E-AB8EE52841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49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7A6AF0-8577-4503-8D9B-611F4F63AF0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DEAB-1EA2-44DC-AD4F-94917C7DF9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50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728A-8AAD-4A03-BB99-755C66F98C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120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082D0-FE27-431C-AB5F-8C7FA64F69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082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CF49B-12E3-4A9B-89B2-AF094F45EE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54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4CC6-8C33-4AD4-AA55-90EEE1AE70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1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4191-0432-433E-BA2A-1C186AC726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2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334C4-1933-4A44-9D29-D9E33B61D6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859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1661-3451-444C-A0A7-7175DCE6CE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64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E03A5-9B57-4361-8CBB-5F65108881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850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5285-25C8-4CD7-9C19-39F8525583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507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E39EEE-3E3D-4A8F-A775-E6FD175958B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ter-fendt.de/html5/phcz/electricmotor_cz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ifiphysik.de/elektrizitaetslehre/elektromagnetische-induktion/grundwissen/induktion-durch-bewegung" TargetMode="External"/><Relationship Id="rId4" Type="http://schemas.openxmlformats.org/officeDocument/2006/relationships/hyperlink" Target="https://commons.wikimedia.org/wiki/File:Animation_einer_Gleichstrommaschine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c%20motor%20open_v_Varia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" y="1628800"/>
            <a:ext cx="820896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1008062"/>
          </a:xfrm>
          <a:solidFill>
            <a:srgbClr val="CCFFCC"/>
          </a:solidFill>
        </p:spPr>
        <p:txBody>
          <a:bodyPr/>
          <a:lstStyle/>
          <a:p>
            <a:r>
              <a:rPr lang="cs-CZ" altLang="cs-CZ" sz="5600" b="1">
                <a:solidFill>
                  <a:schemeClr val="bg1"/>
                </a:solidFill>
                <a:latin typeface="Comic Sans MS" panose="030F0702030302020204" pitchFamily="66" charset="0"/>
              </a:rPr>
              <a:t>Stejnosměrné stroje  I.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3598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Konstrukce a princip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0825" y="2344738"/>
            <a:ext cx="4176713" cy="579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bg2"/>
                </a:solidFill>
                <a:latin typeface="Comic Sans MS" panose="030F0702030302020204" pitchFamily="66" charset="0"/>
              </a:rPr>
              <a:t>Konstrukce a princip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48264" y="6462910"/>
            <a:ext cx="20883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(aktualizace 9/2021</a:t>
            </a:r>
            <a:r>
              <a:rPr lang="cs-CZ" altLang="cs-CZ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  <a:endParaRPr lang="cs-CZ" altLang="cs-CZ" sz="1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činnosti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20686" r="16719" b="47559"/>
          <a:stretch>
            <a:fillRect/>
          </a:stretch>
        </p:blipFill>
        <p:spPr bwMode="auto">
          <a:xfrm>
            <a:off x="179388" y="1556792"/>
            <a:ext cx="8718340" cy="421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Komutace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852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Komutace je změna smyslu proudu v cívce.</a:t>
            </a: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</a:rPr>
              <a:t>Předpoklad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 – rozložení proudu odpovídá poměru odporů kartáče.</a:t>
            </a:r>
          </a:p>
        </p:txBody>
      </p:sp>
      <p:sp>
        <p:nvSpPr>
          <p:cNvPr id="70759" name="Rectangle 103"/>
          <p:cNvSpPr>
            <a:spLocks noChangeArrowheads="1"/>
          </p:cNvSpPr>
          <p:nvPr/>
        </p:nvSpPr>
        <p:spPr bwMode="auto">
          <a:xfrm>
            <a:off x="2987675" y="3714750"/>
            <a:ext cx="1008063" cy="35877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0760" name="AutoShape 104"/>
          <p:cNvCxnSpPr>
            <a:cxnSpLocks noChangeShapeType="1"/>
            <a:stCxn id="70759" idx="2"/>
          </p:cNvCxnSpPr>
          <p:nvPr/>
        </p:nvCxnSpPr>
        <p:spPr bwMode="auto">
          <a:xfrm>
            <a:off x="3492500" y="4092575"/>
            <a:ext cx="0" cy="4143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767" name="Line 111"/>
          <p:cNvSpPr>
            <a:spLocks noChangeShapeType="1"/>
          </p:cNvSpPr>
          <p:nvPr/>
        </p:nvSpPr>
        <p:spPr bwMode="auto">
          <a:xfrm rot="5400000">
            <a:off x="3455194" y="4328319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768" name="Text Box 112"/>
          <p:cNvSpPr txBox="1">
            <a:spLocks noChangeArrowheads="1"/>
          </p:cNvSpPr>
          <p:nvPr/>
        </p:nvSpPr>
        <p:spPr bwMode="auto">
          <a:xfrm>
            <a:off x="3689350" y="4076700"/>
            <a:ext cx="52228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40A</a:t>
            </a:r>
          </a:p>
        </p:txBody>
      </p:sp>
      <p:sp>
        <p:nvSpPr>
          <p:cNvPr id="70763" name="Line 107"/>
          <p:cNvSpPr>
            <a:spLocks noChangeShapeType="1"/>
          </p:cNvSpPr>
          <p:nvPr/>
        </p:nvSpPr>
        <p:spPr bwMode="auto">
          <a:xfrm>
            <a:off x="2555875" y="2708275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765" name="Text Box 109"/>
          <p:cNvSpPr txBox="1">
            <a:spLocks noChangeArrowheads="1"/>
          </p:cNvSpPr>
          <p:nvPr/>
        </p:nvSpPr>
        <p:spPr bwMode="auto">
          <a:xfrm>
            <a:off x="3978275" y="2781300"/>
            <a:ext cx="52228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0766" name="Text Box 110"/>
          <p:cNvSpPr txBox="1">
            <a:spLocks noChangeArrowheads="1"/>
          </p:cNvSpPr>
          <p:nvPr/>
        </p:nvSpPr>
        <p:spPr bwMode="auto">
          <a:xfrm>
            <a:off x="2411413" y="2708275"/>
            <a:ext cx="5222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grpSp>
        <p:nvGrpSpPr>
          <p:cNvPr id="70868" name="Group 212"/>
          <p:cNvGrpSpPr>
            <a:grpSpLocks/>
          </p:cNvGrpSpPr>
          <p:nvPr/>
        </p:nvGrpSpPr>
        <p:grpSpPr bwMode="auto">
          <a:xfrm>
            <a:off x="325438" y="1843088"/>
            <a:ext cx="7558087" cy="1797050"/>
            <a:chOff x="205" y="1161"/>
            <a:chExt cx="4761" cy="1132"/>
          </a:xfrm>
        </p:grpSpPr>
        <p:grpSp>
          <p:nvGrpSpPr>
            <p:cNvPr id="70691" name="Group 35"/>
            <p:cNvGrpSpPr>
              <a:grpSpLocks/>
            </p:cNvGrpSpPr>
            <p:nvPr/>
          </p:nvGrpSpPr>
          <p:grpSpPr bwMode="auto">
            <a:xfrm>
              <a:off x="808" y="1568"/>
              <a:ext cx="757" cy="106"/>
              <a:chOff x="567" y="1344"/>
              <a:chExt cx="757" cy="106"/>
            </a:xfrm>
          </p:grpSpPr>
          <p:grpSp>
            <p:nvGrpSpPr>
              <p:cNvPr id="70687" name="Group 31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0680" name="Group 2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0681" name="Arc 2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682" name="Arc 26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683" name="Arc 27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684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686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688" name="Oval 32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0689" name="Oval 33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702" name="Group 46"/>
            <p:cNvGrpSpPr>
              <a:grpSpLocks/>
            </p:cNvGrpSpPr>
            <p:nvPr/>
          </p:nvGrpSpPr>
          <p:grpSpPr bwMode="auto">
            <a:xfrm>
              <a:off x="2168" y="1568"/>
              <a:ext cx="757" cy="106"/>
              <a:chOff x="567" y="1344"/>
              <a:chExt cx="757" cy="106"/>
            </a:xfrm>
          </p:grpSpPr>
          <p:grpSp>
            <p:nvGrpSpPr>
              <p:cNvPr id="70703" name="Group 47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0704" name="Group 4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0705" name="Arc 49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6" name="Arc 50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7" name="Arc 5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08" name="Line 5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709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10" name="Oval 54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0711" name="Oval 55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669" name="Group 13"/>
            <p:cNvGrpSpPr>
              <a:grpSpLocks/>
            </p:cNvGrpSpPr>
            <p:nvPr/>
          </p:nvGrpSpPr>
          <p:grpSpPr bwMode="auto">
            <a:xfrm>
              <a:off x="522" y="2112"/>
              <a:ext cx="3356" cy="181"/>
              <a:chOff x="295" y="1979"/>
              <a:chExt cx="3356" cy="181"/>
            </a:xfrm>
          </p:grpSpPr>
          <p:sp>
            <p:nvSpPr>
              <p:cNvPr id="70666" name="Rectangle 10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0668" name="Group 12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0661" name="Rectangle 5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0662" name="Rectangle 6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0663" name="Rectangle 7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0664" name="Rectangle 8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0665" name="Rectangle 9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0693" name="Group 37"/>
            <p:cNvGrpSpPr>
              <a:grpSpLocks noChangeAspect="1"/>
            </p:cNvGrpSpPr>
            <p:nvPr/>
          </p:nvGrpSpPr>
          <p:grpSpPr bwMode="auto">
            <a:xfrm rot="16200000">
              <a:off x="1835" y="1299"/>
              <a:ext cx="78" cy="615"/>
              <a:chOff x="2391" y="2631"/>
              <a:chExt cx="93" cy="724"/>
            </a:xfrm>
          </p:grpSpPr>
          <p:grpSp>
            <p:nvGrpSpPr>
              <p:cNvPr id="70694" name="Group 38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0695" name="Arc 39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696" name="Arc 40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697" name="Arc 41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698" name="Line 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699" name="Line 43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700" name="Oval 44"/>
            <p:cNvSpPr>
              <a:spLocks noChangeAspect="1" noChangeArrowheads="1"/>
            </p:cNvSpPr>
            <p:nvPr/>
          </p:nvSpPr>
          <p:spPr bwMode="auto">
            <a:xfrm rot="16200000">
              <a:off x="1488" y="1597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0701" name="Oval 45"/>
            <p:cNvSpPr>
              <a:spLocks noChangeAspect="1" noChangeArrowheads="1"/>
            </p:cNvSpPr>
            <p:nvPr/>
          </p:nvSpPr>
          <p:spPr bwMode="auto">
            <a:xfrm rot="16200000">
              <a:off x="2168" y="1597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0712" name="Group 56"/>
            <p:cNvGrpSpPr>
              <a:grpSpLocks/>
            </p:cNvGrpSpPr>
            <p:nvPr/>
          </p:nvGrpSpPr>
          <p:grpSpPr bwMode="auto">
            <a:xfrm>
              <a:off x="2849" y="1568"/>
              <a:ext cx="757" cy="106"/>
              <a:chOff x="567" y="1344"/>
              <a:chExt cx="757" cy="106"/>
            </a:xfrm>
          </p:grpSpPr>
          <p:grpSp>
            <p:nvGrpSpPr>
              <p:cNvPr id="70713" name="Group 57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0714" name="Group 5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0715" name="Arc 59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6" name="Arc 60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7" name="Arc 6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18" name="Line 6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719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20" name="Oval 64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0721" name="Oval 65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733" name="Group 77"/>
            <p:cNvGrpSpPr>
              <a:grpSpLocks noChangeAspect="1"/>
            </p:cNvGrpSpPr>
            <p:nvPr/>
          </p:nvGrpSpPr>
          <p:grpSpPr bwMode="auto">
            <a:xfrm rot="16200000">
              <a:off x="474" y="1299"/>
              <a:ext cx="78" cy="615"/>
              <a:chOff x="2391" y="2631"/>
              <a:chExt cx="93" cy="724"/>
            </a:xfrm>
          </p:grpSpPr>
          <p:grpSp>
            <p:nvGrpSpPr>
              <p:cNvPr id="70734" name="Group 78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0735" name="Arc 79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36" name="Arc 80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37" name="Arc 81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38" name="Line 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39" name="Line 83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741" name="Oval 85"/>
            <p:cNvSpPr>
              <a:spLocks noChangeAspect="1" noChangeArrowheads="1"/>
            </p:cNvSpPr>
            <p:nvPr/>
          </p:nvSpPr>
          <p:spPr bwMode="auto">
            <a:xfrm rot="16200000">
              <a:off x="807" y="1597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0743" name="Group 87"/>
            <p:cNvGrpSpPr>
              <a:grpSpLocks noChangeAspect="1"/>
            </p:cNvGrpSpPr>
            <p:nvPr/>
          </p:nvGrpSpPr>
          <p:grpSpPr bwMode="auto">
            <a:xfrm rot="16200000">
              <a:off x="3876" y="1299"/>
              <a:ext cx="78" cy="615"/>
              <a:chOff x="2391" y="2631"/>
              <a:chExt cx="93" cy="724"/>
            </a:xfrm>
          </p:grpSpPr>
          <p:grpSp>
            <p:nvGrpSpPr>
              <p:cNvPr id="70744" name="Group 88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0745" name="Arc 89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46" name="Arc 90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47" name="Arc 91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48" name="Line 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49" name="Line 93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750" name="Oval 94"/>
            <p:cNvSpPr>
              <a:spLocks noChangeAspect="1" noChangeArrowheads="1"/>
            </p:cNvSpPr>
            <p:nvPr/>
          </p:nvSpPr>
          <p:spPr bwMode="auto">
            <a:xfrm rot="16200000">
              <a:off x="3529" y="1597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0753" name="AutoShape 97"/>
            <p:cNvCxnSpPr>
              <a:cxnSpLocks noChangeShapeType="1"/>
              <a:stCxn id="70741" idx="2"/>
              <a:endCxn id="70661" idx="0"/>
            </p:cNvCxnSpPr>
            <p:nvPr/>
          </p:nvCxnSpPr>
          <p:spPr bwMode="auto">
            <a:xfrm flipH="1">
              <a:off x="840" y="1688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754" name="AutoShape 98"/>
            <p:cNvCxnSpPr>
              <a:cxnSpLocks noChangeShapeType="1"/>
              <a:stCxn id="70700" idx="2"/>
              <a:endCxn id="70662" idx="0"/>
            </p:cNvCxnSpPr>
            <p:nvPr/>
          </p:nvCxnSpPr>
          <p:spPr bwMode="auto">
            <a:xfrm flipH="1">
              <a:off x="1520" y="1696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755" name="AutoShape 99"/>
            <p:cNvCxnSpPr>
              <a:cxnSpLocks noChangeShapeType="1"/>
              <a:stCxn id="70710" idx="2"/>
              <a:endCxn id="70663" idx="0"/>
            </p:cNvCxnSpPr>
            <p:nvPr/>
          </p:nvCxnSpPr>
          <p:spPr bwMode="auto">
            <a:xfrm flipH="1">
              <a:off x="2200" y="1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756" name="AutoShape 100"/>
            <p:cNvCxnSpPr>
              <a:cxnSpLocks noChangeShapeType="1"/>
              <a:stCxn id="70720" idx="2"/>
              <a:endCxn id="70664" idx="0"/>
            </p:cNvCxnSpPr>
            <p:nvPr/>
          </p:nvCxnSpPr>
          <p:spPr bwMode="auto">
            <a:xfrm flipH="1">
              <a:off x="2881" y="1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757" name="AutoShape 101"/>
            <p:cNvCxnSpPr>
              <a:cxnSpLocks noChangeShapeType="1"/>
              <a:stCxn id="70750" idx="2"/>
              <a:endCxn id="70665" idx="0"/>
            </p:cNvCxnSpPr>
            <p:nvPr/>
          </p:nvCxnSpPr>
          <p:spPr bwMode="auto">
            <a:xfrm flipH="1">
              <a:off x="3561" y="1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761" name="Line 105"/>
            <p:cNvSpPr>
              <a:spLocks noChangeShapeType="1"/>
            </p:cNvSpPr>
            <p:nvPr/>
          </p:nvSpPr>
          <p:spPr bwMode="auto">
            <a:xfrm>
              <a:off x="4014" y="2203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0762" name="Text Box 106"/>
            <p:cNvSpPr txBox="1">
              <a:spLocks noChangeArrowheads="1"/>
            </p:cNvSpPr>
            <p:nvPr/>
          </p:nvSpPr>
          <p:spPr bwMode="auto">
            <a:xfrm>
              <a:off x="4286" y="1946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70764" name="Line 108"/>
            <p:cNvSpPr>
              <a:spLocks noChangeShapeType="1"/>
            </p:cNvSpPr>
            <p:nvPr/>
          </p:nvSpPr>
          <p:spPr bwMode="auto">
            <a:xfrm rot="10800000">
              <a:off x="2336" y="1750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0770" name="Text Box 114"/>
            <p:cNvSpPr txBox="1">
              <a:spLocks noChangeArrowheads="1"/>
            </p:cNvSpPr>
            <p:nvPr/>
          </p:nvSpPr>
          <p:spPr bwMode="auto">
            <a:xfrm>
              <a:off x="2309" y="1161"/>
              <a:ext cx="1070" cy="2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000000"/>
                  </a:solidFill>
                  <a:sym typeface="Symbol" panose="05050102010706020507" pitchFamily="18" charset="2"/>
                </a:rPr>
                <a:t>komutující cívka</a:t>
              </a:r>
            </a:p>
          </p:txBody>
        </p:sp>
        <p:sp>
          <p:nvSpPr>
            <p:cNvPr id="70771" name="Line 115"/>
            <p:cNvSpPr>
              <a:spLocks noChangeShapeType="1"/>
            </p:cNvSpPr>
            <p:nvPr/>
          </p:nvSpPr>
          <p:spPr bwMode="auto">
            <a:xfrm flipH="1">
              <a:off x="1994" y="1161"/>
              <a:ext cx="317" cy="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70860" name="Group 204"/>
          <p:cNvGrpSpPr>
            <a:grpSpLocks/>
          </p:cNvGrpSpPr>
          <p:nvPr/>
        </p:nvGrpSpPr>
        <p:grpSpPr bwMode="auto">
          <a:xfrm>
            <a:off x="3203575" y="5948363"/>
            <a:ext cx="1008063" cy="792162"/>
            <a:chOff x="2018" y="3656"/>
            <a:chExt cx="635" cy="499"/>
          </a:xfrm>
        </p:grpSpPr>
        <p:sp>
          <p:nvSpPr>
            <p:cNvPr id="70773" name="Rectangle 117"/>
            <p:cNvSpPr>
              <a:spLocks noChangeArrowheads="1"/>
            </p:cNvSpPr>
            <p:nvPr/>
          </p:nvSpPr>
          <p:spPr bwMode="auto">
            <a:xfrm>
              <a:off x="2018" y="3656"/>
              <a:ext cx="635" cy="22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70774" name="AutoShape 118"/>
            <p:cNvCxnSpPr>
              <a:cxnSpLocks noChangeShapeType="1"/>
              <a:stCxn id="70773" idx="2"/>
            </p:cNvCxnSpPr>
            <p:nvPr/>
          </p:nvCxnSpPr>
          <p:spPr bwMode="auto">
            <a:xfrm>
              <a:off x="2336" y="3894"/>
              <a:ext cx="0" cy="26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861" name="Group 205"/>
          <p:cNvGrpSpPr>
            <a:grpSpLocks/>
          </p:cNvGrpSpPr>
          <p:nvPr/>
        </p:nvGrpSpPr>
        <p:grpSpPr bwMode="auto">
          <a:xfrm>
            <a:off x="3851275" y="6310313"/>
            <a:ext cx="600075" cy="431800"/>
            <a:chOff x="2426" y="3884"/>
            <a:chExt cx="378" cy="272"/>
          </a:xfrm>
        </p:grpSpPr>
        <p:sp>
          <p:nvSpPr>
            <p:cNvPr id="70775" name="Line 119"/>
            <p:cNvSpPr>
              <a:spLocks noChangeShapeType="1"/>
            </p:cNvSpPr>
            <p:nvPr/>
          </p:nvSpPr>
          <p:spPr bwMode="auto">
            <a:xfrm rot="5400000">
              <a:off x="2312" y="404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0776" name="Text Box 120"/>
            <p:cNvSpPr txBox="1">
              <a:spLocks noChangeArrowheads="1"/>
            </p:cNvSpPr>
            <p:nvPr/>
          </p:nvSpPr>
          <p:spPr bwMode="auto">
            <a:xfrm>
              <a:off x="2506" y="3884"/>
              <a:ext cx="2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40A</a:t>
              </a:r>
            </a:p>
          </p:txBody>
        </p:sp>
      </p:grpSp>
      <p:grpSp>
        <p:nvGrpSpPr>
          <p:cNvPr id="70858" name="Group 202"/>
          <p:cNvGrpSpPr>
            <a:grpSpLocks/>
          </p:cNvGrpSpPr>
          <p:nvPr/>
        </p:nvGrpSpPr>
        <p:grpSpPr bwMode="auto">
          <a:xfrm>
            <a:off x="541338" y="4724400"/>
            <a:ext cx="7558087" cy="1150938"/>
            <a:chOff x="341" y="2885"/>
            <a:chExt cx="4761" cy="725"/>
          </a:xfrm>
        </p:grpSpPr>
        <p:grpSp>
          <p:nvGrpSpPr>
            <p:cNvPr id="70779" name="Group 123"/>
            <p:cNvGrpSpPr>
              <a:grpSpLocks/>
            </p:cNvGrpSpPr>
            <p:nvPr/>
          </p:nvGrpSpPr>
          <p:grpSpPr bwMode="auto">
            <a:xfrm>
              <a:off x="944" y="2885"/>
              <a:ext cx="757" cy="106"/>
              <a:chOff x="567" y="1344"/>
              <a:chExt cx="757" cy="106"/>
            </a:xfrm>
          </p:grpSpPr>
          <p:grpSp>
            <p:nvGrpSpPr>
              <p:cNvPr id="70780" name="Group 124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0781" name="Group 12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0782" name="Arc 126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83" name="Arc 127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84" name="Arc 128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85" name="Line 1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786" name="Line 130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87" name="Oval 131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0788" name="Oval 132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789" name="Group 133"/>
            <p:cNvGrpSpPr>
              <a:grpSpLocks/>
            </p:cNvGrpSpPr>
            <p:nvPr/>
          </p:nvGrpSpPr>
          <p:grpSpPr bwMode="auto">
            <a:xfrm>
              <a:off x="2304" y="2885"/>
              <a:ext cx="757" cy="106"/>
              <a:chOff x="567" y="1344"/>
              <a:chExt cx="757" cy="106"/>
            </a:xfrm>
          </p:grpSpPr>
          <p:grpSp>
            <p:nvGrpSpPr>
              <p:cNvPr id="70790" name="Group 134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0791" name="Group 13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0792" name="Arc 136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93" name="Arc 137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94" name="Arc 138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95" name="Line 1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796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797" name="Oval 141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0798" name="Oval 142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799" name="Group 143"/>
            <p:cNvGrpSpPr>
              <a:grpSpLocks/>
            </p:cNvGrpSpPr>
            <p:nvPr/>
          </p:nvGrpSpPr>
          <p:grpSpPr bwMode="auto">
            <a:xfrm>
              <a:off x="658" y="3429"/>
              <a:ext cx="3356" cy="181"/>
              <a:chOff x="295" y="1979"/>
              <a:chExt cx="3356" cy="181"/>
            </a:xfrm>
          </p:grpSpPr>
          <p:sp>
            <p:nvSpPr>
              <p:cNvPr id="70800" name="Rectangle 144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0801" name="Group 145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0802" name="Rectangle 146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0803" name="Rectangle 147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0804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0805" name="Rectangle 149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0806" name="Rectangle 150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0807" name="Group 151"/>
            <p:cNvGrpSpPr>
              <a:grpSpLocks noChangeAspect="1"/>
            </p:cNvGrpSpPr>
            <p:nvPr/>
          </p:nvGrpSpPr>
          <p:grpSpPr bwMode="auto">
            <a:xfrm rot="16200000">
              <a:off x="1971" y="2616"/>
              <a:ext cx="78" cy="615"/>
              <a:chOff x="2391" y="2631"/>
              <a:chExt cx="93" cy="724"/>
            </a:xfrm>
          </p:grpSpPr>
          <p:grpSp>
            <p:nvGrpSpPr>
              <p:cNvPr id="70808" name="Group 152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0809" name="Arc 153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10" name="Arc 154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11" name="Arc 155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12" name="Line 1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813" name="Line 157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814" name="Oval 158"/>
            <p:cNvSpPr>
              <a:spLocks noChangeAspect="1" noChangeArrowheads="1"/>
            </p:cNvSpPr>
            <p:nvPr/>
          </p:nvSpPr>
          <p:spPr bwMode="auto">
            <a:xfrm rot="16200000">
              <a:off x="1624" y="2914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0815" name="Oval 159"/>
            <p:cNvSpPr>
              <a:spLocks noChangeAspect="1" noChangeArrowheads="1"/>
            </p:cNvSpPr>
            <p:nvPr/>
          </p:nvSpPr>
          <p:spPr bwMode="auto">
            <a:xfrm rot="16200000">
              <a:off x="2304" y="2914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0816" name="Group 160"/>
            <p:cNvGrpSpPr>
              <a:grpSpLocks/>
            </p:cNvGrpSpPr>
            <p:nvPr/>
          </p:nvGrpSpPr>
          <p:grpSpPr bwMode="auto">
            <a:xfrm>
              <a:off x="2985" y="2885"/>
              <a:ext cx="757" cy="106"/>
              <a:chOff x="567" y="1344"/>
              <a:chExt cx="757" cy="106"/>
            </a:xfrm>
          </p:grpSpPr>
          <p:grpSp>
            <p:nvGrpSpPr>
              <p:cNvPr id="70817" name="Group 161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0818" name="Group 16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0819" name="Arc 16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820" name="Arc 16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821" name="Arc 16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822" name="Line 16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0823" name="Line 167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824" name="Oval 168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0825" name="Oval 169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826" name="Group 170"/>
            <p:cNvGrpSpPr>
              <a:grpSpLocks noChangeAspect="1"/>
            </p:cNvGrpSpPr>
            <p:nvPr/>
          </p:nvGrpSpPr>
          <p:grpSpPr bwMode="auto">
            <a:xfrm rot="16200000">
              <a:off x="610" y="2616"/>
              <a:ext cx="78" cy="615"/>
              <a:chOff x="2391" y="2631"/>
              <a:chExt cx="93" cy="724"/>
            </a:xfrm>
          </p:grpSpPr>
          <p:grpSp>
            <p:nvGrpSpPr>
              <p:cNvPr id="70827" name="Group 171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0828" name="Arc 172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29" name="Arc 173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30" name="Arc 174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31" name="Line 1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832" name="Line 176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833" name="Oval 177"/>
            <p:cNvSpPr>
              <a:spLocks noChangeAspect="1" noChangeArrowheads="1"/>
            </p:cNvSpPr>
            <p:nvPr/>
          </p:nvSpPr>
          <p:spPr bwMode="auto">
            <a:xfrm rot="16200000">
              <a:off x="943" y="2914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0834" name="Group 178"/>
            <p:cNvGrpSpPr>
              <a:grpSpLocks noChangeAspect="1"/>
            </p:cNvGrpSpPr>
            <p:nvPr/>
          </p:nvGrpSpPr>
          <p:grpSpPr bwMode="auto">
            <a:xfrm rot="16200000">
              <a:off x="4012" y="2616"/>
              <a:ext cx="78" cy="615"/>
              <a:chOff x="2391" y="2631"/>
              <a:chExt cx="93" cy="724"/>
            </a:xfrm>
          </p:grpSpPr>
          <p:grpSp>
            <p:nvGrpSpPr>
              <p:cNvPr id="70835" name="Group 179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0836" name="Arc 180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37" name="Arc 181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38" name="Arc 182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839" name="Line 1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840" name="Line 184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841" name="Oval 185"/>
            <p:cNvSpPr>
              <a:spLocks noChangeAspect="1" noChangeArrowheads="1"/>
            </p:cNvSpPr>
            <p:nvPr/>
          </p:nvSpPr>
          <p:spPr bwMode="auto">
            <a:xfrm rot="16200000">
              <a:off x="3665" y="2914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0842" name="AutoShape 186"/>
            <p:cNvCxnSpPr>
              <a:cxnSpLocks noChangeShapeType="1"/>
              <a:stCxn id="70833" idx="2"/>
              <a:endCxn id="70802" idx="0"/>
            </p:cNvCxnSpPr>
            <p:nvPr/>
          </p:nvCxnSpPr>
          <p:spPr bwMode="auto">
            <a:xfrm flipH="1">
              <a:off x="976" y="3005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43" name="AutoShape 187"/>
            <p:cNvCxnSpPr>
              <a:cxnSpLocks noChangeShapeType="1"/>
              <a:stCxn id="70814" idx="2"/>
              <a:endCxn id="70803" idx="0"/>
            </p:cNvCxnSpPr>
            <p:nvPr/>
          </p:nvCxnSpPr>
          <p:spPr bwMode="auto">
            <a:xfrm flipH="1">
              <a:off x="1656" y="3013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44" name="AutoShape 188"/>
            <p:cNvCxnSpPr>
              <a:cxnSpLocks noChangeShapeType="1"/>
              <a:stCxn id="70797" idx="2"/>
              <a:endCxn id="70804" idx="0"/>
            </p:cNvCxnSpPr>
            <p:nvPr/>
          </p:nvCxnSpPr>
          <p:spPr bwMode="auto">
            <a:xfrm flipH="1">
              <a:off x="2336" y="3005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45" name="AutoShape 189"/>
            <p:cNvCxnSpPr>
              <a:cxnSpLocks noChangeShapeType="1"/>
              <a:stCxn id="70824" idx="2"/>
              <a:endCxn id="70805" idx="0"/>
            </p:cNvCxnSpPr>
            <p:nvPr/>
          </p:nvCxnSpPr>
          <p:spPr bwMode="auto">
            <a:xfrm flipH="1">
              <a:off x="3017" y="3005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46" name="AutoShape 190"/>
            <p:cNvCxnSpPr>
              <a:cxnSpLocks noChangeShapeType="1"/>
              <a:stCxn id="70841" idx="2"/>
              <a:endCxn id="70806" idx="0"/>
            </p:cNvCxnSpPr>
            <p:nvPr/>
          </p:nvCxnSpPr>
          <p:spPr bwMode="auto">
            <a:xfrm flipH="1">
              <a:off x="3697" y="3005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847" name="Line 191"/>
            <p:cNvSpPr>
              <a:spLocks noChangeShapeType="1"/>
            </p:cNvSpPr>
            <p:nvPr/>
          </p:nvSpPr>
          <p:spPr bwMode="auto">
            <a:xfrm>
              <a:off x="4150" y="3520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0848" name="Text Box 192"/>
            <p:cNvSpPr txBox="1">
              <a:spLocks noChangeArrowheads="1"/>
            </p:cNvSpPr>
            <p:nvPr/>
          </p:nvSpPr>
          <p:spPr bwMode="auto">
            <a:xfrm>
              <a:off x="4422" y="3263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70849" name="Line 193"/>
            <p:cNvSpPr>
              <a:spLocks noChangeShapeType="1"/>
            </p:cNvSpPr>
            <p:nvPr/>
          </p:nvSpPr>
          <p:spPr bwMode="auto">
            <a:xfrm>
              <a:off x="1837" y="3067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0850" name="Line 194"/>
            <p:cNvSpPr>
              <a:spLocks noChangeShapeType="1"/>
            </p:cNvSpPr>
            <p:nvPr/>
          </p:nvSpPr>
          <p:spPr bwMode="auto">
            <a:xfrm rot="10800000">
              <a:off x="2472" y="3067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0851" name="Text Box 195"/>
          <p:cNvSpPr txBox="1">
            <a:spLocks noChangeArrowheads="1"/>
          </p:cNvSpPr>
          <p:nvPr/>
        </p:nvSpPr>
        <p:spPr bwMode="auto">
          <a:xfrm>
            <a:off x="2970213" y="50133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10A</a:t>
            </a:r>
          </a:p>
        </p:txBody>
      </p:sp>
      <p:sp>
        <p:nvSpPr>
          <p:cNvPr id="70852" name="Text Box 196"/>
          <p:cNvSpPr txBox="1">
            <a:spLocks noChangeArrowheads="1"/>
          </p:cNvSpPr>
          <p:nvPr/>
        </p:nvSpPr>
        <p:spPr bwMode="auto">
          <a:xfrm>
            <a:off x="4140200" y="50133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0855" name="Line 199"/>
          <p:cNvSpPr>
            <a:spLocks noChangeShapeType="1"/>
          </p:cNvSpPr>
          <p:nvPr/>
        </p:nvSpPr>
        <p:spPr bwMode="auto">
          <a:xfrm>
            <a:off x="1908175" y="5013325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859" name="Text Box 203"/>
          <p:cNvSpPr txBox="1">
            <a:spLocks noChangeArrowheads="1"/>
          </p:cNvSpPr>
          <p:nvPr/>
        </p:nvSpPr>
        <p:spPr bwMode="auto">
          <a:xfrm>
            <a:off x="1889125" y="50260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0862" name="Line 206"/>
          <p:cNvSpPr>
            <a:spLocks noChangeShapeType="1"/>
          </p:cNvSpPr>
          <p:nvPr/>
        </p:nvSpPr>
        <p:spPr bwMode="auto">
          <a:xfrm rot="5400000">
            <a:off x="2412206" y="5228432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863" name="Line 207"/>
          <p:cNvSpPr>
            <a:spLocks noChangeShapeType="1"/>
          </p:cNvSpPr>
          <p:nvPr/>
        </p:nvSpPr>
        <p:spPr bwMode="auto">
          <a:xfrm rot="5400000">
            <a:off x="3491706" y="5228432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866" name="Text Box 210"/>
          <p:cNvSpPr txBox="1">
            <a:spLocks noChangeArrowheads="1"/>
          </p:cNvSpPr>
          <p:nvPr/>
        </p:nvSpPr>
        <p:spPr bwMode="auto">
          <a:xfrm>
            <a:off x="3276600" y="52292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30A</a:t>
            </a:r>
          </a:p>
        </p:txBody>
      </p:sp>
      <p:sp>
        <p:nvSpPr>
          <p:cNvPr id="70867" name="Text Box 211"/>
          <p:cNvSpPr txBox="1">
            <a:spLocks noChangeArrowheads="1"/>
          </p:cNvSpPr>
          <p:nvPr/>
        </p:nvSpPr>
        <p:spPr bwMode="auto">
          <a:xfrm>
            <a:off x="2154238" y="52292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10A</a:t>
            </a:r>
          </a:p>
        </p:txBody>
      </p:sp>
      <p:sp>
        <p:nvSpPr>
          <p:cNvPr id="70870" name="Line 214"/>
          <p:cNvSpPr>
            <a:spLocks noChangeShapeType="1"/>
          </p:cNvSpPr>
          <p:nvPr/>
        </p:nvSpPr>
        <p:spPr bwMode="auto">
          <a:xfrm rot="5400000">
            <a:off x="3131343" y="2996407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871" name="Text Box 215"/>
          <p:cNvSpPr txBox="1">
            <a:spLocks noChangeArrowheads="1"/>
          </p:cNvSpPr>
          <p:nvPr/>
        </p:nvSpPr>
        <p:spPr bwMode="auto">
          <a:xfrm>
            <a:off x="2897188" y="2794000"/>
            <a:ext cx="5222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40A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4168E-6 L 0.02361 -2.64168E-6 " pathEditMode="relative" ptsTypes="AA">
                                      <p:cBhvr>
                                        <p:cTn id="84" dur="2000" fill="hold"/>
                                        <p:tgtEl>
                                          <p:spTgt spid="70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759" grpId="0" animBg="1"/>
      <p:bldP spid="70767" grpId="0" animBg="1"/>
      <p:bldP spid="70768" grpId="0"/>
      <p:bldP spid="70763" grpId="0" animBg="1"/>
      <p:bldP spid="70765" grpId="0"/>
      <p:bldP spid="70766" grpId="0"/>
      <p:bldP spid="70851" grpId="0"/>
      <p:bldP spid="70852" grpId="0"/>
      <p:bldP spid="70855" grpId="0" animBg="1"/>
      <p:bldP spid="70859" grpId="0"/>
      <p:bldP spid="70862" grpId="0" animBg="1"/>
      <p:bldP spid="70863" grpId="0" animBg="1"/>
      <p:bldP spid="70866" grpId="0"/>
      <p:bldP spid="70867" grpId="0"/>
      <p:bldP spid="70870" grpId="0" animBg="1"/>
      <p:bldP spid="708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Komutace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Proud v komutující cívce poklesne v závislosti na pozici kartáče.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grpSp>
        <p:nvGrpSpPr>
          <p:cNvPr id="72790" name="Group 86"/>
          <p:cNvGrpSpPr>
            <a:grpSpLocks/>
          </p:cNvGrpSpPr>
          <p:nvPr/>
        </p:nvGrpSpPr>
        <p:grpSpPr bwMode="auto">
          <a:xfrm>
            <a:off x="3203575" y="3067050"/>
            <a:ext cx="1008063" cy="792163"/>
            <a:chOff x="2018" y="3656"/>
            <a:chExt cx="635" cy="499"/>
          </a:xfrm>
        </p:grpSpPr>
        <p:sp>
          <p:nvSpPr>
            <p:cNvPr id="72791" name="Rectangle 87"/>
            <p:cNvSpPr>
              <a:spLocks noChangeArrowheads="1"/>
            </p:cNvSpPr>
            <p:nvPr/>
          </p:nvSpPr>
          <p:spPr bwMode="auto">
            <a:xfrm>
              <a:off x="2018" y="3656"/>
              <a:ext cx="635" cy="22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72792" name="AutoShape 88"/>
            <p:cNvCxnSpPr>
              <a:cxnSpLocks noChangeShapeType="1"/>
              <a:stCxn id="72791" idx="2"/>
            </p:cNvCxnSpPr>
            <p:nvPr/>
          </p:nvCxnSpPr>
          <p:spPr bwMode="auto">
            <a:xfrm>
              <a:off x="2336" y="3894"/>
              <a:ext cx="0" cy="26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93" name="Group 89"/>
          <p:cNvGrpSpPr>
            <a:grpSpLocks/>
          </p:cNvGrpSpPr>
          <p:nvPr/>
        </p:nvGrpSpPr>
        <p:grpSpPr bwMode="auto">
          <a:xfrm>
            <a:off x="3851275" y="3429000"/>
            <a:ext cx="600075" cy="431800"/>
            <a:chOff x="2426" y="3884"/>
            <a:chExt cx="378" cy="272"/>
          </a:xfrm>
        </p:grpSpPr>
        <p:sp>
          <p:nvSpPr>
            <p:cNvPr id="72794" name="Line 90"/>
            <p:cNvSpPr>
              <a:spLocks noChangeShapeType="1"/>
            </p:cNvSpPr>
            <p:nvPr/>
          </p:nvSpPr>
          <p:spPr bwMode="auto">
            <a:xfrm rot="5400000">
              <a:off x="2312" y="404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95" name="Text Box 91"/>
            <p:cNvSpPr txBox="1">
              <a:spLocks noChangeArrowheads="1"/>
            </p:cNvSpPr>
            <p:nvPr/>
          </p:nvSpPr>
          <p:spPr bwMode="auto">
            <a:xfrm>
              <a:off x="2506" y="3884"/>
              <a:ext cx="2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40A</a:t>
              </a:r>
            </a:p>
          </p:txBody>
        </p:sp>
      </p:grpSp>
      <p:grpSp>
        <p:nvGrpSpPr>
          <p:cNvPr id="72796" name="Group 92"/>
          <p:cNvGrpSpPr>
            <a:grpSpLocks/>
          </p:cNvGrpSpPr>
          <p:nvPr/>
        </p:nvGrpSpPr>
        <p:grpSpPr bwMode="auto">
          <a:xfrm>
            <a:off x="541338" y="1844675"/>
            <a:ext cx="7558087" cy="1150938"/>
            <a:chOff x="341" y="2885"/>
            <a:chExt cx="4761" cy="725"/>
          </a:xfrm>
        </p:grpSpPr>
        <p:grpSp>
          <p:nvGrpSpPr>
            <p:cNvPr id="72797" name="Group 93"/>
            <p:cNvGrpSpPr>
              <a:grpSpLocks/>
            </p:cNvGrpSpPr>
            <p:nvPr/>
          </p:nvGrpSpPr>
          <p:grpSpPr bwMode="auto">
            <a:xfrm>
              <a:off x="944" y="2885"/>
              <a:ext cx="757" cy="106"/>
              <a:chOff x="567" y="1344"/>
              <a:chExt cx="757" cy="106"/>
            </a:xfrm>
          </p:grpSpPr>
          <p:grpSp>
            <p:nvGrpSpPr>
              <p:cNvPr id="72798" name="Group 94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2799" name="Group 9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2800" name="Arc 96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01" name="Arc 97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02" name="Arc 98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03" name="Line 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804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805" name="Oval 101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2806" name="Oval 102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807" name="Group 103"/>
            <p:cNvGrpSpPr>
              <a:grpSpLocks/>
            </p:cNvGrpSpPr>
            <p:nvPr/>
          </p:nvGrpSpPr>
          <p:grpSpPr bwMode="auto">
            <a:xfrm>
              <a:off x="2304" y="2885"/>
              <a:ext cx="757" cy="106"/>
              <a:chOff x="567" y="1344"/>
              <a:chExt cx="757" cy="106"/>
            </a:xfrm>
          </p:grpSpPr>
          <p:grpSp>
            <p:nvGrpSpPr>
              <p:cNvPr id="72808" name="Group 104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2809" name="Group 10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2810" name="Arc 106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11" name="Arc 107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12" name="Arc 108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13" name="Line 10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814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815" name="Oval 111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2816" name="Oval 112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817" name="Group 113"/>
            <p:cNvGrpSpPr>
              <a:grpSpLocks/>
            </p:cNvGrpSpPr>
            <p:nvPr/>
          </p:nvGrpSpPr>
          <p:grpSpPr bwMode="auto">
            <a:xfrm>
              <a:off x="658" y="3429"/>
              <a:ext cx="3356" cy="181"/>
              <a:chOff x="295" y="1979"/>
              <a:chExt cx="3356" cy="181"/>
            </a:xfrm>
          </p:grpSpPr>
          <p:sp>
            <p:nvSpPr>
              <p:cNvPr id="72818" name="Rectangle 114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819" name="Group 115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2820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2821" name="Rectangle 117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28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2823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2824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2825" name="Group 121"/>
            <p:cNvGrpSpPr>
              <a:grpSpLocks noChangeAspect="1"/>
            </p:cNvGrpSpPr>
            <p:nvPr/>
          </p:nvGrpSpPr>
          <p:grpSpPr bwMode="auto">
            <a:xfrm rot="16200000">
              <a:off x="1971" y="2616"/>
              <a:ext cx="78" cy="615"/>
              <a:chOff x="2391" y="2631"/>
              <a:chExt cx="93" cy="724"/>
            </a:xfrm>
          </p:grpSpPr>
          <p:grpSp>
            <p:nvGrpSpPr>
              <p:cNvPr id="72826" name="Group 122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2827" name="Arc 123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28" name="Arc 124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29" name="Arc 125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30" name="Line 1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831" name="Line 127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832" name="Oval 128"/>
            <p:cNvSpPr>
              <a:spLocks noChangeAspect="1" noChangeArrowheads="1"/>
            </p:cNvSpPr>
            <p:nvPr/>
          </p:nvSpPr>
          <p:spPr bwMode="auto">
            <a:xfrm rot="16200000">
              <a:off x="1624" y="2914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2833" name="Oval 129"/>
            <p:cNvSpPr>
              <a:spLocks noChangeAspect="1" noChangeArrowheads="1"/>
            </p:cNvSpPr>
            <p:nvPr/>
          </p:nvSpPr>
          <p:spPr bwMode="auto">
            <a:xfrm rot="16200000">
              <a:off x="2304" y="2914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2834" name="Group 130"/>
            <p:cNvGrpSpPr>
              <a:grpSpLocks/>
            </p:cNvGrpSpPr>
            <p:nvPr/>
          </p:nvGrpSpPr>
          <p:grpSpPr bwMode="auto">
            <a:xfrm>
              <a:off x="2985" y="2885"/>
              <a:ext cx="757" cy="106"/>
              <a:chOff x="567" y="1344"/>
              <a:chExt cx="757" cy="106"/>
            </a:xfrm>
          </p:grpSpPr>
          <p:grpSp>
            <p:nvGrpSpPr>
              <p:cNvPr id="72835" name="Group 131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2836" name="Group 13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2837" name="Arc 13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38" name="Arc 13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39" name="Arc 13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40" name="Line 1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841" name="Line 137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842" name="Oval 138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2843" name="Oval 139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844" name="Group 140"/>
            <p:cNvGrpSpPr>
              <a:grpSpLocks noChangeAspect="1"/>
            </p:cNvGrpSpPr>
            <p:nvPr/>
          </p:nvGrpSpPr>
          <p:grpSpPr bwMode="auto">
            <a:xfrm rot="16200000">
              <a:off x="610" y="2616"/>
              <a:ext cx="78" cy="615"/>
              <a:chOff x="2391" y="2631"/>
              <a:chExt cx="93" cy="724"/>
            </a:xfrm>
          </p:grpSpPr>
          <p:grpSp>
            <p:nvGrpSpPr>
              <p:cNvPr id="72845" name="Group 141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2846" name="Arc 142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47" name="Arc 143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48" name="Arc 144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49" name="Line 1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850" name="Line 146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851" name="Oval 147"/>
            <p:cNvSpPr>
              <a:spLocks noChangeAspect="1" noChangeArrowheads="1"/>
            </p:cNvSpPr>
            <p:nvPr/>
          </p:nvSpPr>
          <p:spPr bwMode="auto">
            <a:xfrm rot="16200000">
              <a:off x="943" y="2914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2852" name="Group 148"/>
            <p:cNvGrpSpPr>
              <a:grpSpLocks noChangeAspect="1"/>
            </p:cNvGrpSpPr>
            <p:nvPr/>
          </p:nvGrpSpPr>
          <p:grpSpPr bwMode="auto">
            <a:xfrm rot="16200000">
              <a:off x="4012" y="2616"/>
              <a:ext cx="78" cy="615"/>
              <a:chOff x="2391" y="2631"/>
              <a:chExt cx="93" cy="724"/>
            </a:xfrm>
          </p:grpSpPr>
          <p:grpSp>
            <p:nvGrpSpPr>
              <p:cNvPr id="72853" name="Group 149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2854" name="Arc 150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55" name="Arc 151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56" name="Arc 152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57" name="Line 1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858" name="Line 154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859" name="Oval 155"/>
            <p:cNvSpPr>
              <a:spLocks noChangeAspect="1" noChangeArrowheads="1"/>
            </p:cNvSpPr>
            <p:nvPr/>
          </p:nvSpPr>
          <p:spPr bwMode="auto">
            <a:xfrm rot="16200000">
              <a:off x="3665" y="2914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2860" name="AutoShape 156"/>
            <p:cNvCxnSpPr>
              <a:cxnSpLocks noChangeShapeType="1"/>
              <a:stCxn id="72851" idx="2"/>
              <a:endCxn id="72820" idx="0"/>
            </p:cNvCxnSpPr>
            <p:nvPr/>
          </p:nvCxnSpPr>
          <p:spPr bwMode="auto">
            <a:xfrm flipH="1">
              <a:off x="976" y="3005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61" name="AutoShape 157"/>
            <p:cNvCxnSpPr>
              <a:cxnSpLocks noChangeShapeType="1"/>
              <a:stCxn id="72832" idx="2"/>
              <a:endCxn id="72821" idx="0"/>
            </p:cNvCxnSpPr>
            <p:nvPr/>
          </p:nvCxnSpPr>
          <p:spPr bwMode="auto">
            <a:xfrm flipH="1">
              <a:off x="1656" y="3013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62" name="AutoShape 158"/>
            <p:cNvCxnSpPr>
              <a:cxnSpLocks noChangeShapeType="1"/>
              <a:stCxn id="72815" idx="2"/>
              <a:endCxn id="72822" idx="0"/>
            </p:cNvCxnSpPr>
            <p:nvPr/>
          </p:nvCxnSpPr>
          <p:spPr bwMode="auto">
            <a:xfrm flipH="1">
              <a:off x="2336" y="3005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63" name="AutoShape 159"/>
            <p:cNvCxnSpPr>
              <a:cxnSpLocks noChangeShapeType="1"/>
              <a:stCxn id="72842" idx="2"/>
              <a:endCxn id="72823" idx="0"/>
            </p:cNvCxnSpPr>
            <p:nvPr/>
          </p:nvCxnSpPr>
          <p:spPr bwMode="auto">
            <a:xfrm flipH="1">
              <a:off x="3017" y="3005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64" name="AutoShape 160"/>
            <p:cNvCxnSpPr>
              <a:cxnSpLocks noChangeShapeType="1"/>
              <a:stCxn id="72859" idx="2"/>
              <a:endCxn id="72824" idx="0"/>
            </p:cNvCxnSpPr>
            <p:nvPr/>
          </p:nvCxnSpPr>
          <p:spPr bwMode="auto">
            <a:xfrm flipH="1">
              <a:off x="3697" y="3005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65" name="Line 161"/>
            <p:cNvSpPr>
              <a:spLocks noChangeShapeType="1"/>
            </p:cNvSpPr>
            <p:nvPr/>
          </p:nvSpPr>
          <p:spPr bwMode="auto">
            <a:xfrm>
              <a:off x="4150" y="3520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2866" name="Text Box 162"/>
            <p:cNvSpPr txBox="1">
              <a:spLocks noChangeArrowheads="1"/>
            </p:cNvSpPr>
            <p:nvPr/>
          </p:nvSpPr>
          <p:spPr bwMode="auto">
            <a:xfrm>
              <a:off x="4422" y="3263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72867" name="Line 163"/>
            <p:cNvSpPr>
              <a:spLocks noChangeShapeType="1"/>
            </p:cNvSpPr>
            <p:nvPr/>
          </p:nvSpPr>
          <p:spPr bwMode="auto">
            <a:xfrm>
              <a:off x="1837" y="3067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2868" name="Line 164"/>
            <p:cNvSpPr>
              <a:spLocks noChangeShapeType="1"/>
            </p:cNvSpPr>
            <p:nvPr/>
          </p:nvSpPr>
          <p:spPr bwMode="auto">
            <a:xfrm rot="10800000">
              <a:off x="2472" y="3067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2869" name="Text Box 165"/>
          <p:cNvSpPr txBox="1">
            <a:spLocks noChangeArrowheads="1"/>
          </p:cNvSpPr>
          <p:nvPr/>
        </p:nvSpPr>
        <p:spPr bwMode="auto">
          <a:xfrm>
            <a:off x="3436938" y="2133600"/>
            <a:ext cx="342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0A</a:t>
            </a:r>
          </a:p>
        </p:txBody>
      </p:sp>
      <p:sp>
        <p:nvSpPr>
          <p:cNvPr id="72870" name="Text Box 166"/>
          <p:cNvSpPr txBox="1">
            <a:spLocks noChangeArrowheads="1"/>
          </p:cNvSpPr>
          <p:nvPr/>
        </p:nvSpPr>
        <p:spPr bwMode="auto">
          <a:xfrm>
            <a:off x="4314825" y="2133600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2871" name="Line 167"/>
          <p:cNvSpPr>
            <a:spLocks noChangeShapeType="1"/>
          </p:cNvSpPr>
          <p:nvPr/>
        </p:nvSpPr>
        <p:spPr bwMode="auto">
          <a:xfrm>
            <a:off x="2124075" y="2133600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872" name="Text Box 168"/>
          <p:cNvSpPr txBox="1">
            <a:spLocks noChangeArrowheads="1"/>
          </p:cNvSpPr>
          <p:nvPr/>
        </p:nvSpPr>
        <p:spPr bwMode="auto">
          <a:xfrm>
            <a:off x="2082800" y="2146300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2873" name="Line 169"/>
          <p:cNvSpPr>
            <a:spLocks noChangeShapeType="1"/>
          </p:cNvSpPr>
          <p:nvPr/>
        </p:nvSpPr>
        <p:spPr bwMode="auto">
          <a:xfrm rot="5400000">
            <a:off x="2770981" y="2348707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874" name="Line 170"/>
          <p:cNvSpPr>
            <a:spLocks noChangeShapeType="1"/>
          </p:cNvSpPr>
          <p:nvPr/>
        </p:nvSpPr>
        <p:spPr bwMode="auto">
          <a:xfrm rot="5400000">
            <a:off x="3852069" y="2350294"/>
            <a:ext cx="5762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875" name="Text Box 171"/>
          <p:cNvSpPr txBox="1">
            <a:spLocks noChangeArrowheads="1"/>
          </p:cNvSpPr>
          <p:nvPr/>
        </p:nvSpPr>
        <p:spPr bwMode="auto">
          <a:xfrm>
            <a:off x="3594100" y="2349500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2876" name="Text Box 172"/>
          <p:cNvSpPr txBox="1">
            <a:spLocks noChangeArrowheads="1"/>
          </p:cNvSpPr>
          <p:nvPr/>
        </p:nvSpPr>
        <p:spPr bwMode="auto">
          <a:xfrm>
            <a:off x="2514600" y="2349500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grpSp>
        <p:nvGrpSpPr>
          <p:cNvPr id="72877" name="Group 173"/>
          <p:cNvGrpSpPr>
            <a:grpSpLocks/>
          </p:cNvGrpSpPr>
          <p:nvPr/>
        </p:nvGrpSpPr>
        <p:grpSpPr bwMode="auto">
          <a:xfrm>
            <a:off x="2770188" y="5299075"/>
            <a:ext cx="1008062" cy="792163"/>
            <a:chOff x="2018" y="3656"/>
            <a:chExt cx="635" cy="499"/>
          </a:xfrm>
        </p:grpSpPr>
        <p:sp>
          <p:nvSpPr>
            <p:cNvPr id="72878" name="Rectangle 174"/>
            <p:cNvSpPr>
              <a:spLocks noChangeArrowheads="1"/>
            </p:cNvSpPr>
            <p:nvPr/>
          </p:nvSpPr>
          <p:spPr bwMode="auto">
            <a:xfrm>
              <a:off x="2018" y="3656"/>
              <a:ext cx="635" cy="22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72879" name="AutoShape 175"/>
            <p:cNvCxnSpPr>
              <a:cxnSpLocks noChangeShapeType="1"/>
              <a:stCxn id="72878" idx="2"/>
            </p:cNvCxnSpPr>
            <p:nvPr/>
          </p:nvCxnSpPr>
          <p:spPr bwMode="auto">
            <a:xfrm>
              <a:off x="2336" y="3894"/>
              <a:ext cx="0" cy="26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880" name="Group 176"/>
          <p:cNvGrpSpPr>
            <a:grpSpLocks/>
          </p:cNvGrpSpPr>
          <p:nvPr/>
        </p:nvGrpSpPr>
        <p:grpSpPr bwMode="auto">
          <a:xfrm>
            <a:off x="3417888" y="5661025"/>
            <a:ext cx="600075" cy="431800"/>
            <a:chOff x="2426" y="3884"/>
            <a:chExt cx="378" cy="272"/>
          </a:xfrm>
        </p:grpSpPr>
        <p:sp>
          <p:nvSpPr>
            <p:cNvPr id="72881" name="Line 177"/>
            <p:cNvSpPr>
              <a:spLocks noChangeShapeType="1"/>
            </p:cNvSpPr>
            <p:nvPr/>
          </p:nvSpPr>
          <p:spPr bwMode="auto">
            <a:xfrm rot="5400000">
              <a:off x="2312" y="404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2882" name="Text Box 178"/>
            <p:cNvSpPr txBox="1">
              <a:spLocks noChangeArrowheads="1"/>
            </p:cNvSpPr>
            <p:nvPr/>
          </p:nvSpPr>
          <p:spPr bwMode="auto">
            <a:xfrm>
              <a:off x="2506" y="3884"/>
              <a:ext cx="2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40A</a:t>
              </a:r>
            </a:p>
          </p:txBody>
        </p:sp>
      </p:grpSp>
      <p:grpSp>
        <p:nvGrpSpPr>
          <p:cNvPr id="72964" name="Group 260"/>
          <p:cNvGrpSpPr>
            <a:grpSpLocks/>
          </p:cNvGrpSpPr>
          <p:nvPr/>
        </p:nvGrpSpPr>
        <p:grpSpPr bwMode="auto">
          <a:xfrm>
            <a:off x="107950" y="4076700"/>
            <a:ext cx="7558088" cy="1150938"/>
            <a:chOff x="68" y="2568"/>
            <a:chExt cx="4761" cy="725"/>
          </a:xfrm>
        </p:grpSpPr>
        <p:grpSp>
          <p:nvGrpSpPr>
            <p:cNvPr id="72884" name="Group 180"/>
            <p:cNvGrpSpPr>
              <a:grpSpLocks/>
            </p:cNvGrpSpPr>
            <p:nvPr/>
          </p:nvGrpSpPr>
          <p:grpSpPr bwMode="auto">
            <a:xfrm>
              <a:off x="671" y="2568"/>
              <a:ext cx="757" cy="106"/>
              <a:chOff x="567" y="1344"/>
              <a:chExt cx="757" cy="106"/>
            </a:xfrm>
          </p:grpSpPr>
          <p:grpSp>
            <p:nvGrpSpPr>
              <p:cNvPr id="72885" name="Group 181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2886" name="Group 18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2887" name="Arc 18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88" name="Arc 18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89" name="Arc 18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90" name="Line 18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891" name="Line 187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892" name="Oval 188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2893" name="Oval 189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894" name="Group 190"/>
            <p:cNvGrpSpPr>
              <a:grpSpLocks/>
            </p:cNvGrpSpPr>
            <p:nvPr/>
          </p:nvGrpSpPr>
          <p:grpSpPr bwMode="auto">
            <a:xfrm>
              <a:off x="2031" y="2568"/>
              <a:ext cx="757" cy="106"/>
              <a:chOff x="567" y="1344"/>
              <a:chExt cx="757" cy="106"/>
            </a:xfrm>
          </p:grpSpPr>
          <p:grpSp>
            <p:nvGrpSpPr>
              <p:cNvPr id="72895" name="Group 191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2896" name="Group 19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2897" name="Arc 19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98" name="Arc 19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899" name="Arc 19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900" name="Line 19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901" name="Line 197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902" name="Oval 198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2903" name="Oval 199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904" name="Group 200"/>
            <p:cNvGrpSpPr>
              <a:grpSpLocks/>
            </p:cNvGrpSpPr>
            <p:nvPr/>
          </p:nvGrpSpPr>
          <p:grpSpPr bwMode="auto">
            <a:xfrm>
              <a:off x="385" y="3112"/>
              <a:ext cx="3356" cy="181"/>
              <a:chOff x="295" y="1979"/>
              <a:chExt cx="3356" cy="181"/>
            </a:xfrm>
          </p:grpSpPr>
          <p:sp>
            <p:nvSpPr>
              <p:cNvPr id="72905" name="Rectangle 201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906" name="Group 202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2907" name="Rectangle 203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2908" name="Rectangle 204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2909" name="Rectangle 205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2910" name="Rectangle 206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291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 dirty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2912" name="Group 208"/>
            <p:cNvGrpSpPr>
              <a:grpSpLocks noChangeAspect="1"/>
            </p:cNvGrpSpPr>
            <p:nvPr/>
          </p:nvGrpSpPr>
          <p:grpSpPr bwMode="auto">
            <a:xfrm rot="16200000">
              <a:off x="1698" y="2299"/>
              <a:ext cx="78" cy="615"/>
              <a:chOff x="2391" y="2631"/>
              <a:chExt cx="93" cy="724"/>
            </a:xfrm>
          </p:grpSpPr>
          <p:grpSp>
            <p:nvGrpSpPr>
              <p:cNvPr id="72913" name="Group 209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2914" name="Arc 210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15" name="Arc 211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16" name="Arc 212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17" name="Line 2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918" name="Line 214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919" name="Oval 215"/>
            <p:cNvSpPr>
              <a:spLocks noChangeAspect="1" noChangeArrowheads="1"/>
            </p:cNvSpPr>
            <p:nvPr/>
          </p:nvSpPr>
          <p:spPr bwMode="auto">
            <a:xfrm rot="16200000">
              <a:off x="1351" y="2597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2920" name="Oval 216"/>
            <p:cNvSpPr>
              <a:spLocks noChangeAspect="1" noChangeArrowheads="1"/>
            </p:cNvSpPr>
            <p:nvPr/>
          </p:nvSpPr>
          <p:spPr bwMode="auto">
            <a:xfrm rot="16200000">
              <a:off x="2031" y="2597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2921" name="Group 217"/>
            <p:cNvGrpSpPr>
              <a:grpSpLocks/>
            </p:cNvGrpSpPr>
            <p:nvPr/>
          </p:nvGrpSpPr>
          <p:grpSpPr bwMode="auto">
            <a:xfrm>
              <a:off x="2712" y="2568"/>
              <a:ext cx="757" cy="106"/>
              <a:chOff x="567" y="1344"/>
              <a:chExt cx="757" cy="106"/>
            </a:xfrm>
          </p:grpSpPr>
          <p:grpSp>
            <p:nvGrpSpPr>
              <p:cNvPr id="72922" name="Group 218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2923" name="Group 2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2924" name="Arc 220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925" name="Arc 22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926" name="Arc 222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927" name="Line 22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928" name="Line 224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929" name="Oval 225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2930" name="Oval 226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931" name="Group 227"/>
            <p:cNvGrpSpPr>
              <a:grpSpLocks noChangeAspect="1"/>
            </p:cNvGrpSpPr>
            <p:nvPr/>
          </p:nvGrpSpPr>
          <p:grpSpPr bwMode="auto">
            <a:xfrm rot="16200000">
              <a:off x="337" y="2299"/>
              <a:ext cx="78" cy="615"/>
              <a:chOff x="2391" y="2631"/>
              <a:chExt cx="93" cy="724"/>
            </a:xfrm>
          </p:grpSpPr>
          <p:grpSp>
            <p:nvGrpSpPr>
              <p:cNvPr id="72932" name="Group 228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2933" name="Arc 229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34" name="Arc 230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35" name="Arc 231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36" name="Line 2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937" name="Line 233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938" name="Oval 234"/>
            <p:cNvSpPr>
              <a:spLocks noChangeAspect="1" noChangeArrowheads="1"/>
            </p:cNvSpPr>
            <p:nvPr/>
          </p:nvSpPr>
          <p:spPr bwMode="auto">
            <a:xfrm rot="16200000">
              <a:off x="670" y="2597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2939" name="Group 235"/>
            <p:cNvGrpSpPr>
              <a:grpSpLocks noChangeAspect="1"/>
            </p:cNvGrpSpPr>
            <p:nvPr/>
          </p:nvGrpSpPr>
          <p:grpSpPr bwMode="auto">
            <a:xfrm rot="16200000">
              <a:off x="3739" y="2299"/>
              <a:ext cx="78" cy="615"/>
              <a:chOff x="2391" y="2631"/>
              <a:chExt cx="93" cy="724"/>
            </a:xfrm>
          </p:grpSpPr>
          <p:grpSp>
            <p:nvGrpSpPr>
              <p:cNvPr id="72940" name="Group 236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2941" name="Arc 237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42" name="Arc 238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43" name="Arc 239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44" name="Line 2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945" name="Line 241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946" name="Oval 242"/>
            <p:cNvSpPr>
              <a:spLocks noChangeAspect="1" noChangeArrowheads="1"/>
            </p:cNvSpPr>
            <p:nvPr/>
          </p:nvSpPr>
          <p:spPr bwMode="auto">
            <a:xfrm rot="16200000">
              <a:off x="3392" y="2597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2947" name="AutoShape 243"/>
            <p:cNvCxnSpPr>
              <a:cxnSpLocks noChangeShapeType="1"/>
              <a:stCxn id="72938" idx="2"/>
              <a:endCxn id="72907" idx="0"/>
            </p:cNvCxnSpPr>
            <p:nvPr/>
          </p:nvCxnSpPr>
          <p:spPr bwMode="auto">
            <a:xfrm flipH="1">
              <a:off x="703" y="2688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948" name="AutoShape 244"/>
            <p:cNvCxnSpPr>
              <a:cxnSpLocks noChangeShapeType="1"/>
              <a:stCxn id="72919" idx="2"/>
              <a:endCxn id="72908" idx="0"/>
            </p:cNvCxnSpPr>
            <p:nvPr/>
          </p:nvCxnSpPr>
          <p:spPr bwMode="auto">
            <a:xfrm flipH="1">
              <a:off x="1383" y="2696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949" name="AutoShape 245"/>
            <p:cNvCxnSpPr>
              <a:cxnSpLocks noChangeShapeType="1"/>
              <a:stCxn id="72902" idx="2"/>
              <a:endCxn id="72909" idx="0"/>
            </p:cNvCxnSpPr>
            <p:nvPr/>
          </p:nvCxnSpPr>
          <p:spPr bwMode="auto">
            <a:xfrm flipH="1">
              <a:off x="2063" y="2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950" name="AutoShape 246"/>
            <p:cNvCxnSpPr>
              <a:cxnSpLocks noChangeShapeType="1"/>
              <a:stCxn id="72929" idx="2"/>
              <a:endCxn id="72910" idx="0"/>
            </p:cNvCxnSpPr>
            <p:nvPr/>
          </p:nvCxnSpPr>
          <p:spPr bwMode="auto">
            <a:xfrm flipH="1">
              <a:off x="2744" y="2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951" name="AutoShape 247"/>
            <p:cNvCxnSpPr>
              <a:cxnSpLocks noChangeShapeType="1"/>
              <a:stCxn id="72946" idx="2"/>
              <a:endCxn id="72911" idx="0"/>
            </p:cNvCxnSpPr>
            <p:nvPr/>
          </p:nvCxnSpPr>
          <p:spPr bwMode="auto">
            <a:xfrm flipH="1">
              <a:off x="3424" y="2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952" name="Line 248"/>
            <p:cNvSpPr>
              <a:spLocks noChangeShapeType="1"/>
            </p:cNvSpPr>
            <p:nvPr/>
          </p:nvSpPr>
          <p:spPr bwMode="auto">
            <a:xfrm>
              <a:off x="3877" y="3203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2953" name="Text Box 249"/>
            <p:cNvSpPr txBox="1">
              <a:spLocks noChangeArrowheads="1"/>
            </p:cNvSpPr>
            <p:nvPr/>
          </p:nvSpPr>
          <p:spPr bwMode="auto">
            <a:xfrm>
              <a:off x="4149" y="2946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72954" name="Line 250"/>
            <p:cNvSpPr>
              <a:spLocks noChangeShapeType="1"/>
            </p:cNvSpPr>
            <p:nvPr/>
          </p:nvSpPr>
          <p:spPr bwMode="auto">
            <a:xfrm rot="10800000">
              <a:off x="1564" y="2750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2955" name="Line 251"/>
            <p:cNvSpPr>
              <a:spLocks noChangeShapeType="1"/>
            </p:cNvSpPr>
            <p:nvPr/>
          </p:nvSpPr>
          <p:spPr bwMode="auto">
            <a:xfrm rot="10800000">
              <a:off x="2199" y="2750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2956" name="Text Box 252"/>
          <p:cNvSpPr txBox="1">
            <a:spLocks noChangeArrowheads="1"/>
          </p:cNvSpPr>
          <p:nvPr/>
        </p:nvSpPr>
        <p:spPr bwMode="auto">
          <a:xfrm>
            <a:off x="3594100" y="43656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10A</a:t>
            </a:r>
          </a:p>
        </p:txBody>
      </p:sp>
      <p:sp>
        <p:nvSpPr>
          <p:cNvPr id="72957" name="Text Box 253"/>
          <p:cNvSpPr txBox="1">
            <a:spLocks noChangeArrowheads="1"/>
          </p:cNvSpPr>
          <p:nvPr/>
        </p:nvSpPr>
        <p:spPr bwMode="auto">
          <a:xfrm>
            <a:off x="4603750" y="43656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2958" name="Line 254"/>
          <p:cNvSpPr>
            <a:spLocks noChangeShapeType="1"/>
          </p:cNvSpPr>
          <p:nvPr/>
        </p:nvSpPr>
        <p:spPr bwMode="auto">
          <a:xfrm>
            <a:off x="2266950" y="4365625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959" name="Text Box 255"/>
          <p:cNvSpPr txBox="1">
            <a:spLocks noChangeArrowheads="1"/>
          </p:cNvSpPr>
          <p:nvPr/>
        </p:nvSpPr>
        <p:spPr bwMode="auto">
          <a:xfrm>
            <a:off x="2268538" y="43656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2960" name="Line 256"/>
          <p:cNvSpPr>
            <a:spLocks noChangeShapeType="1"/>
          </p:cNvSpPr>
          <p:nvPr/>
        </p:nvSpPr>
        <p:spPr bwMode="auto">
          <a:xfrm rot="5400000">
            <a:off x="2915443" y="4580732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961" name="Line 257"/>
          <p:cNvSpPr>
            <a:spLocks noChangeShapeType="1"/>
          </p:cNvSpPr>
          <p:nvPr/>
        </p:nvSpPr>
        <p:spPr bwMode="auto">
          <a:xfrm rot="5400000">
            <a:off x="3996532" y="4582319"/>
            <a:ext cx="5762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962" name="Text Box 258"/>
          <p:cNvSpPr txBox="1">
            <a:spLocks noChangeArrowheads="1"/>
          </p:cNvSpPr>
          <p:nvPr/>
        </p:nvSpPr>
        <p:spPr bwMode="auto">
          <a:xfrm>
            <a:off x="4356100" y="45815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10A</a:t>
            </a:r>
          </a:p>
        </p:txBody>
      </p:sp>
      <p:sp>
        <p:nvSpPr>
          <p:cNvPr id="72963" name="Text Box 259"/>
          <p:cNvSpPr txBox="1">
            <a:spLocks noChangeArrowheads="1"/>
          </p:cNvSpPr>
          <p:nvPr/>
        </p:nvSpPr>
        <p:spPr bwMode="auto">
          <a:xfrm>
            <a:off x="3276600" y="45815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30A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322E-6 L 0.05902 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6.7083E-8 L 0.09861 -6.7083E-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2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869" grpId="0"/>
      <p:bldP spid="72870" grpId="0"/>
      <p:bldP spid="72871" grpId="0" animBg="1"/>
      <p:bldP spid="72872" grpId="0"/>
      <p:bldP spid="72873" grpId="0" animBg="1"/>
      <p:bldP spid="72874" grpId="0" animBg="1"/>
      <p:bldP spid="72875" grpId="0"/>
      <p:bldP spid="72876" grpId="0"/>
      <p:bldP spid="72956" grpId="0"/>
      <p:bldP spid="72957" grpId="0"/>
      <p:bldP spid="72958" grpId="0" animBg="1"/>
      <p:bldP spid="72959" grpId="0"/>
      <p:bldP spid="72960" grpId="0" animBg="1"/>
      <p:bldP spid="72961" grpId="0" animBg="1"/>
      <p:bldP spid="72962" grpId="0"/>
      <p:bldP spid="72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Komutace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Komutace je ukončena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Proud v komutující cívce je záporný.</a:t>
            </a:r>
          </a:p>
        </p:txBody>
      </p:sp>
      <p:grpSp>
        <p:nvGrpSpPr>
          <p:cNvPr id="73819" name="Group 91"/>
          <p:cNvGrpSpPr>
            <a:grpSpLocks/>
          </p:cNvGrpSpPr>
          <p:nvPr/>
        </p:nvGrpSpPr>
        <p:grpSpPr bwMode="auto">
          <a:xfrm>
            <a:off x="2770188" y="2995613"/>
            <a:ext cx="1008062" cy="792162"/>
            <a:chOff x="2018" y="3656"/>
            <a:chExt cx="635" cy="499"/>
          </a:xfrm>
        </p:grpSpPr>
        <p:sp>
          <p:nvSpPr>
            <p:cNvPr id="73820" name="Rectangle 92"/>
            <p:cNvSpPr>
              <a:spLocks noChangeArrowheads="1"/>
            </p:cNvSpPr>
            <p:nvPr/>
          </p:nvSpPr>
          <p:spPr bwMode="auto">
            <a:xfrm>
              <a:off x="2018" y="3656"/>
              <a:ext cx="635" cy="22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73821" name="AutoShape 93"/>
            <p:cNvCxnSpPr>
              <a:cxnSpLocks noChangeShapeType="1"/>
              <a:stCxn id="73820" idx="2"/>
            </p:cNvCxnSpPr>
            <p:nvPr/>
          </p:nvCxnSpPr>
          <p:spPr bwMode="auto">
            <a:xfrm>
              <a:off x="2336" y="3894"/>
              <a:ext cx="0" cy="26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822" name="Group 94"/>
          <p:cNvGrpSpPr>
            <a:grpSpLocks/>
          </p:cNvGrpSpPr>
          <p:nvPr/>
        </p:nvGrpSpPr>
        <p:grpSpPr bwMode="auto">
          <a:xfrm>
            <a:off x="3417888" y="3357563"/>
            <a:ext cx="600075" cy="431800"/>
            <a:chOff x="2426" y="3884"/>
            <a:chExt cx="378" cy="272"/>
          </a:xfrm>
        </p:grpSpPr>
        <p:sp>
          <p:nvSpPr>
            <p:cNvPr id="73823" name="Line 95"/>
            <p:cNvSpPr>
              <a:spLocks noChangeShapeType="1"/>
            </p:cNvSpPr>
            <p:nvPr/>
          </p:nvSpPr>
          <p:spPr bwMode="auto">
            <a:xfrm rot="5400000">
              <a:off x="2312" y="404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3824" name="Text Box 96"/>
            <p:cNvSpPr txBox="1">
              <a:spLocks noChangeArrowheads="1"/>
            </p:cNvSpPr>
            <p:nvPr/>
          </p:nvSpPr>
          <p:spPr bwMode="auto">
            <a:xfrm>
              <a:off x="2506" y="3884"/>
              <a:ext cx="2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40A</a:t>
              </a:r>
            </a:p>
          </p:txBody>
        </p:sp>
      </p:grpSp>
      <p:grpSp>
        <p:nvGrpSpPr>
          <p:cNvPr id="73825" name="Group 97"/>
          <p:cNvGrpSpPr>
            <a:grpSpLocks/>
          </p:cNvGrpSpPr>
          <p:nvPr/>
        </p:nvGrpSpPr>
        <p:grpSpPr bwMode="auto">
          <a:xfrm>
            <a:off x="107950" y="1773238"/>
            <a:ext cx="7558088" cy="1150937"/>
            <a:chOff x="68" y="2568"/>
            <a:chExt cx="4761" cy="725"/>
          </a:xfrm>
        </p:grpSpPr>
        <p:grpSp>
          <p:nvGrpSpPr>
            <p:cNvPr id="73826" name="Group 98"/>
            <p:cNvGrpSpPr>
              <a:grpSpLocks/>
            </p:cNvGrpSpPr>
            <p:nvPr/>
          </p:nvGrpSpPr>
          <p:grpSpPr bwMode="auto">
            <a:xfrm>
              <a:off x="671" y="2568"/>
              <a:ext cx="757" cy="106"/>
              <a:chOff x="567" y="1344"/>
              <a:chExt cx="757" cy="106"/>
            </a:xfrm>
          </p:grpSpPr>
          <p:grpSp>
            <p:nvGrpSpPr>
              <p:cNvPr id="73827" name="Group 99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3828" name="Group 10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3829" name="Arc 10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30" name="Arc 102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31" name="Arc 10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32" name="Line 10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3833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834" name="Oval 106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3835" name="Oval 107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836" name="Group 108"/>
            <p:cNvGrpSpPr>
              <a:grpSpLocks/>
            </p:cNvGrpSpPr>
            <p:nvPr/>
          </p:nvGrpSpPr>
          <p:grpSpPr bwMode="auto">
            <a:xfrm>
              <a:off x="2031" y="2568"/>
              <a:ext cx="757" cy="106"/>
              <a:chOff x="567" y="1344"/>
              <a:chExt cx="757" cy="106"/>
            </a:xfrm>
          </p:grpSpPr>
          <p:grpSp>
            <p:nvGrpSpPr>
              <p:cNvPr id="73837" name="Group 109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3838" name="Group 11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3839" name="Arc 11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40" name="Arc 112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41" name="Arc 11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42" name="Line 1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3843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844" name="Oval 116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3845" name="Oval 117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846" name="Group 118"/>
            <p:cNvGrpSpPr>
              <a:grpSpLocks/>
            </p:cNvGrpSpPr>
            <p:nvPr/>
          </p:nvGrpSpPr>
          <p:grpSpPr bwMode="auto">
            <a:xfrm>
              <a:off x="385" y="3112"/>
              <a:ext cx="3356" cy="181"/>
              <a:chOff x="295" y="1979"/>
              <a:chExt cx="3356" cy="181"/>
            </a:xfrm>
          </p:grpSpPr>
          <p:sp>
            <p:nvSpPr>
              <p:cNvPr id="73847" name="Rectangle 119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3848" name="Group 120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38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38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38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3852" name="Rectangle 124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3853" name="Rectangle 125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3854" name="Group 126"/>
            <p:cNvGrpSpPr>
              <a:grpSpLocks noChangeAspect="1"/>
            </p:cNvGrpSpPr>
            <p:nvPr/>
          </p:nvGrpSpPr>
          <p:grpSpPr bwMode="auto">
            <a:xfrm rot="16200000">
              <a:off x="1698" y="2299"/>
              <a:ext cx="78" cy="615"/>
              <a:chOff x="2391" y="2631"/>
              <a:chExt cx="93" cy="724"/>
            </a:xfrm>
          </p:grpSpPr>
          <p:grpSp>
            <p:nvGrpSpPr>
              <p:cNvPr id="73855" name="Group 127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3856" name="Arc 128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57" name="Arc 129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58" name="Arc 130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59" name="Line 1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860" name="Line 132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861" name="Oval 133"/>
            <p:cNvSpPr>
              <a:spLocks noChangeAspect="1" noChangeArrowheads="1"/>
            </p:cNvSpPr>
            <p:nvPr/>
          </p:nvSpPr>
          <p:spPr bwMode="auto">
            <a:xfrm rot="16200000">
              <a:off x="1351" y="2597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3862" name="Oval 134"/>
            <p:cNvSpPr>
              <a:spLocks noChangeAspect="1" noChangeArrowheads="1"/>
            </p:cNvSpPr>
            <p:nvPr/>
          </p:nvSpPr>
          <p:spPr bwMode="auto">
            <a:xfrm rot="16200000">
              <a:off x="2031" y="2597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3863" name="Group 135"/>
            <p:cNvGrpSpPr>
              <a:grpSpLocks/>
            </p:cNvGrpSpPr>
            <p:nvPr/>
          </p:nvGrpSpPr>
          <p:grpSpPr bwMode="auto">
            <a:xfrm>
              <a:off x="2712" y="2568"/>
              <a:ext cx="757" cy="106"/>
              <a:chOff x="567" y="1344"/>
              <a:chExt cx="757" cy="106"/>
            </a:xfrm>
          </p:grpSpPr>
          <p:grpSp>
            <p:nvGrpSpPr>
              <p:cNvPr id="73864" name="Group 136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3865" name="Group 13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3866" name="Arc 138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67" name="Arc 139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68" name="Arc 140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869" name="Line 1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3870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871" name="Oval 143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3872" name="Oval 144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873" name="Group 145"/>
            <p:cNvGrpSpPr>
              <a:grpSpLocks noChangeAspect="1"/>
            </p:cNvGrpSpPr>
            <p:nvPr/>
          </p:nvGrpSpPr>
          <p:grpSpPr bwMode="auto">
            <a:xfrm rot="16200000">
              <a:off x="337" y="2299"/>
              <a:ext cx="78" cy="615"/>
              <a:chOff x="2391" y="2631"/>
              <a:chExt cx="93" cy="724"/>
            </a:xfrm>
          </p:grpSpPr>
          <p:grpSp>
            <p:nvGrpSpPr>
              <p:cNvPr id="73874" name="Group 146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3875" name="Arc 147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76" name="Arc 148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77" name="Arc 149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78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879" name="Line 151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880" name="Oval 152"/>
            <p:cNvSpPr>
              <a:spLocks noChangeAspect="1" noChangeArrowheads="1"/>
            </p:cNvSpPr>
            <p:nvPr/>
          </p:nvSpPr>
          <p:spPr bwMode="auto">
            <a:xfrm rot="16200000">
              <a:off x="670" y="2597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3881" name="Group 153"/>
            <p:cNvGrpSpPr>
              <a:grpSpLocks noChangeAspect="1"/>
            </p:cNvGrpSpPr>
            <p:nvPr/>
          </p:nvGrpSpPr>
          <p:grpSpPr bwMode="auto">
            <a:xfrm rot="16200000">
              <a:off x="3739" y="2299"/>
              <a:ext cx="78" cy="615"/>
              <a:chOff x="2391" y="2631"/>
              <a:chExt cx="93" cy="724"/>
            </a:xfrm>
          </p:grpSpPr>
          <p:grpSp>
            <p:nvGrpSpPr>
              <p:cNvPr id="73882" name="Group 154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3883" name="Arc 155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84" name="Arc 156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85" name="Arc 157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86" name="Line 1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887" name="Line 159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888" name="Oval 160"/>
            <p:cNvSpPr>
              <a:spLocks noChangeAspect="1" noChangeArrowheads="1"/>
            </p:cNvSpPr>
            <p:nvPr/>
          </p:nvSpPr>
          <p:spPr bwMode="auto">
            <a:xfrm rot="16200000">
              <a:off x="3392" y="2597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3889" name="AutoShape 161"/>
            <p:cNvCxnSpPr>
              <a:cxnSpLocks noChangeShapeType="1"/>
              <a:stCxn id="73880" idx="2"/>
              <a:endCxn id="73849" idx="0"/>
            </p:cNvCxnSpPr>
            <p:nvPr/>
          </p:nvCxnSpPr>
          <p:spPr bwMode="auto">
            <a:xfrm flipH="1">
              <a:off x="703" y="2688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890" name="AutoShape 162"/>
            <p:cNvCxnSpPr>
              <a:cxnSpLocks noChangeShapeType="1"/>
              <a:stCxn id="73861" idx="2"/>
              <a:endCxn id="73850" idx="0"/>
            </p:cNvCxnSpPr>
            <p:nvPr/>
          </p:nvCxnSpPr>
          <p:spPr bwMode="auto">
            <a:xfrm flipH="1">
              <a:off x="1383" y="2696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891" name="AutoShape 163"/>
            <p:cNvCxnSpPr>
              <a:cxnSpLocks noChangeShapeType="1"/>
              <a:stCxn id="73844" idx="2"/>
              <a:endCxn id="73851" idx="0"/>
            </p:cNvCxnSpPr>
            <p:nvPr/>
          </p:nvCxnSpPr>
          <p:spPr bwMode="auto">
            <a:xfrm flipH="1">
              <a:off x="2063" y="2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892" name="AutoShape 164"/>
            <p:cNvCxnSpPr>
              <a:cxnSpLocks noChangeShapeType="1"/>
              <a:stCxn id="73871" idx="2"/>
              <a:endCxn id="73852" idx="0"/>
            </p:cNvCxnSpPr>
            <p:nvPr/>
          </p:nvCxnSpPr>
          <p:spPr bwMode="auto">
            <a:xfrm flipH="1">
              <a:off x="2744" y="2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893" name="AutoShape 165"/>
            <p:cNvCxnSpPr>
              <a:cxnSpLocks noChangeShapeType="1"/>
              <a:stCxn id="73888" idx="2"/>
              <a:endCxn id="73853" idx="0"/>
            </p:cNvCxnSpPr>
            <p:nvPr/>
          </p:nvCxnSpPr>
          <p:spPr bwMode="auto">
            <a:xfrm flipH="1">
              <a:off x="3424" y="2688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894" name="Line 166"/>
            <p:cNvSpPr>
              <a:spLocks noChangeShapeType="1"/>
            </p:cNvSpPr>
            <p:nvPr/>
          </p:nvSpPr>
          <p:spPr bwMode="auto">
            <a:xfrm>
              <a:off x="3877" y="3203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3895" name="Text Box 167"/>
            <p:cNvSpPr txBox="1">
              <a:spLocks noChangeArrowheads="1"/>
            </p:cNvSpPr>
            <p:nvPr/>
          </p:nvSpPr>
          <p:spPr bwMode="auto">
            <a:xfrm>
              <a:off x="4149" y="2946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73896" name="Line 168"/>
            <p:cNvSpPr>
              <a:spLocks noChangeShapeType="1"/>
            </p:cNvSpPr>
            <p:nvPr/>
          </p:nvSpPr>
          <p:spPr bwMode="auto">
            <a:xfrm rot="10800000">
              <a:off x="1564" y="2750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3897" name="Line 169"/>
            <p:cNvSpPr>
              <a:spLocks noChangeShapeType="1"/>
            </p:cNvSpPr>
            <p:nvPr/>
          </p:nvSpPr>
          <p:spPr bwMode="auto">
            <a:xfrm rot="10800000">
              <a:off x="2199" y="2750"/>
              <a:ext cx="3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sp>
        <p:nvSpPr>
          <p:cNvPr id="73898" name="Text Box 170"/>
          <p:cNvSpPr txBox="1">
            <a:spLocks noChangeArrowheads="1"/>
          </p:cNvSpPr>
          <p:nvPr/>
        </p:nvSpPr>
        <p:spPr bwMode="auto">
          <a:xfrm>
            <a:off x="3594100" y="2062163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3899" name="Text Box 171"/>
          <p:cNvSpPr txBox="1">
            <a:spLocks noChangeArrowheads="1"/>
          </p:cNvSpPr>
          <p:nvPr/>
        </p:nvSpPr>
        <p:spPr bwMode="auto">
          <a:xfrm>
            <a:off x="4603750" y="2062163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3900" name="Line 172"/>
          <p:cNvSpPr>
            <a:spLocks noChangeShapeType="1"/>
          </p:cNvSpPr>
          <p:nvPr/>
        </p:nvSpPr>
        <p:spPr bwMode="auto">
          <a:xfrm>
            <a:off x="2266950" y="2062163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901" name="Text Box 173"/>
          <p:cNvSpPr txBox="1">
            <a:spLocks noChangeArrowheads="1"/>
          </p:cNvSpPr>
          <p:nvPr/>
        </p:nvSpPr>
        <p:spPr bwMode="auto">
          <a:xfrm>
            <a:off x="2268538" y="2062163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3902" name="Line 174"/>
          <p:cNvSpPr>
            <a:spLocks noChangeShapeType="1"/>
          </p:cNvSpPr>
          <p:nvPr/>
        </p:nvSpPr>
        <p:spPr bwMode="auto">
          <a:xfrm rot="5400000">
            <a:off x="2915444" y="2277269"/>
            <a:ext cx="5762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903" name="Line 175"/>
          <p:cNvSpPr>
            <a:spLocks noChangeShapeType="1"/>
          </p:cNvSpPr>
          <p:nvPr/>
        </p:nvSpPr>
        <p:spPr bwMode="auto">
          <a:xfrm rot="5400000">
            <a:off x="3996531" y="2278857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904" name="Text Box 176"/>
          <p:cNvSpPr txBox="1">
            <a:spLocks noChangeArrowheads="1"/>
          </p:cNvSpPr>
          <p:nvPr/>
        </p:nvSpPr>
        <p:spPr bwMode="auto">
          <a:xfrm>
            <a:off x="3779838" y="2278063"/>
            <a:ext cx="342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0A</a:t>
            </a:r>
          </a:p>
        </p:txBody>
      </p:sp>
      <p:sp>
        <p:nvSpPr>
          <p:cNvPr id="73905" name="Text Box 177"/>
          <p:cNvSpPr txBox="1">
            <a:spLocks noChangeArrowheads="1"/>
          </p:cNvSpPr>
          <p:nvPr/>
        </p:nvSpPr>
        <p:spPr bwMode="auto">
          <a:xfrm>
            <a:off x="2659063" y="2278063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40A</a:t>
            </a:r>
          </a:p>
        </p:txBody>
      </p:sp>
      <p:sp>
        <p:nvSpPr>
          <p:cNvPr id="73917" name="Text Box 189"/>
          <p:cNvSpPr txBox="1">
            <a:spLocks noChangeArrowheads="1"/>
          </p:cNvSpPr>
          <p:nvPr/>
        </p:nvSpPr>
        <p:spPr bwMode="auto">
          <a:xfrm>
            <a:off x="179388" y="4076700"/>
            <a:ext cx="87852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v ideálním případě je změna proudu v komutující cívce lineární (přímková komutace)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v komutující cívce se indukuje 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	reaktanční napětí:</a:t>
            </a:r>
            <a:endParaRPr lang="cs-CZ" altLang="cs-CZ" sz="2200" b="1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73918" name="Object 190"/>
          <p:cNvGraphicFramePr>
            <a:graphicFrameLocks noChangeAspect="1"/>
          </p:cNvGraphicFramePr>
          <p:nvPr/>
        </p:nvGraphicFramePr>
        <p:xfrm>
          <a:off x="6300788" y="4797425"/>
          <a:ext cx="172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4" name="Rovnice" r:id="rId3" imgW="685800" imgH="393480" progId="Equation.3">
                  <p:embed/>
                </p:oleObj>
              </mc:Choice>
              <mc:Fallback>
                <p:oleObj name="Rovnice" r:id="rId3" imgW="685800" imgH="393480" progId="Equation.3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797425"/>
                        <a:ext cx="1727200" cy="990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919" name="Text Box 191"/>
          <p:cNvSpPr txBox="1">
            <a:spLocks noChangeArrowheads="1"/>
          </p:cNvSpPr>
          <p:nvPr/>
        </p:nvSpPr>
        <p:spPr bwMode="auto">
          <a:xfrm>
            <a:off x="250825" y="5980113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*	v okamžiku, kdy lamela opouští kartáč se může vytvořit mezi lamelou a kartáčem výboj </a:t>
            </a:r>
            <a:endParaRPr lang="cs-CZ" altLang="cs-CZ" sz="2200" b="1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52533E-6 L 0.12222 -3.525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898" grpId="0"/>
      <p:bldP spid="73899" grpId="0"/>
      <p:bldP spid="73900" grpId="0" animBg="1"/>
      <p:bldP spid="73901" grpId="0"/>
      <p:bldP spid="73902" grpId="0" animBg="1"/>
      <p:bldP spid="73903" grpId="0" animBg="1"/>
      <p:bldP spid="73904" grpId="0"/>
      <p:bldP spid="739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77875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Komutace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2770188" y="2563813"/>
            <a:ext cx="1008062" cy="792162"/>
            <a:chOff x="2018" y="3656"/>
            <a:chExt cx="635" cy="499"/>
          </a:xfrm>
        </p:grpSpPr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2018" y="3656"/>
              <a:ext cx="635" cy="22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74758" name="AutoShape 6"/>
            <p:cNvCxnSpPr>
              <a:cxnSpLocks noChangeShapeType="1"/>
              <a:stCxn id="74757" idx="2"/>
            </p:cNvCxnSpPr>
            <p:nvPr/>
          </p:nvCxnSpPr>
          <p:spPr bwMode="auto">
            <a:xfrm>
              <a:off x="2336" y="3894"/>
              <a:ext cx="0" cy="26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3417888" y="2925763"/>
            <a:ext cx="600075" cy="431800"/>
            <a:chOff x="2426" y="3884"/>
            <a:chExt cx="378" cy="272"/>
          </a:xfrm>
        </p:grpSpPr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 rot="5400000">
              <a:off x="2312" y="404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2506" y="3884"/>
              <a:ext cx="2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40A</a:t>
              </a:r>
            </a:p>
          </p:txBody>
        </p:sp>
      </p:grpSp>
      <p:grpSp>
        <p:nvGrpSpPr>
          <p:cNvPr id="74852" name="Group 100"/>
          <p:cNvGrpSpPr>
            <a:grpSpLocks/>
          </p:cNvGrpSpPr>
          <p:nvPr/>
        </p:nvGrpSpPr>
        <p:grpSpPr bwMode="auto">
          <a:xfrm>
            <a:off x="107950" y="1341438"/>
            <a:ext cx="7558088" cy="1150937"/>
            <a:chOff x="68" y="1117"/>
            <a:chExt cx="4761" cy="725"/>
          </a:xfrm>
        </p:grpSpPr>
        <p:grpSp>
          <p:nvGrpSpPr>
            <p:cNvPr id="74763" name="Group 11"/>
            <p:cNvGrpSpPr>
              <a:grpSpLocks/>
            </p:cNvGrpSpPr>
            <p:nvPr/>
          </p:nvGrpSpPr>
          <p:grpSpPr bwMode="auto">
            <a:xfrm>
              <a:off x="671" y="1117"/>
              <a:ext cx="757" cy="106"/>
              <a:chOff x="567" y="1344"/>
              <a:chExt cx="757" cy="106"/>
            </a:xfrm>
          </p:grpSpPr>
          <p:grpSp>
            <p:nvGrpSpPr>
              <p:cNvPr id="74764" name="Group 12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4765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4766" name="Arc 1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67" name="Arc 1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68" name="Arc 16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69" name="Line 1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4770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771" name="Oval 19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2" name="Oval 20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773" name="Group 21"/>
            <p:cNvGrpSpPr>
              <a:grpSpLocks/>
            </p:cNvGrpSpPr>
            <p:nvPr/>
          </p:nvGrpSpPr>
          <p:grpSpPr bwMode="auto">
            <a:xfrm>
              <a:off x="2031" y="1117"/>
              <a:ext cx="757" cy="106"/>
              <a:chOff x="567" y="1344"/>
              <a:chExt cx="757" cy="106"/>
            </a:xfrm>
          </p:grpSpPr>
          <p:grpSp>
            <p:nvGrpSpPr>
              <p:cNvPr id="74774" name="Group 22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4775" name="Group 2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4776" name="Arc 2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77" name="Arc 2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78" name="Arc 26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79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478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781" name="Oval 29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2" name="Oval 30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783" name="Group 31"/>
            <p:cNvGrpSpPr>
              <a:grpSpLocks/>
            </p:cNvGrpSpPr>
            <p:nvPr/>
          </p:nvGrpSpPr>
          <p:grpSpPr bwMode="auto">
            <a:xfrm>
              <a:off x="385" y="1661"/>
              <a:ext cx="3356" cy="181"/>
              <a:chOff x="295" y="1979"/>
              <a:chExt cx="3356" cy="181"/>
            </a:xfrm>
          </p:grpSpPr>
          <p:sp>
            <p:nvSpPr>
              <p:cNvPr id="74784" name="Rectangle 32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4785" name="Group 33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4786" name="Rectangle 34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4787" name="Rectangle 35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4788" name="Rectangle 36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4789" name="Rectangle 37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 dirty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4790" name="Rectangle 38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 dirty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4791" name="Group 39"/>
            <p:cNvGrpSpPr>
              <a:grpSpLocks noChangeAspect="1"/>
            </p:cNvGrpSpPr>
            <p:nvPr/>
          </p:nvGrpSpPr>
          <p:grpSpPr bwMode="auto">
            <a:xfrm rot="16200000">
              <a:off x="1698" y="848"/>
              <a:ext cx="78" cy="615"/>
              <a:chOff x="2391" y="2631"/>
              <a:chExt cx="93" cy="724"/>
            </a:xfrm>
          </p:grpSpPr>
          <p:grpSp>
            <p:nvGrpSpPr>
              <p:cNvPr id="74792" name="Group 40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4793" name="Arc 41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94" name="Arc 42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95" name="Arc 43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96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797" name="Line 45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798" name="Oval 46"/>
            <p:cNvSpPr>
              <a:spLocks noChangeAspect="1" noChangeArrowheads="1"/>
            </p:cNvSpPr>
            <p:nvPr/>
          </p:nvSpPr>
          <p:spPr bwMode="auto">
            <a:xfrm rot="16200000">
              <a:off x="1351" y="1146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4799" name="Oval 47"/>
            <p:cNvSpPr>
              <a:spLocks noChangeAspect="1" noChangeArrowheads="1"/>
            </p:cNvSpPr>
            <p:nvPr/>
          </p:nvSpPr>
          <p:spPr bwMode="auto">
            <a:xfrm rot="16200000">
              <a:off x="2031" y="1146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4800" name="Group 48"/>
            <p:cNvGrpSpPr>
              <a:grpSpLocks/>
            </p:cNvGrpSpPr>
            <p:nvPr/>
          </p:nvGrpSpPr>
          <p:grpSpPr bwMode="auto">
            <a:xfrm>
              <a:off x="2712" y="1117"/>
              <a:ext cx="757" cy="106"/>
              <a:chOff x="567" y="1344"/>
              <a:chExt cx="757" cy="106"/>
            </a:xfrm>
          </p:grpSpPr>
          <p:grpSp>
            <p:nvGrpSpPr>
              <p:cNvPr id="74801" name="Group 49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4802" name="Group 5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4803" name="Arc 5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804" name="Arc 52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805" name="Arc 5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806" name="Line 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4807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808" name="Oval 56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4809" name="Oval 57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810" name="Group 58"/>
            <p:cNvGrpSpPr>
              <a:grpSpLocks noChangeAspect="1"/>
            </p:cNvGrpSpPr>
            <p:nvPr/>
          </p:nvGrpSpPr>
          <p:grpSpPr bwMode="auto">
            <a:xfrm rot="16200000">
              <a:off x="337" y="848"/>
              <a:ext cx="78" cy="615"/>
              <a:chOff x="2391" y="2631"/>
              <a:chExt cx="93" cy="724"/>
            </a:xfrm>
          </p:grpSpPr>
          <p:grpSp>
            <p:nvGrpSpPr>
              <p:cNvPr id="74811" name="Group 59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4812" name="Arc 60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13" name="Arc 61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14" name="Arc 62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15" name="Line 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816" name="Line 64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817" name="Oval 65"/>
            <p:cNvSpPr>
              <a:spLocks noChangeAspect="1" noChangeArrowheads="1"/>
            </p:cNvSpPr>
            <p:nvPr/>
          </p:nvSpPr>
          <p:spPr bwMode="auto">
            <a:xfrm rot="16200000">
              <a:off x="670" y="1146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4818" name="Group 66"/>
            <p:cNvGrpSpPr>
              <a:grpSpLocks noChangeAspect="1"/>
            </p:cNvGrpSpPr>
            <p:nvPr/>
          </p:nvGrpSpPr>
          <p:grpSpPr bwMode="auto">
            <a:xfrm rot="16200000">
              <a:off x="3739" y="848"/>
              <a:ext cx="78" cy="615"/>
              <a:chOff x="2391" y="2631"/>
              <a:chExt cx="93" cy="724"/>
            </a:xfrm>
          </p:grpSpPr>
          <p:grpSp>
            <p:nvGrpSpPr>
              <p:cNvPr id="74819" name="Group 67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4820" name="Arc 68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21" name="Arc 69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22" name="Arc 70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23" name="Line 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824" name="Line 72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825" name="Oval 73"/>
            <p:cNvSpPr>
              <a:spLocks noChangeAspect="1" noChangeArrowheads="1"/>
            </p:cNvSpPr>
            <p:nvPr/>
          </p:nvSpPr>
          <p:spPr bwMode="auto">
            <a:xfrm rot="16200000">
              <a:off x="3392" y="1146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4826" name="AutoShape 74"/>
            <p:cNvCxnSpPr>
              <a:cxnSpLocks noChangeShapeType="1"/>
              <a:stCxn id="74817" idx="2"/>
              <a:endCxn id="74786" idx="0"/>
            </p:cNvCxnSpPr>
            <p:nvPr/>
          </p:nvCxnSpPr>
          <p:spPr bwMode="auto">
            <a:xfrm flipH="1">
              <a:off x="703" y="1237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827" name="AutoShape 75"/>
            <p:cNvCxnSpPr>
              <a:cxnSpLocks noChangeShapeType="1"/>
              <a:stCxn id="74798" idx="2"/>
              <a:endCxn id="74787" idx="0"/>
            </p:cNvCxnSpPr>
            <p:nvPr/>
          </p:nvCxnSpPr>
          <p:spPr bwMode="auto">
            <a:xfrm flipH="1">
              <a:off x="1383" y="1245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828" name="AutoShape 76"/>
            <p:cNvCxnSpPr>
              <a:cxnSpLocks noChangeShapeType="1"/>
              <a:stCxn id="74781" idx="2"/>
              <a:endCxn id="74788" idx="0"/>
            </p:cNvCxnSpPr>
            <p:nvPr/>
          </p:nvCxnSpPr>
          <p:spPr bwMode="auto">
            <a:xfrm flipH="1">
              <a:off x="2063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829" name="AutoShape 77"/>
            <p:cNvCxnSpPr>
              <a:cxnSpLocks noChangeShapeType="1"/>
              <a:stCxn id="74808" idx="2"/>
              <a:endCxn id="74789" idx="0"/>
            </p:cNvCxnSpPr>
            <p:nvPr/>
          </p:nvCxnSpPr>
          <p:spPr bwMode="auto">
            <a:xfrm flipH="1">
              <a:off x="2744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830" name="AutoShape 78"/>
            <p:cNvCxnSpPr>
              <a:cxnSpLocks noChangeShapeType="1"/>
              <a:stCxn id="74825" idx="2"/>
              <a:endCxn id="74790" idx="0"/>
            </p:cNvCxnSpPr>
            <p:nvPr/>
          </p:nvCxnSpPr>
          <p:spPr bwMode="auto">
            <a:xfrm flipH="1">
              <a:off x="3424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831" name="Line 79"/>
            <p:cNvSpPr>
              <a:spLocks noChangeShapeType="1"/>
            </p:cNvSpPr>
            <p:nvPr/>
          </p:nvSpPr>
          <p:spPr bwMode="auto">
            <a:xfrm>
              <a:off x="3877" y="1752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4832" name="Text Box 80"/>
            <p:cNvSpPr txBox="1">
              <a:spLocks noChangeArrowheads="1"/>
            </p:cNvSpPr>
            <p:nvPr/>
          </p:nvSpPr>
          <p:spPr bwMode="auto">
            <a:xfrm>
              <a:off x="4149" y="149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</p:grpSp>
      <p:grpSp>
        <p:nvGrpSpPr>
          <p:cNvPr id="74843" name="Group 91"/>
          <p:cNvGrpSpPr>
            <a:grpSpLocks/>
          </p:cNvGrpSpPr>
          <p:nvPr/>
        </p:nvGrpSpPr>
        <p:grpSpPr bwMode="auto">
          <a:xfrm>
            <a:off x="1079500" y="4292600"/>
            <a:ext cx="5329238" cy="2376488"/>
            <a:chOff x="680" y="2704"/>
            <a:chExt cx="3357" cy="1497"/>
          </a:xfrm>
        </p:grpSpPr>
        <p:grpSp>
          <p:nvGrpSpPr>
            <p:cNvPr id="74844" name="Group 92"/>
            <p:cNvGrpSpPr>
              <a:grpSpLocks/>
            </p:cNvGrpSpPr>
            <p:nvPr/>
          </p:nvGrpSpPr>
          <p:grpSpPr bwMode="auto">
            <a:xfrm>
              <a:off x="749" y="2704"/>
              <a:ext cx="3220" cy="1497"/>
              <a:chOff x="476" y="2704"/>
              <a:chExt cx="3220" cy="1497"/>
            </a:xfrm>
          </p:grpSpPr>
          <p:sp>
            <p:nvSpPr>
              <p:cNvPr id="74845" name="Line 93"/>
              <p:cNvSpPr>
                <a:spLocks noChangeShapeType="1"/>
              </p:cNvSpPr>
              <p:nvPr/>
            </p:nvSpPr>
            <p:spPr bwMode="auto">
              <a:xfrm>
                <a:off x="476" y="2704"/>
                <a:ext cx="0" cy="149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846" name="Line 94"/>
              <p:cNvSpPr>
                <a:spLocks noChangeShapeType="1"/>
              </p:cNvSpPr>
              <p:nvPr/>
            </p:nvSpPr>
            <p:spPr bwMode="auto">
              <a:xfrm>
                <a:off x="3696" y="2704"/>
                <a:ext cx="0" cy="149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847" name="Line 95"/>
              <p:cNvSpPr>
                <a:spLocks noChangeShapeType="1"/>
              </p:cNvSpPr>
              <p:nvPr/>
            </p:nvSpPr>
            <p:spPr bwMode="auto">
              <a:xfrm>
                <a:off x="476" y="3475"/>
                <a:ext cx="32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4848" name="Line 96"/>
            <p:cNvSpPr>
              <a:spLocks noChangeShapeType="1"/>
            </p:cNvSpPr>
            <p:nvPr/>
          </p:nvSpPr>
          <p:spPr bwMode="auto">
            <a:xfrm>
              <a:off x="680" y="279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49" name="Line 97"/>
            <p:cNvSpPr>
              <a:spLocks noChangeShapeType="1"/>
            </p:cNvSpPr>
            <p:nvPr/>
          </p:nvSpPr>
          <p:spPr bwMode="auto">
            <a:xfrm>
              <a:off x="680" y="415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50" name="Line 98"/>
            <p:cNvSpPr>
              <a:spLocks noChangeShapeType="1"/>
            </p:cNvSpPr>
            <p:nvPr/>
          </p:nvSpPr>
          <p:spPr bwMode="auto">
            <a:xfrm>
              <a:off x="3901" y="279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51" name="Line 99"/>
            <p:cNvSpPr>
              <a:spLocks noChangeShapeType="1"/>
            </p:cNvSpPr>
            <p:nvPr/>
          </p:nvSpPr>
          <p:spPr bwMode="auto">
            <a:xfrm>
              <a:off x="3901" y="4156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4853" name="Freeform 101"/>
          <p:cNvSpPr>
            <a:spLocks/>
          </p:cNvSpPr>
          <p:nvPr/>
        </p:nvSpPr>
        <p:spPr bwMode="auto">
          <a:xfrm>
            <a:off x="395288" y="4437063"/>
            <a:ext cx="6697662" cy="2160587"/>
          </a:xfrm>
          <a:custGeom>
            <a:avLst/>
            <a:gdLst>
              <a:gd name="T0" fmla="*/ 0 w 4219"/>
              <a:gd name="T1" fmla="*/ 0 h 1361"/>
              <a:gd name="T2" fmla="*/ 499 w 4219"/>
              <a:gd name="T3" fmla="*/ 0 h 1361"/>
              <a:gd name="T4" fmla="*/ 3720 w 4219"/>
              <a:gd name="T5" fmla="*/ 1361 h 1361"/>
              <a:gd name="T6" fmla="*/ 4219 w 4219"/>
              <a:gd name="T7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19" h="1361">
                <a:moveTo>
                  <a:pt x="0" y="0"/>
                </a:moveTo>
                <a:lnTo>
                  <a:pt x="499" y="0"/>
                </a:lnTo>
                <a:lnTo>
                  <a:pt x="3720" y="1361"/>
                </a:lnTo>
                <a:lnTo>
                  <a:pt x="4219" y="1361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856" name="Text Box 104"/>
          <p:cNvSpPr txBox="1">
            <a:spLocks noChangeArrowheads="1"/>
          </p:cNvSpPr>
          <p:nvPr/>
        </p:nvSpPr>
        <p:spPr bwMode="auto">
          <a:xfrm>
            <a:off x="684213" y="40481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4857" name="Text Box 105"/>
          <p:cNvSpPr txBox="1">
            <a:spLocks noChangeArrowheads="1"/>
          </p:cNvSpPr>
          <p:nvPr/>
        </p:nvSpPr>
        <p:spPr bwMode="auto">
          <a:xfrm>
            <a:off x="6546850" y="6280150"/>
            <a:ext cx="6207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- 20A</a:t>
            </a:r>
          </a:p>
        </p:txBody>
      </p:sp>
      <p:sp>
        <p:nvSpPr>
          <p:cNvPr id="74858" name="Text Box 106"/>
          <p:cNvSpPr txBox="1">
            <a:spLocks noChangeArrowheads="1"/>
          </p:cNvSpPr>
          <p:nvPr/>
        </p:nvSpPr>
        <p:spPr bwMode="auto">
          <a:xfrm>
            <a:off x="323850" y="3573463"/>
            <a:ext cx="8351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Ideální průběh proudu a reaktančního napětí v komutující cívce</a:t>
            </a:r>
          </a:p>
        </p:txBody>
      </p:sp>
      <p:sp>
        <p:nvSpPr>
          <p:cNvPr id="74859" name="Line 107"/>
          <p:cNvSpPr>
            <a:spLocks noChangeShapeType="1"/>
          </p:cNvSpPr>
          <p:nvPr/>
        </p:nvSpPr>
        <p:spPr bwMode="auto">
          <a:xfrm>
            <a:off x="2555875" y="1628775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860" name="Text Box 108"/>
          <p:cNvSpPr txBox="1">
            <a:spLocks noChangeArrowheads="1"/>
          </p:cNvSpPr>
          <p:nvPr/>
        </p:nvSpPr>
        <p:spPr bwMode="auto">
          <a:xfrm>
            <a:off x="2443163" y="1630363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4861" name="Line 109"/>
          <p:cNvSpPr>
            <a:spLocks noChangeShapeType="1"/>
          </p:cNvSpPr>
          <p:nvPr/>
        </p:nvSpPr>
        <p:spPr bwMode="auto">
          <a:xfrm rot="10800000">
            <a:off x="3563938" y="1628775"/>
            <a:ext cx="5762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862" name="Text Box 110"/>
          <p:cNvSpPr txBox="1">
            <a:spLocks noChangeArrowheads="1"/>
          </p:cNvSpPr>
          <p:nvPr/>
        </p:nvSpPr>
        <p:spPr bwMode="auto">
          <a:xfrm>
            <a:off x="3811588" y="1600200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4863" name="Line 111"/>
          <p:cNvSpPr>
            <a:spLocks noChangeShapeType="1"/>
          </p:cNvSpPr>
          <p:nvPr/>
        </p:nvSpPr>
        <p:spPr bwMode="auto">
          <a:xfrm>
            <a:off x="1187450" y="5229225"/>
            <a:ext cx="511333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864" name="Text Box 112"/>
          <p:cNvSpPr txBox="1">
            <a:spLocks noChangeArrowheads="1"/>
          </p:cNvSpPr>
          <p:nvPr/>
        </p:nvSpPr>
        <p:spPr bwMode="auto">
          <a:xfrm>
            <a:off x="5656263" y="4840288"/>
            <a:ext cx="28750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3.52533E-6 L 0.12222 -3.52533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74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7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7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74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7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7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74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7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7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7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7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853" grpId="0" animBg="1"/>
      <p:bldP spid="74856" grpId="0"/>
      <p:bldP spid="74857" grpId="0"/>
      <p:bldP spid="74858" grpId="0"/>
      <p:bldP spid="74859" grpId="0" animBg="1"/>
      <p:bldP spid="74859" grpId="1" animBg="1"/>
      <p:bldP spid="74860" grpId="0"/>
      <p:bldP spid="74860" grpId="1"/>
      <p:bldP spid="74861" grpId="0" animBg="1"/>
      <p:bldP spid="74862" grpId="0"/>
      <p:bldP spid="74863" grpId="0" animBg="1"/>
      <p:bldP spid="748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2770188" y="1627188"/>
            <a:ext cx="1008062" cy="792162"/>
            <a:chOff x="2018" y="3656"/>
            <a:chExt cx="635" cy="499"/>
          </a:xfrm>
        </p:grpSpPr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2018" y="3656"/>
              <a:ext cx="635" cy="22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75781" name="AutoShape 5"/>
            <p:cNvCxnSpPr>
              <a:cxnSpLocks noChangeShapeType="1"/>
              <a:stCxn id="75780" idx="2"/>
            </p:cNvCxnSpPr>
            <p:nvPr/>
          </p:nvCxnSpPr>
          <p:spPr bwMode="auto">
            <a:xfrm>
              <a:off x="2336" y="3894"/>
              <a:ext cx="0" cy="26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3417888" y="1989138"/>
            <a:ext cx="600075" cy="431800"/>
            <a:chOff x="2426" y="3884"/>
            <a:chExt cx="378" cy="272"/>
          </a:xfrm>
        </p:grpSpPr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 rot="5400000">
              <a:off x="2312" y="404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2506" y="3884"/>
              <a:ext cx="2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40A</a:t>
              </a:r>
            </a:p>
          </p:txBody>
        </p:sp>
      </p:grp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107950" y="404813"/>
            <a:ext cx="7558088" cy="1150937"/>
            <a:chOff x="68" y="1117"/>
            <a:chExt cx="4761" cy="725"/>
          </a:xfrm>
        </p:grpSpPr>
        <p:grpSp>
          <p:nvGrpSpPr>
            <p:cNvPr id="75786" name="Group 10"/>
            <p:cNvGrpSpPr>
              <a:grpSpLocks/>
            </p:cNvGrpSpPr>
            <p:nvPr/>
          </p:nvGrpSpPr>
          <p:grpSpPr bwMode="auto">
            <a:xfrm>
              <a:off x="671" y="1117"/>
              <a:ext cx="757" cy="106"/>
              <a:chOff x="567" y="1344"/>
              <a:chExt cx="757" cy="106"/>
            </a:xfrm>
          </p:grpSpPr>
          <p:grpSp>
            <p:nvGrpSpPr>
              <p:cNvPr id="75787" name="Group 11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5788" name="Group 1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5789" name="Arc 1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790" name="Arc 1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791" name="Arc 1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792" name="Line 1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5793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5794" name="Oval 18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5795" name="Oval 19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796" name="Group 20"/>
            <p:cNvGrpSpPr>
              <a:grpSpLocks/>
            </p:cNvGrpSpPr>
            <p:nvPr/>
          </p:nvGrpSpPr>
          <p:grpSpPr bwMode="auto">
            <a:xfrm>
              <a:off x="2031" y="1117"/>
              <a:ext cx="757" cy="106"/>
              <a:chOff x="567" y="1344"/>
              <a:chExt cx="757" cy="106"/>
            </a:xfrm>
          </p:grpSpPr>
          <p:grpSp>
            <p:nvGrpSpPr>
              <p:cNvPr id="75797" name="Group 21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5798" name="Group 2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5799" name="Arc 2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800" name="Arc 2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801" name="Arc 25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802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5803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5804" name="Oval 28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5805" name="Oval 29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806" name="Group 30"/>
            <p:cNvGrpSpPr>
              <a:grpSpLocks/>
            </p:cNvGrpSpPr>
            <p:nvPr/>
          </p:nvGrpSpPr>
          <p:grpSpPr bwMode="auto">
            <a:xfrm>
              <a:off x="385" y="1661"/>
              <a:ext cx="3356" cy="181"/>
              <a:chOff x="295" y="1979"/>
              <a:chExt cx="3356" cy="181"/>
            </a:xfrm>
          </p:grpSpPr>
          <p:sp>
            <p:nvSpPr>
              <p:cNvPr id="75807" name="Rectangle 31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5808" name="Group 32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580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5810" name="Rectangle 34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5811" name="Rectangle 35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5812" name="Rectangle 36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5813" name="Rectangle 37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5814" name="Group 38"/>
            <p:cNvGrpSpPr>
              <a:grpSpLocks noChangeAspect="1"/>
            </p:cNvGrpSpPr>
            <p:nvPr/>
          </p:nvGrpSpPr>
          <p:grpSpPr bwMode="auto">
            <a:xfrm rot="16200000">
              <a:off x="1698" y="848"/>
              <a:ext cx="78" cy="615"/>
              <a:chOff x="2391" y="2631"/>
              <a:chExt cx="93" cy="724"/>
            </a:xfrm>
          </p:grpSpPr>
          <p:grpSp>
            <p:nvGrpSpPr>
              <p:cNvPr id="75815" name="Group 39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5816" name="Arc 40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7" name="Arc 41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8" name="Arc 42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9" name="Line 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5820" name="Line 44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5821" name="Oval 45"/>
            <p:cNvSpPr>
              <a:spLocks noChangeAspect="1" noChangeArrowheads="1"/>
            </p:cNvSpPr>
            <p:nvPr/>
          </p:nvSpPr>
          <p:spPr bwMode="auto">
            <a:xfrm rot="16200000">
              <a:off x="1351" y="1146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5822" name="Oval 46"/>
            <p:cNvSpPr>
              <a:spLocks noChangeAspect="1" noChangeArrowheads="1"/>
            </p:cNvSpPr>
            <p:nvPr/>
          </p:nvSpPr>
          <p:spPr bwMode="auto">
            <a:xfrm rot="16200000">
              <a:off x="2031" y="1146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5823" name="Group 47"/>
            <p:cNvGrpSpPr>
              <a:grpSpLocks/>
            </p:cNvGrpSpPr>
            <p:nvPr/>
          </p:nvGrpSpPr>
          <p:grpSpPr bwMode="auto">
            <a:xfrm>
              <a:off x="2712" y="1117"/>
              <a:ext cx="757" cy="106"/>
              <a:chOff x="567" y="1344"/>
              <a:chExt cx="757" cy="106"/>
            </a:xfrm>
          </p:grpSpPr>
          <p:grpSp>
            <p:nvGrpSpPr>
              <p:cNvPr id="75824" name="Group 48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5825" name="Group 4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5826" name="Arc 50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827" name="Arc 5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828" name="Arc 52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829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5830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5831" name="Oval 55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5832" name="Oval 56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833" name="Group 57"/>
            <p:cNvGrpSpPr>
              <a:grpSpLocks noChangeAspect="1"/>
            </p:cNvGrpSpPr>
            <p:nvPr/>
          </p:nvGrpSpPr>
          <p:grpSpPr bwMode="auto">
            <a:xfrm rot="16200000">
              <a:off x="337" y="848"/>
              <a:ext cx="78" cy="615"/>
              <a:chOff x="2391" y="2631"/>
              <a:chExt cx="93" cy="724"/>
            </a:xfrm>
          </p:grpSpPr>
          <p:grpSp>
            <p:nvGrpSpPr>
              <p:cNvPr id="75834" name="Group 58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5835" name="Arc 59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36" name="Arc 60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37" name="Arc 61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38" name="Line 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5839" name="Line 63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5840" name="Oval 64"/>
            <p:cNvSpPr>
              <a:spLocks noChangeAspect="1" noChangeArrowheads="1"/>
            </p:cNvSpPr>
            <p:nvPr/>
          </p:nvSpPr>
          <p:spPr bwMode="auto">
            <a:xfrm rot="16200000">
              <a:off x="670" y="1146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5841" name="Group 65"/>
            <p:cNvGrpSpPr>
              <a:grpSpLocks noChangeAspect="1"/>
            </p:cNvGrpSpPr>
            <p:nvPr/>
          </p:nvGrpSpPr>
          <p:grpSpPr bwMode="auto">
            <a:xfrm rot="16200000">
              <a:off x="3739" y="848"/>
              <a:ext cx="78" cy="615"/>
              <a:chOff x="2391" y="2631"/>
              <a:chExt cx="93" cy="724"/>
            </a:xfrm>
          </p:grpSpPr>
          <p:grpSp>
            <p:nvGrpSpPr>
              <p:cNvPr id="75842" name="Group 66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5843" name="Arc 67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44" name="Arc 68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45" name="Arc 69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46" name="Line 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5847" name="Line 71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5848" name="Oval 72"/>
            <p:cNvSpPr>
              <a:spLocks noChangeAspect="1" noChangeArrowheads="1"/>
            </p:cNvSpPr>
            <p:nvPr/>
          </p:nvSpPr>
          <p:spPr bwMode="auto">
            <a:xfrm rot="16200000">
              <a:off x="3392" y="1146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5849" name="AutoShape 73"/>
            <p:cNvCxnSpPr>
              <a:cxnSpLocks noChangeShapeType="1"/>
              <a:stCxn id="75840" idx="2"/>
              <a:endCxn id="75809" idx="0"/>
            </p:cNvCxnSpPr>
            <p:nvPr/>
          </p:nvCxnSpPr>
          <p:spPr bwMode="auto">
            <a:xfrm flipH="1">
              <a:off x="703" y="1237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50" name="AutoShape 74"/>
            <p:cNvCxnSpPr>
              <a:cxnSpLocks noChangeShapeType="1"/>
              <a:stCxn id="75821" idx="2"/>
              <a:endCxn id="75810" idx="0"/>
            </p:cNvCxnSpPr>
            <p:nvPr/>
          </p:nvCxnSpPr>
          <p:spPr bwMode="auto">
            <a:xfrm flipH="1">
              <a:off x="1383" y="1245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51" name="AutoShape 75"/>
            <p:cNvCxnSpPr>
              <a:cxnSpLocks noChangeShapeType="1"/>
              <a:stCxn id="75804" idx="2"/>
              <a:endCxn id="75811" idx="0"/>
            </p:cNvCxnSpPr>
            <p:nvPr/>
          </p:nvCxnSpPr>
          <p:spPr bwMode="auto">
            <a:xfrm flipH="1">
              <a:off x="2063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52" name="AutoShape 76"/>
            <p:cNvCxnSpPr>
              <a:cxnSpLocks noChangeShapeType="1"/>
              <a:stCxn id="75831" idx="2"/>
              <a:endCxn id="75812" idx="0"/>
            </p:cNvCxnSpPr>
            <p:nvPr/>
          </p:nvCxnSpPr>
          <p:spPr bwMode="auto">
            <a:xfrm flipH="1">
              <a:off x="2744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53" name="AutoShape 77"/>
            <p:cNvCxnSpPr>
              <a:cxnSpLocks noChangeShapeType="1"/>
              <a:stCxn id="75848" idx="2"/>
              <a:endCxn id="75813" idx="0"/>
            </p:cNvCxnSpPr>
            <p:nvPr/>
          </p:nvCxnSpPr>
          <p:spPr bwMode="auto">
            <a:xfrm flipH="1">
              <a:off x="3424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854" name="Line 78"/>
            <p:cNvSpPr>
              <a:spLocks noChangeShapeType="1"/>
            </p:cNvSpPr>
            <p:nvPr/>
          </p:nvSpPr>
          <p:spPr bwMode="auto">
            <a:xfrm>
              <a:off x="3877" y="1752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5855" name="Text Box 79"/>
            <p:cNvSpPr txBox="1">
              <a:spLocks noChangeArrowheads="1"/>
            </p:cNvSpPr>
            <p:nvPr/>
          </p:nvSpPr>
          <p:spPr bwMode="auto">
            <a:xfrm>
              <a:off x="4149" y="149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</p:grpSp>
      <p:grpSp>
        <p:nvGrpSpPr>
          <p:cNvPr id="75856" name="Group 80"/>
          <p:cNvGrpSpPr>
            <a:grpSpLocks/>
          </p:cNvGrpSpPr>
          <p:nvPr/>
        </p:nvGrpSpPr>
        <p:grpSpPr bwMode="auto">
          <a:xfrm>
            <a:off x="1079500" y="4437063"/>
            <a:ext cx="5329238" cy="2376487"/>
            <a:chOff x="680" y="2704"/>
            <a:chExt cx="3357" cy="1497"/>
          </a:xfrm>
        </p:grpSpPr>
        <p:grpSp>
          <p:nvGrpSpPr>
            <p:cNvPr id="75857" name="Group 81"/>
            <p:cNvGrpSpPr>
              <a:grpSpLocks/>
            </p:cNvGrpSpPr>
            <p:nvPr/>
          </p:nvGrpSpPr>
          <p:grpSpPr bwMode="auto">
            <a:xfrm>
              <a:off x="749" y="2704"/>
              <a:ext cx="3220" cy="1497"/>
              <a:chOff x="476" y="2704"/>
              <a:chExt cx="3220" cy="1497"/>
            </a:xfrm>
          </p:grpSpPr>
          <p:sp>
            <p:nvSpPr>
              <p:cNvPr id="75858" name="Line 82"/>
              <p:cNvSpPr>
                <a:spLocks noChangeShapeType="1"/>
              </p:cNvSpPr>
              <p:nvPr/>
            </p:nvSpPr>
            <p:spPr bwMode="auto">
              <a:xfrm>
                <a:off x="476" y="2704"/>
                <a:ext cx="0" cy="149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859" name="Line 83"/>
              <p:cNvSpPr>
                <a:spLocks noChangeShapeType="1"/>
              </p:cNvSpPr>
              <p:nvPr/>
            </p:nvSpPr>
            <p:spPr bwMode="auto">
              <a:xfrm>
                <a:off x="3696" y="2704"/>
                <a:ext cx="0" cy="149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860" name="Line 84"/>
              <p:cNvSpPr>
                <a:spLocks noChangeShapeType="1"/>
              </p:cNvSpPr>
              <p:nvPr/>
            </p:nvSpPr>
            <p:spPr bwMode="auto">
              <a:xfrm>
                <a:off x="476" y="3475"/>
                <a:ext cx="32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5861" name="Line 85"/>
            <p:cNvSpPr>
              <a:spLocks noChangeShapeType="1"/>
            </p:cNvSpPr>
            <p:nvPr/>
          </p:nvSpPr>
          <p:spPr bwMode="auto">
            <a:xfrm>
              <a:off x="680" y="279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62" name="Line 86"/>
            <p:cNvSpPr>
              <a:spLocks noChangeShapeType="1"/>
            </p:cNvSpPr>
            <p:nvPr/>
          </p:nvSpPr>
          <p:spPr bwMode="auto">
            <a:xfrm>
              <a:off x="680" y="415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63" name="Line 87"/>
            <p:cNvSpPr>
              <a:spLocks noChangeShapeType="1"/>
            </p:cNvSpPr>
            <p:nvPr/>
          </p:nvSpPr>
          <p:spPr bwMode="auto">
            <a:xfrm>
              <a:off x="3901" y="279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64" name="Line 88"/>
            <p:cNvSpPr>
              <a:spLocks noChangeShapeType="1"/>
            </p:cNvSpPr>
            <p:nvPr/>
          </p:nvSpPr>
          <p:spPr bwMode="auto">
            <a:xfrm>
              <a:off x="3901" y="4156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5866" name="Text Box 90"/>
          <p:cNvSpPr txBox="1">
            <a:spLocks noChangeArrowheads="1"/>
          </p:cNvSpPr>
          <p:nvPr/>
        </p:nvSpPr>
        <p:spPr bwMode="auto">
          <a:xfrm>
            <a:off x="684213" y="4192588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5867" name="Text Box 91"/>
          <p:cNvSpPr txBox="1">
            <a:spLocks noChangeArrowheads="1"/>
          </p:cNvSpPr>
          <p:nvPr/>
        </p:nvSpPr>
        <p:spPr bwMode="auto">
          <a:xfrm>
            <a:off x="6546850" y="6424613"/>
            <a:ext cx="6207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- 20A</a:t>
            </a:r>
          </a:p>
        </p:txBody>
      </p:sp>
      <p:sp>
        <p:nvSpPr>
          <p:cNvPr id="75868" name="Text Box 92"/>
          <p:cNvSpPr txBox="1">
            <a:spLocks noChangeArrowheads="1"/>
          </p:cNvSpPr>
          <p:nvPr/>
        </p:nvSpPr>
        <p:spPr bwMode="auto">
          <a:xfrm>
            <a:off x="179388" y="2492375"/>
            <a:ext cx="87852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Zpožděný průběh proudu a reaktanční napětí v komutující cívce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nejméně příznivý případ – 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maximální reaktanční napětí při ukončení komutace</a:t>
            </a:r>
          </a:p>
        </p:txBody>
      </p:sp>
      <p:sp>
        <p:nvSpPr>
          <p:cNvPr id="75869" name="Line 93"/>
          <p:cNvSpPr>
            <a:spLocks noChangeShapeType="1"/>
          </p:cNvSpPr>
          <p:nvPr/>
        </p:nvSpPr>
        <p:spPr bwMode="auto">
          <a:xfrm>
            <a:off x="2555875" y="692150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870" name="Text Box 94"/>
          <p:cNvSpPr txBox="1">
            <a:spLocks noChangeArrowheads="1"/>
          </p:cNvSpPr>
          <p:nvPr/>
        </p:nvSpPr>
        <p:spPr bwMode="auto">
          <a:xfrm>
            <a:off x="2443163" y="693738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5871" name="Line 95"/>
          <p:cNvSpPr>
            <a:spLocks noChangeShapeType="1"/>
          </p:cNvSpPr>
          <p:nvPr/>
        </p:nvSpPr>
        <p:spPr bwMode="auto">
          <a:xfrm rot="10800000">
            <a:off x="3563938" y="692150"/>
            <a:ext cx="5762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872" name="Text Box 96"/>
          <p:cNvSpPr txBox="1">
            <a:spLocks noChangeArrowheads="1"/>
          </p:cNvSpPr>
          <p:nvPr/>
        </p:nvSpPr>
        <p:spPr bwMode="auto">
          <a:xfrm>
            <a:off x="3811588" y="66357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grpSp>
        <p:nvGrpSpPr>
          <p:cNvPr id="75878" name="Group 102"/>
          <p:cNvGrpSpPr>
            <a:grpSpLocks/>
          </p:cNvGrpSpPr>
          <p:nvPr/>
        </p:nvGrpSpPr>
        <p:grpSpPr bwMode="auto">
          <a:xfrm>
            <a:off x="611188" y="4581525"/>
            <a:ext cx="6265862" cy="2160588"/>
            <a:chOff x="385" y="2795"/>
            <a:chExt cx="3947" cy="1361"/>
          </a:xfrm>
        </p:grpSpPr>
        <p:sp>
          <p:nvSpPr>
            <p:cNvPr id="75875" name="Line 99"/>
            <p:cNvSpPr>
              <a:spLocks noChangeShapeType="1"/>
            </p:cNvSpPr>
            <p:nvPr/>
          </p:nvSpPr>
          <p:spPr bwMode="auto">
            <a:xfrm>
              <a:off x="385" y="2795"/>
              <a:ext cx="36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76" name="Line 100"/>
            <p:cNvSpPr>
              <a:spLocks noChangeShapeType="1"/>
            </p:cNvSpPr>
            <p:nvPr/>
          </p:nvSpPr>
          <p:spPr bwMode="auto">
            <a:xfrm>
              <a:off x="3969" y="4156"/>
              <a:ext cx="36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77" name="Freeform 101"/>
            <p:cNvSpPr>
              <a:spLocks/>
            </p:cNvSpPr>
            <p:nvPr/>
          </p:nvSpPr>
          <p:spPr bwMode="auto">
            <a:xfrm>
              <a:off x="748" y="2795"/>
              <a:ext cx="3221" cy="1361"/>
            </a:xfrm>
            <a:custGeom>
              <a:avLst/>
              <a:gdLst>
                <a:gd name="T0" fmla="*/ 0 w 3221"/>
                <a:gd name="T1" fmla="*/ 0 h 1361"/>
                <a:gd name="T2" fmla="*/ 1179 w 3221"/>
                <a:gd name="T3" fmla="*/ 91 h 1361"/>
                <a:gd name="T4" fmla="*/ 2313 w 3221"/>
                <a:gd name="T5" fmla="*/ 408 h 1361"/>
                <a:gd name="T6" fmla="*/ 2951 w 3221"/>
                <a:gd name="T7" fmla="*/ 890 h 1361"/>
                <a:gd name="T8" fmla="*/ 3221 w 3221"/>
                <a:gd name="T9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1" h="1361">
                  <a:moveTo>
                    <a:pt x="0" y="0"/>
                  </a:moveTo>
                  <a:cubicBezTo>
                    <a:pt x="397" y="11"/>
                    <a:pt x="794" y="23"/>
                    <a:pt x="1179" y="91"/>
                  </a:cubicBezTo>
                  <a:cubicBezTo>
                    <a:pt x="1564" y="159"/>
                    <a:pt x="2018" y="275"/>
                    <a:pt x="2313" y="408"/>
                  </a:cubicBezTo>
                  <a:cubicBezTo>
                    <a:pt x="2608" y="541"/>
                    <a:pt x="2800" y="731"/>
                    <a:pt x="2951" y="890"/>
                  </a:cubicBezTo>
                  <a:cubicBezTo>
                    <a:pt x="3102" y="1049"/>
                    <a:pt x="3165" y="1263"/>
                    <a:pt x="3221" y="1361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5884" name="Line 108"/>
          <p:cNvSpPr>
            <a:spLocks noChangeShapeType="1"/>
          </p:cNvSpPr>
          <p:nvPr/>
        </p:nvSpPr>
        <p:spPr bwMode="auto">
          <a:xfrm flipV="1">
            <a:off x="6300788" y="4221163"/>
            <a:ext cx="0" cy="287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887" name="Freeform 111"/>
          <p:cNvSpPr>
            <a:spLocks/>
          </p:cNvSpPr>
          <p:nvPr/>
        </p:nvSpPr>
        <p:spPr bwMode="auto">
          <a:xfrm>
            <a:off x="1187450" y="4221163"/>
            <a:ext cx="5113338" cy="1439862"/>
          </a:xfrm>
          <a:custGeom>
            <a:avLst/>
            <a:gdLst>
              <a:gd name="T0" fmla="*/ 0 w 3221"/>
              <a:gd name="T1" fmla="*/ 907 h 907"/>
              <a:gd name="T2" fmla="*/ 862 w 3221"/>
              <a:gd name="T3" fmla="*/ 862 h 907"/>
              <a:gd name="T4" fmla="*/ 1598 w 3221"/>
              <a:gd name="T5" fmla="*/ 818 h 907"/>
              <a:gd name="T6" fmla="*/ 2410 w 3221"/>
              <a:gd name="T7" fmla="*/ 658 h 907"/>
              <a:gd name="T8" fmla="*/ 3221 w 3221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907">
                <a:moveTo>
                  <a:pt x="0" y="907"/>
                </a:moveTo>
                <a:cubicBezTo>
                  <a:pt x="230" y="896"/>
                  <a:pt x="596" y="877"/>
                  <a:pt x="862" y="862"/>
                </a:cubicBezTo>
                <a:cubicBezTo>
                  <a:pt x="1128" y="847"/>
                  <a:pt x="1340" y="852"/>
                  <a:pt x="1598" y="818"/>
                </a:cubicBezTo>
                <a:cubicBezTo>
                  <a:pt x="1856" y="784"/>
                  <a:pt x="2140" y="794"/>
                  <a:pt x="2410" y="658"/>
                </a:cubicBezTo>
                <a:cubicBezTo>
                  <a:pt x="2680" y="522"/>
                  <a:pt x="3052" y="137"/>
                  <a:pt x="3221" y="0"/>
                </a:cubicBezTo>
              </a:path>
            </a:pathLst>
          </a:cu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890" name="Text Box 114"/>
          <p:cNvSpPr txBox="1">
            <a:spLocks noChangeArrowheads="1"/>
          </p:cNvSpPr>
          <p:nvPr/>
        </p:nvSpPr>
        <p:spPr bwMode="auto">
          <a:xfrm>
            <a:off x="252413" y="3500438"/>
            <a:ext cx="87122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Čím je dán zpožděný průběh proudu ?</a:t>
            </a:r>
          </a:p>
          <a:p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Na cívce se indukuje napětí, které se snaží udržet proud v původním směru    </a:t>
            </a:r>
          </a:p>
        </p:txBody>
      </p:sp>
      <p:sp>
        <p:nvSpPr>
          <p:cNvPr id="75891" name="Text Box 115"/>
          <p:cNvSpPr txBox="1">
            <a:spLocks noChangeArrowheads="1"/>
          </p:cNvSpPr>
          <p:nvPr/>
        </p:nvSpPr>
        <p:spPr bwMode="auto">
          <a:xfrm>
            <a:off x="5800725" y="4652963"/>
            <a:ext cx="28750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7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3.52533E-6 L 0.12222 -3.52533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7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7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75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7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7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7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7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7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7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7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7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7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66" grpId="0"/>
      <p:bldP spid="75867" grpId="0"/>
      <p:bldP spid="75869" grpId="0" animBg="1"/>
      <p:bldP spid="75869" grpId="1" animBg="1"/>
      <p:bldP spid="75870" grpId="0"/>
      <p:bldP spid="75870" grpId="1"/>
      <p:bldP spid="75871" grpId="0" animBg="1"/>
      <p:bldP spid="75872" grpId="0"/>
      <p:bldP spid="75884" grpId="0" animBg="1"/>
      <p:bldP spid="75887" grpId="0" animBg="1"/>
      <p:bldP spid="758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2770188" y="1627188"/>
            <a:ext cx="1008062" cy="792162"/>
            <a:chOff x="2018" y="3656"/>
            <a:chExt cx="635" cy="499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auto">
            <a:xfrm>
              <a:off x="2018" y="3656"/>
              <a:ext cx="635" cy="22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76804" name="AutoShape 4"/>
            <p:cNvCxnSpPr>
              <a:cxnSpLocks noChangeShapeType="1"/>
              <a:stCxn id="76803" idx="2"/>
            </p:cNvCxnSpPr>
            <p:nvPr/>
          </p:nvCxnSpPr>
          <p:spPr bwMode="auto">
            <a:xfrm>
              <a:off x="2336" y="3894"/>
              <a:ext cx="0" cy="26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3417888" y="1989138"/>
            <a:ext cx="600075" cy="431800"/>
            <a:chOff x="2426" y="3884"/>
            <a:chExt cx="378" cy="272"/>
          </a:xfrm>
        </p:grpSpPr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 rot="5400000">
              <a:off x="2312" y="4043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2506" y="3884"/>
              <a:ext cx="2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600" b="1">
                  <a:solidFill>
                    <a:srgbClr val="000000"/>
                  </a:solidFill>
                  <a:sym typeface="Symbol" panose="05050102010706020507" pitchFamily="18" charset="2"/>
                </a:rPr>
                <a:t>40A</a:t>
              </a:r>
            </a:p>
          </p:txBody>
        </p:sp>
      </p:grp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107950" y="404813"/>
            <a:ext cx="7558088" cy="1150937"/>
            <a:chOff x="68" y="1117"/>
            <a:chExt cx="4761" cy="725"/>
          </a:xfrm>
        </p:grpSpPr>
        <p:grpSp>
          <p:nvGrpSpPr>
            <p:cNvPr id="76809" name="Group 9"/>
            <p:cNvGrpSpPr>
              <a:grpSpLocks/>
            </p:cNvGrpSpPr>
            <p:nvPr/>
          </p:nvGrpSpPr>
          <p:grpSpPr bwMode="auto">
            <a:xfrm>
              <a:off x="671" y="1117"/>
              <a:ext cx="757" cy="106"/>
              <a:chOff x="567" y="1344"/>
              <a:chExt cx="757" cy="106"/>
            </a:xfrm>
          </p:grpSpPr>
          <p:grpSp>
            <p:nvGrpSpPr>
              <p:cNvPr id="76810" name="Group 10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6811" name="Group 1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6812" name="Arc 12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13" name="Arc 1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14" name="Arc 1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15" name="Line 1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6816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6817" name="Oval 17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6818" name="Oval 18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19" name="Group 19"/>
            <p:cNvGrpSpPr>
              <a:grpSpLocks/>
            </p:cNvGrpSpPr>
            <p:nvPr/>
          </p:nvGrpSpPr>
          <p:grpSpPr bwMode="auto">
            <a:xfrm>
              <a:off x="2031" y="1117"/>
              <a:ext cx="757" cy="106"/>
              <a:chOff x="567" y="1344"/>
              <a:chExt cx="757" cy="106"/>
            </a:xfrm>
          </p:grpSpPr>
          <p:grpSp>
            <p:nvGrpSpPr>
              <p:cNvPr id="76820" name="Group 20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6821" name="Group 2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6822" name="Arc 22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23" name="Arc 23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24" name="Arc 24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25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6826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6827" name="Oval 27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6828" name="Oval 28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29" name="Group 29"/>
            <p:cNvGrpSpPr>
              <a:grpSpLocks/>
            </p:cNvGrpSpPr>
            <p:nvPr/>
          </p:nvGrpSpPr>
          <p:grpSpPr bwMode="auto">
            <a:xfrm>
              <a:off x="385" y="1661"/>
              <a:ext cx="3356" cy="181"/>
              <a:chOff x="295" y="1979"/>
              <a:chExt cx="3356" cy="181"/>
            </a:xfrm>
          </p:grpSpPr>
          <p:sp>
            <p:nvSpPr>
              <p:cNvPr id="76830" name="Rectangle 30"/>
              <p:cNvSpPr>
                <a:spLocks noChangeArrowheads="1"/>
              </p:cNvSpPr>
              <p:nvPr/>
            </p:nvSpPr>
            <p:spPr bwMode="auto">
              <a:xfrm>
                <a:off x="295" y="1979"/>
                <a:ext cx="3356" cy="181"/>
              </a:xfrm>
              <a:prstGeom prst="rect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831" name="Group 31"/>
              <p:cNvGrpSpPr>
                <a:grpSpLocks/>
              </p:cNvGrpSpPr>
              <p:nvPr/>
            </p:nvGrpSpPr>
            <p:grpSpPr bwMode="auto">
              <a:xfrm>
                <a:off x="295" y="1979"/>
                <a:ext cx="3356" cy="181"/>
                <a:chOff x="295" y="1979"/>
                <a:chExt cx="3356" cy="181"/>
              </a:xfrm>
            </p:grpSpPr>
            <p:sp>
              <p:nvSpPr>
                <p:cNvPr id="76832" name="Rectangle 32"/>
                <p:cNvSpPr>
                  <a:spLocks noChangeArrowheads="1"/>
                </p:cNvSpPr>
                <p:nvPr/>
              </p:nvSpPr>
              <p:spPr bwMode="auto">
                <a:xfrm>
                  <a:off x="29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76833" name="Rectangle 33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76834" name="Rectangle 34"/>
                <p:cNvSpPr>
                  <a:spLocks noChangeArrowheads="1"/>
                </p:cNvSpPr>
                <p:nvPr/>
              </p:nvSpPr>
              <p:spPr bwMode="auto">
                <a:xfrm>
                  <a:off x="1655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76835" name="Rectangle 35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76836" name="Rectangle 36"/>
                <p:cNvSpPr>
                  <a:spLocks noChangeArrowheads="1"/>
                </p:cNvSpPr>
                <p:nvPr/>
              </p:nvSpPr>
              <p:spPr bwMode="auto">
                <a:xfrm>
                  <a:off x="3016" y="1979"/>
                  <a:ext cx="635" cy="181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cs-CZ" altLang="cs-CZ" b="1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</p:grpSp>
        </p:grpSp>
        <p:grpSp>
          <p:nvGrpSpPr>
            <p:cNvPr id="76837" name="Group 37"/>
            <p:cNvGrpSpPr>
              <a:grpSpLocks noChangeAspect="1"/>
            </p:cNvGrpSpPr>
            <p:nvPr/>
          </p:nvGrpSpPr>
          <p:grpSpPr bwMode="auto">
            <a:xfrm rot="16200000">
              <a:off x="1698" y="848"/>
              <a:ext cx="78" cy="615"/>
              <a:chOff x="2391" y="2631"/>
              <a:chExt cx="93" cy="724"/>
            </a:xfrm>
          </p:grpSpPr>
          <p:grpSp>
            <p:nvGrpSpPr>
              <p:cNvPr id="76838" name="Group 38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6839" name="Arc 39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40" name="Arc 40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41" name="Arc 41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42" name="Line 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635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6843" name="Line 43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635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6844" name="Oval 44"/>
            <p:cNvSpPr>
              <a:spLocks noChangeAspect="1" noChangeArrowheads="1"/>
            </p:cNvSpPr>
            <p:nvPr/>
          </p:nvSpPr>
          <p:spPr bwMode="auto">
            <a:xfrm rot="16200000">
              <a:off x="1351" y="1146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6845" name="Oval 45"/>
            <p:cNvSpPr>
              <a:spLocks noChangeAspect="1" noChangeArrowheads="1"/>
            </p:cNvSpPr>
            <p:nvPr/>
          </p:nvSpPr>
          <p:spPr bwMode="auto">
            <a:xfrm rot="16200000">
              <a:off x="2031" y="1146"/>
              <a:ext cx="77" cy="77"/>
            </a:xfrm>
            <a:prstGeom prst="ellipse">
              <a:avLst/>
            </a:prstGeom>
            <a:solidFill>
              <a:schemeClr val="folHlink"/>
            </a:solidFill>
            <a:ln w="6350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6846" name="Group 46"/>
            <p:cNvGrpSpPr>
              <a:grpSpLocks/>
            </p:cNvGrpSpPr>
            <p:nvPr/>
          </p:nvGrpSpPr>
          <p:grpSpPr bwMode="auto">
            <a:xfrm>
              <a:off x="2712" y="1117"/>
              <a:ext cx="757" cy="106"/>
              <a:chOff x="567" y="1344"/>
              <a:chExt cx="757" cy="106"/>
            </a:xfrm>
          </p:grpSpPr>
          <p:grpSp>
            <p:nvGrpSpPr>
              <p:cNvPr id="76847" name="Group 47"/>
              <p:cNvGrpSpPr>
                <a:grpSpLocks noChangeAspect="1"/>
              </p:cNvGrpSpPr>
              <p:nvPr/>
            </p:nvGrpSpPr>
            <p:grpSpPr bwMode="auto">
              <a:xfrm rot="16200000">
                <a:off x="914" y="1075"/>
                <a:ext cx="78" cy="615"/>
                <a:chOff x="2391" y="2631"/>
                <a:chExt cx="93" cy="724"/>
              </a:xfrm>
            </p:grpSpPr>
            <p:grpSp>
              <p:nvGrpSpPr>
                <p:cNvPr id="76848" name="Group 4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44" y="2880"/>
                  <a:ext cx="589" cy="91"/>
                  <a:chOff x="431" y="1298"/>
                  <a:chExt cx="589" cy="91"/>
                </a:xfrm>
              </p:grpSpPr>
              <p:sp>
                <p:nvSpPr>
                  <p:cNvPr id="76849" name="Arc 49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58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50" name="Arc 50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742" y="125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51" name="Arc 51"/>
                  <p:cNvSpPr>
                    <a:spLocks noChangeAspect="1"/>
                  </p:cNvSpPr>
                  <p:nvPr/>
                </p:nvSpPr>
                <p:spPr bwMode="auto">
                  <a:xfrm rot="16200000" flipV="1">
                    <a:off x="902" y="127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52" name="Line 5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1" y="1377"/>
                    <a:ext cx="1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6853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2391" y="321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6854" name="Oval 54"/>
              <p:cNvSpPr>
                <a:spLocks noChangeAspect="1" noChangeArrowheads="1"/>
              </p:cNvSpPr>
              <p:nvPr/>
            </p:nvSpPr>
            <p:spPr bwMode="auto">
              <a:xfrm rot="16200000">
                <a:off x="567" y="1373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5" name="Oval 55"/>
              <p:cNvSpPr>
                <a:spLocks noChangeAspect="1" noChangeArrowheads="1"/>
              </p:cNvSpPr>
              <p:nvPr/>
            </p:nvSpPr>
            <p:spPr bwMode="auto">
              <a:xfrm rot="16200000">
                <a:off x="1247" y="1373"/>
                <a:ext cx="77" cy="7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56" name="Group 56"/>
            <p:cNvGrpSpPr>
              <a:grpSpLocks noChangeAspect="1"/>
            </p:cNvGrpSpPr>
            <p:nvPr/>
          </p:nvGrpSpPr>
          <p:grpSpPr bwMode="auto">
            <a:xfrm rot="16200000">
              <a:off x="337" y="848"/>
              <a:ext cx="78" cy="615"/>
              <a:chOff x="2391" y="2631"/>
              <a:chExt cx="93" cy="724"/>
            </a:xfrm>
          </p:grpSpPr>
          <p:grpSp>
            <p:nvGrpSpPr>
              <p:cNvPr id="76857" name="Group 57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6858" name="Arc 58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59" name="Arc 59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60" name="Arc 60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61" name="Line 6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6862" name="Line 62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6863" name="Oval 63"/>
            <p:cNvSpPr>
              <a:spLocks noChangeAspect="1" noChangeArrowheads="1"/>
            </p:cNvSpPr>
            <p:nvPr/>
          </p:nvSpPr>
          <p:spPr bwMode="auto">
            <a:xfrm rot="16200000">
              <a:off x="670" y="1146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76864" name="Group 64"/>
            <p:cNvGrpSpPr>
              <a:grpSpLocks noChangeAspect="1"/>
            </p:cNvGrpSpPr>
            <p:nvPr/>
          </p:nvGrpSpPr>
          <p:grpSpPr bwMode="auto">
            <a:xfrm rot="16200000">
              <a:off x="3739" y="848"/>
              <a:ext cx="78" cy="615"/>
              <a:chOff x="2391" y="2631"/>
              <a:chExt cx="93" cy="724"/>
            </a:xfrm>
          </p:grpSpPr>
          <p:grpSp>
            <p:nvGrpSpPr>
              <p:cNvPr id="76865" name="Group 65"/>
              <p:cNvGrpSpPr>
                <a:grpSpLocks noChangeAspect="1"/>
              </p:cNvGrpSpPr>
              <p:nvPr/>
            </p:nvGrpSpPr>
            <p:grpSpPr bwMode="auto">
              <a:xfrm rot="5400000">
                <a:off x="2144" y="2880"/>
                <a:ext cx="589" cy="91"/>
                <a:chOff x="431" y="1298"/>
                <a:chExt cx="589" cy="91"/>
              </a:xfrm>
            </p:grpSpPr>
            <p:sp>
              <p:nvSpPr>
                <p:cNvPr id="76866" name="Arc 66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67" name="Arc 67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68" name="Arc 68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69" name="Line 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6870" name="Line 70"/>
              <p:cNvSpPr>
                <a:spLocks noChangeAspect="1" noChangeShapeType="1"/>
              </p:cNvSpPr>
              <p:nvPr/>
            </p:nvSpPr>
            <p:spPr bwMode="auto">
              <a:xfrm>
                <a:off x="2391" y="3219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6871" name="Oval 71"/>
            <p:cNvSpPr>
              <a:spLocks noChangeAspect="1" noChangeArrowheads="1"/>
            </p:cNvSpPr>
            <p:nvPr/>
          </p:nvSpPr>
          <p:spPr bwMode="auto">
            <a:xfrm rot="16200000">
              <a:off x="3392" y="1146"/>
              <a:ext cx="77" cy="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76872" name="AutoShape 72"/>
            <p:cNvCxnSpPr>
              <a:cxnSpLocks noChangeShapeType="1"/>
              <a:stCxn id="76863" idx="2"/>
              <a:endCxn id="76832" idx="0"/>
            </p:cNvCxnSpPr>
            <p:nvPr/>
          </p:nvCxnSpPr>
          <p:spPr bwMode="auto">
            <a:xfrm flipH="1">
              <a:off x="703" y="1237"/>
              <a:ext cx="6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73" name="AutoShape 73"/>
            <p:cNvCxnSpPr>
              <a:cxnSpLocks noChangeShapeType="1"/>
              <a:stCxn id="76844" idx="2"/>
              <a:endCxn id="76833" idx="0"/>
            </p:cNvCxnSpPr>
            <p:nvPr/>
          </p:nvCxnSpPr>
          <p:spPr bwMode="auto">
            <a:xfrm flipH="1">
              <a:off x="1383" y="1245"/>
              <a:ext cx="7" cy="4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74" name="AutoShape 74"/>
            <p:cNvCxnSpPr>
              <a:cxnSpLocks noChangeShapeType="1"/>
              <a:stCxn id="76827" idx="2"/>
              <a:endCxn id="76834" idx="0"/>
            </p:cNvCxnSpPr>
            <p:nvPr/>
          </p:nvCxnSpPr>
          <p:spPr bwMode="auto">
            <a:xfrm flipH="1">
              <a:off x="2063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75" name="AutoShape 75"/>
            <p:cNvCxnSpPr>
              <a:cxnSpLocks noChangeShapeType="1"/>
              <a:stCxn id="76854" idx="2"/>
              <a:endCxn id="76835" idx="0"/>
            </p:cNvCxnSpPr>
            <p:nvPr/>
          </p:nvCxnSpPr>
          <p:spPr bwMode="auto">
            <a:xfrm flipH="1">
              <a:off x="2744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76" name="AutoShape 76"/>
            <p:cNvCxnSpPr>
              <a:cxnSpLocks noChangeShapeType="1"/>
              <a:stCxn id="76871" idx="2"/>
              <a:endCxn id="76836" idx="0"/>
            </p:cNvCxnSpPr>
            <p:nvPr/>
          </p:nvCxnSpPr>
          <p:spPr bwMode="auto">
            <a:xfrm flipH="1">
              <a:off x="3424" y="1237"/>
              <a:ext cx="7" cy="41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77" name="Line 77"/>
            <p:cNvSpPr>
              <a:spLocks noChangeShapeType="1"/>
            </p:cNvSpPr>
            <p:nvPr/>
          </p:nvSpPr>
          <p:spPr bwMode="auto">
            <a:xfrm>
              <a:off x="3877" y="1752"/>
              <a:ext cx="9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6878" name="Text Box 78"/>
            <p:cNvSpPr txBox="1">
              <a:spLocks noChangeArrowheads="1"/>
            </p:cNvSpPr>
            <p:nvPr/>
          </p:nvSpPr>
          <p:spPr bwMode="auto">
            <a:xfrm>
              <a:off x="4149" y="149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</a:t>
              </a:r>
            </a:p>
          </p:txBody>
        </p:sp>
      </p:grpSp>
      <p:grpSp>
        <p:nvGrpSpPr>
          <p:cNvPr id="76879" name="Group 79"/>
          <p:cNvGrpSpPr>
            <a:grpSpLocks/>
          </p:cNvGrpSpPr>
          <p:nvPr/>
        </p:nvGrpSpPr>
        <p:grpSpPr bwMode="auto">
          <a:xfrm>
            <a:off x="3024188" y="4394200"/>
            <a:ext cx="5329237" cy="2376488"/>
            <a:chOff x="680" y="2704"/>
            <a:chExt cx="3357" cy="1497"/>
          </a:xfrm>
        </p:grpSpPr>
        <p:grpSp>
          <p:nvGrpSpPr>
            <p:cNvPr id="76880" name="Group 80"/>
            <p:cNvGrpSpPr>
              <a:grpSpLocks/>
            </p:cNvGrpSpPr>
            <p:nvPr/>
          </p:nvGrpSpPr>
          <p:grpSpPr bwMode="auto">
            <a:xfrm>
              <a:off x="749" y="2704"/>
              <a:ext cx="3220" cy="1497"/>
              <a:chOff x="476" y="2704"/>
              <a:chExt cx="3220" cy="1497"/>
            </a:xfrm>
          </p:grpSpPr>
          <p:sp>
            <p:nvSpPr>
              <p:cNvPr id="76881" name="Line 81"/>
              <p:cNvSpPr>
                <a:spLocks noChangeShapeType="1"/>
              </p:cNvSpPr>
              <p:nvPr/>
            </p:nvSpPr>
            <p:spPr bwMode="auto">
              <a:xfrm>
                <a:off x="476" y="2704"/>
                <a:ext cx="0" cy="149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882" name="Line 82"/>
              <p:cNvSpPr>
                <a:spLocks noChangeShapeType="1"/>
              </p:cNvSpPr>
              <p:nvPr/>
            </p:nvSpPr>
            <p:spPr bwMode="auto">
              <a:xfrm>
                <a:off x="3696" y="2704"/>
                <a:ext cx="0" cy="149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883" name="Line 83"/>
              <p:cNvSpPr>
                <a:spLocks noChangeShapeType="1"/>
              </p:cNvSpPr>
              <p:nvPr/>
            </p:nvSpPr>
            <p:spPr bwMode="auto">
              <a:xfrm>
                <a:off x="476" y="3475"/>
                <a:ext cx="32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6884" name="Line 84"/>
            <p:cNvSpPr>
              <a:spLocks noChangeShapeType="1"/>
            </p:cNvSpPr>
            <p:nvPr/>
          </p:nvSpPr>
          <p:spPr bwMode="auto">
            <a:xfrm>
              <a:off x="680" y="279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85" name="Line 85"/>
            <p:cNvSpPr>
              <a:spLocks noChangeShapeType="1"/>
            </p:cNvSpPr>
            <p:nvPr/>
          </p:nvSpPr>
          <p:spPr bwMode="auto">
            <a:xfrm>
              <a:off x="680" y="415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86" name="Line 86"/>
            <p:cNvSpPr>
              <a:spLocks noChangeShapeType="1"/>
            </p:cNvSpPr>
            <p:nvPr/>
          </p:nvSpPr>
          <p:spPr bwMode="auto">
            <a:xfrm>
              <a:off x="3901" y="2795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87" name="Line 87"/>
            <p:cNvSpPr>
              <a:spLocks noChangeShapeType="1"/>
            </p:cNvSpPr>
            <p:nvPr/>
          </p:nvSpPr>
          <p:spPr bwMode="auto">
            <a:xfrm>
              <a:off x="3901" y="4156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6888" name="Text Box 88"/>
          <p:cNvSpPr txBox="1">
            <a:spLocks noChangeArrowheads="1"/>
          </p:cNvSpPr>
          <p:nvPr/>
        </p:nvSpPr>
        <p:spPr bwMode="auto">
          <a:xfrm>
            <a:off x="2625725" y="414972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6889" name="Text Box 89"/>
          <p:cNvSpPr txBox="1">
            <a:spLocks noChangeArrowheads="1"/>
          </p:cNvSpPr>
          <p:nvPr/>
        </p:nvSpPr>
        <p:spPr bwMode="auto">
          <a:xfrm>
            <a:off x="8488363" y="6381750"/>
            <a:ext cx="6207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- 20A</a:t>
            </a:r>
          </a:p>
        </p:txBody>
      </p:sp>
      <p:sp>
        <p:nvSpPr>
          <p:cNvPr id="76890" name="Text Box 90"/>
          <p:cNvSpPr txBox="1">
            <a:spLocks noChangeArrowheads="1"/>
          </p:cNvSpPr>
          <p:nvPr/>
        </p:nvSpPr>
        <p:spPr bwMode="auto">
          <a:xfrm>
            <a:off x="179388" y="2492375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Zrychlená komutace a reaktanční napětí v komutující cívce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optimální případ – 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nulové reaktanční napětí při ukončení komutace</a:t>
            </a:r>
          </a:p>
        </p:txBody>
      </p:sp>
      <p:sp>
        <p:nvSpPr>
          <p:cNvPr id="76891" name="Line 91"/>
          <p:cNvSpPr>
            <a:spLocks noChangeShapeType="1"/>
          </p:cNvSpPr>
          <p:nvPr/>
        </p:nvSpPr>
        <p:spPr bwMode="auto">
          <a:xfrm>
            <a:off x="2555875" y="692150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92" name="Text Box 92"/>
          <p:cNvSpPr txBox="1">
            <a:spLocks noChangeArrowheads="1"/>
          </p:cNvSpPr>
          <p:nvPr/>
        </p:nvSpPr>
        <p:spPr bwMode="auto">
          <a:xfrm>
            <a:off x="2443163" y="693738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6893" name="Line 93"/>
          <p:cNvSpPr>
            <a:spLocks noChangeShapeType="1"/>
          </p:cNvSpPr>
          <p:nvPr/>
        </p:nvSpPr>
        <p:spPr bwMode="auto">
          <a:xfrm rot="10800000">
            <a:off x="3563938" y="692150"/>
            <a:ext cx="5762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94" name="Text Box 94"/>
          <p:cNvSpPr txBox="1">
            <a:spLocks noChangeArrowheads="1"/>
          </p:cNvSpPr>
          <p:nvPr/>
        </p:nvSpPr>
        <p:spPr bwMode="auto">
          <a:xfrm>
            <a:off x="3811588" y="663575"/>
            <a:ext cx="473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20A</a:t>
            </a:r>
          </a:p>
        </p:txBody>
      </p:sp>
      <p:sp>
        <p:nvSpPr>
          <p:cNvPr id="76899" name="Line 99"/>
          <p:cNvSpPr>
            <a:spLocks noChangeShapeType="1"/>
          </p:cNvSpPr>
          <p:nvPr/>
        </p:nvSpPr>
        <p:spPr bwMode="auto">
          <a:xfrm flipV="1">
            <a:off x="3128963" y="4178300"/>
            <a:ext cx="0" cy="287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901" name="Text Box 101"/>
          <p:cNvSpPr txBox="1">
            <a:spLocks noChangeArrowheads="1"/>
          </p:cNvSpPr>
          <p:nvPr/>
        </p:nvSpPr>
        <p:spPr bwMode="auto">
          <a:xfrm>
            <a:off x="252413" y="3294063"/>
            <a:ext cx="87122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Jak lze dosáhnout zrychlené komutace ?</a:t>
            </a:r>
          </a:p>
          <a:p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Na cívce se vytvoří komutační napětí, které působí proti reaktančnímu napětí </a:t>
            </a:r>
          </a:p>
        </p:txBody>
      </p:sp>
      <p:sp>
        <p:nvSpPr>
          <p:cNvPr id="76902" name="Text Box 102"/>
          <p:cNvSpPr txBox="1">
            <a:spLocks noChangeArrowheads="1"/>
          </p:cNvSpPr>
          <p:nvPr/>
        </p:nvSpPr>
        <p:spPr bwMode="auto">
          <a:xfrm>
            <a:off x="7742238" y="5095875"/>
            <a:ext cx="28750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76907" name="Group 107"/>
          <p:cNvGrpSpPr>
            <a:grpSpLocks/>
          </p:cNvGrpSpPr>
          <p:nvPr/>
        </p:nvGrpSpPr>
        <p:grpSpPr bwMode="auto">
          <a:xfrm>
            <a:off x="2552700" y="4538663"/>
            <a:ext cx="6265863" cy="2160587"/>
            <a:chOff x="385" y="2886"/>
            <a:chExt cx="3947" cy="1361"/>
          </a:xfrm>
        </p:grpSpPr>
        <p:sp>
          <p:nvSpPr>
            <p:cNvPr id="76896" name="Line 96"/>
            <p:cNvSpPr>
              <a:spLocks noChangeShapeType="1"/>
            </p:cNvSpPr>
            <p:nvPr/>
          </p:nvSpPr>
          <p:spPr bwMode="auto">
            <a:xfrm>
              <a:off x="385" y="2886"/>
              <a:ext cx="36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97" name="Line 97"/>
            <p:cNvSpPr>
              <a:spLocks noChangeShapeType="1"/>
            </p:cNvSpPr>
            <p:nvPr/>
          </p:nvSpPr>
          <p:spPr bwMode="auto">
            <a:xfrm>
              <a:off x="3969" y="4247"/>
              <a:ext cx="36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906" name="Freeform 106"/>
            <p:cNvSpPr>
              <a:spLocks/>
            </p:cNvSpPr>
            <p:nvPr/>
          </p:nvSpPr>
          <p:spPr bwMode="auto">
            <a:xfrm>
              <a:off x="748" y="2886"/>
              <a:ext cx="3221" cy="1361"/>
            </a:xfrm>
            <a:custGeom>
              <a:avLst/>
              <a:gdLst>
                <a:gd name="T0" fmla="*/ 0 w 3221"/>
                <a:gd name="T1" fmla="*/ 0 h 1361"/>
                <a:gd name="T2" fmla="*/ 363 w 3221"/>
                <a:gd name="T3" fmla="*/ 499 h 1361"/>
                <a:gd name="T4" fmla="*/ 1230 w 3221"/>
                <a:gd name="T5" fmla="*/ 1035 h 1361"/>
                <a:gd name="T6" fmla="*/ 1972 w 3221"/>
                <a:gd name="T7" fmla="*/ 1250 h 1361"/>
                <a:gd name="T8" fmla="*/ 3221 w 3221"/>
                <a:gd name="T9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1" h="1361">
                  <a:moveTo>
                    <a:pt x="0" y="0"/>
                  </a:moveTo>
                  <a:cubicBezTo>
                    <a:pt x="4" y="147"/>
                    <a:pt x="158" y="327"/>
                    <a:pt x="363" y="499"/>
                  </a:cubicBezTo>
                  <a:cubicBezTo>
                    <a:pt x="568" y="671"/>
                    <a:pt x="962" y="910"/>
                    <a:pt x="1230" y="1035"/>
                  </a:cubicBezTo>
                  <a:cubicBezTo>
                    <a:pt x="1498" y="1160"/>
                    <a:pt x="1640" y="1196"/>
                    <a:pt x="1972" y="1250"/>
                  </a:cubicBezTo>
                  <a:cubicBezTo>
                    <a:pt x="2304" y="1304"/>
                    <a:pt x="2961" y="1338"/>
                    <a:pt x="3221" y="1361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6908" name="Freeform 108"/>
          <p:cNvSpPr>
            <a:spLocks/>
          </p:cNvSpPr>
          <p:nvPr/>
        </p:nvSpPr>
        <p:spPr bwMode="auto">
          <a:xfrm>
            <a:off x="3128963" y="4249738"/>
            <a:ext cx="5113337" cy="1368425"/>
          </a:xfrm>
          <a:custGeom>
            <a:avLst/>
            <a:gdLst>
              <a:gd name="T0" fmla="*/ 0 w 3221"/>
              <a:gd name="T1" fmla="*/ 0 h 862"/>
              <a:gd name="T2" fmla="*/ 771 w 3221"/>
              <a:gd name="T3" fmla="*/ 545 h 862"/>
              <a:gd name="T4" fmla="*/ 1951 w 3221"/>
              <a:gd name="T5" fmla="*/ 771 h 862"/>
              <a:gd name="T6" fmla="*/ 3221 w 3221"/>
              <a:gd name="T7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1" h="862">
                <a:moveTo>
                  <a:pt x="0" y="0"/>
                </a:moveTo>
                <a:cubicBezTo>
                  <a:pt x="223" y="208"/>
                  <a:pt x="446" y="417"/>
                  <a:pt x="771" y="545"/>
                </a:cubicBezTo>
                <a:cubicBezTo>
                  <a:pt x="1096" y="673"/>
                  <a:pt x="1543" y="718"/>
                  <a:pt x="1951" y="771"/>
                </a:cubicBezTo>
                <a:cubicBezTo>
                  <a:pt x="2359" y="824"/>
                  <a:pt x="2790" y="843"/>
                  <a:pt x="3221" y="862"/>
                </a:cubicBezTo>
              </a:path>
            </a:pathLst>
          </a:cu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7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3.52533E-6 L 0.12222 -3.52533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76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76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7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7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6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88" grpId="0"/>
      <p:bldP spid="76889" grpId="0"/>
      <p:bldP spid="76891" grpId="0" animBg="1"/>
      <p:bldP spid="76891" grpId="1" animBg="1"/>
      <p:bldP spid="76892" grpId="0"/>
      <p:bldP spid="76892" grpId="1"/>
      <p:bldP spid="76893" grpId="0" animBg="1"/>
      <p:bldP spid="76894" grpId="0"/>
      <p:bldP spid="76899" grpId="0" animBg="1"/>
      <p:bldP spid="76902" grpId="0"/>
      <p:bldP spid="769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Komutace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8522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Jak lze vytvořit komutační napětí.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natočením kartáčů z neutrální osy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 (u dynama ve směru točení, u motoru proti směru točení)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	Nejjednodušší případ, který je ale vhodný pouze pro konstantní zátěž stroje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vytvořením pomocného magnetického pole (komutační vinutí)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	Komutační vinutí vytvoří v komutující cívce komutační indukované napětí, které působí proti reaktančnímu napětí. Velikost reaktančního napětí je dána proudem v kotvě, komutační vinutí je zapojeno sériově s vinutím kotvy, ale s opačným směrem proudu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Reakce kotvy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852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6788" indent="-2236788"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19463"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8850"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78238"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857625"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3148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7720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2292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6864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Reakce kotvy vzniká při zatížení stejnosměrného stroje.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neutrální osa	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-	je osa, která je kolmá na indukční čáry. Je-li cívka v neutrální ose, neindukuje se ní žádné napětí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osa kartáčů	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-	je dána mechanickým natočením kartáčů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V ideálním případě leží osa kartáčů v neutrální ose.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38525"/>
            <a:ext cx="25400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771775" y="3429000"/>
            <a:ext cx="626427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1.	Stav naprázdno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Kotvou prochází pouze budící tok budícího vinutí. Osa kartáčů, osa stroje a osa kartáčů jsou totožné.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Na komutující cívce není žádné indukované napětí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ideální případ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74638"/>
            <a:ext cx="5329237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Reakce kotvy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916238" y="1268413"/>
            <a:ext cx="61214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2.	Magnetické pole vinutí kotvy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Při průchodu proudu vinutím kotvy se vytvoří magnetické pole kotvy (pravidlo pravé ruky). Tok budícího vinutí neuvažujeme</a:t>
            </a: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3375"/>
            <a:ext cx="26289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429000"/>
            <a:ext cx="299243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07950" y="3573463"/>
            <a:ext cx="59039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3.	Výsledné magnetické pole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je dáno složením obou polí. V důsledku magnetického pole kotvy dojde k deformaci výsledného magnetického toku a k natočení neutrální osy (u dynama ve směru a u motoru proti směru točení). Osa kartáčů neodpovídá neutrální ose </a:t>
            </a: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jiskření mezi kartáčem a lamelou.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informace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8522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i="1" dirty="0">
                <a:solidFill>
                  <a:srgbClr val="000000"/>
                </a:solidFill>
                <a:latin typeface="Tahoma" panose="020B0604030504040204" pitchFamily="34" charset="0"/>
              </a:rPr>
              <a:t>Stejnosměrné stroje patří mezi nejstarší točivé stroje.</a:t>
            </a:r>
          </a:p>
          <a:p>
            <a:pPr>
              <a:spcBef>
                <a:spcPct val="50000"/>
              </a:spcBef>
            </a:pPr>
            <a:r>
              <a:rPr lang="cs-CZ" altLang="cs-CZ" sz="2200" b="1" i="1" dirty="0">
                <a:solidFill>
                  <a:srgbClr val="000000"/>
                </a:solidFill>
                <a:latin typeface="Tahoma" panose="020B0604030504040204" pitchFamily="34" charset="0"/>
              </a:rPr>
              <a:t>V počátku se používaly pro výrobu elektrické energie (stejnosměrné generátory – dynama), v dalším období našly využití zejména jako motory.</a:t>
            </a:r>
          </a:p>
          <a:p>
            <a:pPr>
              <a:spcBef>
                <a:spcPct val="50000"/>
              </a:spcBef>
            </a:pPr>
            <a:r>
              <a:rPr lang="cs-CZ" altLang="cs-CZ" sz="2200" b="1" i="1" dirty="0">
                <a:solidFill>
                  <a:srgbClr val="000000"/>
                </a:solidFill>
                <a:latin typeface="Tahoma" panose="020B0604030504040204" pitchFamily="34" charset="0"/>
              </a:rPr>
              <a:t>S rozvojem střídavých pohonů s polovodičovým řízením se význam stejnosměrných strojů postupně snižuje (zejména u motorů je útlum ale pomalejší, než se všeobecně očekávalo).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Kde bychom dnes mohli najít stejnosměrné stroje ?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diesel-elektrická trakce (generátory i motory)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elektrická trakce (motory)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pohony malých výkonů (motory)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starší provozy a výrobní linky (motory)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7993062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Reakce kotvy (jiný obrázek)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32025"/>
            <a:ext cx="8859838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49837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?</a:t>
            </a:r>
            <a:endParaRPr 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Důsledek reakce kotvy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79388" y="1446213"/>
            <a:ext cx="87852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1.	Natočení neutrální osy z osy kartáčů má za následek jiskření mezi lamelou a </a:t>
            </a:r>
            <a:r>
              <a:rPr lang="cs-CZ" altLang="cs-CZ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kartáčem …</a:t>
            </a:r>
            <a:endParaRPr lang="cs-CZ" altLang="cs-CZ" sz="22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2.	Magnetická indukce pod pólem není konstantní a deformuje se. Pod jednou částí pólu se zvyšuje, pod druhou částí se snižuje. Důsledkem je přesycení části pólu magnetického obvodu a </a:t>
            </a: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pokles </a:t>
            </a:r>
            <a:r>
              <a:rPr lang="cs-CZ" altLang="cs-CZ" sz="2200" b="1" smtClean="0">
                <a:solidFill>
                  <a:srgbClr val="000000"/>
                </a:solidFill>
                <a:latin typeface="Tahoma" panose="020B0604030504040204" pitchFamily="34" charset="0"/>
              </a:rPr>
              <a:t>výsledné magnetické </a:t>
            </a:r>
            <a:r>
              <a:rPr lang="cs-CZ" altLang="cs-CZ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indukce 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?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*	pokles napětí (dynama)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	*	pokles momentu (motory).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3.	Deformace magnetického toku vede ke zvýšení ztrát v železe v magnetickém obvodu kotvy.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Důsledek reakce kotvy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427538" y="1341438"/>
            <a:ext cx="453707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a)	rozvinuté póly budícího vinutí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b)	průběh magnetické indukce budícího vinutí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c)	průběh magnetické indukce vinutí kotvy (reakčního pole)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d)	výsledný průběh magnetické indukce. Vlivem přesycení se snižuje výsledný tok (plocha pod křivkou indukce). 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4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B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Tahoma" panose="020B0604030504040204" pitchFamily="34" charset="0"/>
              </a:rPr>
              <a:t>skut</a:t>
            </a:r>
            <a:r>
              <a:rPr lang="cs-CZ" altLang="cs-CZ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 </a:t>
            </a:r>
            <a:r>
              <a:rPr lang="cs-CZ" altLang="cs-CZ" sz="2400" b="1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teor</a:t>
            </a:r>
            <a:endParaRPr lang="cs-CZ" altLang="cs-CZ" sz="2400" b="1" baseline="-25000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125913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08338"/>
            <a:ext cx="3673475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Kompenzace reakce kotvy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Úplná kompenzace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Kompenzační vinutí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 – vinutí, které vytváří stejně velký, ale opačný magnetický tok. Kompenzační vinutí je zapojeno do série s vinutím kotvy.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Kompenzační vinutí se používá je u strojů s velkým výkonem.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Kompenzace reakce kotvy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785225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Částečná kompenzace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1.	Zvýšení buzení hlavních pólů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2.	Využití komutačního vinutí – urychlení komutace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3.	Natočením kartáčů – urychlení komutace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79388" y="3141663"/>
            <a:ext cx="8785225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Správné natočení kartáčů patří mezi nejdůležitější úkoly při montáži. Provádí se přesným měřením. 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Jestliže se provádí demontáž stroje je bezpodmínečně nutné označení stávající pozice kartáčů</a:t>
            </a: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 – nosného kruhu (nosný kruh umožňuje natočení).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78522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2236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Kocman	Stejnosměrné stroje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Kocman	Elektrické stroje a přístroje I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Mravec	Elektrické stroje a přístroje I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Měřička	Elektrické stroje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Bartoš	Elektrické 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stejnosměrných strojů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852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Podle toku energie</a:t>
            </a: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stejnosměrné generátory (dynama)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stejnosměrné motory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79388" y="2708275"/>
            <a:ext cx="8785225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Podle buzení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stejnosměrné stroje s cizím buzením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stejnosměrné stroje s vlastním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buzením …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sériové (zejména motory)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derivační	(motory a dynama)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kompaundní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	-	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protikompaundní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 (svářecí agregáty)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79388" y="5335588"/>
            <a:ext cx="87852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Podle konstrukce</a:t>
            </a: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komutátorové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Tahoma" panose="020B0604030504040204" pitchFamily="34" charset="0"/>
              </a:rPr>
              <a:t>*	bezkomutátorové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 stejnosměrných strojů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8522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Konstrukce motorů a generátoru je stejná.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Základní 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části:</a:t>
            </a:r>
            <a:endParaRPr lang="cs-CZ" altLang="cs-CZ" sz="2200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stator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rotor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sběrací mechanismus nebo systém pro snímání otáček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ventilátor (závislý nebo nezávislý s vlastním pohonem)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79388" y="3500438"/>
            <a:ext cx="87852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Tahoma" panose="020B0604030504040204" pitchFamily="34" charset="0"/>
              </a:rPr>
              <a:t>Stator klasického stejnosměrného stroje: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*	pevná část stroje, která je součástí magnetického obvodu</a:t>
            </a:r>
          </a:p>
          <a:p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*	litý nebo svařovaný magnetový věnec</a:t>
            </a:r>
          </a:p>
          <a:p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*	na statoru jsou budící póly a pomocné póly s pólovými nástavci a s budícím a pomocným vinutím (pomocné vinutí zlepšuje chod stroje a pro princip není podmínkou) 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Tahoma" panose="020B0604030504040204" pitchFamily="34" charset="0"/>
              </a:rPr>
              <a:t>Budící vinutí může být nahrazeno trvalým magnetem.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77875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 stejnosměrných strojů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785225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Rotor (kotva) klasického stejnosměrného stroje: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rotor je složen ze vzájemně izolovaných plechů s drážkami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v drážkách je uloženo vinutí, začátky a konce vinutí jsou vyvedeny na lamely komutátoru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komutátor je tvořen soustavou vzájemně izolovaných lamel (tvrdá měď)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komutátor může být lisovaný (menší výkony) nebo skládaný (větší výkony)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9388" y="4149725"/>
            <a:ext cx="8785225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cs-CZ" altLang="cs-CZ" sz="22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Sběrací ústrojí klasického stejnosměrného stroje: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kluzný </a:t>
            </a:r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kontakt mezi pevnou a pohyblivou částí tvoří lamela komutátoru a uhlíkový kartáč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kartáč je pouzdře, které je upevněno v držáku kartáčů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*	držáky kartáčů jsou připevněny na nosný kruh (brejle), kterým lze otáčet a umožnit nastavení kartáčů do optimální pozice.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14322" r="6673" b="17830"/>
          <a:stretch>
            <a:fillRect/>
          </a:stretch>
        </p:blipFill>
        <p:spPr bwMode="auto">
          <a:xfrm>
            <a:off x="34925" y="44450"/>
            <a:ext cx="5327650" cy="3844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 descr="696px-Anker_Universalm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2738"/>
            <a:ext cx="4540250" cy="39131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skewed_rotor_slots_1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450"/>
            <a:ext cx="3600450" cy="2697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dc%20motor%20open_v_Variation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44950"/>
            <a:ext cx="4319587" cy="26241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5249862" cy="3794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97275"/>
            <a:ext cx="5256213" cy="3144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3097212" cy="777875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4450"/>
            <a:ext cx="510857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89375"/>
            <a:ext cx="51085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>
          <a:xfrm>
            <a:off x="5435600" y="1484313"/>
            <a:ext cx="3455988" cy="777875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83543"/>
          </a:xfrm>
        </p:spPr>
        <p:txBody>
          <a:bodyPr/>
          <a:lstStyle/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činnosti (dynamo)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9065" y="3604513"/>
            <a:ext cx="878522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cívka rotoru se otáčí a v budícím magnetickém poli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statoru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	velikost indukovaného napětí na cívce závisí i na ploše, kterou prochází indukční tok, podle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indukčního zákona se na cívce indukuje střídavé napětí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-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=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B*L*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v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x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=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*L*v*cos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 (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úhel  je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úhel mezi indukční čárou a x složkou rychlosti otáčivého pohybu</a:t>
            </a:r>
            <a:r>
              <a:rPr lang="cs-CZ" altLang="cs-CZ" sz="2000" b="1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, L 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je délka vodiče v magnetickém poli).</a:t>
            </a:r>
            <a:endParaRPr lang="cs-CZ" altLang="cs-CZ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u dynama pracuje komutátor jako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mechanický usměrňovač 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střídavé napětí se přemění na stejnosměrné, pulsující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*	po připojení zátěže prochází proud, směr proudu je dán pravidlem pravé ruky</a:t>
            </a:r>
          </a:p>
        </p:txBody>
      </p:sp>
      <p:pic>
        <p:nvPicPr>
          <p:cNvPr id="67589" name="Picture 5" descr="420px-Gleichstrommaschine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8" y="876976"/>
            <a:ext cx="3951359" cy="27275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076056" y="2961486"/>
            <a:ext cx="351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hlinkClick r:id="rId3"/>
              </a:rPr>
              <a:t>simulace principu dynama</a:t>
            </a:r>
            <a:endParaRPr lang="cs-CZ" altLang="cs-CZ" sz="2000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76056" y="2420888"/>
            <a:ext cx="3894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>
                <a:solidFill>
                  <a:srgbClr val="00B0F0"/>
                </a:solidFill>
                <a:hlinkClick r:id="rId4"/>
              </a:rPr>
              <a:t>simulace principu </a:t>
            </a:r>
            <a:r>
              <a:rPr lang="cs-CZ" altLang="cs-CZ" sz="2000" b="1" dirty="0" smtClean="0">
                <a:solidFill>
                  <a:srgbClr val="00B0F0"/>
                </a:solidFill>
                <a:hlinkClick r:id="rId4"/>
              </a:rPr>
              <a:t>motoru</a:t>
            </a:r>
            <a:endParaRPr lang="cs-CZ" altLang="cs-CZ" sz="2000" b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38220" y="1828002"/>
            <a:ext cx="3858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hlinkClick r:id="rId5"/>
              </a:rPr>
              <a:t>simulace </a:t>
            </a:r>
            <a:r>
              <a:rPr lang="cs-CZ" altLang="cs-CZ" sz="2000" b="1" dirty="0" smtClean="0">
                <a:hlinkClick r:id="rId5"/>
              </a:rPr>
              <a:t>indukované napětí</a:t>
            </a:r>
            <a:endParaRPr lang="cs-CZ" alt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91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Štěrbina">
  <a:themeElements>
    <a:clrScheme name="Vlastní 6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0000"/>
      </a:hlink>
      <a:folHlink>
        <a:srgbClr val="0070C0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10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1183</TotalTime>
  <Words>1356</Words>
  <Application>Microsoft Office PowerPoint</Application>
  <PresentationFormat>Předvádění na obrazovce (4:3)</PresentationFormat>
  <Paragraphs>226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Comic Sans MS</vt:lpstr>
      <vt:lpstr>Symbol</vt:lpstr>
      <vt:lpstr>Tahoma</vt:lpstr>
      <vt:lpstr>Wingdings</vt:lpstr>
      <vt:lpstr>Štěrbina</vt:lpstr>
      <vt:lpstr>Rovnice</vt:lpstr>
      <vt:lpstr>Stejnosměrné stroje  I.</vt:lpstr>
      <vt:lpstr>Základní informace</vt:lpstr>
      <vt:lpstr>Rozdělení stejnosměrných strojů</vt:lpstr>
      <vt:lpstr>Konstrukce stejnosměrných strojů</vt:lpstr>
      <vt:lpstr>Konstrukce stejnosměrných strojů</vt:lpstr>
      <vt:lpstr>Prezentace aplikace PowerPoint</vt:lpstr>
      <vt:lpstr>Konstrukce</vt:lpstr>
      <vt:lpstr>Konstrukce</vt:lpstr>
      <vt:lpstr>Princip činnosti (dynamo)</vt:lpstr>
      <vt:lpstr>Princip činnosti</vt:lpstr>
      <vt:lpstr>Komutace</vt:lpstr>
      <vt:lpstr>Komutace</vt:lpstr>
      <vt:lpstr>Komutace</vt:lpstr>
      <vt:lpstr>Komutace</vt:lpstr>
      <vt:lpstr>Prezentace aplikace PowerPoint</vt:lpstr>
      <vt:lpstr>Prezentace aplikace PowerPoint</vt:lpstr>
      <vt:lpstr>Komutace</vt:lpstr>
      <vt:lpstr>Reakce kotvy</vt:lpstr>
      <vt:lpstr>Reakce kotvy</vt:lpstr>
      <vt:lpstr>Reakce kotvy (jiný obrázek)</vt:lpstr>
      <vt:lpstr>Důsledek reakce kotvy</vt:lpstr>
      <vt:lpstr>Důsledek reakce kotvy</vt:lpstr>
      <vt:lpstr>Kompenzace reakce kotvy</vt:lpstr>
      <vt:lpstr>Kompenzace reakce kotvy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Krokový motor</dc:title>
  <dc:creator>pe</dc:creator>
  <cp:lastModifiedBy>Ivo Petricek</cp:lastModifiedBy>
  <cp:revision>128</cp:revision>
  <dcterms:created xsi:type="dcterms:W3CDTF">2008-02-21T05:46:37Z</dcterms:created>
  <dcterms:modified xsi:type="dcterms:W3CDTF">2023-09-25T13:07:40Z</dcterms:modified>
</cp:coreProperties>
</file>