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313" r:id="rId4"/>
    <p:sldId id="314" r:id="rId5"/>
    <p:sldId id="316" r:id="rId6"/>
    <p:sldId id="315" r:id="rId7"/>
    <p:sldId id="317" r:id="rId8"/>
    <p:sldId id="318" r:id="rId9"/>
    <p:sldId id="323" r:id="rId10"/>
    <p:sldId id="321" r:id="rId11"/>
    <p:sldId id="322" r:id="rId12"/>
    <p:sldId id="320" r:id="rId13"/>
    <p:sldId id="319" r:id="rId14"/>
    <p:sldId id="324" r:id="rId15"/>
    <p:sldId id="325" r:id="rId16"/>
    <p:sldId id="329" r:id="rId17"/>
    <p:sldId id="327" r:id="rId18"/>
    <p:sldId id="326" r:id="rId19"/>
    <p:sldId id="328" r:id="rId20"/>
    <p:sldId id="331" r:id="rId21"/>
    <p:sldId id="330" r:id="rId22"/>
    <p:sldId id="312" r:id="rId23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50000"/>
      </a:spcBef>
      <a:spcAft>
        <a:spcPct val="0"/>
      </a:spcAft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  <a:srgbClr val="0000FF"/>
    <a:srgbClr val="000066"/>
    <a:srgbClr val="FFCC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660"/>
  </p:normalViewPr>
  <p:slideViewPr>
    <p:cSldViewPr>
      <p:cViewPr varScale="1">
        <p:scale>
          <a:sx n="106" d="100"/>
          <a:sy n="106" d="100"/>
        </p:scale>
        <p:origin x="12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notesViewPr>
    <p:cSldViewPr>
      <p:cViewPr varScale="1">
        <p:scale>
          <a:sx n="80" d="100"/>
          <a:sy n="80" d="100"/>
        </p:scale>
        <p:origin x="-13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A64F5FBB-5654-4C20-8F1D-E5B9882A6A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442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CFBBDC68-16FF-4940-B776-7D597C311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186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DC68-16FF-4940-B776-7D597C311B4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04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B46143-3003-4CA9-8B3F-73A2EC3DB1B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14A5-8766-4E0D-9FA3-5776D606BD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90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F489-5710-42EC-9877-115730F36C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568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C9BE6-1EBF-4E04-9C62-B273FC7877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751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EF84B-E505-4257-9CF8-46A3438277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21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83C65-C39F-4712-BEE0-A1B39CDB8B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13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9D28-BB52-4D0F-B913-2E12D3400F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9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1367E-C960-4619-A88F-2B7CAA1121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567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54A42-BEB8-4FEE-968D-673509665B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153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2C280-28FA-40D3-908C-F9425B9658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833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D714A-6EF4-4A40-BB9C-0E01A92038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908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87D44C4-66E7-4712-A4DA-5C05C7C1C26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5805488"/>
            <a:ext cx="8785225" cy="1008062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jednofázový motor </a:t>
            </a:r>
            <a:endParaRPr lang="cs-CZ" altLang="cs-CZ" sz="54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539750" y="46038"/>
            <a:ext cx="8169275" cy="1511300"/>
          </a:xfrm>
          <a:prstGeom prst="rect">
            <a:avLst/>
          </a:prstGeom>
          <a:solidFill>
            <a:schemeClr val="tx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  <a:lvl2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2pPr>
            <a:lvl3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3pPr>
            <a:lvl4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4pPr>
            <a:lvl5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7200" u="sng">
                <a:solidFill>
                  <a:srgbClr val="FF0000"/>
                </a:solidFill>
                <a:latin typeface="Arial" panose="020B0604020202020204" pitchFamily="34" charset="0"/>
              </a:rPr>
              <a:t>Indukční stroje 5</a:t>
            </a:r>
            <a:endParaRPr lang="cs-CZ" altLang="cs-CZ" sz="60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02012" y="6505773"/>
            <a:ext cx="17626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000000"/>
                </a:solidFill>
              </a:rPr>
              <a:t>Aktualizace 8/2021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66357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Trvale připojený kondenzátor</a:t>
            </a:r>
          </a:p>
        </p:txBody>
      </p:sp>
      <p:pic>
        <p:nvPicPr>
          <p:cNvPr id="20174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125538"/>
            <a:ext cx="8967787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1239838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kondenzátory – rozběhový a trvale připojený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33563"/>
            <a:ext cx="8850313" cy="36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447087" cy="808037"/>
          </a:xfrm>
        </p:spPr>
        <p:txBody>
          <a:bodyPr/>
          <a:lstStyle/>
          <a:p>
            <a:pPr algn="ctr"/>
            <a:r>
              <a:rPr lang="cs-CZ" altLang="cs-CZ" sz="34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Připojení 3f motoru na jednofázovou síť</a:t>
            </a:r>
          </a:p>
        </p:txBody>
      </p:sp>
      <p:grpSp>
        <p:nvGrpSpPr>
          <p:cNvPr id="200889" name="Group 185"/>
          <p:cNvGrpSpPr>
            <a:grpSpLocks/>
          </p:cNvGrpSpPr>
          <p:nvPr/>
        </p:nvGrpSpPr>
        <p:grpSpPr bwMode="auto">
          <a:xfrm>
            <a:off x="323850" y="3213100"/>
            <a:ext cx="2160588" cy="2751138"/>
            <a:chOff x="204" y="2024"/>
            <a:chExt cx="1361" cy="1733"/>
          </a:xfrm>
        </p:grpSpPr>
        <p:grpSp>
          <p:nvGrpSpPr>
            <p:cNvPr id="200712" name="Group 8"/>
            <p:cNvGrpSpPr>
              <a:grpSpLocks noChangeAspect="1"/>
            </p:cNvGrpSpPr>
            <p:nvPr/>
          </p:nvGrpSpPr>
          <p:grpSpPr bwMode="auto">
            <a:xfrm>
              <a:off x="470" y="2891"/>
              <a:ext cx="891" cy="866"/>
              <a:chOff x="2542" y="1354"/>
              <a:chExt cx="1099" cy="1068"/>
            </a:xfrm>
          </p:grpSpPr>
          <p:grpSp>
            <p:nvGrpSpPr>
              <p:cNvPr id="200713" name="Group 9"/>
              <p:cNvGrpSpPr>
                <a:grpSpLocks noChangeAspect="1"/>
              </p:cNvGrpSpPr>
              <p:nvPr/>
            </p:nvGrpSpPr>
            <p:grpSpPr bwMode="auto">
              <a:xfrm rot="18900000">
                <a:off x="2854" y="1354"/>
                <a:ext cx="434" cy="533"/>
                <a:chOff x="586" y="1071"/>
                <a:chExt cx="434" cy="533"/>
              </a:xfrm>
            </p:grpSpPr>
            <p:sp>
              <p:nvSpPr>
                <p:cNvPr id="200714" name="Arc 10"/>
                <p:cNvSpPr>
                  <a:spLocks noChangeAspect="1"/>
                </p:cNvSpPr>
                <p:nvPr/>
              </p:nvSpPr>
              <p:spPr bwMode="auto">
                <a:xfrm rot="13500000" flipV="1">
                  <a:off x="618" y="13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15" name="Arc 11"/>
                <p:cNvSpPr>
                  <a:spLocks noChangeAspect="1"/>
                </p:cNvSpPr>
                <p:nvPr/>
              </p:nvSpPr>
              <p:spPr bwMode="auto">
                <a:xfrm rot="13500000" flipV="1">
                  <a:off x="731" y="123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16" name="Arc 12"/>
                <p:cNvSpPr>
                  <a:spLocks noChangeAspect="1"/>
                </p:cNvSpPr>
                <p:nvPr/>
              </p:nvSpPr>
              <p:spPr bwMode="auto">
                <a:xfrm rot="13500000" flipV="1">
                  <a:off x="853" y="1135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17" name="Line 13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530" y="1549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0718" name="Line 14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964" y="1127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00719" name="Group 15"/>
              <p:cNvGrpSpPr>
                <a:grpSpLocks noChangeAspect="1"/>
              </p:cNvGrpSpPr>
              <p:nvPr/>
            </p:nvGrpSpPr>
            <p:grpSpPr bwMode="auto">
              <a:xfrm rot="4500000">
                <a:off x="3159" y="1881"/>
                <a:ext cx="429" cy="534"/>
                <a:chOff x="930" y="1142"/>
                <a:chExt cx="429" cy="534"/>
              </a:xfrm>
            </p:grpSpPr>
            <p:sp>
              <p:nvSpPr>
                <p:cNvPr id="200720" name="Arc 16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21" name="Arc 17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22" name="Arc 18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23" name="Line 19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0724" name="Line 20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00725" name="Group 21"/>
              <p:cNvGrpSpPr>
                <a:grpSpLocks noChangeAspect="1"/>
              </p:cNvGrpSpPr>
              <p:nvPr/>
            </p:nvGrpSpPr>
            <p:grpSpPr bwMode="auto">
              <a:xfrm rot="900000">
                <a:off x="2542" y="1888"/>
                <a:ext cx="429" cy="534"/>
                <a:chOff x="930" y="1142"/>
                <a:chExt cx="429" cy="534"/>
              </a:xfrm>
            </p:grpSpPr>
            <p:sp>
              <p:nvSpPr>
                <p:cNvPr id="200726" name="Arc 22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27" name="Arc 23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28" name="Arc 24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29" name="Line 25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0730" name="Line 26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200733" name="Line 29"/>
            <p:cNvSpPr>
              <a:spLocks noChangeAspect="1" noChangeShapeType="1"/>
            </p:cNvSpPr>
            <p:nvPr/>
          </p:nvSpPr>
          <p:spPr bwMode="auto">
            <a:xfrm>
              <a:off x="451" y="2818"/>
              <a:ext cx="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0736" name="Line 32"/>
            <p:cNvSpPr>
              <a:spLocks noChangeAspect="1" noChangeShapeType="1"/>
            </p:cNvSpPr>
            <p:nvPr/>
          </p:nvSpPr>
          <p:spPr bwMode="auto">
            <a:xfrm>
              <a:off x="451" y="2826"/>
              <a:ext cx="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0738" name="Text Box 34"/>
            <p:cNvSpPr txBox="1">
              <a:spLocks noChangeAspect="1" noChangeArrowheads="1"/>
            </p:cNvSpPr>
            <p:nvPr/>
          </p:nvSpPr>
          <p:spPr bwMode="auto">
            <a:xfrm>
              <a:off x="459" y="2928"/>
              <a:ext cx="33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/>
                <a:t>230 V</a:t>
              </a:r>
            </a:p>
          </p:txBody>
        </p:sp>
        <p:sp>
          <p:nvSpPr>
            <p:cNvPr id="200739" name="Text Box 35"/>
            <p:cNvSpPr txBox="1">
              <a:spLocks noChangeAspect="1" noChangeArrowheads="1"/>
            </p:cNvSpPr>
            <p:nvPr/>
          </p:nvSpPr>
          <p:spPr bwMode="auto">
            <a:xfrm>
              <a:off x="372" y="2259"/>
              <a:ext cx="3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800"/>
                <a:t>400 V</a:t>
              </a:r>
            </a:p>
          </p:txBody>
        </p:sp>
        <p:sp>
          <p:nvSpPr>
            <p:cNvPr id="200768" name="Freeform 64"/>
            <p:cNvSpPr>
              <a:spLocks/>
            </p:cNvSpPr>
            <p:nvPr/>
          </p:nvSpPr>
          <p:spPr bwMode="auto">
            <a:xfrm>
              <a:off x="451" y="3248"/>
              <a:ext cx="454" cy="137"/>
            </a:xfrm>
            <a:custGeom>
              <a:avLst/>
              <a:gdLst>
                <a:gd name="T0" fmla="*/ 454 w 454"/>
                <a:gd name="T1" fmla="*/ 137 h 137"/>
                <a:gd name="T2" fmla="*/ 182 w 454"/>
                <a:gd name="T3" fmla="*/ 0 h 137"/>
                <a:gd name="T4" fmla="*/ 0 w 454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4" h="137">
                  <a:moveTo>
                    <a:pt x="454" y="137"/>
                  </a:moveTo>
                  <a:lnTo>
                    <a:pt x="182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00770" name="Freeform 66"/>
            <p:cNvSpPr>
              <a:spLocks/>
            </p:cNvSpPr>
            <p:nvPr/>
          </p:nvSpPr>
          <p:spPr bwMode="auto">
            <a:xfrm>
              <a:off x="204" y="2069"/>
              <a:ext cx="181" cy="1610"/>
            </a:xfrm>
            <a:custGeom>
              <a:avLst/>
              <a:gdLst>
                <a:gd name="T0" fmla="*/ 136 w 136"/>
                <a:gd name="T1" fmla="*/ 1089 h 1089"/>
                <a:gd name="T2" fmla="*/ 0 w 136"/>
                <a:gd name="T3" fmla="*/ 1089 h 1089"/>
                <a:gd name="T4" fmla="*/ 0 w 136"/>
                <a:gd name="T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089">
                  <a:moveTo>
                    <a:pt x="136" y="1089"/>
                  </a:moveTo>
                  <a:lnTo>
                    <a:pt x="0" y="1089"/>
                  </a:lnTo>
                  <a:lnTo>
                    <a:pt x="0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00772" name="Line 68"/>
            <p:cNvSpPr>
              <a:spLocks noChangeShapeType="1"/>
            </p:cNvSpPr>
            <p:nvPr/>
          </p:nvSpPr>
          <p:spPr bwMode="auto">
            <a:xfrm flipV="1">
              <a:off x="906" y="2024"/>
              <a:ext cx="0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00775" name="Freeform 71"/>
            <p:cNvSpPr>
              <a:spLocks/>
            </p:cNvSpPr>
            <p:nvPr/>
          </p:nvSpPr>
          <p:spPr bwMode="auto">
            <a:xfrm>
              <a:off x="1383" y="2069"/>
              <a:ext cx="182" cy="1610"/>
            </a:xfrm>
            <a:custGeom>
              <a:avLst/>
              <a:gdLst>
                <a:gd name="T0" fmla="*/ 0 w 182"/>
                <a:gd name="T1" fmla="*/ 1089 h 1089"/>
                <a:gd name="T2" fmla="*/ 182 w 182"/>
                <a:gd name="T3" fmla="*/ 1089 h 1089"/>
                <a:gd name="T4" fmla="*/ 182 w 182"/>
                <a:gd name="T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1089">
                  <a:moveTo>
                    <a:pt x="0" y="1089"/>
                  </a:moveTo>
                  <a:lnTo>
                    <a:pt x="182" y="1089"/>
                  </a:lnTo>
                  <a:lnTo>
                    <a:pt x="182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00776" name="Line 72"/>
            <p:cNvSpPr>
              <a:spLocks noChangeShapeType="1"/>
            </p:cNvSpPr>
            <p:nvPr/>
          </p:nvSpPr>
          <p:spPr bwMode="auto">
            <a:xfrm>
              <a:off x="204" y="2432"/>
              <a:ext cx="6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200829" name="Group 125"/>
          <p:cNvGrpSpPr>
            <a:grpSpLocks/>
          </p:cNvGrpSpPr>
          <p:nvPr/>
        </p:nvGrpSpPr>
        <p:grpSpPr bwMode="auto">
          <a:xfrm>
            <a:off x="179388" y="1052513"/>
            <a:ext cx="2708275" cy="2058987"/>
            <a:chOff x="204" y="663"/>
            <a:chExt cx="1706" cy="1297"/>
          </a:xfrm>
        </p:grpSpPr>
        <p:grpSp>
          <p:nvGrpSpPr>
            <p:cNvPr id="200777" name="Group 73"/>
            <p:cNvGrpSpPr>
              <a:grpSpLocks noChangeAspect="1"/>
            </p:cNvGrpSpPr>
            <p:nvPr/>
          </p:nvGrpSpPr>
          <p:grpSpPr bwMode="auto">
            <a:xfrm>
              <a:off x="204" y="663"/>
              <a:ext cx="1706" cy="763"/>
              <a:chOff x="68" y="1400"/>
              <a:chExt cx="2132" cy="953"/>
            </a:xfrm>
          </p:grpSpPr>
          <p:grpSp>
            <p:nvGrpSpPr>
              <p:cNvPr id="200778" name="Group 74"/>
              <p:cNvGrpSpPr>
                <a:grpSpLocks noChangeAspect="1"/>
              </p:cNvGrpSpPr>
              <p:nvPr/>
            </p:nvGrpSpPr>
            <p:grpSpPr bwMode="auto">
              <a:xfrm>
                <a:off x="68" y="1400"/>
                <a:ext cx="2132" cy="952"/>
                <a:chOff x="68" y="1400"/>
                <a:chExt cx="2132" cy="952"/>
              </a:xfrm>
            </p:grpSpPr>
            <p:sp>
              <p:nvSpPr>
                <p:cNvPr id="200779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68" y="1400"/>
                  <a:ext cx="2132" cy="952"/>
                </a:xfrm>
                <a:prstGeom prst="rect">
                  <a:avLst/>
                </a:prstGeom>
                <a:solidFill>
                  <a:schemeClr val="accent4">
                    <a:lumMod val="90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00780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450" y="1626"/>
                  <a:ext cx="434" cy="533"/>
                  <a:chOff x="586" y="1071"/>
                  <a:chExt cx="434" cy="533"/>
                </a:xfrm>
              </p:grpSpPr>
              <p:sp>
                <p:nvSpPr>
                  <p:cNvPr id="200781" name="Arc 77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618" y="1352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82" name="Arc 78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731" y="123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83" name="Arc 79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853" y="1135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84" name="Line 80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530" y="1549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785" name="Line 81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964" y="1127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00786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1020" y="1626"/>
                  <a:ext cx="429" cy="534"/>
                  <a:chOff x="930" y="1142"/>
                  <a:chExt cx="429" cy="534"/>
                </a:xfrm>
              </p:grpSpPr>
              <p:sp>
                <p:nvSpPr>
                  <p:cNvPr id="200787" name="Arc 83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957" y="1424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88" name="Arc 84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070" y="131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89" name="Arc 85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192" y="1207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90" name="Line 86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874" y="1621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791" name="Line 87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1303" y="1198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00792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409" y="1694"/>
                  <a:ext cx="1065" cy="386"/>
                  <a:chOff x="567" y="1162"/>
                  <a:chExt cx="1065" cy="386"/>
                </a:xfrm>
              </p:grpSpPr>
              <p:sp>
                <p:nvSpPr>
                  <p:cNvPr id="200793" name="Arc 89"/>
                  <p:cNvSpPr>
                    <a:spLocks noChangeAspect="1"/>
                  </p:cNvSpPr>
                  <p:nvPr/>
                </p:nvSpPr>
                <p:spPr bwMode="auto">
                  <a:xfrm rot="17797152" flipV="1">
                    <a:off x="939" y="1162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94" name="Arc 90"/>
                  <p:cNvSpPr>
                    <a:spLocks noChangeAspect="1"/>
                  </p:cNvSpPr>
                  <p:nvPr/>
                </p:nvSpPr>
                <p:spPr bwMode="auto">
                  <a:xfrm rot="17797152" flipV="1">
                    <a:off x="1082" y="1234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95" name="Arc 91"/>
                  <p:cNvSpPr>
                    <a:spLocks noChangeAspect="1"/>
                  </p:cNvSpPr>
                  <p:nvPr/>
                </p:nvSpPr>
                <p:spPr bwMode="auto">
                  <a:xfrm rot="17797152" flipV="1">
                    <a:off x="1220" y="1316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796" name="Line 92"/>
                  <p:cNvSpPr>
                    <a:spLocks noChangeAspect="1" noChangeShapeType="1"/>
                  </p:cNvSpPr>
                  <p:nvPr/>
                </p:nvSpPr>
                <p:spPr bwMode="auto">
                  <a:xfrm rot="1597152" flipH="1">
                    <a:off x="567" y="1162"/>
                    <a:ext cx="340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797" name="Line 93"/>
                  <p:cNvSpPr>
                    <a:spLocks noChangeAspect="1" noChangeShapeType="1"/>
                  </p:cNvSpPr>
                  <p:nvPr/>
                </p:nvSpPr>
                <p:spPr bwMode="auto">
                  <a:xfrm rot="1597152" flipH="1">
                    <a:off x="1292" y="1548"/>
                    <a:ext cx="340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00798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8" y="1536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9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907" y="1536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00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1536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01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318" y="2131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0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2131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0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907" y="2131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00804" name="Group 100"/>
              <p:cNvGrpSpPr>
                <a:grpSpLocks noChangeAspect="1"/>
              </p:cNvGrpSpPr>
              <p:nvPr/>
            </p:nvGrpSpPr>
            <p:grpSpPr bwMode="auto">
              <a:xfrm>
                <a:off x="1802" y="1808"/>
                <a:ext cx="228" cy="385"/>
                <a:chOff x="1802" y="1808"/>
                <a:chExt cx="228" cy="385"/>
              </a:xfrm>
            </p:grpSpPr>
            <p:sp>
              <p:nvSpPr>
                <p:cNvPr id="20080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1808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00806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1802" y="1922"/>
                  <a:ext cx="228" cy="271"/>
                  <a:chOff x="174" y="3385"/>
                  <a:chExt cx="228" cy="271"/>
                </a:xfrm>
              </p:grpSpPr>
              <p:sp>
                <p:nvSpPr>
                  <p:cNvPr id="200807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" y="3385"/>
                    <a:ext cx="0" cy="18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808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" y="3566"/>
                    <a:ext cx="114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809" name="Line 1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4" y="3566"/>
                    <a:ext cx="114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00810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" y="3611"/>
                    <a:ext cx="136" cy="0"/>
                    <a:chOff x="2109" y="3475"/>
                    <a:chExt cx="136" cy="0"/>
                  </a:xfrm>
                </p:grpSpPr>
                <p:sp>
                  <p:nvSpPr>
                    <p:cNvPr id="200811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09" y="3475"/>
                      <a:ext cx="68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00812" name="Line 1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77" y="3475"/>
                      <a:ext cx="68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200813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4" y="3656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00814" name="Group 110"/>
              <p:cNvGrpSpPr>
                <a:grpSpLocks noChangeAspect="1"/>
              </p:cNvGrpSpPr>
              <p:nvPr/>
            </p:nvGrpSpPr>
            <p:grpSpPr bwMode="auto">
              <a:xfrm>
                <a:off x="114" y="1581"/>
                <a:ext cx="1903" cy="772"/>
                <a:chOff x="114" y="1581"/>
                <a:chExt cx="1903" cy="772"/>
              </a:xfrm>
            </p:grpSpPr>
            <p:sp>
              <p:nvSpPr>
                <p:cNvPr id="200815" name="Text Box 1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09" y="2161"/>
                  <a:ext cx="19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/>
                    <a:t>V1</a:t>
                  </a:r>
                </a:p>
              </p:txBody>
            </p:sp>
            <p:sp>
              <p:nvSpPr>
                <p:cNvPr id="200816" name="Text Box 1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35" y="2161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/>
                    <a:t>W1</a:t>
                  </a:r>
                </a:p>
              </p:txBody>
            </p:sp>
            <p:sp>
              <p:nvSpPr>
                <p:cNvPr id="200817" name="Text Box 1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5" y="1581"/>
                  <a:ext cx="21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/>
                    <a:t>PE</a:t>
                  </a:r>
                </a:p>
              </p:txBody>
            </p:sp>
            <p:sp>
              <p:nvSpPr>
                <p:cNvPr id="200818" name="Text Box 1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4" y="2160"/>
                  <a:ext cx="204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/>
                    <a:t>U1</a:t>
                  </a:r>
                </a:p>
              </p:txBody>
            </p:sp>
          </p:grpSp>
        </p:grpSp>
        <p:sp>
          <p:nvSpPr>
            <p:cNvPr id="200819" name="Rectangle 115"/>
            <p:cNvSpPr>
              <a:spLocks noChangeAspect="1" noChangeArrowheads="1"/>
            </p:cNvSpPr>
            <p:nvPr/>
          </p:nvSpPr>
          <p:spPr bwMode="auto">
            <a:xfrm>
              <a:off x="385" y="774"/>
              <a:ext cx="1125" cy="145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0820" name="Line 116"/>
            <p:cNvSpPr>
              <a:spLocks noChangeAspect="1" noChangeShapeType="1"/>
            </p:cNvSpPr>
            <p:nvPr/>
          </p:nvSpPr>
          <p:spPr bwMode="auto">
            <a:xfrm>
              <a:off x="453" y="1344"/>
              <a:ext cx="1" cy="5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0821" name="Line 117"/>
            <p:cNvSpPr>
              <a:spLocks noChangeAspect="1" noChangeShapeType="1"/>
            </p:cNvSpPr>
            <p:nvPr/>
          </p:nvSpPr>
          <p:spPr bwMode="auto">
            <a:xfrm>
              <a:off x="906" y="1344"/>
              <a:ext cx="1" cy="5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0822" name="Line 118"/>
            <p:cNvSpPr>
              <a:spLocks noChangeAspect="1" noChangeShapeType="1"/>
            </p:cNvSpPr>
            <p:nvPr/>
          </p:nvSpPr>
          <p:spPr bwMode="auto">
            <a:xfrm>
              <a:off x="1360" y="1344"/>
              <a:ext cx="1" cy="5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0823" name="Text Box 119"/>
            <p:cNvSpPr txBox="1">
              <a:spLocks noChangeAspect="1" noChangeArrowheads="1"/>
            </p:cNvSpPr>
            <p:nvPr/>
          </p:nvSpPr>
          <p:spPr bwMode="auto">
            <a:xfrm>
              <a:off x="266" y="1735"/>
              <a:ext cx="11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cs-CZ" altLang="cs-CZ"/>
                <a:t>L1</a:t>
              </a:r>
            </a:p>
          </p:txBody>
        </p:sp>
        <p:sp>
          <p:nvSpPr>
            <p:cNvPr id="200824" name="Text Box 120"/>
            <p:cNvSpPr txBox="1">
              <a:spLocks noChangeAspect="1" noChangeArrowheads="1"/>
            </p:cNvSpPr>
            <p:nvPr/>
          </p:nvSpPr>
          <p:spPr bwMode="auto">
            <a:xfrm>
              <a:off x="1156" y="1735"/>
              <a:ext cx="11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cs-CZ" altLang="cs-CZ"/>
                <a:t>L3</a:t>
              </a:r>
            </a:p>
          </p:txBody>
        </p:sp>
        <p:sp>
          <p:nvSpPr>
            <p:cNvPr id="200825" name="Text Box 121"/>
            <p:cNvSpPr txBox="1">
              <a:spLocks noChangeAspect="1" noChangeArrowheads="1"/>
            </p:cNvSpPr>
            <p:nvPr/>
          </p:nvSpPr>
          <p:spPr bwMode="auto">
            <a:xfrm>
              <a:off x="720" y="1735"/>
              <a:ext cx="11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cs-CZ" altLang="cs-CZ"/>
                <a:t>L2</a:t>
              </a:r>
            </a:p>
          </p:txBody>
        </p:sp>
        <p:sp>
          <p:nvSpPr>
            <p:cNvPr id="200826" name="Text Box 122"/>
            <p:cNvSpPr txBox="1">
              <a:spLocks noChangeAspect="1" noChangeArrowheads="1"/>
            </p:cNvSpPr>
            <p:nvPr/>
          </p:nvSpPr>
          <p:spPr bwMode="auto">
            <a:xfrm>
              <a:off x="1610" y="1736"/>
              <a:ext cx="136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cs-CZ" altLang="cs-CZ"/>
                <a:t>PE</a:t>
              </a:r>
            </a:p>
          </p:txBody>
        </p:sp>
        <p:sp>
          <p:nvSpPr>
            <p:cNvPr id="200827" name="Freeform 123"/>
            <p:cNvSpPr>
              <a:spLocks/>
            </p:cNvSpPr>
            <p:nvPr/>
          </p:nvSpPr>
          <p:spPr bwMode="auto">
            <a:xfrm flipH="1">
              <a:off x="1701" y="1071"/>
              <a:ext cx="90" cy="889"/>
            </a:xfrm>
            <a:custGeom>
              <a:avLst/>
              <a:gdLst>
                <a:gd name="T0" fmla="*/ 136 w 136"/>
                <a:gd name="T1" fmla="*/ 0 h 998"/>
                <a:gd name="T2" fmla="*/ 0 w 136"/>
                <a:gd name="T3" fmla="*/ 90 h 998"/>
                <a:gd name="T4" fmla="*/ 0 w 136"/>
                <a:gd name="T5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998">
                  <a:moveTo>
                    <a:pt x="136" y="0"/>
                  </a:moveTo>
                  <a:lnTo>
                    <a:pt x="0" y="90"/>
                  </a:lnTo>
                  <a:lnTo>
                    <a:pt x="0" y="998"/>
                  </a:lnTo>
                </a:path>
              </a:pathLst>
            </a:custGeom>
            <a:noFill/>
            <a:ln w="38100">
              <a:pattFill prst="wdUpDiag">
                <a:fgClr>
                  <a:schemeClr val="accent2"/>
                </a:fgClr>
                <a:bgClr>
                  <a:srgbClr val="FF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0923" name="Group 219"/>
          <p:cNvGrpSpPr>
            <a:grpSpLocks/>
          </p:cNvGrpSpPr>
          <p:nvPr/>
        </p:nvGrpSpPr>
        <p:grpSpPr bwMode="auto">
          <a:xfrm>
            <a:off x="3635375" y="1052513"/>
            <a:ext cx="2709863" cy="2147887"/>
            <a:chOff x="2290" y="663"/>
            <a:chExt cx="1707" cy="1353"/>
          </a:xfrm>
        </p:grpSpPr>
        <p:grpSp>
          <p:nvGrpSpPr>
            <p:cNvPr id="200922" name="Group 218"/>
            <p:cNvGrpSpPr>
              <a:grpSpLocks/>
            </p:cNvGrpSpPr>
            <p:nvPr/>
          </p:nvGrpSpPr>
          <p:grpSpPr bwMode="auto">
            <a:xfrm>
              <a:off x="2290" y="663"/>
              <a:ext cx="1707" cy="1353"/>
              <a:chOff x="2290" y="663"/>
              <a:chExt cx="1707" cy="1353"/>
            </a:xfrm>
          </p:grpSpPr>
          <p:grpSp>
            <p:nvGrpSpPr>
              <p:cNvPr id="200831" name="Group 127"/>
              <p:cNvGrpSpPr>
                <a:grpSpLocks noChangeAspect="1"/>
              </p:cNvGrpSpPr>
              <p:nvPr/>
            </p:nvGrpSpPr>
            <p:grpSpPr bwMode="auto">
              <a:xfrm>
                <a:off x="2290" y="663"/>
                <a:ext cx="1707" cy="762"/>
                <a:chOff x="68" y="1400"/>
                <a:chExt cx="2132" cy="952"/>
              </a:xfrm>
            </p:grpSpPr>
            <p:sp>
              <p:nvSpPr>
                <p:cNvPr id="200832" name="Rectangle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" y="1400"/>
                  <a:ext cx="2132" cy="952"/>
                </a:xfrm>
                <a:prstGeom prst="rect">
                  <a:avLst/>
                </a:prstGeom>
                <a:solidFill>
                  <a:schemeClr val="accent4">
                    <a:lumMod val="90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00833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450" y="1626"/>
                  <a:ext cx="434" cy="533"/>
                  <a:chOff x="586" y="1071"/>
                  <a:chExt cx="434" cy="533"/>
                </a:xfrm>
              </p:grpSpPr>
              <p:sp>
                <p:nvSpPr>
                  <p:cNvPr id="200834" name="Arc 130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618" y="1352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35" name="Arc 131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731" y="123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36" name="Arc 132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853" y="1135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37" name="Line 133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530" y="1549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838" name="Line 134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964" y="1127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00839" name="Group 135"/>
                <p:cNvGrpSpPr>
                  <a:grpSpLocks noChangeAspect="1"/>
                </p:cNvGrpSpPr>
                <p:nvPr/>
              </p:nvGrpSpPr>
              <p:grpSpPr bwMode="auto">
                <a:xfrm>
                  <a:off x="1020" y="1626"/>
                  <a:ext cx="429" cy="534"/>
                  <a:chOff x="930" y="1142"/>
                  <a:chExt cx="429" cy="534"/>
                </a:xfrm>
              </p:grpSpPr>
              <p:sp>
                <p:nvSpPr>
                  <p:cNvPr id="200840" name="Arc 136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957" y="1424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41" name="Arc 137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070" y="131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42" name="Arc 138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192" y="1207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43" name="Line 139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874" y="1621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844" name="Line 140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1303" y="1198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00845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409" y="1694"/>
                  <a:ext cx="1065" cy="386"/>
                  <a:chOff x="567" y="1162"/>
                  <a:chExt cx="1065" cy="386"/>
                </a:xfrm>
              </p:grpSpPr>
              <p:sp>
                <p:nvSpPr>
                  <p:cNvPr id="200846" name="Arc 142"/>
                  <p:cNvSpPr>
                    <a:spLocks noChangeAspect="1"/>
                  </p:cNvSpPr>
                  <p:nvPr/>
                </p:nvSpPr>
                <p:spPr bwMode="auto">
                  <a:xfrm rot="17797152" flipV="1">
                    <a:off x="939" y="1162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47" name="Arc 143"/>
                  <p:cNvSpPr>
                    <a:spLocks noChangeAspect="1"/>
                  </p:cNvSpPr>
                  <p:nvPr/>
                </p:nvSpPr>
                <p:spPr bwMode="auto">
                  <a:xfrm rot="17797152" flipV="1">
                    <a:off x="1082" y="1234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48" name="Arc 144"/>
                  <p:cNvSpPr>
                    <a:spLocks noChangeAspect="1"/>
                  </p:cNvSpPr>
                  <p:nvPr/>
                </p:nvSpPr>
                <p:spPr bwMode="auto">
                  <a:xfrm rot="17797152" flipV="1">
                    <a:off x="1220" y="1316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0849" name="Line 145"/>
                  <p:cNvSpPr>
                    <a:spLocks noChangeAspect="1" noChangeShapeType="1"/>
                  </p:cNvSpPr>
                  <p:nvPr/>
                </p:nvSpPr>
                <p:spPr bwMode="auto">
                  <a:xfrm rot="1597152" flipH="1">
                    <a:off x="567" y="1162"/>
                    <a:ext cx="340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850" name="Line 146"/>
                  <p:cNvSpPr>
                    <a:spLocks noChangeAspect="1" noChangeShapeType="1"/>
                  </p:cNvSpPr>
                  <p:nvPr/>
                </p:nvSpPr>
                <p:spPr bwMode="auto">
                  <a:xfrm rot="1597152" flipH="1">
                    <a:off x="1292" y="1548"/>
                    <a:ext cx="340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00851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8" y="1536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52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907" y="1536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53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1536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54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18" y="2131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55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2131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856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907" y="2131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00857" name="Group 153"/>
              <p:cNvGrpSpPr>
                <a:grpSpLocks noChangeAspect="1"/>
              </p:cNvGrpSpPr>
              <p:nvPr/>
            </p:nvGrpSpPr>
            <p:grpSpPr bwMode="auto">
              <a:xfrm>
                <a:off x="3678" y="990"/>
                <a:ext cx="183" cy="308"/>
                <a:chOff x="1802" y="1808"/>
                <a:chExt cx="228" cy="385"/>
              </a:xfrm>
            </p:grpSpPr>
            <p:sp>
              <p:nvSpPr>
                <p:cNvPr id="200858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1808"/>
                  <a:ext cx="113" cy="113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00859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1802" y="1922"/>
                  <a:ext cx="228" cy="271"/>
                  <a:chOff x="174" y="3385"/>
                  <a:chExt cx="228" cy="271"/>
                </a:xfrm>
              </p:grpSpPr>
              <p:sp>
                <p:nvSpPr>
                  <p:cNvPr id="200860" name="Line 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" y="3385"/>
                    <a:ext cx="0" cy="18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861" name="Line 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" y="3566"/>
                    <a:ext cx="114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862" name="Line 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4" y="3566"/>
                    <a:ext cx="114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00863" name="Group 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" y="3611"/>
                    <a:ext cx="136" cy="0"/>
                    <a:chOff x="2109" y="3475"/>
                    <a:chExt cx="136" cy="0"/>
                  </a:xfrm>
                </p:grpSpPr>
                <p:sp>
                  <p:nvSpPr>
                    <p:cNvPr id="200864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09" y="3475"/>
                      <a:ext cx="68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00865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77" y="3475"/>
                      <a:ext cx="68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200866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4" y="3656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200870" name="Text Box 166"/>
              <p:cNvSpPr txBox="1">
                <a:spLocks noChangeAspect="1" noChangeArrowheads="1"/>
              </p:cNvSpPr>
              <p:nvPr/>
            </p:nvSpPr>
            <p:spPr bwMode="auto">
              <a:xfrm>
                <a:off x="3680" y="808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/>
                  <a:t>PE</a:t>
                </a:r>
              </a:p>
            </p:txBody>
          </p:sp>
          <p:sp>
            <p:nvSpPr>
              <p:cNvPr id="200872" name="Rectangle 168"/>
              <p:cNvSpPr>
                <a:spLocks noChangeAspect="1" noChangeArrowheads="1"/>
              </p:cNvSpPr>
              <p:nvPr/>
            </p:nvSpPr>
            <p:spPr bwMode="auto">
              <a:xfrm rot="5400000">
                <a:off x="2235" y="990"/>
                <a:ext cx="619" cy="145"/>
              </a:xfrm>
              <a:prstGeom prst="rect">
                <a:avLst/>
              </a:prstGeom>
              <a:solidFill>
                <a:srgbClr val="000000">
                  <a:alpha val="30000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0873" name="Line 169"/>
              <p:cNvSpPr>
                <a:spLocks noChangeAspect="1" noChangeShapeType="1"/>
              </p:cNvSpPr>
              <p:nvPr/>
            </p:nvSpPr>
            <p:spPr bwMode="auto">
              <a:xfrm>
                <a:off x="2525" y="1335"/>
                <a:ext cx="0" cy="5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874" name="Line 170"/>
              <p:cNvSpPr>
                <a:spLocks noChangeAspect="1" noChangeShapeType="1"/>
              </p:cNvSpPr>
              <p:nvPr/>
            </p:nvSpPr>
            <p:spPr bwMode="auto">
              <a:xfrm>
                <a:off x="3016" y="1335"/>
                <a:ext cx="0" cy="5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875" name="Line 171"/>
              <p:cNvSpPr>
                <a:spLocks noChangeAspect="1" noChangeShapeType="1"/>
              </p:cNvSpPr>
              <p:nvPr/>
            </p:nvSpPr>
            <p:spPr bwMode="auto">
              <a:xfrm>
                <a:off x="3452" y="1335"/>
                <a:ext cx="0" cy="5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879" name="Text Box 175"/>
              <p:cNvSpPr txBox="1">
                <a:spLocks noChangeAspect="1" noChangeArrowheads="1"/>
              </p:cNvSpPr>
              <p:nvPr/>
            </p:nvSpPr>
            <p:spPr bwMode="auto">
              <a:xfrm>
                <a:off x="3553" y="1861"/>
                <a:ext cx="17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/>
                  <a:t>PE</a:t>
                </a:r>
              </a:p>
            </p:txBody>
          </p:sp>
          <p:sp>
            <p:nvSpPr>
              <p:cNvPr id="200880" name="Freeform 176"/>
              <p:cNvSpPr>
                <a:spLocks noChangeAspect="1"/>
              </p:cNvSpPr>
              <p:nvPr/>
            </p:nvSpPr>
            <p:spPr bwMode="auto">
              <a:xfrm>
                <a:off x="3634" y="1062"/>
                <a:ext cx="108" cy="799"/>
              </a:xfrm>
              <a:custGeom>
                <a:avLst/>
                <a:gdLst>
                  <a:gd name="T0" fmla="*/ 136 w 136"/>
                  <a:gd name="T1" fmla="*/ 0 h 998"/>
                  <a:gd name="T2" fmla="*/ 0 w 136"/>
                  <a:gd name="T3" fmla="*/ 90 h 998"/>
                  <a:gd name="T4" fmla="*/ 0 w 136"/>
                  <a:gd name="T5" fmla="*/ 9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998">
                    <a:moveTo>
                      <a:pt x="136" y="0"/>
                    </a:moveTo>
                    <a:lnTo>
                      <a:pt x="0" y="90"/>
                    </a:lnTo>
                    <a:lnTo>
                      <a:pt x="0" y="998"/>
                    </a:lnTo>
                  </a:path>
                </a:pathLst>
              </a:custGeom>
              <a:noFill/>
              <a:ln w="38100">
                <a:pattFill prst="wdUpDiag">
                  <a:fgClr>
                    <a:schemeClr val="accent2"/>
                  </a:fgClr>
                  <a:bgClr>
                    <a:srgbClr val="FFFF00"/>
                  </a:bgClr>
                </a:patt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881" name="Rectangle 177"/>
              <p:cNvSpPr>
                <a:spLocks noChangeAspect="1" noChangeArrowheads="1"/>
              </p:cNvSpPr>
              <p:nvPr/>
            </p:nvSpPr>
            <p:spPr bwMode="auto">
              <a:xfrm rot="5400000">
                <a:off x="2706" y="990"/>
                <a:ext cx="619" cy="145"/>
              </a:xfrm>
              <a:prstGeom prst="rect">
                <a:avLst/>
              </a:prstGeom>
              <a:solidFill>
                <a:srgbClr val="000000">
                  <a:alpha val="30000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0882" name="Rectangle 178"/>
              <p:cNvSpPr>
                <a:spLocks noChangeAspect="1" noChangeArrowheads="1"/>
              </p:cNvSpPr>
              <p:nvPr/>
            </p:nvSpPr>
            <p:spPr bwMode="auto">
              <a:xfrm rot="5400000">
                <a:off x="3143" y="990"/>
                <a:ext cx="619" cy="145"/>
              </a:xfrm>
              <a:prstGeom prst="rect">
                <a:avLst/>
              </a:prstGeom>
              <a:solidFill>
                <a:srgbClr val="000000">
                  <a:alpha val="30000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00868" name="Text Box 164"/>
            <p:cNvSpPr txBox="1">
              <a:spLocks noChangeAspect="1" noChangeArrowheads="1"/>
            </p:cNvSpPr>
            <p:nvPr/>
          </p:nvSpPr>
          <p:spPr bwMode="auto">
            <a:xfrm>
              <a:off x="2744" y="1272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/>
                <a:t>V1</a:t>
              </a:r>
            </a:p>
          </p:txBody>
        </p:sp>
        <p:sp>
          <p:nvSpPr>
            <p:cNvPr id="200869" name="Text Box 165"/>
            <p:cNvSpPr txBox="1">
              <a:spLocks noChangeAspect="1" noChangeArrowheads="1"/>
            </p:cNvSpPr>
            <p:nvPr/>
          </p:nvSpPr>
          <p:spPr bwMode="auto">
            <a:xfrm>
              <a:off x="3152" y="1253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/>
                <a:t>W1</a:t>
              </a:r>
            </a:p>
          </p:txBody>
        </p:sp>
        <p:sp>
          <p:nvSpPr>
            <p:cNvPr id="200871" name="Text Box 167"/>
            <p:cNvSpPr txBox="1">
              <a:spLocks noChangeAspect="1" noChangeArrowheads="1"/>
            </p:cNvSpPr>
            <p:nvPr/>
          </p:nvSpPr>
          <p:spPr bwMode="auto">
            <a:xfrm>
              <a:off x="2309" y="1272"/>
              <a:ext cx="1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/>
                <a:t>U1</a:t>
              </a:r>
            </a:p>
          </p:txBody>
        </p:sp>
      </p:grpSp>
      <p:sp>
        <p:nvSpPr>
          <p:cNvPr id="200876" name="Text Box 172"/>
          <p:cNvSpPr txBox="1">
            <a:spLocks noChangeAspect="1" noChangeArrowheads="1"/>
          </p:cNvSpPr>
          <p:nvPr/>
        </p:nvSpPr>
        <p:spPr bwMode="auto">
          <a:xfrm>
            <a:off x="3708400" y="2787650"/>
            <a:ext cx="236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altLang="cs-CZ"/>
              <a:t>L1</a:t>
            </a:r>
          </a:p>
        </p:txBody>
      </p:sp>
      <p:sp>
        <p:nvSpPr>
          <p:cNvPr id="200878" name="Text Box 174"/>
          <p:cNvSpPr txBox="1">
            <a:spLocks noChangeAspect="1" noChangeArrowheads="1"/>
          </p:cNvSpPr>
          <p:nvPr/>
        </p:nvSpPr>
        <p:spPr bwMode="auto">
          <a:xfrm>
            <a:off x="4616450" y="2924175"/>
            <a:ext cx="14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altLang="cs-CZ"/>
              <a:t>N</a:t>
            </a:r>
          </a:p>
        </p:txBody>
      </p:sp>
      <p:sp>
        <p:nvSpPr>
          <p:cNvPr id="200888" name="Text Box 184"/>
          <p:cNvSpPr txBox="1">
            <a:spLocks noChangeArrowheads="1"/>
          </p:cNvSpPr>
          <p:nvPr/>
        </p:nvSpPr>
        <p:spPr bwMode="auto">
          <a:xfrm>
            <a:off x="755650" y="6092825"/>
            <a:ext cx="14398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3fázová síť</a:t>
            </a:r>
          </a:p>
        </p:txBody>
      </p:sp>
      <p:grpSp>
        <p:nvGrpSpPr>
          <p:cNvPr id="200900" name="Group 196"/>
          <p:cNvGrpSpPr>
            <a:grpSpLocks/>
          </p:cNvGrpSpPr>
          <p:nvPr/>
        </p:nvGrpSpPr>
        <p:grpSpPr bwMode="auto">
          <a:xfrm>
            <a:off x="5005388" y="3213100"/>
            <a:ext cx="71437" cy="431800"/>
            <a:chOff x="2971" y="2024"/>
            <a:chExt cx="45" cy="272"/>
          </a:xfrm>
        </p:grpSpPr>
        <p:sp>
          <p:nvSpPr>
            <p:cNvPr id="200891" name="Line 187"/>
            <p:cNvSpPr>
              <a:spLocks noChangeShapeType="1"/>
            </p:cNvSpPr>
            <p:nvPr/>
          </p:nvSpPr>
          <p:spPr bwMode="auto">
            <a:xfrm>
              <a:off x="2971" y="2024"/>
              <a:ext cx="0" cy="13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  <p:sp>
          <p:nvSpPr>
            <p:cNvPr id="200892" name="Line 188"/>
            <p:cNvSpPr>
              <a:spLocks noChangeShapeType="1"/>
            </p:cNvSpPr>
            <p:nvPr/>
          </p:nvSpPr>
          <p:spPr bwMode="auto">
            <a:xfrm>
              <a:off x="2971" y="2160"/>
              <a:ext cx="0" cy="13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  <p:sp>
          <p:nvSpPr>
            <p:cNvPr id="200893" name="Line 189"/>
            <p:cNvSpPr>
              <a:spLocks noChangeShapeType="1"/>
            </p:cNvSpPr>
            <p:nvPr/>
          </p:nvSpPr>
          <p:spPr bwMode="auto">
            <a:xfrm>
              <a:off x="3016" y="2024"/>
              <a:ext cx="0" cy="13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  <p:sp>
          <p:nvSpPr>
            <p:cNvPr id="200894" name="Line 190"/>
            <p:cNvSpPr>
              <a:spLocks noChangeShapeType="1"/>
            </p:cNvSpPr>
            <p:nvPr/>
          </p:nvSpPr>
          <p:spPr bwMode="auto">
            <a:xfrm>
              <a:off x="3016" y="2160"/>
              <a:ext cx="0" cy="13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</p:grpSp>
      <p:sp>
        <p:nvSpPr>
          <p:cNvPr id="200896" name="Oval 192"/>
          <p:cNvSpPr>
            <a:spLocks noChangeArrowheads="1"/>
          </p:cNvSpPr>
          <p:nvPr/>
        </p:nvSpPr>
        <p:spPr bwMode="auto">
          <a:xfrm>
            <a:off x="3929063" y="2492375"/>
            <a:ext cx="142875" cy="142875"/>
          </a:xfrm>
          <a:prstGeom prst="ellipse">
            <a:avLst/>
          </a:prstGeom>
          <a:solidFill>
            <a:srgbClr val="000000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cs-CZ"/>
          </a:p>
        </p:txBody>
      </p:sp>
      <p:sp>
        <p:nvSpPr>
          <p:cNvPr id="200897" name="Oval 193"/>
          <p:cNvSpPr>
            <a:spLocks noChangeArrowheads="1"/>
          </p:cNvSpPr>
          <p:nvPr/>
        </p:nvSpPr>
        <p:spPr bwMode="auto">
          <a:xfrm>
            <a:off x="5400675" y="2492375"/>
            <a:ext cx="142875" cy="142875"/>
          </a:xfrm>
          <a:prstGeom prst="ellipse">
            <a:avLst/>
          </a:prstGeom>
          <a:solidFill>
            <a:srgbClr val="000000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cs-CZ"/>
          </a:p>
        </p:txBody>
      </p:sp>
      <p:sp>
        <p:nvSpPr>
          <p:cNvPr id="200902" name="Freeform 198"/>
          <p:cNvSpPr>
            <a:spLocks/>
          </p:cNvSpPr>
          <p:nvPr/>
        </p:nvSpPr>
        <p:spPr bwMode="auto">
          <a:xfrm>
            <a:off x="4067175" y="2565400"/>
            <a:ext cx="936625" cy="863600"/>
          </a:xfrm>
          <a:custGeom>
            <a:avLst/>
            <a:gdLst>
              <a:gd name="T0" fmla="*/ 0 w 590"/>
              <a:gd name="T1" fmla="*/ 0 h 544"/>
              <a:gd name="T2" fmla="*/ 182 w 590"/>
              <a:gd name="T3" fmla="*/ 0 h 544"/>
              <a:gd name="T4" fmla="*/ 182 w 590"/>
              <a:gd name="T5" fmla="*/ 544 h 544"/>
              <a:gd name="T6" fmla="*/ 590 w 590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0" h="544">
                <a:moveTo>
                  <a:pt x="0" y="0"/>
                </a:moveTo>
                <a:lnTo>
                  <a:pt x="182" y="0"/>
                </a:lnTo>
                <a:lnTo>
                  <a:pt x="182" y="544"/>
                </a:lnTo>
                <a:lnTo>
                  <a:pt x="590" y="544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200903" name="Freeform 199"/>
          <p:cNvSpPr>
            <a:spLocks/>
          </p:cNvSpPr>
          <p:nvPr/>
        </p:nvSpPr>
        <p:spPr bwMode="auto">
          <a:xfrm>
            <a:off x="5076825" y="2565400"/>
            <a:ext cx="358775" cy="863600"/>
          </a:xfrm>
          <a:custGeom>
            <a:avLst/>
            <a:gdLst>
              <a:gd name="T0" fmla="*/ 181 w 181"/>
              <a:gd name="T1" fmla="*/ 0 h 544"/>
              <a:gd name="T2" fmla="*/ 136 w 181"/>
              <a:gd name="T3" fmla="*/ 0 h 544"/>
              <a:gd name="T4" fmla="*/ 136 w 181"/>
              <a:gd name="T5" fmla="*/ 544 h 544"/>
              <a:gd name="T6" fmla="*/ 0 w 181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" h="544">
                <a:moveTo>
                  <a:pt x="181" y="0"/>
                </a:moveTo>
                <a:lnTo>
                  <a:pt x="136" y="0"/>
                </a:lnTo>
                <a:lnTo>
                  <a:pt x="136" y="544"/>
                </a:lnTo>
                <a:lnTo>
                  <a:pt x="0" y="544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200917" name="Text Box 213"/>
          <p:cNvSpPr txBox="1">
            <a:spLocks noChangeArrowheads="1"/>
          </p:cNvSpPr>
          <p:nvPr/>
        </p:nvSpPr>
        <p:spPr bwMode="auto">
          <a:xfrm>
            <a:off x="3995738" y="6375400"/>
            <a:ext cx="1439862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1fázová síť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916238" y="3500438"/>
            <a:ext cx="2679700" cy="2882107"/>
            <a:chOff x="2916238" y="3500438"/>
            <a:chExt cx="2679700" cy="2882107"/>
          </a:xfrm>
        </p:grpSpPr>
        <p:grpSp>
          <p:nvGrpSpPr>
            <p:cNvPr id="200755" name="Group 51"/>
            <p:cNvGrpSpPr>
              <a:grpSpLocks/>
            </p:cNvGrpSpPr>
            <p:nvPr/>
          </p:nvGrpSpPr>
          <p:grpSpPr bwMode="auto">
            <a:xfrm rot="13500000">
              <a:off x="4386263" y="5618163"/>
              <a:ext cx="681038" cy="847725"/>
              <a:chOff x="930" y="1142"/>
              <a:chExt cx="429" cy="534"/>
            </a:xfrm>
          </p:grpSpPr>
          <p:sp>
            <p:nvSpPr>
              <p:cNvPr id="200756" name="Arc 52"/>
              <p:cNvSpPr>
                <a:spLocks noChangeAspect="1"/>
              </p:cNvSpPr>
              <p:nvPr/>
            </p:nvSpPr>
            <p:spPr bwMode="auto">
              <a:xfrm rot="13500000" flipV="1">
                <a:off x="957" y="1424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0757" name="Arc 53"/>
              <p:cNvSpPr>
                <a:spLocks noChangeAspect="1"/>
              </p:cNvSpPr>
              <p:nvPr/>
            </p:nvSpPr>
            <p:spPr bwMode="auto">
              <a:xfrm rot="13500000" flipV="1">
                <a:off x="1070" y="131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0758" name="Arc 54"/>
              <p:cNvSpPr>
                <a:spLocks noChangeAspect="1"/>
              </p:cNvSpPr>
              <p:nvPr/>
            </p:nvSpPr>
            <p:spPr bwMode="auto">
              <a:xfrm rot="13500000" flipV="1">
                <a:off x="1192" y="1207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0759" name="Line 55"/>
              <p:cNvSpPr>
                <a:spLocks noChangeShapeType="1"/>
              </p:cNvSpPr>
              <p:nvPr/>
            </p:nvSpPr>
            <p:spPr bwMode="auto">
              <a:xfrm rot="18900000" flipH="1">
                <a:off x="874" y="1621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760" name="Line 56"/>
              <p:cNvSpPr>
                <a:spLocks noChangeShapeType="1"/>
              </p:cNvSpPr>
              <p:nvPr/>
            </p:nvSpPr>
            <p:spPr bwMode="auto">
              <a:xfrm rot="18900000" flipH="1">
                <a:off x="1303" y="1198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2916238" y="3500438"/>
              <a:ext cx="2679700" cy="2736850"/>
              <a:chOff x="2916238" y="3500438"/>
              <a:chExt cx="2679700" cy="2736850"/>
            </a:xfrm>
          </p:grpSpPr>
          <p:sp>
            <p:nvSpPr>
              <p:cNvPr id="200904" name="Text Box 200"/>
              <p:cNvSpPr txBox="1">
                <a:spLocks noChangeAspect="1" noChangeArrowheads="1"/>
              </p:cNvSpPr>
              <p:nvPr/>
            </p:nvSpPr>
            <p:spPr bwMode="auto">
              <a:xfrm>
                <a:off x="5192713" y="3500438"/>
                <a:ext cx="14605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/>
                  <a:t>C</a:t>
                </a:r>
              </a:p>
            </p:txBody>
          </p:sp>
          <p:grpSp>
            <p:nvGrpSpPr>
              <p:cNvPr id="200910" name="Group 206"/>
              <p:cNvGrpSpPr>
                <a:grpSpLocks/>
              </p:cNvGrpSpPr>
              <p:nvPr/>
            </p:nvGrpSpPr>
            <p:grpSpPr bwMode="auto">
              <a:xfrm rot="5400000">
                <a:off x="3323431" y="5541169"/>
                <a:ext cx="71438" cy="311150"/>
                <a:chOff x="2608" y="2795"/>
                <a:chExt cx="45" cy="196"/>
              </a:xfrm>
            </p:grpSpPr>
            <p:sp>
              <p:nvSpPr>
                <p:cNvPr id="200906" name="Line 202"/>
                <p:cNvSpPr>
                  <a:spLocks noChangeAspect="1" noChangeShapeType="1"/>
                </p:cNvSpPr>
                <p:nvPr/>
              </p:nvSpPr>
              <p:spPr bwMode="auto">
                <a:xfrm>
                  <a:off x="2608" y="2795"/>
                  <a:ext cx="0" cy="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00907" name="Line 203"/>
                <p:cNvSpPr>
                  <a:spLocks noChangeAspect="1" noChangeShapeType="1"/>
                </p:cNvSpPr>
                <p:nvPr/>
              </p:nvSpPr>
              <p:spPr bwMode="auto">
                <a:xfrm>
                  <a:off x="2608" y="2893"/>
                  <a:ext cx="0" cy="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00908" name="Line 204"/>
                <p:cNvSpPr>
                  <a:spLocks noChangeAspect="1" noChangeShapeType="1"/>
                </p:cNvSpPr>
                <p:nvPr/>
              </p:nvSpPr>
              <p:spPr bwMode="auto">
                <a:xfrm>
                  <a:off x="2653" y="2795"/>
                  <a:ext cx="0" cy="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00909" name="Line 205"/>
                <p:cNvSpPr>
                  <a:spLocks noChangeAspect="1" noChangeShapeType="1"/>
                </p:cNvSpPr>
                <p:nvPr/>
              </p:nvSpPr>
              <p:spPr bwMode="auto">
                <a:xfrm>
                  <a:off x="2653" y="2893"/>
                  <a:ext cx="0" cy="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200912" name="Freeform 208"/>
              <p:cNvSpPr>
                <a:spLocks/>
              </p:cNvSpPr>
              <p:nvPr/>
            </p:nvSpPr>
            <p:spPr bwMode="auto">
              <a:xfrm>
                <a:off x="3348038" y="5734050"/>
                <a:ext cx="792162" cy="503238"/>
              </a:xfrm>
              <a:custGeom>
                <a:avLst/>
                <a:gdLst>
                  <a:gd name="T0" fmla="*/ 0 w 499"/>
                  <a:gd name="T1" fmla="*/ 0 h 544"/>
                  <a:gd name="T2" fmla="*/ 0 w 499"/>
                  <a:gd name="T3" fmla="*/ 182 h 544"/>
                  <a:gd name="T4" fmla="*/ 0 w 499"/>
                  <a:gd name="T5" fmla="*/ 544 h 544"/>
                  <a:gd name="T6" fmla="*/ 499 w 499"/>
                  <a:gd name="T7" fmla="*/ 544 h 544"/>
                  <a:gd name="T8" fmla="*/ 499 w 499"/>
                  <a:gd name="T9" fmla="*/ 36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544">
                    <a:moveTo>
                      <a:pt x="0" y="0"/>
                    </a:moveTo>
                    <a:lnTo>
                      <a:pt x="0" y="182"/>
                    </a:lnTo>
                    <a:lnTo>
                      <a:pt x="0" y="544"/>
                    </a:lnTo>
                    <a:lnTo>
                      <a:pt x="499" y="544"/>
                    </a:lnTo>
                    <a:lnTo>
                      <a:pt x="499" y="363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0913" name="Freeform 209"/>
              <p:cNvSpPr>
                <a:spLocks/>
              </p:cNvSpPr>
              <p:nvPr/>
            </p:nvSpPr>
            <p:spPr bwMode="auto">
              <a:xfrm>
                <a:off x="3348038" y="4832349"/>
                <a:ext cx="2247900" cy="828675"/>
              </a:xfrm>
              <a:custGeom>
                <a:avLst/>
                <a:gdLst>
                  <a:gd name="T0" fmla="*/ 862 w 862"/>
                  <a:gd name="T1" fmla="*/ 0 h 363"/>
                  <a:gd name="T2" fmla="*/ 0 w 862"/>
                  <a:gd name="T3" fmla="*/ 0 h 363"/>
                  <a:gd name="T4" fmla="*/ 0 w 862"/>
                  <a:gd name="T5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2" h="363">
                    <a:moveTo>
                      <a:pt x="862" y="0"/>
                    </a:moveTo>
                    <a:lnTo>
                      <a:pt x="0" y="0"/>
                    </a:lnTo>
                    <a:lnTo>
                      <a:pt x="0" y="363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200743" name="Group 39"/>
              <p:cNvGrpSpPr>
                <a:grpSpLocks/>
              </p:cNvGrpSpPr>
              <p:nvPr/>
            </p:nvGrpSpPr>
            <p:grpSpPr bwMode="auto">
              <a:xfrm rot="20700000">
                <a:off x="4087813" y="5141913"/>
                <a:ext cx="688975" cy="846138"/>
                <a:chOff x="586" y="1071"/>
                <a:chExt cx="434" cy="533"/>
              </a:xfrm>
            </p:grpSpPr>
            <p:sp>
              <p:nvSpPr>
                <p:cNvPr id="200744" name="Arc 40"/>
                <p:cNvSpPr>
                  <a:spLocks noChangeAspect="1"/>
                </p:cNvSpPr>
                <p:nvPr/>
              </p:nvSpPr>
              <p:spPr bwMode="auto">
                <a:xfrm rot="13500000" flipV="1">
                  <a:off x="618" y="13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45" name="Arc 41"/>
                <p:cNvSpPr>
                  <a:spLocks noChangeAspect="1"/>
                </p:cNvSpPr>
                <p:nvPr/>
              </p:nvSpPr>
              <p:spPr bwMode="auto">
                <a:xfrm rot="13500000" flipV="1">
                  <a:off x="731" y="123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46" name="Arc 42"/>
                <p:cNvSpPr>
                  <a:spLocks noChangeAspect="1"/>
                </p:cNvSpPr>
                <p:nvPr/>
              </p:nvSpPr>
              <p:spPr bwMode="auto">
                <a:xfrm rot="13500000" flipV="1">
                  <a:off x="853" y="1135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47" name="Line 43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530" y="1549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0748" name="Line 44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964" y="1127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00749" name="Group 45"/>
              <p:cNvGrpSpPr>
                <a:grpSpLocks/>
              </p:cNvGrpSpPr>
              <p:nvPr/>
            </p:nvGrpSpPr>
            <p:grpSpPr bwMode="auto">
              <a:xfrm rot="6300000">
                <a:off x="4675188" y="5146675"/>
                <a:ext cx="681038" cy="847725"/>
                <a:chOff x="930" y="1142"/>
                <a:chExt cx="429" cy="534"/>
              </a:xfrm>
            </p:grpSpPr>
            <p:sp>
              <p:nvSpPr>
                <p:cNvPr id="200750" name="Arc 46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51" name="Arc 47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52" name="Arc 48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0753" name="Line 49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0754" name="Line 50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00765" name="Line 61"/>
              <p:cNvSpPr>
                <a:spLocks noChangeShapeType="1"/>
              </p:cNvSpPr>
              <p:nvPr/>
            </p:nvSpPr>
            <p:spPr bwMode="auto">
              <a:xfrm rot="5400000">
                <a:off x="4194176" y="4249738"/>
                <a:ext cx="0" cy="663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lg"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766" name="Text Box 62"/>
              <p:cNvSpPr txBox="1">
                <a:spLocks noChangeArrowheads="1"/>
              </p:cNvSpPr>
              <p:nvPr/>
            </p:nvSpPr>
            <p:spPr bwMode="auto">
              <a:xfrm>
                <a:off x="3929063" y="4306888"/>
                <a:ext cx="5969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1800" dirty="0"/>
                  <a:t>230 V</a:t>
                </a:r>
              </a:p>
            </p:txBody>
          </p:sp>
          <p:sp>
            <p:nvSpPr>
              <p:cNvPr id="200884" name="Freeform 180"/>
              <p:cNvSpPr>
                <a:spLocks/>
              </p:cNvSpPr>
              <p:nvPr/>
            </p:nvSpPr>
            <p:spPr bwMode="auto">
              <a:xfrm>
                <a:off x="3779838" y="3959225"/>
                <a:ext cx="358775" cy="2089150"/>
              </a:xfrm>
              <a:custGeom>
                <a:avLst/>
                <a:gdLst>
                  <a:gd name="T0" fmla="*/ 136 w 136"/>
                  <a:gd name="T1" fmla="*/ 1316 h 1316"/>
                  <a:gd name="T2" fmla="*/ 0 w 136"/>
                  <a:gd name="T3" fmla="*/ 1316 h 1316"/>
                  <a:gd name="T4" fmla="*/ 0 w 136"/>
                  <a:gd name="T5" fmla="*/ 0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1316">
                    <a:moveTo>
                      <a:pt x="136" y="1316"/>
                    </a:moveTo>
                    <a:lnTo>
                      <a:pt x="0" y="1316"/>
                    </a:lnTo>
                    <a:lnTo>
                      <a:pt x="0" y="0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0886" name="Line 182"/>
              <p:cNvSpPr>
                <a:spLocks noChangeShapeType="1"/>
              </p:cNvSpPr>
              <p:nvPr/>
            </p:nvSpPr>
            <p:spPr bwMode="auto">
              <a:xfrm flipV="1">
                <a:off x="4714876" y="3933825"/>
                <a:ext cx="0" cy="11525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0887" name="Freeform 183"/>
              <p:cNvSpPr>
                <a:spLocks/>
              </p:cNvSpPr>
              <p:nvPr/>
            </p:nvSpPr>
            <p:spPr bwMode="auto">
              <a:xfrm>
                <a:off x="5291138" y="4832349"/>
                <a:ext cx="287339" cy="1216026"/>
              </a:xfrm>
              <a:custGeom>
                <a:avLst/>
                <a:gdLst>
                  <a:gd name="T0" fmla="*/ 0 w 182"/>
                  <a:gd name="T1" fmla="*/ 1316 h 1316"/>
                  <a:gd name="T2" fmla="*/ 182 w 182"/>
                  <a:gd name="T3" fmla="*/ 1316 h 1316"/>
                  <a:gd name="T4" fmla="*/ 182 w 182"/>
                  <a:gd name="T5" fmla="*/ 0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1316">
                    <a:moveTo>
                      <a:pt x="0" y="1316"/>
                    </a:moveTo>
                    <a:lnTo>
                      <a:pt x="182" y="1316"/>
                    </a:lnTo>
                    <a:lnTo>
                      <a:pt x="182" y="0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0914" name="Oval 210"/>
              <p:cNvSpPr>
                <a:spLocks noChangeAspect="1" noChangeArrowheads="1"/>
              </p:cNvSpPr>
              <p:nvPr/>
            </p:nvSpPr>
            <p:spPr bwMode="auto">
              <a:xfrm>
                <a:off x="4678363" y="5013325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317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0915" name="Oval 211"/>
              <p:cNvSpPr>
                <a:spLocks noChangeAspect="1" noChangeArrowheads="1"/>
              </p:cNvSpPr>
              <p:nvPr/>
            </p:nvSpPr>
            <p:spPr bwMode="auto">
              <a:xfrm>
                <a:off x="5219701" y="5999633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317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0916" name="Oval 212"/>
              <p:cNvSpPr>
                <a:spLocks noChangeAspect="1" noChangeArrowheads="1"/>
              </p:cNvSpPr>
              <p:nvPr/>
            </p:nvSpPr>
            <p:spPr bwMode="auto">
              <a:xfrm>
                <a:off x="4084638" y="5999163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317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0918" name="Text Box 214"/>
              <p:cNvSpPr txBox="1">
                <a:spLocks noChangeAspect="1" noChangeArrowheads="1"/>
              </p:cNvSpPr>
              <p:nvPr/>
            </p:nvSpPr>
            <p:spPr bwMode="auto">
              <a:xfrm>
                <a:off x="2916238" y="5589588"/>
                <a:ext cx="14605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dirty="0"/>
                  <a:t>C</a:t>
                </a:r>
              </a:p>
            </p:txBody>
          </p:sp>
          <p:grpSp>
            <p:nvGrpSpPr>
              <p:cNvPr id="200921" name="Group 217"/>
              <p:cNvGrpSpPr>
                <a:grpSpLocks/>
              </p:cNvGrpSpPr>
              <p:nvPr/>
            </p:nvGrpSpPr>
            <p:grpSpPr bwMode="auto">
              <a:xfrm rot="16200000">
                <a:off x="4620419" y="5422106"/>
                <a:ext cx="255588" cy="511175"/>
                <a:chOff x="4059" y="2906"/>
                <a:chExt cx="161" cy="322"/>
              </a:xfrm>
            </p:grpSpPr>
            <p:sp>
              <p:nvSpPr>
                <p:cNvPr id="200919" name="Arc 215"/>
                <p:cNvSpPr>
                  <a:spLocks noChangeAspect="1"/>
                </p:cNvSpPr>
                <p:nvPr/>
              </p:nvSpPr>
              <p:spPr bwMode="auto">
                <a:xfrm>
                  <a:off x="4059" y="2906"/>
                  <a:ext cx="161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00920" name="Arc 216"/>
                <p:cNvSpPr>
                  <a:spLocks noChangeAspect="1"/>
                </p:cNvSpPr>
                <p:nvPr/>
              </p:nvSpPr>
              <p:spPr bwMode="auto">
                <a:xfrm rot="5400000">
                  <a:off x="4059" y="3067"/>
                  <a:ext cx="161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200925" name="Text Box 221"/>
              <p:cNvSpPr txBox="1">
                <a:spLocks noChangeAspect="1" noChangeArrowheads="1"/>
              </p:cNvSpPr>
              <p:nvPr/>
            </p:nvSpPr>
            <p:spPr bwMode="auto">
              <a:xfrm>
                <a:off x="3635375" y="3689350"/>
                <a:ext cx="23653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/>
                  <a:t>L1</a:t>
                </a:r>
              </a:p>
            </p:txBody>
          </p:sp>
          <p:sp>
            <p:nvSpPr>
              <p:cNvPr id="200926" name="Text Box 222"/>
              <p:cNvSpPr txBox="1">
                <a:spLocks noChangeAspect="1" noChangeArrowheads="1"/>
              </p:cNvSpPr>
              <p:nvPr/>
            </p:nvSpPr>
            <p:spPr bwMode="auto">
              <a:xfrm>
                <a:off x="4667250" y="3689350"/>
                <a:ext cx="14605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/>
                  <a:t>N</a:t>
                </a:r>
              </a:p>
            </p:txBody>
          </p:sp>
        </p:grpSp>
      </p:grpSp>
      <p:sp>
        <p:nvSpPr>
          <p:cNvPr id="200927" name="Text Box 223"/>
          <p:cNvSpPr txBox="1">
            <a:spLocks noChangeArrowheads="1"/>
          </p:cNvSpPr>
          <p:nvPr/>
        </p:nvSpPr>
        <p:spPr bwMode="auto">
          <a:xfrm>
            <a:off x="5724525" y="3992563"/>
            <a:ext cx="3240088" cy="27035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68288" indent="-2682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 dirty="0">
                <a:solidFill>
                  <a:srgbClr val="000000"/>
                </a:solidFill>
              </a:rPr>
              <a:t>Činnost motoru:</a:t>
            </a:r>
          </a:p>
          <a:p>
            <a:pPr>
              <a:spcBef>
                <a:spcPct val="50000"/>
              </a:spcBef>
            </a:pPr>
            <a:r>
              <a:rPr lang="cs-CZ" altLang="cs-CZ" sz="1800" dirty="0">
                <a:solidFill>
                  <a:srgbClr val="000000"/>
                </a:solidFill>
              </a:rPr>
              <a:t>*	</a:t>
            </a:r>
            <a:r>
              <a:rPr lang="cs-CZ" altLang="cs-CZ" sz="1800" dirty="0" err="1">
                <a:solidFill>
                  <a:srgbClr val="000000"/>
                </a:solidFill>
              </a:rPr>
              <a:t>C</a:t>
            </a:r>
            <a:r>
              <a:rPr lang="cs-CZ" altLang="cs-CZ" sz="1800" baseline="-25000" dirty="0" err="1">
                <a:solidFill>
                  <a:srgbClr val="000000"/>
                </a:solidFill>
              </a:rPr>
              <a:t>min</a:t>
            </a:r>
            <a:r>
              <a:rPr lang="cs-CZ" altLang="cs-CZ" sz="1800" dirty="0">
                <a:solidFill>
                  <a:srgbClr val="000000"/>
                </a:solidFill>
              </a:rPr>
              <a:t> = 68 ( (</a:t>
            </a:r>
            <a:r>
              <a:rPr lang="cs-CZ" altLang="cs-CZ" sz="1800" dirty="0">
                <a:solidFill>
                  <a:srgbClr val="000000"/>
                </a:solidFill>
                <a:sym typeface="Symbol" panose="05050102010706020507" pitchFamily="18" charset="2"/>
              </a:rPr>
              <a:t>F, kW)</a:t>
            </a:r>
          </a:p>
          <a:p>
            <a:pPr>
              <a:spcBef>
                <a:spcPct val="50000"/>
              </a:spcBef>
            </a:pPr>
            <a:r>
              <a:rPr lang="cs-CZ" altLang="cs-CZ" sz="1800" dirty="0">
                <a:solidFill>
                  <a:srgbClr val="000000"/>
                </a:solidFill>
                <a:sym typeface="Symbol" panose="05050102010706020507" pitchFamily="18" charset="2"/>
              </a:rPr>
              <a:t>*	velikost C je dána požadovaným záběrovým momentem</a:t>
            </a:r>
          </a:p>
          <a:p>
            <a:pPr>
              <a:spcBef>
                <a:spcPct val="50000"/>
              </a:spcBef>
            </a:pPr>
            <a:r>
              <a:rPr lang="cs-CZ" altLang="cs-CZ" sz="1800" dirty="0">
                <a:solidFill>
                  <a:srgbClr val="000000"/>
                </a:solidFill>
                <a:sym typeface="Symbol" panose="05050102010706020507" pitchFamily="18" charset="2"/>
              </a:rPr>
              <a:t>*	podle připojeného C zůstane pomocná fáze připojena, nebo se odpojí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0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0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0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876" grpId="0"/>
      <p:bldP spid="200878" grpId="0"/>
      <p:bldP spid="200888" grpId="0" animBg="1"/>
      <p:bldP spid="200896" grpId="0" animBg="1"/>
      <p:bldP spid="200897" grpId="0" animBg="1"/>
      <p:bldP spid="200902" grpId="0" animBg="1"/>
      <p:bldP spid="200903" grpId="0" animBg="1"/>
      <p:bldP spid="200917" grpId="0" animBg="1"/>
      <p:bldP spid="2009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6632"/>
            <a:ext cx="8447087" cy="808038"/>
          </a:xfrm>
        </p:spPr>
        <p:txBody>
          <a:bodyPr/>
          <a:lstStyle/>
          <a:p>
            <a:pPr algn="ctr"/>
            <a:r>
              <a:rPr lang="cs-CZ" altLang="cs-CZ" sz="34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Připojení 3f motoru na jednofázovou síť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07504" y="5110152"/>
            <a:ext cx="684076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260475" indent="-12604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>
                <a:solidFill>
                  <a:srgbClr val="000000"/>
                </a:solidFill>
              </a:rPr>
              <a:t>Použití</a:t>
            </a:r>
            <a:r>
              <a:rPr lang="cs-CZ" altLang="cs-CZ" sz="2000" dirty="0">
                <a:solidFill>
                  <a:srgbClr val="000000"/>
                </a:solidFill>
              </a:rPr>
              <a:t>: 	vhodné v případech, kde není trojfázová síť a je k dispozici trojfázový </a:t>
            </a:r>
            <a:r>
              <a:rPr lang="cs-CZ" altLang="cs-CZ" sz="2000" dirty="0" smtClean="0">
                <a:solidFill>
                  <a:srgbClr val="000000"/>
                </a:solidFill>
              </a:rPr>
              <a:t>motor. Při požadavku regulace otáček lze nahradit měničem kmitočtu - jednofázové napájení - trojfázový motor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07826" y="1247269"/>
            <a:ext cx="6480398" cy="3477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268288" indent="-2682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>
                <a:solidFill>
                  <a:srgbClr val="000000"/>
                </a:solidFill>
              </a:rPr>
              <a:t>Zapojení</a:t>
            </a:r>
            <a:r>
              <a:rPr lang="cs-CZ" altLang="cs-CZ" sz="2000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na štítku motoru je jmenovité napětí 400/230 V (380/220 V)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v trojfázovém zapojení je v soustavě 400 V motor zapojen do hvězdy, napětí na jedné fázi je 230 V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v jednofázové soustavě se trojfázové vinutí motoru zapojí do trojúhelníku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 napětí na jednu fázi zůstává 230 V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pro rozběh se musí použít rozběhový kondenzátor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výkon motoru je zhruba P</a:t>
            </a:r>
            <a:r>
              <a:rPr lang="cs-CZ" altLang="cs-CZ" sz="20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1f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 70 % P</a:t>
            </a:r>
            <a:r>
              <a:rPr lang="cs-CZ" altLang="cs-CZ" sz="20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3f</a:t>
            </a:r>
          </a:p>
        </p:txBody>
      </p:sp>
      <p:grpSp>
        <p:nvGrpSpPr>
          <p:cNvPr id="34" name="Skupina 33"/>
          <p:cNvGrpSpPr/>
          <p:nvPr/>
        </p:nvGrpSpPr>
        <p:grpSpPr>
          <a:xfrm>
            <a:off x="6706530" y="900864"/>
            <a:ext cx="2141506" cy="2960184"/>
            <a:chOff x="6706530" y="900864"/>
            <a:chExt cx="2141506" cy="2960184"/>
          </a:xfrm>
        </p:grpSpPr>
        <p:pic>
          <p:nvPicPr>
            <p:cNvPr id="1026" name="Picture 2" descr="https://www.mylms.cz/wp-content/uploads/2016/10/frekvencnimenic-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530" y="1179875"/>
              <a:ext cx="2133767" cy="268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bdélník 25"/>
            <p:cNvSpPr/>
            <p:nvPr/>
          </p:nvSpPr>
          <p:spPr>
            <a:xfrm>
              <a:off x="7016381" y="900864"/>
              <a:ext cx="18316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/>
                <a:t>https://www.mylms.cz/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7452320" y="3707269"/>
            <a:ext cx="1450291" cy="2962091"/>
            <a:chOff x="7452320" y="3707269"/>
            <a:chExt cx="1450291" cy="2962091"/>
          </a:xfrm>
        </p:grpSpPr>
        <p:cxnSp>
          <p:nvCxnSpPr>
            <p:cNvPr id="24" name="Přímá spojnice 23"/>
            <p:cNvCxnSpPr/>
            <p:nvPr/>
          </p:nvCxnSpPr>
          <p:spPr bwMode="auto">
            <a:xfrm>
              <a:off x="7452320" y="4644433"/>
              <a:ext cx="1008112" cy="648072"/>
            </a:xfrm>
            <a:prstGeom prst="line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ovéPole 27"/>
            <p:cNvSpPr txBox="1"/>
            <p:nvPr/>
          </p:nvSpPr>
          <p:spPr>
            <a:xfrm>
              <a:off x="7694379" y="6012577"/>
              <a:ext cx="551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cs-CZ" dirty="0" smtClean="0"/>
                <a:t>M</a:t>
              </a:r>
            </a:p>
            <a:p>
              <a:pPr>
                <a:spcBef>
                  <a:spcPts val="0"/>
                </a:spcBef>
              </a:pPr>
              <a:r>
                <a:rPr lang="cs-CZ" dirty="0" smtClean="0"/>
                <a:t>3 </a:t>
              </a:r>
              <a:r>
                <a:rPr lang="cs-CZ" dirty="0" smtClean="0">
                  <a:sym typeface="Symbol" panose="05050102010706020507" pitchFamily="18" charset="2"/>
                </a:rPr>
                <a:t></a:t>
              </a:r>
              <a:endParaRPr lang="cs-CZ" dirty="0"/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7452320" y="3707269"/>
              <a:ext cx="1450291" cy="2962091"/>
              <a:chOff x="7452320" y="3707269"/>
              <a:chExt cx="1450291" cy="2962091"/>
            </a:xfrm>
          </p:grpSpPr>
          <p:cxnSp>
            <p:nvCxnSpPr>
              <p:cNvPr id="3" name="Přímá spojnice 2"/>
              <p:cNvCxnSpPr/>
              <p:nvPr/>
            </p:nvCxnSpPr>
            <p:spPr bwMode="auto">
              <a:xfrm>
                <a:off x="7812360" y="3996361"/>
                <a:ext cx="0" cy="648072"/>
              </a:xfrm>
              <a:prstGeom prst="line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Přímá spojnice 9"/>
              <p:cNvCxnSpPr/>
              <p:nvPr/>
            </p:nvCxnSpPr>
            <p:spPr bwMode="auto">
              <a:xfrm>
                <a:off x="8100392" y="3996361"/>
                <a:ext cx="0" cy="648072"/>
              </a:xfrm>
              <a:prstGeom prst="line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Obdélník 5"/>
              <p:cNvSpPr/>
              <p:nvPr/>
            </p:nvSpPr>
            <p:spPr bwMode="auto">
              <a:xfrm>
                <a:off x="7452320" y="4644433"/>
                <a:ext cx="1008112" cy="648072"/>
              </a:xfrm>
              <a:prstGeom prst="rect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" name="Přímá spojnice 11"/>
              <p:cNvCxnSpPr/>
              <p:nvPr/>
            </p:nvCxnSpPr>
            <p:spPr bwMode="auto">
              <a:xfrm>
                <a:off x="7810290" y="5292505"/>
                <a:ext cx="8933" cy="648072"/>
              </a:xfrm>
              <a:prstGeom prst="line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Přímá spojnice 12"/>
              <p:cNvCxnSpPr/>
              <p:nvPr/>
            </p:nvCxnSpPr>
            <p:spPr bwMode="auto">
              <a:xfrm>
                <a:off x="7956376" y="5292505"/>
                <a:ext cx="0" cy="648072"/>
              </a:xfrm>
              <a:prstGeom prst="line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Přímá spojnice 13"/>
              <p:cNvCxnSpPr/>
              <p:nvPr/>
            </p:nvCxnSpPr>
            <p:spPr bwMode="auto">
              <a:xfrm>
                <a:off x="8107254" y="5292505"/>
                <a:ext cx="0" cy="648072"/>
              </a:xfrm>
              <a:prstGeom prst="line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Ovál 6"/>
              <p:cNvSpPr/>
              <p:nvPr/>
            </p:nvSpPr>
            <p:spPr bwMode="auto">
              <a:xfrm>
                <a:off x="7596336" y="5940577"/>
                <a:ext cx="728783" cy="728783"/>
              </a:xfrm>
              <a:prstGeom prst="ellipse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7541236" y="3972179"/>
                <a:ext cx="281170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r>
                  <a:rPr lang="cs-CZ" sz="1400" dirty="0" smtClean="0"/>
                  <a:t>L</a:t>
                </a:r>
                <a:endParaRPr lang="cs-CZ" sz="1400" dirty="0"/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8105500" y="3972179"/>
                <a:ext cx="281170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r>
                  <a:rPr lang="cs-CZ" sz="1400" dirty="0"/>
                  <a:t>N</a:t>
                </a:r>
              </a:p>
            </p:txBody>
          </p:sp>
          <p:sp>
            <p:nvSpPr>
              <p:cNvPr id="29" name="Volný tvar 28"/>
              <p:cNvSpPr/>
              <p:nvPr/>
            </p:nvSpPr>
            <p:spPr bwMode="auto">
              <a:xfrm>
                <a:off x="8287265" y="4003589"/>
                <a:ext cx="420130" cy="2108887"/>
              </a:xfrm>
              <a:custGeom>
                <a:avLst/>
                <a:gdLst>
                  <a:gd name="connsiteX0" fmla="*/ 387178 w 420130"/>
                  <a:gd name="connsiteY0" fmla="*/ 0 h 2108887"/>
                  <a:gd name="connsiteX1" fmla="*/ 420130 w 420130"/>
                  <a:gd name="connsiteY1" fmla="*/ 1869989 h 2108887"/>
                  <a:gd name="connsiteX2" fmla="*/ 0 w 420130"/>
                  <a:gd name="connsiteY2" fmla="*/ 2108887 h 210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130" h="2108887">
                    <a:moveTo>
                      <a:pt x="387178" y="0"/>
                    </a:moveTo>
                    <a:lnTo>
                      <a:pt x="420130" y="1869989"/>
                    </a:lnTo>
                    <a:lnTo>
                      <a:pt x="0" y="2108887"/>
                    </a:lnTo>
                  </a:path>
                </a:pathLst>
              </a:cu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8512179" y="3707269"/>
                <a:ext cx="3904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r>
                  <a:rPr lang="cs-CZ" sz="1400" dirty="0" smtClean="0"/>
                  <a:t>PE</a:t>
                </a:r>
                <a:endParaRPr lang="cs-CZ" sz="1400" dirty="0"/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8244408" y="6084645"/>
                <a:ext cx="72008" cy="72008"/>
              </a:xfrm>
              <a:prstGeom prst="ellipse">
                <a:avLst/>
              </a:prstGeom>
              <a:solidFill>
                <a:srgbClr val="000000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808038"/>
          </a:xfrm>
        </p:spPr>
        <p:txBody>
          <a:bodyPr/>
          <a:lstStyle/>
          <a:p>
            <a:pPr algn="ctr"/>
            <a:r>
              <a:rPr lang="cs-CZ" altLang="cs-CZ" sz="34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Jednofázový motor se stíněným pólem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56662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260475" indent="-12604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>
                <a:solidFill>
                  <a:srgbClr val="000000"/>
                </a:solidFill>
              </a:rPr>
              <a:t>Význam</a:t>
            </a:r>
            <a:r>
              <a:rPr lang="cs-CZ" altLang="cs-CZ" sz="2000" dirty="0">
                <a:solidFill>
                  <a:srgbClr val="000000"/>
                </a:solidFill>
              </a:rPr>
              <a:t>: 	konstrukce motoru odstraňuje hlavní nevýhodu jednofázového motoru s rozběhovým vinutím – požadavek pomocného vinutí   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07950" y="2492375"/>
            <a:ext cx="8856663" cy="1158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611313" indent="-161131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>
                <a:solidFill>
                  <a:srgbClr val="000000"/>
                </a:solidFill>
              </a:rPr>
              <a:t>Konstrukce</a:t>
            </a:r>
            <a:r>
              <a:rPr lang="cs-CZ" altLang="cs-CZ" sz="2000">
                <a:solidFill>
                  <a:srgbClr val="000000"/>
                </a:solidFill>
              </a:rPr>
              <a:t>: 	pomocné vinutí je nahrazeno závitem nakrátko, který je umístěn na hlavním pólu</a:t>
            </a:r>
          </a:p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	pro jednodušší výrobu jsou cívky umístěny na pólech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808038"/>
          </a:xfrm>
        </p:spPr>
        <p:txBody>
          <a:bodyPr/>
          <a:lstStyle/>
          <a:p>
            <a:pPr algn="ctr"/>
            <a:r>
              <a:rPr lang="cs-CZ" altLang="cs-CZ" sz="34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Jednofázový motor se stíněným pólem</a:t>
            </a:r>
          </a:p>
        </p:txBody>
      </p:sp>
      <p:pic>
        <p:nvPicPr>
          <p:cNvPr id="205829" name="Picture 5" descr="Spaltpolmoto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123950"/>
            <a:ext cx="435610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08_jednofazovemotory_01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09663"/>
            <a:ext cx="4205288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2628900" y="6021388"/>
            <a:ext cx="2303463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dvoupólový motor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971550" y="5013325"/>
            <a:ext cx="2592388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čtyřpólový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33" grpId="0" animBg="1"/>
      <p:bldP spid="2058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23850" y="244475"/>
            <a:ext cx="8351838" cy="1096963"/>
          </a:xfrm>
        </p:spPr>
        <p:txBody>
          <a:bodyPr/>
          <a:lstStyle/>
          <a:p>
            <a:pPr algn="ctr"/>
            <a:r>
              <a:rPr lang="cs-CZ" altLang="cs-CZ" sz="34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Jednofázový motor se stíněným pólem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5867400" y="5013325"/>
            <a:ext cx="2303463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800" dirty="0">
                <a:solidFill>
                  <a:srgbClr val="000000"/>
                </a:solidFill>
                <a:sym typeface="Symbol" panose="05050102010706020507" pitchFamily="18" charset="2"/>
              </a:rPr>
              <a:t>čtyřpólový motor</a:t>
            </a: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22400"/>
            <a:ext cx="5013325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436096" y="4293096"/>
            <a:ext cx="2303463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800" dirty="0">
                <a:solidFill>
                  <a:srgbClr val="000000"/>
                </a:solidFill>
                <a:sym typeface="Symbol" panose="05050102010706020507" pitchFamily="18" charset="2"/>
              </a:rPr>
              <a:t>dvoupólový motor</a:t>
            </a:r>
          </a:p>
        </p:txBody>
      </p:sp>
      <p:pic>
        <p:nvPicPr>
          <p:cNvPr id="207879" name="Picture 7" descr="Shaded_pole_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52229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80" name="Picture 8" descr="Shaded_pole_m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88913"/>
            <a:ext cx="43561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oziska-vokoun.cz/rubriky/motory/A24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8" y="116632"/>
            <a:ext cx="4365682" cy="32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0" y="244475"/>
            <a:ext cx="5832475" cy="808038"/>
          </a:xfrm>
        </p:spPr>
        <p:txBody>
          <a:bodyPr/>
          <a:lstStyle/>
          <a:p>
            <a:pPr algn="ctr"/>
            <a:r>
              <a:rPr lang="cs-CZ" altLang="cs-CZ" sz="34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Význam závitu nakrátko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107950" y="1196975"/>
            <a:ext cx="8785225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68288" indent="-2682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1.	Magnetickým obvodem prochází indukční tok - 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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2.	V závitu nakrátko se indukuje napětí, proteče indukovaný proud - I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k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3.	Vytvoří se magnetické pole závitu nakrátko, které působí proti hlavnímu toku (Lenzův zákon) - 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k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4.	Vektorovým součtem obou polí dostaneme točivé eliptické magnetické pole</a:t>
            </a:r>
            <a:r>
              <a:rPr lang="cs-CZ" altLang="cs-CZ" sz="2000">
                <a:solidFill>
                  <a:srgbClr val="000000"/>
                </a:solidFill>
              </a:rPr>
              <a:t> </a:t>
            </a:r>
            <a:endParaRPr lang="cs-CZ" altLang="cs-CZ" sz="2000" baseline="-250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pSp>
        <p:nvGrpSpPr>
          <p:cNvPr id="206889" name="Group 41"/>
          <p:cNvGrpSpPr>
            <a:grpSpLocks/>
          </p:cNvGrpSpPr>
          <p:nvPr/>
        </p:nvGrpSpPr>
        <p:grpSpPr bwMode="auto">
          <a:xfrm>
            <a:off x="1474788" y="3644900"/>
            <a:ext cx="1512887" cy="2663825"/>
            <a:chOff x="385" y="2296"/>
            <a:chExt cx="953" cy="1678"/>
          </a:xfrm>
        </p:grpSpPr>
        <p:sp>
          <p:nvSpPr>
            <p:cNvPr id="206859" name="Freeform 11" descr="Tmavý šikmo nahoru"/>
            <p:cNvSpPr>
              <a:spLocks/>
            </p:cNvSpPr>
            <p:nvPr/>
          </p:nvSpPr>
          <p:spPr bwMode="auto">
            <a:xfrm>
              <a:off x="385" y="2296"/>
              <a:ext cx="953" cy="408"/>
            </a:xfrm>
            <a:custGeom>
              <a:avLst/>
              <a:gdLst>
                <a:gd name="T0" fmla="*/ 0 w 953"/>
                <a:gd name="T1" fmla="*/ 45 h 408"/>
                <a:gd name="T2" fmla="*/ 0 w 953"/>
                <a:gd name="T3" fmla="*/ 408 h 408"/>
                <a:gd name="T4" fmla="*/ 953 w 953"/>
                <a:gd name="T5" fmla="*/ 408 h 408"/>
                <a:gd name="T6" fmla="*/ 953 w 953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" h="408">
                  <a:moveTo>
                    <a:pt x="0" y="45"/>
                  </a:moveTo>
                  <a:lnTo>
                    <a:pt x="0" y="408"/>
                  </a:lnTo>
                  <a:lnTo>
                    <a:pt x="953" y="408"/>
                  </a:lnTo>
                  <a:lnTo>
                    <a:pt x="953" y="0"/>
                  </a:lnTo>
                </a:path>
              </a:pathLst>
            </a:custGeom>
            <a:pattFill prst="dkUpDiag">
              <a:fgClr>
                <a:schemeClr val="tx1"/>
              </a:fgClr>
              <a:bgClr>
                <a:srgbClr val="000000"/>
              </a:bgClr>
            </a:pattFill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  <p:sp>
          <p:nvSpPr>
            <p:cNvPr id="206860" name="Freeform 12" descr="Tmavý šikmo nahoru"/>
            <p:cNvSpPr>
              <a:spLocks/>
            </p:cNvSpPr>
            <p:nvPr/>
          </p:nvSpPr>
          <p:spPr bwMode="auto">
            <a:xfrm rot="10800000">
              <a:off x="385" y="3566"/>
              <a:ext cx="953" cy="408"/>
            </a:xfrm>
            <a:custGeom>
              <a:avLst/>
              <a:gdLst>
                <a:gd name="T0" fmla="*/ 0 w 953"/>
                <a:gd name="T1" fmla="*/ 45 h 408"/>
                <a:gd name="T2" fmla="*/ 0 w 953"/>
                <a:gd name="T3" fmla="*/ 408 h 408"/>
                <a:gd name="T4" fmla="*/ 953 w 953"/>
                <a:gd name="T5" fmla="*/ 408 h 408"/>
                <a:gd name="T6" fmla="*/ 953 w 953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" h="408">
                  <a:moveTo>
                    <a:pt x="0" y="45"/>
                  </a:moveTo>
                  <a:lnTo>
                    <a:pt x="0" y="408"/>
                  </a:lnTo>
                  <a:lnTo>
                    <a:pt x="953" y="408"/>
                  </a:lnTo>
                  <a:lnTo>
                    <a:pt x="953" y="0"/>
                  </a:lnTo>
                </a:path>
              </a:pathLst>
            </a:custGeom>
            <a:pattFill prst="dkUpDiag">
              <a:fgClr>
                <a:schemeClr val="tx1"/>
              </a:fgClr>
              <a:bgClr>
                <a:srgbClr val="000000"/>
              </a:bgClr>
            </a:pattFill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</p:grpSp>
      <p:grpSp>
        <p:nvGrpSpPr>
          <p:cNvPr id="206895" name="Group 47"/>
          <p:cNvGrpSpPr>
            <a:grpSpLocks/>
          </p:cNvGrpSpPr>
          <p:nvPr/>
        </p:nvGrpSpPr>
        <p:grpSpPr bwMode="auto">
          <a:xfrm>
            <a:off x="1187450" y="5661025"/>
            <a:ext cx="935038" cy="215900"/>
            <a:chOff x="748" y="3566"/>
            <a:chExt cx="589" cy="136"/>
          </a:xfrm>
        </p:grpSpPr>
        <p:sp>
          <p:nvSpPr>
            <p:cNvPr id="206867" name="Line 19"/>
            <p:cNvSpPr>
              <a:spLocks noChangeShapeType="1"/>
            </p:cNvSpPr>
            <p:nvPr/>
          </p:nvSpPr>
          <p:spPr bwMode="auto">
            <a:xfrm>
              <a:off x="748" y="3566"/>
              <a:ext cx="1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  <p:grpSp>
          <p:nvGrpSpPr>
            <p:cNvPr id="206869" name="Group 21"/>
            <p:cNvGrpSpPr>
              <a:grpSpLocks/>
            </p:cNvGrpSpPr>
            <p:nvPr/>
          </p:nvGrpSpPr>
          <p:grpSpPr bwMode="auto">
            <a:xfrm>
              <a:off x="748" y="3566"/>
              <a:ext cx="589" cy="136"/>
              <a:chOff x="204" y="3566"/>
              <a:chExt cx="589" cy="136"/>
            </a:xfrm>
          </p:grpSpPr>
          <p:sp>
            <p:nvSpPr>
              <p:cNvPr id="206864" name="Freeform 16"/>
              <p:cNvSpPr>
                <a:spLocks/>
              </p:cNvSpPr>
              <p:nvPr/>
            </p:nvSpPr>
            <p:spPr bwMode="auto">
              <a:xfrm>
                <a:off x="612" y="3566"/>
                <a:ext cx="181" cy="136"/>
              </a:xfrm>
              <a:custGeom>
                <a:avLst/>
                <a:gdLst>
                  <a:gd name="T0" fmla="*/ 0 w 181"/>
                  <a:gd name="T1" fmla="*/ 0 h 136"/>
                  <a:gd name="T2" fmla="*/ 0 w 181"/>
                  <a:gd name="T3" fmla="*/ 136 h 136"/>
                  <a:gd name="T4" fmla="*/ 181 w 181"/>
                  <a:gd name="T5" fmla="*/ 136 h 136"/>
                  <a:gd name="T6" fmla="*/ 181 w 181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36">
                    <a:moveTo>
                      <a:pt x="0" y="0"/>
                    </a:moveTo>
                    <a:lnTo>
                      <a:pt x="0" y="136"/>
                    </a:lnTo>
                    <a:lnTo>
                      <a:pt x="181" y="136"/>
                    </a:lnTo>
                    <a:lnTo>
                      <a:pt x="181" y="0"/>
                    </a:lnTo>
                  </a:path>
                </a:pathLst>
              </a:custGeom>
              <a:solidFill>
                <a:schemeClr val="tx1"/>
              </a:solidFill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6865" name="Freeform 17"/>
              <p:cNvSpPr>
                <a:spLocks/>
              </p:cNvSpPr>
              <p:nvPr/>
            </p:nvSpPr>
            <p:spPr bwMode="auto">
              <a:xfrm>
                <a:off x="204" y="3566"/>
                <a:ext cx="181" cy="136"/>
              </a:xfrm>
              <a:custGeom>
                <a:avLst/>
                <a:gdLst>
                  <a:gd name="T0" fmla="*/ 0 w 181"/>
                  <a:gd name="T1" fmla="*/ 0 h 136"/>
                  <a:gd name="T2" fmla="*/ 0 w 181"/>
                  <a:gd name="T3" fmla="*/ 136 h 136"/>
                  <a:gd name="T4" fmla="*/ 181 w 181"/>
                  <a:gd name="T5" fmla="*/ 136 h 136"/>
                  <a:gd name="T6" fmla="*/ 181 w 181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36">
                    <a:moveTo>
                      <a:pt x="0" y="0"/>
                    </a:moveTo>
                    <a:lnTo>
                      <a:pt x="0" y="136"/>
                    </a:lnTo>
                    <a:lnTo>
                      <a:pt x="181" y="136"/>
                    </a:lnTo>
                    <a:lnTo>
                      <a:pt x="181" y="0"/>
                    </a:lnTo>
                  </a:path>
                </a:pathLst>
              </a:custGeom>
              <a:solidFill>
                <a:schemeClr val="tx1"/>
              </a:solidFill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06868" name="Line 20"/>
              <p:cNvSpPr>
                <a:spLocks noChangeShapeType="1"/>
              </p:cNvSpPr>
              <p:nvPr/>
            </p:nvSpPr>
            <p:spPr bwMode="auto">
              <a:xfrm>
                <a:off x="385" y="3702"/>
                <a:ext cx="227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206870" name="Line 22"/>
          <p:cNvSpPr>
            <a:spLocks noChangeShapeType="1"/>
          </p:cNvSpPr>
          <p:nvPr/>
        </p:nvSpPr>
        <p:spPr bwMode="auto">
          <a:xfrm>
            <a:off x="2555875" y="3860800"/>
            <a:ext cx="0" cy="2447925"/>
          </a:xfrm>
          <a:prstGeom prst="line">
            <a:avLst/>
          </a:prstGeom>
          <a:noFill/>
          <a:ln w="31750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grpSp>
        <p:nvGrpSpPr>
          <p:cNvPr id="206874" name="Group 26"/>
          <p:cNvGrpSpPr>
            <a:grpSpLocks/>
          </p:cNvGrpSpPr>
          <p:nvPr/>
        </p:nvGrpSpPr>
        <p:grpSpPr bwMode="auto">
          <a:xfrm>
            <a:off x="1866900" y="5661025"/>
            <a:ext cx="217488" cy="217488"/>
            <a:chOff x="3108" y="3067"/>
            <a:chExt cx="137" cy="137"/>
          </a:xfrm>
        </p:grpSpPr>
        <p:sp>
          <p:nvSpPr>
            <p:cNvPr id="206871" name="Oval 23"/>
            <p:cNvSpPr>
              <a:spLocks noChangeArrowheads="1"/>
            </p:cNvSpPr>
            <p:nvPr/>
          </p:nvSpPr>
          <p:spPr bwMode="auto">
            <a:xfrm>
              <a:off x="3108" y="3067"/>
              <a:ext cx="136" cy="13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cs-CZ"/>
            </a:p>
          </p:txBody>
        </p:sp>
        <p:sp>
          <p:nvSpPr>
            <p:cNvPr id="206872" name="Line 24"/>
            <p:cNvSpPr>
              <a:spLocks noChangeAspect="1" noChangeShapeType="1"/>
            </p:cNvSpPr>
            <p:nvPr/>
          </p:nvSpPr>
          <p:spPr bwMode="auto">
            <a:xfrm rot="2700000">
              <a:off x="3109" y="3136"/>
              <a:ext cx="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cs-CZ"/>
            </a:p>
          </p:txBody>
        </p:sp>
        <p:sp>
          <p:nvSpPr>
            <p:cNvPr id="206873" name="Line 25"/>
            <p:cNvSpPr>
              <a:spLocks noChangeAspect="1" noChangeShapeType="1"/>
            </p:cNvSpPr>
            <p:nvPr/>
          </p:nvSpPr>
          <p:spPr bwMode="auto">
            <a:xfrm rot="18900000">
              <a:off x="3109" y="3135"/>
              <a:ext cx="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cs-CZ"/>
            </a:p>
          </p:txBody>
        </p:sp>
      </p:grpSp>
      <p:grpSp>
        <p:nvGrpSpPr>
          <p:cNvPr id="206880" name="Group 32"/>
          <p:cNvGrpSpPr>
            <a:grpSpLocks/>
          </p:cNvGrpSpPr>
          <p:nvPr/>
        </p:nvGrpSpPr>
        <p:grpSpPr bwMode="auto">
          <a:xfrm>
            <a:off x="1222375" y="5661025"/>
            <a:ext cx="215900" cy="215900"/>
            <a:chOff x="2744" y="3521"/>
            <a:chExt cx="136" cy="136"/>
          </a:xfrm>
        </p:grpSpPr>
        <p:sp>
          <p:nvSpPr>
            <p:cNvPr id="206876" name="Oval 28"/>
            <p:cNvSpPr>
              <a:spLocks noChangeArrowheads="1"/>
            </p:cNvSpPr>
            <p:nvPr/>
          </p:nvSpPr>
          <p:spPr bwMode="auto">
            <a:xfrm>
              <a:off x="2744" y="3521"/>
              <a:ext cx="136" cy="13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cs-CZ"/>
            </a:p>
          </p:txBody>
        </p:sp>
        <p:sp>
          <p:nvSpPr>
            <p:cNvPr id="206879" name="Oval 31"/>
            <p:cNvSpPr>
              <a:spLocks noChangeArrowheads="1"/>
            </p:cNvSpPr>
            <p:nvPr/>
          </p:nvSpPr>
          <p:spPr bwMode="auto">
            <a:xfrm>
              <a:off x="2789" y="3566"/>
              <a:ext cx="45" cy="45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206882" name="Line 34"/>
          <p:cNvSpPr>
            <a:spLocks noChangeShapeType="1"/>
          </p:cNvSpPr>
          <p:nvPr/>
        </p:nvSpPr>
        <p:spPr bwMode="auto">
          <a:xfrm flipV="1">
            <a:off x="2266950" y="3860800"/>
            <a:ext cx="0" cy="23764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206883" name="Line 35"/>
          <p:cNvSpPr>
            <a:spLocks noChangeShapeType="1"/>
          </p:cNvSpPr>
          <p:nvPr/>
        </p:nvSpPr>
        <p:spPr bwMode="auto">
          <a:xfrm>
            <a:off x="5867400" y="6381750"/>
            <a:ext cx="2665413" cy="0"/>
          </a:xfrm>
          <a:prstGeom prst="line">
            <a:avLst/>
          </a:prstGeom>
          <a:noFill/>
          <a:ln w="3175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206884" name="Line 36"/>
          <p:cNvSpPr>
            <a:spLocks noChangeShapeType="1"/>
          </p:cNvSpPr>
          <p:nvPr/>
        </p:nvSpPr>
        <p:spPr bwMode="auto">
          <a:xfrm flipV="1">
            <a:off x="5867400" y="3357563"/>
            <a:ext cx="0" cy="30241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206885" name="Line 37"/>
          <p:cNvSpPr>
            <a:spLocks noChangeShapeType="1"/>
          </p:cNvSpPr>
          <p:nvPr/>
        </p:nvSpPr>
        <p:spPr bwMode="auto">
          <a:xfrm flipV="1">
            <a:off x="5940425" y="4076700"/>
            <a:ext cx="0" cy="23050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206886" name="Line 38"/>
          <p:cNvSpPr>
            <a:spLocks noChangeShapeType="1"/>
          </p:cNvSpPr>
          <p:nvPr/>
        </p:nvSpPr>
        <p:spPr bwMode="auto">
          <a:xfrm flipV="1">
            <a:off x="6011863" y="5662613"/>
            <a:ext cx="0" cy="71913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206887" name="Text Box 39"/>
          <p:cNvSpPr txBox="1">
            <a:spLocks noChangeArrowheads="1"/>
          </p:cNvSpPr>
          <p:nvPr/>
        </p:nvSpPr>
        <p:spPr bwMode="auto">
          <a:xfrm>
            <a:off x="2554142" y="4868863"/>
            <a:ext cx="30033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</a:t>
            </a:r>
            <a:r>
              <a:rPr lang="cs-CZ" altLang="cs-CZ" sz="2000" baseline="-250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06888" name="Text Box 40"/>
          <p:cNvSpPr txBox="1">
            <a:spLocks noChangeArrowheads="1"/>
          </p:cNvSpPr>
          <p:nvPr/>
        </p:nvSpPr>
        <p:spPr bwMode="auto">
          <a:xfrm>
            <a:off x="8602517" y="6308725"/>
            <a:ext cx="30033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</a:t>
            </a:r>
            <a:r>
              <a:rPr lang="cs-CZ" altLang="cs-CZ" sz="2000" baseline="-250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06890" name="Text Box 42"/>
          <p:cNvSpPr txBox="1">
            <a:spLocks noChangeArrowheads="1"/>
          </p:cNvSpPr>
          <p:nvPr/>
        </p:nvSpPr>
        <p:spPr bwMode="auto">
          <a:xfrm>
            <a:off x="1979613" y="4365625"/>
            <a:ext cx="296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cs-CZ" altLang="cs-CZ" sz="2000">
                <a:sym typeface="Symbol" panose="05050102010706020507" pitchFamily="18" charset="2"/>
              </a:rPr>
              <a:t></a:t>
            </a:r>
            <a:r>
              <a:rPr lang="cs-CZ" altLang="cs-CZ" sz="2000" baseline="-25000">
                <a:sym typeface="Symbol" panose="05050102010706020507" pitchFamily="18" charset="2"/>
              </a:rPr>
              <a:t>k</a:t>
            </a:r>
          </a:p>
        </p:txBody>
      </p:sp>
      <p:sp>
        <p:nvSpPr>
          <p:cNvPr id="206891" name="Text Box 43"/>
          <p:cNvSpPr txBox="1">
            <a:spLocks noChangeArrowheads="1"/>
          </p:cNvSpPr>
          <p:nvPr/>
        </p:nvSpPr>
        <p:spPr bwMode="auto">
          <a:xfrm>
            <a:off x="5435600" y="3284538"/>
            <a:ext cx="349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cs-CZ" altLang="cs-CZ" sz="2000">
                <a:solidFill>
                  <a:srgbClr val="0000FF"/>
                </a:solidFill>
                <a:sym typeface="Symbol" panose="05050102010706020507" pitchFamily="18" charset="2"/>
              </a:rPr>
              <a:t>U</a:t>
            </a:r>
            <a:r>
              <a:rPr lang="cs-CZ" altLang="cs-CZ" sz="2000" baseline="-25000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</a:p>
        </p:txBody>
      </p:sp>
      <p:sp>
        <p:nvSpPr>
          <p:cNvPr id="206892" name="Text Box 44"/>
          <p:cNvSpPr txBox="1">
            <a:spLocks noChangeArrowheads="1"/>
          </p:cNvSpPr>
          <p:nvPr/>
        </p:nvSpPr>
        <p:spPr bwMode="auto">
          <a:xfrm>
            <a:off x="1187450" y="5229225"/>
            <a:ext cx="23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cs-CZ" altLang="cs-CZ" sz="200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cs-CZ" altLang="cs-CZ" sz="2000" baseline="-2500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</a:p>
        </p:txBody>
      </p:sp>
      <p:sp>
        <p:nvSpPr>
          <p:cNvPr id="206893" name="Text Box 45"/>
          <p:cNvSpPr txBox="1">
            <a:spLocks noChangeArrowheads="1"/>
          </p:cNvSpPr>
          <p:nvPr/>
        </p:nvSpPr>
        <p:spPr bwMode="auto">
          <a:xfrm>
            <a:off x="6011863" y="4005263"/>
            <a:ext cx="23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cs-CZ" altLang="cs-CZ" sz="200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cs-CZ" altLang="cs-CZ" sz="2000" baseline="-2500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</a:p>
        </p:txBody>
      </p:sp>
      <p:sp>
        <p:nvSpPr>
          <p:cNvPr id="206894" name="Text Box 46"/>
          <p:cNvSpPr txBox="1">
            <a:spLocks noChangeArrowheads="1"/>
          </p:cNvSpPr>
          <p:nvPr/>
        </p:nvSpPr>
        <p:spPr bwMode="auto">
          <a:xfrm>
            <a:off x="6156325" y="5516563"/>
            <a:ext cx="29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cs-CZ" altLang="cs-CZ" sz="2000">
                <a:sym typeface="Symbol" panose="05050102010706020507" pitchFamily="18" charset="2"/>
              </a:rPr>
              <a:t></a:t>
            </a:r>
            <a:r>
              <a:rPr lang="cs-CZ" altLang="cs-CZ" sz="2000" baseline="-25000">
                <a:sym typeface="Symbol" panose="05050102010706020507" pitchFamily="18" charset="2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6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70" grpId="0" animBg="1"/>
      <p:bldP spid="206882" grpId="0" animBg="1"/>
      <p:bldP spid="206883" grpId="0" animBg="1"/>
      <p:bldP spid="206884" grpId="0" animBg="1"/>
      <p:bldP spid="206885" grpId="0" animBg="1"/>
      <p:bldP spid="206886" grpId="0" animBg="1"/>
      <p:bldP spid="206887" grpId="0"/>
      <p:bldP spid="206888" grpId="0"/>
      <p:bldP spid="206890" grpId="0"/>
      <p:bldP spid="206891" grpId="0"/>
      <p:bldP spid="206892" grpId="0"/>
      <p:bldP spid="206893" grpId="0"/>
      <p:bldP spid="2068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70000"/>
            <a:ext cx="60483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44475"/>
            <a:ext cx="8351838" cy="1096963"/>
          </a:xfrm>
        </p:spPr>
        <p:txBody>
          <a:bodyPr/>
          <a:lstStyle/>
          <a:p>
            <a:pPr algn="ctr"/>
            <a:r>
              <a:rPr lang="cs-CZ" altLang="cs-CZ" sz="34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Jednofázový motor se stíněným pólem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867400" y="5013325"/>
            <a:ext cx="2303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dvoupólový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Konstrukce motoru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7950" y="1135063"/>
            <a:ext cx="8856663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Jednofázové motory se používají tam, kde není k dispozici trojfázová síť a zejména pro drobné spotřebiče v domácnostech</a:t>
            </a:r>
            <a:r>
              <a:rPr lang="cs-CZ" altLang="cs-CZ" sz="2200" dirty="0" smtClean="0">
                <a:solidFill>
                  <a:srgbClr val="000000"/>
                </a:solidFill>
              </a:rPr>
              <a:t>. Tam, kde je to účelné se volí kombinace s jednofázovým měničem kmitočtu a s trojfázovým výstupem. 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67480" y="2852936"/>
            <a:ext cx="8964613" cy="3502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Konstrukce jednofázového motoru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Základní konstrukční provedení je stejné jako u trojfázového motoru s kotvou nakrátko a technologie výroby je stejná.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Na statoru je magnetický obvod z dynamových plechů, ve kterých jsou drážky. V drážkách jsou cívky statorového vinutí. Po založení vinutí se dvě fáze propojí do série a vinutí třetí fázi je rozběhové.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Konstrukční odlišnosti statoru jsou dány principem činnosti jednofázového motoru.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Rotor je nakrátko (hliníková klec odlita do drážek magnetického obvodu rotoru).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076825" y="188913"/>
            <a:ext cx="3671888" cy="1096962"/>
          </a:xfrm>
        </p:spPr>
        <p:txBody>
          <a:bodyPr/>
          <a:lstStyle/>
          <a:p>
            <a:pPr algn="ctr"/>
            <a:r>
              <a:rPr lang="cs-CZ" altLang="cs-CZ" sz="34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Charakteristiky motoru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30241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výkony 14 (1) – 38 W (6)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86762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  <p:bldP spid="2119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808038"/>
          </a:xfrm>
        </p:spPr>
        <p:txBody>
          <a:bodyPr/>
          <a:lstStyle/>
          <a:p>
            <a:pPr algn="ctr"/>
            <a:r>
              <a:rPr lang="cs-CZ" altLang="cs-CZ" sz="34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Vlastnosti a použití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79388" y="3500438"/>
            <a:ext cx="8856662" cy="1341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260475" indent="-1260475" algn="l">
              <a:spcBef>
                <a:spcPct val="0"/>
              </a:spcBef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>
                <a:solidFill>
                  <a:srgbClr val="000000"/>
                </a:solidFill>
              </a:rPr>
              <a:t>Použití</a:t>
            </a:r>
            <a:r>
              <a:rPr lang="cs-CZ" altLang="cs-CZ" sz="2200">
                <a:solidFill>
                  <a:srgbClr val="000000"/>
                </a:solidFill>
              </a:rPr>
              <a:t>: 	</a:t>
            </a:r>
            <a:r>
              <a:rPr lang="cs-CZ" altLang="cs-CZ" sz="2000">
                <a:solidFill>
                  <a:srgbClr val="000000"/>
                </a:solidFill>
              </a:rPr>
              <a:t>pohony s malými výkony a nízkými požadavky na M</a:t>
            </a:r>
            <a:r>
              <a:rPr lang="cs-CZ" altLang="cs-CZ" sz="2000" baseline="-25000">
                <a:solidFill>
                  <a:srgbClr val="000000"/>
                </a:solidFill>
              </a:rPr>
              <a:t>z</a:t>
            </a:r>
          </a:p>
          <a:p>
            <a:r>
              <a:rPr lang="cs-CZ" altLang="cs-CZ" sz="2000">
                <a:solidFill>
                  <a:srgbClr val="000000"/>
                </a:solidFill>
              </a:rPr>
              <a:t>	*	ventilátory (samostatně i chlazení elektrických přístrojů</a:t>
            </a:r>
          </a:p>
          <a:p>
            <a:r>
              <a:rPr lang="cs-CZ" altLang="cs-CZ" sz="2000">
                <a:solidFill>
                  <a:srgbClr val="000000"/>
                </a:solidFill>
              </a:rPr>
              <a:t>	*	čerpadla – pračky</a:t>
            </a:r>
          </a:p>
          <a:p>
            <a:r>
              <a:rPr lang="cs-CZ" altLang="cs-CZ" sz="2000">
                <a:solidFill>
                  <a:srgbClr val="000000"/>
                </a:solidFill>
              </a:rPr>
              <a:t>	*	pohony pro klimatizace a chladící zařízení		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3529013" cy="2103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71463" indent="-2714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>
                <a:solidFill>
                  <a:srgbClr val="000000"/>
                </a:solidFill>
              </a:rPr>
              <a:t>Výhody:</a:t>
            </a:r>
            <a:r>
              <a:rPr lang="cs-CZ" altLang="cs-CZ" sz="200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*	jednoduchá konstrukce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cenově výhodný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tichý chod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bez nutnosti údržby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samostatný rozběh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4572000" y="1412875"/>
            <a:ext cx="3600450" cy="1798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71463" indent="-2714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 dirty="0">
                <a:solidFill>
                  <a:srgbClr val="000000"/>
                </a:solidFill>
              </a:rPr>
              <a:t>Nevýhody:</a:t>
            </a:r>
            <a:r>
              <a:rPr lang="cs-CZ" altLang="cs-CZ" sz="2000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malá účinnost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malý záběrový moment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jen pro malé výkony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nelze reverzovat</a:t>
            </a:r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2151" r="9636" b="58748"/>
          <a:stretch>
            <a:fillRect/>
          </a:stretch>
        </p:blipFill>
        <p:spPr bwMode="auto">
          <a:xfrm>
            <a:off x="142875" y="5013325"/>
            <a:ext cx="889317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23850" y="115888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 algn="l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Materiály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8713787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Kocman	Elektrické stroje a přístroje</a:t>
            </a:r>
          </a:p>
          <a:p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Bartoš	Elektrické stroje</a:t>
            </a:r>
          </a:p>
          <a:p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Petrásek	Elektrické stroje</a:t>
            </a:r>
          </a:p>
          <a:p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Měřička	Elektrické 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05" name="Group 17"/>
          <p:cNvGrpSpPr>
            <a:grpSpLocks/>
          </p:cNvGrpSpPr>
          <p:nvPr/>
        </p:nvGrpSpPr>
        <p:grpSpPr bwMode="auto">
          <a:xfrm>
            <a:off x="107950" y="2636838"/>
            <a:ext cx="3816350" cy="3455987"/>
            <a:chOff x="68" y="1661"/>
            <a:chExt cx="2404" cy="2177"/>
          </a:xfrm>
        </p:grpSpPr>
        <p:sp>
          <p:nvSpPr>
            <p:cNvPr id="191494" name="Line 6"/>
            <p:cNvSpPr>
              <a:spLocks noChangeShapeType="1"/>
            </p:cNvSpPr>
            <p:nvPr/>
          </p:nvSpPr>
          <p:spPr bwMode="auto">
            <a:xfrm>
              <a:off x="68" y="2750"/>
              <a:ext cx="24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91495" name="Line 7"/>
            <p:cNvSpPr>
              <a:spLocks noChangeShapeType="1"/>
            </p:cNvSpPr>
            <p:nvPr/>
          </p:nvSpPr>
          <p:spPr bwMode="auto">
            <a:xfrm>
              <a:off x="1270" y="1661"/>
              <a:ext cx="0" cy="21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91498" name="Line 10"/>
          <p:cNvSpPr>
            <a:spLocks noChangeShapeType="1"/>
          </p:cNvSpPr>
          <p:nvPr/>
        </p:nvSpPr>
        <p:spPr bwMode="auto">
          <a:xfrm rot="16200000">
            <a:off x="1080294" y="3429794"/>
            <a:ext cx="18748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Činnost motoru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07950" y="1135063"/>
            <a:ext cx="8856663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Jednofázová soustava vytvoří pulsující magnetické pole. Pro </a:t>
            </a:r>
            <a:r>
              <a:rPr lang="cs-CZ" altLang="cs-CZ" sz="2000" dirty="0" smtClean="0">
                <a:solidFill>
                  <a:srgbClr val="000000"/>
                </a:solidFill>
              </a:rPr>
              <a:t>fyzikální rozbor znázorníme </a:t>
            </a:r>
            <a:r>
              <a:rPr lang="cs-CZ" altLang="cs-CZ" sz="2000" dirty="0">
                <a:solidFill>
                  <a:srgbClr val="000000"/>
                </a:solidFill>
              </a:rPr>
              <a:t>dvě točivá magnetická pole, která se otáčejí proti sobě synchronní rychlostí. </a:t>
            </a:r>
            <a:r>
              <a:rPr lang="cs-CZ" altLang="cs-CZ" sz="2000" u="sng" dirty="0">
                <a:solidFill>
                  <a:srgbClr val="000000"/>
                </a:solidFill>
              </a:rPr>
              <a:t>Pulsující pole je dáno součtem obou polí</a:t>
            </a:r>
            <a:r>
              <a:rPr lang="cs-CZ" altLang="cs-CZ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042988" y="3392488"/>
            <a:ext cx="1944687" cy="1944687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rot="16200000">
            <a:off x="1511300" y="3897313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rot="16200000">
            <a:off x="1582737" y="3897313"/>
            <a:ext cx="9366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00" name="Arc 12"/>
          <p:cNvSpPr>
            <a:spLocks/>
          </p:cNvSpPr>
          <p:nvPr/>
        </p:nvSpPr>
        <p:spPr bwMode="auto">
          <a:xfrm>
            <a:off x="2195513" y="3644900"/>
            <a:ext cx="50482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8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91501" name="Arc 13"/>
          <p:cNvSpPr>
            <a:spLocks/>
          </p:cNvSpPr>
          <p:nvPr/>
        </p:nvSpPr>
        <p:spPr bwMode="auto">
          <a:xfrm rot="16200000">
            <a:off x="1331913" y="3644900"/>
            <a:ext cx="50482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3492500" y="2349500"/>
            <a:ext cx="55435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7188" indent="-3571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1. 	</a:t>
            </a:r>
            <a:r>
              <a:rPr lang="cs-CZ" altLang="cs-CZ" sz="2000" u="sng">
                <a:solidFill>
                  <a:srgbClr val="000000"/>
                </a:solidFill>
              </a:rPr>
              <a:t>Výchozí pozice</a:t>
            </a:r>
            <a:r>
              <a:rPr lang="cs-CZ" altLang="cs-CZ" sz="2000">
                <a:solidFill>
                  <a:srgbClr val="000000"/>
                </a:solidFill>
              </a:rPr>
              <a:t> – výsledný tok je max.</a:t>
            </a:r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 rot="18900000">
            <a:off x="1908175" y="4030663"/>
            <a:ext cx="9366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 rot="13500000">
            <a:off x="1187450" y="4030663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3492500" y="2852738"/>
            <a:ext cx="55435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7188" indent="-3571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2. 	</a:t>
            </a:r>
            <a:r>
              <a:rPr lang="cs-CZ" altLang="cs-CZ" sz="2000" u="sng">
                <a:solidFill>
                  <a:srgbClr val="000000"/>
                </a:solidFill>
              </a:rPr>
              <a:t>Natočení obou fázorů o 45</a:t>
            </a:r>
            <a:r>
              <a:rPr lang="cs-CZ" altLang="cs-CZ" sz="2000" u="sng" baseline="30000">
                <a:solidFill>
                  <a:srgbClr val="000000"/>
                </a:solidFill>
              </a:rPr>
              <a:t>0</a:t>
            </a:r>
            <a:r>
              <a:rPr lang="cs-CZ" altLang="cs-CZ" sz="2000">
                <a:solidFill>
                  <a:srgbClr val="000000"/>
                </a:solidFill>
              </a:rPr>
              <a:t> – výsledný tok je dán vektorovým součtem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rot="18900000">
            <a:off x="1187450" y="3357563"/>
            <a:ext cx="9366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 rot="13500000">
            <a:off x="1906587" y="3357563"/>
            <a:ext cx="9366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rot="16200000">
            <a:off x="1332706" y="3682207"/>
            <a:ext cx="13700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3490913" y="3644900"/>
            <a:ext cx="5545137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7188" indent="-3571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3. 	</a:t>
            </a:r>
            <a:r>
              <a:rPr lang="cs-CZ" altLang="cs-CZ" sz="2000" u="sng">
                <a:solidFill>
                  <a:srgbClr val="000000"/>
                </a:solidFill>
              </a:rPr>
              <a:t>Natočení obou fázorů o 90</a:t>
            </a:r>
            <a:r>
              <a:rPr lang="cs-CZ" altLang="cs-CZ" sz="2000" u="sng" baseline="30000">
                <a:solidFill>
                  <a:srgbClr val="000000"/>
                </a:solidFill>
              </a:rPr>
              <a:t>0</a:t>
            </a:r>
            <a:r>
              <a:rPr lang="cs-CZ" altLang="cs-CZ" sz="2000">
                <a:solidFill>
                  <a:srgbClr val="000000"/>
                </a:solidFill>
              </a:rPr>
              <a:t> – výsledný tok je nulový</a:t>
            </a:r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rot="10800000">
            <a:off x="1042988" y="4365625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>
            <a:off x="2051050" y="4365625"/>
            <a:ext cx="9366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3492500" y="4437063"/>
            <a:ext cx="55435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7188" indent="-3571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4. 	</a:t>
            </a:r>
            <a:r>
              <a:rPr lang="cs-CZ" altLang="cs-CZ" sz="2000" u="sng">
                <a:solidFill>
                  <a:srgbClr val="000000"/>
                </a:solidFill>
              </a:rPr>
              <a:t>Natočení obou fázorů o 135</a:t>
            </a:r>
            <a:r>
              <a:rPr lang="cs-CZ" altLang="cs-CZ" sz="2000" u="sng" baseline="30000">
                <a:solidFill>
                  <a:srgbClr val="000000"/>
                </a:solidFill>
              </a:rPr>
              <a:t>0</a:t>
            </a:r>
            <a:r>
              <a:rPr lang="cs-CZ" altLang="cs-CZ" sz="2000">
                <a:solidFill>
                  <a:srgbClr val="000000"/>
                </a:solidFill>
              </a:rPr>
              <a:t> – výsledný tok je dán vektorovým součtem</a:t>
            </a:r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 rot="8100000">
            <a:off x="1187450" y="4724400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 rot="2700000">
            <a:off x="1906587" y="4689476"/>
            <a:ext cx="9366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6" name="Line 28"/>
          <p:cNvSpPr>
            <a:spLocks noChangeShapeType="1"/>
          </p:cNvSpPr>
          <p:nvPr/>
        </p:nvSpPr>
        <p:spPr bwMode="auto">
          <a:xfrm rot="8100000">
            <a:off x="1908175" y="5408613"/>
            <a:ext cx="9366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 rot="2700000">
            <a:off x="1187450" y="5408613"/>
            <a:ext cx="9366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8" name="Line 30"/>
          <p:cNvSpPr>
            <a:spLocks noChangeShapeType="1"/>
          </p:cNvSpPr>
          <p:nvPr/>
        </p:nvSpPr>
        <p:spPr bwMode="auto">
          <a:xfrm rot="5400000">
            <a:off x="1331118" y="5050632"/>
            <a:ext cx="13700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19" name="Line 31"/>
          <p:cNvSpPr>
            <a:spLocks noChangeShapeType="1"/>
          </p:cNvSpPr>
          <p:nvPr/>
        </p:nvSpPr>
        <p:spPr bwMode="auto">
          <a:xfrm rot="5400000">
            <a:off x="1511300" y="4833938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20" name="Line 32"/>
          <p:cNvSpPr>
            <a:spLocks noChangeShapeType="1"/>
          </p:cNvSpPr>
          <p:nvPr/>
        </p:nvSpPr>
        <p:spPr bwMode="auto">
          <a:xfrm rot="5400000">
            <a:off x="1582737" y="4833938"/>
            <a:ext cx="9366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 rot="5400000">
            <a:off x="1080294" y="5299869"/>
            <a:ext cx="18748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3492500" y="5229225"/>
            <a:ext cx="55435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7188" indent="-3571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5. 	</a:t>
            </a:r>
            <a:r>
              <a:rPr lang="cs-CZ" altLang="cs-CZ" sz="2000" u="sng">
                <a:solidFill>
                  <a:srgbClr val="000000"/>
                </a:solidFill>
              </a:rPr>
              <a:t>Natočení obou fázorů o 180</a:t>
            </a:r>
            <a:r>
              <a:rPr lang="cs-CZ" altLang="cs-CZ" sz="2000" u="sng" baseline="30000">
                <a:solidFill>
                  <a:srgbClr val="000000"/>
                </a:solidFill>
              </a:rPr>
              <a:t>0</a:t>
            </a:r>
            <a:r>
              <a:rPr lang="cs-CZ" altLang="cs-CZ" sz="2000">
                <a:solidFill>
                  <a:srgbClr val="000000"/>
                </a:solidFill>
              </a:rPr>
              <a:t> – výsledný tok je dán vektorovým součtem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8" grpId="0" animBg="1"/>
      <p:bldP spid="191498" grpId="1" animBg="1"/>
      <p:bldP spid="191490" grpId="0"/>
      <p:bldP spid="191493" grpId="0" animBg="1"/>
      <p:bldP spid="191496" grpId="0" animBg="1"/>
      <p:bldP spid="191497" grpId="0" animBg="1"/>
      <p:bldP spid="191500" grpId="0" animBg="1"/>
      <p:bldP spid="191501" grpId="0" animBg="1"/>
      <p:bldP spid="191502" grpId="0"/>
      <p:bldP spid="191503" grpId="0" animBg="1"/>
      <p:bldP spid="191504" grpId="0" animBg="1"/>
      <p:bldP spid="191506" grpId="0"/>
      <p:bldP spid="191507" grpId="0" animBg="1"/>
      <p:bldP spid="191507" grpId="1" animBg="1"/>
      <p:bldP spid="191508" grpId="0" animBg="1"/>
      <p:bldP spid="191508" grpId="1" animBg="1"/>
      <p:bldP spid="191509" grpId="0" animBg="1"/>
      <p:bldP spid="191509" grpId="1" animBg="1"/>
      <p:bldP spid="191510" grpId="0"/>
      <p:bldP spid="191511" grpId="0" animBg="1"/>
      <p:bldP spid="191512" grpId="0" animBg="1"/>
      <p:bldP spid="191513" grpId="0"/>
      <p:bldP spid="191514" grpId="0" animBg="1"/>
      <p:bldP spid="191515" grpId="0" animBg="1"/>
      <p:bldP spid="191516" grpId="0" animBg="1"/>
      <p:bldP spid="191516" grpId="1" animBg="1"/>
      <p:bldP spid="191517" grpId="0" animBg="1"/>
      <p:bldP spid="191517" grpId="1" animBg="1"/>
      <p:bldP spid="191518" grpId="0" animBg="1"/>
      <p:bldP spid="191518" grpId="1" animBg="1"/>
      <p:bldP spid="191519" grpId="0" animBg="1"/>
      <p:bldP spid="191520" grpId="0" animBg="1"/>
      <p:bldP spid="191521" grpId="0" animBg="1"/>
      <p:bldP spid="1915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Činnost motoru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107950" y="1135063"/>
            <a:ext cx="8856663" cy="3810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49263" indent="-449263" algn="l">
              <a:spcBef>
                <a:spcPct val="0"/>
              </a:spcBef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Vlastnosti pulsujícího pole: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1.	Pulsující pole nevytvoří točivý moment 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200" u="sng" dirty="0">
                <a:solidFill>
                  <a:srgbClr val="000000"/>
                </a:solidFill>
                <a:sym typeface="Symbol" panose="05050102010706020507" pitchFamily="18" charset="2"/>
              </a:rPr>
              <a:t>záběrový moment jednofázového motoru je nulový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(motor se sám nerozeběhne)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2.	Po mechanickém roztočení na přibližně (20-40)% </a:t>
            </a:r>
            <a:r>
              <a:rPr lang="cs-CZ" altLang="cs-CZ" sz="2200" dirty="0" err="1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cs-CZ" altLang="cs-CZ" sz="2200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se motor rozběhne (M </a:t>
            </a:r>
            <a:r>
              <a:rPr lang="en-US" altLang="cs-CZ" sz="220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0) ve směru mechanického roztočení na jmenovité otáčky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3.	Kromě mechanického roztočení lze rozběh lze provést: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	a)	pomocným vinutím s fázově natočeným proudem</a:t>
            </a:r>
          </a:p>
          <a:p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	b)	závitem nakrátko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93662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Momentová charakteristika  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795963" y="3716338"/>
            <a:ext cx="5715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>
                <a:solidFill>
                  <a:srgbClr val="000066"/>
                </a:solidFill>
              </a:rPr>
              <a:t>M</a:t>
            </a:r>
            <a:r>
              <a:rPr lang="cs-CZ" altLang="cs-CZ" sz="2200" baseline="-25000">
                <a:solidFill>
                  <a:srgbClr val="000066"/>
                </a:solidFill>
              </a:rPr>
              <a:t>zát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07950" y="5445125"/>
            <a:ext cx="5715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>
                <a:solidFill>
                  <a:srgbClr val="000066"/>
                </a:solidFill>
              </a:rPr>
              <a:t>M</a:t>
            </a:r>
            <a:r>
              <a:rPr lang="cs-CZ" altLang="cs-CZ" sz="2200" baseline="-25000">
                <a:solidFill>
                  <a:srgbClr val="000066"/>
                </a:solidFill>
              </a:rPr>
              <a:t>zát</a:t>
            </a:r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3708400" y="1376363"/>
            <a:ext cx="52562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Momentové charakteristiky točivého pole</a:t>
            </a:r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6229350" y="6100763"/>
            <a:ext cx="26638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Pracovní bod a otáčky </a:t>
            </a:r>
          </a:p>
          <a:p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1f motoru</a:t>
            </a:r>
          </a:p>
        </p:txBody>
      </p: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2411413" y="3500438"/>
            <a:ext cx="57626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>
                <a:solidFill>
                  <a:srgbClr val="FF0000"/>
                </a:solidFill>
              </a:rPr>
              <a:t>+M</a:t>
            </a:r>
            <a:r>
              <a:rPr lang="cs-CZ" altLang="cs-CZ" sz="22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3348038" y="5661025"/>
            <a:ext cx="5064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>
                <a:solidFill>
                  <a:srgbClr val="FF0000"/>
                </a:solidFill>
              </a:rPr>
              <a:t>-M</a:t>
            </a:r>
            <a:r>
              <a:rPr lang="cs-CZ" altLang="cs-CZ" sz="22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4592" name="Freeform 32"/>
          <p:cNvSpPr>
            <a:spLocks/>
          </p:cNvSpPr>
          <p:nvPr/>
        </p:nvSpPr>
        <p:spPr bwMode="auto">
          <a:xfrm flipH="1">
            <a:off x="3203575" y="3657600"/>
            <a:ext cx="2232025" cy="1914525"/>
          </a:xfrm>
          <a:custGeom>
            <a:avLst/>
            <a:gdLst>
              <a:gd name="T0" fmla="*/ 0 w 1366"/>
              <a:gd name="T1" fmla="*/ 1206 h 1206"/>
              <a:gd name="T2" fmla="*/ 239 w 1366"/>
              <a:gd name="T3" fmla="*/ 112 h 1206"/>
              <a:gd name="T4" fmla="*/ 629 w 1366"/>
              <a:gd name="T5" fmla="*/ 532 h 1206"/>
              <a:gd name="T6" fmla="*/ 970 w 1366"/>
              <a:gd name="T7" fmla="*/ 656 h 1206"/>
              <a:gd name="T8" fmla="*/ 1366 w 1366"/>
              <a:gd name="T9" fmla="*/ 718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6" h="1206">
                <a:moveTo>
                  <a:pt x="0" y="1206"/>
                </a:moveTo>
                <a:cubicBezTo>
                  <a:pt x="38" y="1024"/>
                  <a:pt x="134" y="224"/>
                  <a:pt x="239" y="112"/>
                </a:cubicBezTo>
                <a:cubicBezTo>
                  <a:pt x="344" y="0"/>
                  <a:pt x="507" y="442"/>
                  <a:pt x="629" y="532"/>
                </a:cubicBezTo>
                <a:cubicBezTo>
                  <a:pt x="750" y="623"/>
                  <a:pt x="847" y="625"/>
                  <a:pt x="970" y="656"/>
                </a:cubicBezTo>
                <a:cubicBezTo>
                  <a:pt x="1093" y="688"/>
                  <a:pt x="1284" y="705"/>
                  <a:pt x="1366" y="718"/>
                </a:cubicBezTo>
              </a:path>
            </a:pathLst>
          </a:custGeom>
          <a:noFill/>
          <a:ln w="444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593" name="Freeform 33"/>
          <p:cNvSpPr>
            <a:spLocks/>
          </p:cNvSpPr>
          <p:nvPr/>
        </p:nvSpPr>
        <p:spPr bwMode="auto">
          <a:xfrm flipH="1">
            <a:off x="971550" y="3986213"/>
            <a:ext cx="2233613" cy="2012950"/>
          </a:xfrm>
          <a:custGeom>
            <a:avLst/>
            <a:gdLst>
              <a:gd name="T0" fmla="*/ 1396 w 1396"/>
              <a:gd name="T1" fmla="*/ 0 h 1268"/>
              <a:gd name="T2" fmla="*/ 1127 w 1396"/>
              <a:gd name="T3" fmla="*/ 1150 h 1268"/>
              <a:gd name="T4" fmla="*/ 738 w 1396"/>
              <a:gd name="T5" fmla="*/ 708 h 1268"/>
              <a:gd name="T6" fmla="*/ 396 w 1396"/>
              <a:gd name="T7" fmla="*/ 577 h 1268"/>
              <a:gd name="T8" fmla="*/ 0 w 1396"/>
              <a:gd name="T9" fmla="*/ 512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6" h="1268">
                <a:moveTo>
                  <a:pt x="1396" y="0"/>
                </a:moveTo>
                <a:cubicBezTo>
                  <a:pt x="1353" y="192"/>
                  <a:pt x="1237" y="1032"/>
                  <a:pt x="1127" y="1150"/>
                </a:cubicBezTo>
                <a:cubicBezTo>
                  <a:pt x="1017" y="1268"/>
                  <a:pt x="860" y="803"/>
                  <a:pt x="738" y="708"/>
                </a:cubicBezTo>
                <a:cubicBezTo>
                  <a:pt x="616" y="612"/>
                  <a:pt x="519" y="610"/>
                  <a:pt x="396" y="577"/>
                </a:cubicBezTo>
                <a:cubicBezTo>
                  <a:pt x="273" y="544"/>
                  <a:pt x="82" y="525"/>
                  <a:pt x="0" y="512"/>
                </a:cubicBezTo>
              </a:path>
            </a:pathLst>
          </a:custGeom>
          <a:noFill/>
          <a:ln w="444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194606" name="Group 46"/>
          <p:cNvGrpSpPr>
            <a:grpSpLocks/>
          </p:cNvGrpSpPr>
          <p:nvPr/>
        </p:nvGrpSpPr>
        <p:grpSpPr bwMode="auto">
          <a:xfrm>
            <a:off x="179388" y="3017838"/>
            <a:ext cx="5905500" cy="3578225"/>
            <a:chOff x="1927" y="1251"/>
            <a:chExt cx="3720" cy="2254"/>
          </a:xfrm>
        </p:grpSpPr>
        <p:sp>
          <p:nvSpPr>
            <p:cNvPr id="194585" name="Line 25"/>
            <p:cNvSpPr>
              <a:spLocks noChangeShapeType="1"/>
            </p:cNvSpPr>
            <p:nvPr/>
          </p:nvSpPr>
          <p:spPr bwMode="auto">
            <a:xfrm>
              <a:off x="5239" y="2319"/>
              <a:ext cx="0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94603" name="Group 43"/>
            <p:cNvGrpSpPr>
              <a:grpSpLocks/>
            </p:cNvGrpSpPr>
            <p:nvPr/>
          </p:nvGrpSpPr>
          <p:grpSpPr bwMode="auto">
            <a:xfrm>
              <a:off x="1927" y="1251"/>
              <a:ext cx="3720" cy="2254"/>
              <a:chOff x="1927" y="1251"/>
              <a:chExt cx="3720" cy="2254"/>
            </a:xfrm>
          </p:grpSpPr>
          <p:sp>
            <p:nvSpPr>
              <p:cNvPr id="194584" name="Line 24"/>
              <p:cNvSpPr>
                <a:spLocks noChangeShapeType="1"/>
              </p:cNvSpPr>
              <p:nvPr/>
            </p:nvSpPr>
            <p:spPr bwMode="auto">
              <a:xfrm>
                <a:off x="2426" y="23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194597" name="Group 37"/>
              <p:cNvGrpSpPr>
                <a:grpSpLocks/>
              </p:cNvGrpSpPr>
              <p:nvPr/>
            </p:nvGrpSpPr>
            <p:grpSpPr bwMode="auto">
              <a:xfrm>
                <a:off x="1927" y="1251"/>
                <a:ext cx="3720" cy="2254"/>
                <a:chOff x="1927" y="1251"/>
                <a:chExt cx="3720" cy="2254"/>
              </a:xfrm>
            </p:grpSpPr>
            <p:sp>
              <p:nvSpPr>
                <p:cNvPr id="194573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781" y="2320"/>
                  <a:ext cx="213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94574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3719" y="595"/>
                  <a:ext cx="0" cy="358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9457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75" y="3248"/>
                  <a:ext cx="252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b">
                  <a:spAutoFit/>
                </a:bodyPr>
                <a:lstStyle/>
                <a:p>
                  <a:r>
                    <a:rPr lang="cs-CZ" altLang="cs-CZ" sz="2200"/>
                    <a:t>-M</a:t>
                  </a:r>
                </a:p>
              </p:txBody>
            </p:sp>
            <p:sp>
              <p:nvSpPr>
                <p:cNvPr id="1945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522" y="1251"/>
                  <a:ext cx="296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b">
                  <a:spAutoFit/>
                </a:bodyPr>
                <a:lstStyle/>
                <a:p>
                  <a:r>
                    <a:rPr lang="cs-CZ" altLang="cs-CZ" sz="2200"/>
                    <a:t>+M</a:t>
                  </a:r>
                </a:p>
              </p:txBody>
            </p:sp>
            <p:sp>
              <p:nvSpPr>
                <p:cNvPr id="1945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036" y="2160"/>
                  <a:ext cx="345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b">
                  <a:spAutoFit/>
                </a:bodyPr>
                <a:lstStyle/>
                <a:p>
                  <a:r>
                    <a:rPr lang="cs-CZ" altLang="cs-CZ" sz="2200"/>
                    <a:t>s=2</a:t>
                  </a:r>
                </a:p>
              </p:txBody>
            </p:sp>
            <p:sp>
              <p:nvSpPr>
                <p:cNvPr id="1945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302" y="2160"/>
                  <a:ext cx="345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b">
                  <a:spAutoFit/>
                </a:bodyPr>
                <a:lstStyle/>
                <a:p>
                  <a:r>
                    <a:rPr lang="cs-CZ" altLang="cs-CZ" sz="2200" dirty="0"/>
                    <a:t>s=0</a:t>
                  </a:r>
                </a:p>
              </p:txBody>
            </p:sp>
            <p:sp>
              <p:nvSpPr>
                <p:cNvPr id="19459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036" y="2341"/>
                  <a:ext cx="345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b">
                  <a:spAutoFit/>
                </a:bodyPr>
                <a:lstStyle/>
                <a:p>
                  <a:r>
                    <a:rPr lang="cs-CZ" altLang="cs-CZ" sz="2200"/>
                    <a:t>s=0</a:t>
                  </a:r>
                </a:p>
              </p:txBody>
            </p:sp>
            <p:sp>
              <p:nvSpPr>
                <p:cNvPr id="1945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302" y="2341"/>
                  <a:ext cx="345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b">
                  <a:spAutoFit/>
                </a:bodyPr>
                <a:lstStyle/>
                <a:p>
                  <a:r>
                    <a:rPr lang="cs-CZ" altLang="cs-CZ" sz="2200"/>
                    <a:t>s=2</a:t>
                  </a:r>
                </a:p>
              </p:txBody>
            </p:sp>
          </p:grpSp>
        </p:grpSp>
      </p:grpSp>
      <p:sp>
        <p:nvSpPr>
          <p:cNvPr id="194601" name="Freeform 41"/>
          <p:cNvSpPr>
            <a:spLocks/>
          </p:cNvSpPr>
          <p:nvPr/>
        </p:nvSpPr>
        <p:spPr bwMode="auto">
          <a:xfrm flipH="1">
            <a:off x="3236913" y="3956050"/>
            <a:ext cx="2519362" cy="649288"/>
          </a:xfrm>
          <a:custGeom>
            <a:avLst/>
            <a:gdLst>
              <a:gd name="T0" fmla="*/ 0 w 1588"/>
              <a:gd name="T1" fmla="*/ 0 h 409"/>
              <a:gd name="T2" fmla="*/ 544 w 1588"/>
              <a:gd name="T3" fmla="*/ 227 h 409"/>
              <a:gd name="T4" fmla="*/ 1588 w 1588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8" h="409">
                <a:moveTo>
                  <a:pt x="0" y="0"/>
                </a:moveTo>
                <a:cubicBezTo>
                  <a:pt x="139" y="79"/>
                  <a:pt x="279" y="159"/>
                  <a:pt x="544" y="227"/>
                </a:cubicBezTo>
                <a:cubicBezTo>
                  <a:pt x="809" y="295"/>
                  <a:pt x="1198" y="352"/>
                  <a:pt x="1588" y="409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02" name="Freeform 42"/>
          <p:cNvSpPr>
            <a:spLocks/>
          </p:cNvSpPr>
          <p:nvPr/>
        </p:nvSpPr>
        <p:spPr bwMode="auto">
          <a:xfrm rot="10800000" flipH="1">
            <a:off x="684213" y="5068888"/>
            <a:ext cx="2557462" cy="649287"/>
          </a:xfrm>
          <a:custGeom>
            <a:avLst/>
            <a:gdLst>
              <a:gd name="T0" fmla="*/ 0 w 1588"/>
              <a:gd name="T1" fmla="*/ 0 h 409"/>
              <a:gd name="T2" fmla="*/ 544 w 1588"/>
              <a:gd name="T3" fmla="*/ 227 h 409"/>
              <a:gd name="T4" fmla="*/ 1588 w 1588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8" h="409">
                <a:moveTo>
                  <a:pt x="0" y="0"/>
                </a:moveTo>
                <a:cubicBezTo>
                  <a:pt x="139" y="79"/>
                  <a:pt x="279" y="159"/>
                  <a:pt x="544" y="227"/>
                </a:cubicBezTo>
                <a:cubicBezTo>
                  <a:pt x="809" y="295"/>
                  <a:pt x="1198" y="352"/>
                  <a:pt x="1588" y="409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04" name="Text Box 44"/>
          <p:cNvSpPr txBox="1">
            <a:spLocks noChangeArrowheads="1"/>
          </p:cNvSpPr>
          <p:nvPr/>
        </p:nvSpPr>
        <p:spPr bwMode="auto">
          <a:xfrm>
            <a:off x="1762125" y="5373688"/>
            <a:ext cx="5064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>
                <a:solidFill>
                  <a:schemeClr val="bg1">
                    <a:lumMod val="75000"/>
                  </a:schemeClr>
                </a:solidFill>
              </a:rPr>
              <a:t>-M</a:t>
            </a:r>
            <a:r>
              <a:rPr lang="cs-CZ" altLang="cs-CZ" sz="2200" baseline="-2500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94605" name="Text Box 45"/>
          <p:cNvSpPr txBox="1">
            <a:spLocks noChangeArrowheads="1"/>
          </p:cNvSpPr>
          <p:nvPr/>
        </p:nvSpPr>
        <p:spPr bwMode="auto">
          <a:xfrm>
            <a:off x="4067175" y="3813175"/>
            <a:ext cx="5762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 dirty="0">
                <a:solidFill>
                  <a:schemeClr val="bg1">
                    <a:lumMod val="75000"/>
                  </a:schemeClr>
                </a:solidFill>
              </a:rPr>
              <a:t>+M</a:t>
            </a:r>
            <a:r>
              <a:rPr lang="cs-CZ" altLang="cs-CZ" sz="22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94607" name="Text Box 47"/>
          <p:cNvSpPr txBox="1">
            <a:spLocks noChangeArrowheads="1"/>
          </p:cNvSpPr>
          <p:nvPr/>
        </p:nvSpPr>
        <p:spPr bwMode="auto">
          <a:xfrm>
            <a:off x="3492500" y="1879600"/>
            <a:ext cx="54721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Momentová charakteristika pulsujícího pole</a:t>
            </a:r>
          </a:p>
        </p:txBody>
      </p:sp>
      <p:sp>
        <p:nvSpPr>
          <p:cNvPr id="194608" name="Text Box 48"/>
          <p:cNvSpPr txBox="1">
            <a:spLocks noChangeArrowheads="1"/>
          </p:cNvSpPr>
          <p:nvPr/>
        </p:nvSpPr>
        <p:spPr bwMode="auto">
          <a:xfrm>
            <a:off x="6013450" y="2384425"/>
            <a:ext cx="29511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Charakteristika zátěže</a:t>
            </a:r>
          </a:p>
        </p:txBody>
      </p:sp>
      <p:sp>
        <p:nvSpPr>
          <p:cNvPr id="194609" name="Text Box 49"/>
          <p:cNvSpPr txBox="1">
            <a:spLocks noChangeArrowheads="1"/>
          </p:cNvSpPr>
          <p:nvPr/>
        </p:nvSpPr>
        <p:spPr bwMode="auto">
          <a:xfrm>
            <a:off x="6372225" y="5308600"/>
            <a:ext cx="26638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Pracovní bod a otáčky </a:t>
            </a:r>
          </a:p>
          <a:p>
            <a:r>
              <a:rPr lang="cs-CZ" altLang="cs-CZ" sz="1800">
                <a:solidFill>
                  <a:srgbClr val="000000"/>
                </a:solidFill>
                <a:sym typeface="Symbol" panose="05050102010706020507" pitchFamily="18" charset="2"/>
              </a:rPr>
              <a:t>3f motoru</a:t>
            </a:r>
          </a:p>
        </p:txBody>
      </p:sp>
      <p:sp>
        <p:nvSpPr>
          <p:cNvPr id="194610" name="Line 50"/>
          <p:cNvSpPr>
            <a:spLocks noChangeShapeType="1"/>
          </p:cNvSpPr>
          <p:nvPr/>
        </p:nvSpPr>
        <p:spPr bwMode="auto">
          <a:xfrm>
            <a:off x="5184775" y="4149725"/>
            <a:ext cx="0" cy="71913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11" name="Line 51"/>
          <p:cNvSpPr>
            <a:spLocks noChangeShapeType="1"/>
          </p:cNvSpPr>
          <p:nvPr/>
        </p:nvSpPr>
        <p:spPr bwMode="auto">
          <a:xfrm>
            <a:off x="5364163" y="4149725"/>
            <a:ext cx="0" cy="8636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14" name="Text Box 54"/>
          <p:cNvSpPr txBox="1">
            <a:spLocks noChangeArrowheads="1"/>
          </p:cNvSpPr>
          <p:nvPr/>
        </p:nvSpPr>
        <p:spPr bwMode="auto">
          <a:xfrm>
            <a:off x="250825" y="1125538"/>
            <a:ext cx="2303463" cy="15541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Pro stejný počet pólů a stejnou zátěž platí:</a:t>
            </a:r>
          </a:p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cs-CZ" altLang="cs-CZ" sz="2400" baseline="-25000">
                <a:solidFill>
                  <a:srgbClr val="000000"/>
                </a:solidFill>
                <a:sym typeface="Symbol" panose="05050102010706020507" pitchFamily="18" charset="2"/>
              </a:rPr>
              <a:t>3f</a:t>
            </a:r>
            <a:r>
              <a:rPr lang="cs-CZ" altLang="cs-CZ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cs-CZ" sz="24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4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n</a:t>
            </a:r>
            <a:r>
              <a:rPr lang="cs-CZ" altLang="cs-CZ" sz="2400" baseline="-250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1f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4616" name="Freeform 56"/>
          <p:cNvSpPr>
            <a:spLocks/>
          </p:cNvSpPr>
          <p:nvPr/>
        </p:nvSpPr>
        <p:spPr bwMode="auto">
          <a:xfrm>
            <a:off x="4500563" y="4941888"/>
            <a:ext cx="1727200" cy="1800225"/>
          </a:xfrm>
          <a:custGeom>
            <a:avLst/>
            <a:gdLst>
              <a:gd name="T0" fmla="*/ 1088 w 1088"/>
              <a:gd name="T1" fmla="*/ 1134 h 1134"/>
              <a:gd name="T2" fmla="*/ 0 w 1088"/>
              <a:gd name="T3" fmla="*/ 272 h 1134"/>
              <a:gd name="T4" fmla="*/ 363 w 1088"/>
              <a:gd name="T5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8" h="1134">
                <a:moveTo>
                  <a:pt x="1088" y="1134"/>
                </a:moveTo>
                <a:lnTo>
                  <a:pt x="0" y="272"/>
                </a:lnTo>
                <a:lnTo>
                  <a:pt x="363" y="0"/>
                </a:lnTo>
              </a:path>
            </a:pathLst>
          </a:custGeom>
          <a:noFill/>
          <a:ln w="3175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194617" name="Line 57"/>
          <p:cNvSpPr>
            <a:spLocks noChangeShapeType="1"/>
          </p:cNvSpPr>
          <p:nvPr/>
        </p:nvSpPr>
        <p:spPr bwMode="auto">
          <a:xfrm flipH="1" flipV="1">
            <a:off x="5435600" y="5013325"/>
            <a:ext cx="936625" cy="9366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cs-CZ"/>
          </a:p>
        </p:txBody>
      </p:sp>
      <p:sp>
        <p:nvSpPr>
          <p:cNvPr id="194564" name="Freeform 4"/>
          <p:cNvSpPr>
            <a:spLocks/>
          </p:cNvSpPr>
          <p:nvPr/>
        </p:nvSpPr>
        <p:spPr bwMode="auto">
          <a:xfrm rot="5400000" flipH="1">
            <a:off x="2328069" y="1712119"/>
            <a:ext cx="1752600" cy="4465638"/>
          </a:xfrm>
          <a:custGeom>
            <a:avLst/>
            <a:gdLst>
              <a:gd name="T0" fmla="*/ 0 w 1104"/>
              <a:gd name="T1" fmla="*/ 0 h 2811"/>
              <a:gd name="T2" fmla="*/ 998 w 1104"/>
              <a:gd name="T3" fmla="*/ 227 h 2811"/>
              <a:gd name="T4" fmla="*/ 635 w 1104"/>
              <a:gd name="T5" fmla="*/ 862 h 2811"/>
              <a:gd name="T6" fmla="*/ 500 w 1104"/>
              <a:gd name="T7" fmla="*/ 2811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2811">
                <a:moveTo>
                  <a:pt x="0" y="0"/>
                </a:moveTo>
                <a:cubicBezTo>
                  <a:pt x="446" y="41"/>
                  <a:pt x="892" y="83"/>
                  <a:pt x="998" y="227"/>
                </a:cubicBezTo>
                <a:cubicBezTo>
                  <a:pt x="1104" y="371"/>
                  <a:pt x="718" y="431"/>
                  <a:pt x="635" y="862"/>
                </a:cubicBezTo>
                <a:cubicBezTo>
                  <a:pt x="552" y="1293"/>
                  <a:pt x="528" y="2405"/>
                  <a:pt x="500" y="281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563" name="Freeform 3"/>
          <p:cNvSpPr>
            <a:spLocks/>
          </p:cNvSpPr>
          <p:nvPr/>
        </p:nvSpPr>
        <p:spPr bwMode="auto">
          <a:xfrm rot="16200000" flipH="1">
            <a:off x="2363788" y="3429000"/>
            <a:ext cx="1752600" cy="4537075"/>
          </a:xfrm>
          <a:custGeom>
            <a:avLst/>
            <a:gdLst>
              <a:gd name="T0" fmla="*/ 0 w 1104"/>
              <a:gd name="T1" fmla="*/ 0 h 2811"/>
              <a:gd name="T2" fmla="*/ 998 w 1104"/>
              <a:gd name="T3" fmla="*/ 227 h 2811"/>
              <a:gd name="T4" fmla="*/ 635 w 1104"/>
              <a:gd name="T5" fmla="*/ 862 h 2811"/>
              <a:gd name="T6" fmla="*/ 500 w 1104"/>
              <a:gd name="T7" fmla="*/ 2811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2811">
                <a:moveTo>
                  <a:pt x="0" y="0"/>
                </a:moveTo>
                <a:cubicBezTo>
                  <a:pt x="446" y="41"/>
                  <a:pt x="892" y="83"/>
                  <a:pt x="998" y="227"/>
                </a:cubicBezTo>
                <a:cubicBezTo>
                  <a:pt x="1104" y="371"/>
                  <a:pt x="718" y="431"/>
                  <a:pt x="635" y="862"/>
                </a:cubicBezTo>
                <a:cubicBezTo>
                  <a:pt x="552" y="1293"/>
                  <a:pt x="528" y="2405"/>
                  <a:pt x="500" y="281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9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9" grpId="0"/>
      <p:bldP spid="194570" grpId="0"/>
      <p:bldP spid="194579" grpId="0"/>
      <p:bldP spid="194580" grpId="0"/>
      <p:bldP spid="194581" grpId="0"/>
      <p:bldP spid="194582" grpId="0"/>
      <p:bldP spid="194592" grpId="0" animBg="1"/>
      <p:bldP spid="194593" grpId="0" animBg="1"/>
      <p:bldP spid="194601" grpId="0" animBg="1"/>
      <p:bldP spid="194602" grpId="0" animBg="1"/>
      <p:bldP spid="194604" grpId="0"/>
      <p:bldP spid="194605" grpId="0"/>
      <p:bldP spid="194607" grpId="0"/>
      <p:bldP spid="194608" grpId="0"/>
      <p:bldP spid="194609" grpId="0"/>
      <p:bldP spid="194610" grpId="0" animBg="1"/>
      <p:bldP spid="194611" grpId="0" animBg="1"/>
      <p:bldP spid="194614" grpId="0"/>
      <p:bldP spid="194616" grpId="0" animBg="1"/>
      <p:bldP spid="194617" grpId="0" animBg="1"/>
      <p:bldP spid="194564" grpId="0" animBg="1"/>
      <p:bldP spid="1945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808038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1f motor s pomocným vinutím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79388" y="1539875"/>
            <a:ext cx="8856662" cy="5129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803275" indent="-803275" algn="l">
              <a:spcBef>
                <a:spcPct val="0"/>
              </a:spcBef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spcBef>
                <a:spcPct val="0"/>
              </a:spcBef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spcBef>
                <a:spcPct val="0"/>
              </a:spcBef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spcBef>
                <a:spcPct val="0"/>
              </a:spcBef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spcBef>
                <a:spcPct val="0"/>
              </a:spcBef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</a:rPr>
              <a:t>Realizace pomocného vinutí:</a:t>
            </a:r>
          </a:p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1.	</a:t>
            </a:r>
            <a:r>
              <a:rPr lang="cs-CZ" altLang="cs-CZ" sz="2200" u="sng">
                <a:solidFill>
                  <a:srgbClr val="000000"/>
                </a:solidFill>
              </a:rPr>
              <a:t>Odporový rozběh</a:t>
            </a:r>
          </a:p>
          <a:p>
            <a:r>
              <a:rPr lang="cs-CZ" altLang="cs-CZ" sz="2200">
                <a:solidFill>
                  <a:srgbClr val="000000"/>
                </a:solidFill>
              </a:rPr>
              <a:t>	</a:t>
            </a:r>
            <a:r>
              <a:rPr lang="cs-CZ" altLang="cs-CZ" sz="2000">
                <a:solidFill>
                  <a:srgbClr val="000000"/>
                </a:solidFill>
              </a:rPr>
              <a:t>a)	vinutí je z materiálu s vyšším měrným odporem</a:t>
            </a:r>
          </a:p>
          <a:p>
            <a:r>
              <a:rPr lang="cs-CZ" altLang="cs-CZ" sz="2000">
                <a:solidFill>
                  <a:srgbClr val="000000"/>
                </a:solidFill>
              </a:rPr>
              <a:t>	b)	v obvodu pomocného vinutí je zapojen rezistor</a:t>
            </a:r>
          </a:p>
          <a:p>
            <a:pPr>
              <a:spcBef>
                <a:spcPct val="3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	Po dosažení určitých otáček se pomocné vinutí rozpojí</a:t>
            </a:r>
          </a:p>
          <a:p>
            <a:pPr>
              <a:spcBef>
                <a:spcPct val="3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	</a:t>
            </a:r>
            <a:r>
              <a:rPr lang="cs-CZ" altLang="cs-CZ" sz="2200" u="sng">
                <a:solidFill>
                  <a:srgbClr val="000000"/>
                </a:solidFill>
              </a:rPr>
              <a:t>Motor má malý záběrový moment, použití pro malé výkony</a:t>
            </a:r>
            <a:r>
              <a:rPr lang="cs-CZ" altLang="cs-CZ" sz="2200">
                <a:solidFill>
                  <a:srgbClr val="000000"/>
                </a:solidFill>
              </a:rPr>
              <a:t>	  </a:t>
            </a:r>
            <a:endParaRPr lang="cs-CZ" altLang="cs-CZ" sz="22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  <a:sym typeface="Symbol" panose="05050102010706020507" pitchFamily="18" charset="2"/>
              </a:rPr>
              <a:t>2.	</a:t>
            </a:r>
            <a:r>
              <a:rPr lang="cs-CZ" altLang="cs-CZ" sz="2200" u="sng">
                <a:solidFill>
                  <a:srgbClr val="000000"/>
                </a:solidFill>
                <a:sym typeface="Symbol" panose="05050102010706020507" pitchFamily="18" charset="2"/>
              </a:rPr>
              <a:t>Kapacitní rozběh</a:t>
            </a:r>
          </a:p>
          <a:p>
            <a:r>
              <a:rPr lang="cs-CZ" altLang="cs-CZ" sz="220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a)	trvale připojený kondenzátor – malý záběrový moment. Kondenzátor je zároveň kompenzační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	b)	po dosažení určitých otáček se pomocné vinutí s C rozpojí – větší záběrový moment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	c)	motor má 2 kondenzátory. Jeden se po rozběhu odpojí, druhý zůstává připojen</a:t>
            </a:r>
          </a:p>
          <a:p>
            <a:r>
              <a:rPr lang="cs-CZ" altLang="cs-CZ" sz="2200" u="sng">
                <a:solidFill>
                  <a:srgbClr val="000000"/>
                </a:solidFill>
              </a:rPr>
              <a:t>Motory má větší záběrový moment, použití je častější</a:t>
            </a:r>
            <a:r>
              <a:rPr lang="cs-CZ" altLang="cs-CZ" sz="220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3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3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3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3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66357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1f motor s pomocným vinutím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16731" r="13249" b="17317"/>
          <a:stretch>
            <a:fillRect/>
          </a:stretch>
        </p:blipFill>
        <p:spPr bwMode="auto">
          <a:xfrm>
            <a:off x="900113" y="1916113"/>
            <a:ext cx="68770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900113" y="1196975"/>
            <a:ext cx="31686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Odpojení kondenzátoru  po rozběhu</a:t>
            </a:r>
            <a:endParaRPr lang="en-US" altLang="cs-CZ" sz="2400" baseline="-25000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643438" y="1484313"/>
            <a:ext cx="3886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Trvale připojený kondenzátor 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3348038" y="5680075"/>
            <a:ext cx="1871662" cy="708025"/>
          </a:xfrm>
          <a:prstGeom prst="rect">
            <a:avLst/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Odstředivý vypínač</a:t>
            </a:r>
            <a:endParaRPr lang="en-US" altLang="cs-CZ" sz="20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 flipV="1">
            <a:off x="3635375" y="4437063"/>
            <a:ext cx="431800" cy="1223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5593" name="Arc 9"/>
          <p:cNvSpPr>
            <a:spLocks/>
          </p:cNvSpPr>
          <p:nvPr/>
        </p:nvSpPr>
        <p:spPr bwMode="auto">
          <a:xfrm flipH="1">
            <a:off x="2195513" y="5661025"/>
            <a:ext cx="360362" cy="360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95594" name="Arc 10"/>
          <p:cNvSpPr>
            <a:spLocks/>
          </p:cNvSpPr>
          <p:nvPr/>
        </p:nvSpPr>
        <p:spPr bwMode="auto">
          <a:xfrm flipH="1">
            <a:off x="5940425" y="5661025"/>
            <a:ext cx="360363" cy="360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9" grpId="0"/>
      <p:bldP spid="195590" grpId="0"/>
      <p:bldP spid="195591" grpId="0" animBg="1"/>
      <p:bldP spid="195592" grpId="0" animBg="1"/>
      <p:bldP spid="195593" grpId="0" animBg="1"/>
      <p:bldP spid="1955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18512" r="6982" b="9636"/>
          <a:stretch>
            <a:fillRect/>
          </a:stretch>
        </p:blipFill>
        <p:spPr bwMode="auto">
          <a:xfrm>
            <a:off x="179388" y="1485900"/>
            <a:ext cx="648017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66357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1f motor s pomocným vinutím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867400" y="2744788"/>
            <a:ext cx="31686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– odporový rozběh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5148263" y="3357563"/>
            <a:ext cx="38862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M – bez rozběhového vinutí 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5867400" y="2095500"/>
            <a:ext cx="31686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– kapacitní rozběh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6621" name="Freeform 13"/>
          <p:cNvSpPr>
            <a:spLocks/>
          </p:cNvSpPr>
          <p:nvPr/>
        </p:nvSpPr>
        <p:spPr bwMode="auto">
          <a:xfrm>
            <a:off x="1116013" y="4941888"/>
            <a:ext cx="4248150" cy="431800"/>
          </a:xfrm>
          <a:custGeom>
            <a:avLst/>
            <a:gdLst>
              <a:gd name="T0" fmla="*/ 0 w 2676"/>
              <a:gd name="T1" fmla="*/ 272 h 272"/>
              <a:gd name="T2" fmla="*/ 1043 w 2676"/>
              <a:gd name="T3" fmla="*/ 226 h 272"/>
              <a:gd name="T4" fmla="*/ 2676 w 267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76" h="272">
                <a:moveTo>
                  <a:pt x="0" y="272"/>
                </a:moveTo>
                <a:cubicBezTo>
                  <a:pt x="298" y="271"/>
                  <a:pt x="597" y="271"/>
                  <a:pt x="1043" y="226"/>
                </a:cubicBezTo>
                <a:cubicBezTo>
                  <a:pt x="1489" y="181"/>
                  <a:pt x="2082" y="90"/>
                  <a:pt x="267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5364163" y="4508500"/>
            <a:ext cx="5715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>
                <a:solidFill>
                  <a:srgbClr val="FF0000"/>
                </a:solidFill>
              </a:rPr>
              <a:t>M</a:t>
            </a:r>
            <a:r>
              <a:rPr lang="cs-CZ" altLang="cs-CZ" sz="2200" baseline="-25000">
                <a:solidFill>
                  <a:srgbClr val="FF0000"/>
                </a:solidFill>
              </a:rPr>
              <a:t>zát</a:t>
            </a:r>
          </a:p>
        </p:txBody>
      </p:sp>
      <p:sp>
        <p:nvSpPr>
          <p:cNvPr id="196623" name="Freeform 15"/>
          <p:cNvSpPr>
            <a:spLocks/>
          </p:cNvSpPr>
          <p:nvPr/>
        </p:nvSpPr>
        <p:spPr bwMode="auto">
          <a:xfrm>
            <a:off x="1187450" y="2492375"/>
            <a:ext cx="2520950" cy="865188"/>
          </a:xfrm>
          <a:custGeom>
            <a:avLst/>
            <a:gdLst>
              <a:gd name="T0" fmla="*/ 0 w 1588"/>
              <a:gd name="T1" fmla="*/ 545 h 545"/>
              <a:gd name="T2" fmla="*/ 841 w 1588"/>
              <a:gd name="T3" fmla="*/ 277 h 545"/>
              <a:gd name="T4" fmla="*/ 1588 w 1588"/>
              <a:gd name="T5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8" h="545">
                <a:moveTo>
                  <a:pt x="0" y="545"/>
                </a:moveTo>
                <a:cubicBezTo>
                  <a:pt x="140" y="500"/>
                  <a:pt x="576" y="368"/>
                  <a:pt x="841" y="277"/>
                </a:cubicBezTo>
                <a:cubicBezTo>
                  <a:pt x="1106" y="186"/>
                  <a:pt x="1432" y="58"/>
                  <a:pt x="1588" y="0"/>
                </a:cubicBezTo>
              </a:path>
            </a:pathLst>
          </a:custGeom>
          <a:noFill/>
          <a:ln w="50800" cap="flat" cmpd="sng">
            <a:solidFill>
              <a:schemeClr val="bg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>
            <a:off x="3708400" y="2492375"/>
            <a:ext cx="0" cy="2376488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6629" name="Freeform 21"/>
          <p:cNvSpPr>
            <a:spLocks/>
          </p:cNvSpPr>
          <p:nvPr/>
        </p:nvSpPr>
        <p:spPr bwMode="auto">
          <a:xfrm>
            <a:off x="3673475" y="4238625"/>
            <a:ext cx="1330325" cy="2141538"/>
          </a:xfrm>
          <a:custGeom>
            <a:avLst/>
            <a:gdLst>
              <a:gd name="T0" fmla="*/ 0 w 838"/>
              <a:gd name="T1" fmla="*/ 398 h 1349"/>
              <a:gd name="T2" fmla="*/ 589 w 838"/>
              <a:gd name="T3" fmla="*/ 30 h 1349"/>
              <a:gd name="T4" fmla="*/ 766 w 838"/>
              <a:gd name="T5" fmla="*/ 576 h 1349"/>
              <a:gd name="T6" fmla="*/ 838 w 838"/>
              <a:gd name="T7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8" h="1349">
                <a:moveTo>
                  <a:pt x="0" y="398"/>
                </a:moveTo>
                <a:cubicBezTo>
                  <a:pt x="96" y="337"/>
                  <a:pt x="461" y="0"/>
                  <a:pt x="589" y="30"/>
                </a:cubicBezTo>
                <a:cubicBezTo>
                  <a:pt x="717" y="60"/>
                  <a:pt x="725" y="356"/>
                  <a:pt x="766" y="576"/>
                </a:cubicBezTo>
                <a:cubicBezTo>
                  <a:pt x="808" y="796"/>
                  <a:pt x="823" y="1188"/>
                  <a:pt x="838" y="1349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2627313" y="1447800"/>
            <a:ext cx="640873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C0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– kapacitní rozběh s odpojením pomocné fáze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3132138" y="2924175"/>
            <a:ext cx="55086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r>
              <a:rPr lang="cs-CZ" altLang="cs-CZ" sz="2200">
                <a:solidFill>
                  <a:schemeClr val="bg2"/>
                </a:solidFill>
              </a:rPr>
              <a:t>M</a:t>
            </a:r>
            <a:r>
              <a:rPr lang="cs-CZ" altLang="cs-CZ" sz="2200" baseline="-25000">
                <a:solidFill>
                  <a:schemeClr val="bg2"/>
                </a:solidFill>
              </a:rPr>
              <a:t>C0</a:t>
            </a: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5580063" y="5129213"/>
            <a:ext cx="3457575" cy="10366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200" u="sng">
                <a:solidFill>
                  <a:srgbClr val="000000"/>
                </a:solidFill>
                <a:sym typeface="Symbol" panose="05050102010706020507" pitchFamily="18" charset="2"/>
              </a:rPr>
              <a:t>Kondenzátor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pPr algn="ctr"/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 na krátkodobou zátěž</a:t>
            </a:r>
          </a:p>
          <a:p>
            <a:pPr algn="ctr"/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 C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min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= 68*P (F</a:t>
            </a:r>
            <a:r>
              <a:rPr lang="en-US" altLang="cs-CZ" sz="2000">
                <a:solidFill>
                  <a:srgbClr val="000000"/>
                </a:solidFill>
                <a:sym typeface="Symbol" panose="05050102010706020507" pitchFamily="18" charset="2"/>
              </a:rPr>
              <a:t>;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kW) 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12" grpId="0" animBg="1"/>
      <p:bldP spid="196613" grpId="0" animBg="1"/>
      <p:bldP spid="196619" grpId="0" animBg="1"/>
      <p:bldP spid="196621" grpId="0" animBg="1"/>
      <p:bldP spid="196622" grpId="1"/>
      <p:bldP spid="196623" grpId="0" animBg="1"/>
      <p:bldP spid="196625" grpId="0" animBg="1"/>
      <p:bldP spid="196629" grpId="0" animBg="1"/>
      <p:bldP spid="196630" grpId="0" animBg="1"/>
      <p:bldP spid="196631" grpId="0"/>
      <p:bldP spid="1966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9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8163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9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8163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9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22663"/>
            <a:ext cx="3313112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468313" y="4724400"/>
            <a:ext cx="2376487" cy="11890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200" u="sng">
                <a:solidFill>
                  <a:srgbClr val="000000"/>
                </a:solidFill>
                <a:sym typeface="Symbol" panose="05050102010706020507" pitchFamily="18" charset="2"/>
              </a:rPr>
              <a:t>2 kondenzátory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trvale připojený</a:t>
            </a:r>
          </a:p>
          <a:p>
            <a:pPr algn="ctr"/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rozběhový</a:t>
            </a:r>
            <a:endParaRPr lang="en-US" altLang="cs-CZ" sz="2400" baseline="-2500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6659563" y="3429000"/>
            <a:ext cx="2376487" cy="8842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1075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200" u="sng">
                <a:solidFill>
                  <a:srgbClr val="000000"/>
                </a:solidFill>
                <a:sym typeface="Symbol" panose="05050102010706020507" pitchFamily="18" charset="2"/>
              </a:rPr>
              <a:t>1 kondenzátor</a:t>
            </a:r>
            <a:endParaRPr lang="cs-CZ" altLang="cs-CZ" sz="20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trvale připojený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6" grpId="0" animBg="1"/>
      <p:bldP spid="203797" grpId="0" animBg="1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5772</TotalTime>
  <Words>1037</Words>
  <Application>Microsoft Office PowerPoint</Application>
  <PresentationFormat>Předvádění na obrazovce (4:3)</PresentationFormat>
  <Paragraphs>170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Symbol</vt:lpstr>
      <vt:lpstr>Wingdings</vt:lpstr>
      <vt:lpstr>Vrstvy skla</vt:lpstr>
      <vt:lpstr>jednofázový motor </vt:lpstr>
      <vt:lpstr>Konstrukce motoru</vt:lpstr>
      <vt:lpstr>Činnost motoru</vt:lpstr>
      <vt:lpstr>Činnost motoru</vt:lpstr>
      <vt:lpstr>Momentová charakteristika  </vt:lpstr>
      <vt:lpstr>1f motor s pomocným vinutím</vt:lpstr>
      <vt:lpstr>1f motor s pomocným vinutím</vt:lpstr>
      <vt:lpstr>1f motor s pomocným vinutím</vt:lpstr>
      <vt:lpstr>Prezentace aplikace PowerPoint</vt:lpstr>
      <vt:lpstr>Trvale připojený kondenzátor</vt:lpstr>
      <vt:lpstr>2 kondenzátory – rozběhový a trvale připojený</vt:lpstr>
      <vt:lpstr>Připojení 3f motoru na jednofázovou síť</vt:lpstr>
      <vt:lpstr>Připojení 3f motoru na jednofázovou síť</vt:lpstr>
      <vt:lpstr>Jednofázový motor se stíněným pólem</vt:lpstr>
      <vt:lpstr>Jednofázový motor se stíněným pólem</vt:lpstr>
      <vt:lpstr>Jednofázový motor se stíněným pólem</vt:lpstr>
      <vt:lpstr>Prezentace aplikace PowerPoint</vt:lpstr>
      <vt:lpstr>Význam závitu nakrátko</vt:lpstr>
      <vt:lpstr>Jednofázový motor se stíněným pólem</vt:lpstr>
      <vt:lpstr>Charakteristiky motoru</vt:lpstr>
      <vt:lpstr>Vlastnosti a použití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Indukční stroje</dc:title>
  <dc:creator>pe</dc:creator>
  <cp:lastModifiedBy>Ivo Petricek</cp:lastModifiedBy>
  <cp:revision>397</cp:revision>
  <dcterms:created xsi:type="dcterms:W3CDTF">2008-08-08T10:33:15Z</dcterms:created>
  <dcterms:modified xsi:type="dcterms:W3CDTF">2023-09-19T12:13:59Z</dcterms:modified>
</cp:coreProperties>
</file>