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256" r:id="rId2"/>
    <p:sldId id="278" r:id="rId3"/>
    <p:sldId id="313" r:id="rId4"/>
    <p:sldId id="315" r:id="rId5"/>
    <p:sldId id="314" r:id="rId6"/>
    <p:sldId id="316" r:id="rId7"/>
    <p:sldId id="317" r:id="rId8"/>
    <p:sldId id="318" r:id="rId9"/>
    <p:sldId id="319" r:id="rId10"/>
    <p:sldId id="320" r:id="rId11"/>
    <p:sldId id="322" r:id="rId12"/>
    <p:sldId id="323" r:id="rId13"/>
    <p:sldId id="324" r:id="rId14"/>
    <p:sldId id="325" r:id="rId15"/>
    <p:sldId id="326" r:id="rId16"/>
    <p:sldId id="340" r:id="rId17"/>
    <p:sldId id="327" r:id="rId18"/>
    <p:sldId id="328" r:id="rId19"/>
    <p:sldId id="329" r:id="rId20"/>
    <p:sldId id="330" r:id="rId21"/>
    <p:sldId id="331" r:id="rId22"/>
    <p:sldId id="333" r:id="rId23"/>
    <p:sldId id="332" r:id="rId24"/>
    <p:sldId id="334" r:id="rId25"/>
    <p:sldId id="335" r:id="rId26"/>
    <p:sldId id="336" r:id="rId27"/>
    <p:sldId id="337" r:id="rId28"/>
    <p:sldId id="338" r:id="rId29"/>
    <p:sldId id="339" r:id="rId30"/>
    <p:sldId id="312" r:id="rId31"/>
  </p:sldIdLst>
  <p:sldSz cx="9144000" cy="6858000" type="screen4x3"/>
  <p:notesSz cx="6858000" cy="9144000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FF"/>
    <a:srgbClr val="FFCC66"/>
    <a:srgbClr val="9933FF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2" autoAdjust="0"/>
    <p:restoredTop sz="94660"/>
  </p:normalViewPr>
  <p:slideViewPr>
    <p:cSldViewPr>
      <p:cViewPr varScale="1">
        <p:scale>
          <a:sx n="106" d="100"/>
          <a:sy n="106" d="100"/>
        </p:scale>
        <p:origin x="138" y="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52"/>
    </p:cViewPr>
  </p:sorterViewPr>
  <p:notesViewPr>
    <p:cSldViewPr>
      <p:cViewPr varScale="1">
        <p:scale>
          <a:sx n="80" d="100"/>
          <a:sy n="80" d="100"/>
        </p:scale>
        <p:origin x="-130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A63005-87B5-4EDE-833E-496F9E1E486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1137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2DF6AA-0904-4B00-AEBC-28FA7CC9397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40977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6147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15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25C61E3-AF89-451B-A6B6-4271F4B6C47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3361E2-5FBA-493C-8E88-61F6ABF796E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9430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BB5F0-EE62-43B9-A3D5-AEE8D8BE6E7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94496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BEF27C-1BDA-4742-B099-E7E073757E1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5429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3750B-3CEF-4994-8061-8C6A2C81DF8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891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FEA5C5-C650-4A1F-BE25-6EC922362F1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2567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6C97D-B267-4F2F-8058-C6CF718168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95471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CE11D-F425-4005-8592-11BB087153B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7390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30B056-B855-4670-B73E-3EE8236E2EF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3586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5B3B2E-22C6-4327-B87D-5E6848C559E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4154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060C3D-8927-46B3-85B6-0638FA24C1C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994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 altLang="cs-CZ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 altLang="cs-CZ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510A461-B713-40C8-BA9D-C34A1A723265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134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5135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3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179388" y="5805488"/>
            <a:ext cx="8785225" cy="1008062"/>
          </a:xfrm>
          <a:solidFill>
            <a:schemeClr val="tx1">
              <a:alpha val="60001"/>
            </a:schemeClr>
          </a:solidFill>
        </p:spPr>
        <p:txBody>
          <a:bodyPr/>
          <a:lstStyle/>
          <a:p>
            <a:pPr algn="ctr"/>
            <a:r>
              <a:rPr lang="cs-CZ" altLang="cs-CZ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regulace otáček a brzdění </a:t>
            </a:r>
            <a:endParaRPr lang="cs-CZ" altLang="cs-CZ" sz="5400" u="sng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053" name="Rectangle 5"/>
          <p:cNvSpPr>
            <a:spLocks noRot="1" noChangeArrowheads="1"/>
          </p:cNvSpPr>
          <p:nvPr/>
        </p:nvSpPr>
        <p:spPr bwMode="auto">
          <a:xfrm>
            <a:off x="539750" y="46038"/>
            <a:ext cx="8169275" cy="1511300"/>
          </a:xfrm>
          <a:prstGeom prst="rect">
            <a:avLst/>
          </a:prstGeom>
          <a:solidFill>
            <a:schemeClr val="tx1">
              <a:alpha val="60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7200" u="sng">
                <a:solidFill>
                  <a:srgbClr val="FF0000"/>
                </a:solidFill>
                <a:latin typeface="Arial" panose="020B0604020202020204" pitchFamily="34" charset="0"/>
              </a:rPr>
              <a:t>Indukční stroje 5</a:t>
            </a:r>
            <a:endParaRPr lang="cs-CZ" altLang="cs-CZ" sz="6000" u="sng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736600"/>
          </a:xfrm>
        </p:spPr>
        <p:txBody>
          <a:bodyPr/>
          <a:lstStyle/>
          <a:p>
            <a:pPr algn="ctr"/>
            <a:r>
              <a:rPr lang="cs-CZ" altLang="cs-CZ" sz="400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Regulace změnou skluzu</a:t>
            </a:r>
          </a:p>
        </p:txBody>
      </p:sp>
      <p:sp>
        <p:nvSpPr>
          <p:cNvPr id="171011" name="Text Box 3"/>
          <p:cNvSpPr txBox="1">
            <a:spLocks noChangeArrowheads="1"/>
          </p:cNvSpPr>
          <p:nvPr/>
        </p:nvSpPr>
        <p:spPr bwMode="auto">
          <a:xfrm>
            <a:off x="107950" y="1135063"/>
            <a:ext cx="8856663" cy="8842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200" b="1" dirty="0">
                <a:solidFill>
                  <a:srgbClr val="000000"/>
                </a:solidFill>
              </a:rPr>
              <a:t>U jakých indukčních motorů lze regulaci provádět ?</a:t>
            </a:r>
          </a:p>
          <a:p>
            <a:pPr>
              <a:spcBef>
                <a:spcPct val="50000"/>
              </a:spcBef>
            </a:pPr>
            <a:r>
              <a:rPr lang="cs-CZ" altLang="cs-CZ" sz="2000" b="1" u="sng" dirty="0">
                <a:solidFill>
                  <a:srgbClr val="000000"/>
                </a:solidFill>
              </a:rPr>
              <a:t>Pouze u kroužkových motorů.</a:t>
            </a:r>
          </a:p>
        </p:txBody>
      </p:sp>
      <p:sp>
        <p:nvSpPr>
          <p:cNvPr id="171038" name="Text Box 30"/>
          <p:cNvSpPr txBox="1">
            <a:spLocks noChangeArrowheads="1"/>
          </p:cNvSpPr>
          <p:nvPr/>
        </p:nvSpPr>
        <p:spPr bwMode="auto">
          <a:xfrm>
            <a:off x="107950" y="2349500"/>
            <a:ext cx="8856663" cy="3031599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767138" indent="-3767138" algn="l" defTabSz="936625">
              <a:tabLst>
                <a:tab pos="174625" algn="l"/>
                <a:tab pos="358775" algn="l"/>
                <a:tab pos="3592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130675" algn="l" defTabSz="936625">
              <a:tabLst>
                <a:tab pos="174625" algn="l"/>
                <a:tab pos="358775" algn="l"/>
                <a:tab pos="3592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4310063" algn="l" defTabSz="936625">
              <a:tabLst>
                <a:tab pos="174625" algn="l"/>
                <a:tab pos="358775" algn="l"/>
                <a:tab pos="3592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489450" algn="l" defTabSz="936625">
              <a:tabLst>
                <a:tab pos="174625" algn="l"/>
                <a:tab pos="358775" algn="l"/>
                <a:tab pos="3592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668838" algn="l" defTabSz="936625">
              <a:tabLst>
                <a:tab pos="174625" algn="l"/>
                <a:tab pos="358775" algn="l"/>
                <a:tab pos="3592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126038" defTabSz="936625" fontAlgn="base">
              <a:spcBef>
                <a:spcPct val="0"/>
              </a:spcBef>
              <a:spcAft>
                <a:spcPct val="0"/>
              </a:spcAft>
              <a:tabLst>
                <a:tab pos="174625" algn="l"/>
                <a:tab pos="358775" algn="l"/>
                <a:tab pos="3592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583238" defTabSz="936625" fontAlgn="base">
              <a:spcBef>
                <a:spcPct val="0"/>
              </a:spcBef>
              <a:spcAft>
                <a:spcPct val="0"/>
              </a:spcAft>
              <a:tabLst>
                <a:tab pos="174625" algn="l"/>
                <a:tab pos="358775" algn="l"/>
                <a:tab pos="3592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040438" defTabSz="936625" fontAlgn="base">
              <a:spcBef>
                <a:spcPct val="0"/>
              </a:spcBef>
              <a:spcAft>
                <a:spcPct val="0"/>
              </a:spcAft>
              <a:tabLst>
                <a:tab pos="174625" algn="l"/>
                <a:tab pos="358775" algn="l"/>
                <a:tab pos="3592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497638" defTabSz="936625" fontAlgn="base">
              <a:spcBef>
                <a:spcPct val="0"/>
              </a:spcBef>
              <a:spcAft>
                <a:spcPct val="0"/>
              </a:spcAft>
              <a:tabLst>
                <a:tab pos="174625" algn="l"/>
                <a:tab pos="358775" algn="l"/>
                <a:tab pos="3592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 u="sng" dirty="0">
                <a:solidFill>
                  <a:srgbClr val="000000"/>
                </a:solidFill>
              </a:rPr>
              <a:t>Možná realizace</a:t>
            </a:r>
            <a:r>
              <a:rPr lang="cs-CZ" altLang="cs-CZ" sz="2000" b="1" dirty="0">
                <a:solidFill>
                  <a:srgbClr val="000000"/>
                </a:solidFill>
              </a:rPr>
              <a:t>:</a:t>
            </a:r>
          </a:p>
          <a:p>
            <a:pPr>
              <a:spcBef>
                <a:spcPct val="30000"/>
              </a:spcBef>
            </a:pPr>
            <a:r>
              <a:rPr lang="cs-CZ" altLang="cs-CZ" b="1" dirty="0">
                <a:solidFill>
                  <a:srgbClr val="000000"/>
                </a:solidFill>
              </a:rPr>
              <a:t>*	změna odporu ve vinutí rotoru	- 	ztrátová regulace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 neprovádí se</a:t>
            </a:r>
          </a:p>
          <a:p>
            <a:pPr>
              <a:spcBef>
                <a:spcPct val="30000"/>
              </a:spcBef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*	změna napětí na vinutí rotoru 	- 	s rozvojem měničů kmitočtu postupně ztrácí na významu  omezené využití u starších </a:t>
            </a:r>
            <a:r>
              <a:rPr lang="cs-CZ" altLang="cs-CZ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pohonů</a:t>
            </a:r>
          </a:p>
          <a:p>
            <a:pPr>
              <a:spcBef>
                <a:spcPct val="30000"/>
              </a:spcBef>
            </a:pPr>
            <a:r>
              <a:rPr lang="cs-CZ" altLang="cs-CZ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			-	nejvíce se využívá u větrných elektráren středních výkonů </a:t>
            </a:r>
          </a:p>
          <a:p>
            <a:pPr>
              <a:spcBef>
                <a:spcPct val="30000"/>
              </a:spcBef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	-	</a:t>
            </a:r>
            <a:r>
              <a:rPr lang="cs-CZ" altLang="cs-CZ" b="1" dirty="0" err="1">
                <a:solidFill>
                  <a:srgbClr val="000000"/>
                </a:solidFill>
                <a:sym typeface="Symbol" panose="05050102010706020507" pitchFamily="18" charset="2"/>
              </a:rPr>
              <a:t>podsynchronní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kaskáda	-	regulace do synchronních otáček</a:t>
            </a:r>
          </a:p>
          <a:p>
            <a:pPr>
              <a:spcBef>
                <a:spcPct val="30000"/>
              </a:spcBef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	-	</a:t>
            </a:r>
            <a:r>
              <a:rPr lang="cs-CZ" altLang="cs-CZ" b="1" dirty="0" err="1">
                <a:solidFill>
                  <a:srgbClr val="000000"/>
                </a:solidFill>
                <a:sym typeface="Symbol" panose="05050102010706020507" pitchFamily="18" charset="2"/>
              </a:rPr>
              <a:t>nadsynchronní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kaskáda	-	možnost i </a:t>
            </a:r>
            <a:r>
              <a:rPr lang="cs-CZ" altLang="cs-CZ" b="1" dirty="0" err="1">
                <a:solidFill>
                  <a:srgbClr val="000000"/>
                </a:solidFill>
                <a:sym typeface="Symbol" panose="05050102010706020507" pitchFamily="18" charset="2"/>
              </a:rPr>
              <a:t>nadsynchronních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otáček 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1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10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710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10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10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10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244475"/>
            <a:ext cx="6048375" cy="1312863"/>
          </a:xfrm>
        </p:spPr>
        <p:txBody>
          <a:bodyPr/>
          <a:lstStyle/>
          <a:p>
            <a:pPr algn="ctr"/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Zapojení podsynchronní kaskády</a:t>
            </a:r>
          </a:p>
        </p:txBody>
      </p:sp>
      <p:pic>
        <p:nvPicPr>
          <p:cNvPr id="17306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04"/>
          <a:stretch>
            <a:fillRect/>
          </a:stretch>
        </p:blipFill>
        <p:spPr bwMode="auto">
          <a:xfrm>
            <a:off x="323850" y="1573213"/>
            <a:ext cx="8496300" cy="509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3062" name="Text Box 6"/>
          <p:cNvSpPr txBox="1">
            <a:spLocks noChangeArrowheads="1"/>
          </p:cNvSpPr>
          <p:nvPr/>
        </p:nvSpPr>
        <p:spPr bwMode="auto">
          <a:xfrm>
            <a:off x="250825" y="5589588"/>
            <a:ext cx="1511300" cy="66675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Kroužkový motor</a:t>
            </a:r>
          </a:p>
        </p:txBody>
      </p:sp>
      <p:sp>
        <p:nvSpPr>
          <p:cNvPr id="173063" name="Text Box 7"/>
          <p:cNvSpPr txBox="1">
            <a:spLocks noChangeArrowheads="1"/>
          </p:cNvSpPr>
          <p:nvPr/>
        </p:nvSpPr>
        <p:spPr bwMode="auto">
          <a:xfrm>
            <a:off x="5724525" y="2781300"/>
            <a:ext cx="1727200" cy="72707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Řízený usměrňovač</a:t>
            </a:r>
          </a:p>
        </p:txBody>
      </p:sp>
      <p:sp>
        <p:nvSpPr>
          <p:cNvPr id="173064" name="Text Box 8"/>
          <p:cNvSpPr txBox="1">
            <a:spLocks noChangeArrowheads="1"/>
          </p:cNvSpPr>
          <p:nvPr/>
        </p:nvSpPr>
        <p:spPr bwMode="auto">
          <a:xfrm>
            <a:off x="4211638" y="1916113"/>
            <a:ext cx="2808287" cy="72707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Vyhlazovací tlumivka a její činný odpor</a:t>
            </a:r>
          </a:p>
        </p:txBody>
      </p:sp>
      <p:sp>
        <p:nvSpPr>
          <p:cNvPr id="173065" name="Text Box 9"/>
          <p:cNvSpPr txBox="1">
            <a:spLocks noChangeArrowheads="1"/>
          </p:cNvSpPr>
          <p:nvPr/>
        </p:nvSpPr>
        <p:spPr bwMode="auto">
          <a:xfrm>
            <a:off x="2195513" y="1916113"/>
            <a:ext cx="1800225" cy="72707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Neřízený usměrňovač</a:t>
            </a:r>
          </a:p>
        </p:txBody>
      </p:sp>
      <p:sp>
        <p:nvSpPr>
          <p:cNvPr id="173066" name="Line 10"/>
          <p:cNvSpPr>
            <a:spLocks noChangeShapeType="1"/>
          </p:cNvSpPr>
          <p:nvPr/>
        </p:nvSpPr>
        <p:spPr bwMode="auto">
          <a:xfrm flipH="1">
            <a:off x="2771775" y="2636838"/>
            <a:ext cx="0" cy="15128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73067" name="Line 11"/>
          <p:cNvSpPr>
            <a:spLocks noChangeShapeType="1"/>
          </p:cNvSpPr>
          <p:nvPr/>
        </p:nvSpPr>
        <p:spPr bwMode="auto">
          <a:xfrm>
            <a:off x="4211638" y="2636838"/>
            <a:ext cx="360362" cy="7921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73068" name="Line 12"/>
          <p:cNvSpPr>
            <a:spLocks noChangeShapeType="1"/>
          </p:cNvSpPr>
          <p:nvPr/>
        </p:nvSpPr>
        <p:spPr bwMode="auto">
          <a:xfrm>
            <a:off x="4211638" y="2636838"/>
            <a:ext cx="215900" cy="28082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73069" name="Line 13"/>
          <p:cNvSpPr>
            <a:spLocks noChangeShapeType="1"/>
          </p:cNvSpPr>
          <p:nvPr/>
        </p:nvSpPr>
        <p:spPr bwMode="auto">
          <a:xfrm>
            <a:off x="6948488" y="3500438"/>
            <a:ext cx="0" cy="5048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73070" name="Text Box 14"/>
          <p:cNvSpPr txBox="1">
            <a:spLocks noChangeArrowheads="1"/>
          </p:cNvSpPr>
          <p:nvPr/>
        </p:nvSpPr>
        <p:spPr bwMode="auto">
          <a:xfrm>
            <a:off x="6661150" y="620713"/>
            <a:ext cx="2232025" cy="72707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Vazební transformátor</a:t>
            </a:r>
          </a:p>
        </p:txBody>
      </p:sp>
      <p:sp>
        <p:nvSpPr>
          <p:cNvPr id="173071" name="Line 15"/>
          <p:cNvSpPr>
            <a:spLocks noChangeShapeType="1"/>
          </p:cNvSpPr>
          <p:nvPr/>
        </p:nvSpPr>
        <p:spPr bwMode="auto">
          <a:xfrm flipH="1">
            <a:off x="8101013" y="1341438"/>
            <a:ext cx="503237" cy="93503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73072" name="Line 16"/>
          <p:cNvSpPr>
            <a:spLocks noChangeShapeType="1"/>
          </p:cNvSpPr>
          <p:nvPr/>
        </p:nvSpPr>
        <p:spPr bwMode="auto">
          <a:xfrm flipV="1">
            <a:off x="1187450" y="4149725"/>
            <a:ext cx="288925" cy="14398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3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3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73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73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73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3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3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73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73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3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73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73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73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8" grpId="0"/>
      <p:bldP spid="173062" grpId="0" animBg="1"/>
      <p:bldP spid="173063" grpId="0" animBg="1"/>
      <p:bldP spid="173064" grpId="0" animBg="1"/>
      <p:bldP spid="173065" grpId="0" animBg="1"/>
      <p:bldP spid="173066" grpId="0" animBg="1"/>
      <p:bldP spid="173067" grpId="0" animBg="1"/>
      <p:bldP spid="173068" grpId="0" animBg="1"/>
      <p:bldP spid="173069" grpId="0" animBg="1"/>
      <p:bldP spid="173070" grpId="0" animBg="1"/>
      <p:bldP spid="173071" grpId="0" animBg="1"/>
      <p:bldP spid="17307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640762" cy="736600"/>
          </a:xfrm>
        </p:spPr>
        <p:txBody>
          <a:bodyPr/>
          <a:lstStyle/>
          <a:p>
            <a:pPr algn="ctr"/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Princip podsynchronní kaskády</a:t>
            </a:r>
          </a:p>
        </p:txBody>
      </p:sp>
      <p:pic>
        <p:nvPicPr>
          <p:cNvPr id="17408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04"/>
          <a:stretch>
            <a:fillRect/>
          </a:stretch>
        </p:blipFill>
        <p:spPr bwMode="auto">
          <a:xfrm>
            <a:off x="107950" y="1052513"/>
            <a:ext cx="3959225" cy="237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095" name="Text Box 15"/>
          <p:cNvSpPr txBox="1">
            <a:spLocks noChangeArrowheads="1"/>
          </p:cNvSpPr>
          <p:nvPr/>
        </p:nvSpPr>
        <p:spPr bwMode="auto">
          <a:xfrm>
            <a:off x="107950" y="3541713"/>
            <a:ext cx="8713788" cy="13112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174625" indent="-174625"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*	rotorové vinutí je připojeno přes kroužky na neřízený usměrňovač U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1</a:t>
            </a:r>
          </a:p>
          <a:p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*	ve stejnosměrném meziobvodu je zařazena tlumivka (L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d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, R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d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), která vyhladí průběh proudu</a:t>
            </a:r>
          </a:p>
          <a:p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*	rychlost motoru se řídí změnou řídícího úhlu 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2</a:t>
            </a:r>
            <a:endParaRPr lang="cs-CZ" altLang="cs-CZ" sz="2000" b="1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174096" name="Text Box 16"/>
          <p:cNvSpPr txBox="1">
            <a:spLocks noChangeArrowheads="1"/>
          </p:cNvSpPr>
          <p:nvPr/>
        </p:nvSpPr>
        <p:spPr bwMode="auto">
          <a:xfrm>
            <a:off x="4140200" y="1700213"/>
            <a:ext cx="2303463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174625" indent="-174625"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Podle 2. KZ platí:</a:t>
            </a:r>
          </a:p>
        </p:txBody>
      </p:sp>
      <p:graphicFrame>
        <p:nvGraphicFramePr>
          <p:cNvPr id="174097" name="Object 17"/>
          <p:cNvGraphicFramePr>
            <a:graphicFrameLocks noChangeAspect="1"/>
          </p:cNvGraphicFramePr>
          <p:nvPr/>
        </p:nvGraphicFramePr>
        <p:xfrm>
          <a:off x="3995738" y="2205038"/>
          <a:ext cx="496887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8" name="Rovnice" r:id="rId4" imgW="2298600" imgH="431640" progId="Equation.3">
                  <p:embed/>
                </p:oleObj>
              </mc:Choice>
              <mc:Fallback>
                <p:oleObj name="Rovnice" r:id="rId4" imgW="2298600" imgH="4316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2205038"/>
                        <a:ext cx="4968875" cy="93345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098" name="Text Box 18"/>
          <p:cNvSpPr txBox="1">
            <a:spLocks noChangeArrowheads="1"/>
          </p:cNvSpPr>
          <p:nvPr/>
        </p:nvSpPr>
        <p:spPr bwMode="auto">
          <a:xfrm>
            <a:off x="107950" y="4941888"/>
            <a:ext cx="8712200" cy="185896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174625" indent="-174625" algn="l">
              <a:tabLst>
                <a:tab pos="1252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 algn="l">
              <a:tabLst>
                <a:tab pos="1252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1252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252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252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252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252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252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252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Protože R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d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  0 (činný odpor vinutí je velmi malý)  ?</a:t>
            </a:r>
          </a:p>
          <a:p>
            <a:pPr algn="ctr">
              <a:spcBef>
                <a:spcPct val="50000"/>
              </a:spcBef>
            </a:pPr>
            <a:r>
              <a:rPr lang="cs-CZ" altLang="cs-CZ" sz="2400" b="1">
                <a:solidFill>
                  <a:srgbClr val="000000"/>
                </a:solidFill>
                <a:sym typeface="Symbol" panose="05050102010706020507" pitchFamily="18" charset="2"/>
              </a:rPr>
              <a:t>(U</a:t>
            </a:r>
            <a:r>
              <a:rPr lang="cs-CZ" altLang="cs-CZ" sz="2400" b="1" baseline="-25000">
                <a:solidFill>
                  <a:srgbClr val="000000"/>
                </a:solidFill>
                <a:sym typeface="Symbol" panose="05050102010706020507" pitchFamily="18" charset="2"/>
              </a:rPr>
              <a:t>d1</a:t>
            </a:r>
            <a:r>
              <a:rPr lang="cs-CZ" altLang="cs-CZ" sz="2400" b="1">
                <a:solidFill>
                  <a:srgbClr val="000000"/>
                </a:solidFill>
                <a:sym typeface="Symbol" panose="05050102010706020507" pitchFamily="18" charset="2"/>
              </a:rPr>
              <a:t> + U</a:t>
            </a:r>
            <a:r>
              <a:rPr lang="cs-CZ" altLang="cs-CZ" sz="2400" b="1" baseline="-25000">
                <a:solidFill>
                  <a:srgbClr val="000000"/>
                </a:solidFill>
                <a:sym typeface="Symbol" panose="05050102010706020507" pitchFamily="18" charset="2"/>
              </a:rPr>
              <a:t>d2</a:t>
            </a:r>
            <a:r>
              <a:rPr lang="cs-CZ" altLang="cs-CZ" sz="2400" b="1">
                <a:solidFill>
                  <a:srgbClr val="000000"/>
                </a:solidFill>
                <a:sym typeface="Symbol" panose="05050102010706020507" pitchFamily="18" charset="2"/>
              </a:rPr>
              <a:t>)</a:t>
            </a:r>
            <a:r>
              <a:rPr lang="cs-CZ" altLang="cs-CZ" sz="2400" b="1" baseline="-2500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400" b="1">
                <a:solidFill>
                  <a:srgbClr val="000000"/>
                </a:solidFill>
                <a:sym typeface="Symbol" panose="05050102010706020507" pitchFamily="18" charset="2"/>
              </a:rPr>
              <a:t> U</a:t>
            </a:r>
            <a:r>
              <a:rPr lang="cs-CZ" altLang="cs-CZ" sz="2400" b="1" baseline="-25000">
                <a:solidFill>
                  <a:srgbClr val="000000"/>
                </a:solidFill>
                <a:sym typeface="Symbol" panose="05050102010706020507" pitchFamily="18" charset="2"/>
              </a:rPr>
              <a:t>d1</a:t>
            </a:r>
            <a:r>
              <a:rPr lang="cs-CZ" altLang="cs-CZ" sz="2400" b="1">
                <a:solidFill>
                  <a:srgbClr val="000000"/>
                </a:solidFill>
                <a:sym typeface="Symbol" panose="05050102010706020507" pitchFamily="18" charset="2"/>
              </a:rPr>
              <a:t> = -U</a:t>
            </a:r>
            <a:r>
              <a:rPr lang="cs-CZ" altLang="cs-CZ" sz="2400" b="1" baseline="-25000">
                <a:solidFill>
                  <a:srgbClr val="000000"/>
                </a:solidFill>
                <a:sym typeface="Symbol" panose="05050102010706020507" pitchFamily="18" charset="2"/>
              </a:rPr>
              <a:t>d2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kde 	U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d1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 =  K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U1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 * U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r0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 * s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		U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d2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 = K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U2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 * U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T2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 *cos 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2</a:t>
            </a:r>
            <a:endParaRPr lang="cs-CZ" altLang="cs-CZ" sz="2000" b="1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4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4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0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40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4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4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4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7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/>
      <p:bldP spid="17409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640762" cy="736600"/>
          </a:xfrm>
        </p:spPr>
        <p:txBody>
          <a:bodyPr/>
          <a:lstStyle/>
          <a:p>
            <a:pPr algn="ctr"/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Princip podsynchronní kaskády</a:t>
            </a:r>
          </a:p>
        </p:txBody>
      </p:sp>
      <p:pic>
        <p:nvPicPr>
          <p:cNvPr id="17510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04"/>
          <a:stretch>
            <a:fillRect/>
          </a:stretch>
        </p:blipFill>
        <p:spPr bwMode="auto">
          <a:xfrm>
            <a:off x="107950" y="1052513"/>
            <a:ext cx="3600450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5108" name="Text Box 4"/>
          <p:cNvSpPr txBox="1">
            <a:spLocks noChangeArrowheads="1"/>
          </p:cNvSpPr>
          <p:nvPr/>
        </p:nvSpPr>
        <p:spPr bwMode="auto">
          <a:xfrm>
            <a:off x="107950" y="3327400"/>
            <a:ext cx="8713788" cy="8223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174625" indent="-174625"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2400" b="1">
                <a:solidFill>
                  <a:srgbClr val="000000"/>
                </a:solidFill>
                <a:sym typeface="Symbol" panose="05050102010706020507" pitchFamily="18" charset="2"/>
              </a:rPr>
              <a:t>jelikož s  0  cos </a:t>
            </a:r>
            <a:r>
              <a:rPr lang="cs-CZ" altLang="cs-CZ" sz="2400" b="1" baseline="-25000">
                <a:solidFill>
                  <a:srgbClr val="000000"/>
                </a:solidFill>
                <a:sym typeface="Symbol" panose="05050102010706020507" pitchFamily="18" charset="2"/>
              </a:rPr>
              <a:t>2</a:t>
            </a:r>
            <a:r>
              <a:rPr lang="cs-CZ" altLang="cs-CZ" sz="2400" b="1">
                <a:solidFill>
                  <a:srgbClr val="000000"/>
                </a:solidFill>
                <a:sym typeface="Symbol" panose="05050102010706020507" pitchFamily="18" charset="2"/>
              </a:rPr>
              <a:t>  0  90</a:t>
            </a:r>
            <a:r>
              <a:rPr lang="cs-CZ" altLang="cs-CZ" sz="2400" b="1" baseline="3000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  <a:r>
              <a:rPr lang="cs-CZ" altLang="cs-CZ" sz="2400" b="1">
                <a:solidFill>
                  <a:srgbClr val="000000"/>
                </a:solidFill>
                <a:sym typeface="Symbol" panose="05050102010706020507" pitchFamily="18" charset="2"/>
              </a:rPr>
              <a:t>  </a:t>
            </a:r>
            <a:r>
              <a:rPr lang="cs-CZ" altLang="cs-CZ" sz="2400" b="1" baseline="-2500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  <a:r>
              <a:rPr lang="cs-CZ" altLang="cs-CZ" sz="2400" b="1">
                <a:solidFill>
                  <a:srgbClr val="000000"/>
                </a:solidFill>
                <a:sym typeface="Symbol" panose="05050102010706020507" pitchFamily="18" charset="2"/>
              </a:rPr>
              <a:t>  150</a:t>
            </a:r>
            <a:r>
              <a:rPr lang="cs-CZ" altLang="cs-CZ" sz="2400" b="1" baseline="30000">
                <a:solidFill>
                  <a:srgbClr val="000000"/>
                </a:solidFill>
                <a:sym typeface="Symbol" panose="05050102010706020507" pitchFamily="18" charset="2"/>
              </a:rPr>
              <a:t>0 </a:t>
            </a:r>
          </a:p>
          <a:p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(řízený usměrňovač je v invertorovém režimu)</a:t>
            </a:r>
            <a:r>
              <a:rPr lang="cs-CZ" altLang="cs-CZ" sz="2400" b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endParaRPr lang="cs-CZ" altLang="cs-CZ" sz="2400" b="1" baseline="3000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175109" name="Text Box 5"/>
          <p:cNvSpPr txBox="1">
            <a:spLocks noChangeArrowheads="1"/>
          </p:cNvSpPr>
          <p:nvPr/>
        </p:nvSpPr>
        <p:spPr bwMode="auto">
          <a:xfrm>
            <a:off x="4211638" y="1125538"/>
            <a:ext cx="475297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174625" indent="-174625"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Za předpokladu K</a:t>
            </a:r>
            <a:r>
              <a:rPr lang="cs-CZ" altLang="cs-CZ" sz="24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U1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 = K</a:t>
            </a:r>
            <a:r>
              <a:rPr lang="cs-CZ" altLang="cs-CZ" sz="24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U2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  platí:</a:t>
            </a:r>
          </a:p>
        </p:txBody>
      </p:sp>
      <p:graphicFrame>
        <p:nvGraphicFramePr>
          <p:cNvPr id="175110" name="Object 6"/>
          <p:cNvGraphicFramePr>
            <a:graphicFrameLocks noChangeAspect="1"/>
          </p:cNvGraphicFramePr>
          <p:nvPr/>
        </p:nvGraphicFramePr>
        <p:xfrm>
          <a:off x="5286375" y="1773238"/>
          <a:ext cx="2814638" cy="110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31" name="Rovnice" r:id="rId4" imgW="1104840" imgH="431640" progId="Equation.3">
                  <p:embed/>
                </p:oleObj>
              </mc:Choice>
              <mc:Fallback>
                <p:oleObj name="Rovnice" r:id="rId4" imgW="110484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75" y="1773238"/>
                        <a:ext cx="2814638" cy="1100137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5111" name="Text Box 7"/>
          <p:cNvSpPr txBox="1">
            <a:spLocks noChangeArrowheads="1"/>
          </p:cNvSpPr>
          <p:nvPr/>
        </p:nvSpPr>
        <p:spPr bwMode="auto">
          <a:xfrm>
            <a:off x="179388" y="4365625"/>
            <a:ext cx="8712200" cy="24082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174625" indent="-174625" algn="l">
              <a:tabLst>
                <a:tab pos="1252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 algn="l">
              <a:tabLst>
                <a:tab pos="1252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1252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1252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1252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252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252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252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252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200" b="1" u="sng">
                <a:solidFill>
                  <a:srgbClr val="000000"/>
                </a:solidFill>
                <a:sym typeface="Symbol" panose="05050102010706020507" pitchFamily="18" charset="2"/>
              </a:rPr>
              <a:t>Provoz podsynchronní kaskády</a:t>
            </a:r>
            <a:r>
              <a:rPr lang="cs-CZ" altLang="cs-CZ" sz="2200" b="1">
                <a:solidFill>
                  <a:srgbClr val="000000"/>
                </a:solidFill>
                <a:sym typeface="Symbol" panose="05050102010706020507" pitchFamily="18" charset="2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*	maximální skluz (minimální otáčky) je pro maximální úhel otevření 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2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*	pro 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2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 = 90</a:t>
            </a:r>
            <a:r>
              <a:rPr lang="cs-CZ" altLang="cs-CZ" sz="2000" b="1" baseline="3000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 (cos 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2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 = 0) odebírá řízený usměrňovač ze sítě pouze jalový výkon  účiník celého pohonu se výrazně zhoršuje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*	pro zlepšení účiníku se omezuje rozsah regulace - n = (75 – 95)% * n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s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, rozběh kaskády je pak odporový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5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5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5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5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5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5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5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5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5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5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5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75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5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75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6" grpId="0"/>
      <p:bldP spid="17510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640762" cy="736600"/>
          </a:xfrm>
        </p:spPr>
        <p:txBody>
          <a:bodyPr/>
          <a:lstStyle/>
          <a:p>
            <a:pPr algn="ctr"/>
            <a:r>
              <a:rPr lang="cs-CZ" altLang="cs-CZ" sz="38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Regulace otáček změnou frekvence</a:t>
            </a:r>
          </a:p>
        </p:txBody>
      </p:sp>
      <p:sp>
        <p:nvSpPr>
          <p:cNvPr id="176132" name="Text Box 4"/>
          <p:cNvSpPr txBox="1">
            <a:spLocks noChangeArrowheads="1"/>
          </p:cNvSpPr>
          <p:nvPr/>
        </p:nvSpPr>
        <p:spPr bwMode="auto">
          <a:xfrm>
            <a:off x="179388" y="1196975"/>
            <a:ext cx="8713787" cy="1158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174625" indent="-174625"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*	v současné době nejrozšířenější způsob regulace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*	rozvoj polovodičové techniky umožňuje použití pro vyšší výkonu, snižování hmotnosti a ztrát měničů</a:t>
            </a:r>
            <a:endParaRPr lang="cs-CZ" altLang="cs-CZ" sz="2000" b="1" baseline="30000" dirty="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107950" y="2636838"/>
            <a:ext cx="8964613" cy="32607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3135313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 algn="l">
              <a:tabLst>
                <a:tab pos="3135313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3135313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135313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135313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135313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135313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135313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135313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200" b="1" u="sng">
                <a:solidFill>
                  <a:srgbClr val="000000"/>
                </a:solidFill>
                <a:sym typeface="Symbol" panose="05050102010706020507" pitchFamily="18" charset="2"/>
              </a:rPr>
              <a:t>Momentová charakteristika</a:t>
            </a:r>
            <a:r>
              <a:rPr lang="cs-CZ" altLang="cs-CZ" sz="2200" b="1">
                <a:solidFill>
                  <a:srgbClr val="000000"/>
                </a:solidFill>
                <a:sym typeface="Symbol" panose="05050102010706020507" pitchFamily="18" charset="2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Ze základních vztahů indukčního motoru lze odvodit závislost mezi otáčkami a momentem: </a:t>
            </a:r>
          </a:p>
          <a:p>
            <a:pPr algn="ctr">
              <a:spcBef>
                <a:spcPct val="50000"/>
              </a:spcBef>
            </a:pPr>
            <a:r>
              <a:rPr lang="cs-CZ" altLang="cs-CZ" sz="2400" b="1">
                <a:solidFill>
                  <a:srgbClr val="000000"/>
                </a:solidFill>
                <a:sym typeface="Symbol" panose="05050102010706020507" pitchFamily="18" charset="2"/>
              </a:rPr>
              <a:t>n = n</a:t>
            </a:r>
            <a:r>
              <a:rPr lang="cs-CZ" altLang="cs-CZ" sz="2400" b="1" baseline="-2500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  <a:r>
              <a:rPr lang="cs-CZ" altLang="cs-CZ" sz="2400" b="1">
                <a:solidFill>
                  <a:srgbClr val="000000"/>
                </a:solidFill>
                <a:sym typeface="Symbol" panose="05050102010706020507" pitchFamily="18" charset="2"/>
              </a:rPr>
              <a:t> – K * M</a:t>
            </a:r>
            <a:r>
              <a:rPr lang="cs-CZ" altLang="cs-CZ" sz="2200" b="1">
                <a:solidFill>
                  <a:srgbClr val="000000"/>
                </a:solidFill>
                <a:sym typeface="Symbol" panose="05050102010706020507" pitchFamily="18" charset="2"/>
              </a:rPr>
              <a:t> 	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(matematicky y = k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1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 – k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2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 * x)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Platí za předpokladu:	R1 (odpor vinutí statoru)  0</a:t>
            </a:r>
          </a:p>
          <a:p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	pracovní rozsah skluzů s </a:t>
            </a:r>
            <a:r>
              <a:rPr lang="en-US" altLang="cs-CZ" sz="2000" b="1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«</a:t>
            </a:r>
            <a:r>
              <a:rPr lang="cs-CZ" altLang="cs-CZ" sz="2000" b="1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s</a:t>
            </a:r>
            <a:r>
              <a:rPr lang="cs-CZ" altLang="cs-CZ" sz="2000" b="1" baseline="-2500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zv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  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Daná momentová charakteristika odpovídá mechanické charakteristice stejnosměrného motoru s cizím buzením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6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6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6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6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6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6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6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61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61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640762" cy="1295400"/>
          </a:xfrm>
        </p:spPr>
        <p:txBody>
          <a:bodyPr/>
          <a:lstStyle/>
          <a:p>
            <a:pPr algn="ctr"/>
            <a:r>
              <a:rPr lang="cs-CZ" altLang="cs-CZ" sz="38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Zjednodušená momentová charakteristika pro s </a:t>
            </a:r>
            <a:r>
              <a:rPr lang="en-US" altLang="cs-CZ" sz="3800" u="sng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cs-CZ" altLang="cs-CZ" sz="3800" u="sng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lang="cs-CZ" altLang="cs-CZ" sz="3800" u="sng" baseline="-250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zv</a:t>
            </a:r>
            <a:endParaRPr lang="en-US" altLang="cs-CZ" sz="3800" u="sng" baseline="-250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157" name="Freeform 5"/>
          <p:cNvSpPr>
            <a:spLocks/>
          </p:cNvSpPr>
          <p:nvPr/>
        </p:nvSpPr>
        <p:spPr bwMode="auto">
          <a:xfrm>
            <a:off x="1116013" y="2276475"/>
            <a:ext cx="5543550" cy="3384550"/>
          </a:xfrm>
          <a:custGeom>
            <a:avLst/>
            <a:gdLst>
              <a:gd name="T0" fmla="*/ 0 w 3492"/>
              <a:gd name="T1" fmla="*/ 0 h 2132"/>
              <a:gd name="T2" fmla="*/ 0 w 3492"/>
              <a:gd name="T3" fmla="*/ 2132 h 2132"/>
              <a:gd name="T4" fmla="*/ 3492 w 3492"/>
              <a:gd name="T5" fmla="*/ 2132 h 2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92" h="2132">
                <a:moveTo>
                  <a:pt x="0" y="0"/>
                </a:moveTo>
                <a:lnTo>
                  <a:pt x="0" y="2132"/>
                </a:lnTo>
                <a:lnTo>
                  <a:pt x="3492" y="2132"/>
                </a:ln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77158" name="Line 6"/>
          <p:cNvSpPr>
            <a:spLocks noChangeShapeType="1"/>
          </p:cNvSpPr>
          <p:nvPr/>
        </p:nvSpPr>
        <p:spPr bwMode="auto">
          <a:xfrm>
            <a:off x="1116013" y="2492375"/>
            <a:ext cx="4751387" cy="7921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77159" name="Line 7"/>
          <p:cNvSpPr>
            <a:spLocks noChangeShapeType="1"/>
          </p:cNvSpPr>
          <p:nvPr/>
        </p:nvSpPr>
        <p:spPr bwMode="auto">
          <a:xfrm>
            <a:off x="1116013" y="2924175"/>
            <a:ext cx="4751387" cy="7921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77160" name="Line 8"/>
          <p:cNvSpPr>
            <a:spLocks noChangeShapeType="1"/>
          </p:cNvSpPr>
          <p:nvPr/>
        </p:nvSpPr>
        <p:spPr bwMode="auto">
          <a:xfrm>
            <a:off x="1116013" y="3357563"/>
            <a:ext cx="4751387" cy="7921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77161" name="Line 9"/>
          <p:cNvSpPr>
            <a:spLocks noChangeShapeType="1"/>
          </p:cNvSpPr>
          <p:nvPr/>
        </p:nvSpPr>
        <p:spPr bwMode="auto">
          <a:xfrm>
            <a:off x="1116013" y="3789363"/>
            <a:ext cx="4751387" cy="7921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77162" name="Text Box 10"/>
          <p:cNvSpPr txBox="1">
            <a:spLocks noChangeArrowheads="1"/>
          </p:cNvSpPr>
          <p:nvPr/>
        </p:nvSpPr>
        <p:spPr bwMode="auto">
          <a:xfrm>
            <a:off x="755650" y="2060575"/>
            <a:ext cx="2286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177163" name="Text Box 11"/>
          <p:cNvSpPr txBox="1">
            <a:spLocks noChangeArrowheads="1"/>
          </p:cNvSpPr>
          <p:nvPr/>
        </p:nvSpPr>
        <p:spPr bwMode="auto">
          <a:xfrm>
            <a:off x="5722938" y="2060575"/>
            <a:ext cx="1801812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200" b="1">
                <a:solidFill>
                  <a:srgbClr val="000000"/>
                </a:solidFill>
              </a:rPr>
              <a:t>f</a:t>
            </a:r>
            <a:r>
              <a:rPr lang="cs-CZ" altLang="cs-CZ" sz="2200" b="1" baseline="-25000">
                <a:solidFill>
                  <a:srgbClr val="000000"/>
                </a:solidFill>
              </a:rPr>
              <a:t>1</a:t>
            </a:r>
            <a:r>
              <a:rPr lang="cs-CZ" altLang="cs-CZ" sz="2200" b="1">
                <a:solidFill>
                  <a:srgbClr val="000000"/>
                </a:solidFill>
              </a:rPr>
              <a:t> </a:t>
            </a:r>
            <a:r>
              <a:rPr lang="cs-CZ" altLang="cs-CZ" sz="2200" b="1">
                <a:solidFill>
                  <a:srgbClr val="000000"/>
                </a:solidFill>
                <a:sym typeface="Symbol" panose="05050102010706020507" pitchFamily="18" charset="2"/>
              </a:rPr>
              <a:t> f</a:t>
            </a:r>
            <a:r>
              <a:rPr lang="cs-CZ" altLang="cs-CZ" sz="2200" b="1" baseline="-25000">
                <a:solidFill>
                  <a:srgbClr val="000000"/>
                </a:solidFill>
                <a:sym typeface="Symbol" panose="05050102010706020507" pitchFamily="18" charset="2"/>
              </a:rPr>
              <a:t>2</a:t>
            </a:r>
            <a:r>
              <a:rPr lang="cs-CZ" altLang="cs-CZ" sz="2200" b="1">
                <a:solidFill>
                  <a:srgbClr val="000000"/>
                </a:solidFill>
                <a:sym typeface="Symbol" panose="05050102010706020507" pitchFamily="18" charset="2"/>
              </a:rPr>
              <a:t>  f</a:t>
            </a:r>
            <a:r>
              <a:rPr lang="cs-CZ" altLang="cs-CZ" sz="2200" b="1" baseline="-25000">
                <a:solidFill>
                  <a:srgbClr val="000000"/>
                </a:solidFill>
                <a:sym typeface="Symbol" panose="05050102010706020507" pitchFamily="18" charset="2"/>
              </a:rPr>
              <a:t>3</a:t>
            </a:r>
            <a:r>
              <a:rPr lang="cs-CZ" altLang="cs-CZ" sz="2200" b="1">
                <a:solidFill>
                  <a:srgbClr val="000000"/>
                </a:solidFill>
                <a:sym typeface="Symbol" panose="05050102010706020507" pitchFamily="18" charset="2"/>
              </a:rPr>
              <a:t>  f</a:t>
            </a:r>
            <a:r>
              <a:rPr lang="cs-CZ" altLang="cs-CZ" sz="2200" b="1" baseline="-25000">
                <a:solidFill>
                  <a:srgbClr val="000000"/>
                </a:solidFill>
                <a:sym typeface="Symbol" panose="05050102010706020507" pitchFamily="18" charset="2"/>
              </a:rPr>
              <a:t>4</a:t>
            </a:r>
          </a:p>
        </p:txBody>
      </p:sp>
      <p:sp>
        <p:nvSpPr>
          <p:cNvPr id="177164" name="Text Box 12"/>
          <p:cNvSpPr txBox="1">
            <a:spLocks noChangeArrowheads="1"/>
          </p:cNvSpPr>
          <p:nvPr/>
        </p:nvSpPr>
        <p:spPr bwMode="auto">
          <a:xfrm>
            <a:off x="6489700" y="5805488"/>
            <a:ext cx="2841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M</a:t>
            </a:r>
          </a:p>
        </p:txBody>
      </p:sp>
      <p:sp>
        <p:nvSpPr>
          <p:cNvPr id="177165" name="Text Box 13"/>
          <p:cNvSpPr txBox="1">
            <a:spLocks noChangeArrowheads="1"/>
          </p:cNvSpPr>
          <p:nvPr/>
        </p:nvSpPr>
        <p:spPr bwMode="auto">
          <a:xfrm>
            <a:off x="5954713" y="3092450"/>
            <a:ext cx="273050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200" b="1">
                <a:solidFill>
                  <a:srgbClr val="000000"/>
                </a:solidFill>
              </a:rPr>
              <a:t>f</a:t>
            </a:r>
            <a:r>
              <a:rPr lang="cs-CZ" altLang="cs-CZ" sz="2200" b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7166" name="Text Box 14"/>
          <p:cNvSpPr txBox="1">
            <a:spLocks noChangeArrowheads="1"/>
          </p:cNvSpPr>
          <p:nvPr/>
        </p:nvSpPr>
        <p:spPr bwMode="auto">
          <a:xfrm>
            <a:off x="5918200" y="3525838"/>
            <a:ext cx="273050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200" b="1">
                <a:solidFill>
                  <a:srgbClr val="000000"/>
                </a:solidFill>
              </a:rPr>
              <a:t>f</a:t>
            </a:r>
            <a:r>
              <a:rPr lang="cs-CZ" altLang="cs-CZ" sz="2200" b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77167" name="Text Box 15"/>
          <p:cNvSpPr txBox="1">
            <a:spLocks noChangeArrowheads="1"/>
          </p:cNvSpPr>
          <p:nvPr/>
        </p:nvSpPr>
        <p:spPr bwMode="auto">
          <a:xfrm>
            <a:off x="5954713" y="3933825"/>
            <a:ext cx="273050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200" b="1">
                <a:solidFill>
                  <a:srgbClr val="000000"/>
                </a:solidFill>
              </a:rPr>
              <a:t>f</a:t>
            </a:r>
            <a:r>
              <a:rPr lang="cs-CZ" altLang="cs-CZ" sz="2200" b="1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77168" name="Text Box 16"/>
          <p:cNvSpPr txBox="1">
            <a:spLocks noChangeArrowheads="1"/>
          </p:cNvSpPr>
          <p:nvPr/>
        </p:nvSpPr>
        <p:spPr bwMode="auto">
          <a:xfrm>
            <a:off x="5954713" y="4365625"/>
            <a:ext cx="273050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200" b="1" dirty="0">
                <a:solidFill>
                  <a:srgbClr val="000000"/>
                </a:solidFill>
              </a:rPr>
              <a:t>f</a:t>
            </a:r>
            <a:r>
              <a:rPr lang="cs-CZ" altLang="cs-CZ" sz="2200" b="1" baseline="-2500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77169" name="Text Box 17"/>
          <p:cNvSpPr txBox="1">
            <a:spLocks noChangeArrowheads="1"/>
          </p:cNvSpPr>
          <p:nvPr/>
        </p:nvSpPr>
        <p:spPr bwMode="auto">
          <a:xfrm>
            <a:off x="2339975" y="1844675"/>
            <a:ext cx="2303463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3135313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 algn="l">
              <a:tabLst>
                <a:tab pos="3135313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3135313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135313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135313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135313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135313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135313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135313" algn="l"/>
                <a:tab pos="54752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2400" b="1">
                <a:solidFill>
                  <a:srgbClr val="000000"/>
                </a:solidFill>
                <a:sym typeface="Symbol" panose="05050102010706020507" pitchFamily="18" charset="2"/>
              </a:rPr>
              <a:t>n = n</a:t>
            </a:r>
            <a:r>
              <a:rPr lang="cs-CZ" altLang="cs-CZ" sz="2400" b="1" baseline="-25000">
                <a:solidFill>
                  <a:srgbClr val="000000"/>
                </a:solidFill>
                <a:sym typeface="Symbol" panose="05050102010706020507" pitchFamily="18" charset="2"/>
              </a:rPr>
              <a:t>0</a:t>
            </a:r>
            <a:r>
              <a:rPr lang="cs-CZ" altLang="cs-CZ" sz="2400" b="1">
                <a:solidFill>
                  <a:srgbClr val="000000"/>
                </a:solidFill>
                <a:sym typeface="Symbol" panose="05050102010706020507" pitchFamily="18" charset="2"/>
              </a:rPr>
              <a:t> – K * M</a:t>
            </a:r>
            <a:r>
              <a:rPr lang="cs-CZ" altLang="cs-CZ" sz="2200" b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endParaRPr lang="cs-CZ" altLang="cs-CZ" sz="2000" b="1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7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7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7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7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7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7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7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7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7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7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7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7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77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7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7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7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7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7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7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77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77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7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7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4" grpId="0"/>
      <p:bldP spid="177157" grpId="0" animBg="1"/>
      <p:bldP spid="177158" grpId="0" animBg="1"/>
      <p:bldP spid="177159" grpId="0" animBg="1"/>
      <p:bldP spid="177160" grpId="0" animBg="1"/>
      <p:bldP spid="177161" grpId="0" animBg="1"/>
      <p:bldP spid="177162" grpId="0"/>
      <p:bldP spid="177163" grpId="0"/>
      <p:bldP spid="177164" grpId="0"/>
      <p:bldP spid="177165" grpId="0"/>
      <p:bldP spid="177166" grpId="0"/>
      <p:bldP spid="177167" grpId="0"/>
      <p:bldP spid="177168" grpId="0"/>
      <p:bldP spid="17716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188913"/>
            <a:ext cx="8569325" cy="1655762"/>
          </a:xfrm>
        </p:spPr>
        <p:txBody>
          <a:bodyPr/>
          <a:lstStyle/>
          <a:p>
            <a:pPr algn="ctr"/>
            <a:r>
              <a:rPr lang="cs-CZ" altLang="cs-CZ" sz="38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Momentové charakteristiky při skalárním řízení </a:t>
            </a:r>
            <a:endParaRPr lang="en-US" altLang="cs-CZ" sz="3800" u="sng" baseline="-250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150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57" t="31511" r="10661" b="20268"/>
          <a:stretch>
            <a:fillRect/>
          </a:stretch>
        </p:blipFill>
        <p:spPr bwMode="auto">
          <a:xfrm>
            <a:off x="215900" y="2205038"/>
            <a:ext cx="8748713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1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1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1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1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640762" cy="736600"/>
          </a:xfrm>
        </p:spPr>
        <p:txBody>
          <a:bodyPr/>
          <a:lstStyle/>
          <a:p>
            <a:pPr algn="ctr"/>
            <a:r>
              <a:rPr lang="cs-CZ" altLang="cs-CZ" sz="38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Zásady kmitočtového řízení</a:t>
            </a:r>
          </a:p>
        </p:txBody>
      </p:sp>
      <p:sp>
        <p:nvSpPr>
          <p:cNvPr id="178179" name="Text Box 3"/>
          <p:cNvSpPr txBox="1">
            <a:spLocks noChangeArrowheads="1"/>
          </p:cNvSpPr>
          <p:nvPr/>
        </p:nvSpPr>
        <p:spPr bwMode="auto">
          <a:xfrm>
            <a:off x="179388" y="1196975"/>
            <a:ext cx="8713787" cy="466248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8775" indent="-3587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>
                <a:solidFill>
                  <a:srgbClr val="000000"/>
                </a:solidFill>
                <a:sym typeface="Symbol" panose="05050102010706020507" pitchFamily="18" charset="2"/>
              </a:rPr>
              <a:t>Kmitočtová regulace je rozdělena do dvou úseků: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1.	</a:t>
            </a:r>
            <a:r>
              <a:rPr lang="cs-CZ" altLang="cs-CZ" sz="2000" b="1" u="sng">
                <a:solidFill>
                  <a:srgbClr val="000000"/>
                </a:solidFill>
                <a:sym typeface="Symbol" panose="05050102010706020507" pitchFamily="18" charset="2"/>
              </a:rPr>
              <a:t>Regulace s konstantním buzením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   	Je-li podíl napětí a řídícího kmitočtu (U/f) konstantní, je buzení konstantní.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	Tento způsob regulace se uplatní v první fázi regulace, od minimálních otáček do jmenovitých otáček motoru kdy platí:</a:t>
            </a:r>
          </a:p>
          <a:p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	f = 50Hz a U = U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n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 ( 400 V )</a:t>
            </a:r>
          </a:p>
          <a:p>
            <a:endParaRPr lang="cs-CZ" altLang="cs-CZ" sz="2000" b="1">
              <a:solidFill>
                <a:srgbClr val="000000"/>
              </a:solidFill>
              <a:sym typeface="Symbol" panose="05050102010706020507" pitchFamily="18" charset="2"/>
            </a:endParaRPr>
          </a:p>
          <a:p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2.	</a:t>
            </a:r>
            <a:r>
              <a:rPr lang="cs-CZ" altLang="cs-CZ" sz="2000" b="1" u="sng">
                <a:solidFill>
                  <a:srgbClr val="000000"/>
                </a:solidFill>
                <a:sym typeface="Symbol" panose="05050102010706020507" pitchFamily="18" charset="2"/>
              </a:rPr>
              <a:t>Regulace s s odbuzováním motoru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	Při dalším zvyšování frekvence ( f  f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1n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 )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již nelze zvyšovat napětí a roste pouze frekvence</a:t>
            </a:r>
          </a:p>
          <a:p>
            <a:pPr algn="ctr"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	</a:t>
            </a:r>
            <a:r>
              <a:rPr lang="cs-CZ" altLang="cs-CZ" sz="2400" b="1">
                <a:solidFill>
                  <a:srgbClr val="000000"/>
                </a:solidFill>
                <a:sym typeface="Symbol" panose="05050102010706020507" pitchFamily="18" charset="2"/>
              </a:rPr>
              <a:t> </a:t>
            </a:r>
            <a:r>
              <a:rPr lang="en-US" altLang="cs-CZ" sz="2400" b="1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~</a:t>
            </a:r>
            <a:r>
              <a:rPr lang="cs-CZ" altLang="cs-CZ" sz="2400" b="1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1/f</a:t>
            </a:r>
            <a:r>
              <a:rPr lang="cs-CZ" altLang="cs-CZ" sz="2400" b="1" baseline="-2500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lang="cs-CZ" altLang="cs-CZ" sz="2400" b="1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 M </a:t>
            </a:r>
            <a:r>
              <a:rPr lang="en-US" altLang="cs-CZ" sz="2400" b="1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~</a:t>
            </a:r>
            <a:r>
              <a:rPr lang="cs-CZ" altLang="cs-CZ" sz="2400" b="1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1/f</a:t>
            </a:r>
            <a:r>
              <a:rPr lang="cs-CZ" altLang="cs-CZ" sz="2400" b="1" baseline="-2500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1</a:t>
            </a:r>
            <a:endParaRPr lang="en-US" altLang="cs-CZ" sz="2000" b="1">
              <a:solidFill>
                <a:srgbClr val="000000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8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8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8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8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640762" cy="1152525"/>
          </a:xfrm>
        </p:spPr>
        <p:txBody>
          <a:bodyPr/>
          <a:lstStyle/>
          <a:p>
            <a:pPr algn="ctr"/>
            <a:r>
              <a:rPr lang="cs-CZ" altLang="cs-CZ" sz="32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Zásady kmitočtového řízení za předpokladu konstantního proudu</a:t>
            </a:r>
          </a:p>
        </p:txBody>
      </p:sp>
      <p:sp>
        <p:nvSpPr>
          <p:cNvPr id="179207" name="Freeform 7"/>
          <p:cNvSpPr>
            <a:spLocks/>
          </p:cNvSpPr>
          <p:nvPr/>
        </p:nvSpPr>
        <p:spPr bwMode="auto">
          <a:xfrm>
            <a:off x="755650" y="1628775"/>
            <a:ext cx="7632700" cy="4392613"/>
          </a:xfrm>
          <a:custGeom>
            <a:avLst/>
            <a:gdLst>
              <a:gd name="T0" fmla="*/ 0 w 4808"/>
              <a:gd name="T1" fmla="*/ 0 h 2767"/>
              <a:gd name="T2" fmla="*/ 0 w 4808"/>
              <a:gd name="T3" fmla="*/ 2767 h 2767"/>
              <a:gd name="T4" fmla="*/ 4808 w 4808"/>
              <a:gd name="T5" fmla="*/ 2767 h 27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8" h="2767">
                <a:moveTo>
                  <a:pt x="0" y="0"/>
                </a:moveTo>
                <a:lnTo>
                  <a:pt x="0" y="2767"/>
                </a:lnTo>
                <a:lnTo>
                  <a:pt x="4808" y="2767"/>
                </a:ln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79208" name="Text Box 8"/>
          <p:cNvSpPr txBox="1">
            <a:spLocks noChangeArrowheads="1"/>
          </p:cNvSpPr>
          <p:nvPr/>
        </p:nvSpPr>
        <p:spPr bwMode="auto">
          <a:xfrm>
            <a:off x="377825" y="1341438"/>
            <a:ext cx="306388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200" b="1">
                <a:solidFill>
                  <a:srgbClr val="FF0000"/>
                </a:solidFill>
              </a:rPr>
              <a:t>M</a:t>
            </a:r>
          </a:p>
        </p:txBody>
      </p:sp>
      <p:grpSp>
        <p:nvGrpSpPr>
          <p:cNvPr id="179212" name="Group 12"/>
          <p:cNvGrpSpPr>
            <a:grpSpLocks/>
          </p:cNvGrpSpPr>
          <p:nvPr/>
        </p:nvGrpSpPr>
        <p:grpSpPr bwMode="auto">
          <a:xfrm>
            <a:off x="755650" y="2133600"/>
            <a:ext cx="6624638" cy="3240088"/>
            <a:chOff x="476" y="1344"/>
            <a:chExt cx="4173" cy="2041"/>
          </a:xfrm>
        </p:grpSpPr>
        <p:sp>
          <p:nvSpPr>
            <p:cNvPr id="179210" name="Line 10"/>
            <p:cNvSpPr>
              <a:spLocks noChangeShapeType="1"/>
            </p:cNvSpPr>
            <p:nvPr/>
          </p:nvSpPr>
          <p:spPr bwMode="auto">
            <a:xfrm>
              <a:off x="476" y="1344"/>
              <a:ext cx="2268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179211" name="Freeform 11"/>
            <p:cNvSpPr>
              <a:spLocks/>
            </p:cNvSpPr>
            <p:nvPr/>
          </p:nvSpPr>
          <p:spPr bwMode="auto">
            <a:xfrm>
              <a:off x="2744" y="1344"/>
              <a:ext cx="1905" cy="2041"/>
            </a:xfrm>
            <a:custGeom>
              <a:avLst/>
              <a:gdLst>
                <a:gd name="T0" fmla="*/ 0 w 1905"/>
                <a:gd name="T1" fmla="*/ 0 h 2041"/>
                <a:gd name="T2" fmla="*/ 363 w 1905"/>
                <a:gd name="T3" fmla="*/ 861 h 2041"/>
                <a:gd name="T4" fmla="*/ 1134 w 1905"/>
                <a:gd name="T5" fmla="*/ 1632 h 2041"/>
                <a:gd name="T6" fmla="*/ 1905 w 1905"/>
                <a:gd name="T7" fmla="*/ 2041 h 2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05" h="2041">
                  <a:moveTo>
                    <a:pt x="0" y="0"/>
                  </a:moveTo>
                  <a:cubicBezTo>
                    <a:pt x="87" y="294"/>
                    <a:pt x="174" y="589"/>
                    <a:pt x="363" y="861"/>
                  </a:cubicBezTo>
                  <a:cubicBezTo>
                    <a:pt x="552" y="1133"/>
                    <a:pt x="877" y="1435"/>
                    <a:pt x="1134" y="1632"/>
                  </a:cubicBezTo>
                  <a:cubicBezTo>
                    <a:pt x="1391" y="1829"/>
                    <a:pt x="1648" y="1935"/>
                    <a:pt x="1905" y="2041"/>
                  </a:cubicBezTo>
                </a:path>
              </a:pathLst>
            </a:custGeom>
            <a:noFill/>
            <a:ln w="508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</p:grpSp>
      <p:sp>
        <p:nvSpPr>
          <p:cNvPr id="179213" name="Line 13"/>
          <p:cNvSpPr>
            <a:spLocks noChangeShapeType="1"/>
          </p:cNvSpPr>
          <p:nvPr/>
        </p:nvSpPr>
        <p:spPr bwMode="auto">
          <a:xfrm>
            <a:off x="4356100" y="1916113"/>
            <a:ext cx="0" cy="4176712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79214" name="Freeform 14"/>
          <p:cNvSpPr>
            <a:spLocks/>
          </p:cNvSpPr>
          <p:nvPr/>
        </p:nvSpPr>
        <p:spPr bwMode="auto">
          <a:xfrm>
            <a:off x="755650" y="3141663"/>
            <a:ext cx="6769100" cy="2879725"/>
          </a:xfrm>
          <a:custGeom>
            <a:avLst/>
            <a:gdLst>
              <a:gd name="T0" fmla="*/ 0 w 4264"/>
              <a:gd name="T1" fmla="*/ 1814 h 1814"/>
              <a:gd name="T2" fmla="*/ 2268 w 4264"/>
              <a:gd name="T3" fmla="*/ 0 h 1814"/>
              <a:gd name="T4" fmla="*/ 4264 w 4264"/>
              <a:gd name="T5" fmla="*/ 0 h 18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64" h="1814">
                <a:moveTo>
                  <a:pt x="0" y="1814"/>
                </a:moveTo>
                <a:lnTo>
                  <a:pt x="2268" y="0"/>
                </a:lnTo>
                <a:lnTo>
                  <a:pt x="4264" y="0"/>
                </a:lnTo>
              </a:path>
            </a:pathLst>
          </a:custGeom>
          <a:noFill/>
          <a:ln w="50800" cap="flat" cmpd="sng">
            <a:solidFill>
              <a:schemeClr val="bg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79215" name="Text Box 15"/>
          <p:cNvSpPr txBox="1">
            <a:spLocks noChangeArrowheads="1"/>
          </p:cNvSpPr>
          <p:nvPr/>
        </p:nvSpPr>
        <p:spPr bwMode="auto">
          <a:xfrm>
            <a:off x="395288" y="1773238"/>
            <a:ext cx="258762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200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179216" name="Text Box 16"/>
          <p:cNvSpPr txBox="1">
            <a:spLocks noChangeArrowheads="1"/>
          </p:cNvSpPr>
          <p:nvPr/>
        </p:nvSpPr>
        <p:spPr bwMode="auto">
          <a:xfrm>
            <a:off x="3914775" y="6165850"/>
            <a:ext cx="801688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200" b="1">
                <a:solidFill>
                  <a:srgbClr val="000000"/>
                </a:solidFill>
              </a:rPr>
              <a:t>f = f</a:t>
            </a:r>
            <a:r>
              <a:rPr lang="cs-CZ" altLang="cs-CZ" sz="2200" b="1" baseline="-25000">
                <a:solidFill>
                  <a:srgbClr val="000000"/>
                </a:solidFill>
              </a:rPr>
              <a:t>1n</a:t>
            </a:r>
          </a:p>
        </p:txBody>
      </p:sp>
      <p:sp>
        <p:nvSpPr>
          <p:cNvPr id="179217" name="Text Box 17"/>
          <p:cNvSpPr txBox="1">
            <a:spLocks noChangeArrowheads="1"/>
          </p:cNvSpPr>
          <p:nvPr/>
        </p:nvSpPr>
        <p:spPr bwMode="auto">
          <a:xfrm>
            <a:off x="8172450" y="6165850"/>
            <a:ext cx="166688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200" b="1" dirty="0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179219" name="Line 19"/>
          <p:cNvSpPr>
            <a:spLocks noChangeShapeType="1"/>
          </p:cNvSpPr>
          <p:nvPr/>
        </p:nvSpPr>
        <p:spPr bwMode="auto">
          <a:xfrm flipH="1">
            <a:off x="755650" y="2133600"/>
            <a:ext cx="1584325" cy="1366838"/>
          </a:xfrm>
          <a:prstGeom prst="line">
            <a:avLst/>
          </a:prstGeom>
          <a:noFill/>
          <a:ln w="50800">
            <a:solidFill>
              <a:srgbClr val="0000FF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79220" name="Text Box 20"/>
          <p:cNvSpPr txBox="1">
            <a:spLocks noChangeArrowheads="1"/>
          </p:cNvSpPr>
          <p:nvPr/>
        </p:nvSpPr>
        <p:spPr bwMode="auto">
          <a:xfrm>
            <a:off x="5651500" y="1412875"/>
            <a:ext cx="3168650" cy="708025"/>
          </a:xfrm>
          <a:prstGeom prst="rect">
            <a:avLst/>
          </a:prstGeom>
          <a:noFill/>
          <a:ln w="635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>
            <a:lvl1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FF"/>
                </a:solidFill>
                <a:sym typeface="Symbol" panose="05050102010706020507" pitchFamily="18" charset="2"/>
              </a:rPr>
              <a:t>Omezení pro pohony se závislým chlazením </a:t>
            </a:r>
          </a:p>
        </p:txBody>
      </p:sp>
      <p:sp>
        <p:nvSpPr>
          <p:cNvPr id="179221" name="Line 21"/>
          <p:cNvSpPr>
            <a:spLocks noChangeShapeType="1"/>
          </p:cNvSpPr>
          <p:nvPr/>
        </p:nvSpPr>
        <p:spPr bwMode="auto">
          <a:xfrm flipH="1">
            <a:off x="2051050" y="1412875"/>
            <a:ext cx="3600450" cy="115252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79222" name="Text Box 22"/>
          <p:cNvSpPr txBox="1">
            <a:spLocks noChangeArrowheads="1"/>
          </p:cNvSpPr>
          <p:nvPr/>
        </p:nvSpPr>
        <p:spPr bwMode="auto">
          <a:xfrm>
            <a:off x="1258888" y="3716338"/>
            <a:ext cx="1584325" cy="400110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chemeClr val="bg1"/>
                </a:solidFill>
                <a:sym typeface="Symbol" panose="05050102010706020507" pitchFamily="18" charset="2"/>
              </a:rPr>
              <a:t>P </a:t>
            </a:r>
            <a:r>
              <a:rPr lang="en-US" altLang="cs-CZ" sz="2000" b="1">
                <a:solidFill>
                  <a:schemeClr val="bg1"/>
                </a:solidFill>
                <a:cs typeface="Arial" panose="020B0604020202020204" pitchFamily="34" charset="0"/>
                <a:sym typeface="Symbol" panose="05050102010706020507" pitchFamily="18" charset="2"/>
              </a:rPr>
              <a:t>~</a:t>
            </a:r>
            <a:r>
              <a:rPr lang="cs-CZ" altLang="cs-CZ" sz="2000" b="1">
                <a:solidFill>
                  <a:schemeClr val="bg1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U*I </a:t>
            </a:r>
            <a:r>
              <a:rPr lang="en-US" altLang="cs-CZ" sz="2000" b="1">
                <a:solidFill>
                  <a:schemeClr val="bg1"/>
                </a:solidFill>
                <a:cs typeface="Arial" panose="020B0604020202020204" pitchFamily="34" charset="0"/>
                <a:sym typeface="Symbol" panose="05050102010706020507" pitchFamily="18" charset="2"/>
              </a:rPr>
              <a:t>~</a:t>
            </a:r>
            <a:r>
              <a:rPr lang="cs-CZ" altLang="cs-CZ" sz="2000" b="1">
                <a:solidFill>
                  <a:schemeClr val="bg1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U</a:t>
            </a:r>
            <a:endParaRPr lang="en-US" altLang="cs-CZ" sz="2000" b="1">
              <a:solidFill>
                <a:schemeClr val="bg1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179223" name="Text Box 23"/>
          <p:cNvSpPr txBox="1">
            <a:spLocks noChangeArrowheads="1"/>
          </p:cNvSpPr>
          <p:nvPr/>
        </p:nvSpPr>
        <p:spPr bwMode="auto">
          <a:xfrm>
            <a:off x="6300788" y="3284538"/>
            <a:ext cx="2087562" cy="400110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chemeClr val="bg1"/>
                </a:solidFill>
                <a:sym typeface="Symbol" panose="05050102010706020507" pitchFamily="18" charset="2"/>
              </a:rPr>
              <a:t>P </a:t>
            </a:r>
            <a:r>
              <a:rPr lang="en-US" altLang="cs-CZ" sz="2000" b="1">
                <a:solidFill>
                  <a:schemeClr val="bg1"/>
                </a:solidFill>
                <a:cs typeface="Arial" panose="020B0604020202020204" pitchFamily="34" charset="0"/>
                <a:sym typeface="Symbol" panose="05050102010706020507" pitchFamily="18" charset="2"/>
              </a:rPr>
              <a:t>~</a:t>
            </a:r>
            <a:r>
              <a:rPr lang="cs-CZ" altLang="cs-CZ" sz="2000" b="1">
                <a:solidFill>
                  <a:schemeClr val="bg1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U*I </a:t>
            </a:r>
            <a:r>
              <a:rPr lang="en-US" altLang="cs-CZ" sz="2000" b="1">
                <a:solidFill>
                  <a:schemeClr val="bg1"/>
                </a:solidFill>
                <a:cs typeface="Arial" panose="020B0604020202020204" pitchFamily="34" charset="0"/>
                <a:sym typeface="Symbol" panose="05050102010706020507" pitchFamily="18" charset="2"/>
              </a:rPr>
              <a:t>~</a:t>
            </a:r>
            <a:r>
              <a:rPr lang="cs-CZ" altLang="cs-CZ" sz="2000" b="1">
                <a:solidFill>
                  <a:schemeClr val="bg1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konst.</a:t>
            </a:r>
            <a:endParaRPr lang="en-US" altLang="cs-CZ" sz="2000" b="1">
              <a:solidFill>
                <a:schemeClr val="bg1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9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79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9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9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9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9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9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79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0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9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9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9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179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9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9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9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179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17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17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17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2" grpId="0"/>
      <p:bldP spid="179207" grpId="0" animBg="1"/>
      <p:bldP spid="179208" grpId="1"/>
      <p:bldP spid="179213" grpId="0" animBg="1"/>
      <p:bldP spid="179214" grpId="0" animBg="1"/>
      <p:bldP spid="179215" grpId="0"/>
      <p:bldP spid="179216" grpId="1"/>
      <p:bldP spid="179217" grpId="1"/>
      <p:bldP spid="179219" grpId="0" animBg="1"/>
      <p:bldP spid="179220" grpId="1" animBg="1"/>
      <p:bldP spid="179221" grpId="0" animBg="1"/>
      <p:bldP spid="179222" grpId="0" animBg="1"/>
      <p:bldP spid="17922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640762" cy="736600"/>
          </a:xfrm>
        </p:spPr>
        <p:txBody>
          <a:bodyPr/>
          <a:lstStyle/>
          <a:p>
            <a:pPr algn="ctr"/>
            <a:r>
              <a:rPr lang="cs-CZ" altLang="cs-CZ" sz="38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Problematika regulace</a:t>
            </a:r>
          </a:p>
        </p:txBody>
      </p:sp>
      <p:sp>
        <p:nvSpPr>
          <p:cNvPr id="180227" name="Text Box 3"/>
          <p:cNvSpPr txBox="1">
            <a:spLocks noChangeArrowheads="1"/>
          </p:cNvSpPr>
          <p:nvPr/>
        </p:nvSpPr>
        <p:spPr bwMode="auto">
          <a:xfrm>
            <a:off x="107950" y="1196975"/>
            <a:ext cx="8964613" cy="39020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8775" indent="-3587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1.	Při nízkých otáčkách motoru a závislém chlazení (ventilátor je na hřídeli motoru) se motor špatně chladí (ventilátorová charakteristika). Při jmenovitém zatížení motoru hrozí tepelné poškození.  </a:t>
            </a:r>
          </a:p>
          <a:p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	</a:t>
            </a:r>
            <a:r>
              <a:rPr lang="cs-CZ" altLang="cs-CZ" sz="2000" b="1" u="sng">
                <a:solidFill>
                  <a:srgbClr val="000000"/>
                </a:solidFill>
                <a:sym typeface="Symbol" panose="05050102010706020507" pitchFamily="18" charset="2"/>
              </a:rPr>
              <a:t>Řešení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 – nezávislé chlazení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2.	Při vysokých otáčkách rostou vlivem vysoké frekvence ztráty vířivými proudy  zhoršení účinnosti motoru a zvýšené tepelné namáhání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3.	Při použití běžných motorů je maximální frekvence zhruba f = 2*f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n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, u speciálních motorů lze nastavit frekvenci f = 10*f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n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 (podle možnosti měniče frekvence)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4.	U náročných aplikacích je nutno uvažovat zpětný vliv měničů na síť a problematiku elektromagnetické kompatibility   (EMC),</a:t>
            </a:r>
            <a:endParaRPr lang="cs-CZ" altLang="cs-CZ" sz="2000" b="1" baseline="-2500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0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736600"/>
          </a:xfrm>
        </p:spPr>
        <p:txBody>
          <a:bodyPr/>
          <a:lstStyle/>
          <a:p>
            <a:pPr algn="ctr"/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Úvod do problematiky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07950" y="1135063"/>
            <a:ext cx="8856663" cy="2246769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u="sng" dirty="0">
                <a:solidFill>
                  <a:srgbClr val="000000"/>
                </a:solidFill>
              </a:rPr>
              <a:t>Regulace otáček je podle rozsahu použití jeden z hlavních požadavků na chod pohonu</a:t>
            </a:r>
            <a:r>
              <a:rPr lang="cs-CZ" altLang="cs-CZ" sz="2000" b="1" u="sng" dirty="0" smtClean="0">
                <a:solidFill>
                  <a:srgbClr val="000000"/>
                </a:solidFill>
              </a:rPr>
              <a:t>. Základním požadavkem jsou minimální ztráty.</a:t>
            </a:r>
            <a:endParaRPr lang="cs-CZ" altLang="cs-CZ" sz="2000" b="1" u="sng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cs-CZ" altLang="cs-CZ" sz="2000" b="1" u="sng" dirty="0">
                <a:solidFill>
                  <a:srgbClr val="000000"/>
                </a:solidFill>
              </a:rPr>
              <a:t>Obtížná regulace otáček patřila, v porovnání se stejnosměrnými motory, k základním nevýhodám indukčních motorů.</a:t>
            </a:r>
          </a:p>
          <a:p>
            <a:pPr>
              <a:spcBef>
                <a:spcPct val="50000"/>
              </a:spcBef>
            </a:pPr>
            <a:r>
              <a:rPr lang="cs-CZ" altLang="cs-CZ" sz="2000" b="1" u="sng" dirty="0">
                <a:solidFill>
                  <a:srgbClr val="000000"/>
                </a:solidFill>
              </a:rPr>
              <a:t>Rozvoj výkonové elektroniky umožňuje nahrazovat stejnosměrné pohony indukčními </a:t>
            </a:r>
            <a:r>
              <a:rPr lang="cs-CZ" altLang="cs-CZ" sz="2000" b="1" u="sng" dirty="0" smtClean="0">
                <a:solidFill>
                  <a:srgbClr val="000000"/>
                </a:solidFill>
              </a:rPr>
              <a:t>a synchronními motory</a:t>
            </a:r>
            <a:endParaRPr lang="cs-CZ" altLang="cs-CZ" sz="2000" b="1" u="sng" dirty="0">
              <a:solidFill>
                <a:srgbClr val="000000"/>
              </a:solidFill>
            </a:endParaRP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107950" y="3500438"/>
            <a:ext cx="5327650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cs-CZ" altLang="cs-CZ" sz="2200" b="1" u="sng" dirty="0">
                <a:solidFill>
                  <a:srgbClr val="000000"/>
                </a:solidFill>
              </a:rPr>
              <a:t>Jaké jsou možnosti regulace </a:t>
            </a:r>
            <a:r>
              <a:rPr lang="cs-CZ" altLang="cs-CZ" sz="2200" b="1" u="sng" dirty="0" smtClean="0">
                <a:solidFill>
                  <a:srgbClr val="000000"/>
                </a:solidFill>
              </a:rPr>
              <a:t>otáček indukčního stroje?</a:t>
            </a:r>
            <a:endParaRPr lang="cs-CZ" altLang="cs-CZ" sz="2200" b="1" u="sng" dirty="0">
              <a:solidFill>
                <a:srgbClr val="000000"/>
              </a:solidFill>
            </a:endParaRPr>
          </a:p>
        </p:txBody>
      </p:sp>
      <p:graphicFrame>
        <p:nvGraphicFramePr>
          <p:cNvPr id="33806" name="Object 14"/>
          <p:cNvGraphicFramePr>
            <a:graphicFrameLocks noGrp="1" noChangeAspect="1"/>
          </p:cNvGraphicFramePr>
          <p:nvPr>
            <p:ph idx="1"/>
          </p:nvPr>
        </p:nvGraphicFramePr>
        <p:xfrm>
          <a:off x="5580063" y="3500438"/>
          <a:ext cx="2881312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7" name="Rovnice" r:id="rId3" imgW="1130040" imgH="419040" progId="Equation.3">
                  <p:embed/>
                </p:oleObj>
              </mc:Choice>
              <mc:Fallback>
                <p:oleObj name="Rovnice" r:id="rId3" imgW="1130040" imgH="4190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3500438"/>
                        <a:ext cx="2881312" cy="1068387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107950" y="4724400"/>
            <a:ext cx="8964613" cy="20780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 sz="2200" b="1">
                <a:solidFill>
                  <a:srgbClr val="000000"/>
                </a:solidFill>
              </a:rPr>
              <a:t>1.	Změnou frekvence </a:t>
            </a:r>
            <a:r>
              <a:rPr lang="cs-CZ" altLang="cs-CZ" sz="2000" b="1">
                <a:solidFill>
                  <a:srgbClr val="000000"/>
                </a:solidFill>
              </a:rPr>
              <a:t>– plynulá regulace, měnič frekvence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 sz="2200" b="1">
                <a:solidFill>
                  <a:srgbClr val="000000"/>
                </a:solidFill>
              </a:rPr>
              <a:t>2.	Změnou počtu pólů </a:t>
            </a:r>
            <a:r>
              <a:rPr lang="cs-CZ" altLang="cs-CZ" sz="2000" b="1">
                <a:solidFill>
                  <a:srgbClr val="000000"/>
                </a:solidFill>
              </a:rPr>
              <a:t>– skoková regulace, speciální motor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 sz="2200" b="1">
                <a:solidFill>
                  <a:srgbClr val="000000"/>
                </a:solidFill>
              </a:rPr>
              <a:t>3.	Změnou skluzu </a:t>
            </a:r>
            <a:r>
              <a:rPr lang="cs-CZ" altLang="cs-CZ" sz="2000" b="1">
                <a:solidFill>
                  <a:srgbClr val="000000"/>
                </a:solidFill>
              </a:rPr>
              <a:t>– plynulá regulace, kroužkový motor, složité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 sz="2200" b="1">
                <a:solidFill>
                  <a:srgbClr val="000000"/>
                </a:solidFill>
              </a:rPr>
              <a:t>4.	Změnou napětí (změna momentové charakteristiky - M</a:t>
            </a:r>
            <a:r>
              <a:rPr lang="en-US" altLang="cs-CZ" sz="2200" b="1">
                <a:solidFill>
                  <a:srgbClr val="000000"/>
                </a:solidFill>
                <a:cs typeface="Arial" panose="020B0604020202020204" pitchFamily="34" charset="0"/>
              </a:rPr>
              <a:t>~</a:t>
            </a:r>
            <a:r>
              <a:rPr lang="cs-CZ" altLang="cs-CZ" sz="2200" b="1">
                <a:solidFill>
                  <a:srgbClr val="000000"/>
                </a:solidFill>
                <a:cs typeface="Arial" panose="020B0604020202020204" pitchFamily="34" charset="0"/>
              </a:rPr>
              <a:t>U</a:t>
            </a:r>
            <a:r>
              <a:rPr lang="cs-CZ" altLang="cs-CZ" sz="2200" b="1" baseline="30000">
                <a:solidFill>
                  <a:srgbClr val="000000"/>
                </a:solidFill>
                <a:cs typeface="Arial" panose="020B0604020202020204" pitchFamily="34" charset="0"/>
              </a:rPr>
              <a:t>2</a:t>
            </a:r>
            <a:r>
              <a:rPr lang="cs-CZ" altLang="cs-CZ" sz="2200" b="1">
                <a:solidFill>
                  <a:srgbClr val="000000"/>
                </a:solidFill>
                <a:cs typeface="Arial" panose="020B0604020202020204" pitchFamily="34" charset="0"/>
              </a:rPr>
              <a:t>)</a:t>
            </a:r>
            <a:r>
              <a:rPr lang="cs-CZ" altLang="cs-CZ" sz="2000" b="1">
                <a:solidFill>
                  <a:srgbClr val="000000"/>
                </a:solidFill>
                <a:cs typeface="Arial" panose="020B0604020202020204" pitchFamily="34" charset="0"/>
              </a:rPr>
              <a:t> – malý rozsah regulace, minimální využití</a:t>
            </a:r>
            <a:endParaRPr lang="en-US" altLang="cs-CZ" sz="2000" b="1" baseline="30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3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38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38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38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80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44450"/>
            <a:ext cx="8640762" cy="736600"/>
          </a:xfrm>
        </p:spPr>
        <p:txBody>
          <a:bodyPr/>
          <a:lstStyle/>
          <a:p>
            <a:pPr algn="ctr"/>
            <a:r>
              <a:rPr lang="cs-CZ" altLang="cs-CZ" sz="38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Základní struktury měničů</a:t>
            </a:r>
          </a:p>
        </p:txBody>
      </p:sp>
      <p:sp>
        <p:nvSpPr>
          <p:cNvPr id="181251" name="Text Box 3"/>
          <p:cNvSpPr txBox="1">
            <a:spLocks noChangeArrowheads="1"/>
          </p:cNvSpPr>
          <p:nvPr/>
        </p:nvSpPr>
        <p:spPr bwMode="auto">
          <a:xfrm>
            <a:off x="107950" y="836613"/>
            <a:ext cx="8964613" cy="588168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719138" indent="-719138" algn="l"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98525" algn="l"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>
                <a:solidFill>
                  <a:srgbClr val="000000"/>
                </a:solidFill>
                <a:sym typeface="Symbol" panose="05050102010706020507" pitchFamily="18" charset="2"/>
              </a:rPr>
              <a:t>1.	</a:t>
            </a:r>
            <a:r>
              <a:rPr lang="cs-CZ" altLang="cs-CZ" sz="2400" b="1" u="sng">
                <a:solidFill>
                  <a:srgbClr val="000000"/>
                </a:solidFill>
                <a:sym typeface="Symbol" panose="05050102010706020507" pitchFamily="18" charset="2"/>
              </a:rPr>
              <a:t>skalární řízení</a:t>
            </a:r>
          </a:p>
          <a:p>
            <a:pPr>
              <a:spcBef>
                <a:spcPct val="50000"/>
              </a:spcBef>
            </a:pPr>
            <a:r>
              <a:rPr lang="cs-CZ" altLang="cs-CZ" sz="2400" b="1" baseline="-25000">
                <a:solidFill>
                  <a:srgbClr val="000000"/>
                </a:solidFill>
                <a:sym typeface="Symbol" panose="05050102010706020507" pitchFamily="18" charset="2"/>
              </a:rPr>
              <a:t>	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*	v principu může měnič pracovat samostatně (nedoporučuje se, ale u starších měničů to bylo možné)  </a:t>
            </a:r>
          </a:p>
          <a:p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	*	výstupní veličiny pro řízení je velikost napětí a kmitočtu</a:t>
            </a:r>
          </a:p>
          <a:p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	*	zpětná vazba není podmínkou činnosti měniče</a:t>
            </a:r>
          </a:p>
          <a:p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	*	vhodné pro pohony s malými nároky na dynamiku (čerpadla, ventilátory)</a:t>
            </a:r>
          </a:p>
          <a:p>
            <a:pPr>
              <a:spcBef>
                <a:spcPct val="50000"/>
              </a:spcBef>
            </a:pPr>
            <a:r>
              <a:rPr lang="cs-CZ" altLang="cs-CZ" sz="2400" b="1" u="sng">
                <a:solidFill>
                  <a:srgbClr val="000000"/>
                </a:solidFill>
                <a:sym typeface="Symbol" panose="05050102010706020507" pitchFamily="18" charset="2"/>
              </a:rPr>
              <a:t>2.	vektorové řízení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	*	u stejnosměrných motorů s cizím buzením můžeme samostatně a nezávisle regulovat buzení (budící vinutí) a napětí na kotvě</a:t>
            </a:r>
          </a:p>
          <a:p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	*	vektorové řízení umožňuje přiblížit vlastnosti regulace indukčních motorů ke stejnosměrným motorům za využití výhody z konstrukce indukčního motoru</a:t>
            </a:r>
          </a:p>
          <a:p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	*	</a:t>
            </a:r>
            <a:r>
              <a:rPr lang="cs-CZ" altLang="cs-CZ" sz="2000" b="1" u="sng">
                <a:solidFill>
                  <a:srgbClr val="000000"/>
                </a:solidFill>
                <a:sym typeface="Symbol" panose="05050102010706020507" pitchFamily="18" charset="2"/>
              </a:rPr>
              <a:t>podmínkou pro vektorové řízení je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</a:p>
          <a:p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	1.	propojení měniče s motorem (motor musí být připojen k měniči), na základě kterého si měnič vypočítá parametry motoru</a:t>
            </a:r>
          </a:p>
          <a:p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	2.	aktuální informace o okamžité pozici rotoru (magnetického pole)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1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8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81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81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1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1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1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44450"/>
            <a:ext cx="8640762" cy="504825"/>
          </a:xfrm>
        </p:spPr>
        <p:txBody>
          <a:bodyPr/>
          <a:lstStyle/>
          <a:p>
            <a:pPr algn="ctr"/>
            <a:r>
              <a:rPr lang="cs-CZ" altLang="cs-CZ" sz="32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Základní nastavení měničů</a:t>
            </a:r>
          </a:p>
        </p:txBody>
      </p:sp>
      <p:sp>
        <p:nvSpPr>
          <p:cNvPr id="182275" name="Text Box 3"/>
          <p:cNvSpPr txBox="1">
            <a:spLocks noChangeArrowheads="1"/>
          </p:cNvSpPr>
          <p:nvPr/>
        </p:nvSpPr>
        <p:spPr bwMode="auto">
          <a:xfrm>
            <a:off x="107950" y="620713"/>
            <a:ext cx="8964613" cy="61928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801688" indent="-801688" algn="l"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81075" algn="l"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0463" algn="l"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1.	</a:t>
            </a:r>
            <a:r>
              <a:rPr lang="cs-CZ" altLang="cs-CZ" sz="2000" b="1" u="sng">
                <a:solidFill>
                  <a:srgbClr val="000000"/>
                </a:solidFill>
                <a:sym typeface="Symbol" panose="05050102010706020507" pitchFamily="18" charset="2"/>
              </a:rPr>
              <a:t>možnosti přístupu</a:t>
            </a:r>
          </a:p>
          <a:p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	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*	uživatelský 	- umožňuje základní funkce měniče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	*	programátorský	- nastavení parametrů motoru a měniče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	*	servisní	- pro servisní organizaci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2.	</a:t>
            </a:r>
            <a:r>
              <a:rPr lang="cs-CZ" altLang="cs-CZ" sz="2000" b="1" u="sng">
                <a:solidFill>
                  <a:srgbClr val="000000"/>
                </a:solidFill>
                <a:sym typeface="Symbol" panose="05050102010706020507" pitchFamily="18" charset="2"/>
              </a:rPr>
              <a:t>způsoby ovládání</a:t>
            </a:r>
          </a:p>
          <a:p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	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*	místně z klávesnice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	*	pomocí sériové linky 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	*	přes PLC 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	*	analogově proudovou smyčkou</a:t>
            </a:r>
          </a:p>
          <a:p>
            <a:endParaRPr lang="cs-CZ" altLang="cs-CZ" sz="2000" b="1">
              <a:solidFill>
                <a:srgbClr val="000000"/>
              </a:solidFill>
              <a:sym typeface="Symbol" panose="05050102010706020507" pitchFamily="18" charset="2"/>
            </a:endParaRPr>
          </a:p>
          <a:p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3.	</a:t>
            </a:r>
            <a:r>
              <a:rPr lang="cs-CZ" altLang="cs-CZ" sz="2000" b="1" u="sng">
                <a:solidFill>
                  <a:srgbClr val="000000"/>
                </a:solidFill>
                <a:sym typeface="Symbol" panose="05050102010706020507" pitchFamily="18" charset="2"/>
              </a:rPr>
              <a:t>možnosti nastavení (výběr)</a:t>
            </a:r>
          </a:p>
          <a:p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	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a)	nastavení parametrů motoru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	b)	nastavení ochran motoru a měniče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	c)	způsob ovládání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	d)	způsob rozběhu	-	podle charakteru zátěže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			-	podle časových požadavků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	e)	omezení regulace	-	minimální a maximální frekvence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			-	počáteční frekvence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			-	omezení mechanické rezonance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	f)	způsob doběhu	-	plynulý (řízený) doběh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			-	dynamická brzda</a:t>
            </a:r>
            <a:endParaRPr lang="cs-CZ" altLang="cs-CZ" sz="2000" b="1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2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2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82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82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82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822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822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822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822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22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822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822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8227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8227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8227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Text Box 2"/>
          <p:cNvSpPr txBox="1">
            <a:spLocks noChangeArrowheads="1"/>
          </p:cNvSpPr>
          <p:nvPr/>
        </p:nvSpPr>
        <p:spPr bwMode="auto">
          <a:xfrm>
            <a:off x="107950" y="188913"/>
            <a:ext cx="1150938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801688" indent="-801688" algn="l"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81075" algn="l"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0463" algn="l"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ATV 58</a:t>
            </a:r>
          </a:p>
        </p:txBody>
      </p:sp>
      <p:pic>
        <p:nvPicPr>
          <p:cNvPr id="18432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92150"/>
            <a:ext cx="8975725" cy="414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4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9" name="Text Box 3"/>
          <p:cNvSpPr txBox="1">
            <a:spLocks noChangeArrowheads="1"/>
          </p:cNvSpPr>
          <p:nvPr/>
        </p:nvSpPr>
        <p:spPr bwMode="auto">
          <a:xfrm>
            <a:off x="107950" y="188913"/>
            <a:ext cx="5184775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801688" indent="-801688" algn="l"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81075" algn="l"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0463" algn="l"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Nastavení měniče podle momentu zátěže</a:t>
            </a:r>
          </a:p>
        </p:txBody>
      </p:sp>
      <p:pic>
        <p:nvPicPr>
          <p:cNvPr id="1833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163" y="692150"/>
            <a:ext cx="7989887" cy="240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33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3933825"/>
            <a:ext cx="7848600" cy="274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3303" name="Text Box 7"/>
          <p:cNvSpPr txBox="1">
            <a:spLocks noChangeArrowheads="1"/>
          </p:cNvSpPr>
          <p:nvPr/>
        </p:nvSpPr>
        <p:spPr bwMode="auto">
          <a:xfrm>
            <a:off x="107950" y="3463925"/>
            <a:ext cx="2303463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801688" indent="-801688" algn="l"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81075" algn="l"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0463" algn="l"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Nastavení rampy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3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3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3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3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3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3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3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3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3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3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3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3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9" grpId="0"/>
      <p:bldP spid="18330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44450"/>
            <a:ext cx="8640762" cy="936625"/>
          </a:xfrm>
        </p:spPr>
        <p:txBody>
          <a:bodyPr/>
          <a:lstStyle/>
          <a:p>
            <a:pPr algn="ctr"/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Brzdění indukčního motoru  </a:t>
            </a:r>
          </a:p>
        </p:txBody>
      </p:sp>
      <p:sp>
        <p:nvSpPr>
          <p:cNvPr id="185347" name="Text Box 3"/>
          <p:cNvSpPr txBox="1">
            <a:spLocks noChangeArrowheads="1"/>
          </p:cNvSpPr>
          <p:nvPr/>
        </p:nvSpPr>
        <p:spPr bwMode="auto">
          <a:xfrm>
            <a:off x="179388" y="1196975"/>
            <a:ext cx="8856662" cy="22860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801688" indent="-801688" algn="l"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81075" algn="l"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0463" algn="l"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2957513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 dirty="0">
                <a:solidFill>
                  <a:srgbClr val="000000"/>
                </a:solidFill>
                <a:sym typeface="Symbol" panose="05050102010706020507" pitchFamily="18" charset="2"/>
              </a:rPr>
              <a:t>Možnosti brzdění: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1.	</a:t>
            </a:r>
            <a:r>
              <a:rPr lang="cs-CZ" altLang="cs-CZ" sz="2000" b="1" u="sng" dirty="0">
                <a:solidFill>
                  <a:srgbClr val="000000"/>
                </a:solidFill>
                <a:sym typeface="Symbol" panose="05050102010706020507" pitchFamily="18" charset="2"/>
              </a:rPr>
              <a:t>Mechanicky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	-	čelisťová brzda</a:t>
            </a:r>
          </a:p>
          <a:p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			-	pásová brzda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2.	</a:t>
            </a:r>
            <a:r>
              <a:rPr lang="cs-CZ" altLang="cs-CZ" sz="2000" b="1" u="sng" dirty="0">
                <a:solidFill>
                  <a:srgbClr val="000000"/>
                </a:solidFill>
                <a:sym typeface="Symbol" panose="05050102010706020507" pitchFamily="18" charset="2"/>
              </a:rPr>
              <a:t>Elektricky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	-	protiproudem</a:t>
            </a:r>
          </a:p>
          <a:p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			-	rekuperační</a:t>
            </a:r>
          </a:p>
          <a:p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			-	stejnosměrným proudem (dynamické)</a:t>
            </a:r>
          </a:p>
        </p:txBody>
      </p:sp>
      <p:sp>
        <p:nvSpPr>
          <p:cNvPr id="185348" name="Text Box 4"/>
          <p:cNvSpPr txBox="1">
            <a:spLocks noChangeArrowheads="1"/>
          </p:cNvSpPr>
          <p:nvPr/>
        </p:nvSpPr>
        <p:spPr bwMode="auto">
          <a:xfrm>
            <a:off x="179388" y="3663950"/>
            <a:ext cx="8856662" cy="21336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801688" indent="-801688" algn="l">
              <a:tabLst>
                <a:tab pos="446088" algn="l"/>
                <a:tab pos="4400550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81075" algn="l">
              <a:tabLst>
                <a:tab pos="446088" algn="l"/>
                <a:tab pos="4400550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0463" algn="l">
              <a:tabLst>
                <a:tab pos="446088" algn="l"/>
                <a:tab pos="4400550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46088" algn="l"/>
                <a:tab pos="4400550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46088" algn="l"/>
                <a:tab pos="4400550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4400550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4400550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4400550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4400550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>
                <a:solidFill>
                  <a:srgbClr val="000000"/>
                </a:solidFill>
                <a:sym typeface="Symbol" panose="05050102010706020507" pitchFamily="18" charset="2"/>
              </a:rPr>
              <a:t>Volba způsobu elektrického brzdění je dána: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1.	Typem zátěže	-	aktivní</a:t>
            </a:r>
          </a:p>
          <a:p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			-	pasivní</a:t>
            </a:r>
          </a:p>
          <a:p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2.	Momentem setrvačnosti zátěže</a:t>
            </a:r>
          </a:p>
          <a:p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3.	Požadavkem na dynamiku brzdění</a:t>
            </a:r>
          </a:p>
          <a:p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4.	Způsobem napájení motoru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5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85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85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5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85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85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5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640762" cy="936625"/>
          </a:xfrm>
        </p:spPr>
        <p:txBody>
          <a:bodyPr/>
          <a:lstStyle/>
          <a:p>
            <a:pPr algn="ctr"/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Brzdění protiproudem </a:t>
            </a:r>
            <a:r>
              <a:rPr lang="cs-CZ" altLang="cs-CZ" sz="32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– pasivní zátěž</a:t>
            </a:r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186371" name="Text Box 3"/>
          <p:cNvSpPr txBox="1">
            <a:spLocks noChangeArrowheads="1"/>
          </p:cNvSpPr>
          <p:nvPr/>
        </p:nvSpPr>
        <p:spPr bwMode="auto">
          <a:xfrm>
            <a:off x="179388" y="1268413"/>
            <a:ext cx="8856662" cy="32004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801688" indent="-801688" algn="l"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81075" algn="l"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0463" algn="l"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 dirty="0">
                <a:solidFill>
                  <a:srgbClr val="000000"/>
                </a:solidFill>
                <a:sym typeface="Symbol" panose="05050102010706020507" pitchFamily="18" charset="2"/>
              </a:rPr>
              <a:t>Princip: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1.	</a:t>
            </a:r>
            <a:r>
              <a:rPr lang="cs-CZ" altLang="cs-CZ" sz="2000" b="1" u="sng" dirty="0">
                <a:solidFill>
                  <a:srgbClr val="000000"/>
                </a:solidFill>
                <a:sym typeface="Symbol" panose="05050102010706020507" pitchFamily="18" charset="2"/>
              </a:rPr>
              <a:t>Změna pořadí fází napájení indukčního motoru (reverzace)</a:t>
            </a:r>
          </a:p>
          <a:p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	-	skluz je v rozsahu	1 </a:t>
            </a:r>
            <a:r>
              <a:rPr lang="en-US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&lt;</a:t>
            </a: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s </a:t>
            </a:r>
            <a:r>
              <a:rPr lang="en-US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&lt;</a:t>
            </a: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2</a:t>
            </a:r>
          </a:p>
          <a:p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	-	pracovní charakteristika motoru přejde do 3 kvadrantu</a:t>
            </a:r>
          </a:p>
          <a:p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	-	proud motoru odpovídá zhruba záběrnému proudu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2.	</a:t>
            </a:r>
            <a:r>
              <a:rPr lang="cs-CZ" altLang="cs-CZ" sz="2000" b="1" u="sng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Zastavení motoru při nulových otáčkách</a:t>
            </a: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</a:t>
            </a:r>
          </a:p>
          <a:p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	-	po zastavení motoru je třeba odpojit motor od sítě (jinak by se roztočil na opačnou stranu). K odpojení se používá snímač nulových otáček (např. ALNICO – mechanické relé) 	</a:t>
            </a:r>
            <a:endParaRPr lang="en-US" altLang="cs-CZ" sz="2000" b="1" dirty="0">
              <a:solidFill>
                <a:srgbClr val="000000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186372" name="Text Box 4"/>
          <p:cNvSpPr txBox="1">
            <a:spLocks noChangeArrowheads="1"/>
          </p:cNvSpPr>
          <p:nvPr/>
        </p:nvSpPr>
        <p:spPr bwMode="auto">
          <a:xfrm>
            <a:off x="179388" y="4581525"/>
            <a:ext cx="8856662" cy="2246769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801688" indent="-801688" algn="l"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81075" algn="l"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0463" algn="l"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 dirty="0">
                <a:solidFill>
                  <a:srgbClr val="000000"/>
                </a:solidFill>
                <a:sym typeface="Symbol" panose="05050102010706020507" pitchFamily="18" charset="2"/>
              </a:rPr>
              <a:t>Výhody:</a:t>
            </a:r>
          </a:p>
          <a:p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-	rychlost, jednoduchost</a:t>
            </a:r>
          </a:p>
          <a:p>
            <a:pPr>
              <a:spcBef>
                <a:spcPct val="50000"/>
              </a:spcBef>
            </a:pPr>
            <a:r>
              <a:rPr lang="cs-CZ" altLang="cs-CZ" sz="2400" b="1" u="sng" dirty="0">
                <a:solidFill>
                  <a:srgbClr val="000000"/>
                </a:solidFill>
                <a:sym typeface="Symbol" panose="05050102010706020507" pitchFamily="18" charset="2"/>
              </a:rPr>
              <a:t>Nevýhody:</a:t>
            </a:r>
          </a:p>
          <a:p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-	velký proudový </a:t>
            </a: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a momentový ráz</a:t>
            </a:r>
            <a:endParaRPr lang="cs-CZ" altLang="cs-CZ" sz="2000" b="1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-	omezení u aktivního momentu</a:t>
            </a:r>
          </a:p>
          <a:p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-	nelze ovlivnit rychlost zastavení </a:t>
            </a:r>
            <a:endParaRPr lang="en-US" altLang="cs-CZ" sz="2000" b="1" dirty="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86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86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6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86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6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86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86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86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86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640762" cy="936625"/>
          </a:xfrm>
        </p:spPr>
        <p:txBody>
          <a:bodyPr/>
          <a:lstStyle/>
          <a:p>
            <a:pPr algn="ctr"/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Brzdění protiproudem </a:t>
            </a:r>
            <a:r>
              <a:rPr lang="cs-CZ" altLang="cs-CZ" sz="32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– pasivní zátěž</a:t>
            </a:r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187400" name="Freeform 8"/>
          <p:cNvSpPr>
            <a:spLocks/>
          </p:cNvSpPr>
          <p:nvPr/>
        </p:nvSpPr>
        <p:spPr bwMode="auto">
          <a:xfrm>
            <a:off x="6923088" y="1628775"/>
            <a:ext cx="1752600" cy="4462463"/>
          </a:xfrm>
          <a:custGeom>
            <a:avLst/>
            <a:gdLst>
              <a:gd name="T0" fmla="*/ 0 w 1104"/>
              <a:gd name="T1" fmla="*/ 0 h 2811"/>
              <a:gd name="T2" fmla="*/ 998 w 1104"/>
              <a:gd name="T3" fmla="*/ 227 h 2811"/>
              <a:gd name="T4" fmla="*/ 635 w 1104"/>
              <a:gd name="T5" fmla="*/ 862 h 2811"/>
              <a:gd name="T6" fmla="*/ 500 w 1104"/>
              <a:gd name="T7" fmla="*/ 2811 h 28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04" h="2811">
                <a:moveTo>
                  <a:pt x="0" y="0"/>
                </a:moveTo>
                <a:cubicBezTo>
                  <a:pt x="446" y="41"/>
                  <a:pt x="892" y="83"/>
                  <a:pt x="998" y="227"/>
                </a:cubicBezTo>
                <a:cubicBezTo>
                  <a:pt x="1104" y="371"/>
                  <a:pt x="718" y="431"/>
                  <a:pt x="635" y="862"/>
                </a:cubicBezTo>
                <a:cubicBezTo>
                  <a:pt x="552" y="1293"/>
                  <a:pt x="528" y="2405"/>
                  <a:pt x="500" y="2811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87402" name="Freeform 10"/>
          <p:cNvSpPr>
            <a:spLocks/>
          </p:cNvSpPr>
          <p:nvPr/>
        </p:nvSpPr>
        <p:spPr bwMode="auto">
          <a:xfrm rot="10800000">
            <a:off x="5170488" y="1628775"/>
            <a:ext cx="1752600" cy="4462463"/>
          </a:xfrm>
          <a:custGeom>
            <a:avLst/>
            <a:gdLst>
              <a:gd name="T0" fmla="*/ 0 w 1104"/>
              <a:gd name="T1" fmla="*/ 0 h 2811"/>
              <a:gd name="T2" fmla="*/ 998 w 1104"/>
              <a:gd name="T3" fmla="*/ 227 h 2811"/>
              <a:gd name="T4" fmla="*/ 635 w 1104"/>
              <a:gd name="T5" fmla="*/ 862 h 2811"/>
              <a:gd name="T6" fmla="*/ 500 w 1104"/>
              <a:gd name="T7" fmla="*/ 2811 h 28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04" h="2811">
                <a:moveTo>
                  <a:pt x="0" y="0"/>
                </a:moveTo>
                <a:cubicBezTo>
                  <a:pt x="446" y="41"/>
                  <a:pt x="892" y="83"/>
                  <a:pt x="998" y="227"/>
                </a:cubicBezTo>
                <a:cubicBezTo>
                  <a:pt x="1104" y="371"/>
                  <a:pt x="718" y="431"/>
                  <a:pt x="635" y="862"/>
                </a:cubicBezTo>
                <a:cubicBezTo>
                  <a:pt x="552" y="1293"/>
                  <a:pt x="528" y="2405"/>
                  <a:pt x="500" y="2811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87404" name="Freeform 12"/>
          <p:cNvSpPr>
            <a:spLocks/>
          </p:cNvSpPr>
          <p:nvPr/>
        </p:nvSpPr>
        <p:spPr bwMode="auto">
          <a:xfrm>
            <a:off x="7138988" y="1628775"/>
            <a:ext cx="720725" cy="2232025"/>
          </a:xfrm>
          <a:custGeom>
            <a:avLst/>
            <a:gdLst>
              <a:gd name="T0" fmla="*/ 454 w 454"/>
              <a:gd name="T1" fmla="*/ 0 h 1406"/>
              <a:gd name="T2" fmla="*/ 136 w 454"/>
              <a:gd name="T3" fmla="*/ 635 h 1406"/>
              <a:gd name="T4" fmla="*/ 0 w 454"/>
              <a:gd name="T5" fmla="*/ 1406 h 1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4" h="1406">
                <a:moveTo>
                  <a:pt x="454" y="0"/>
                </a:moveTo>
                <a:cubicBezTo>
                  <a:pt x="333" y="200"/>
                  <a:pt x="212" y="401"/>
                  <a:pt x="136" y="635"/>
                </a:cubicBezTo>
                <a:cubicBezTo>
                  <a:pt x="60" y="869"/>
                  <a:pt x="30" y="1137"/>
                  <a:pt x="0" y="1406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87405" name="Freeform 13"/>
          <p:cNvSpPr>
            <a:spLocks/>
          </p:cNvSpPr>
          <p:nvPr/>
        </p:nvSpPr>
        <p:spPr bwMode="auto">
          <a:xfrm rot="10800000">
            <a:off x="5915025" y="3860800"/>
            <a:ext cx="720725" cy="2232025"/>
          </a:xfrm>
          <a:custGeom>
            <a:avLst/>
            <a:gdLst>
              <a:gd name="T0" fmla="*/ 454 w 454"/>
              <a:gd name="T1" fmla="*/ 0 h 1406"/>
              <a:gd name="T2" fmla="*/ 136 w 454"/>
              <a:gd name="T3" fmla="*/ 635 h 1406"/>
              <a:gd name="T4" fmla="*/ 0 w 454"/>
              <a:gd name="T5" fmla="*/ 1406 h 1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4" h="1406">
                <a:moveTo>
                  <a:pt x="454" y="0"/>
                </a:moveTo>
                <a:cubicBezTo>
                  <a:pt x="333" y="200"/>
                  <a:pt x="212" y="401"/>
                  <a:pt x="136" y="635"/>
                </a:cubicBezTo>
                <a:cubicBezTo>
                  <a:pt x="60" y="869"/>
                  <a:pt x="30" y="1137"/>
                  <a:pt x="0" y="1406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87407" name="Line 15"/>
          <p:cNvSpPr>
            <a:spLocks noChangeShapeType="1"/>
          </p:cNvSpPr>
          <p:nvPr/>
        </p:nvSpPr>
        <p:spPr bwMode="auto">
          <a:xfrm flipH="1">
            <a:off x="6130925" y="1733550"/>
            <a:ext cx="1657350" cy="0"/>
          </a:xfrm>
          <a:prstGeom prst="line">
            <a:avLst/>
          </a:prstGeom>
          <a:noFill/>
          <a:ln w="38100">
            <a:solidFill>
              <a:srgbClr val="3333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87410" name="Freeform 18"/>
          <p:cNvSpPr>
            <a:spLocks/>
          </p:cNvSpPr>
          <p:nvPr/>
        </p:nvSpPr>
        <p:spPr bwMode="auto">
          <a:xfrm>
            <a:off x="6011863" y="1628775"/>
            <a:ext cx="119062" cy="2246313"/>
          </a:xfrm>
          <a:custGeom>
            <a:avLst/>
            <a:gdLst>
              <a:gd name="T0" fmla="*/ 75 w 75"/>
              <a:gd name="T1" fmla="*/ 0 h 1415"/>
              <a:gd name="T2" fmla="*/ 40 w 75"/>
              <a:gd name="T3" fmla="*/ 829 h 1415"/>
              <a:gd name="T4" fmla="*/ 0 w 75"/>
              <a:gd name="T5" fmla="*/ 1415 h 1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5" h="1415">
                <a:moveTo>
                  <a:pt x="75" y="0"/>
                </a:moveTo>
                <a:cubicBezTo>
                  <a:pt x="69" y="138"/>
                  <a:pt x="52" y="593"/>
                  <a:pt x="40" y="829"/>
                </a:cubicBezTo>
                <a:cubicBezTo>
                  <a:pt x="28" y="1065"/>
                  <a:pt x="8" y="1293"/>
                  <a:pt x="0" y="1415"/>
                </a:cubicBez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med" len="med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87414" name="Text Box 22"/>
          <p:cNvSpPr txBox="1">
            <a:spLocks noChangeArrowheads="1"/>
          </p:cNvSpPr>
          <p:nvPr/>
        </p:nvSpPr>
        <p:spPr bwMode="auto">
          <a:xfrm>
            <a:off x="5495925" y="6092825"/>
            <a:ext cx="571500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200" b="1">
                <a:solidFill>
                  <a:srgbClr val="0000FF"/>
                </a:solidFill>
              </a:rPr>
              <a:t>M</a:t>
            </a:r>
            <a:r>
              <a:rPr lang="cs-CZ" altLang="cs-CZ" sz="2200" b="1" baseline="-25000">
                <a:solidFill>
                  <a:srgbClr val="0000FF"/>
                </a:solidFill>
              </a:rPr>
              <a:t>zát</a:t>
            </a:r>
          </a:p>
        </p:txBody>
      </p:sp>
      <p:sp>
        <p:nvSpPr>
          <p:cNvPr id="187415" name="Text Box 23"/>
          <p:cNvSpPr txBox="1">
            <a:spLocks noChangeArrowheads="1"/>
          </p:cNvSpPr>
          <p:nvPr/>
        </p:nvSpPr>
        <p:spPr bwMode="auto">
          <a:xfrm>
            <a:off x="7859713" y="1220788"/>
            <a:ext cx="571500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200" b="1" dirty="0" err="1">
                <a:solidFill>
                  <a:srgbClr val="0000FF"/>
                </a:solidFill>
              </a:rPr>
              <a:t>M</a:t>
            </a:r>
            <a:r>
              <a:rPr lang="cs-CZ" altLang="cs-CZ" sz="2200" b="1" baseline="-25000" dirty="0" err="1">
                <a:solidFill>
                  <a:srgbClr val="0000FF"/>
                </a:solidFill>
              </a:rPr>
              <a:t>zát</a:t>
            </a:r>
            <a:endParaRPr lang="cs-CZ" altLang="cs-CZ" sz="2200" b="1" baseline="-25000" dirty="0">
              <a:solidFill>
                <a:srgbClr val="0000FF"/>
              </a:solidFill>
            </a:endParaRPr>
          </a:p>
        </p:txBody>
      </p:sp>
      <p:grpSp>
        <p:nvGrpSpPr>
          <p:cNvPr id="187420" name="Group 28"/>
          <p:cNvGrpSpPr>
            <a:grpSpLocks/>
          </p:cNvGrpSpPr>
          <p:nvPr/>
        </p:nvGrpSpPr>
        <p:grpSpPr bwMode="auto">
          <a:xfrm>
            <a:off x="5099050" y="1196975"/>
            <a:ext cx="3522663" cy="5111750"/>
            <a:chOff x="3212" y="754"/>
            <a:chExt cx="2219" cy="3220"/>
          </a:xfrm>
        </p:grpSpPr>
        <p:grpSp>
          <p:nvGrpSpPr>
            <p:cNvPr id="187417" name="Group 25"/>
            <p:cNvGrpSpPr>
              <a:grpSpLocks/>
            </p:cNvGrpSpPr>
            <p:nvPr/>
          </p:nvGrpSpPr>
          <p:grpSpPr bwMode="auto">
            <a:xfrm>
              <a:off x="3212" y="979"/>
              <a:ext cx="2132" cy="2995"/>
              <a:chOff x="703" y="979"/>
              <a:chExt cx="2132" cy="2995"/>
            </a:xfrm>
          </p:grpSpPr>
          <p:sp>
            <p:nvSpPr>
              <p:cNvPr id="187397" name="Line 5"/>
              <p:cNvSpPr>
                <a:spLocks noChangeShapeType="1"/>
              </p:cNvSpPr>
              <p:nvPr/>
            </p:nvSpPr>
            <p:spPr bwMode="auto">
              <a:xfrm>
                <a:off x="703" y="2430"/>
                <a:ext cx="2132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87398" name="Line 6"/>
              <p:cNvSpPr>
                <a:spLocks noChangeShapeType="1"/>
              </p:cNvSpPr>
              <p:nvPr/>
            </p:nvSpPr>
            <p:spPr bwMode="auto">
              <a:xfrm>
                <a:off x="1836" y="979"/>
                <a:ext cx="0" cy="2995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/>
              </a:p>
            </p:txBody>
          </p:sp>
        </p:grpSp>
        <p:sp>
          <p:nvSpPr>
            <p:cNvPr id="187411" name="Text Box 19"/>
            <p:cNvSpPr txBox="1">
              <a:spLocks noChangeArrowheads="1"/>
            </p:cNvSpPr>
            <p:nvPr/>
          </p:nvSpPr>
          <p:spPr bwMode="auto">
            <a:xfrm>
              <a:off x="5238" y="2447"/>
              <a:ext cx="193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b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200" b="1">
                  <a:solidFill>
                    <a:srgbClr val="000000"/>
                  </a:solidFill>
                </a:rPr>
                <a:t>M</a:t>
              </a:r>
            </a:p>
          </p:txBody>
        </p:sp>
        <p:sp>
          <p:nvSpPr>
            <p:cNvPr id="187412" name="Text Box 20"/>
            <p:cNvSpPr txBox="1">
              <a:spLocks noChangeArrowheads="1"/>
            </p:cNvSpPr>
            <p:nvPr/>
          </p:nvSpPr>
          <p:spPr bwMode="auto">
            <a:xfrm>
              <a:off x="3212" y="2478"/>
              <a:ext cx="252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b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200" b="1" dirty="0">
                  <a:solidFill>
                    <a:srgbClr val="000000"/>
                  </a:solidFill>
                </a:rPr>
                <a:t>-M</a:t>
              </a:r>
            </a:p>
          </p:txBody>
        </p:sp>
        <p:sp>
          <p:nvSpPr>
            <p:cNvPr id="187413" name="Text Box 21"/>
            <p:cNvSpPr txBox="1">
              <a:spLocks noChangeArrowheads="1"/>
            </p:cNvSpPr>
            <p:nvPr/>
          </p:nvSpPr>
          <p:spPr bwMode="auto">
            <a:xfrm>
              <a:off x="4185" y="754"/>
              <a:ext cx="144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b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200" b="1">
                  <a:solidFill>
                    <a:srgbClr val="000000"/>
                  </a:solidFill>
                </a:rPr>
                <a:t>s</a:t>
              </a:r>
            </a:p>
          </p:txBody>
        </p:sp>
        <p:sp>
          <p:nvSpPr>
            <p:cNvPr id="187416" name="Text Box 24"/>
            <p:cNvSpPr txBox="1">
              <a:spLocks noChangeArrowheads="1"/>
            </p:cNvSpPr>
            <p:nvPr/>
          </p:nvSpPr>
          <p:spPr bwMode="auto">
            <a:xfrm>
              <a:off x="4383" y="3566"/>
              <a:ext cx="203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b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200" b="1">
                  <a:solidFill>
                    <a:srgbClr val="000000"/>
                  </a:solidFill>
                </a:rPr>
                <a:t>-s</a:t>
              </a:r>
            </a:p>
          </p:txBody>
        </p:sp>
      </p:grpSp>
      <p:sp>
        <p:nvSpPr>
          <p:cNvPr id="187418" name="Text Box 26"/>
          <p:cNvSpPr txBox="1">
            <a:spLocks noChangeArrowheads="1"/>
          </p:cNvSpPr>
          <p:nvPr/>
        </p:nvSpPr>
        <p:spPr bwMode="auto">
          <a:xfrm>
            <a:off x="323850" y="1125538"/>
            <a:ext cx="3600450" cy="10064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81075" algn="l"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0463" algn="l"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Pracovní bod motorického režimu pro danou zátěž</a:t>
            </a:r>
          </a:p>
          <a:p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s  0</a:t>
            </a:r>
          </a:p>
        </p:txBody>
      </p:sp>
      <p:sp>
        <p:nvSpPr>
          <p:cNvPr id="187419" name="Text Box 27"/>
          <p:cNvSpPr txBox="1">
            <a:spLocks noChangeArrowheads="1"/>
          </p:cNvSpPr>
          <p:nvPr/>
        </p:nvSpPr>
        <p:spPr bwMode="auto">
          <a:xfrm>
            <a:off x="323850" y="2349500"/>
            <a:ext cx="4032250" cy="2987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7188" indent="-357188" algn="l">
              <a:tabLst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81075" algn="l">
              <a:tabLst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0463" algn="l">
              <a:tabLst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Okamžik reverzace - s  2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1. 	Přechod na novou momentovou charakteristiku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2. 	Po nové charakteristice postupné snižování otáček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3. 	Zastavení při nulových otáčkách (elektrické odpojení motoru od sítě)</a:t>
            </a:r>
          </a:p>
        </p:txBody>
      </p:sp>
      <p:sp>
        <p:nvSpPr>
          <p:cNvPr id="187421" name="Text Box 29"/>
          <p:cNvSpPr txBox="1">
            <a:spLocks noChangeArrowheads="1"/>
          </p:cNvSpPr>
          <p:nvPr/>
        </p:nvSpPr>
        <p:spPr bwMode="auto">
          <a:xfrm>
            <a:off x="7740650" y="5876925"/>
            <a:ext cx="306388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200" b="1">
                <a:solidFill>
                  <a:srgbClr val="FF0000"/>
                </a:solidFill>
              </a:rPr>
              <a:t>M</a:t>
            </a:r>
            <a:endParaRPr lang="cs-CZ" altLang="cs-CZ" sz="2200" b="1" baseline="-25000">
              <a:solidFill>
                <a:srgbClr val="FF0000"/>
              </a:solidFill>
            </a:endParaRPr>
          </a:p>
        </p:txBody>
      </p:sp>
      <p:sp>
        <p:nvSpPr>
          <p:cNvPr id="187422" name="Text Box 30"/>
          <p:cNvSpPr txBox="1">
            <a:spLocks noChangeArrowheads="1"/>
          </p:cNvSpPr>
          <p:nvPr/>
        </p:nvSpPr>
        <p:spPr bwMode="auto">
          <a:xfrm>
            <a:off x="5508625" y="4652963"/>
            <a:ext cx="306388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200" b="1">
                <a:solidFill>
                  <a:srgbClr val="FF0000"/>
                </a:solidFill>
              </a:rPr>
              <a:t>M</a:t>
            </a:r>
            <a:endParaRPr lang="cs-CZ" altLang="cs-CZ" sz="2200" b="1" baseline="-25000">
              <a:solidFill>
                <a:srgbClr val="FF0000"/>
              </a:solidFill>
            </a:endParaRP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84387" y="5725705"/>
            <a:ext cx="4919661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marL="357188" indent="-357188" algn="l">
              <a:tabLst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81075" algn="l">
              <a:tabLst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0463" algn="l">
              <a:tabLst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Vhodné pro pohony s malou setrvačností zátěže a s menší četností spínání.</a:t>
            </a:r>
            <a:endParaRPr lang="cs-CZ" altLang="cs-CZ" sz="2000" b="1" dirty="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7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7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7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187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7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7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187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187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2000"/>
                                        <p:tgtEl>
                                          <p:spTgt spid="187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7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7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87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187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87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87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8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87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4" grpId="0"/>
      <p:bldP spid="187400" grpId="0" animBg="1"/>
      <p:bldP spid="187402" grpId="0" animBg="1"/>
      <p:bldP spid="187404" grpId="0" animBg="1"/>
      <p:bldP spid="187405" grpId="0" animBg="1"/>
      <p:bldP spid="187407" grpId="0" animBg="1"/>
      <p:bldP spid="187410" grpId="0" animBg="1"/>
      <p:bldP spid="187414" grpId="0"/>
      <p:bldP spid="187415" grpId="0"/>
      <p:bldP spid="187418" grpId="0"/>
      <p:bldP spid="187421" grpId="0"/>
      <p:bldP spid="18742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43" name="Line 27"/>
          <p:cNvSpPr>
            <a:spLocks noChangeShapeType="1"/>
          </p:cNvSpPr>
          <p:nvPr/>
        </p:nvSpPr>
        <p:spPr bwMode="auto">
          <a:xfrm>
            <a:off x="7380288" y="1412875"/>
            <a:ext cx="0" cy="47529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884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640762" cy="936625"/>
          </a:xfrm>
        </p:spPr>
        <p:txBody>
          <a:bodyPr/>
          <a:lstStyle/>
          <a:p>
            <a:pPr algn="ctr"/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Brzdění protiproudem </a:t>
            </a:r>
            <a:r>
              <a:rPr lang="cs-CZ" altLang="cs-CZ" sz="32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– aktivní zátěž</a:t>
            </a:r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188419" name="Freeform 3"/>
          <p:cNvSpPr>
            <a:spLocks/>
          </p:cNvSpPr>
          <p:nvPr/>
        </p:nvSpPr>
        <p:spPr bwMode="auto">
          <a:xfrm>
            <a:off x="6923088" y="1628775"/>
            <a:ext cx="1752600" cy="4462463"/>
          </a:xfrm>
          <a:custGeom>
            <a:avLst/>
            <a:gdLst>
              <a:gd name="T0" fmla="*/ 0 w 1104"/>
              <a:gd name="T1" fmla="*/ 0 h 2811"/>
              <a:gd name="T2" fmla="*/ 998 w 1104"/>
              <a:gd name="T3" fmla="*/ 227 h 2811"/>
              <a:gd name="T4" fmla="*/ 635 w 1104"/>
              <a:gd name="T5" fmla="*/ 862 h 2811"/>
              <a:gd name="T6" fmla="*/ 500 w 1104"/>
              <a:gd name="T7" fmla="*/ 2811 h 28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04" h="2811">
                <a:moveTo>
                  <a:pt x="0" y="0"/>
                </a:moveTo>
                <a:cubicBezTo>
                  <a:pt x="446" y="41"/>
                  <a:pt x="892" y="83"/>
                  <a:pt x="998" y="227"/>
                </a:cubicBezTo>
                <a:cubicBezTo>
                  <a:pt x="1104" y="371"/>
                  <a:pt x="718" y="431"/>
                  <a:pt x="635" y="862"/>
                </a:cubicBezTo>
                <a:cubicBezTo>
                  <a:pt x="552" y="1293"/>
                  <a:pt x="528" y="2405"/>
                  <a:pt x="500" y="2811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88426" name="Text Box 10"/>
          <p:cNvSpPr txBox="1">
            <a:spLocks noChangeArrowheads="1"/>
          </p:cNvSpPr>
          <p:nvPr/>
        </p:nvSpPr>
        <p:spPr bwMode="auto">
          <a:xfrm>
            <a:off x="7451725" y="1196975"/>
            <a:ext cx="571500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200" b="1" dirty="0" err="1">
                <a:solidFill>
                  <a:srgbClr val="0000FF"/>
                </a:solidFill>
              </a:rPr>
              <a:t>M</a:t>
            </a:r>
            <a:r>
              <a:rPr lang="cs-CZ" altLang="cs-CZ" sz="2200" b="1" baseline="-25000" dirty="0" err="1">
                <a:solidFill>
                  <a:srgbClr val="0000FF"/>
                </a:solidFill>
              </a:rPr>
              <a:t>zát</a:t>
            </a:r>
            <a:endParaRPr lang="cs-CZ" altLang="cs-CZ" sz="2200" b="1" baseline="-25000" dirty="0">
              <a:solidFill>
                <a:srgbClr val="0000FF"/>
              </a:solidFill>
            </a:endParaRPr>
          </a:p>
        </p:txBody>
      </p:sp>
      <p:grpSp>
        <p:nvGrpSpPr>
          <p:cNvPr id="188449" name="Group 33"/>
          <p:cNvGrpSpPr>
            <a:grpSpLocks/>
          </p:cNvGrpSpPr>
          <p:nvPr/>
        </p:nvGrpSpPr>
        <p:grpSpPr bwMode="auto">
          <a:xfrm>
            <a:off x="6372225" y="1196975"/>
            <a:ext cx="2249488" cy="5111750"/>
            <a:chOff x="4014" y="754"/>
            <a:chExt cx="1417" cy="3220"/>
          </a:xfrm>
        </p:grpSpPr>
        <p:grpSp>
          <p:nvGrpSpPr>
            <p:cNvPr id="188448" name="Group 32"/>
            <p:cNvGrpSpPr>
              <a:grpSpLocks/>
            </p:cNvGrpSpPr>
            <p:nvPr/>
          </p:nvGrpSpPr>
          <p:grpSpPr bwMode="auto">
            <a:xfrm>
              <a:off x="4014" y="979"/>
              <a:ext cx="1330" cy="2995"/>
              <a:chOff x="4014" y="979"/>
              <a:chExt cx="1330" cy="2995"/>
            </a:xfrm>
          </p:grpSpPr>
          <p:sp>
            <p:nvSpPr>
              <p:cNvPr id="188429" name="Line 13"/>
              <p:cNvSpPr>
                <a:spLocks noChangeShapeType="1"/>
              </p:cNvSpPr>
              <p:nvPr/>
            </p:nvSpPr>
            <p:spPr bwMode="auto">
              <a:xfrm>
                <a:off x="4014" y="2430"/>
                <a:ext cx="133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88430" name="Line 14"/>
              <p:cNvSpPr>
                <a:spLocks noChangeShapeType="1"/>
              </p:cNvSpPr>
              <p:nvPr/>
            </p:nvSpPr>
            <p:spPr bwMode="auto">
              <a:xfrm>
                <a:off x="4345" y="979"/>
                <a:ext cx="0" cy="2995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88431" name="Text Box 15"/>
            <p:cNvSpPr txBox="1">
              <a:spLocks noChangeArrowheads="1"/>
            </p:cNvSpPr>
            <p:nvPr/>
          </p:nvSpPr>
          <p:spPr bwMode="auto">
            <a:xfrm>
              <a:off x="5238" y="2447"/>
              <a:ext cx="193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b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200" b="1">
                  <a:solidFill>
                    <a:srgbClr val="000000"/>
                  </a:solidFill>
                </a:rPr>
                <a:t>M</a:t>
              </a:r>
            </a:p>
          </p:txBody>
        </p:sp>
        <p:sp>
          <p:nvSpPr>
            <p:cNvPr id="188433" name="Text Box 17"/>
            <p:cNvSpPr txBox="1">
              <a:spLocks noChangeArrowheads="1"/>
            </p:cNvSpPr>
            <p:nvPr/>
          </p:nvSpPr>
          <p:spPr bwMode="auto">
            <a:xfrm>
              <a:off x="4185" y="754"/>
              <a:ext cx="144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b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200" b="1">
                  <a:solidFill>
                    <a:srgbClr val="000000"/>
                  </a:solidFill>
                </a:rPr>
                <a:t>s</a:t>
              </a:r>
            </a:p>
          </p:txBody>
        </p:sp>
        <p:sp>
          <p:nvSpPr>
            <p:cNvPr id="188434" name="Text Box 18"/>
            <p:cNvSpPr txBox="1">
              <a:spLocks noChangeArrowheads="1"/>
            </p:cNvSpPr>
            <p:nvPr/>
          </p:nvSpPr>
          <p:spPr bwMode="auto">
            <a:xfrm>
              <a:off x="4383" y="3566"/>
              <a:ext cx="203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 anchor="b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200" b="1" dirty="0">
                  <a:solidFill>
                    <a:srgbClr val="000000"/>
                  </a:solidFill>
                </a:rPr>
                <a:t>-s</a:t>
              </a:r>
            </a:p>
          </p:txBody>
        </p:sp>
      </p:grpSp>
      <p:sp>
        <p:nvSpPr>
          <p:cNvPr id="188435" name="Text Box 19"/>
          <p:cNvSpPr txBox="1">
            <a:spLocks noChangeArrowheads="1"/>
          </p:cNvSpPr>
          <p:nvPr/>
        </p:nvSpPr>
        <p:spPr bwMode="auto">
          <a:xfrm>
            <a:off x="179388" y="1125538"/>
            <a:ext cx="467995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81075" algn="l"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0463" algn="l"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200" b="1">
                <a:solidFill>
                  <a:srgbClr val="000000"/>
                </a:solidFill>
                <a:sym typeface="Symbol" panose="05050102010706020507" pitchFamily="18" charset="2"/>
              </a:rPr>
              <a:t>Pro aktivní zátěž (jeřáb) musí být kroužkový motor !</a:t>
            </a:r>
          </a:p>
        </p:txBody>
      </p:sp>
      <p:sp>
        <p:nvSpPr>
          <p:cNvPr id="188436" name="Text Box 20"/>
          <p:cNvSpPr txBox="1">
            <a:spLocks noChangeArrowheads="1"/>
          </p:cNvSpPr>
          <p:nvPr/>
        </p:nvSpPr>
        <p:spPr bwMode="auto">
          <a:xfrm>
            <a:off x="142875" y="2027238"/>
            <a:ext cx="5724525" cy="44259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7188" indent="-357188" algn="l">
              <a:tabLst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81075" algn="l">
              <a:tabLst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0463" algn="l">
              <a:tabLst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228975" algn="l"/>
                <a:tab pos="457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900" b="1" dirty="0">
                <a:solidFill>
                  <a:srgbClr val="000000"/>
                </a:solidFill>
                <a:sym typeface="Symbol" panose="05050102010706020507" pitchFamily="18" charset="2"/>
              </a:rPr>
              <a:t>1. 	Zařazení dostatečně velkého odporu do obvodu vinutí rotoru</a:t>
            </a:r>
          </a:p>
          <a:p>
            <a:r>
              <a:rPr lang="cs-CZ" altLang="cs-CZ" sz="1900" b="1" dirty="0">
                <a:solidFill>
                  <a:srgbClr val="000000"/>
                </a:solidFill>
                <a:sym typeface="Symbol" panose="05050102010706020507" pitchFamily="18" charset="2"/>
              </a:rPr>
              <a:t>2.	Rotor se pohybuje pomaleji, ve směru magnetického pole (s </a:t>
            </a:r>
            <a:r>
              <a:rPr lang="en-US" altLang="cs-CZ" sz="19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&lt;</a:t>
            </a:r>
            <a:r>
              <a:rPr lang="cs-CZ" altLang="cs-CZ" sz="19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1)</a:t>
            </a:r>
            <a:endParaRPr lang="en-US" altLang="cs-CZ" sz="1900" b="1" dirty="0">
              <a:solidFill>
                <a:srgbClr val="000000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</a:pPr>
            <a:r>
              <a:rPr lang="cs-CZ" altLang="cs-CZ" sz="1900" b="1" dirty="0">
                <a:solidFill>
                  <a:srgbClr val="000000"/>
                </a:solidFill>
                <a:sym typeface="Symbol" panose="05050102010706020507" pitchFamily="18" charset="2"/>
              </a:rPr>
              <a:t>nebo</a:t>
            </a:r>
          </a:p>
          <a:p>
            <a:pPr>
              <a:spcBef>
                <a:spcPct val="50000"/>
              </a:spcBef>
            </a:pPr>
            <a:r>
              <a:rPr lang="cs-CZ" altLang="cs-CZ" sz="1900" b="1" dirty="0">
                <a:solidFill>
                  <a:srgbClr val="000000"/>
                </a:solidFill>
                <a:sym typeface="Symbol" panose="05050102010706020507" pitchFamily="18" charset="2"/>
              </a:rPr>
              <a:t>2.	Zvýšení odporu ve vinutí rotoru</a:t>
            </a:r>
          </a:p>
          <a:p>
            <a:r>
              <a:rPr lang="cs-CZ" altLang="cs-CZ" sz="1900" b="1" dirty="0">
                <a:solidFill>
                  <a:srgbClr val="000000"/>
                </a:solidFill>
                <a:sym typeface="Symbol" panose="05050102010706020507" pitchFamily="18" charset="2"/>
              </a:rPr>
              <a:t>3.	Rotor se zastaví (s = 1)	</a:t>
            </a:r>
          </a:p>
          <a:p>
            <a:r>
              <a:rPr lang="cs-CZ" altLang="cs-CZ" sz="1900" b="1" dirty="0">
                <a:solidFill>
                  <a:srgbClr val="000000"/>
                </a:solidFill>
                <a:sym typeface="Symbol" panose="05050102010706020507" pitchFamily="18" charset="2"/>
              </a:rPr>
              <a:t>4.	Mechanické zabrzdění pohonu</a:t>
            </a:r>
          </a:p>
          <a:p>
            <a:r>
              <a:rPr lang="cs-CZ" altLang="cs-CZ" sz="1900" b="1" dirty="0">
                <a:solidFill>
                  <a:srgbClr val="000000"/>
                </a:solidFill>
                <a:sym typeface="Symbol" panose="05050102010706020507" pitchFamily="18" charset="2"/>
              </a:rPr>
              <a:t>5. 	Elektrické odpojení motoru od sítě</a:t>
            </a:r>
          </a:p>
          <a:p>
            <a:pPr>
              <a:spcBef>
                <a:spcPct val="50000"/>
              </a:spcBef>
            </a:pPr>
            <a:r>
              <a:rPr lang="cs-CZ" altLang="cs-CZ" sz="1900" b="1" dirty="0">
                <a:solidFill>
                  <a:srgbClr val="000000"/>
                </a:solidFill>
                <a:sym typeface="Symbol" panose="05050102010706020507" pitchFamily="18" charset="2"/>
              </a:rPr>
              <a:t>nebo</a:t>
            </a:r>
          </a:p>
          <a:p>
            <a:pPr>
              <a:spcBef>
                <a:spcPct val="50000"/>
              </a:spcBef>
            </a:pPr>
            <a:r>
              <a:rPr lang="cs-CZ" altLang="cs-CZ" sz="1900" b="1" dirty="0">
                <a:solidFill>
                  <a:srgbClr val="000000"/>
                </a:solidFill>
                <a:sym typeface="Symbol" panose="05050102010706020507" pitchFamily="18" charset="2"/>
              </a:rPr>
              <a:t>2.	Další zvýšení odporu ve vinutí rotoru</a:t>
            </a:r>
          </a:p>
          <a:p>
            <a:r>
              <a:rPr lang="cs-CZ" altLang="cs-CZ" sz="1900" b="1" dirty="0">
                <a:solidFill>
                  <a:srgbClr val="000000"/>
                </a:solidFill>
                <a:sym typeface="Symbol" panose="05050102010706020507" pitchFamily="18" charset="2"/>
              </a:rPr>
              <a:t>3.	Břemeno se pohybuje proti smyslu točivého pole  (s </a:t>
            </a:r>
            <a:r>
              <a:rPr lang="en-US" altLang="cs-CZ" sz="19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&gt;</a:t>
            </a:r>
            <a:r>
              <a:rPr lang="cs-CZ" altLang="cs-CZ" sz="19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1)</a:t>
            </a:r>
            <a:endParaRPr lang="en-US" altLang="cs-CZ" sz="1900" b="1" dirty="0">
              <a:solidFill>
                <a:srgbClr val="000000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188437" name="Text Box 21"/>
          <p:cNvSpPr txBox="1">
            <a:spLocks noChangeArrowheads="1"/>
          </p:cNvSpPr>
          <p:nvPr/>
        </p:nvSpPr>
        <p:spPr bwMode="auto">
          <a:xfrm>
            <a:off x="7740650" y="5876925"/>
            <a:ext cx="306388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200" b="1">
                <a:solidFill>
                  <a:srgbClr val="FF0000"/>
                </a:solidFill>
              </a:rPr>
              <a:t>M</a:t>
            </a:r>
            <a:endParaRPr lang="cs-CZ" altLang="cs-CZ" sz="2200" b="1" baseline="-25000">
              <a:solidFill>
                <a:srgbClr val="FF0000"/>
              </a:solidFill>
            </a:endParaRPr>
          </a:p>
        </p:txBody>
      </p:sp>
      <p:sp>
        <p:nvSpPr>
          <p:cNvPr id="188440" name="Line 24"/>
          <p:cNvSpPr>
            <a:spLocks noChangeShapeType="1"/>
          </p:cNvSpPr>
          <p:nvPr/>
        </p:nvSpPr>
        <p:spPr bwMode="auto">
          <a:xfrm>
            <a:off x="6911975" y="1628775"/>
            <a:ext cx="612775" cy="30241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88442" name="Line 26"/>
          <p:cNvSpPr>
            <a:spLocks noChangeShapeType="1"/>
          </p:cNvSpPr>
          <p:nvPr/>
        </p:nvSpPr>
        <p:spPr bwMode="auto">
          <a:xfrm>
            <a:off x="6926263" y="1628775"/>
            <a:ext cx="454025" cy="22320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88444" name="Line 28"/>
          <p:cNvSpPr>
            <a:spLocks noChangeShapeType="1"/>
          </p:cNvSpPr>
          <p:nvPr/>
        </p:nvSpPr>
        <p:spPr bwMode="auto">
          <a:xfrm>
            <a:off x="6911975" y="1628775"/>
            <a:ext cx="574675" cy="12239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88445" name="Line 29"/>
          <p:cNvSpPr>
            <a:spLocks noChangeShapeType="1"/>
          </p:cNvSpPr>
          <p:nvPr/>
        </p:nvSpPr>
        <p:spPr bwMode="auto">
          <a:xfrm>
            <a:off x="6911975" y="1628775"/>
            <a:ext cx="574675" cy="396081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88446" name="Line 30"/>
          <p:cNvSpPr>
            <a:spLocks noChangeShapeType="1"/>
          </p:cNvSpPr>
          <p:nvPr/>
        </p:nvSpPr>
        <p:spPr bwMode="auto">
          <a:xfrm>
            <a:off x="6911975" y="1628775"/>
            <a:ext cx="473075" cy="10080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88447" name="Line 31"/>
          <p:cNvSpPr>
            <a:spLocks noChangeShapeType="1"/>
          </p:cNvSpPr>
          <p:nvPr/>
        </p:nvSpPr>
        <p:spPr bwMode="auto">
          <a:xfrm>
            <a:off x="6911975" y="1628775"/>
            <a:ext cx="469900" cy="32400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88450" name="Text Box 34"/>
          <p:cNvSpPr txBox="1">
            <a:spLocks noChangeArrowheads="1"/>
          </p:cNvSpPr>
          <p:nvPr/>
        </p:nvSpPr>
        <p:spPr bwMode="auto">
          <a:xfrm>
            <a:off x="6184900" y="2420938"/>
            <a:ext cx="547688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200" b="1" dirty="0">
                <a:solidFill>
                  <a:srgbClr val="000000"/>
                </a:solidFill>
              </a:rPr>
              <a:t>s</a:t>
            </a:r>
            <a:r>
              <a:rPr lang="en-US" altLang="cs-CZ" sz="2200" b="1" dirty="0">
                <a:solidFill>
                  <a:srgbClr val="000000"/>
                </a:solidFill>
                <a:cs typeface="Arial" panose="020B0604020202020204" pitchFamily="34" charset="0"/>
              </a:rPr>
              <a:t>&lt;</a:t>
            </a:r>
            <a:r>
              <a:rPr lang="cs-CZ" altLang="cs-CZ" sz="2200" b="1" dirty="0">
                <a:solidFill>
                  <a:srgbClr val="000000"/>
                </a:solidFill>
                <a:cs typeface="Arial" panose="020B0604020202020204" pitchFamily="34" charset="0"/>
              </a:rPr>
              <a:t>1</a:t>
            </a:r>
            <a:endParaRPr lang="en-US" altLang="cs-CZ" sz="2200" b="1" baseline="-250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88451" name="Line 35"/>
          <p:cNvSpPr>
            <a:spLocks noChangeShapeType="1"/>
          </p:cNvSpPr>
          <p:nvPr/>
        </p:nvSpPr>
        <p:spPr bwMode="auto">
          <a:xfrm flipH="1">
            <a:off x="6804025" y="2636838"/>
            <a:ext cx="576263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88452" name="Text Box 36"/>
          <p:cNvSpPr txBox="1">
            <a:spLocks noChangeArrowheads="1"/>
          </p:cNvSpPr>
          <p:nvPr/>
        </p:nvSpPr>
        <p:spPr bwMode="auto">
          <a:xfrm>
            <a:off x="6251575" y="3813175"/>
            <a:ext cx="547688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200" b="1">
                <a:solidFill>
                  <a:srgbClr val="000000"/>
                </a:solidFill>
              </a:rPr>
              <a:t>s</a:t>
            </a:r>
            <a:r>
              <a:rPr lang="cs-CZ" altLang="cs-CZ" sz="2200" b="1">
                <a:solidFill>
                  <a:srgbClr val="000000"/>
                </a:solidFill>
                <a:cs typeface="Arial" panose="020B0604020202020204" pitchFamily="34" charset="0"/>
              </a:rPr>
              <a:t>=1</a:t>
            </a:r>
            <a:endParaRPr lang="en-US" altLang="cs-CZ" sz="2200" b="1" baseline="-25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88454" name="Text Box 38"/>
          <p:cNvSpPr txBox="1">
            <a:spLocks noChangeArrowheads="1"/>
          </p:cNvSpPr>
          <p:nvPr/>
        </p:nvSpPr>
        <p:spPr bwMode="auto">
          <a:xfrm>
            <a:off x="6111875" y="4676775"/>
            <a:ext cx="547688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200" b="1">
                <a:solidFill>
                  <a:srgbClr val="000000"/>
                </a:solidFill>
              </a:rPr>
              <a:t>s</a:t>
            </a:r>
            <a:r>
              <a:rPr lang="en-US" altLang="cs-CZ" sz="2200" b="1">
                <a:solidFill>
                  <a:srgbClr val="000000"/>
                </a:solidFill>
                <a:cs typeface="Arial" panose="020B0604020202020204" pitchFamily="34" charset="0"/>
              </a:rPr>
              <a:t>&gt;</a:t>
            </a:r>
            <a:r>
              <a:rPr lang="cs-CZ" altLang="cs-CZ" sz="2200" b="1">
                <a:solidFill>
                  <a:srgbClr val="000000"/>
                </a:solidFill>
                <a:cs typeface="Arial" panose="020B0604020202020204" pitchFamily="34" charset="0"/>
              </a:rPr>
              <a:t>1</a:t>
            </a:r>
            <a:endParaRPr lang="en-US" altLang="cs-CZ" sz="2200" b="1" baseline="-250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88455" name="Line 39"/>
          <p:cNvSpPr>
            <a:spLocks noChangeShapeType="1"/>
          </p:cNvSpPr>
          <p:nvPr/>
        </p:nvSpPr>
        <p:spPr bwMode="auto">
          <a:xfrm flipH="1">
            <a:off x="6780213" y="4892675"/>
            <a:ext cx="576262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8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8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188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8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8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8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8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8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8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8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8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8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8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88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8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8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18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8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18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88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88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8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8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8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8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884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18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884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18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0" dur="500"/>
                                        <p:tgtEl>
                                          <p:spTgt spid="18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88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88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8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43" grpId="0" animBg="1"/>
      <p:bldP spid="188418" grpId="0"/>
      <p:bldP spid="188419" grpId="0" animBg="1"/>
      <p:bldP spid="188426" grpId="0"/>
      <p:bldP spid="188435" grpId="0"/>
      <p:bldP spid="188437" grpId="0"/>
      <p:bldP spid="188440" grpId="0" animBg="1"/>
      <p:bldP spid="188442" grpId="0" animBg="1"/>
      <p:bldP spid="188444" grpId="0" animBg="1"/>
      <p:bldP spid="188445" grpId="0" animBg="1"/>
      <p:bldP spid="188446" grpId="0" animBg="1"/>
      <p:bldP spid="188447" grpId="0" animBg="1"/>
      <p:bldP spid="188450" grpId="0"/>
      <p:bldP spid="188451" grpId="0" animBg="1"/>
      <p:bldP spid="188452" grpId="0"/>
      <p:bldP spid="188454" grpId="0"/>
      <p:bldP spid="18845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640762" cy="936625"/>
          </a:xfrm>
        </p:spPr>
        <p:txBody>
          <a:bodyPr/>
          <a:lstStyle/>
          <a:p>
            <a:pPr algn="ctr"/>
            <a:r>
              <a:rPr lang="cs-CZ" altLang="cs-CZ" sz="400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Brzdění rekuperační  </a:t>
            </a:r>
          </a:p>
        </p:txBody>
      </p:sp>
      <p:sp>
        <p:nvSpPr>
          <p:cNvPr id="189443" name="Text Box 3"/>
          <p:cNvSpPr txBox="1">
            <a:spLocks noChangeArrowheads="1"/>
          </p:cNvSpPr>
          <p:nvPr/>
        </p:nvSpPr>
        <p:spPr bwMode="auto">
          <a:xfrm>
            <a:off x="179388" y="1268413"/>
            <a:ext cx="8856662" cy="410881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81075" algn="l"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0463" algn="l"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Využití zejména u aktivní zátěže.</a:t>
            </a:r>
          </a:p>
          <a:p>
            <a:pPr>
              <a:spcBef>
                <a:spcPct val="50000"/>
              </a:spcBef>
            </a:pPr>
            <a:r>
              <a:rPr lang="cs-CZ" altLang="cs-CZ" sz="2400" b="1" u="sng" dirty="0">
                <a:solidFill>
                  <a:srgbClr val="000000"/>
                </a:solidFill>
                <a:sym typeface="Symbol" panose="05050102010706020507" pitchFamily="18" charset="2"/>
              </a:rPr>
              <a:t>Princip:</a:t>
            </a:r>
            <a:endParaRPr lang="cs-CZ" altLang="cs-CZ" sz="2400" b="1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Motor se otáčí </a:t>
            </a:r>
            <a:r>
              <a:rPr lang="cs-CZ" altLang="cs-CZ" sz="2200" b="1" dirty="0" err="1">
                <a:solidFill>
                  <a:srgbClr val="000000"/>
                </a:solidFill>
                <a:sym typeface="Symbol" panose="05050102010706020507" pitchFamily="18" charset="2"/>
              </a:rPr>
              <a:t>nadsynchronními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 otáčkami:</a:t>
            </a:r>
          </a:p>
          <a:p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a)	působením zátěže</a:t>
            </a:r>
          </a:p>
          <a:p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b)	snížením napájecího kmitočtu</a:t>
            </a:r>
          </a:p>
          <a:p>
            <a:pPr>
              <a:spcBef>
                <a:spcPct val="50000"/>
              </a:spcBef>
            </a:pP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Motor pracuje jako indukční generátor (s </a:t>
            </a:r>
            <a:r>
              <a:rPr lang="en-US" altLang="cs-CZ" sz="22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&lt;</a:t>
            </a:r>
            <a:r>
              <a:rPr lang="cs-CZ" altLang="cs-CZ" sz="22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0)  dodává do sítě činný výkon, </a:t>
            </a:r>
            <a:r>
              <a:rPr lang="cs-CZ" altLang="cs-CZ" sz="2200" b="1" u="sng" dirty="0" smtClean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ze </a:t>
            </a:r>
            <a:r>
              <a:rPr lang="cs-CZ" altLang="cs-CZ" sz="2200" b="1" u="sng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sítě odebírá jalový výkon</a:t>
            </a:r>
            <a:r>
              <a:rPr lang="cs-CZ" altLang="cs-CZ" sz="22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cs-CZ" altLang="cs-CZ" sz="2400" b="1" u="sng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Podmínka pro činnost při použití měniče frekvence:</a:t>
            </a:r>
          </a:p>
          <a:p>
            <a:r>
              <a:rPr lang="cs-CZ" altLang="cs-CZ" sz="22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Měnič frekvence musí mít schopnost invertorového chodu (dodávat činnou energii do sítě).</a:t>
            </a:r>
            <a:endParaRPr lang="en-US" altLang="cs-CZ" sz="2200" b="1" dirty="0">
              <a:solidFill>
                <a:srgbClr val="000000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9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89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9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9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188913"/>
            <a:ext cx="8496300" cy="1295400"/>
          </a:xfrm>
        </p:spPr>
        <p:txBody>
          <a:bodyPr/>
          <a:lstStyle/>
          <a:p>
            <a:pPr algn="ctr"/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Brzdění stejnosměrným proudem </a:t>
            </a:r>
            <a:r>
              <a:rPr lang="cs-CZ" altLang="cs-CZ" sz="32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(dynamické brzdění)</a:t>
            </a:r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90467" name="Text Box 3"/>
          <p:cNvSpPr txBox="1">
            <a:spLocks noChangeArrowheads="1"/>
          </p:cNvSpPr>
          <p:nvPr/>
        </p:nvSpPr>
        <p:spPr bwMode="auto">
          <a:xfrm>
            <a:off x="179388" y="1808163"/>
            <a:ext cx="8856662" cy="22860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898525" indent="-898525" algn="l"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77913" algn="l"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algn="l"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36688" algn="l"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 dirty="0">
                <a:solidFill>
                  <a:srgbClr val="000000"/>
                </a:solidFill>
                <a:sym typeface="Symbol" panose="05050102010706020507" pitchFamily="18" charset="2"/>
              </a:rPr>
              <a:t>Princip:</a:t>
            </a:r>
            <a:endParaRPr lang="cs-CZ" altLang="cs-CZ" sz="2400" b="1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a)	motor odpojíme od střídavé sítě</a:t>
            </a:r>
          </a:p>
          <a:p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b)	na statorové vinutí připojíme stejnosměrný zdroj </a:t>
            </a:r>
          </a:p>
          <a:p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	</a:t>
            </a: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 	vytvoří se stejnosměrné magnetické pole</a:t>
            </a:r>
          </a:p>
          <a:p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	 	do pohybujícího se rotoru se indukuje napětí, prochází proud, který vytváří brzdný moment </a:t>
            </a:r>
          </a:p>
          <a:p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Brzdný moment se s klesajícími otáčkami snižuje</a:t>
            </a:r>
            <a:endParaRPr lang="cs-CZ" altLang="cs-CZ" sz="2000" b="1" dirty="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190468" name="Text Box 4"/>
          <p:cNvSpPr txBox="1">
            <a:spLocks noChangeArrowheads="1"/>
          </p:cNvSpPr>
          <p:nvPr/>
        </p:nvSpPr>
        <p:spPr bwMode="auto">
          <a:xfrm>
            <a:off x="179388" y="4300538"/>
            <a:ext cx="8856662" cy="222408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3668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Zapojení:</a:t>
            </a:r>
          </a:p>
          <a:p>
            <a:r>
              <a:rPr lang="cs-CZ" altLang="cs-CZ" sz="2000" b="1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Existuje více možností sérioparalelního zapojení vinutí (trojfázové vinutí x stejnosměrný zdroj)</a:t>
            </a:r>
          </a:p>
          <a:p>
            <a:pPr>
              <a:spcBef>
                <a:spcPct val="50000"/>
              </a:spcBef>
            </a:pPr>
            <a:r>
              <a:rPr lang="cs-CZ" altLang="cs-CZ" sz="2400" b="1" u="sng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Velikost proudu:</a:t>
            </a:r>
          </a:p>
          <a:p>
            <a:r>
              <a:rPr lang="cs-CZ" altLang="cs-CZ" sz="2000" b="1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Velikost proudu se volí tak, aby byl magnetický obvod plně využit (např. pro sériové zapojení dvou fází je I</a:t>
            </a:r>
            <a:r>
              <a:rPr lang="cs-CZ" altLang="cs-CZ" sz="2000" b="1" baseline="-2500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stejn.</a:t>
            </a:r>
            <a:r>
              <a:rPr lang="cs-CZ" altLang="cs-CZ" sz="2000" b="1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= 1,22 * I</a:t>
            </a:r>
            <a:r>
              <a:rPr lang="cs-CZ" altLang="cs-CZ" sz="2000" b="1" baseline="-2500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stř.</a:t>
            </a:r>
            <a:r>
              <a:rPr lang="cs-CZ" altLang="cs-CZ" sz="2000" b="1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).</a:t>
            </a:r>
            <a:endParaRPr lang="en-US" altLang="cs-CZ" sz="2000" b="1">
              <a:solidFill>
                <a:srgbClr val="000000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0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9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90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0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0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0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904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736600"/>
          </a:xfrm>
        </p:spPr>
        <p:txBody>
          <a:bodyPr/>
          <a:lstStyle/>
          <a:p>
            <a:pPr algn="ctr"/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Regulace změnou napětí</a:t>
            </a:r>
          </a:p>
        </p:txBody>
      </p:sp>
      <p:sp>
        <p:nvSpPr>
          <p:cNvPr id="160771" name="Text Box 3"/>
          <p:cNvSpPr txBox="1">
            <a:spLocks noChangeArrowheads="1"/>
          </p:cNvSpPr>
          <p:nvPr/>
        </p:nvSpPr>
        <p:spPr bwMode="auto">
          <a:xfrm>
            <a:off x="107950" y="1135063"/>
            <a:ext cx="8856663" cy="7016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je založena na změně tvaru momentové charakteristiky se změnou napětí s následným posunutím pracovního bodu.</a:t>
            </a:r>
          </a:p>
        </p:txBody>
      </p:sp>
      <p:grpSp>
        <p:nvGrpSpPr>
          <p:cNvPr id="160777" name="Group 9"/>
          <p:cNvGrpSpPr>
            <a:grpSpLocks/>
          </p:cNvGrpSpPr>
          <p:nvPr/>
        </p:nvGrpSpPr>
        <p:grpSpPr bwMode="auto">
          <a:xfrm>
            <a:off x="3403600" y="2643188"/>
            <a:ext cx="5470525" cy="3067050"/>
            <a:chOff x="567" y="1026"/>
            <a:chExt cx="4082" cy="2426"/>
          </a:xfrm>
        </p:grpSpPr>
        <p:sp>
          <p:nvSpPr>
            <p:cNvPr id="160778" name="Freeform 10"/>
            <p:cNvSpPr>
              <a:spLocks/>
            </p:cNvSpPr>
            <p:nvPr/>
          </p:nvSpPr>
          <p:spPr bwMode="auto">
            <a:xfrm>
              <a:off x="567" y="1026"/>
              <a:ext cx="4082" cy="2359"/>
            </a:xfrm>
            <a:custGeom>
              <a:avLst/>
              <a:gdLst>
                <a:gd name="T0" fmla="*/ 0 w 3810"/>
                <a:gd name="T1" fmla="*/ 0 h 2359"/>
                <a:gd name="T2" fmla="*/ 0 w 3810"/>
                <a:gd name="T3" fmla="*/ 2359 h 2359"/>
                <a:gd name="T4" fmla="*/ 3810 w 3810"/>
                <a:gd name="T5" fmla="*/ 2359 h 2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10" h="2359">
                  <a:moveTo>
                    <a:pt x="0" y="0"/>
                  </a:moveTo>
                  <a:lnTo>
                    <a:pt x="0" y="2359"/>
                  </a:lnTo>
                  <a:lnTo>
                    <a:pt x="3810" y="2359"/>
                  </a:lnTo>
                </a:path>
              </a:pathLst>
            </a:custGeom>
            <a:noFill/>
            <a:ln w="38100" cap="flat" cmpd="sng">
              <a:solidFill>
                <a:srgbClr val="002060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0779" name="Line 11"/>
            <p:cNvSpPr>
              <a:spLocks noChangeShapeType="1"/>
            </p:cNvSpPr>
            <p:nvPr/>
          </p:nvSpPr>
          <p:spPr bwMode="auto">
            <a:xfrm>
              <a:off x="4150" y="3316"/>
              <a:ext cx="0" cy="13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60781" name="Text Box 13"/>
          <p:cNvSpPr txBox="1">
            <a:spLocks noChangeArrowheads="1"/>
          </p:cNvSpPr>
          <p:nvPr/>
        </p:nvSpPr>
        <p:spPr bwMode="auto">
          <a:xfrm>
            <a:off x="8672513" y="5278438"/>
            <a:ext cx="2286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n</a:t>
            </a:r>
          </a:p>
        </p:txBody>
      </p:sp>
      <p:sp>
        <p:nvSpPr>
          <p:cNvPr id="160782" name="Text Box 14"/>
          <p:cNvSpPr txBox="1">
            <a:spLocks noChangeArrowheads="1"/>
          </p:cNvSpPr>
          <p:nvPr/>
        </p:nvSpPr>
        <p:spPr bwMode="auto">
          <a:xfrm>
            <a:off x="8036676" y="5642236"/>
            <a:ext cx="771612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n = n</a:t>
            </a:r>
            <a:r>
              <a:rPr lang="cs-CZ" altLang="cs-CZ" sz="2000" b="1" baseline="-25000" dirty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160783" name="Text Box 15"/>
          <p:cNvSpPr txBox="1">
            <a:spLocks noChangeArrowheads="1"/>
          </p:cNvSpPr>
          <p:nvPr/>
        </p:nvSpPr>
        <p:spPr bwMode="auto">
          <a:xfrm>
            <a:off x="3043238" y="5586413"/>
            <a:ext cx="6572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n = 0</a:t>
            </a:r>
          </a:p>
        </p:txBody>
      </p:sp>
      <p:sp>
        <p:nvSpPr>
          <p:cNvPr id="160785" name="Line 17"/>
          <p:cNvSpPr>
            <a:spLocks noChangeShapeType="1"/>
          </p:cNvSpPr>
          <p:nvPr/>
        </p:nvSpPr>
        <p:spPr bwMode="auto">
          <a:xfrm>
            <a:off x="8205788" y="2470150"/>
            <a:ext cx="0" cy="3154363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786" name="Text Box 18"/>
          <p:cNvSpPr txBox="1">
            <a:spLocks noChangeArrowheads="1"/>
          </p:cNvSpPr>
          <p:nvPr/>
        </p:nvSpPr>
        <p:spPr bwMode="auto">
          <a:xfrm>
            <a:off x="3032125" y="2181225"/>
            <a:ext cx="2841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FF0000"/>
                </a:solidFill>
              </a:rPr>
              <a:t>M</a:t>
            </a:r>
            <a:endParaRPr lang="cs-CZ" altLang="cs-CZ" sz="2000" b="1" baseline="-25000">
              <a:solidFill>
                <a:srgbClr val="FF0000"/>
              </a:solidFill>
            </a:endParaRPr>
          </a:p>
        </p:txBody>
      </p:sp>
      <p:sp>
        <p:nvSpPr>
          <p:cNvPr id="160787" name="Freeform 19"/>
          <p:cNvSpPr>
            <a:spLocks/>
          </p:cNvSpPr>
          <p:nvPr/>
        </p:nvSpPr>
        <p:spPr bwMode="auto">
          <a:xfrm>
            <a:off x="3368675" y="2976563"/>
            <a:ext cx="4865688" cy="2659062"/>
          </a:xfrm>
          <a:custGeom>
            <a:avLst/>
            <a:gdLst>
              <a:gd name="T0" fmla="*/ 0 w 3447"/>
              <a:gd name="T1" fmla="*/ 1139 h 1910"/>
              <a:gd name="T2" fmla="*/ 1261 w 3447"/>
              <a:gd name="T3" fmla="*/ 977 h 1910"/>
              <a:gd name="T4" fmla="*/ 1988 w 3447"/>
              <a:gd name="T5" fmla="*/ 581 h 1910"/>
              <a:gd name="T6" fmla="*/ 2730 w 3447"/>
              <a:gd name="T7" fmla="*/ 221 h 1910"/>
              <a:gd name="T8" fmla="*/ 3447 w 3447"/>
              <a:gd name="T9" fmla="*/ 1910 h 1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47" h="1910">
                <a:moveTo>
                  <a:pt x="0" y="1139"/>
                </a:moveTo>
                <a:cubicBezTo>
                  <a:pt x="210" y="1112"/>
                  <a:pt x="930" y="1070"/>
                  <a:pt x="1261" y="977"/>
                </a:cubicBezTo>
                <a:cubicBezTo>
                  <a:pt x="1592" y="884"/>
                  <a:pt x="1743" y="707"/>
                  <a:pt x="1988" y="581"/>
                </a:cubicBezTo>
                <a:cubicBezTo>
                  <a:pt x="2233" y="455"/>
                  <a:pt x="2487" y="0"/>
                  <a:pt x="2730" y="221"/>
                </a:cubicBezTo>
                <a:cubicBezTo>
                  <a:pt x="2973" y="442"/>
                  <a:pt x="3298" y="1558"/>
                  <a:pt x="3447" y="1910"/>
                </a:cubicBezTo>
              </a:path>
            </a:pathLst>
          </a:custGeom>
          <a:noFill/>
          <a:ln w="50800" cap="flat" cmpd="sng">
            <a:solidFill>
              <a:srgbClr val="FF0000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788" name="Freeform 20"/>
          <p:cNvSpPr>
            <a:spLocks/>
          </p:cNvSpPr>
          <p:nvPr/>
        </p:nvSpPr>
        <p:spPr bwMode="auto">
          <a:xfrm>
            <a:off x="3348038" y="3536950"/>
            <a:ext cx="4881562" cy="2090738"/>
          </a:xfrm>
          <a:custGeom>
            <a:avLst/>
            <a:gdLst>
              <a:gd name="T0" fmla="*/ 0 w 3075"/>
              <a:gd name="T1" fmla="*/ 948 h 1317"/>
              <a:gd name="T2" fmla="*/ 1121 w 3075"/>
              <a:gd name="T3" fmla="*/ 806 h 1317"/>
              <a:gd name="T4" fmla="*/ 1768 w 3075"/>
              <a:gd name="T5" fmla="*/ 459 h 1317"/>
              <a:gd name="T6" fmla="*/ 2427 w 3075"/>
              <a:gd name="T7" fmla="*/ 143 h 1317"/>
              <a:gd name="T8" fmla="*/ 3075 w 3075"/>
              <a:gd name="T9" fmla="*/ 1317 h 1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75" h="1317">
                <a:moveTo>
                  <a:pt x="0" y="948"/>
                </a:moveTo>
                <a:cubicBezTo>
                  <a:pt x="187" y="924"/>
                  <a:pt x="827" y="887"/>
                  <a:pt x="1121" y="806"/>
                </a:cubicBezTo>
                <a:cubicBezTo>
                  <a:pt x="1416" y="724"/>
                  <a:pt x="1550" y="569"/>
                  <a:pt x="1768" y="459"/>
                </a:cubicBezTo>
                <a:cubicBezTo>
                  <a:pt x="1986" y="348"/>
                  <a:pt x="2209" y="0"/>
                  <a:pt x="2427" y="143"/>
                </a:cubicBezTo>
                <a:cubicBezTo>
                  <a:pt x="2645" y="286"/>
                  <a:pt x="2940" y="1073"/>
                  <a:pt x="3075" y="1317"/>
                </a:cubicBezTo>
              </a:path>
            </a:pathLst>
          </a:custGeom>
          <a:noFill/>
          <a:ln w="50800" cap="flat" cmpd="sng">
            <a:solidFill>
              <a:srgbClr val="FF0000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789" name="Freeform 21"/>
          <p:cNvSpPr>
            <a:spLocks/>
          </p:cNvSpPr>
          <p:nvPr/>
        </p:nvSpPr>
        <p:spPr bwMode="auto">
          <a:xfrm>
            <a:off x="3362325" y="4081463"/>
            <a:ext cx="4833938" cy="1535112"/>
          </a:xfrm>
          <a:custGeom>
            <a:avLst/>
            <a:gdLst>
              <a:gd name="T0" fmla="*/ 0 w 3045"/>
              <a:gd name="T1" fmla="*/ 898 h 967"/>
              <a:gd name="T2" fmla="*/ 1121 w 3045"/>
              <a:gd name="T3" fmla="*/ 756 h 967"/>
              <a:gd name="T4" fmla="*/ 1768 w 3045"/>
              <a:gd name="T5" fmla="*/ 409 h 967"/>
              <a:gd name="T6" fmla="*/ 2427 w 3045"/>
              <a:gd name="T7" fmla="*/ 93 h 967"/>
              <a:gd name="T8" fmla="*/ 3045 w 3045"/>
              <a:gd name="T9" fmla="*/ 967 h 9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45" h="967">
                <a:moveTo>
                  <a:pt x="0" y="898"/>
                </a:moveTo>
                <a:cubicBezTo>
                  <a:pt x="187" y="874"/>
                  <a:pt x="827" y="837"/>
                  <a:pt x="1121" y="756"/>
                </a:cubicBezTo>
                <a:cubicBezTo>
                  <a:pt x="1416" y="674"/>
                  <a:pt x="1550" y="519"/>
                  <a:pt x="1768" y="409"/>
                </a:cubicBezTo>
                <a:cubicBezTo>
                  <a:pt x="1986" y="298"/>
                  <a:pt x="2214" y="0"/>
                  <a:pt x="2427" y="93"/>
                </a:cubicBezTo>
                <a:cubicBezTo>
                  <a:pt x="2640" y="186"/>
                  <a:pt x="2916" y="785"/>
                  <a:pt x="3045" y="967"/>
                </a:cubicBezTo>
              </a:path>
            </a:pathLst>
          </a:custGeom>
          <a:noFill/>
          <a:ln w="50800" cap="flat" cmpd="sng">
            <a:solidFill>
              <a:srgbClr val="FF0000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790" name="Freeform 22"/>
          <p:cNvSpPr>
            <a:spLocks/>
          </p:cNvSpPr>
          <p:nvPr/>
        </p:nvSpPr>
        <p:spPr bwMode="auto">
          <a:xfrm>
            <a:off x="3406775" y="4076700"/>
            <a:ext cx="4837113" cy="1497013"/>
          </a:xfrm>
          <a:custGeom>
            <a:avLst/>
            <a:gdLst>
              <a:gd name="T0" fmla="*/ 0 w 3047"/>
              <a:gd name="T1" fmla="*/ 943 h 943"/>
              <a:gd name="T2" fmla="*/ 926 w 3047"/>
              <a:gd name="T3" fmla="*/ 867 h 943"/>
              <a:gd name="T4" fmla="*/ 2063 w 3047"/>
              <a:gd name="T5" fmla="*/ 598 h 943"/>
              <a:gd name="T6" fmla="*/ 3047 w 3047"/>
              <a:gd name="T7" fmla="*/ 0 h 9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47" h="943">
                <a:moveTo>
                  <a:pt x="0" y="943"/>
                </a:moveTo>
                <a:cubicBezTo>
                  <a:pt x="154" y="930"/>
                  <a:pt x="582" y="924"/>
                  <a:pt x="926" y="867"/>
                </a:cubicBezTo>
                <a:cubicBezTo>
                  <a:pt x="1270" y="810"/>
                  <a:pt x="1710" y="742"/>
                  <a:pt x="2063" y="598"/>
                </a:cubicBezTo>
                <a:cubicBezTo>
                  <a:pt x="2416" y="454"/>
                  <a:pt x="2842" y="126"/>
                  <a:pt x="3047" y="0"/>
                </a:cubicBezTo>
              </a:path>
            </a:pathLst>
          </a:custGeom>
          <a:noFill/>
          <a:ln w="50800" cap="flat" cmpd="sng">
            <a:solidFill>
              <a:srgbClr val="0000FF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791" name="Text Box 23"/>
          <p:cNvSpPr txBox="1">
            <a:spLocks noChangeArrowheads="1"/>
          </p:cNvSpPr>
          <p:nvPr/>
        </p:nvSpPr>
        <p:spPr bwMode="auto">
          <a:xfrm>
            <a:off x="3582988" y="5084763"/>
            <a:ext cx="322262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U</a:t>
            </a:r>
            <a:r>
              <a:rPr lang="cs-CZ" altLang="cs-CZ" b="1" baseline="-250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60792" name="Text Box 24"/>
          <p:cNvSpPr txBox="1">
            <a:spLocks noChangeArrowheads="1"/>
          </p:cNvSpPr>
          <p:nvPr/>
        </p:nvSpPr>
        <p:spPr bwMode="auto">
          <a:xfrm>
            <a:off x="3582988" y="4630738"/>
            <a:ext cx="322262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U</a:t>
            </a:r>
            <a:r>
              <a:rPr lang="cs-CZ" altLang="cs-CZ" b="1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60793" name="Text Box 25"/>
          <p:cNvSpPr txBox="1">
            <a:spLocks noChangeArrowheads="1"/>
          </p:cNvSpPr>
          <p:nvPr/>
        </p:nvSpPr>
        <p:spPr bwMode="auto">
          <a:xfrm>
            <a:off x="3582988" y="4149725"/>
            <a:ext cx="322262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U</a:t>
            </a:r>
            <a:r>
              <a:rPr lang="cs-CZ" altLang="cs-CZ" b="1" baseline="-250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60794" name="Text Box 26"/>
          <p:cNvSpPr txBox="1">
            <a:spLocks noChangeArrowheads="1"/>
          </p:cNvSpPr>
          <p:nvPr/>
        </p:nvSpPr>
        <p:spPr bwMode="auto">
          <a:xfrm>
            <a:off x="3611563" y="3297238"/>
            <a:ext cx="1743075" cy="4381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b="1">
                <a:solidFill>
                  <a:srgbClr val="FF0000"/>
                </a:solidFill>
              </a:rPr>
              <a:t>U</a:t>
            </a:r>
            <a:r>
              <a:rPr lang="cs-CZ" altLang="cs-CZ" sz="2400" b="1" baseline="-25000">
                <a:solidFill>
                  <a:srgbClr val="FF0000"/>
                </a:solidFill>
              </a:rPr>
              <a:t>1</a:t>
            </a:r>
            <a:r>
              <a:rPr lang="cs-CZ" altLang="cs-CZ" sz="2400" b="1">
                <a:solidFill>
                  <a:srgbClr val="FF0000"/>
                </a:solidFill>
              </a:rPr>
              <a:t> </a:t>
            </a:r>
            <a:r>
              <a:rPr lang="cs-CZ" altLang="cs-CZ" sz="2400" b="1">
                <a:solidFill>
                  <a:srgbClr val="FF0000"/>
                </a:solidFill>
                <a:sym typeface="Symbol" panose="05050102010706020507" pitchFamily="18" charset="2"/>
              </a:rPr>
              <a:t> U</a:t>
            </a:r>
            <a:r>
              <a:rPr lang="cs-CZ" altLang="cs-CZ" sz="2400" b="1" baseline="-2500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cs-CZ" altLang="cs-CZ" sz="2400" b="1">
                <a:solidFill>
                  <a:srgbClr val="FF0000"/>
                </a:solidFill>
                <a:sym typeface="Symbol" panose="05050102010706020507" pitchFamily="18" charset="2"/>
              </a:rPr>
              <a:t>  U</a:t>
            </a:r>
            <a:r>
              <a:rPr lang="cs-CZ" altLang="cs-CZ" sz="2400" b="1" baseline="-25000">
                <a:solidFill>
                  <a:srgbClr val="FF0000"/>
                </a:solidFill>
                <a:sym typeface="Symbol" panose="05050102010706020507" pitchFamily="18" charset="2"/>
              </a:rPr>
              <a:t>3</a:t>
            </a:r>
          </a:p>
        </p:txBody>
      </p:sp>
      <p:sp>
        <p:nvSpPr>
          <p:cNvPr id="160795" name="Text Box 27"/>
          <p:cNvSpPr txBox="1">
            <a:spLocks noChangeArrowheads="1"/>
          </p:cNvSpPr>
          <p:nvPr/>
        </p:nvSpPr>
        <p:spPr bwMode="auto">
          <a:xfrm>
            <a:off x="8378825" y="3860800"/>
            <a:ext cx="33972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 dirty="0" err="1">
                <a:solidFill>
                  <a:srgbClr val="0000FF"/>
                </a:solidFill>
              </a:rPr>
              <a:t>M</a:t>
            </a:r>
            <a:r>
              <a:rPr lang="cs-CZ" altLang="cs-CZ" b="1" baseline="-25000" dirty="0" err="1">
                <a:solidFill>
                  <a:srgbClr val="0000FF"/>
                </a:solidFill>
              </a:rPr>
              <a:t>z</a:t>
            </a:r>
            <a:endParaRPr lang="cs-CZ" altLang="cs-CZ" b="1" baseline="-25000" dirty="0">
              <a:solidFill>
                <a:srgbClr val="0000FF"/>
              </a:solidFill>
            </a:endParaRPr>
          </a:p>
        </p:txBody>
      </p:sp>
      <p:sp>
        <p:nvSpPr>
          <p:cNvPr id="160796" name="Line 28"/>
          <p:cNvSpPr>
            <a:spLocks noChangeShapeType="1"/>
          </p:cNvSpPr>
          <p:nvPr/>
        </p:nvSpPr>
        <p:spPr bwMode="auto">
          <a:xfrm>
            <a:off x="7812088" y="4365625"/>
            <a:ext cx="0" cy="129540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60797" name="Line 29"/>
          <p:cNvSpPr>
            <a:spLocks noChangeShapeType="1"/>
          </p:cNvSpPr>
          <p:nvPr/>
        </p:nvSpPr>
        <p:spPr bwMode="auto">
          <a:xfrm>
            <a:off x="7667625" y="4437063"/>
            <a:ext cx="0" cy="1223962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60798" name="Line 30"/>
          <p:cNvSpPr>
            <a:spLocks noChangeShapeType="1"/>
          </p:cNvSpPr>
          <p:nvPr/>
        </p:nvSpPr>
        <p:spPr bwMode="auto">
          <a:xfrm>
            <a:off x="7559675" y="4508500"/>
            <a:ext cx="0" cy="1152525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60799" name="Text Box 31"/>
          <p:cNvSpPr txBox="1">
            <a:spLocks noChangeArrowheads="1"/>
          </p:cNvSpPr>
          <p:nvPr/>
        </p:nvSpPr>
        <p:spPr bwMode="auto">
          <a:xfrm>
            <a:off x="6929438" y="6237288"/>
            <a:ext cx="306387" cy="357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n</a:t>
            </a:r>
            <a:r>
              <a:rPr lang="cs-CZ" altLang="cs-CZ" b="1" baseline="-250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60800" name="Text Box 32"/>
          <p:cNvSpPr txBox="1">
            <a:spLocks noChangeArrowheads="1"/>
          </p:cNvSpPr>
          <p:nvPr/>
        </p:nvSpPr>
        <p:spPr bwMode="auto">
          <a:xfrm>
            <a:off x="7524750" y="6237288"/>
            <a:ext cx="306388" cy="357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n</a:t>
            </a:r>
            <a:r>
              <a:rPr lang="cs-CZ" altLang="cs-CZ" b="1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60801" name="Text Box 33"/>
          <p:cNvSpPr txBox="1">
            <a:spLocks noChangeArrowheads="1"/>
          </p:cNvSpPr>
          <p:nvPr/>
        </p:nvSpPr>
        <p:spPr bwMode="auto">
          <a:xfrm>
            <a:off x="8023225" y="6237288"/>
            <a:ext cx="306388" cy="357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FF0000"/>
                </a:solidFill>
              </a:rPr>
              <a:t>n</a:t>
            </a:r>
            <a:r>
              <a:rPr lang="cs-CZ" altLang="cs-CZ" b="1" baseline="-250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60802" name="Line 34"/>
          <p:cNvSpPr>
            <a:spLocks noChangeShapeType="1"/>
          </p:cNvSpPr>
          <p:nvPr/>
        </p:nvSpPr>
        <p:spPr bwMode="auto">
          <a:xfrm flipH="1" flipV="1">
            <a:off x="7812088" y="5661025"/>
            <a:ext cx="215900" cy="5762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60803" name="Line 35"/>
          <p:cNvSpPr>
            <a:spLocks noChangeShapeType="1"/>
          </p:cNvSpPr>
          <p:nvPr/>
        </p:nvSpPr>
        <p:spPr bwMode="auto">
          <a:xfrm flipV="1">
            <a:off x="6948488" y="5661025"/>
            <a:ext cx="576262" cy="5762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60804" name="Line 36"/>
          <p:cNvSpPr>
            <a:spLocks noChangeShapeType="1"/>
          </p:cNvSpPr>
          <p:nvPr/>
        </p:nvSpPr>
        <p:spPr bwMode="auto">
          <a:xfrm flipV="1">
            <a:off x="7524750" y="5661025"/>
            <a:ext cx="142875" cy="5762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60805" name="Text Box 37"/>
          <p:cNvSpPr txBox="1">
            <a:spLocks noChangeArrowheads="1"/>
          </p:cNvSpPr>
          <p:nvPr/>
        </p:nvSpPr>
        <p:spPr bwMode="auto">
          <a:xfrm>
            <a:off x="107950" y="1989138"/>
            <a:ext cx="2808288" cy="248443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>
            <a:spAutoFit/>
          </a:bodyPr>
          <a:lstStyle>
            <a:lvl1pPr marL="174625" indent="-1746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 u="sng">
                <a:solidFill>
                  <a:srgbClr val="000000"/>
                </a:solidFill>
              </a:rPr>
              <a:t>Vlastnosti</a:t>
            </a:r>
            <a:r>
              <a:rPr lang="cs-CZ" altLang="cs-CZ" sz="2000" b="1">
                <a:solidFill>
                  <a:srgbClr val="000000"/>
                </a:solidFill>
              </a:rPr>
              <a:t>:</a:t>
            </a:r>
          </a:p>
          <a:p>
            <a:pPr>
              <a:spcBef>
                <a:spcPct val="30000"/>
              </a:spcBef>
            </a:pPr>
            <a:r>
              <a:rPr lang="cs-CZ" altLang="cs-CZ" b="1">
                <a:solidFill>
                  <a:srgbClr val="000000"/>
                </a:solidFill>
              </a:rPr>
              <a:t>*	nutný střídavý měnič napětí</a:t>
            </a:r>
          </a:p>
          <a:p>
            <a:pPr>
              <a:spcBef>
                <a:spcPct val="30000"/>
              </a:spcBef>
            </a:pPr>
            <a:r>
              <a:rPr lang="cs-CZ" altLang="cs-CZ" b="1">
                <a:solidFill>
                  <a:srgbClr val="000000"/>
                </a:solidFill>
              </a:rPr>
              <a:t>*	regulace je plynulá </a:t>
            </a:r>
          </a:p>
          <a:p>
            <a:r>
              <a:rPr lang="cs-CZ" altLang="cs-CZ" b="1">
                <a:solidFill>
                  <a:srgbClr val="000000"/>
                </a:solidFill>
              </a:rPr>
              <a:t>*	teoretický rozsah regulace s</a:t>
            </a:r>
            <a:r>
              <a:rPr lang="cs-CZ" altLang="cs-CZ" b="1" baseline="-25000">
                <a:solidFill>
                  <a:srgbClr val="000000"/>
                </a:solidFill>
              </a:rPr>
              <a:t>zv</a:t>
            </a:r>
            <a:r>
              <a:rPr lang="cs-CZ" altLang="cs-CZ" b="1">
                <a:solidFill>
                  <a:srgbClr val="000000"/>
                </a:solidFill>
              </a:rPr>
              <a:t> 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 s</a:t>
            </a:r>
            <a:r>
              <a:rPr lang="cs-CZ" altLang="cs-CZ" b="1">
                <a:solidFill>
                  <a:srgbClr val="000000"/>
                </a:solidFill>
              </a:rPr>
              <a:t>  </a:t>
            </a: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 0  </a:t>
            </a:r>
            <a:r>
              <a:rPr lang="cs-CZ" altLang="cs-CZ" b="1">
                <a:solidFill>
                  <a:srgbClr val="000000"/>
                </a:solidFill>
              </a:rPr>
              <a:t>minimální rozsah regulace	</a:t>
            </a:r>
          </a:p>
        </p:txBody>
      </p:sp>
      <p:sp>
        <p:nvSpPr>
          <p:cNvPr id="160806" name="Text Box 38"/>
          <p:cNvSpPr txBox="1">
            <a:spLocks noChangeArrowheads="1"/>
          </p:cNvSpPr>
          <p:nvPr/>
        </p:nvSpPr>
        <p:spPr bwMode="auto">
          <a:xfrm>
            <a:off x="107950" y="4557713"/>
            <a:ext cx="2879725" cy="160813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 u="sng">
                <a:solidFill>
                  <a:srgbClr val="000000"/>
                </a:solidFill>
              </a:rPr>
              <a:t>Jak lze zvýšit rozsah regulace ?</a:t>
            </a:r>
            <a:endParaRPr lang="cs-CZ" altLang="cs-CZ" sz="2000" b="1">
              <a:solidFill>
                <a:srgbClr val="000000"/>
              </a:solidFill>
            </a:endParaRPr>
          </a:p>
          <a:p>
            <a:pPr>
              <a:spcBef>
                <a:spcPct val="30000"/>
              </a:spcBef>
            </a:pPr>
            <a:r>
              <a:rPr lang="cs-CZ" altLang="cs-CZ" b="1">
                <a:solidFill>
                  <a:srgbClr val="000000"/>
                </a:solidFill>
              </a:rPr>
              <a:t>použitím odporové klece se zvyšuje skluz zvratu, ale rostou ztráty</a:t>
            </a:r>
          </a:p>
        </p:txBody>
      </p:sp>
      <p:sp>
        <p:nvSpPr>
          <p:cNvPr id="160807" name="Text Box 39"/>
          <p:cNvSpPr txBox="1">
            <a:spLocks noChangeArrowheads="1"/>
          </p:cNvSpPr>
          <p:nvPr/>
        </p:nvSpPr>
        <p:spPr bwMode="auto">
          <a:xfrm>
            <a:off x="107950" y="6272213"/>
            <a:ext cx="4248150" cy="3968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 u="sng">
                <a:solidFill>
                  <a:srgbClr val="000000"/>
                </a:solidFill>
              </a:rPr>
              <a:t>Použití - </a:t>
            </a:r>
            <a:r>
              <a:rPr lang="cs-CZ" altLang="cs-CZ" sz="2000" b="1">
                <a:solidFill>
                  <a:srgbClr val="000000"/>
                </a:solidFill>
              </a:rPr>
              <a:t>ventilátorové jednotky </a:t>
            </a:r>
          </a:p>
        </p:txBody>
      </p:sp>
      <p:sp>
        <p:nvSpPr>
          <p:cNvPr id="160808" name="Rectangle 40"/>
          <p:cNvSpPr>
            <a:spLocks noChangeArrowheads="1"/>
          </p:cNvSpPr>
          <p:nvPr/>
        </p:nvSpPr>
        <p:spPr bwMode="auto">
          <a:xfrm>
            <a:off x="7164388" y="2349500"/>
            <a:ext cx="936625" cy="3240088"/>
          </a:xfrm>
          <a:prstGeom prst="rect">
            <a:avLst/>
          </a:prstGeom>
          <a:solidFill>
            <a:srgbClr val="FFFF99">
              <a:alpha val="5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160809" name="Text Box 41"/>
          <p:cNvSpPr txBox="1">
            <a:spLocks noChangeArrowheads="1"/>
          </p:cNvSpPr>
          <p:nvPr/>
        </p:nvSpPr>
        <p:spPr bwMode="auto">
          <a:xfrm>
            <a:off x="6011863" y="2079625"/>
            <a:ext cx="136842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2000" b="1">
                <a:solidFill>
                  <a:srgbClr val="000000"/>
                </a:solidFill>
              </a:rPr>
              <a:t>Rozsah regulace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0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60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0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0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0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0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0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0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60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07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07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0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60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60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160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0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0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0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60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withGroup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60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60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60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160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0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0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0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160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60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60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2000"/>
                                        <p:tgtEl>
                                          <p:spTgt spid="160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607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607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60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160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60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0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60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60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60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60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160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160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160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160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160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608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60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160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2" dur="500"/>
                                        <p:tgtEl>
                                          <p:spTgt spid="160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0" grpId="0"/>
      <p:bldP spid="160781" grpId="0"/>
      <p:bldP spid="160782" grpId="0"/>
      <p:bldP spid="160783" grpId="0"/>
      <p:bldP spid="160785" grpId="0" animBg="1"/>
      <p:bldP spid="160786" grpId="0"/>
      <p:bldP spid="160787" grpId="0" animBg="1"/>
      <p:bldP spid="160788" grpId="0" animBg="1"/>
      <p:bldP spid="160789" grpId="0" animBg="1"/>
      <p:bldP spid="160790" grpId="0" animBg="1"/>
      <p:bldP spid="160791" grpId="0"/>
      <p:bldP spid="160792" grpId="0"/>
      <p:bldP spid="160793" grpId="0"/>
      <p:bldP spid="160794" grpId="0" animBg="1"/>
      <p:bldP spid="160795" grpId="0"/>
      <p:bldP spid="160796" grpId="0" animBg="1"/>
      <p:bldP spid="160797" grpId="0" animBg="1"/>
      <p:bldP spid="160798" grpId="0" animBg="1"/>
      <p:bldP spid="160799" grpId="0" animBg="1"/>
      <p:bldP spid="160800" grpId="0" animBg="1"/>
      <p:bldP spid="160801" grpId="0" animBg="1"/>
      <p:bldP spid="160802" grpId="0" animBg="1"/>
      <p:bldP spid="160803" grpId="0" animBg="1"/>
      <p:bldP spid="160804" grpId="0" animBg="1"/>
      <p:bldP spid="160808" grpId="0" animBg="1"/>
      <p:bldP spid="16080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323850" y="115888"/>
            <a:ext cx="84963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1pPr>
            <a:lvl2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2pPr>
            <a:lvl3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3pPr>
            <a:lvl4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4pPr>
            <a:lvl5pPr algn="l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defRPr>
            </a:lvl9pPr>
          </a:lstStyle>
          <a:p>
            <a:pPr algn="ctr"/>
            <a:r>
              <a:rPr lang="cs-CZ" altLang="cs-CZ" sz="36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Materiály 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179388" y="1916113"/>
            <a:ext cx="8713787" cy="11906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3320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Kocman	Elektrické stroje a přístroje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Bartoš	Elektrické stroje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Petrásek	Elektrické stroje</a:t>
            </a:r>
          </a:p>
          <a:p>
            <a:r>
              <a:rPr lang="cs-CZ" altLang="cs-CZ" b="1">
                <a:solidFill>
                  <a:srgbClr val="000000"/>
                </a:solidFill>
                <a:sym typeface="Symbol" panose="05050102010706020507" pitchFamily="18" charset="2"/>
              </a:rPr>
              <a:t>Měřička	Elektrické stroje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736600"/>
          </a:xfrm>
        </p:spPr>
        <p:txBody>
          <a:bodyPr/>
          <a:lstStyle/>
          <a:p>
            <a:pPr algn="ctr"/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Regulace změnou napětí</a:t>
            </a:r>
          </a:p>
        </p:txBody>
      </p:sp>
      <p:pic>
        <p:nvPicPr>
          <p:cNvPr id="164897" name="Picture 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3" y="1601788"/>
            <a:ext cx="7913687" cy="410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4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4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4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4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5888"/>
            <a:ext cx="8385175" cy="736600"/>
          </a:xfrm>
        </p:spPr>
        <p:txBody>
          <a:bodyPr/>
          <a:lstStyle/>
          <a:p>
            <a:pPr algn="ctr"/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Regulace změnou počtu pólů</a:t>
            </a:r>
          </a:p>
        </p:txBody>
      </p:sp>
      <p:sp>
        <p:nvSpPr>
          <p:cNvPr id="163843" name="Text Box 3"/>
          <p:cNvSpPr txBox="1">
            <a:spLocks noChangeArrowheads="1"/>
          </p:cNvSpPr>
          <p:nvPr/>
        </p:nvSpPr>
        <p:spPr bwMode="auto">
          <a:xfrm>
            <a:off x="107950" y="981075"/>
            <a:ext cx="8856663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Zvýšením počtu pólů klesají otáčky. K regulaci je nutný speciální motor</a:t>
            </a:r>
          </a:p>
        </p:txBody>
      </p:sp>
      <p:sp>
        <p:nvSpPr>
          <p:cNvPr id="163870" name="Text Box 30"/>
          <p:cNvSpPr txBox="1">
            <a:spLocks noChangeArrowheads="1"/>
          </p:cNvSpPr>
          <p:nvPr/>
        </p:nvSpPr>
        <p:spPr bwMode="auto">
          <a:xfrm>
            <a:off x="107950" y="1412875"/>
            <a:ext cx="8856663" cy="10287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174625" indent="-174625" algn="l">
              <a:tabLst>
                <a:tab pos="35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35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35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35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35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 u="sng">
                <a:solidFill>
                  <a:srgbClr val="000000"/>
                </a:solidFill>
              </a:rPr>
              <a:t>Možnosti provedení motoru</a:t>
            </a:r>
            <a:r>
              <a:rPr lang="cs-CZ" altLang="cs-CZ" sz="2000" b="1">
                <a:solidFill>
                  <a:srgbClr val="000000"/>
                </a:solidFill>
              </a:rPr>
              <a:t>:</a:t>
            </a:r>
          </a:p>
          <a:p>
            <a:pPr>
              <a:spcBef>
                <a:spcPct val="30000"/>
              </a:spcBef>
            </a:pPr>
            <a:r>
              <a:rPr lang="cs-CZ" altLang="cs-CZ" b="1">
                <a:solidFill>
                  <a:srgbClr val="000000"/>
                </a:solidFill>
              </a:rPr>
              <a:t>*	zpravidla dvě, výjimečně tři samostatná vinutí </a:t>
            </a:r>
          </a:p>
          <a:p>
            <a:r>
              <a:rPr lang="cs-CZ" altLang="cs-CZ" b="1">
                <a:solidFill>
                  <a:srgbClr val="000000"/>
                </a:solidFill>
              </a:rPr>
              <a:t>	-	možnost libovolné kombinace otáček, ale větší hmotnost motoru</a:t>
            </a:r>
          </a:p>
        </p:txBody>
      </p:sp>
      <p:pic>
        <p:nvPicPr>
          <p:cNvPr id="163874" name="Picture 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492375"/>
            <a:ext cx="8569325" cy="430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3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3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3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38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3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3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3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2" grpId="0"/>
      <p:bldP spid="1638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Text Box 4"/>
          <p:cNvSpPr txBox="1">
            <a:spLocks noChangeArrowheads="1"/>
          </p:cNvSpPr>
          <p:nvPr/>
        </p:nvSpPr>
        <p:spPr bwMode="auto">
          <a:xfrm>
            <a:off x="107950" y="188913"/>
            <a:ext cx="8856663" cy="13033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174625" indent="-174625" algn="l">
              <a:tabLst>
                <a:tab pos="35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35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35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35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35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3587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 u="sng">
                <a:solidFill>
                  <a:srgbClr val="000000"/>
                </a:solidFill>
              </a:rPr>
              <a:t>Možnosti provedení motoru</a:t>
            </a:r>
            <a:r>
              <a:rPr lang="cs-CZ" altLang="cs-CZ" sz="2000" b="1">
                <a:solidFill>
                  <a:srgbClr val="000000"/>
                </a:solidFill>
              </a:rPr>
              <a:t>:</a:t>
            </a:r>
          </a:p>
          <a:p>
            <a:pPr>
              <a:spcBef>
                <a:spcPct val="30000"/>
              </a:spcBef>
            </a:pPr>
            <a:r>
              <a:rPr lang="cs-CZ" altLang="cs-CZ" b="1">
                <a:solidFill>
                  <a:srgbClr val="000000"/>
                </a:solidFill>
              </a:rPr>
              <a:t>*	vinutí s vyvedeným středem</a:t>
            </a:r>
          </a:p>
          <a:p>
            <a:r>
              <a:rPr lang="cs-CZ" altLang="cs-CZ" b="1">
                <a:solidFill>
                  <a:srgbClr val="000000"/>
                </a:solidFill>
              </a:rPr>
              <a:t>	-	možnost pouze maximálních a polovičních otáček</a:t>
            </a:r>
          </a:p>
          <a:p>
            <a:r>
              <a:rPr lang="cs-CZ" altLang="cs-CZ" b="1">
                <a:solidFill>
                  <a:srgbClr val="000000"/>
                </a:solidFill>
              </a:rPr>
              <a:t>	-	nižší hmotnost motoru </a:t>
            </a:r>
          </a:p>
        </p:txBody>
      </p:sp>
      <p:pic>
        <p:nvPicPr>
          <p:cNvPr id="16589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557338"/>
            <a:ext cx="8729663" cy="518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5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5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5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5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5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9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052513"/>
            <a:ext cx="8670925" cy="483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6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5888"/>
            <a:ext cx="8385175" cy="736600"/>
          </a:xfrm>
        </p:spPr>
        <p:txBody>
          <a:bodyPr/>
          <a:lstStyle/>
          <a:p>
            <a:pPr algn="ctr"/>
            <a:r>
              <a:rPr lang="cs-CZ" altLang="cs-CZ" sz="400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Přepínání D/YY</a:t>
            </a:r>
          </a:p>
        </p:txBody>
      </p:sp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74106" y="967693"/>
            <a:ext cx="8856663" cy="1323439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447675" algn="l"/>
                <a:tab pos="2962275" algn="l"/>
                <a:tab pos="5743575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447675" algn="l"/>
                <a:tab pos="2962275" algn="l"/>
                <a:tab pos="5743575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447675" algn="l"/>
                <a:tab pos="2962275" algn="l"/>
                <a:tab pos="5743575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447675" algn="l"/>
                <a:tab pos="2962275" algn="l"/>
                <a:tab pos="5743575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447675" algn="l"/>
                <a:tab pos="2962275" algn="l"/>
                <a:tab pos="5743575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447675" algn="l"/>
                <a:tab pos="2962275" algn="l"/>
                <a:tab pos="5743575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447675" algn="l"/>
                <a:tab pos="2962275" algn="l"/>
                <a:tab pos="5743575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447675" algn="l"/>
                <a:tab pos="2962275" algn="l"/>
                <a:tab pos="5743575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447675" algn="l"/>
                <a:tab pos="2962275" algn="l"/>
                <a:tab pos="5743575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u="sng" dirty="0">
                <a:solidFill>
                  <a:srgbClr val="000000"/>
                </a:solidFill>
              </a:rPr>
              <a:t>Za předpokladu stejného účiníku a zanedbaných ztrát platí</a:t>
            </a:r>
            <a:r>
              <a:rPr lang="cs-CZ" altLang="cs-CZ" sz="2000" b="1" dirty="0">
                <a:solidFill>
                  <a:srgbClr val="000000"/>
                </a:solidFill>
              </a:rPr>
              <a:t>: 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P</a:t>
            </a:r>
            <a:r>
              <a:rPr lang="cs-CZ" altLang="cs-CZ" sz="2000" b="1" baseline="-25000" dirty="0" smtClean="0">
                <a:solidFill>
                  <a:srgbClr val="000000"/>
                </a:solidFill>
                <a:sym typeface="Symbol" panose="05050102010706020507" pitchFamily="18" charset="2"/>
              </a:rPr>
              <a:t>YY</a:t>
            </a: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= 1,16*P</a:t>
            </a:r>
            <a:r>
              <a:rPr lang="cs-CZ" altLang="cs-CZ" sz="2000" b="1" baseline="-25000" dirty="0" smtClean="0">
                <a:solidFill>
                  <a:srgbClr val="000000"/>
                </a:solidFill>
                <a:sym typeface="Symbol" panose="05050102010706020507" pitchFamily="18" charset="2"/>
              </a:rPr>
              <a:t>D</a:t>
            </a: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  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P</a:t>
            </a:r>
            <a:r>
              <a:rPr lang="cs-CZ" altLang="cs-CZ" sz="20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YY </a:t>
            </a: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 P</a:t>
            </a:r>
            <a:r>
              <a:rPr lang="cs-CZ" altLang="cs-CZ" sz="2000" b="1" baseline="-25000" dirty="0" smtClean="0">
                <a:solidFill>
                  <a:srgbClr val="000000"/>
                </a:solidFill>
                <a:sym typeface="Symbol" panose="05050102010706020507" pitchFamily="18" charset="2"/>
              </a:rPr>
              <a:t>D </a:t>
            </a: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 přepínání 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při přibližně konstantním </a:t>
            </a: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výkonu</a:t>
            </a:r>
          </a:p>
          <a:p>
            <a:pPr>
              <a:spcBef>
                <a:spcPct val="50000"/>
              </a:spcBef>
              <a:tabLst>
                <a:tab pos="447675" algn="l"/>
                <a:tab pos="1616075" algn="l"/>
                <a:tab pos="3854450" algn="l"/>
                <a:tab pos="4572000" algn="l"/>
                <a:tab pos="5743575" algn="l"/>
                <a:tab pos="6457950" algn="l"/>
              </a:tabLst>
            </a:pP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M</a:t>
            </a:r>
            <a:r>
              <a:rPr lang="cs-CZ" altLang="cs-CZ" sz="2000" b="1" baseline="-25000" dirty="0" smtClean="0">
                <a:solidFill>
                  <a:srgbClr val="000000"/>
                </a:solidFill>
                <a:sym typeface="Symbol" panose="05050102010706020507" pitchFamily="18" charset="2"/>
              </a:rPr>
              <a:t>D</a:t>
            </a: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 = P/	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M</a:t>
            </a:r>
            <a:r>
              <a:rPr lang="cs-CZ" altLang="cs-CZ" sz="20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Y</a:t>
            </a:r>
            <a:r>
              <a:rPr lang="cs-CZ" altLang="cs-CZ" sz="2000" b="1" baseline="-25000" dirty="0" smtClean="0">
                <a:solidFill>
                  <a:srgbClr val="000000"/>
                </a:solidFill>
                <a:sym typeface="Symbol" panose="05050102010706020507" pitchFamily="18" charset="2"/>
              </a:rPr>
              <a:t>Y</a:t>
            </a: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= </a:t>
            </a: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P/(2*)		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M</a:t>
            </a:r>
            <a:r>
              <a:rPr lang="cs-CZ" altLang="cs-CZ" sz="2000" b="1" baseline="-25000" dirty="0" smtClean="0">
                <a:solidFill>
                  <a:srgbClr val="000000"/>
                </a:solidFill>
                <a:sym typeface="Symbol" panose="05050102010706020507" pitchFamily="18" charset="2"/>
              </a:rPr>
              <a:t>D </a:t>
            </a:r>
            <a:r>
              <a:rPr lang="cs-CZ" altLang="cs-CZ" sz="2000" b="1" dirty="0" smtClean="0">
                <a:solidFill>
                  <a:srgbClr val="000000"/>
                </a:solidFill>
                <a:sym typeface="Symbol" panose="05050102010706020507" pitchFamily="18" charset="2"/>
              </a:rPr>
              <a:t>= 2* 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M</a:t>
            </a:r>
            <a:r>
              <a:rPr lang="cs-CZ" altLang="cs-CZ" sz="2000" b="1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YY</a:t>
            </a:r>
            <a:endParaRPr lang="cs-CZ" altLang="cs-CZ" sz="2000" b="1" dirty="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grpSp>
        <p:nvGrpSpPr>
          <p:cNvPr id="169081" name="Group 121"/>
          <p:cNvGrpSpPr>
            <a:grpSpLocks/>
          </p:cNvGrpSpPr>
          <p:nvPr/>
        </p:nvGrpSpPr>
        <p:grpSpPr bwMode="auto">
          <a:xfrm>
            <a:off x="179388" y="3357563"/>
            <a:ext cx="2520950" cy="2881312"/>
            <a:chOff x="113" y="1797"/>
            <a:chExt cx="1588" cy="1815"/>
          </a:xfrm>
        </p:grpSpPr>
        <p:grpSp>
          <p:nvGrpSpPr>
            <p:cNvPr id="169023" name="Group 63"/>
            <p:cNvGrpSpPr>
              <a:grpSpLocks noChangeAspect="1"/>
            </p:cNvGrpSpPr>
            <p:nvPr/>
          </p:nvGrpSpPr>
          <p:grpSpPr bwMode="auto">
            <a:xfrm rot="5400000">
              <a:off x="875" y="2773"/>
              <a:ext cx="1224" cy="89"/>
              <a:chOff x="1655" y="2750"/>
              <a:chExt cx="2042" cy="147"/>
            </a:xfrm>
          </p:grpSpPr>
          <p:grpSp>
            <p:nvGrpSpPr>
              <p:cNvPr id="168989" name="Group 29"/>
              <p:cNvGrpSpPr>
                <a:grpSpLocks noChangeAspect="1"/>
              </p:cNvGrpSpPr>
              <p:nvPr/>
            </p:nvGrpSpPr>
            <p:grpSpPr bwMode="auto">
              <a:xfrm>
                <a:off x="1927" y="2750"/>
                <a:ext cx="545" cy="92"/>
                <a:chOff x="838" y="2340"/>
                <a:chExt cx="545" cy="92"/>
              </a:xfrm>
            </p:grpSpPr>
            <p:sp>
              <p:nvSpPr>
                <p:cNvPr id="168990" name="Arc 30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8991" name="Arc 31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8992" name="Arc 32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8993" name="Arc 33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8994" name="Arc 34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8995" name="Arc 35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grpSp>
            <p:nvGrpSpPr>
              <p:cNvPr id="169008" name="Group 48"/>
              <p:cNvGrpSpPr>
                <a:grpSpLocks noChangeAspect="1"/>
              </p:cNvGrpSpPr>
              <p:nvPr/>
            </p:nvGrpSpPr>
            <p:grpSpPr bwMode="auto">
              <a:xfrm>
                <a:off x="2925" y="2750"/>
                <a:ext cx="545" cy="92"/>
                <a:chOff x="838" y="2340"/>
                <a:chExt cx="545" cy="92"/>
              </a:xfrm>
            </p:grpSpPr>
            <p:sp>
              <p:nvSpPr>
                <p:cNvPr id="169009" name="Arc 49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10" name="Arc 50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11" name="Arc 51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12" name="Arc 52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13" name="Arc 53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14" name="Arc 54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69016" name="Oval 56"/>
              <p:cNvSpPr>
                <a:spLocks noChangeAspect="1" noChangeArrowheads="1"/>
              </p:cNvSpPr>
              <p:nvPr/>
            </p:nvSpPr>
            <p:spPr bwMode="auto">
              <a:xfrm>
                <a:off x="2653" y="2795"/>
                <a:ext cx="91" cy="91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69017" name="Oval 57"/>
              <p:cNvSpPr>
                <a:spLocks noChangeAspect="1" noChangeArrowheads="1"/>
              </p:cNvSpPr>
              <p:nvPr/>
            </p:nvSpPr>
            <p:spPr bwMode="auto">
              <a:xfrm>
                <a:off x="1655" y="2795"/>
                <a:ext cx="91" cy="91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69018" name="Oval 58"/>
              <p:cNvSpPr>
                <a:spLocks noChangeAspect="1" noChangeArrowheads="1"/>
              </p:cNvSpPr>
              <p:nvPr/>
            </p:nvSpPr>
            <p:spPr bwMode="auto">
              <a:xfrm>
                <a:off x="3606" y="2806"/>
                <a:ext cx="91" cy="91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69019" name="AutoShape 59"/>
              <p:cNvCxnSpPr>
                <a:cxnSpLocks noChangeAspect="1" noChangeShapeType="1"/>
                <a:stCxn id="169017" idx="6"/>
              </p:cNvCxnSpPr>
              <p:nvPr/>
            </p:nvCxnSpPr>
            <p:spPr bwMode="auto">
              <a:xfrm flipV="1">
                <a:off x="1758" y="2840"/>
                <a:ext cx="169" cy="1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9020" name="AutoShape 60"/>
              <p:cNvCxnSpPr>
                <a:cxnSpLocks noChangeAspect="1" noChangeShapeType="1"/>
                <a:stCxn id="169016" idx="2"/>
              </p:cNvCxnSpPr>
              <p:nvPr/>
            </p:nvCxnSpPr>
            <p:spPr bwMode="auto">
              <a:xfrm flipH="1" flipV="1">
                <a:off x="2472" y="2840"/>
                <a:ext cx="169" cy="1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9021" name="AutoShape 61"/>
              <p:cNvCxnSpPr>
                <a:cxnSpLocks noChangeAspect="1" noChangeShapeType="1"/>
                <a:stCxn id="169016" idx="6"/>
                <a:endCxn id="169010" idx="0"/>
              </p:cNvCxnSpPr>
              <p:nvPr/>
            </p:nvCxnSpPr>
            <p:spPr bwMode="auto">
              <a:xfrm>
                <a:off x="2756" y="2841"/>
                <a:ext cx="158" cy="2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9022" name="AutoShape 62"/>
              <p:cNvCxnSpPr>
                <a:cxnSpLocks noChangeAspect="1" noChangeShapeType="1"/>
                <a:stCxn id="169018" idx="2"/>
                <a:endCxn id="169013" idx="1"/>
              </p:cNvCxnSpPr>
              <p:nvPr/>
            </p:nvCxnSpPr>
            <p:spPr bwMode="auto">
              <a:xfrm flipH="1">
                <a:off x="3470" y="2852"/>
                <a:ext cx="124" cy="2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69024" name="Group 64"/>
            <p:cNvGrpSpPr>
              <a:grpSpLocks noChangeAspect="1"/>
            </p:cNvGrpSpPr>
            <p:nvPr/>
          </p:nvGrpSpPr>
          <p:grpSpPr bwMode="auto">
            <a:xfrm rot="1800000">
              <a:off x="206" y="3169"/>
              <a:ext cx="1224" cy="89"/>
              <a:chOff x="1655" y="2750"/>
              <a:chExt cx="2042" cy="147"/>
            </a:xfrm>
          </p:grpSpPr>
          <p:grpSp>
            <p:nvGrpSpPr>
              <p:cNvPr id="169025" name="Group 65"/>
              <p:cNvGrpSpPr>
                <a:grpSpLocks noChangeAspect="1"/>
              </p:cNvGrpSpPr>
              <p:nvPr/>
            </p:nvGrpSpPr>
            <p:grpSpPr bwMode="auto">
              <a:xfrm>
                <a:off x="1927" y="2750"/>
                <a:ext cx="545" cy="92"/>
                <a:chOff x="838" y="2340"/>
                <a:chExt cx="545" cy="92"/>
              </a:xfrm>
            </p:grpSpPr>
            <p:sp>
              <p:nvSpPr>
                <p:cNvPr id="169026" name="Arc 66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27" name="Arc 67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28" name="Arc 68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29" name="Arc 69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30" name="Arc 70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31" name="Arc 71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grpSp>
            <p:nvGrpSpPr>
              <p:cNvPr id="169032" name="Group 72"/>
              <p:cNvGrpSpPr>
                <a:grpSpLocks noChangeAspect="1"/>
              </p:cNvGrpSpPr>
              <p:nvPr/>
            </p:nvGrpSpPr>
            <p:grpSpPr bwMode="auto">
              <a:xfrm>
                <a:off x="2925" y="2750"/>
                <a:ext cx="545" cy="92"/>
                <a:chOff x="838" y="2340"/>
                <a:chExt cx="545" cy="92"/>
              </a:xfrm>
            </p:grpSpPr>
            <p:sp>
              <p:nvSpPr>
                <p:cNvPr id="169033" name="Arc 73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34" name="Arc 74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35" name="Arc 75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36" name="Arc 76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37" name="Arc 77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38" name="Arc 78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69039" name="Oval 79"/>
              <p:cNvSpPr>
                <a:spLocks noChangeAspect="1" noChangeArrowheads="1"/>
              </p:cNvSpPr>
              <p:nvPr/>
            </p:nvSpPr>
            <p:spPr bwMode="auto">
              <a:xfrm>
                <a:off x="2653" y="2795"/>
                <a:ext cx="91" cy="91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69040" name="Oval 80"/>
              <p:cNvSpPr>
                <a:spLocks noChangeAspect="1" noChangeArrowheads="1"/>
              </p:cNvSpPr>
              <p:nvPr/>
            </p:nvSpPr>
            <p:spPr bwMode="auto">
              <a:xfrm>
                <a:off x="1655" y="2795"/>
                <a:ext cx="91" cy="91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69041" name="Oval 81"/>
              <p:cNvSpPr>
                <a:spLocks noChangeAspect="1" noChangeArrowheads="1"/>
              </p:cNvSpPr>
              <p:nvPr/>
            </p:nvSpPr>
            <p:spPr bwMode="auto">
              <a:xfrm>
                <a:off x="3606" y="2806"/>
                <a:ext cx="91" cy="91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69042" name="AutoShape 82"/>
              <p:cNvCxnSpPr>
                <a:cxnSpLocks noChangeAspect="1" noChangeShapeType="1"/>
                <a:stCxn id="169040" idx="6"/>
              </p:cNvCxnSpPr>
              <p:nvPr/>
            </p:nvCxnSpPr>
            <p:spPr bwMode="auto">
              <a:xfrm flipV="1">
                <a:off x="1758" y="2840"/>
                <a:ext cx="169" cy="1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9043" name="AutoShape 83"/>
              <p:cNvCxnSpPr>
                <a:cxnSpLocks noChangeAspect="1" noChangeShapeType="1"/>
                <a:stCxn id="169039" idx="2"/>
              </p:cNvCxnSpPr>
              <p:nvPr/>
            </p:nvCxnSpPr>
            <p:spPr bwMode="auto">
              <a:xfrm flipH="1" flipV="1">
                <a:off x="2472" y="2840"/>
                <a:ext cx="169" cy="1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9044" name="AutoShape 84"/>
              <p:cNvCxnSpPr>
                <a:cxnSpLocks noChangeAspect="1" noChangeShapeType="1"/>
                <a:stCxn id="169039" idx="6"/>
                <a:endCxn id="169034" idx="0"/>
              </p:cNvCxnSpPr>
              <p:nvPr/>
            </p:nvCxnSpPr>
            <p:spPr bwMode="auto">
              <a:xfrm>
                <a:off x="2756" y="2841"/>
                <a:ext cx="158" cy="2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9045" name="AutoShape 85"/>
              <p:cNvCxnSpPr>
                <a:cxnSpLocks noChangeAspect="1" noChangeShapeType="1"/>
                <a:stCxn id="169041" idx="2"/>
                <a:endCxn id="169037" idx="1"/>
              </p:cNvCxnSpPr>
              <p:nvPr/>
            </p:nvCxnSpPr>
            <p:spPr bwMode="auto">
              <a:xfrm flipH="1">
                <a:off x="3470" y="2852"/>
                <a:ext cx="124" cy="2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69046" name="Group 86"/>
            <p:cNvGrpSpPr>
              <a:grpSpLocks noChangeAspect="1"/>
            </p:cNvGrpSpPr>
            <p:nvPr/>
          </p:nvGrpSpPr>
          <p:grpSpPr bwMode="auto">
            <a:xfrm rot="19800000">
              <a:off x="171" y="2449"/>
              <a:ext cx="1224" cy="89"/>
              <a:chOff x="1655" y="2750"/>
              <a:chExt cx="2042" cy="147"/>
            </a:xfrm>
          </p:grpSpPr>
          <p:grpSp>
            <p:nvGrpSpPr>
              <p:cNvPr id="169047" name="Group 87"/>
              <p:cNvGrpSpPr>
                <a:grpSpLocks noChangeAspect="1"/>
              </p:cNvGrpSpPr>
              <p:nvPr/>
            </p:nvGrpSpPr>
            <p:grpSpPr bwMode="auto">
              <a:xfrm>
                <a:off x="1927" y="2750"/>
                <a:ext cx="545" cy="92"/>
                <a:chOff x="838" y="2340"/>
                <a:chExt cx="545" cy="92"/>
              </a:xfrm>
            </p:grpSpPr>
            <p:sp>
              <p:nvSpPr>
                <p:cNvPr id="169048" name="Arc 88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49" name="Arc 89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50" name="Arc 90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51" name="Arc 91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52" name="Arc 92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53" name="Arc 93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grpSp>
            <p:nvGrpSpPr>
              <p:cNvPr id="169054" name="Group 94"/>
              <p:cNvGrpSpPr>
                <a:grpSpLocks noChangeAspect="1"/>
              </p:cNvGrpSpPr>
              <p:nvPr/>
            </p:nvGrpSpPr>
            <p:grpSpPr bwMode="auto">
              <a:xfrm>
                <a:off x="2925" y="2750"/>
                <a:ext cx="545" cy="92"/>
                <a:chOff x="838" y="2340"/>
                <a:chExt cx="545" cy="92"/>
              </a:xfrm>
            </p:grpSpPr>
            <p:sp>
              <p:nvSpPr>
                <p:cNvPr id="169055" name="Arc 95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56" name="Arc 96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57" name="Arc 97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58" name="Arc 98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59" name="Arc 99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60" name="Arc 100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69061" name="Oval 101"/>
              <p:cNvSpPr>
                <a:spLocks noChangeAspect="1" noChangeArrowheads="1"/>
              </p:cNvSpPr>
              <p:nvPr/>
            </p:nvSpPr>
            <p:spPr bwMode="auto">
              <a:xfrm>
                <a:off x="2653" y="2795"/>
                <a:ext cx="91" cy="91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69062" name="Oval 102"/>
              <p:cNvSpPr>
                <a:spLocks noChangeAspect="1" noChangeArrowheads="1"/>
              </p:cNvSpPr>
              <p:nvPr/>
            </p:nvSpPr>
            <p:spPr bwMode="auto">
              <a:xfrm>
                <a:off x="1655" y="2795"/>
                <a:ext cx="91" cy="91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69063" name="Oval 103"/>
              <p:cNvSpPr>
                <a:spLocks noChangeAspect="1" noChangeArrowheads="1"/>
              </p:cNvSpPr>
              <p:nvPr/>
            </p:nvSpPr>
            <p:spPr bwMode="auto">
              <a:xfrm>
                <a:off x="3606" y="2806"/>
                <a:ext cx="91" cy="91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69064" name="AutoShape 104"/>
              <p:cNvCxnSpPr>
                <a:cxnSpLocks noChangeAspect="1" noChangeShapeType="1"/>
                <a:stCxn id="169062" idx="6"/>
              </p:cNvCxnSpPr>
              <p:nvPr/>
            </p:nvCxnSpPr>
            <p:spPr bwMode="auto">
              <a:xfrm flipV="1">
                <a:off x="1758" y="2840"/>
                <a:ext cx="169" cy="1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9065" name="AutoShape 105"/>
              <p:cNvCxnSpPr>
                <a:cxnSpLocks noChangeAspect="1" noChangeShapeType="1"/>
                <a:stCxn id="169061" idx="2"/>
              </p:cNvCxnSpPr>
              <p:nvPr/>
            </p:nvCxnSpPr>
            <p:spPr bwMode="auto">
              <a:xfrm flipH="1" flipV="1">
                <a:off x="2472" y="2840"/>
                <a:ext cx="169" cy="1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9066" name="AutoShape 106"/>
              <p:cNvCxnSpPr>
                <a:cxnSpLocks noChangeAspect="1" noChangeShapeType="1"/>
                <a:stCxn id="169061" idx="6"/>
                <a:endCxn id="169056" idx="0"/>
              </p:cNvCxnSpPr>
              <p:nvPr/>
            </p:nvCxnSpPr>
            <p:spPr bwMode="auto">
              <a:xfrm>
                <a:off x="2756" y="2841"/>
                <a:ext cx="158" cy="2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9067" name="AutoShape 107"/>
              <p:cNvCxnSpPr>
                <a:cxnSpLocks noChangeAspect="1" noChangeShapeType="1"/>
                <a:stCxn id="169063" idx="2"/>
                <a:endCxn id="169059" idx="1"/>
              </p:cNvCxnSpPr>
              <p:nvPr/>
            </p:nvCxnSpPr>
            <p:spPr bwMode="auto">
              <a:xfrm flipH="1">
                <a:off x="3470" y="2852"/>
                <a:ext cx="124" cy="2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69068" name="Oval 108"/>
            <p:cNvSpPr>
              <a:spLocks noChangeArrowheads="1"/>
            </p:cNvSpPr>
            <p:nvPr/>
          </p:nvSpPr>
          <p:spPr bwMode="auto">
            <a:xfrm>
              <a:off x="113" y="2840"/>
              <a:ext cx="91" cy="9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cs-CZ"/>
            </a:p>
          </p:txBody>
        </p:sp>
        <p:sp>
          <p:nvSpPr>
            <p:cNvPr id="169069" name="Oval 109"/>
            <p:cNvSpPr>
              <a:spLocks noChangeArrowheads="1"/>
            </p:cNvSpPr>
            <p:nvPr/>
          </p:nvSpPr>
          <p:spPr bwMode="auto">
            <a:xfrm>
              <a:off x="1428" y="3521"/>
              <a:ext cx="91" cy="9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cs-CZ"/>
            </a:p>
          </p:txBody>
        </p:sp>
        <p:sp>
          <p:nvSpPr>
            <p:cNvPr id="169070" name="Oval 110"/>
            <p:cNvSpPr>
              <a:spLocks noChangeArrowheads="1"/>
            </p:cNvSpPr>
            <p:nvPr/>
          </p:nvSpPr>
          <p:spPr bwMode="auto">
            <a:xfrm>
              <a:off x="1428" y="2024"/>
              <a:ext cx="91" cy="9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cs-CZ"/>
            </a:p>
          </p:txBody>
        </p:sp>
        <p:cxnSp>
          <p:nvCxnSpPr>
            <p:cNvPr id="169071" name="AutoShape 111"/>
            <p:cNvCxnSpPr>
              <a:cxnSpLocks noChangeShapeType="1"/>
              <a:stCxn id="169040" idx="2"/>
              <a:endCxn id="169068" idx="6"/>
            </p:cNvCxnSpPr>
            <p:nvPr/>
          </p:nvCxnSpPr>
          <p:spPr bwMode="auto">
            <a:xfrm flipH="1" flipV="1">
              <a:off x="216" y="2886"/>
              <a:ext cx="57" cy="23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072" name="AutoShape 112"/>
            <p:cNvCxnSpPr>
              <a:cxnSpLocks noChangeShapeType="1"/>
              <a:stCxn id="169062" idx="2"/>
              <a:endCxn id="169068" idx="7"/>
            </p:cNvCxnSpPr>
            <p:nvPr/>
          </p:nvCxnSpPr>
          <p:spPr bwMode="auto">
            <a:xfrm flipH="1">
              <a:off x="191" y="2813"/>
              <a:ext cx="56" cy="28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073" name="AutoShape 113"/>
            <p:cNvCxnSpPr>
              <a:cxnSpLocks noChangeShapeType="1"/>
              <a:endCxn id="169068" idx="0"/>
            </p:cNvCxnSpPr>
            <p:nvPr/>
          </p:nvCxnSpPr>
          <p:spPr bwMode="auto">
            <a:xfrm>
              <a:off x="158" y="1797"/>
              <a:ext cx="1" cy="1031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074" name="AutoShape 114"/>
            <p:cNvCxnSpPr>
              <a:cxnSpLocks noChangeShapeType="1"/>
              <a:stCxn id="169063" idx="6"/>
              <a:endCxn id="169070" idx="3"/>
            </p:cNvCxnSpPr>
            <p:nvPr/>
          </p:nvCxnSpPr>
          <p:spPr bwMode="auto">
            <a:xfrm flipV="1">
              <a:off x="1331" y="2114"/>
              <a:ext cx="110" cy="82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075" name="AutoShape 115"/>
            <p:cNvCxnSpPr>
              <a:cxnSpLocks noChangeShapeType="1"/>
              <a:stCxn id="169017" idx="2"/>
              <a:endCxn id="169070" idx="4"/>
            </p:cNvCxnSpPr>
            <p:nvPr/>
          </p:nvCxnSpPr>
          <p:spPr bwMode="auto">
            <a:xfrm flipH="1" flipV="1">
              <a:off x="1474" y="2127"/>
              <a:ext cx="4" cy="68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076" name="AutoShape 116"/>
            <p:cNvCxnSpPr>
              <a:cxnSpLocks noChangeShapeType="1"/>
              <a:stCxn id="169070" idx="0"/>
            </p:cNvCxnSpPr>
            <p:nvPr/>
          </p:nvCxnSpPr>
          <p:spPr bwMode="auto">
            <a:xfrm flipV="1">
              <a:off x="1474" y="1843"/>
              <a:ext cx="0" cy="169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077" name="AutoShape 117"/>
            <p:cNvCxnSpPr>
              <a:cxnSpLocks noChangeShapeType="1"/>
              <a:stCxn id="169041" idx="6"/>
              <a:endCxn id="169069" idx="2"/>
            </p:cNvCxnSpPr>
            <p:nvPr/>
          </p:nvCxnSpPr>
          <p:spPr bwMode="auto">
            <a:xfrm>
              <a:off x="1349" y="3540"/>
              <a:ext cx="67" cy="27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078" name="AutoShape 118"/>
            <p:cNvCxnSpPr>
              <a:cxnSpLocks noChangeShapeType="1"/>
              <a:stCxn id="169018" idx="6"/>
              <a:endCxn id="169069" idx="0"/>
            </p:cNvCxnSpPr>
            <p:nvPr/>
          </p:nvCxnSpPr>
          <p:spPr bwMode="auto">
            <a:xfrm>
              <a:off x="1471" y="3443"/>
              <a:ext cx="3" cy="66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079" name="AutoShape 119"/>
            <p:cNvCxnSpPr>
              <a:cxnSpLocks noChangeShapeType="1"/>
              <a:stCxn id="169069" idx="6"/>
            </p:cNvCxnSpPr>
            <p:nvPr/>
          </p:nvCxnSpPr>
          <p:spPr bwMode="auto">
            <a:xfrm flipV="1">
              <a:off x="1531" y="3566"/>
              <a:ext cx="170" cy="1"/>
            </a:xfrm>
            <a:prstGeom prst="bentConnector3">
              <a:avLst>
                <a:gd name="adj1" fmla="val 45884"/>
              </a:avLst>
            </a:prstGeom>
            <a:noFill/>
            <a:ln w="381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9080" name="Line 120"/>
            <p:cNvSpPr>
              <a:spLocks noChangeShapeType="1"/>
            </p:cNvSpPr>
            <p:nvPr/>
          </p:nvSpPr>
          <p:spPr bwMode="auto">
            <a:xfrm flipV="1">
              <a:off x="1701" y="1797"/>
              <a:ext cx="0" cy="1769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</p:grpSp>
      <p:grpSp>
        <p:nvGrpSpPr>
          <p:cNvPr id="169178" name="Group 218"/>
          <p:cNvGrpSpPr>
            <a:grpSpLocks/>
          </p:cNvGrpSpPr>
          <p:nvPr/>
        </p:nvGrpSpPr>
        <p:grpSpPr bwMode="auto">
          <a:xfrm>
            <a:off x="2914650" y="3429000"/>
            <a:ext cx="2520950" cy="3168650"/>
            <a:chOff x="1791" y="1842"/>
            <a:chExt cx="1588" cy="1996"/>
          </a:xfrm>
        </p:grpSpPr>
        <p:grpSp>
          <p:nvGrpSpPr>
            <p:cNvPr id="169083" name="Group 123"/>
            <p:cNvGrpSpPr>
              <a:grpSpLocks noChangeAspect="1"/>
            </p:cNvGrpSpPr>
            <p:nvPr/>
          </p:nvGrpSpPr>
          <p:grpSpPr bwMode="auto">
            <a:xfrm rot="5400000">
              <a:off x="2644" y="2999"/>
              <a:ext cx="1224" cy="89"/>
              <a:chOff x="1655" y="2750"/>
              <a:chExt cx="2042" cy="147"/>
            </a:xfrm>
          </p:grpSpPr>
          <p:grpSp>
            <p:nvGrpSpPr>
              <p:cNvPr id="169084" name="Group 124"/>
              <p:cNvGrpSpPr>
                <a:grpSpLocks noChangeAspect="1"/>
              </p:cNvGrpSpPr>
              <p:nvPr/>
            </p:nvGrpSpPr>
            <p:grpSpPr bwMode="auto">
              <a:xfrm>
                <a:off x="1927" y="2750"/>
                <a:ext cx="545" cy="92"/>
                <a:chOff x="838" y="2340"/>
                <a:chExt cx="545" cy="92"/>
              </a:xfrm>
            </p:grpSpPr>
            <p:sp>
              <p:nvSpPr>
                <p:cNvPr id="169085" name="Arc 125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86" name="Arc 126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87" name="Arc 127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88" name="Arc 128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89" name="Arc 129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90" name="Arc 130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grpSp>
            <p:nvGrpSpPr>
              <p:cNvPr id="169091" name="Group 131"/>
              <p:cNvGrpSpPr>
                <a:grpSpLocks noChangeAspect="1"/>
              </p:cNvGrpSpPr>
              <p:nvPr/>
            </p:nvGrpSpPr>
            <p:grpSpPr bwMode="auto">
              <a:xfrm>
                <a:off x="2925" y="2750"/>
                <a:ext cx="545" cy="92"/>
                <a:chOff x="838" y="2340"/>
                <a:chExt cx="545" cy="92"/>
              </a:xfrm>
            </p:grpSpPr>
            <p:sp>
              <p:nvSpPr>
                <p:cNvPr id="169092" name="Arc 132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93" name="Arc 133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94" name="Arc 134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95" name="Arc 135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96" name="Arc 136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097" name="Arc 137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69098" name="Oval 138"/>
              <p:cNvSpPr>
                <a:spLocks noChangeAspect="1" noChangeArrowheads="1"/>
              </p:cNvSpPr>
              <p:nvPr/>
            </p:nvSpPr>
            <p:spPr bwMode="auto">
              <a:xfrm>
                <a:off x="2653" y="2795"/>
                <a:ext cx="91" cy="91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69099" name="Oval 139"/>
              <p:cNvSpPr>
                <a:spLocks noChangeAspect="1" noChangeArrowheads="1"/>
              </p:cNvSpPr>
              <p:nvPr/>
            </p:nvSpPr>
            <p:spPr bwMode="auto">
              <a:xfrm>
                <a:off x="1655" y="2795"/>
                <a:ext cx="91" cy="91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69100" name="Oval 140"/>
              <p:cNvSpPr>
                <a:spLocks noChangeAspect="1" noChangeArrowheads="1"/>
              </p:cNvSpPr>
              <p:nvPr/>
            </p:nvSpPr>
            <p:spPr bwMode="auto">
              <a:xfrm>
                <a:off x="3606" y="2806"/>
                <a:ext cx="91" cy="91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69101" name="AutoShape 141"/>
              <p:cNvCxnSpPr>
                <a:cxnSpLocks noChangeAspect="1" noChangeShapeType="1"/>
                <a:stCxn id="169099" idx="6"/>
              </p:cNvCxnSpPr>
              <p:nvPr/>
            </p:nvCxnSpPr>
            <p:spPr bwMode="auto">
              <a:xfrm flipV="1">
                <a:off x="1758" y="2840"/>
                <a:ext cx="169" cy="1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9102" name="AutoShape 142"/>
              <p:cNvCxnSpPr>
                <a:cxnSpLocks noChangeAspect="1" noChangeShapeType="1"/>
                <a:stCxn id="169098" idx="2"/>
              </p:cNvCxnSpPr>
              <p:nvPr/>
            </p:nvCxnSpPr>
            <p:spPr bwMode="auto">
              <a:xfrm flipH="1" flipV="1">
                <a:off x="2472" y="2840"/>
                <a:ext cx="169" cy="1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9103" name="AutoShape 143"/>
              <p:cNvCxnSpPr>
                <a:cxnSpLocks noChangeAspect="1" noChangeShapeType="1"/>
                <a:stCxn id="169098" idx="6"/>
                <a:endCxn id="169093" idx="0"/>
              </p:cNvCxnSpPr>
              <p:nvPr/>
            </p:nvCxnSpPr>
            <p:spPr bwMode="auto">
              <a:xfrm>
                <a:off x="2756" y="2841"/>
                <a:ext cx="158" cy="2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9104" name="AutoShape 144"/>
              <p:cNvCxnSpPr>
                <a:cxnSpLocks noChangeAspect="1" noChangeShapeType="1"/>
                <a:stCxn id="169100" idx="2"/>
                <a:endCxn id="169096" idx="1"/>
              </p:cNvCxnSpPr>
              <p:nvPr/>
            </p:nvCxnSpPr>
            <p:spPr bwMode="auto">
              <a:xfrm flipH="1">
                <a:off x="3470" y="2852"/>
                <a:ext cx="124" cy="2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69105" name="Group 145"/>
            <p:cNvGrpSpPr>
              <a:grpSpLocks noChangeAspect="1"/>
            </p:cNvGrpSpPr>
            <p:nvPr/>
          </p:nvGrpSpPr>
          <p:grpSpPr bwMode="auto">
            <a:xfrm rot="1800000">
              <a:off x="1975" y="3432"/>
              <a:ext cx="1224" cy="89"/>
              <a:chOff x="1655" y="2750"/>
              <a:chExt cx="2042" cy="147"/>
            </a:xfrm>
          </p:grpSpPr>
          <p:grpSp>
            <p:nvGrpSpPr>
              <p:cNvPr id="169106" name="Group 146"/>
              <p:cNvGrpSpPr>
                <a:grpSpLocks noChangeAspect="1"/>
              </p:cNvGrpSpPr>
              <p:nvPr/>
            </p:nvGrpSpPr>
            <p:grpSpPr bwMode="auto">
              <a:xfrm>
                <a:off x="1927" y="2750"/>
                <a:ext cx="545" cy="92"/>
                <a:chOff x="838" y="2340"/>
                <a:chExt cx="545" cy="92"/>
              </a:xfrm>
            </p:grpSpPr>
            <p:sp>
              <p:nvSpPr>
                <p:cNvPr id="169107" name="Arc 147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108" name="Arc 148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109" name="Arc 149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110" name="Arc 150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111" name="Arc 151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112" name="Arc 152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grpSp>
            <p:nvGrpSpPr>
              <p:cNvPr id="169113" name="Group 153"/>
              <p:cNvGrpSpPr>
                <a:grpSpLocks noChangeAspect="1"/>
              </p:cNvGrpSpPr>
              <p:nvPr/>
            </p:nvGrpSpPr>
            <p:grpSpPr bwMode="auto">
              <a:xfrm>
                <a:off x="2925" y="2750"/>
                <a:ext cx="545" cy="92"/>
                <a:chOff x="838" y="2340"/>
                <a:chExt cx="545" cy="92"/>
              </a:xfrm>
            </p:grpSpPr>
            <p:sp>
              <p:nvSpPr>
                <p:cNvPr id="169114" name="Arc 154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115" name="Arc 155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116" name="Arc 156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117" name="Arc 157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118" name="Arc 158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119" name="Arc 159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69120" name="Oval 160"/>
              <p:cNvSpPr>
                <a:spLocks noChangeAspect="1" noChangeArrowheads="1"/>
              </p:cNvSpPr>
              <p:nvPr/>
            </p:nvSpPr>
            <p:spPr bwMode="auto">
              <a:xfrm>
                <a:off x="2653" y="2795"/>
                <a:ext cx="91" cy="91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69121" name="Oval 161"/>
              <p:cNvSpPr>
                <a:spLocks noChangeAspect="1" noChangeArrowheads="1"/>
              </p:cNvSpPr>
              <p:nvPr/>
            </p:nvSpPr>
            <p:spPr bwMode="auto">
              <a:xfrm>
                <a:off x="1655" y="2795"/>
                <a:ext cx="91" cy="91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69122" name="Oval 162"/>
              <p:cNvSpPr>
                <a:spLocks noChangeAspect="1" noChangeArrowheads="1"/>
              </p:cNvSpPr>
              <p:nvPr/>
            </p:nvSpPr>
            <p:spPr bwMode="auto">
              <a:xfrm>
                <a:off x="3606" y="2806"/>
                <a:ext cx="91" cy="91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69123" name="AutoShape 163"/>
              <p:cNvCxnSpPr>
                <a:cxnSpLocks noChangeAspect="1" noChangeShapeType="1"/>
                <a:stCxn id="169121" idx="6"/>
              </p:cNvCxnSpPr>
              <p:nvPr/>
            </p:nvCxnSpPr>
            <p:spPr bwMode="auto">
              <a:xfrm flipV="1">
                <a:off x="1758" y="2840"/>
                <a:ext cx="169" cy="1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9124" name="AutoShape 164"/>
              <p:cNvCxnSpPr>
                <a:cxnSpLocks noChangeAspect="1" noChangeShapeType="1"/>
                <a:stCxn id="169120" idx="2"/>
              </p:cNvCxnSpPr>
              <p:nvPr/>
            </p:nvCxnSpPr>
            <p:spPr bwMode="auto">
              <a:xfrm flipH="1" flipV="1">
                <a:off x="2472" y="2840"/>
                <a:ext cx="169" cy="1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9125" name="AutoShape 165"/>
              <p:cNvCxnSpPr>
                <a:cxnSpLocks noChangeAspect="1" noChangeShapeType="1"/>
                <a:stCxn id="169120" idx="6"/>
                <a:endCxn id="169115" idx="0"/>
              </p:cNvCxnSpPr>
              <p:nvPr/>
            </p:nvCxnSpPr>
            <p:spPr bwMode="auto">
              <a:xfrm>
                <a:off x="2756" y="2841"/>
                <a:ext cx="158" cy="2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9126" name="AutoShape 166"/>
              <p:cNvCxnSpPr>
                <a:cxnSpLocks noChangeAspect="1" noChangeShapeType="1"/>
                <a:stCxn id="169122" idx="2"/>
                <a:endCxn id="169118" idx="1"/>
              </p:cNvCxnSpPr>
              <p:nvPr/>
            </p:nvCxnSpPr>
            <p:spPr bwMode="auto">
              <a:xfrm flipH="1">
                <a:off x="3470" y="2852"/>
                <a:ext cx="124" cy="2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69127" name="Group 167"/>
            <p:cNvGrpSpPr>
              <a:grpSpLocks noChangeAspect="1"/>
            </p:cNvGrpSpPr>
            <p:nvPr/>
          </p:nvGrpSpPr>
          <p:grpSpPr bwMode="auto">
            <a:xfrm rot="19800000">
              <a:off x="1940" y="2675"/>
              <a:ext cx="1224" cy="89"/>
              <a:chOff x="1655" y="2750"/>
              <a:chExt cx="2042" cy="147"/>
            </a:xfrm>
          </p:grpSpPr>
          <p:grpSp>
            <p:nvGrpSpPr>
              <p:cNvPr id="169128" name="Group 168"/>
              <p:cNvGrpSpPr>
                <a:grpSpLocks noChangeAspect="1"/>
              </p:cNvGrpSpPr>
              <p:nvPr/>
            </p:nvGrpSpPr>
            <p:grpSpPr bwMode="auto">
              <a:xfrm>
                <a:off x="1927" y="2750"/>
                <a:ext cx="545" cy="92"/>
                <a:chOff x="838" y="2340"/>
                <a:chExt cx="545" cy="92"/>
              </a:xfrm>
            </p:grpSpPr>
            <p:sp>
              <p:nvSpPr>
                <p:cNvPr id="169129" name="Arc 169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130" name="Arc 170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131" name="Arc 171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132" name="Arc 172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133" name="Arc 173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134" name="Arc 174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grpSp>
            <p:nvGrpSpPr>
              <p:cNvPr id="169135" name="Group 175"/>
              <p:cNvGrpSpPr>
                <a:grpSpLocks noChangeAspect="1"/>
              </p:cNvGrpSpPr>
              <p:nvPr/>
            </p:nvGrpSpPr>
            <p:grpSpPr bwMode="auto">
              <a:xfrm>
                <a:off x="2925" y="2750"/>
                <a:ext cx="545" cy="92"/>
                <a:chOff x="838" y="2340"/>
                <a:chExt cx="545" cy="92"/>
              </a:xfrm>
            </p:grpSpPr>
            <p:sp>
              <p:nvSpPr>
                <p:cNvPr id="169136" name="Arc 176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137" name="Arc 177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138" name="Arc 178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139" name="Arc 179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140" name="Arc 180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141" name="Arc 181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69142" name="Oval 182"/>
              <p:cNvSpPr>
                <a:spLocks noChangeAspect="1" noChangeArrowheads="1"/>
              </p:cNvSpPr>
              <p:nvPr/>
            </p:nvSpPr>
            <p:spPr bwMode="auto">
              <a:xfrm>
                <a:off x="2653" y="2795"/>
                <a:ext cx="91" cy="91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69143" name="Oval 183"/>
              <p:cNvSpPr>
                <a:spLocks noChangeAspect="1" noChangeArrowheads="1"/>
              </p:cNvSpPr>
              <p:nvPr/>
            </p:nvSpPr>
            <p:spPr bwMode="auto">
              <a:xfrm>
                <a:off x="1655" y="2795"/>
                <a:ext cx="91" cy="91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69144" name="Oval 184"/>
              <p:cNvSpPr>
                <a:spLocks noChangeAspect="1" noChangeArrowheads="1"/>
              </p:cNvSpPr>
              <p:nvPr/>
            </p:nvSpPr>
            <p:spPr bwMode="auto">
              <a:xfrm>
                <a:off x="3606" y="2806"/>
                <a:ext cx="91" cy="91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69145" name="AutoShape 185"/>
              <p:cNvCxnSpPr>
                <a:cxnSpLocks noChangeAspect="1" noChangeShapeType="1"/>
                <a:stCxn id="169143" idx="6"/>
              </p:cNvCxnSpPr>
              <p:nvPr/>
            </p:nvCxnSpPr>
            <p:spPr bwMode="auto">
              <a:xfrm flipV="1">
                <a:off x="1758" y="2840"/>
                <a:ext cx="169" cy="1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9146" name="AutoShape 186"/>
              <p:cNvCxnSpPr>
                <a:cxnSpLocks noChangeAspect="1" noChangeShapeType="1"/>
                <a:stCxn id="169142" idx="2"/>
              </p:cNvCxnSpPr>
              <p:nvPr/>
            </p:nvCxnSpPr>
            <p:spPr bwMode="auto">
              <a:xfrm flipH="1" flipV="1">
                <a:off x="2472" y="2840"/>
                <a:ext cx="169" cy="1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9147" name="AutoShape 187"/>
              <p:cNvCxnSpPr>
                <a:cxnSpLocks noChangeAspect="1" noChangeShapeType="1"/>
                <a:stCxn id="169142" idx="6"/>
                <a:endCxn id="169137" idx="0"/>
              </p:cNvCxnSpPr>
              <p:nvPr/>
            </p:nvCxnSpPr>
            <p:spPr bwMode="auto">
              <a:xfrm>
                <a:off x="2756" y="2841"/>
                <a:ext cx="158" cy="2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9148" name="AutoShape 188"/>
              <p:cNvCxnSpPr>
                <a:cxnSpLocks noChangeAspect="1" noChangeShapeType="1"/>
                <a:stCxn id="169144" idx="2"/>
                <a:endCxn id="169140" idx="1"/>
              </p:cNvCxnSpPr>
              <p:nvPr/>
            </p:nvCxnSpPr>
            <p:spPr bwMode="auto">
              <a:xfrm flipH="1">
                <a:off x="3470" y="2852"/>
                <a:ext cx="124" cy="2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69149" name="Oval 189"/>
            <p:cNvSpPr>
              <a:spLocks noChangeArrowheads="1"/>
            </p:cNvSpPr>
            <p:nvPr/>
          </p:nvSpPr>
          <p:spPr bwMode="auto">
            <a:xfrm>
              <a:off x="1882" y="3066"/>
              <a:ext cx="91" cy="9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cs-CZ"/>
            </a:p>
          </p:txBody>
        </p:sp>
        <p:sp>
          <p:nvSpPr>
            <p:cNvPr id="169150" name="Oval 190"/>
            <p:cNvSpPr>
              <a:spLocks noChangeArrowheads="1"/>
            </p:cNvSpPr>
            <p:nvPr/>
          </p:nvSpPr>
          <p:spPr bwMode="auto">
            <a:xfrm>
              <a:off x="3197" y="3747"/>
              <a:ext cx="91" cy="9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cs-CZ"/>
            </a:p>
          </p:txBody>
        </p:sp>
        <p:sp>
          <p:nvSpPr>
            <p:cNvPr id="169151" name="Oval 191"/>
            <p:cNvSpPr>
              <a:spLocks noChangeArrowheads="1"/>
            </p:cNvSpPr>
            <p:nvPr/>
          </p:nvSpPr>
          <p:spPr bwMode="auto">
            <a:xfrm>
              <a:off x="3197" y="2250"/>
              <a:ext cx="91" cy="9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cs-CZ"/>
            </a:p>
          </p:txBody>
        </p:sp>
        <p:cxnSp>
          <p:nvCxnSpPr>
            <p:cNvPr id="169153" name="AutoShape 193"/>
            <p:cNvCxnSpPr>
              <a:cxnSpLocks noChangeShapeType="1"/>
              <a:stCxn id="169143" idx="2"/>
              <a:endCxn id="169149" idx="7"/>
            </p:cNvCxnSpPr>
            <p:nvPr/>
          </p:nvCxnSpPr>
          <p:spPr bwMode="auto">
            <a:xfrm flipH="1">
              <a:off x="1960" y="3039"/>
              <a:ext cx="56" cy="28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155" name="AutoShape 195"/>
            <p:cNvCxnSpPr>
              <a:cxnSpLocks noChangeShapeType="1"/>
              <a:stCxn id="169144" idx="6"/>
              <a:endCxn id="169151" idx="3"/>
            </p:cNvCxnSpPr>
            <p:nvPr/>
          </p:nvCxnSpPr>
          <p:spPr bwMode="auto">
            <a:xfrm flipV="1">
              <a:off x="3100" y="2340"/>
              <a:ext cx="110" cy="82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156" name="AutoShape 196"/>
            <p:cNvCxnSpPr>
              <a:cxnSpLocks noChangeShapeType="1"/>
              <a:stCxn id="169099" idx="2"/>
              <a:endCxn id="169151" idx="4"/>
            </p:cNvCxnSpPr>
            <p:nvPr/>
          </p:nvCxnSpPr>
          <p:spPr bwMode="auto">
            <a:xfrm flipH="1" flipV="1">
              <a:off x="3243" y="2353"/>
              <a:ext cx="4" cy="68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159" name="AutoShape 199"/>
            <p:cNvCxnSpPr>
              <a:cxnSpLocks noChangeShapeType="1"/>
              <a:stCxn id="169100" idx="6"/>
              <a:endCxn id="169150" idx="0"/>
            </p:cNvCxnSpPr>
            <p:nvPr/>
          </p:nvCxnSpPr>
          <p:spPr bwMode="auto">
            <a:xfrm>
              <a:off x="3240" y="3669"/>
              <a:ext cx="3" cy="66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9162" name="Oval 202"/>
            <p:cNvSpPr>
              <a:spLocks noChangeArrowheads="1"/>
            </p:cNvSpPr>
            <p:nvPr/>
          </p:nvSpPr>
          <p:spPr bwMode="auto">
            <a:xfrm>
              <a:off x="2744" y="3022"/>
              <a:ext cx="91" cy="91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cs-CZ"/>
            </a:p>
          </p:txBody>
        </p:sp>
        <p:cxnSp>
          <p:nvCxnSpPr>
            <p:cNvPr id="169166" name="AutoShape 206"/>
            <p:cNvCxnSpPr>
              <a:cxnSpLocks noChangeShapeType="1"/>
              <a:stCxn id="169151" idx="3"/>
              <a:endCxn id="169162" idx="7"/>
            </p:cNvCxnSpPr>
            <p:nvPr/>
          </p:nvCxnSpPr>
          <p:spPr bwMode="auto">
            <a:xfrm flipH="1">
              <a:off x="2822" y="2340"/>
              <a:ext cx="388" cy="683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167" name="AutoShape 207"/>
            <p:cNvCxnSpPr>
              <a:cxnSpLocks noChangeShapeType="1"/>
              <a:stCxn id="169150" idx="1"/>
              <a:endCxn id="169162" idx="5"/>
            </p:cNvCxnSpPr>
            <p:nvPr/>
          </p:nvCxnSpPr>
          <p:spPr bwMode="auto">
            <a:xfrm flipH="1" flipV="1">
              <a:off x="2822" y="3112"/>
              <a:ext cx="388" cy="636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168" name="AutoShape 208"/>
            <p:cNvCxnSpPr>
              <a:cxnSpLocks noChangeShapeType="1"/>
              <a:stCxn id="169149" idx="6"/>
              <a:endCxn id="169162" idx="2"/>
            </p:cNvCxnSpPr>
            <p:nvPr/>
          </p:nvCxnSpPr>
          <p:spPr bwMode="auto">
            <a:xfrm flipV="1">
              <a:off x="1985" y="3068"/>
              <a:ext cx="747" cy="44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170" name="AutoShape 210"/>
            <p:cNvCxnSpPr>
              <a:cxnSpLocks noChangeShapeType="1"/>
              <a:stCxn id="169122" idx="6"/>
              <a:endCxn id="169150" idx="2"/>
            </p:cNvCxnSpPr>
            <p:nvPr/>
          </p:nvCxnSpPr>
          <p:spPr bwMode="auto">
            <a:xfrm flipV="1">
              <a:off x="3118" y="3793"/>
              <a:ext cx="67" cy="1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171" name="AutoShape 211"/>
            <p:cNvCxnSpPr>
              <a:cxnSpLocks noChangeShapeType="1"/>
              <a:stCxn id="169121" idx="2"/>
              <a:endCxn id="169149" idx="5"/>
            </p:cNvCxnSpPr>
            <p:nvPr/>
          </p:nvCxnSpPr>
          <p:spPr bwMode="auto">
            <a:xfrm flipH="1" flipV="1">
              <a:off x="1960" y="3156"/>
              <a:ext cx="82" cy="16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172" name="AutoShape 212"/>
            <p:cNvCxnSpPr>
              <a:cxnSpLocks noChangeShapeType="1"/>
              <a:stCxn id="169142" idx="7"/>
            </p:cNvCxnSpPr>
            <p:nvPr/>
          </p:nvCxnSpPr>
          <p:spPr bwMode="auto">
            <a:xfrm flipH="1" flipV="1">
              <a:off x="2562" y="1888"/>
              <a:ext cx="7" cy="796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9176" name="Freeform 216"/>
            <p:cNvSpPr>
              <a:spLocks/>
            </p:cNvSpPr>
            <p:nvPr/>
          </p:nvSpPr>
          <p:spPr bwMode="auto">
            <a:xfrm>
              <a:off x="3288" y="1842"/>
              <a:ext cx="91" cy="1225"/>
            </a:xfrm>
            <a:custGeom>
              <a:avLst/>
              <a:gdLst>
                <a:gd name="T0" fmla="*/ 0 w 91"/>
                <a:gd name="T1" fmla="*/ 1225 h 1225"/>
                <a:gd name="T2" fmla="*/ 91 w 91"/>
                <a:gd name="T3" fmla="*/ 1225 h 1225"/>
                <a:gd name="T4" fmla="*/ 91 w 91"/>
                <a:gd name="T5" fmla="*/ 0 h 1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1" h="1225">
                  <a:moveTo>
                    <a:pt x="0" y="1225"/>
                  </a:moveTo>
                  <a:lnTo>
                    <a:pt x="91" y="1225"/>
                  </a:lnTo>
                  <a:lnTo>
                    <a:pt x="91" y="0"/>
                  </a:lnTo>
                </a:path>
              </a:pathLst>
            </a:cu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169177" name="Freeform 217"/>
            <p:cNvSpPr>
              <a:spLocks/>
            </p:cNvSpPr>
            <p:nvPr/>
          </p:nvSpPr>
          <p:spPr bwMode="auto">
            <a:xfrm>
              <a:off x="1791" y="1888"/>
              <a:ext cx="771" cy="1724"/>
            </a:xfrm>
            <a:custGeom>
              <a:avLst/>
              <a:gdLst>
                <a:gd name="T0" fmla="*/ 771 w 771"/>
                <a:gd name="T1" fmla="*/ 1633 h 1724"/>
                <a:gd name="T2" fmla="*/ 726 w 771"/>
                <a:gd name="T3" fmla="*/ 1724 h 1724"/>
                <a:gd name="T4" fmla="*/ 0 w 771"/>
                <a:gd name="T5" fmla="*/ 1724 h 1724"/>
                <a:gd name="T6" fmla="*/ 0 w 771"/>
                <a:gd name="T7" fmla="*/ 0 h 1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1" h="1724">
                  <a:moveTo>
                    <a:pt x="771" y="1633"/>
                  </a:moveTo>
                  <a:lnTo>
                    <a:pt x="726" y="1724"/>
                  </a:lnTo>
                  <a:lnTo>
                    <a:pt x="0" y="1724"/>
                  </a:lnTo>
                  <a:lnTo>
                    <a:pt x="0" y="0"/>
                  </a:lnTo>
                </a:path>
              </a:pathLst>
            </a:cu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</p:grpSp>
      <p:grpSp>
        <p:nvGrpSpPr>
          <p:cNvPr id="169345" name="Group 385"/>
          <p:cNvGrpSpPr>
            <a:grpSpLocks/>
          </p:cNvGrpSpPr>
          <p:nvPr/>
        </p:nvGrpSpPr>
        <p:grpSpPr bwMode="auto">
          <a:xfrm>
            <a:off x="5940425" y="3573463"/>
            <a:ext cx="2808288" cy="2452687"/>
            <a:chOff x="3742" y="1797"/>
            <a:chExt cx="1769" cy="1545"/>
          </a:xfrm>
        </p:grpSpPr>
        <p:grpSp>
          <p:nvGrpSpPr>
            <p:cNvPr id="169259" name="Group 299"/>
            <p:cNvGrpSpPr>
              <a:grpSpLocks/>
            </p:cNvGrpSpPr>
            <p:nvPr/>
          </p:nvGrpSpPr>
          <p:grpSpPr bwMode="auto">
            <a:xfrm>
              <a:off x="4740" y="2069"/>
              <a:ext cx="90" cy="626"/>
              <a:chOff x="5070" y="3030"/>
              <a:chExt cx="90" cy="626"/>
            </a:xfrm>
          </p:grpSpPr>
          <p:grpSp>
            <p:nvGrpSpPr>
              <p:cNvPr id="169188" name="Group 228"/>
              <p:cNvGrpSpPr>
                <a:grpSpLocks noChangeAspect="1"/>
              </p:cNvGrpSpPr>
              <p:nvPr/>
            </p:nvGrpSpPr>
            <p:grpSpPr bwMode="auto">
              <a:xfrm rot="5400000">
                <a:off x="4968" y="3329"/>
                <a:ext cx="327" cy="56"/>
                <a:chOff x="838" y="2340"/>
                <a:chExt cx="545" cy="92"/>
              </a:xfrm>
            </p:grpSpPr>
            <p:sp>
              <p:nvSpPr>
                <p:cNvPr id="169189" name="Arc 229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190" name="Arc 230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191" name="Arc 231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192" name="Arc 232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193" name="Arc 233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194" name="Arc 234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69195" name="Oval 235"/>
              <p:cNvSpPr>
                <a:spLocks noChangeAspect="1" noChangeArrowheads="1"/>
              </p:cNvSpPr>
              <p:nvPr/>
            </p:nvSpPr>
            <p:spPr bwMode="auto">
              <a:xfrm rot="5400000">
                <a:off x="5077" y="3030"/>
                <a:ext cx="55" cy="55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69197" name="Oval 237"/>
              <p:cNvSpPr>
                <a:spLocks noChangeAspect="1" noChangeArrowheads="1"/>
              </p:cNvSpPr>
              <p:nvPr/>
            </p:nvSpPr>
            <p:spPr bwMode="auto">
              <a:xfrm rot="5400000">
                <a:off x="5070" y="3601"/>
                <a:ext cx="55" cy="55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69200" name="AutoShape 240"/>
              <p:cNvCxnSpPr>
                <a:cxnSpLocks noChangeAspect="1" noChangeShapeType="1"/>
                <a:stCxn id="169195" idx="6"/>
                <a:endCxn id="169190" idx="0"/>
              </p:cNvCxnSpPr>
              <p:nvPr/>
            </p:nvCxnSpPr>
            <p:spPr bwMode="auto">
              <a:xfrm flipH="1">
                <a:off x="5104" y="3098"/>
                <a:ext cx="2" cy="83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9201" name="AutoShape 241"/>
              <p:cNvCxnSpPr>
                <a:cxnSpLocks noChangeAspect="1" noChangeShapeType="1"/>
                <a:stCxn id="169197" idx="2"/>
                <a:endCxn id="169193" idx="1"/>
              </p:cNvCxnSpPr>
              <p:nvPr/>
            </p:nvCxnSpPr>
            <p:spPr bwMode="auto">
              <a:xfrm flipH="1" flipV="1">
                <a:off x="5093" y="3521"/>
                <a:ext cx="6" cy="69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69260" name="Group 300"/>
            <p:cNvGrpSpPr>
              <a:grpSpLocks/>
            </p:cNvGrpSpPr>
            <p:nvPr/>
          </p:nvGrpSpPr>
          <p:grpSpPr bwMode="auto">
            <a:xfrm>
              <a:off x="4468" y="2069"/>
              <a:ext cx="90" cy="626"/>
              <a:chOff x="5070" y="3030"/>
              <a:chExt cx="90" cy="626"/>
            </a:xfrm>
          </p:grpSpPr>
          <p:grpSp>
            <p:nvGrpSpPr>
              <p:cNvPr id="169261" name="Group 301"/>
              <p:cNvGrpSpPr>
                <a:grpSpLocks noChangeAspect="1"/>
              </p:cNvGrpSpPr>
              <p:nvPr/>
            </p:nvGrpSpPr>
            <p:grpSpPr bwMode="auto">
              <a:xfrm rot="5400000">
                <a:off x="4968" y="3329"/>
                <a:ext cx="327" cy="56"/>
                <a:chOff x="838" y="2340"/>
                <a:chExt cx="545" cy="92"/>
              </a:xfrm>
            </p:grpSpPr>
            <p:sp>
              <p:nvSpPr>
                <p:cNvPr id="169262" name="Arc 302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263" name="Arc 303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264" name="Arc 304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265" name="Arc 305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266" name="Arc 306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267" name="Arc 307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69268" name="Oval 308"/>
              <p:cNvSpPr>
                <a:spLocks noChangeAspect="1" noChangeArrowheads="1"/>
              </p:cNvSpPr>
              <p:nvPr/>
            </p:nvSpPr>
            <p:spPr bwMode="auto">
              <a:xfrm rot="5400000">
                <a:off x="5077" y="3030"/>
                <a:ext cx="55" cy="55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69269" name="Oval 309"/>
              <p:cNvSpPr>
                <a:spLocks noChangeAspect="1" noChangeArrowheads="1"/>
              </p:cNvSpPr>
              <p:nvPr/>
            </p:nvSpPr>
            <p:spPr bwMode="auto">
              <a:xfrm rot="5400000">
                <a:off x="5070" y="3601"/>
                <a:ext cx="55" cy="55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69270" name="AutoShape 310"/>
              <p:cNvCxnSpPr>
                <a:cxnSpLocks noChangeAspect="1" noChangeShapeType="1"/>
                <a:stCxn id="169268" idx="6"/>
                <a:endCxn id="169263" idx="0"/>
              </p:cNvCxnSpPr>
              <p:nvPr/>
            </p:nvCxnSpPr>
            <p:spPr bwMode="auto">
              <a:xfrm flipH="1">
                <a:off x="5104" y="3098"/>
                <a:ext cx="2" cy="83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9271" name="AutoShape 311"/>
              <p:cNvCxnSpPr>
                <a:cxnSpLocks noChangeAspect="1" noChangeShapeType="1"/>
                <a:stCxn id="169269" idx="2"/>
                <a:endCxn id="169266" idx="1"/>
              </p:cNvCxnSpPr>
              <p:nvPr/>
            </p:nvCxnSpPr>
            <p:spPr bwMode="auto">
              <a:xfrm flipH="1" flipV="1">
                <a:off x="5093" y="3521"/>
                <a:ext cx="6" cy="69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69272" name="Group 312"/>
            <p:cNvGrpSpPr>
              <a:grpSpLocks/>
            </p:cNvGrpSpPr>
            <p:nvPr/>
          </p:nvGrpSpPr>
          <p:grpSpPr bwMode="auto">
            <a:xfrm rot="18000000">
              <a:off x="5017" y="2890"/>
              <a:ext cx="90" cy="626"/>
              <a:chOff x="5070" y="3030"/>
              <a:chExt cx="90" cy="626"/>
            </a:xfrm>
          </p:grpSpPr>
          <p:grpSp>
            <p:nvGrpSpPr>
              <p:cNvPr id="169273" name="Group 313"/>
              <p:cNvGrpSpPr>
                <a:grpSpLocks noChangeAspect="1"/>
              </p:cNvGrpSpPr>
              <p:nvPr/>
            </p:nvGrpSpPr>
            <p:grpSpPr bwMode="auto">
              <a:xfrm rot="5400000">
                <a:off x="4968" y="3329"/>
                <a:ext cx="327" cy="56"/>
                <a:chOff x="838" y="2340"/>
                <a:chExt cx="545" cy="92"/>
              </a:xfrm>
            </p:grpSpPr>
            <p:sp>
              <p:nvSpPr>
                <p:cNvPr id="169274" name="Arc 314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275" name="Arc 315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276" name="Arc 316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277" name="Arc 317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278" name="Arc 318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279" name="Arc 319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69280" name="Oval 320"/>
              <p:cNvSpPr>
                <a:spLocks noChangeAspect="1" noChangeArrowheads="1"/>
              </p:cNvSpPr>
              <p:nvPr/>
            </p:nvSpPr>
            <p:spPr bwMode="auto">
              <a:xfrm rot="5400000">
                <a:off x="5077" y="3030"/>
                <a:ext cx="55" cy="55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69281" name="Oval 321"/>
              <p:cNvSpPr>
                <a:spLocks noChangeAspect="1" noChangeArrowheads="1"/>
              </p:cNvSpPr>
              <p:nvPr/>
            </p:nvSpPr>
            <p:spPr bwMode="auto">
              <a:xfrm rot="5400000">
                <a:off x="5070" y="3601"/>
                <a:ext cx="55" cy="55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69282" name="AutoShape 322"/>
              <p:cNvCxnSpPr>
                <a:cxnSpLocks noChangeAspect="1" noChangeShapeType="1"/>
                <a:stCxn id="169280" idx="6"/>
                <a:endCxn id="169275" idx="0"/>
              </p:cNvCxnSpPr>
              <p:nvPr/>
            </p:nvCxnSpPr>
            <p:spPr bwMode="auto">
              <a:xfrm flipH="1">
                <a:off x="5104" y="3098"/>
                <a:ext cx="2" cy="83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9283" name="AutoShape 323"/>
              <p:cNvCxnSpPr>
                <a:cxnSpLocks noChangeAspect="1" noChangeShapeType="1"/>
                <a:stCxn id="169281" idx="2"/>
                <a:endCxn id="169278" idx="1"/>
              </p:cNvCxnSpPr>
              <p:nvPr/>
            </p:nvCxnSpPr>
            <p:spPr bwMode="auto">
              <a:xfrm flipH="1" flipV="1">
                <a:off x="5093" y="3521"/>
                <a:ext cx="6" cy="69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69284" name="Group 324"/>
            <p:cNvGrpSpPr>
              <a:grpSpLocks/>
            </p:cNvGrpSpPr>
            <p:nvPr/>
          </p:nvGrpSpPr>
          <p:grpSpPr bwMode="auto">
            <a:xfrm rot="18000000">
              <a:off x="5144" y="2664"/>
              <a:ext cx="90" cy="626"/>
              <a:chOff x="5070" y="3030"/>
              <a:chExt cx="90" cy="626"/>
            </a:xfrm>
          </p:grpSpPr>
          <p:grpSp>
            <p:nvGrpSpPr>
              <p:cNvPr id="169285" name="Group 325"/>
              <p:cNvGrpSpPr>
                <a:grpSpLocks noChangeAspect="1"/>
              </p:cNvGrpSpPr>
              <p:nvPr/>
            </p:nvGrpSpPr>
            <p:grpSpPr bwMode="auto">
              <a:xfrm rot="5400000">
                <a:off x="4968" y="3329"/>
                <a:ext cx="327" cy="56"/>
                <a:chOff x="838" y="2340"/>
                <a:chExt cx="545" cy="92"/>
              </a:xfrm>
            </p:grpSpPr>
            <p:sp>
              <p:nvSpPr>
                <p:cNvPr id="169286" name="Arc 326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287" name="Arc 327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288" name="Arc 328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289" name="Arc 329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290" name="Arc 330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291" name="Arc 331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69292" name="Oval 332"/>
              <p:cNvSpPr>
                <a:spLocks noChangeAspect="1" noChangeArrowheads="1"/>
              </p:cNvSpPr>
              <p:nvPr/>
            </p:nvSpPr>
            <p:spPr bwMode="auto">
              <a:xfrm rot="5400000">
                <a:off x="5077" y="3030"/>
                <a:ext cx="55" cy="55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69293" name="Oval 333"/>
              <p:cNvSpPr>
                <a:spLocks noChangeAspect="1" noChangeArrowheads="1"/>
              </p:cNvSpPr>
              <p:nvPr/>
            </p:nvSpPr>
            <p:spPr bwMode="auto">
              <a:xfrm rot="5400000">
                <a:off x="5070" y="3601"/>
                <a:ext cx="55" cy="55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69294" name="AutoShape 334"/>
              <p:cNvCxnSpPr>
                <a:cxnSpLocks noChangeAspect="1" noChangeShapeType="1"/>
                <a:stCxn id="169292" idx="6"/>
                <a:endCxn id="169287" idx="0"/>
              </p:cNvCxnSpPr>
              <p:nvPr/>
            </p:nvCxnSpPr>
            <p:spPr bwMode="auto">
              <a:xfrm flipH="1">
                <a:off x="5104" y="3098"/>
                <a:ext cx="2" cy="83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9295" name="AutoShape 335"/>
              <p:cNvCxnSpPr>
                <a:cxnSpLocks noChangeAspect="1" noChangeShapeType="1"/>
                <a:stCxn id="169293" idx="2"/>
                <a:endCxn id="169290" idx="1"/>
              </p:cNvCxnSpPr>
              <p:nvPr/>
            </p:nvCxnSpPr>
            <p:spPr bwMode="auto">
              <a:xfrm flipH="1" flipV="1">
                <a:off x="5093" y="3521"/>
                <a:ext cx="6" cy="69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69296" name="Group 336"/>
            <p:cNvGrpSpPr>
              <a:grpSpLocks/>
            </p:cNvGrpSpPr>
            <p:nvPr/>
          </p:nvGrpSpPr>
          <p:grpSpPr bwMode="auto">
            <a:xfrm rot="14400000">
              <a:off x="4146" y="2822"/>
              <a:ext cx="90" cy="626"/>
              <a:chOff x="5070" y="3030"/>
              <a:chExt cx="90" cy="626"/>
            </a:xfrm>
          </p:grpSpPr>
          <p:grpSp>
            <p:nvGrpSpPr>
              <p:cNvPr id="169297" name="Group 337"/>
              <p:cNvGrpSpPr>
                <a:grpSpLocks noChangeAspect="1"/>
              </p:cNvGrpSpPr>
              <p:nvPr/>
            </p:nvGrpSpPr>
            <p:grpSpPr bwMode="auto">
              <a:xfrm rot="5400000">
                <a:off x="4968" y="3329"/>
                <a:ext cx="327" cy="56"/>
                <a:chOff x="838" y="2340"/>
                <a:chExt cx="545" cy="92"/>
              </a:xfrm>
            </p:grpSpPr>
            <p:sp>
              <p:nvSpPr>
                <p:cNvPr id="169298" name="Arc 338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299" name="Arc 339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300" name="Arc 340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301" name="Arc 341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302" name="Arc 342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303" name="Arc 343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69304" name="Oval 344"/>
              <p:cNvSpPr>
                <a:spLocks noChangeAspect="1" noChangeArrowheads="1"/>
              </p:cNvSpPr>
              <p:nvPr/>
            </p:nvSpPr>
            <p:spPr bwMode="auto">
              <a:xfrm rot="5400000">
                <a:off x="5077" y="3030"/>
                <a:ext cx="55" cy="55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69305" name="Oval 345"/>
              <p:cNvSpPr>
                <a:spLocks noChangeAspect="1" noChangeArrowheads="1"/>
              </p:cNvSpPr>
              <p:nvPr/>
            </p:nvSpPr>
            <p:spPr bwMode="auto">
              <a:xfrm rot="5400000">
                <a:off x="5070" y="3601"/>
                <a:ext cx="55" cy="55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69306" name="AutoShape 346"/>
              <p:cNvCxnSpPr>
                <a:cxnSpLocks noChangeAspect="1" noChangeShapeType="1"/>
                <a:stCxn id="169304" idx="6"/>
                <a:endCxn id="169299" idx="0"/>
              </p:cNvCxnSpPr>
              <p:nvPr/>
            </p:nvCxnSpPr>
            <p:spPr bwMode="auto">
              <a:xfrm flipH="1">
                <a:off x="5104" y="3098"/>
                <a:ext cx="2" cy="83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9307" name="AutoShape 347"/>
              <p:cNvCxnSpPr>
                <a:cxnSpLocks noChangeAspect="1" noChangeShapeType="1"/>
                <a:stCxn id="169305" idx="2"/>
                <a:endCxn id="169302" idx="1"/>
              </p:cNvCxnSpPr>
              <p:nvPr/>
            </p:nvCxnSpPr>
            <p:spPr bwMode="auto">
              <a:xfrm flipH="1" flipV="1">
                <a:off x="5093" y="3521"/>
                <a:ext cx="6" cy="69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69308" name="Group 348"/>
            <p:cNvGrpSpPr>
              <a:grpSpLocks/>
            </p:cNvGrpSpPr>
            <p:nvPr/>
          </p:nvGrpSpPr>
          <p:grpSpPr bwMode="auto">
            <a:xfrm rot="14400000">
              <a:off x="4019" y="2618"/>
              <a:ext cx="90" cy="626"/>
              <a:chOff x="5070" y="3030"/>
              <a:chExt cx="90" cy="626"/>
            </a:xfrm>
          </p:grpSpPr>
          <p:grpSp>
            <p:nvGrpSpPr>
              <p:cNvPr id="169309" name="Group 349"/>
              <p:cNvGrpSpPr>
                <a:grpSpLocks noChangeAspect="1"/>
              </p:cNvGrpSpPr>
              <p:nvPr/>
            </p:nvGrpSpPr>
            <p:grpSpPr bwMode="auto">
              <a:xfrm rot="5400000">
                <a:off x="4968" y="3329"/>
                <a:ext cx="327" cy="56"/>
                <a:chOff x="838" y="2340"/>
                <a:chExt cx="545" cy="92"/>
              </a:xfrm>
            </p:grpSpPr>
            <p:sp>
              <p:nvSpPr>
                <p:cNvPr id="169310" name="Arc 350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311" name="Arc 351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312" name="Arc 352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313" name="Arc 353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314" name="Arc 354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69315" name="Arc 355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69316" name="Oval 356"/>
              <p:cNvSpPr>
                <a:spLocks noChangeAspect="1" noChangeArrowheads="1"/>
              </p:cNvSpPr>
              <p:nvPr/>
            </p:nvSpPr>
            <p:spPr bwMode="auto">
              <a:xfrm rot="5400000">
                <a:off x="5077" y="3030"/>
                <a:ext cx="55" cy="55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69317" name="Oval 357"/>
              <p:cNvSpPr>
                <a:spLocks noChangeAspect="1" noChangeArrowheads="1"/>
              </p:cNvSpPr>
              <p:nvPr/>
            </p:nvSpPr>
            <p:spPr bwMode="auto">
              <a:xfrm rot="5400000">
                <a:off x="5070" y="3601"/>
                <a:ext cx="55" cy="55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69318" name="AutoShape 358"/>
              <p:cNvCxnSpPr>
                <a:cxnSpLocks noChangeAspect="1" noChangeShapeType="1"/>
                <a:stCxn id="169316" idx="6"/>
                <a:endCxn id="169311" idx="0"/>
              </p:cNvCxnSpPr>
              <p:nvPr/>
            </p:nvCxnSpPr>
            <p:spPr bwMode="auto">
              <a:xfrm flipH="1">
                <a:off x="5104" y="3098"/>
                <a:ext cx="2" cy="83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9319" name="AutoShape 359"/>
              <p:cNvCxnSpPr>
                <a:cxnSpLocks noChangeAspect="1" noChangeShapeType="1"/>
                <a:stCxn id="169317" idx="2"/>
                <a:endCxn id="169314" idx="1"/>
              </p:cNvCxnSpPr>
              <p:nvPr/>
            </p:nvCxnSpPr>
            <p:spPr bwMode="auto">
              <a:xfrm flipH="1" flipV="1">
                <a:off x="5093" y="3521"/>
                <a:ext cx="6" cy="69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69320" name="Oval 360"/>
            <p:cNvSpPr>
              <a:spLocks noChangeArrowheads="1"/>
            </p:cNvSpPr>
            <p:nvPr/>
          </p:nvSpPr>
          <p:spPr bwMode="auto">
            <a:xfrm>
              <a:off x="4604" y="2647"/>
              <a:ext cx="45" cy="44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cs-CZ"/>
            </a:p>
          </p:txBody>
        </p:sp>
        <p:sp>
          <p:nvSpPr>
            <p:cNvPr id="169321" name="Oval 361"/>
            <p:cNvSpPr>
              <a:spLocks noChangeArrowheads="1"/>
            </p:cNvSpPr>
            <p:nvPr/>
          </p:nvSpPr>
          <p:spPr bwMode="auto">
            <a:xfrm>
              <a:off x="4377" y="2887"/>
              <a:ext cx="45" cy="44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cs-CZ"/>
            </a:p>
          </p:txBody>
        </p:sp>
        <p:sp>
          <p:nvSpPr>
            <p:cNvPr id="169322" name="Oval 362"/>
            <p:cNvSpPr>
              <a:spLocks noChangeArrowheads="1"/>
            </p:cNvSpPr>
            <p:nvPr/>
          </p:nvSpPr>
          <p:spPr bwMode="auto">
            <a:xfrm>
              <a:off x="4604" y="2796"/>
              <a:ext cx="45" cy="44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cs-CZ"/>
            </a:p>
          </p:txBody>
        </p:sp>
        <p:sp>
          <p:nvSpPr>
            <p:cNvPr id="169323" name="Oval 363"/>
            <p:cNvSpPr>
              <a:spLocks noChangeArrowheads="1"/>
            </p:cNvSpPr>
            <p:nvPr/>
          </p:nvSpPr>
          <p:spPr bwMode="auto">
            <a:xfrm>
              <a:off x="4842" y="2919"/>
              <a:ext cx="45" cy="44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cs-CZ"/>
            </a:p>
          </p:txBody>
        </p:sp>
        <p:sp>
          <p:nvSpPr>
            <p:cNvPr id="169324" name="Oval 364"/>
            <p:cNvSpPr>
              <a:spLocks noChangeArrowheads="1"/>
            </p:cNvSpPr>
            <p:nvPr/>
          </p:nvSpPr>
          <p:spPr bwMode="auto">
            <a:xfrm>
              <a:off x="3833" y="3158"/>
              <a:ext cx="45" cy="44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cs-CZ"/>
            </a:p>
          </p:txBody>
        </p:sp>
        <p:sp>
          <p:nvSpPr>
            <p:cNvPr id="169325" name="Oval 365"/>
            <p:cNvSpPr>
              <a:spLocks noChangeArrowheads="1"/>
            </p:cNvSpPr>
            <p:nvPr/>
          </p:nvSpPr>
          <p:spPr bwMode="auto">
            <a:xfrm>
              <a:off x="4615" y="2071"/>
              <a:ext cx="45" cy="44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cs-CZ"/>
            </a:p>
          </p:txBody>
        </p:sp>
        <p:sp>
          <p:nvSpPr>
            <p:cNvPr id="169326" name="Oval 366"/>
            <p:cNvSpPr>
              <a:spLocks noChangeArrowheads="1"/>
            </p:cNvSpPr>
            <p:nvPr/>
          </p:nvSpPr>
          <p:spPr bwMode="auto">
            <a:xfrm>
              <a:off x="5352" y="3228"/>
              <a:ext cx="45" cy="44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cs-CZ"/>
            </a:p>
          </p:txBody>
        </p:sp>
        <p:cxnSp>
          <p:nvCxnSpPr>
            <p:cNvPr id="169327" name="AutoShape 367"/>
            <p:cNvCxnSpPr>
              <a:cxnSpLocks noChangeShapeType="1"/>
              <a:stCxn id="169321" idx="1"/>
              <a:endCxn id="169317" idx="4"/>
            </p:cNvCxnSpPr>
            <p:nvPr/>
          </p:nvCxnSpPr>
          <p:spPr bwMode="auto">
            <a:xfrm flipH="1" flipV="1">
              <a:off x="4339" y="2835"/>
              <a:ext cx="45" cy="46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328" name="AutoShape 368"/>
            <p:cNvCxnSpPr>
              <a:cxnSpLocks noChangeShapeType="1"/>
              <a:stCxn id="169321" idx="5"/>
              <a:endCxn id="169305" idx="0"/>
            </p:cNvCxnSpPr>
            <p:nvPr/>
          </p:nvCxnSpPr>
          <p:spPr bwMode="auto">
            <a:xfrm>
              <a:off x="4415" y="2937"/>
              <a:ext cx="11" cy="3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329" name="AutoShape 369"/>
            <p:cNvCxnSpPr>
              <a:cxnSpLocks noChangeShapeType="1"/>
              <a:stCxn id="169321" idx="6"/>
              <a:endCxn id="169322" idx="2"/>
            </p:cNvCxnSpPr>
            <p:nvPr/>
          </p:nvCxnSpPr>
          <p:spPr bwMode="auto">
            <a:xfrm flipV="1">
              <a:off x="4434" y="2818"/>
              <a:ext cx="158" cy="91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330" name="AutoShape 370"/>
            <p:cNvCxnSpPr>
              <a:cxnSpLocks noChangeShapeType="1"/>
              <a:stCxn id="169269" idx="0"/>
              <a:endCxn id="169320" idx="2"/>
            </p:cNvCxnSpPr>
            <p:nvPr/>
          </p:nvCxnSpPr>
          <p:spPr bwMode="auto">
            <a:xfrm>
              <a:off x="4537" y="2668"/>
              <a:ext cx="55" cy="1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331" name="AutoShape 371"/>
            <p:cNvCxnSpPr>
              <a:cxnSpLocks noChangeShapeType="1"/>
              <a:stCxn id="169320" idx="6"/>
              <a:endCxn id="169197" idx="4"/>
            </p:cNvCxnSpPr>
            <p:nvPr/>
          </p:nvCxnSpPr>
          <p:spPr bwMode="auto">
            <a:xfrm flipV="1">
              <a:off x="4661" y="2668"/>
              <a:ext cx="69" cy="1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332" name="AutoShape 372"/>
            <p:cNvCxnSpPr>
              <a:cxnSpLocks noChangeShapeType="1"/>
              <a:stCxn id="169268" idx="0"/>
              <a:endCxn id="169325" idx="2"/>
            </p:cNvCxnSpPr>
            <p:nvPr/>
          </p:nvCxnSpPr>
          <p:spPr bwMode="auto">
            <a:xfrm flipV="1">
              <a:off x="4544" y="2093"/>
              <a:ext cx="59" cy="4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333" name="AutoShape 373"/>
            <p:cNvCxnSpPr>
              <a:cxnSpLocks noChangeShapeType="1"/>
              <a:stCxn id="169325" idx="6"/>
              <a:endCxn id="169195" idx="4"/>
            </p:cNvCxnSpPr>
            <p:nvPr/>
          </p:nvCxnSpPr>
          <p:spPr bwMode="auto">
            <a:xfrm>
              <a:off x="4672" y="2093"/>
              <a:ext cx="65" cy="4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334" name="AutoShape 374"/>
            <p:cNvCxnSpPr>
              <a:cxnSpLocks noChangeShapeType="1"/>
              <a:stCxn id="169320" idx="4"/>
              <a:endCxn id="169322" idx="0"/>
            </p:cNvCxnSpPr>
            <p:nvPr/>
          </p:nvCxnSpPr>
          <p:spPr bwMode="auto">
            <a:xfrm>
              <a:off x="4627" y="2703"/>
              <a:ext cx="0" cy="81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335" name="AutoShape 375"/>
            <p:cNvCxnSpPr>
              <a:cxnSpLocks noChangeShapeType="1"/>
              <a:stCxn id="169292" idx="4"/>
              <a:endCxn id="169323" idx="7"/>
            </p:cNvCxnSpPr>
            <p:nvPr/>
          </p:nvCxnSpPr>
          <p:spPr bwMode="auto">
            <a:xfrm flipH="1">
              <a:off x="4880" y="2876"/>
              <a:ext cx="37" cy="37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336" name="AutoShape 376"/>
            <p:cNvCxnSpPr>
              <a:cxnSpLocks noChangeShapeType="1"/>
              <a:stCxn id="169323" idx="3"/>
              <a:endCxn id="169280" idx="1"/>
            </p:cNvCxnSpPr>
            <p:nvPr/>
          </p:nvCxnSpPr>
          <p:spPr bwMode="auto">
            <a:xfrm flipH="1">
              <a:off x="4808" y="2969"/>
              <a:ext cx="41" cy="62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337" name="AutoShape 377"/>
            <p:cNvCxnSpPr>
              <a:cxnSpLocks noChangeShapeType="1"/>
              <a:stCxn id="169323" idx="2"/>
              <a:endCxn id="169322" idx="5"/>
            </p:cNvCxnSpPr>
            <p:nvPr/>
          </p:nvCxnSpPr>
          <p:spPr bwMode="auto">
            <a:xfrm flipH="1" flipV="1">
              <a:off x="4642" y="2846"/>
              <a:ext cx="188" cy="9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338" name="AutoShape 378"/>
            <p:cNvCxnSpPr>
              <a:cxnSpLocks noChangeShapeType="1"/>
              <a:stCxn id="169316" idx="3"/>
              <a:endCxn id="169324" idx="1"/>
            </p:cNvCxnSpPr>
            <p:nvPr/>
          </p:nvCxnSpPr>
          <p:spPr bwMode="auto">
            <a:xfrm>
              <a:off x="3820" y="3118"/>
              <a:ext cx="20" cy="34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339" name="AutoShape 379"/>
            <p:cNvCxnSpPr>
              <a:cxnSpLocks noChangeShapeType="1"/>
              <a:stCxn id="169324" idx="5"/>
              <a:endCxn id="169304" idx="1"/>
            </p:cNvCxnSpPr>
            <p:nvPr/>
          </p:nvCxnSpPr>
          <p:spPr bwMode="auto">
            <a:xfrm>
              <a:off x="3871" y="3208"/>
              <a:ext cx="44" cy="6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340" name="AutoShape 380"/>
            <p:cNvCxnSpPr>
              <a:cxnSpLocks noChangeShapeType="1"/>
              <a:stCxn id="169293" idx="4"/>
              <a:endCxn id="169326" idx="0"/>
            </p:cNvCxnSpPr>
            <p:nvPr/>
          </p:nvCxnSpPr>
          <p:spPr bwMode="auto">
            <a:xfrm flipH="1">
              <a:off x="5375" y="3167"/>
              <a:ext cx="33" cy="49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341" name="AutoShape 381"/>
            <p:cNvCxnSpPr>
              <a:cxnSpLocks noChangeShapeType="1"/>
              <a:stCxn id="169326" idx="3"/>
              <a:endCxn id="169281" idx="7"/>
            </p:cNvCxnSpPr>
            <p:nvPr/>
          </p:nvCxnSpPr>
          <p:spPr bwMode="auto">
            <a:xfrm flipH="1">
              <a:off x="5333" y="3278"/>
              <a:ext cx="26" cy="64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9342" name="Freeform 382"/>
            <p:cNvSpPr>
              <a:spLocks/>
            </p:cNvSpPr>
            <p:nvPr/>
          </p:nvSpPr>
          <p:spPr bwMode="auto">
            <a:xfrm>
              <a:off x="4638" y="1797"/>
              <a:ext cx="1" cy="272"/>
            </a:xfrm>
            <a:custGeom>
              <a:avLst/>
              <a:gdLst>
                <a:gd name="T0" fmla="*/ 0 w 1"/>
                <a:gd name="T1" fmla="*/ 272 h 272"/>
                <a:gd name="T2" fmla="*/ 0 w 1"/>
                <a:gd name="T3" fmla="*/ 0 h 272"/>
                <a:gd name="T4" fmla="*/ 0 w 1"/>
                <a:gd name="T5" fmla="*/ 45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272"/>
                  </a:moveTo>
                  <a:lnTo>
                    <a:pt x="0" y="0"/>
                  </a:lnTo>
                  <a:lnTo>
                    <a:pt x="0" y="45"/>
                  </a:lnTo>
                </a:path>
              </a:pathLst>
            </a:cu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169343" name="Freeform 383"/>
            <p:cNvSpPr>
              <a:spLocks/>
            </p:cNvSpPr>
            <p:nvPr/>
          </p:nvSpPr>
          <p:spPr bwMode="auto">
            <a:xfrm>
              <a:off x="3742" y="1842"/>
              <a:ext cx="91" cy="1407"/>
            </a:xfrm>
            <a:custGeom>
              <a:avLst/>
              <a:gdLst>
                <a:gd name="T0" fmla="*/ 91 w 91"/>
                <a:gd name="T1" fmla="*/ 1361 h 1407"/>
                <a:gd name="T2" fmla="*/ 0 w 91"/>
                <a:gd name="T3" fmla="*/ 1407 h 1407"/>
                <a:gd name="T4" fmla="*/ 0 w 91"/>
                <a:gd name="T5" fmla="*/ 0 h 1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1" h="1407">
                  <a:moveTo>
                    <a:pt x="91" y="1361"/>
                  </a:moveTo>
                  <a:lnTo>
                    <a:pt x="0" y="1407"/>
                  </a:lnTo>
                  <a:lnTo>
                    <a:pt x="0" y="0"/>
                  </a:lnTo>
                </a:path>
              </a:pathLst>
            </a:cu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169344" name="Freeform 384"/>
            <p:cNvSpPr>
              <a:spLocks/>
            </p:cNvSpPr>
            <p:nvPr/>
          </p:nvSpPr>
          <p:spPr bwMode="auto">
            <a:xfrm>
              <a:off x="5375" y="1797"/>
              <a:ext cx="136" cy="1497"/>
            </a:xfrm>
            <a:custGeom>
              <a:avLst/>
              <a:gdLst>
                <a:gd name="T0" fmla="*/ 0 w 136"/>
                <a:gd name="T1" fmla="*/ 1452 h 1497"/>
                <a:gd name="T2" fmla="*/ 136 w 136"/>
                <a:gd name="T3" fmla="*/ 1497 h 1497"/>
                <a:gd name="T4" fmla="*/ 136 w 136"/>
                <a:gd name="T5" fmla="*/ 0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1497">
                  <a:moveTo>
                    <a:pt x="0" y="1452"/>
                  </a:moveTo>
                  <a:lnTo>
                    <a:pt x="136" y="1497"/>
                  </a:lnTo>
                  <a:lnTo>
                    <a:pt x="136" y="0"/>
                  </a:lnTo>
                </a:path>
              </a:pathLst>
            </a:cu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</p:grpSp>
      <p:sp>
        <p:nvSpPr>
          <p:cNvPr id="169346" name="Line 386"/>
          <p:cNvSpPr>
            <a:spLocks noChangeShapeType="1"/>
          </p:cNvSpPr>
          <p:nvPr/>
        </p:nvSpPr>
        <p:spPr bwMode="auto">
          <a:xfrm>
            <a:off x="323850" y="3644900"/>
            <a:ext cx="18716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69347" name="Text Box 387"/>
          <p:cNvSpPr txBox="1">
            <a:spLocks noChangeArrowheads="1"/>
          </p:cNvSpPr>
          <p:nvPr/>
        </p:nvSpPr>
        <p:spPr bwMode="auto">
          <a:xfrm>
            <a:off x="1116013" y="3357563"/>
            <a:ext cx="23812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69349" name="Line 389"/>
          <p:cNvSpPr>
            <a:spLocks noChangeShapeType="1"/>
          </p:cNvSpPr>
          <p:nvPr/>
        </p:nvSpPr>
        <p:spPr bwMode="auto">
          <a:xfrm rot="5400000">
            <a:off x="7345363" y="4256088"/>
            <a:ext cx="15113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69350" name="Text Box 390"/>
          <p:cNvSpPr txBox="1">
            <a:spLocks noChangeArrowheads="1"/>
          </p:cNvSpPr>
          <p:nvPr/>
        </p:nvSpPr>
        <p:spPr bwMode="auto">
          <a:xfrm>
            <a:off x="246844" y="5588261"/>
            <a:ext cx="765200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r>
              <a:rPr lang="cs-CZ" altLang="cs-CZ" sz="2000" b="1">
                <a:solidFill>
                  <a:srgbClr val="000000"/>
                </a:solidFill>
              </a:rPr>
              <a:t>2p, n</a:t>
            </a:r>
            <a:r>
              <a:rPr lang="cs-CZ" altLang="cs-CZ" sz="2000" b="1" baseline="-25000">
                <a:solidFill>
                  <a:srgbClr val="000000"/>
                </a:solidFill>
              </a:rPr>
              <a:t>s</a:t>
            </a:r>
            <a:endParaRPr lang="cs-CZ" altLang="cs-CZ" sz="2000" b="1">
              <a:solidFill>
                <a:srgbClr val="000000"/>
              </a:solidFill>
            </a:endParaRPr>
          </a:p>
        </p:txBody>
      </p:sp>
      <p:sp>
        <p:nvSpPr>
          <p:cNvPr id="169351" name="Text Box 391"/>
          <p:cNvSpPr txBox="1">
            <a:spLocks noChangeArrowheads="1"/>
          </p:cNvSpPr>
          <p:nvPr/>
        </p:nvSpPr>
        <p:spPr bwMode="auto">
          <a:xfrm>
            <a:off x="6906407" y="6020061"/>
            <a:ext cx="765200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r>
              <a:rPr lang="cs-CZ" altLang="cs-CZ" sz="2000" b="1" dirty="0">
                <a:solidFill>
                  <a:srgbClr val="000000"/>
                </a:solidFill>
              </a:rPr>
              <a:t>p, 2n</a:t>
            </a:r>
            <a:r>
              <a:rPr lang="cs-CZ" altLang="cs-CZ" sz="2000" b="1" baseline="-25000" dirty="0">
                <a:solidFill>
                  <a:srgbClr val="000000"/>
                </a:solidFill>
              </a:rPr>
              <a:t>s</a:t>
            </a:r>
            <a:endParaRPr lang="cs-CZ" altLang="cs-CZ" sz="2000" b="1" dirty="0">
              <a:solidFill>
                <a:srgbClr val="000000"/>
              </a:solidFill>
            </a:endParaRPr>
          </a:p>
        </p:txBody>
      </p:sp>
      <p:sp>
        <p:nvSpPr>
          <p:cNvPr id="169352" name="Line 392"/>
          <p:cNvSpPr>
            <a:spLocks noChangeShapeType="1"/>
          </p:cNvSpPr>
          <p:nvPr/>
        </p:nvSpPr>
        <p:spPr bwMode="auto">
          <a:xfrm flipH="1">
            <a:off x="1116013" y="4005263"/>
            <a:ext cx="431800" cy="2889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69354" name="Line 394"/>
          <p:cNvSpPr>
            <a:spLocks noChangeShapeType="1"/>
          </p:cNvSpPr>
          <p:nvPr/>
        </p:nvSpPr>
        <p:spPr bwMode="auto">
          <a:xfrm>
            <a:off x="6948488" y="4076700"/>
            <a:ext cx="0" cy="5048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69355" name="Text Box 395"/>
          <p:cNvSpPr txBox="1">
            <a:spLocks noChangeArrowheads="1"/>
          </p:cNvSpPr>
          <p:nvPr/>
        </p:nvSpPr>
        <p:spPr bwMode="auto">
          <a:xfrm>
            <a:off x="8170863" y="3500438"/>
            <a:ext cx="28892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U</a:t>
            </a:r>
            <a:r>
              <a:rPr lang="cs-CZ" altLang="cs-CZ" b="1" baseline="-25000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169356" name="Text Box 396"/>
          <p:cNvSpPr txBox="1">
            <a:spLocks noChangeArrowheads="1"/>
          </p:cNvSpPr>
          <p:nvPr/>
        </p:nvSpPr>
        <p:spPr bwMode="auto">
          <a:xfrm>
            <a:off x="6414176" y="3989135"/>
            <a:ext cx="996033" cy="349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 dirty="0" smtClean="0"/>
              <a:t>I</a:t>
            </a:r>
            <a:r>
              <a:rPr lang="cs-CZ" altLang="cs-CZ" b="1" dirty="0" smtClean="0">
                <a:solidFill>
                  <a:srgbClr val="000000"/>
                </a:solidFill>
              </a:rPr>
              <a:t>		</a:t>
            </a:r>
            <a:endParaRPr lang="cs-CZ" altLang="cs-CZ" b="1" dirty="0"/>
          </a:p>
        </p:txBody>
      </p:sp>
      <p:sp>
        <p:nvSpPr>
          <p:cNvPr id="169357" name="Line 397"/>
          <p:cNvSpPr>
            <a:spLocks noChangeShapeType="1"/>
          </p:cNvSpPr>
          <p:nvPr/>
        </p:nvSpPr>
        <p:spPr bwMode="auto">
          <a:xfrm>
            <a:off x="7812088" y="4076700"/>
            <a:ext cx="0" cy="5048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69359" name="Text Box 399"/>
          <p:cNvSpPr txBox="1">
            <a:spLocks noChangeArrowheads="1"/>
          </p:cNvSpPr>
          <p:nvPr/>
        </p:nvSpPr>
        <p:spPr bwMode="auto">
          <a:xfrm>
            <a:off x="1257300" y="2720975"/>
            <a:ext cx="330200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r>
              <a:rPr lang="cs-CZ" altLang="cs-CZ" sz="2800" b="1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169360" name="Text Box 400"/>
          <p:cNvSpPr txBox="1">
            <a:spLocks noChangeArrowheads="1"/>
          </p:cNvSpPr>
          <p:nvPr/>
        </p:nvSpPr>
        <p:spPr bwMode="auto">
          <a:xfrm>
            <a:off x="3233738" y="2781300"/>
            <a:ext cx="546100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r>
              <a:rPr lang="cs-CZ" altLang="cs-CZ" sz="2800" b="1">
                <a:solidFill>
                  <a:srgbClr val="000000"/>
                </a:solidFill>
              </a:rPr>
              <a:t>YY</a:t>
            </a:r>
          </a:p>
        </p:txBody>
      </p:sp>
      <p:sp>
        <p:nvSpPr>
          <p:cNvPr id="169361" name="Text Box 401"/>
          <p:cNvSpPr txBox="1">
            <a:spLocks noChangeArrowheads="1"/>
          </p:cNvSpPr>
          <p:nvPr/>
        </p:nvSpPr>
        <p:spPr bwMode="auto">
          <a:xfrm>
            <a:off x="6121400" y="2781300"/>
            <a:ext cx="546100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r>
              <a:rPr lang="cs-CZ" altLang="cs-CZ" sz="2800" b="1">
                <a:solidFill>
                  <a:srgbClr val="000000"/>
                </a:solidFill>
              </a:rPr>
              <a:t>YY</a:t>
            </a:r>
          </a:p>
        </p:txBody>
      </p:sp>
      <p:sp>
        <p:nvSpPr>
          <p:cNvPr id="280" name="Text Box 393"/>
          <p:cNvSpPr txBox="1">
            <a:spLocks noChangeArrowheads="1"/>
          </p:cNvSpPr>
          <p:nvPr/>
        </p:nvSpPr>
        <p:spPr bwMode="auto">
          <a:xfrm>
            <a:off x="2300541" y="2840899"/>
            <a:ext cx="399797" cy="349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 dirty="0" smtClean="0">
                <a:solidFill>
                  <a:srgbClr val="000000"/>
                </a:solidFill>
              </a:rPr>
              <a:t>I</a:t>
            </a:r>
            <a:r>
              <a:rPr lang="cs-CZ" altLang="cs-CZ" b="1" baseline="-25000" dirty="0" smtClean="0">
                <a:solidFill>
                  <a:srgbClr val="000000"/>
                </a:solidFill>
              </a:rPr>
              <a:t>sD</a:t>
            </a:r>
            <a:endParaRPr lang="cs-CZ" altLang="cs-CZ" b="1" baseline="-25000" dirty="0">
              <a:solidFill>
                <a:srgbClr val="000000"/>
              </a:solidFill>
            </a:endParaRPr>
          </a:p>
        </p:txBody>
      </p:sp>
      <p:sp>
        <p:nvSpPr>
          <p:cNvPr id="281" name="Line 392"/>
          <p:cNvSpPr>
            <a:spLocks noChangeShapeType="1"/>
          </p:cNvSpPr>
          <p:nvPr/>
        </p:nvSpPr>
        <p:spPr bwMode="auto">
          <a:xfrm flipH="1">
            <a:off x="2424999" y="3154634"/>
            <a:ext cx="11537" cy="45271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83" name="Text Box 393"/>
          <p:cNvSpPr txBox="1">
            <a:spLocks noChangeArrowheads="1"/>
          </p:cNvSpPr>
          <p:nvPr/>
        </p:nvSpPr>
        <p:spPr bwMode="auto">
          <a:xfrm>
            <a:off x="6086127" y="3550261"/>
            <a:ext cx="486560" cy="349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 dirty="0" err="1" smtClean="0">
                <a:solidFill>
                  <a:srgbClr val="000000"/>
                </a:solidFill>
              </a:rPr>
              <a:t>I</a:t>
            </a:r>
            <a:r>
              <a:rPr lang="cs-CZ" altLang="cs-CZ" b="1" baseline="-25000" dirty="0" err="1" smtClean="0">
                <a:solidFill>
                  <a:srgbClr val="000000"/>
                </a:solidFill>
              </a:rPr>
              <a:t>sYY</a:t>
            </a:r>
            <a:endParaRPr lang="cs-CZ" altLang="cs-CZ" b="1" baseline="-25000" dirty="0">
              <a:solidFill>
                <a:srgbClr val="000000"/>
              </a:solidFill>
            </a:endParaRPr>
          </a:p>
        </p:txBody>
      </p:sp>
      <p:sp>
        <p:nvSpPr>
          <p:cNvPr id="284" name="Line 392"/>
          <p:cNvSpPr>
            <a:spLocks noChangeShapeType="1"/>
          </p:cNvSpPr>
          <p:nvPr/>
        </p:nvSpPr>
        <p:spPr bwMode="auto">
          <a:xfrm flipH="1">
            <a:off x="6125800" y="3912930"/>
            <a:ext cx="11779" cy="45271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8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9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9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9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9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9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9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9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9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9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9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9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9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9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9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9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9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9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9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9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9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9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9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9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9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69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69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69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9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16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169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69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69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69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0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169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169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69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69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69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2" grpId="0"/>
      <p:bldP spid="169346" grpId="0" animBg="1"/>
      <p:bldP spid="169347" grpId="0"/>
      <p:bldP spid="169349" grpId="0" animBg="1"/>
      <p:bldP spid="169350" grpId="0"/>
      <p:bldP spid="169351" grpId="0"/>
      <p:bldP spid="169352" grpId="0" animBg="1"/>
      <p:bldP spid="169354" grpId="0" animBg="1"/>
      <p:bldP spid="169355" grpId="0"/>
      <p:bldP spid="169356" grpId="0"/>
      <p:bldP spid="169357" grpId="0" animBg="1"/>
      <p:bldP spid="169359" grpId="0"/>
      <p:bldP spid="169360" grpId="0"/>
      <p:bldP spid="169361" grpId="0"/>
      <p:bldP spid="280" grpId="0"/>
      <p:bldP spid="281" grpId="0" animBg="1"/>
      <p:bldP spid="283" grpId="0"/>
      <p:bldP spid="28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5888"/>
            <a:ext cx="8385175" cy="736600"/>
          </a:xfrm>
        </p:spPr>
        <p:txBody>
          <a:bodyPr/>
          <a:lstStyle/>
          <a:p>
            <a:pPr algn="ctr"/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Přepínání Y/YY</a:t>
            </a:r>
          </a:p>
        </p:txBody>
      </p:sp>
      <p:sp>
        <p:nvSpPr>
          <p:cNvPr id="169987" name="Text Box 3"/>
          <p:cNvSpPr txBox="1">
            <a:spLocks noChangeArrowheads="1"/>
          </p:cNvSpPr>
          <p:nvPr/>
        </p:nvSpPr>
        <p:spPr bwMode="auto">
          <a:xfrm>
            <a:off x="107950" y="1052513"/>
            <a:ext cx="8856663" cy="185896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>
              <a:tabLst>
                <a:tab pos="533400" algn="l"/>
                <a:tab pos="2962275" algn="l"/>
                <a:tab pos="5743575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86063" algn="l">
              <a:tabLst>
                <a:tab pos="533400" algn="l"/>
                <a:tab pos="2962275" algn="l"/>
                <a:tab pos="5743575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965450" algn="l">
              <a:tabLst>
                <a:tab pos="533400" algn="l"/>
                <a:tab pos="2962275" algn="l"/>
                <a:tab pos="5743575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144838" algn="l">
              <a:tabLst>
                <a:tab pos="533400" algn="l"/>
                <a:tab pos="2962275" algn="l"/>
                <a:tab pos="5743575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24225" algn="l">
              <a:tabLst>
                <a:tab pos="533400" algn="l"/>
                <a:tab pos="2962275" algn="l"/>
                <a:tab pos="5743575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781425" fontAlgn="base">
              <a:spcBef>
                <a:spcPct val="0"/>
              </a:spcBef>
              <a:spcAft>
                <a:spcPct val="0"/>
              </a:spcAft>
              <a:tabLst>
                <a:tab pos="533400" algn="l"/>
                <a:tab pos="2962275" algn="l"/>
                <a:tab pos="5743575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38625" fontAlgn="base">
              <a:spcBef>
                <a:spcPct val="0"/>
              </a:spcBef>
              <a:spcAft>
                <a:spcPct val="0"/>
              </a:spcAft>
              <a:tabLst>
                <a:tab pos="533400" algn="l"/>
                <a:tab pos="2962275" algn="l"/>
                <a:tab pos="5743575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695825" fontAlgn="base">
              <a:spcBef>
                <a:spcPct val="0"/>
              </a:spcBef>
              <a:spcAft>
                <a:spcPct val="0"/>
              </a:spcAft>
              <a:tabLst>
                <a:tab pos="533400" algn="l"/>
                <a:tab pos="2962275" algn="l"/>
                <a:tab pos="5743575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53025" fontAlgn="base">
              <a:spcBef>
                <a:spcPct val="0"/>
              </a:spcBef>
              <a:spcAft>
                <a:spcPct val="0"/>
              </a:spcAft>
              <a:tabLst>
                <a:tab pos="533400" algn="l"/>
                <a:tab pos="2962275" algn="l"/>
                <a:tab pos="5743575" algn="l"/>
                <a:tab pos="6457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u="sng">
                <a:solidFill>
                  <a:srgbClr val="000000"/>
                </a:solidFill>
              </a:rPr>
              <a:t>Za předpokladu stejného účiníku a zanedbaných ztrát platí</a:t>
            </a:r>
            <a:r>
              <a:rPr lang="cs-CZ" altLang="cs-CZ" sz="2000" b="1">
                <a:solidFill>
                  <a:srgbClr val="000000"/>
                </a:solidFill>
              </a:rPr>
              <a:t>: 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P</a:t>
            </a:r>
            <a:r>
              <a:rPr lang="cs-CZ" altLang="cs-CZ" sz="2000" b="1" baseline="-25000">
                <a:solidFill>
                  <a:srgbClr val="000000"/>
                </a:solidFill>
              </a:rPr>
              <a:t>Y</a:t>
            </a:r>
            <a:r>
              <a:rPr lang="cs-CZ" altLang="cs-CZ" sz="2000" b="1">
                <a:solidFill>
                  <a:srgbClr val="000000"/>
                </a:solidFill>
              </a:rPr>
              <a:t> = 3*U</a:t>
            </a:r>
            <a:r>
              <a:rPr lang="cs-CZ" altLang="cs-CZ" sz="2000" b="1" baseline="-25000">
                <a:solidFill>
                  <a:srgbClr val="000000"/>
                </a:solidFill>
              </a:rPr>
              <a:t>f </a:t>
            </a:r>
            <a:r>
              <a:rPr lang="cs-CZ" altLang="cs-CZ" sz="2000" b="1">
                <a:solidFill>
                  <a:srgbClr val="000000"/>
                </a:solidFill>
              </a:rPr>
              <a:t>*I*cos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 	</a:t>
            </a:r>
            <a:r>
              <a:rPr lang="cs-CZ" altLang="cs-CZ" sz="2000" b="1">
                <a:solidFill>
                  <a:srgbClr val="000000"/>
                </a:solidFill>
              </a:rPr>
              <a:t>P</a:t>
            </a:r>
            <a:r>
              <a:rPr lang="cs-CZ" altLang="cs-CZ" sz="2000" b="1" baseline="-25000">
                <a:solidFill>
                  <a:srgbClr val="000000"/>
                </a:solidFill>
              </a:rPr>
              <a:t>YY</a:t>
            </a:r>
            <a:r>
              <a:rPr lang="cs-CZ" altLang="cs-CZ" sz="2000" b="1">
                <a:solidFill>
                  <a:srgbClr val="000000"/>
                </a:solidFill>
              </a:rPr>
              <a:t> = 3*U</a:t>
            </a:r>
            <a:r>
              <a:rPr lang="cs-CZ" altLang="cs-CZ" sz="2000" b="1" baseline="-25000">
                <a:solidFill>
                  <a:srgbClr val="000000"/>
                </a:solidFill>
              </a:rPr>
              <a:t>f</a:t>
            </a:r>
            <a:r>
              <a:rPr lang="cs-CZ" altLang="cs-CZ" sz="2000" b="1">
                <a:solidFill>
                  <a:srgbClr val="000000"/>
                </a:solidFill>
              </a:rPr>
              <a:t>*2*I*cos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	 	P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YY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  2*P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Y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	M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YY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  M</a:t>
            </a:r>
            <a:r>
              <a:rPr lang="cs-CZ" altLang="cs-CZ" sz="2000" b="1" baseline="-25000">
                <a:solidFill>
                  <a:srgbClr val="000000"/>
                </a:solidFill>
                <a:sym typeface="Symbol" panose="05050102010706020507" pitchFamily="18" charset="2"/>
              </a:rPr>
              <a:t>Y</a:t>
            </a: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endParaRPr lang="cs-CZ" altLang="cs-CZ" sz="2000" b="1" baseline="-2500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  <a:sym typeface="Symbol" panose="05050102010706020507" pitchFamily="18" charset="2"/>
              </a:rPr>
              <a:t>	</a:t>
            </a:r>
            <a:r>
              <a:rPr lang="cs-CZ" altLang="cs-CZ" sz="2400" b="1">
                <a:solidFill>
                  <a:srgbClr val="000000"/>
                </a:solidFill>
                <a:sym typeface="Symbol" panose="05050102010706020507" pitchFamily="18" charset="2"/>
              </a:rPr>
              <a:t>přepínání při přibližně konstantním momentu</a:t>
            </a:r>
          </a:p>
        </p:txBody>
      </p:sp>
      <p:grpSp>
        <p:nvGrpSpPr>
          <p:cNvPr id="170151" name="Group 167"/>
          <p:cNvGrpSpPr>
            <a:grpSpLocks/>
          </p:cNvGrpSpPr>
          <p:nvPr/>
        </p:nvGrpSpPr>
        <p:grpSpPr bwMode="auto">
          <a:xfrm>
            <a:off x="5940425" y="3784600"/>
            <a:ext cx="2808288" cy="2452688"/>
            <a:chOff x="3742" y="1797"/>
            <a:chExt cx="1769" cy="1545"/>
          </a:xfrm>
        </p:grpSpPr>
        <p:grpSp>
          <p:nvGrpSpPr>
            <p:cNvPr id="170152" name="Group 168"/>
            <p:cNvGrpSpPr>
              <a:grpSpLocks/>
            </p:cNvGrpSpPr>
            <p:nvPr/>
          </p:nvGrpSpPr>
          <p:grpSpPr bwMode="auto">
            <a:xfrm>
              <a:off x="4740" y="2069"/>
              <a:ext cx="90" cy="626"/>
              <a:chOff x="5070" y="3030"/>
              <a:chExt cx="90" cy="626"/>
            </a:xfrm>
          </p:grpSpPr>
          <p:grpSp>
            <p:nvGrpSpPr>
              <p:cNvPr id="170153" name="Group 169"/>
              <p:cNvGrpSpPr>
                <a:grpSpLocks noChangeAspect="1"/>
              </p:cNvGrpSpPr>
              <p:nvPr/>
            </p:nvGrpSpPr>
            <p:grpSpPr bwMode="auto">
              <a:xfrm rot="5400000">
                <a:off x="4968" y="3329"/>
                <a:ext cx="327" cy="56"/>
                <a:chOff x="838" y="2340"/>
                <a:chExt cx="545" cy="92"/>
              </a:xfrm>
            </p:grpSpPr>
            <p:sp>
              <p:nvSpPr>
                <p:cNvPr id="170154" name="Arc 170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155" name="Arc 171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156" name="Arc 172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157" name="Arc 173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158" name="Arc 174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159" name="Arc 175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70160" name="Oval 176"/>
              <p:cNvSpPr>
                <a:spLocks noChangeAspect="1" noChangeArrowheads="1"/>
              </p:cNvSpPr>
              <p:nvPr/>
            </p:nvSpPr>
            <p:spPr bwMode="auto">
              <a:xfrm rot="5400000">
                <a:off x="5077" y="3030"/>
                <a:ext cx="55" cy="55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70161" name="Oval 177"/>
              <p:cNvSpPr>
                <a:spLocks noChangeAspect="1" noChangeArrowheads="1"/>
              </p:cNvSpPr>
              <p:nvPr/>
            </p:nvSpPr>
            <p:spPr bwMode="auto">
              <a:xfrm rot="5400000">
                <a:off x="5070" y="3601"/>
                <a:ext cx="55" cy="55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70162" name="AutoShape 178"/>
              <p:cNvCxnSpPr>
                <a:cxnSpLocks noChangeAspect="1" noChangeShapeType="1"/>
                <a:stCxn id="170160" idx="6"/>
                <a:endCxn id="170155" idx="0"/>
              </p:cNvCxnSpPr>
              <p:nvPr/>
            </p:nvCxnSpPr>
            <p:spPr bwMode="auto">
              <a:xfrm flipH="1">
                <a:off x="5104" y="3098"/>
                <a:ext cx="2" cy="83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0163" name="AutoShape 179"/>
              <p:cNvCxnSpPr>
                <a:cxnSpLocks noChangeAspect="1" noChangeShapeType="1"/>
                <a:stCxn id="170161" idx="2"/>
                <a:endCxn id="170158" idx="1"/>
              </p:cNvCxnSpPr>
              <p:nvPr/>
            </p:nvCxnSpPr>
            <p:spPr bwMode="auto">
              <a:xfrm flipH="1" flipV="1">
                <a:off x="5093" y="3521"/>
                <a:ext cx="6" cy="69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70164" name="Group 180"/>
            <p:cNvGrpSpPr>
              <a:grpSpLocks/>
            </p:cNvGrpSpPr>
            <p:nvPr/>
          </p:nvGrpSpPr>
          <p:grpSpPr bwMode="auto">
            <a:xfrm>
              <a:off x="4468" y="2069"/>
              <a:ext cx="90" cy="626"/>
              <a:chOff x="5070" y="3030"/>
              <a:chExt cx="90" cy="626"/>
            </a:xfrm>
          </p:grpSpPr>
          <p:grpSp>
            <p:nvGrpSpPr>
              <p:cNvPr id="170165" name="Group 181"/>
              <p:cNvGrpSpPr>
                <a:grpSpLocks noChangeAspect="1"/>
              </p:cNvGrpSpPr>
              <p:nvPr/>
            </p:nvGrpSpPr>
            <p:grpSpPr bwMode="auto">
              <a:xfrm rot="5400000">
                <a:off x="4968" y="3329"/>
                <a:ext cx="327" cy="56"/>
                <a:chOff x="838" y="2340"/>
                <a:chExt cx="545" cy="92"/>
              </a:xfrm>
            </p:grpSpPr>
            <p:sp>
              <p:nvSpPr>
                <p:cNvPr id="170166" name="Arc 182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167" name="Arc 183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168" name="Arc 184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169" name="Arc 185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170" name="Arc 186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171" name="Arc 187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70172" name="Oval 188"/>
              <p:cNvSpPr>
                <a:spLocks noChangeAspect="1" noChangeArrowheads="1"/>
              </p:cNvSpPr>
              <p:nvPr/>
            </p:nvSpPr>
            <p:spPr bwMode="auto">
              <a:xfrm rot="5400000">
                <a:off x="5077" y="3030"/>
                <a:ext cx="55" cy="55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70173" name="Oval 189"/>
              <p:cNvSpPr>
                <a:spLocks noChangeAspect="1" noChangeArrowheads="1"/>
              </p:cNvSpPr>
              <p:nvPr/>
            </p:nvSpPr>
            <p:spPr bwMode="auto">
              <a:xfrm rot="5400000">
                <a:off x="5070" y="3601"/>
                <a:ext cx="55" cy="55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70174" name="AutoShape 190"/>
              <p:cNvCxnSpPr>
                <a:cxnSpLocks noChangeAspect="1" noChangeShapeType="1"/>
                <a:stCxn id="170172" idx="6"/>
                <a:endCxn id="170167" idx="0"/>
              </p:cNvCxnSpPr>
              <p:nvPr/>
            </p:nvCxnSpPr>
            <p:spPr bwMode="auto">
              <a:xfrm flipH="1">
                <a:off x="5104" y="3098"/>
                <a:ext cx="2" cy="83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0175" name="AutoShape 191"/>
              <p:cNvCxnSpPr>
                <a:cxnSpLocks noChangeAspect="1" noChangeShapeType="1"/>
                <a:stCxn id="170173" idx="2"/>
                <a:endCxn id="170170" idx="1"/>
              </p:cNvCxnSpPr>
              <p:nvPr/>
            </p:nvCxnSpPr>
            <p:spPr bwMode="auto">
              <a:xfrm flipH="1" flipV="1">
                <a:off x="5093" y="3521"/>
                <a:ext cx="6" cy="69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70176" name="Group 192"/>
            <p:cNvGrpSpPr>
              <a:grpSpLocks/>
            </p:cNvGrpSpPr>
            <p:nvPr/>
          </p:nvGrpSpPr>
          <p:grpSpPr bwMode="auto">
            <a:xfrm rot="18000000">
              <a:off x="5017" y="2890"/>
              <a:ext cx="90" cy="626"/>
              <a:chOff x="5070" y="3030"/>
              <a:chExt cx="90" cy="626"/>
            </a:xfrm>
          </p:grpSpPr>
          <p:grpSp>
            <p:nvGrpSpPr>
              <p:cNvPr id="170177" name="Group 193"/>
              <p:cNvGrpSpPr>
                <a:grpSpLocks noChangeAspect="1"/>
              </p:cNvGrpSpPr>
              <p:nvPr/>
            </p:nvGrpSpPr>
            <p:grpSpPr bwMode="auto">
              <a:xfrm rot="5400000">
                <a:off x="4968" y="3329"/>
                <a:ext cx="327" cy="56"/>
                <a:chOff x="838" y="2340"/>
                <a:chExt cx="545" cy="92"/>
              </a:xfrm>
            </p:grpSpPr>
            <p:sp>
              <p:nvSpPr>
                <p:cNvPr id="170178" name="Arc 194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179" name="Arc 195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180" name="Arc 196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181" name="Arc 197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182" name="Arc 198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183" name="Arc 199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70184" name="Oval 200"/>
              <p:cNvSpPr>
                <a:spLocks noChangeAspect="1" noChangeArrowheads="1"/>
              </p:cNvSpPr>
              <p:nvPr/>
            </p:nvSpPr>
            <p:spPr bwMode="auto">
              <a:xfrm rot="5400000">
                <a:off x="5077" y="3030"/>
                <a:ext cx="55" cy="55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70185" name="Oval 201"/>
              <p:cNvSpPr>
                <a:spLocks noChangeAspect="1" noChangeArrowheads="1"/>
              </p:cNvSpPr>
              <p:nvPr/>
            </p:nvSpPr>
            <p:spPr bwMode="auto">
              <a:xfrm rot="5400000">
                <a:off x="5070" y="3601"/>
                <a:ext cx="55" cy="55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70186" name="AutoShape 202"/>
              <p:cNvCxnSpPr>
                <a:cxnSpLocks noChangeAspect="1" noChangeShapeType="1"/>
                <a:stCxn id="170184" idx="6"/>
                <a:endCxn id="170179" idx="0"/>
              </p:cNvCxnSpPr>
              <p:nvPr/>
            </p:nvCxnSpPr>
            <p:spPr bwMode="auto">
              <a:xfrm flipH="1">
                <a:off x="5104" y="3098"/>
                <a:ext cx="2" cy="83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0187" name="AutoShape 203"/>
              <p:cNvCxnSpPr>
                <a:cxnSpLocks noChangeAspect="1" noChangeShapeType="1"/>
                <a:stCxn id="170185" idx="2"/>
                <a:endCxn id="170182" idx="1"/>
              </p:cNvCxnSpPr>
              <p:nvPr/>
            </p:nvCxnSpPr>
            <p:spPr bwMode="auto">
              <a:xfrm flipH="1" flipV="1">
                <a:off x="5093" y="3521"/>
                <a:ext cx="6" cy="69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70188" name="Group 204"/>
            <p:cNvGrpSpPr>
              <a:grpSpLocks/>
            </p:cNvGrpSpPr>
            <p:nvPr/>
          </p:nvGrpSpPr>
          <p:grpSpPr bwMode="auto">
            <a:xfrm rot="18000000">
              <a:off x="5144" y="2664"/>
              <a:ext cx="90" cy="626"/>
              <a:chOff x="5070" y="3030"/>
              <a:chExt cx="90" cy="626"/>
            </a:xfrm>
          </p:grpSpPr>
          <p:grpSp>
            <p:nvGrpSpPr>
              <p:cNvPr id="170189" name="Group 205"/>
              <p:cNvGrpSpPr>
                <a:grpSpLocks noChangeAspect="1"/>
              </p:cNvGrpSpPr>
              <p:nvPr/>
            </p:nvGrpSpPr>
            <p:grpSpPr bwMode="auto">
              <a:xfrm rot="5400000">
                <a:off x="4968" y="3329"/>
                <a:ext cx="327" cy="56"/>
                <a:chOff x="838" y="2340"/>
                <a:chExt cx="545" cy="92"/>
              </a:xfrm>
            </p:grpSpPr>
            <p:sp>
              <p:nvSpPr>
                <p:cNvPr id="170190" name="Arc 206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191" name="Arc 207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192" name="Arc 208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193" name="Arc 209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194" name="Arc 210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195" name="Arc 211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70196" name="Oval 212"/>
              <p:cNvSpPr>
                <a:spLocks noChangeAspect="1" noChangeArrowheads="1"/>
              </p:cNvSpPr>
              <p:nvPr/>
            </p:nvSpPr>
            <p:spPr bwMode="auto">
              <a:xfrm rot="5400000">
                <a:off x="5077" y="3030"/>
                <a:ext cx="55" cy="55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70197" name="Oval 213"/>
              <p:cNvSpPr>
                <a:spLocks noChangeAspect="1" noChangeArrowheads="1"/>
              </p:cNvSpPr>
              <p:nvPr/>
            </p:nvSpPr>
            <p:spPr bwMode="auto">
              <a:xfrm rot="5400000">
                <a:off x="5070" y="3601"/>
                <a:ext cx="55" cy="55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70198" name="AutoShape 214"/>
              <p:cNvCxnSpPr>
                <a:cxnSpLocks noChangeAspect="1" noChangeShapeType="1"/>
                <a:stCxn id="170196" idx="6"/>
                <a:endCxn id="170191" idx="0"/>
              </p:cNvCxnSpPr>
              <p:nvPr/>
            </p:nvCxnSpPr>
            <p:spPr bwMode="auto">
              <a:xfrm flipH="1">
                <a:off x="5104" y="3098"/>
                <a:ext cx="2" cy="83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0199" name="AutoShape 215"/>
              <p:cNvCxnSpPr>
                <a:cxnSpLocks noChangeAspect="1" noChangeShapeType="1"/>
                <a:stCxn id="170197" idx="2"/>
                <a:endCxn id="170194" idx="1"/>
              </p:cNvCxnSpPr>
              <p:nvPr/>
            </p:nvCxnSpPr>
            <p:spPr bwMode="auto">
              <a:xfrm flipH="1" flipV="1">
                <a:off x="5093" y="3521"/>
                <a:ext cx="6" cy="69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70200" name="Group 216"/>
            <p:cNvGrpSpPr>
              <a:grpSpLocks/>
            </p:cNvGrpSpPr>
            <p:nvPr/>
          </p:nvGrpSpPr>
          <p:grpSpPr bwMode="auto">
            <a:xfrm rot="14400000">
              <a:off x="4146" y="2822"/>
              <a:ext cx="90" cy="626"/>
              <a:chOff x="5070" y="3030"/>
              <a:chExt cx="90" cy="626"/>
            </a:xfrm>
          </p:grpSpPr>
          <p:grpSp>
            <p:nvGrpSpPr>
              <p:cNvPr id="170201" name="Group 217"/>
              <p:cNvGrpSpPr>
                <a:grpSpLocks noChangeAspect="1"/>
              </p:cNvGrpSpPr>
              <p:nvPr/>
            </p:nvGrpSpPr>
            <p:grpSpPr bwMode="auto">
              <a:xfrm rot="5400000">
                <a:off x="4968" y="3329"/>
                <a:ext cx="327" cy="56"/>
                <a:chOff x="838" y="2340"/>
                <a:chExt cx="545" cy="92"/>
              </a:xfrm>
            </p:grpSpPr>
            <p:sp>
              <p:nvSpPr>
                <p:cNvPr id="170202" name="Arc 218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203" name="Arc 219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204" name="Arc 220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205" name="Arc 221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206" name="Arc 222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207" name="Arc 223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70208" name="Oval 224"/>
              <p:cNvSpPr>
                <a:spLocks noChangeAspect="1" noChangeArrowheads="1"/>
              </p:cNvSpPr>
              <p:nvPr/>
            </p:nvSpPr>
            <p:spPr bwMode="auto">
              <a:xfrm rot="5400000">
                <a:off x="5077" y="3030"/>
                <a:ext cx="55" cy="55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70209" name="Oval 225"/>
              <p:cNvSpPr>
                <a:spLocks noChangeAspect="1" noChangeArrowheads="1"/>
              </p:cNvSpPr>
              <p:nvPr/>
            </p:nvSpPr>
            <p:spPr bwMode="auto">
              <a:xfrm rot="5400000">
                <a:off x="5070" y="3601"/>
                <a:ext cx="55" cy="55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70210" name="AutoShape 226"/>
              <p:cNvCxnSpPr>
                <a:cxnSpLocks noChangeAspect="1" noChangeShapeType="1"/>
                <a:stCxn id="170208" idx="6"/>
                <a:endCxn id="170203" idx="0"/>
              </p:cNvCxnSpPr>
              <p:nvPr/>
            </p:nvCxnSpPr>
            <p:spPr bwMode="auto">
              <a:xfrm flipH="1">
                <a:off x="5104" y="3098"/>
                <a:ext cx="2" cy="83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0211" name="AutoShape 227"/>
              <p:cNvCxnSpPr>
                <a:cxnSpLocks noChangeAspect="1" noChangeShapeType="1"/>
                <a:stCxn id="170209" idx="2"/>
                <a:endCxn id="170206" idx="1"/>
              </p:cNvCxnSpPr>
              <p:nvPr/>
            </p:nvCxnSpPr>
            <p:spPr bwMode="auto">
              <a:xfrm flipH="1" flipV="1">
                <a:off x="5093" y="3521"/>
                <a:ext cx="6" cy="69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70212" name="Group 228"/>
            <p:cNvGrpSpPr>
              <a:grpSpLocks/>
            </p:cNvGrpSpPr>
            <p:nvPr/>
          </p:nvGrpSpPr>
          <p:grpSpPr bwMode="auto">
            <a:xfrm rot="14400000">
              <a:off x="4019" y="2618"/>
              <a:ext cx="90" cy="626"/>
              <a:chOff x="5070" y="3030"/>
              <a:chExt cx="90" cy="626"/>
            </a:xfrm>
          </p:grpSpPr>
          <p:grpSp>
            <p:nvGrpSpPr>
              <p:cNvPr id="170213" name="Group 229"/>
              <p:cNvGrpSpPr>
                <a:grpSpLocks noChangeAspect="1"/>
              </p:cNvGrpSpPr>
              <p:nvPr/>
            </p:nvGrpSpPr>
            <p:grpSpPr bwMode="auto">
              <a:xfrm rot="5400000">
                <a:off x="4968" y="3329"/>
                <a:ext cx="327" cy="56"/>
                <a:chOff x="838" y="2340"/>
                <a:chExt cx="545" cy="92"/>
              </a:xfrm>
            </p:grpSpPr>
            <p:sp>
              <p:nvSpPr>
                <p:cNvPr id="170214" name="Arc 230"/>
                <p:cNvSpPr>
                  <a:spLocks noChangeAspect="1"/>
                </p:cNvSpPr>
                <p:nvPr/>
              </p:nvSpPr>
              <p:spPr bwMode="auto">
                <a:xfrm rot="21600000">
                  <a:off x="929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215" name="Arc 231"/>
                <p:cNvSpPr>
                  <a:spLocks noChangeAspect="1"/>
                </p:cNvSpPr>
                <p:nvPr/>
              </p:nvSpPr>
              <p:spPr bwMode="auto">
                <a:xfrm rot="37800000">
                  <a:off x="838" y="2340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216" name="Arc 232"/>
                <p:cNvSpPr>
                  <a:spLocks noChangeAspect="1"/>
                </p:cNvSpPr>
                <p:nvPr/>
              </p:nvSpPr>
              <p:spPr bwMode="auto">
                <a:xfrm rot="37800000">
                  <a:off x="102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217" name="Arc 233"/>
                <p:cNvSpPr>
                  <a:spLocks noChangeAspect="1"/>
                </p:cNvSpPr>
                <p:nvPr/>
              </p:nvSpPr>
              <p:spPr bwMode="auto">
                <a:xfrm rot="21600000">
                  <a:off x="1110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218" name="Arc 234"/>
                <p:cNvSpPr>
                  <a:spLocks noChangeAspect="1"/>
                </p:cNvSpPr>
                <p:nvPr/>
              </p:nvSpPr>
              <p:spPr bwMode="auto">
                <a:xfrm rot="21600000">
                  <a:off x="1292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70219" name="Arc 235"/>
                <p:cNvSpPr>
                  <a:spLocks noChangeAspect="1"/>
                </p:cNvSpPr>
                <p:nvPr/>
              </p:nvSpPr>
              <p:spPr bwMode="auto">
                <a:xfrm rot="37800000">
                  <a:off x="1201" y="2341"/>
                  <a:ext cx="91" cy="91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70220" name="Oval 236"/>
              <p:cNvSpPr>
                <a:spLocks noChangeAspect="1" noChangeArrowheads="1"/>
              </p:cNvSpPr>
              <p:nvPr/>
            </p:nvSpPr>
            <p:spPr bwMode="auto">
              <a:xfrm rot="5400000">
                <a:off x="5077" y="3030"/>
                <a:ext cx="55" cy="55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170221" name="Oval 237"/>
              <p:cNvSpPr>
                <a:spLocks noChangeAspect="1" noChangeArrowheads="1"/>
              </p:cNvSpPr>
              <p:nvPr/>
            </p:nvSpPr>
            <p:spPr bwMode="auto">
              <a:xfrm rot="5400000">
                <a:off x="5070" y="3601"/>
                <a:ext cx="55" cy="55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cs-CZ"/>
              </a:p>
            </p:txBody>
          </p:sp>
          <p:cxnSp>
            <p:nvCxnSpPr>
              <p:cNvPr id="170222" name="AutoShape 238"/>
              <p:cNvCxnSpPr>
                <a:cxnSpLocks noChangeAspect="1" noChangeShapeType="1"/>
                <a:stCxn id="170220" idx="6"/>
                <a:endCxn id="170215" idx="0"/>
              </p:cNvCxnSpPr>
              <p:nvPr/>
            </p:nvCxnSpPr>
            <p:spPr bwMode="auto">
              <a:xfrm flipH="1">
                <a:off x="5104" y="3098"/>
                <a:ext cx="2" cy="83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0223" name="AutoShape 239"/>
              <p:cNvCxnSpPr>
                <a:cxnSpLocks noChangeAspect="1" noChangeShapeType="1"/>
                <a:stCxn id="170221" idx="2"/>
                <a:endCxn id="170218" idx="1"/>
              </p:cNvCxnSpPr>
              <p:nvPr/>
            </p:nvCxnSpPr>
            <p:spPr bwMode="auto">
              <a:xfrm flipH="1" flipV="1">
                <a:off x="5093" y="3521"/>
                <a:ext cx="6" cy="69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70224" name="Oval 240"/>
            <p:cNvSpPr>
              <a:spLocks noChangeArrowheads="1"/>
            </p:cNvSpPr>
            <p:nvPr/>
          </p:nvSpPr>
          <p:spPr bwMode="auto">
            <a:xfrm>
              <a:off x="4604" y="2647"/>
              <a:ext cx="45" cy="44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cs-CZ"/>
            </a:p>
          </p:txBody>
        </p:sp>
        <p:sp>
          <p:nvSpPr>
            <p:cNvPr id="170225" name="Oval 241"/>
            <p:cNvSpPr>
              <a:spLocks noChangeArrowheads="1"/>
            </p:cNvSpPr>
            <p:nvPr/>
          </p:nvSpPr>
          <p:spPr bwMode="auto">
            <a:xfrm>
              <a:off x="4377" y="2887"/>
              <a:ext cx="45" cy="44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cs-CZ"/>
            </a:p>
          </p:txBody>
        </p:sp>
        <p:sp>
          <p:nvSpPr>
            <p:cNvPr id="170226" name="Oval 242"/>
            <p:cNvSpPr>
              <a:spLocks noChangeArrowheads="1"/>
            </p:cNvSpPr>
            <p:nvPr/>
          </p:nvSpPr>
          <p:spPr bwMode="auto">
            <a:xfrm>
              <a:off x="4604" y="2796"/>
              <a:ext cx="45" cy="44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cs-CZ"/>
            </a:p>
          </p:txBody>
        </p:sp>
        <p:sp>
          <p:nvSpPr>
            <p:cNvPr id="170227" name="Oval 243"/>
            <p:cNvSpPr>
              <a:spLocks noChangeArrowheads="1"/>
            </p:cNvSpPr>
            <p:nvPr/>
          </p:nvSpPr>
          <p:spPr bwMode="auto">
            <a:xfrm>
              <a:off x="4842" y="2919"/>
              <a:ext cx="45" cy="44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cs-CZ"/>
            </a:p>
          </p:txBody>
        </p:sp>
        <p:sp>
          <p:nvSpPr>
            <p:cNvPr id="170228" name="Oval 244"/>
            <p:cNvSpPr>
              <a:spLocks noChangeArrowheads="1"/>
            </p:cNvSpPr>
            <p:nvPr/>
          </p:nvSpPr>
          <p:spPr bwMode="auto">
            <a:xfrm>
              <a:off x="3833" y="3158"/>
              <a:ext cx="45" cy="44"/>
            </a:xfrm>
            <a:prstGeom prst="ellipse">
              <a:avLst/>
            </a:prstGeom>
            <a:solidFill>
              <a:srgbClr val="FFFF99"/>
            </a:solidFill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cs-CZ"/>
            </a:p>
          </p:txBody>
        </p:sp>
        <p:sp>
          <p:nvSpPr>
            <p:cNvPr id="170229" name="Oval 245"/>
            <p:cNvSpPr>
              <a:spLocks noChangeArrowheads="1"/>
            </p:cNvSpPr>
            <p:nvPr/>
          </p:nvSpPr>
          <p:spPr bwMode="auto">
            <a:xfrm>
              <a:off x="4615" y="2071"/>
              <a:ext cx="45" cy="44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cs-CZ"/>
            </a:p>
          </p:txBody>
        </p:sp>
        <p:sp>
          <p:nvSpPr>
            <p:cNvPr id="170230" name="Oval 246"/>
            <p:cNvSpPr>
              <a:spLocks noChangeArrowheads="1"/>
            </p:cNvSpPr>
            <p:nvPr/>
          </p:nvSpPr>
          <p:spPr bwMode="auto">
            <a:xfrm>
              <a:off x="5352" y="3228"/>
              <a:ext cx="45" cy="44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cs-CZ"/>
            </a:p>
          </p:txBody>
        </p:sp>
        <p:cxnSp>
          <p:nvCxnSpPr>
            <p:cNvPr id="170231" name="AutoShape 247"/>
            <p:cNvCxnSpPr>
              <a:cxnSpLocks noChangeShapeType="1"/>
              <a:stCxn id="170225" idx="1"/>
              <a:endCxn id="170221" idx="4"/>
            </p:cNvCxnSpPr>
            <p:nvPr/>
          </p:nvCxnSpPr>
          <p:spPr bwMode="auto">
            <a:xfrm flipH="1" flipV="1">
              <a:off x="4339" y="2835"/>
              <a:ext cx="45" cy="46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232" name="AutoShape 248"/>
            <p:cNvCxnSpPr>
              <a:cxnSpLocks noChangeShapeType="1"/>
              <a:stCxn id="170225" idx="5"/>
              <a:endCxn id="170209" idx="0"/>
            </p:cNvCxnSpPr>
            <p:nvPr/>
          </p:nvCxnSpPr>
          <p:spPr bwMode="auto">
            <a:xfrm>
              <a:off x="4415" y="2937"/>
              <a:ext cx="11" cy="3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233" name="AutoShape 249"/>
            <p:cNvCxnSpPr>
              <a:cxnSpLocks noChangeShapeType="1"/>
              <a:stCxn id="170225" idx="6"/>
              <a:endCxn id="170226" idx="2"/>
            </p:cNvCxnSpPr>
            <p:nvPr/>
          </p:nvCxnSpPr>
          <p:spPr bwMode="auto">
            <a:xfrm flipV="1">
              <a:off x="4434" y="2818"/>
              <a:ext cx="158" cy="91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234" name="AutoShape 250"/>
            <p:cNvCxnSpPr>
              <a:cxnSpLocks noChangeShapeType="1"/>
              <a:stCxn id="170173" idx="0"/>
              <a:endCxn id="170224" idx="2"/>
            </p:cNvCxnSpPr>
            <p:nvPr/>
          </p:nvCxnSpPr>
          <p:spPr bwMode="auto">
            <a:xfrm>
              <a:off x="4537" y="2668"/>
              <a:ext cx="55" cy="1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235" name="AutoShape 251"/>
            <p:cNvCxnSpPr>
              <a:cxnSpLocks noChangeShapeType="1"/>
              <a:stCxn id="170224" idx="6"/>
              <a:endCxn id="170161" idx="4"/>
            </p:cNvCxnSpPr>
            <p:nvPr/>
          </p:nvCxnSpPr>
          <p:spPr bwMode="auto">
            <a:xfrm flipV="1">
              <a:off x="4661" y="2668"/>
              <a:ext cx="69" cy="1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236" name="AutoShape 252"/>
            <p:cNvCxnSpPr>
              <a:cxnSpLocks noChangeShapeType="1"/>
              <a:stCxn id="170172" idx="0"/>
              <a:endCxn id="170229" idx="2"/>
            </p:cNvCxnSpPr>
            <p:nvPr/>
          </p:nvCxnSpPr>
          <p:spPr bwMode="auto">
            <a:xfrm flipV="1">
              <a:off x="4544" y="2093"/>
              <a:ext cx="59" cy="4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237" name="AutoShape 253"/>
            <p:cNvCxnSpPr>
              <a:cxnSpLocks noChangeShapeType="1"/>
              <a:stCxn id="170229" idx="6"/>
              <a:endCxn id="170160" idx="4"/>
            </p:cNvCxnSpPr>
            <p:nvPr/>
          </p:nvCxnSpPr>
          <p:spPr bwMode="auto">
            <a:xfrm>
              <a:off x="4672" y="2093"/>
              <a:ext cx="65" cy="4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238" name="AutoShape 254"/>
            <p:cNvCxnSpPr>
              <a:cxnSpLocks noChangeShapeType="1"/>
              <a:stCxn id="170224" idx="4"/>
              <a:endCxn id="170226" idx="0"/>
            </p:cNvCxnSpPr>
            <p:nvPr/>
          </p:nvCxnSpPr>
          <p:spPr bwMode="auto">
            <a:xfrm>
              <a:off x="4627" y="2703"/>
              <a:ext cx="0" cy="81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239" name="AutoShape 255"/>
            <p:cNvCxnSpPr>
              <a:cxnSpLocks noChangeShapeType="1"/>
              <a:stCxn id="170196" idx="4"/>
              <a:endCxn id="170227" idx="7"/>
            </p:cNvCxnSpPr>
            <p:nvPr/>
          </p:nvCxnSpPr>
          <p:spPr bwMode="auto">
            <a:xfrm flipH="1">
              <a:off x="4880" y="2876"/>
              <a:ext cx="37" cy="37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240" name="AutoShape 256"/>
            <p:cNvCxnSpPr>
              <a:cxnSpLocks noChangeShapeType="1"/>
              <a:stCxn id="170227" idx="3"/>
              <a:endCxn id="170184" idx="1"/>
            </p:cNvCxnSpPr>
            <p:nvPr/>
          </p:nvCxnSpPr>
          <p:spPr bwMode="auto">
            <a:xfrm flipH="1">
              <a:off x="4808" y="2969"/>
              <a:ext cx="41" cy="62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241" name="AutoShape 257"/>
            <p:cNvCxnSpPr>
              <a:cxnSpLocks noChangeShapeType="1"/>
              <a:stCxn id="170227" idx="2"/>
              <a:endCxn id="170226" idx="5"/>
            </p:cNvCxnSpPr>
            <p:nvPr/>
          </p:nvCxnSpPr>
          <p:spPr bwMode="auto">
            <a:xfrm flipH="1" flipV="1">
              <a:off x="4642" y="2846"/>
              <a:ext cx="188" cy="9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242" name="AutoShape 258"/>
            <p:cNvCxnSpPr>
              <a:cxnSpLocks noChangeShapeType="1"/>
              <a:stCxn id="170220" idx="3"/>
              <a:endCxn id="170228" idx="1"/>
            </p:cNvCxnSpPr>
            <p:nvPr/>
          </p:nvCxnSpPr>
          <p:spPr bwMode="auto">
            <a:xfrm>
              <a:off x="3820" y="3118"/>
              <a:ext cx="20" cy="34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243" name="AutoShape 259"/>
            <p:cNvCxnSpPr>
              <a:cxnSpLocks noChangeShapeType="1"/>
              <a:stCxn id="170228" idx="5"/>
              <a:endCxn id="170208" idx="1"/>
            </p:cNvCxnSpPr>
            <p:nvPr/>
          </p:nvCxnSpPr>
          <p:spPr bwMode="auto">
            <a:xfrm>
              <a:off x="3871" y="3208"/>
              <a:ext cx="44" cy="6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244" name="AutoShape 260"/>
            <p:cNvCxnSpPr>
              <a:cxnSpLocks noChangeShapeType="1"/>
              <a:stCxn id="170197" idx="4"/>
              <a:endCxn id="170230" idx="0"/>
            </p:cNvCxnSpPr>
            <p:nvPr/>
          </p:nvCxnSpPr>
          <p:spPr bwMode="auto">
            <a:xfrm flipH="1">
              <a:off x="5375" y="3167"/>
              <a:ext cx="33" cy="49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245" name="AutoShape 261"/>
            <p:cNvCxnSpPr>
              <a:cxnSpLocks noChangeShapeType="1"/>
              <a:stCxn id="170230" idx="3"/>
              <a:endCxn id="170185" idx="7"/>
            </p:cNvCxnSpPr>
            <p:nvPr/>
          </p:nvCxnSpPr>
          <p:spPr bwMode="auto">
            <a:xfrm flipH="1">
              <a:off x="5333" y="3278"/>
              <a:ext cx="26" cy="64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0246" name="Freeform 262"/>
            <p:cNvSpPr>
              <a:spLocks/>
            </p:cNvSpPr>
            <p:nvPr/>
          </p:nvSpPr>
          <p:spPr bwMode="auto">
            <a:xfrm>
              <a:off x="4638" y="1797"/>
              <a:ext cx="1" cy="272"/>
            </a:xfrm>
            <a:custGeom>
              <a:avLst/>
              <a:gdLst>
                <a:gd name="T0" fmla="*/ 0 w 1"/>
                <a:gd name="T1" fmla="*/ 272 h 272"/>
                <a:gd name="T2" fmla="*/ 0 w 1"/>
                <a:gd name="T3" fmla="*/ 0 h 272"/>
                <a:gd name="T4" fmla="*/ 0 w 1"/>
                <a:gd name="T5" fmla="*/ 45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72">
                  <a:moveTo>
                    <a:pt x="0" y="272"/>
                  </a:moveTo>
                  <a:lnTo>
                    <a:pt x="0" y="0"/>
                  </a:lnTo>
                  <a:lnTo>
                    <a:pt x="0" y="45"/>
                  </a:lnTo>
                </a:path>
              </a:pathLst>
            </a:cu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170247" name="Freeform 263"/>
            <p:cNvSpPr>
              <a:spLocks/>
            </p:cNvSpPr>
            <p:nvPr/>
          </p:nvSpPr>
          <p:spPr bwMode="auto">
            <a:xfrm>
              <a:off x="3742" y="1842"/>
              <a:ext cx="91" cy="1407"/>
            </a:xfrm>
            <a:custGeom>
              <a:avLst/>
              <a:gdLst>
                <a:gd name="T0" fmla="*/ 91 w 91"/>
                <a:gd name="T1" fmla="*/ 1361 h 1407"/>
                <a:gd name="T2" fmla="*/ 0 w 91"/>
                <a:gd name="T3" fmla="*/ 1407 h 1407"/>
                <a:gd name="T4" fmla="*/ 0 w 91"/>
                <a:gd name="T5" fmla="*/ 0 h 1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1" h="1407">
                  <a:moveTo>
                    <a:pt x="91" y="1361"/>
                  </a:moveTo>
                  <a:lnTo>
                    <a:pt x="0" y="1407"/>
                  </a:lnTo>
                  <a:lnTo>
                    <a:pt x="0" y="0"/>
                  </a:lnTo>
                </a:path>
              </a:pathLst>
            </a:cu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  <p:sp>
          <p:nvSpPr>
            <p:cNvPr id="170248" name="Freeform 264"/>
            <p:cNvSpPr>
              <a:spLocks/>
            </p:cNvSpPr>
            <p:nvPr/>
          </p:nvSpPr>
          <p:spPr bwMode="auto">
            <a:xfrm>
              <a:off x="5375" y="1797"/>
              <a:ext cx="136" cy="1497"/>
            </a:xfrm>
            <a:custGeom>
              <a:avLst/>
              <a:gdLst>
                <a:gd name="T0" fmla="*/ 0 w 136"/>
                <a:gd name="T1" fmla="*/ 1452 h 1497"/>
                <a:gd name="T2" fmla="*/ 136 w 136"/>
                <a:gd name="T3" fmla="*/ 1497 h 1497"/>
                <a:gd name="T4" fmla="*/ 136 w 136"/>
                <a:gd name="T5" fmla="*/ 0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1497">
                  <a:moveTo>
                    <a:pt x="0" y="1452"/>
                  </a:moveTo>
                  <a:lnTo>
                    <a:pt x="136" y="1497"/>
                  </a:lnTo>
                  <a:lnTo>
                    <a:pt x="136" y="0"/>
                  </a:lnTo>
                </a:path>
              </a:pathLst>
            </a:cu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</p:grpSp>
      <p:sp>
        <p:nvSpPr>
          <p:cNvPr id="170251" name="Text Box 267"/>
          <p:cNvSpPr txBox="1">
            <a:spLocks noChangeArrowheads="1"/>
          </p:cNvSpPr>
          <p:nvPr/>
        </p:nvSpPr>
        <p:spPr bwMode="auto">
          <a:xfrm>
            <a:off x="7812088" y="4229100"/>
            <a:ext cx="13652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/>
              <a:t>I</a:t>
            </a:r>
          </a:p>
        </p:txBody>
      </p:sp>
      <p:sp>
        <p:nvSpPr>
          <p:cNvPr id="170252" name="Line 268"/>
          <p:cNvSpPr>
            <a:spLocks noChangeShapeType="1"/>
          </p:cNvSpPr>
          <p:nvPr/>
        </p:nvSpPr>
        <p:spPr bwMode="auto">
          <a:xfrm rot="5400000">
            <a:off x="7345363" y="4467225"/>
            <a:ext cx="15113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70254" name="Text Box 270"/>
          <p:cNvSpPr txBox="1">
            <a:spLocks noChangeArrowheads="1"/>
          </p:cNvSpPr>
          <p:nvPr/>
        </p:nvSpPr>
        <p:spPr bwMode="auto">
          <a:xfrm>
            <a:off x="6979432" y="6145473"/>
            <a:ext cx="765200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r>
              <a:rPr lang="cs-CZ" altLang="cs-CZ" sz="2000" b="1" dirty="0">
                <a:solidFill>
                  <a:srgbClr val="000000"/>
                </a:solidFill>
              </a:rPr>
              <a:t>p, 2n</a:t>
            </a:r>
            <a:r>
              <a:rPr lang="cs-CZ" altLang="cs-CZ" sz="2000" b="1" baseline="-25000" dirty="0">
                <a:solidFill>
                  <a:srgbClr val="000000"/>
                </a:solidFill>
              </a:rPr>
              <a:t>s</a:t>
            </a:r>
            <a:endParaRPr lang="cs-CZ" altLang="cs-CZ" sz="2000" b="1" dirty="0">
              <a:solidFill>
                <a:srgbClr val="000000"/>
              </a:solidFill>
            </a:endParaRPr>
          </a:p>
        </p:txBody>
      </p:sp>
      <p:sp>
        <p:nvSpPr>
          <p:cNvPr id="170257" name="Line 273"/>
          <p:cNvSpPr>
            <a:spLocks noChangeShapeType="1"/>
          </p:cNvSpPr>
          <p:nvPr/>
        </p:nvSpPr>
        <p:spPr bwMode="auto">
          <a:xfrm>
            <a:off x="6948488" y="4287838"/>
            <a:ext cx="0" cy="5048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70258" name="Text Box 274"/>
          <p:cNvSpPr txBox="1">
            <a:spLocks noChangeArrowheads="1"/>
          </p:cNvSpPr>
          <p:nvPr/>
        </p:nvSpPr>
        <p:spPr bwMode="auto">
          <a:xfrm>
            <a:off x="8170863" y="3711575"/>
            <a:ext cx="28892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>
                <a:solidFill>
                  <a:srgbClr val="000000"/>
                </a:solidFill>
              </a:rPr>
              <a:t>U</a:t>
            </a:r>
            <a:r>
              <a:rPr lang="cs-CZ" altLang="cs-CZ" b="1" baseline="-25000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170259" name="Text Box 275"/>
          <p:cNvSpPr txBox="1">
            <a:spLocks noChangeArrowheads="1"/>
          </p:cNvSpPr>
          <p:nvPr/>
        </p:nvSpPr>
        <p:spPr bwMode="auto">
          <a:xfrm>
            <a:off x="6811963" y="4216400"/>
            <a:ext cx="13652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/>
              <a:t>I</a:t>
            </a:r>
          </a:p>
        </p:txBody>
      </p:sp>
      <p:sp>
        <p:nvSpPr>
          <p:cNvPr id="170260" name="Line 276"/>
          <p:cNvSpPr>
            <a:spLocks noChangeShapeType="1"/>
          </p:cNvSpPr>
          <p:nvPr/>
        </p:nvSpPr>
        <p:spPr bwMode="auto">
          <a:xfrm>
            <a:off x="7812088" y="4287838"/>
            <a:ext cx="0" cy="5048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70261" name="Text Box 277"/>
          <p:cNvSpPr txBox="1">
            <a:spLocks noChangeArrowheads="1"/>
          </p:cNvSpPr>
          <p:nvPr/>
        </p:nvSpPr>
        <p:spPr bwMode="auto">
          <a:xfrm>
            <a:off x="1885950" y="3144838"/>
            <a:ext cx="309563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r>
              <a:rPr lang="cs-CZ" altLang="cs-CZ" sz="2800" b="1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170262" name="Text Box 278"/>
          <p:cNvSpPr txBox="1">
            <a:spLocks noChangeArrowheads="1"/>
          </p:cNvSpPr>
          <p:nvPr/>
        </p:nvSpPr>
        <p:spPr bwMode="auto">
          <a:xfrm>
            <a:off x="4241800" y="3144838"/>
            <a:ext cx="546100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r>
              <a:rPr lang="cs-CZ" altLang="cs-CZ" sz="2800" b="1">
                <a:solidFill>
                  <a:srgbClr val="000000"/>
                </a:solidFill>
              </a:rPr>
              <a:t>YY</a:t>
            </a:r>
          </a:p>
        </p:txBody>
      </p:sp>
      <p:sp>
        <p:nvSpPr>
          <p:cNvPr id="170263" name="Text Box 279"/>
          <p:cNvSpPr txBox="1">
            <a:spLocks noChangeArrowheads="1"/>
          </p:cNvSpPr>
          <p:nvPr/>
        </p:nvSpPr>
        <p:spPr bwMode="auto">
          <a:xfrm>
            <a:off x="6121400" y="3144838"/>
            <a:ext cx="546100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r>
              <a:rPr lang="cs-CZ" altLang="cs-CZ" sz="2800" b="1">
                <a:solidFill>
                  <a:srgbClr val="000000"/>
                </a:solidFill>
              </a:rPr>
              <a:t>YY</a:t>
            </a:r>
          </a:p>
        </p:txBody>
      </p:sp>
      <p:grpSp>
        <p:nvGrpSpPr>
          <p:cNvPr id="170268" name="Group 284"/>
          <p:cNvGrpSpPr>
            <a:grpSpLocks noChangeAspect="1"/>
          </p:cNvGrpSpPr>
          <p:nvPr/>
        </p:nvGrpSpPr>
        <p:grpSpPr bwMode="auto">
          <a:xfrm>
            <a:off x="34925" y="3573463"/>
            <a:ext cx="2849563" cy="2532062"/>
            <a:chOff x="22" y="2115"/>
            <a:chExt cx="2244" cy="1994"/>
          </a:xfrm>
        </p:grpSpPr>
        <p:grpSp>
          <p:nvGrpSpPr>
            <p:cNvPr id="170264" name="Group 280"/>
            <p:cNvGrpSpPr>
              <a:grpSpLocks noChangeAspect="1"/>
            </p:cNvGrpSpPr>
            <p:nvPr/>
          </p:nvGrpSpPr>
          <p:grpSpPr bwMode="auto">
            <a:xfrm>
              <a:off x="22" y="2359"/>
              <a:ext cx="2244" cy="1525"/>
              <a:chOff x="0" y="2312"/>
              <a:chExt cx="2244" cy="1525"/>
            </a:xfrm>
          </p:grpSpPr>
          <p:grpSp>
            <p:nvGrpSpPr>
              <p:cNvPr id="170069" name="Group 85"/>
              <p:cNvGrpSpPr>
                <a:grpSpLocks noChangeAspect="1"/>
              </p:cNvGrpSpPr>
              <p:nvPr/>
            </p:nvGrpSpPr>
            <p:grpSpPr bwMode="auto">
              <a:xfrm rot="1800000">
                <a:off x="1020" y="3748"/>
                <a:ext cx="1224" cy="89"/>
                <a:chOff x="1655" y="2750"/>
                <a:chExt cx="2042" cy="147"/>
              </a:xfrm>
            </p:grpSpPr>
            <p:grpSp>
              <p:nvGrpSpPr>
                <p:cNvPr id="170070" name="Group 86"/>
                <p:cNvGrpSpPr>
                  <a:grpSpLocks noChangeAspect="1"/>
                </p:cNvGrpSpPr>
                <p:nvPr/>
              </p:nvGrpSpPr>
              <p:grpSpPr bwMode="auto">
                <a:xfrm>
                  <a:off x="1927" y="2750"/>
                  <a:ext cx="545" cy="92"/>
                  <a:chOff x="838" y="2340"/>
                  <a:chExt cx="545" cy="92"/>
                </a:xfrm>
              </p:grpSpPr>
              <p:sp>
                <p:nvSpPr>
                  <p:cNvPr id="170071" name="Arc 87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929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072" name="Arc 88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838" y="2340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073" name="Arc 89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02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074" name="Arc 90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11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075" name="Arc 91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292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076" name="Arc 92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201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170077" name="Group 93"/>
                <p:cNvGrpSpPr>
                  <a:grpSpLocks noChangeAspect="1"/>
                </p:cNvGrpSpPr>
                <p:nvPr/>
              </p:nvGrpSpPr>
              <p:grpSpPr bwMode="auto">
                <a:xfrm>
                  <a:off x="2925" y="2750"/>
                  <a:ext cx="545" cy="92"/>
                  <a:chOff x="838" y="2340"/>
                  <a:chExt cx="545" cy="92"/>
                </a:xfrm>
              </p:grpSpPr>
              <p:sp>
                <p:nvSpPr>
                  <p:cNvPr id="170078" name="Arc 94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929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079" name="Arc 95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838" y="2340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080" name="Arc 96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02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081" name="Arc 97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11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082" name="Arc 98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292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083" name="Arc 99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201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170084" name="Oval 100"/>
                <p:cNvSpPr>
                  <a:spLocks noChangeAspect="1" noChangeArrowheads="1"/>
                </p:cNvSpPr>
                <p:nvPr/>
              </p:nvSpPr>
              <p:spPr bwMode="auto">
                <a:xfrm>
                  <a:off x="2653" y="2795"/>
                  <a:ext cx="91" cy="91"/>
                </a:xfrm>
                <a:prstGeom prst="ellips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70085" name="Oval 101"/>
                <p:cNvSpPr>
                  <a:spLocks noChangeAspect="1" noChangeArrowheads="1"/>
                </p:cNvSpPr>
                <p:nvPr/>
              </p:nvSpPr>
              <p:spPr bwMode="auto">
                <a:xfrm>
                  <a:off x="1655" y="2795"/>
                  <a:ext cx="91" cy="91"/>
                </a:xfrm>
                <a:prstGeom prst="ellips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70086" name="Oval 102"/>
                <p:cNvSpPr>
                  <a:spLocks noChangeAspect="1" noChangeArrowheads="1"/>
                </p:cNvSpPr>
                <p:nvPr/>
              </p:nvSpPr>
              <p:spPr bwMode="auto">
                <a:xfrm>
                  <a:off x="3606" y="2806"/>
                  <a:ext cx="91" cy="91"/>
                </a:xfrm>
                <a:prstGeom prst="ellipse">
                  <a:avLst/>
                </a:prstGeom>
                <a:solidFill>
                  <a:srgbClr val="000000"/>
                </a:solidFill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170087" name="AutoShape 103"/>
                <p:cNvCxnSpPr>
                  <a:cxnSpLocks noChangeAspect="1" noChangeShapeType="1"/>
                  <a:stCxn id="170085" idx="6"/>
                </p:cNvCxnSpPr>
                <p:nvPr/>
              </p:nvCxnSpPr>
              <p:spPr bwMode="auto">
                <a:xfrm flipV="1">
                  <a:off x="1758" y="2840"/>
                  <a:ext cx="169" cy="1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70088" name="AutoShape 104"/>
                <p:cNvCxnSpPr>
                  <a:cxnSpLocks noChangeAspect="1" noChangeShapeType="1"/>
                  <a:stCxn id="170084" idx="2"/>
                </p:cNvCxnSpPr>
                <p:nvPr/>
              </p:nvCxnSpPr>
              <p:spPr bwMode="auto">
                <a:xfrm flipH="1" flipV="1">
                  <a:off x="2472" y="2840"/>
                  <a:ext cx="169" cy="1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70089" name="AutoShape 105"/>
                <p:cNvCxnSpPr>
                  <a:cxnSpLocks noChangeAspect="1" noChangeShapeType="1"/>
                  <a:stCxn id="170084" idx="6"/>
                  <a:endCxn id="170079" idx="0"/>
                </p:cNvCxnSpPr>
                <p:nvPr/>
              </p:nvCxnSpPr>
              <p:spPr bwMode="auto">
                <a:xfrm>
                  <a:off x="2756" y="2841"/>
                  <a:ext cx="158" cy="2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70090" name="AutoShape 106"/>
                <p:cNvCxnSpPr>
                  <a:cxnSpLocks noChangeAspect="1" noChangeShapeType="1"/>
                  <a:stCxn id="170086" idx="2"/>
                  <a:endCxn id="170082" idx="1"/>
                </p:cNvCxnSpPr>
                <p:nvPr/>
              </p:nvCxnSpPr>
              <p:spPr bwMode="auto">
                <a:xfrm flipH="1">
                  <a:off x="3470" y="2852"/>
                  <a:ext cx="124" cy="2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70091" name="Group 107"/>
              <p:cNvGrpSpPr>
                <a:grpSpLocks noChangeAspect="1"/>
              </p:cNvGrpSpPr>
              <p:nvPr/>
            </p:nvGrpSpPr>
            <p:grpSpPr bwMode="auto">
              <a:xfrm rot="19800000">
                <a:off x="0" y="3748"/>
                <a:ext cx="1224" cy="89"/>
                <a:chOff x="1655" y="2750"/>
                <a:chExt cx="2042" cy="147"/>
              </a:xfrm>
            </p:grpSpPr>
            <p:grpSp>
              <p:nvGrpSpPr>
                <p:cNvPr id="170092" name="Group 108"/>
                <p:cNvGrpSpPr>
                  <a:grpSpLocks noChangeAspect="1"/>
                </p:cNvGrpSpPr>
                <p:nvPr/>
              </p:nvGrpSpPr>
              <p:grpSpPr bwMode="auto">
                <a:xfrm>
                  <a:off x="1927" y="2750"/>
                  <a:ext cx="545" cy="92"/>
                  <a:chOff x="838" y="2340"/>
                  <a:chExt cx="545" cy="92"/>
                </a:xfrm>
              </p:grpSpPr>
              <p:sp>
                <p:nvSpPr>
                  <p:cNvPr id="170093" name="Arc 109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929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094" name="Arc 110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838" y="2340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095" name="Arc 111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02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096" name="Arc 112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11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097" name="Arc 113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292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098" name="Arc 114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201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170099" name="Group 115"/>
                <p:cNvGrpSpPr>
                  <a:grpSpLocks noChangeAspect="1"/>
                </p:cNvGrpSpPr>
                <p:nvPr/>
              </p:nvGrpSpPr>
              <p:grpSpPr bwMode="auto">
                <a:xfrm>
                  <a:off x="2925" y="2750"/>
                  <a:ext cx="545" cy="92"/>
                  <a:chOff x="838" y="2340"/>
                  <a:chExt cx="545" cy="92"/>
                </a:xfrm>
              </p:grpSpPr>
              <p:sp>
                <p:nvSpPr>
                  <p:cNvPr id="170100" name="Arc 116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929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101" name="Arc 117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838" y="2340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102" name="Arc 118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02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103" name="Arc 119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11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104" name="Arc 120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292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105" name="Arc 121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201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170106" name="Oval 122"/>
                <p:cNvSpPr>
                  <a:spLocks noChangeAspect="1" noChangeArrowheads="1"/>
                </p:cNvSpPr>
                <p:nvPr/>
              </p:nvSpPr>
              <p:spPr bwMode="auto">
                <a:xfrm>
                  <a:off x="2653" y="2795"/>
                  <a:ext cx="91" cy="91"/>
                </a:xfrm>
                <a:prstGeom prst="ellips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70107" name="Oval 123"/>
                <p:cNvSpPr>
                  <a:spLocks noChangeAspect="1" noChangeArrowheads="1"/>
                </p:cNvSpPr>
                <p:nvPr/>
              </p:nvSpPr>
              <p:spPr bwMode="auto">
                <a:xfrm>
                  <a:off x="1655" y="2795"/>
                  <a:ext cx="91" cy="91"/>
                </a:xfrm>
                <a:prstGeom prst="ellipse">
                  <a:avLst/>
                </a:prstGeom>
                <a:solidFill>
                  <a:srgbClr val="000000"/>
                </a:solidFill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70108" name="Oval 124"/>
                <p:cNvSpPr>
                  <a:spLocks noChangeAspect="1" noChangeArrowheads="1"/>
                </p:cNvSpPr>
                <p:nvPr/>
              </p:nvSpPr>
              <p:spPr bwMode="auto">
                <a:xfrm>
                  <a:off x="3606" y="2806"/>
                  <a:ext cx="91" cy="91"/>
                </a:xfrm>
                <a:prstGeom prst="ellips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170109" name="AutoShape 125"/>
                <p:cNvCxnSpPr>
                  <a:cxnSpLocks noChangeAspect="1" noChangeShapeType="1"/>
                  <a:stCxn id="170107" idx="6"/>
                </p:cNvCxnSpPr>
                <p:nvPr/>
              </p:nvCxnSpPr>
              <p:spPr bwMode="auto">
                <a:xfrm flipV="1">
                  <a:off x="1758" y="2840"/>
                  <a:ext cx="169" cy="1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70110" name="AutoShape 126"/>
                <p:cNvCxnSpPr>
                  <a:cxnSpLocks noChangeAspect="1" noChangeShapeType="1"/>
                  <a:stCxn id="170106" idx="2"/>
                </p:cNvCxnSpPr>
                <p:nvPr/>
              </p:nvCxnSpPr>
              <p:spPr bwMode="auto">
                <a:xfrm flipH="1" flipV="1">
                  <a:off x="2472" y="2840"/>
                  <a:ext cx="169" cy="1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70111" name="AutoShape 127"/>
                <p:cNvCxnSpPr>
                  <a:cxnSpLocks noChangeAspect="1" noChangeShapeType="1"/>
                  <a:stCxn id="170106" idx="6"/>
                  <a:endCxn id="170101" idx="0"/>
                </p:cNvCxnSpPr>
                <p:nvPr/>
              </p:nvCxnSpPr>
              <p:spPr bwMode="auto">
                <a:xfrm>
                  <a:off x="2756" y="2841"/>
                  <a:ext cx="158" cy="2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70112" name="AutoShape 128"/>
                <p:cNvCxnSpPr>
                  <a:cxnSpLocks noChangeAspect="1" noChangeShapeType="1"/>
                  <a:stCxn id="170108" idx="2"/>
                  <a:endCxn id="170104" idx="1"/>
                </p:cNvCxnSpPr>
                <p:nvPr/>
              </p:nvCxnSpPr>
              <p:spPr bwMode="auto">
                <a:xfrm flipH="1">
                  <a:off x="3470" y="2852"/>
                  <a:ext cx="124" cy="2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70113" name="Group 129"/>
              <p:cNvGrpSpPr>
                <a:grpSpLocks noChangeAspect="1"/>
              </p:cNvGrpSpPr>
              <p:nvPr/>
            </p:nvGrpSpPr>
            <p:grpSpPr bwMode="auto">
              <a:xfrm rot="5400000">
                <a:off x="532" y="2879"/>
                <a:ext cx="1224" cy="89"/>
                <a:chOff x="1655" y="2750"/>
                <a:chExt cx="2042" cy="147"/>
              </a:xfrm>
            </p:grpSpPr>
            <p:grpSp>
              <p:nvGrpSpPr>
                <p:cNvPr id="170114" name="Group 130"/>
                <p:cNvGrpSpPr>
                  <a:grpSpLocks noChangeAspect="1"/>
                </p:cNvGrpSpPr>
                <p:nvPr/>
              </p:nvGrpSpPr>
              <p:grpSpPr bwMode="auto">
                <a:xfrm>
                  <a:off x="1927" y="2750"/>
                  <a:ext cx="545" cy="92"/>
                  <a:chOff x="838" y="2340"/>
                  <a:chExt cx="545" cy="92"/>
                </a:xfrm>
              </p:grpSpPr>
              <p:sp>
                <p:nvSpPr>
                  <p:cNvPr id="170115" name="Arc 131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929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116" name="Arc 132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838" y="2340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117" name="Arc 133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02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118" name="Arc 134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11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119" name="Arc 135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292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120" name="Arc 136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201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170121" name="Group 137"/>
                <p:cNvGrpSpPr>
                  <a:grpSpLocks noChangeAspect="1"/>
                </p:cNvGrpSpPr>
                <p:nvPr/>
              </p:nvGrpSpPr>
              <p:grpSpPr bwMode="auto">
                <a:xfrm>
                  <a:off x="2925" y="2750"/>
                  <a:ext cx="545" cy="92"/>
                  <a:chOff x="838" y="2340"/>
                  <a:chExt cx="545" cy="92"/>
                </a:xfrm>
              </p:grpSpPr>
              <p:sp>
                <p:nvSpPr>
                  <p:cNvPr id="170122" name="Arc 138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929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123" name="Arc 139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838" y="2340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124" name="Arc 140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02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125" name="Arc 141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11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126" name="Arc 142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292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127" name="Arc 143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201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170128" name="Oval 144"/>
                <p:cNvSpPr>
                  <a:spLocks noChangeAspect="1" noChangeArrowheads="1"/>
                </p:cNvSpPr>
                <p:nvPr/>
              </p:nvSpPr>
              <p:spPr bwMode="auto">
                <a:xfrm>
                  <a:off x="2653" y="2795"/>
                  <a:ext cx="91" cy="91"/>
                </a:xfrm>
                <a:prstGeom prst="ellips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70129" name="Oval 145"/>
                <p:cNvSpPr>
                  <a:spLocks noChangeAspect="1" noChangeArrowheads="1"/>
                </p:cNvSpPr>
                <p:nvPr/>
              </p:nvSpPr>
              <p:spPr bwMode="auto">
                <a:xfrm>
                  <a:off x="1655" y="2795"/>
                  <a:ext cx="91" cy="91"/>
                </a:xfrm>
                <a:prstGeom prst="ellips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70130" name="Oval 146"/>
                <p:cNvSpPr>
                  <a:spLocks noChangeAspect="1" noChangeArrowheads="1"/>
                </p:cNvSpPr>
                <p:nvPr/>
              </p:nvSpPr>
              <p:spPr bwMode="auto">
                <a:xfrm>
                  <a:off x="3606" y="2806"/>
                  <a:ext cx="91" cy="91"/>
                </a:xfrm>
                <a:prstGeom prst="ellipse">
                  <a:avLst/>
                </a:prstGeom>
                <a:solidFill>
                  <a:srgbClr val="000000"/>
                </a:solidFill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170131" name="AutoShape 147"/>
                <p:cNvCxnSpPr>
                  <a:cxnSpLocks noChangeAspect="1" noChangeShapeType="1"/>
                  <a:stCxn id="170129" idx="6"/>
                </p:cNvCxnSpPr>
                <p:nvPr/>
              </p:nvCxnSpPr>
              <p:spPr bwMode="auto">
                <a:xfrm flipV="1">
                  <a:off x="1758" y="2840"/>
                  <a:ext cx="169" cy="1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70132" name="AutoShape 148"/>
                <p:cNvCxnSpPr>
                  <a:cxnSpLocks noChangeAspect="1" noChangeShapeType="1"/>
                  <a:stCxn id="170128" idx="2"/>
                </p:cNvCxnSpPr>
                <p:nvPr/>
              </p:nvCxnSpPr>
              <p:spPr bwMode="auto">
                <a:xfrm flipH="1" flipV="1">
                  <a:off x="2472" y="2840"/>
                  <a:ext cx="169" cy="1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70133" name="AutoShape 149"/>
                <p:cNvCxnSpPr>
                  <a:cxnSpLocks noChangeAspect="1" noChangeShapeType="1"/>
                  <a:stCxn id="170128" idx="6"/>
                  <a:endCxn id="170123" idx="0"/>
                </p:cNvCxnSpPr>
                <p:nvPr/>
              </p:nvCxnSpPr>
              <p:spPr bwMode="auto">
                <a:xfrm>
                  <a:off x="2756" y="2841"/>
                  <a:ext cx="158" cy="2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70134" name="AutoShape 150"/>
                <p:cNvCxnSpPr>
                  <a:cxnSpLocks noChangeAspect="1" noChangeShapeType="1"/>
                  <a:stCxn id="170130" idx="2"/>
                  <a:endCxn id="170126" idx="1"/>
                </p:cNvCxnSpPr>
                <p:nvPr/>
              </p:nvCxnSpPr>
              <p:spPr bwMode="auto">
                <a:xfrm flipH="1">
                  <a:off x="3470" y="2852"/>
                  <a:ext cx="124" cy="2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cxnSp>
          <p:nvCxnSpPr>
            <p:cNvPr id="170265" name="AutoShape 281"/>
            <p:cNvCxnSpPr>
              <a:cxnSpLocks noChangeAspect="1" noChangeShapeType="1"/>
              <a:stCxn id="170107" idx="0"/>
            </p:cNvCxnSpPr>
            <p:nvPr/>
          </p:nvCxnSpPr>
          <p:spPr bwMode="auto">
            <a:xfrm flipV="1">
              <a:off x="112" y="2160"/>
              <a:ext cx="0" cy="1946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266" name="AutoShape 282"/>
            <p:cNvCxnSpPr>
              <a:cxnSpLocks noChangeAspect="1" noChangeShapeType="1"/>
              <a:stCxn id="170129" idx="2"/>
            </p:cNvCxnSpPr>
            <p:nvPr/>
          </p:nvCxnSpPr>
          <p:spPr bwMode="auto">
            <a:xfrm flipH="1" flipV="1">
              <a:off x="1156" y="2115"/>
              <a:ext cx="1" cy="233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267" name="AutoShape 283"/>
            <p:cNvCxnSpPr>
              <a:cxnSpLocks noChangeAspect="1" noChangeShapeType="1"/>
              <a:stCxn id="170086" idx="1"/>
            </p:cNvCxnSpPr>
            <p:nvPr/>
          </p:nvCxnSpPr>
          <p:spPr bwMode="auto">
            <a:xfrm flipV="1">
              <a:off x="2150" y="2115"/>
              <a:ext cx="0" cy="1994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70356" name="Group 372"/>
          <p:cNvGrpSpPr>
            <a:grpSpLocks/>
          </p:cNvGrpSpPr>
          <p:nvPr/>
        </p:nvGrpSpPr>
        <p:grpSpPr bwMode="auto">
          <a:xfrm>
            <a:off x="2946400" y="3840163"/>
            <a:ext cx="2849563" cy="2757487"/>
            <a:chOff x="1811" y="2478"/>
            <a:chExt cx="1795" cy="1737"/>
          </a:xfrm>
        </p:grpSpPr>
        <p:sp>
          <p:nvSpPr>
            <p:cNvPr id="170137" name="Oval 153"/>
            <p:cNvSpPr>
              <a:spLocks noChangeAspect="1" noChangeArrowheads="1"/>
            </p:cNvSpPr>
            <p:nvPr/>
          </p:nvSpPr>
          <p:spPr bwMode="auto">
            <a:xfrm>
              <a:off x="2685" y="4156"/>
              <a:ext cx="59" cy="59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cs-CZ"/>
            </a:p>
          </p:txBody>
        </p:sp>
        <p:grpSp>
          <p:nvGrpSpPr>
            <p:cNvPr id="170270" name="Group 286"/>
            <p:cNvGrpSpPr>
              <a:grpSpLocks noChangeAspect="1"/>
            </p:cNvGrpSpPr>
            <p:nvPr/>
          </p:nvGrpSpPr>
          <p:grpSpPr bwMode="auto">
            <a:xfrm>
              <a:off x="1811" y="2754"/>
              <a:ext cx="1795" cy="1220"/>
              <a:chOff x="0" y="2312"/>
              <a:chExt cx="2244" cy="1525"/>
            </a:xfrm>
          </p:grpSpPr>
          <p:grpSp>
            <p:nvGrpSpPr>
              <p:cNvPr id="170271" name="Group 287"/>
              <p:cNvGrpSpPr>
                <a:grpSpLocks noChangeAspect="1"/>
              </p:cNvGrpSpPr>
              <p:nvPr/>
            </p:nvGrpSpPr>
            <p:grpSpPr bwMode="auto">
              <a:xfrm rot="1800000">
                <a:off x="1020" y="3748"/>
                <a:ext cx="1224" cy="89"/>
                <a:chOff x="1655" y="2750"/>
                <a:chExt cx="2042" cy="147"/>
              </a:xfrm>
            </p:grpSpPr>
            <p:grpSp>
              <p:nvGrpSpPr>
                <p:cNvPr id="170272" name="Group 288"/>
                <p:cNvGrpSpPr>
                  <a:grpSpLocks noChangeAspect="1"/>
                </p:cNvGrpSpPr>
                <p:nvPr/>
              </p:nvGrpSpPr>
              <p:grpSpPr bwMode="auto">
                <a:xfrm>
                  <a:off x="1927" y="2750"/>
                  <a:ext cx="545" cy="92"/>
                  <a:chOff x="838" y="2340"/>
                  <a:chExt cx="545" cy="92"/>
                </a:xfrm>
              </p:grpSpPr>
              <p:sp>
                <p:nvSpPr>
                  <p:cNvPr id="170273" name="Arc 289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929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274" name="Arc 290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838" y="2340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275" name="Arc 291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02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276" name="Arc 292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11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277" name="Arc 293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292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278" name="Arc 294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201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170279" name="Group 295"/>
                <p:cNvGrpSpPr>
                  <a:grpSpLocks noChangeAspect="1"/>
                </p:cNvGrpSpPr>
                <p:nvPr/>
              </p:nvGrpSpPr>
              <p:grpSpPr bwMode="auto">
                <a:xfrm>
                  <a:off x="2925" y="2750"/>
                  <a:ext cx="545" cy="92"/>
                  <a:chOff x="838" y="2340"/>
                  <a:chExt cx="545" cy="92"/>
                </a:xfrm>
              </p:grpSpPr>
              <p:sp>
                <p:nvSpPr>
                  <p:cNvPr id="170280" name="Arc 296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929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281" name="Arc 297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838" y="2340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282" name="Arc 298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02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283" name="Arc 299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11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284" name="Arc 300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292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285" name="Arc 301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201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170286" name="Oval 302"/>
                <p:cNvSpPr>
                  <a:spLocks noChangeAspect="1" noChangeArrowheads="1"/>
                </p:cNvSpPr>
                <p:nvPr/>
              </p:nvSpPr>
              <p:spPr bwMode="auto">
                <a:xfrm>
                  <a:off x="2653" y="2795"/>
                  <a:ext cx="91" cy="91"/>
                </a:xfrm>
                <a:prstGeom prst="ellips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70287" name="Oval 303"/>
                <p:cNvSpPr>
                  <a:spLocks noChangeAspect="1" noChangeArrowheads="1"/>
                </p:cNvSpPr>
                <p:nvPr/>
              </p:nvSpPr>
              <p:spPr bwMode="auto">
                <a:xfrm>
                  <a:off x="1655" y="2795"/>
                  <a:ext cx="91" cy="91"/>
                </a:xfrm>
                <a:prstGeom prst="ellips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70288" name="Oval 304"/>
                <p:cNvSpPr>
                  <a:spLocks noChangeAspect="1" noChangeArrowheads="1"/>
                </p:cNvSpPr>
                <p:nvPr/>
              </p:nvSpPr>
              <p:spPr bwMode="auto">
                <a:xfrm>
                  <a:off x="3606" y="2806"/>
                  <a:ext cx="91" cy="91"/>
                </a:xfrm>
                <a:prstGeom prst="ellipse">
                  <a:avLst/>
                </a:prstGeom>
                <a:solidFill>
                  <a:srgbClr val="000000"/>
                </a:solidFill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170289" name="AutoShape 305"/>
                <p:cNvCxnSpPr>
                  <a:cxnSpLocks noChangeAspect="1" noChangeShapeType="1"/>
                  <a:stCxn id="170287" idx="6"/>
                </p:cNvCxnSpPr>
                <p:nvPr/>
              </p:nvCxnSpPr>
              <p:spPr bwMode="auto">
                <a:xfrm flipV="1">
                  <a:off x="1758" y="2840"/>
                  <a:ext cx="169" cy="1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70290" name="AutoShape 306"/>
                <p:cNvCxnSpPr>
                  <a:cxnSpLocks noChangeAspect="1" noChangeShapeType="1"/>
                  <a:stCxn id="170286" idx="2"/>
                </p:cNvCxnSpPr>
                <p:nvPr/>
              </p:nvCxnSpPr>
              <p:spPr bwMode="auto">
                <a:xfrm flipH="1" flipV="1">
                  <a:off x="2472" y="2840"/>
                  <a:ext cx="169" cy="1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70291" name="AutoShape 307"/>
                <p:cNvCxnSpPr>
                  <a:cxnSpLocks noChangeAspect="1" noChangeShapeType="1"/>
                  <a:stCxn id="170286" idx="6"/>
                  <a:endCxn id="170281" idx="0"/>
                </p:cNvCxnSpPr>
                <p:nvPr/>
              </p:nvCxnSpPr>
              <p:spPr bwMode="auto">
                <a:xfrm>
                  <a:off x="2756" y="2841"/>
                  <a:ext cx="158" cy="2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70292" name="AutoShape 308"/>
                <p:cNvCxnSpPr>
                  <a:cxnSpLocks noChangeAspect="1" noChangeShapeType="1"/>
                  <a:stCxn id="170288" idx="2"/>
                  <a:endCxn id="170284" idx="1"/>
                </p:cNvCxnSpPr>
                <p:nvPr/>
              </p:nvCxnSpPr>
              <p:spPr bwMode="auto">
                <a:xfrm flipH="1">
                  <a:off x="3470" y="2852"/>
                  <a:ext cx="124" cy="2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70293" name="Group 309"/>
              <p:cNvGrpSpPr>
                <a:grpSpLocks noChangeAspect="1"/>
              </p:cNvGrpSpPr>
              <p:nvPr/>
            </p:nvGrpSpPr>
            <p:grpSpPr bwMode="auto">
              <a:xfrm rot="19800000">
                <a:off x="0" y="3748"/>
                <a:ext cx="1224" cy="89"/>
                <a:chOff x="1655" y="2750"/>
                <a:chExt cx="2042" cy="147"/>
              </a:xfrm>
            </p:grpSpPr>
            <p:grpSp>
              <p:nvGrpSpPr>
                <p:cNvPr id="170294" name="Group 310"/>
                <p:cNvGrpSpPr>
                  <a:grpSpLocks noChangeAspect="1"/>
                </p:cNvGrpSpPr>
                <p:nvPr/>
              </p:nvGrpSpPr>
              <p:grpSpPr bwMode="auto">
                <a:xfrm>
                  <a:off x="1927" y="2750"/>
                  <a:ext cx="545" cy="92"/>
                  <a:chOff x="838" y="2340"/>
                  <a:chExt cx="545" cy="92"/>
                </a:xfrm>
              </p:grpSpPr>
              <p:sp>
                <p:nvSpPr>
                  <p:cNvPr id="170295" name="Arc 311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929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296" name="Arc 312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838" y="2340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297" name="Arc 313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02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298" name="Arc 314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11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299" name="Arc 315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292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300" name="Arc 316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201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170301" name="Group 317"/>
                <p:cNvGrpSpPr>
                  <a:grpSpLocks noChangeAspect="1"/>
                </p:cNvGrpSpPr>
                <p:nvPr/>
              </p:nvGrpSpPr>
              <p:grpSpPr bwMode="auto">
                <a:xfrm>
                  <a:off x="2925" y="2750"/>
                  <a:ext cx="545" cy="92"/>
                  <a:chOff x="838" y="2340"/>
                  <a:chExt cx="545" cy="92"/>
                </a:xfrm>
              </p:grpSpPr>
              <p:sp>
                <p:nvSpPr>
                  <p:cNvPr id="170302" name="Arc 318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929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303" name="Arc 319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838" y="2340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304" name="Arc 320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02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305" name="Arc 321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11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306" name="Arc 322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292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307" name="Arc 323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201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170308" name="Oval 324"/>
                <p:cNvSpPr>
                  <a:spLocks noChangeAspect="1" noChangeArrowheads="1"/>
                </p:cNvSpPr>
                <p:nvPr/>
              </p:nvSpPr>
              <p:spPr bwMode="auto">
                <a:xfrm>
                  <a:off x="2653" y="2795"/>
                  <a:ext cx="91" cy="91"/>
                </a:xfrm>
                <a:prstGeom prst="ellips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70309" name="Oval 325"/>
                <p:cNvSpPr>
                  <a:spLocks noChangeAspect="1" noChangeArrowheads="1"/>
                </p:cNvSpPr>
                <p:nvPr/>
              </p:nvSpPr>
              <p:spPr bwMode="auto">
                <a:xfrm>
                  <a:off x="1655" y="2795"/>
                  <a:ext cx="91" cy="91"/>
                </a:xfrm>
                <a:prstGeom prst="ellipse">
                  <a:avLst/>
                </a:prstGeom>
                <a:solidFill>
                  <a:srgbClr val="000000"/>
                </a:solidFill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70310" name="Oval 326"/>
                <p:cNvSpPr>
                  <a:spLocks noChangeAspect="1" noChangeArrowheads="1"/>
                </p:cNvSpPr>
                <p:nvPr/>
              </p:nvSpPr>
              <p:spPr bwMode="auto">
                <a:xfrm>
                  <a:off x="3606" y="2806"/>
                  <a:ext cx="91" cy="91"/>
                </a:xfrm>
                <a:prstGeom prst="ellips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170311" name="AutoShape 327"/>
                <p:cNvCxnSpPr>
                  <a:cxnSpLocks noChangeAspect="1" noChangeShapeType="1"/>
                  <a:stCxn id="170309" idx="6"/>
                </p:cNvCxnSpPr>
                <p:nvPr/>
              </p:nvCxnSpPr>
              <p:spPr bwMode="auto">
                <a:xfrm flipV="1">
                  <a:off x="1758" y="2840"/>
                  <a:ext cx="169" cy="1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70312" name="AutoShape 328"/>
                <p:cNvCxnSpPr>
                  <a:cxnSpLocks noChangeAspect="1" noChangeShapeType="1"/>
                  <a:stCxn id="170308" idx="2"/>
                </p:cNvCxnSpPr>
                <p:nvPr/>
              </p:nvCxnSpPr>
              <p:spPr bwMode="auto">
                <a:xfrm flipH="1" flipV="1">
                  <a:off x="2472" y="2840"/>
                  <a:ext cx="169" cy="1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70313" name="AutoShape 329"/>
                <p:cNvCxnSpPr>
                  <a:cxnSpLocks noChangeAspect="1" noChangeShapeType="1"/>
                  <a:stCxn id="170308" idx="6"/>
                  <a:endCxn id="170303" idx="0"/>
                </p:cNvCxnSpPr>
                <p:nvPr/>
              </p:nvCxnSpPr>
              <p:spPr bwMode="auto">
                <a:xfrm>
                  <a:off x="2756" y="2841"/>
                  <a:ext cx="158" cy="2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70314" name="AutoShape 330"/>
                <p:cNvCxnSpPr>
                  <a:cxnSpLocks noChangeAspect="1" noChangeShapeType="1"/>
                  <a:stCxn id="170310" idx="2"/>
                  <a:endCxn id="170306" idx="1"/>
                </p:cNvCxnSpPr>
                <p:nvPr/>
              </p:nvCxnSpPr>
              <p:spPr bwMode="auto">
                <a:xfrm flipH="1">
                  <a:off x="3470" y="2852"/>
                  <a:ext cx="124" cy="2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70315" name="Group 331"/>
              <p:cNvGrpSpPr>
                <a:grpSpLocks noChangeAspect="1"/>
              </p:cNvGrpSpPr>
              <p:nvPr/>
            </p:nvGrpSpPr>
            <p:grpSpPr bwMode="auto">
              <a:xfrm rot="5400000">
                <a:off x="532" y="2879"/>
                <a:ext cx="1224" cy="89"/>
                <a:chOff x="1655" y="2750"/>
                <a:chExt cx="2042" cy="147"/>
              </a:xfrm>
            </p:grpSpPr>
            <p:grpSp>
              <p:nvGrpSpPr>
                <p:cNvPr id="170316" name="Group 332"/>
                <p:cNvGrpSpPr>
                  <a:grpSpLocks noChangeAspect="1"/>
                </p:cNvGrpSpPr>
                <p:nvPr/>
              </p:nvGrpSpPr>
              <p:grpSpPr bwMode="auto">
                <a:xfrm>
                  <a:off x="1927" y="2750"/>
                  <a:ext cx="545" cy="92"/>
                  <a:chOff x="838" y="2340"/>
                  <a:chExt cx="545" cy="92"/>
                </a:xfrm>
              </p:grpSpPr>
              <p:sp>
                <p:nvSpPr>
                  <p:cNvPr id="170317" name="Arc 333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929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318" name="Arc 334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838" y="2340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319" name="Arc 335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02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320" name="Arc 336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11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321" name="Arc 337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292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322" name="Arc 338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201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170323" name="Group 339"/>
                <p:cNvGrpSpPr>
                  <a:grpSpLocks noChangeAspect="1"/>
                </p:cNvGrpSpPr>
                <p:nvPr/>
              </p:nvGrpSpPr>
              <p:grpSpPr bwMode="auto">
                <a:xfrm>
                  <a:off x="2925" y="2750"/>
                  <a:ext cx="545" cy="92"/>
                  <a:chOff x="838" y="2340"/>
                  <a:chExt cx="545" cy="92"/>
                </a:xfrm>
              </p:grpSpPr>
              <p:sp>
                <p:nvSpPr>
                  <p:cNvPr id="170324" name="Arc 340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929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325" name="Arc 341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838" y="2340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326" name="Arc 342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02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327" name="Arc 343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110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328" name="Arc 344"/>
                  <p:cNvSpPr>
                    <a:spLocks noChangeAspect="1"/>
                  </p:cNvSpPr>
                  <p:nvPr/>
                </p:nvSpPr>
                <p:spPr bwMode="auto">
                  <a:xfrm rot="21600000">
                    <a:off x="1292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70329" name="Arc 345"/>
                  <p:cNvSpPr>
                    <a:spLocks noChangeAspect="1"/>
                  </p:cNvSpPr>
                  <p:nvPr/>
                </p:nvSpPr>
                <p:spPr bwMode="auto">
                  <a:xfrm rot="37800000">
                    <a:off x="1201" y="2341"/>
                    <a:ext cx="91" cy="91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170330" name="Oval 346"/>
                <p:cNvSpPr>
                  <a:spLocks noChangeAspect="1" noChangeArrowheads="1"/>
                </p:cNvSpPr>
                <p:nvPr/>
              </p:nvSpPr>
              <p:spPr bwMode="auto">
                <a:xfrm>
                  <a:off x="2653" y="2795"/>
                  <a:ext cx="91" cy="91"/>
                </a:xfrm>
                <a:prstGeom prst="ellipse">
                  <a:avLst/>
                </a:prstGeom>
                <a:solidFill>
                  <a:srgbClr val="000000"/>
                </a:solidFill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70331" name="Oval 347"/>
                <p:cNvSpPr>
                  <a:spLocks noChangeAspect="1" noChangeArrowheads="1"/>
                </p:cNvSpPr>
                <p:nvPr/>
              </p:nvSpPr>
              <p:spPr bwMode="auto">
                <a:xfrm>
                  <a:off x="1655" y="2795"/>
                  <a:ext cx="91" cy="91"/>
                </a:xfrm>
                <a:prstGeom prst="ellipse">
                  <a:avLst/>
                </a:prstGeom>
                <a:solidFill>
                  <a:srgbClr val="000000"/>
                </a:solidFill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cs-CZ"/>
                </a:p>
              </p:txBody>
            </p:sp>
            <p:sp>
              <p:nvSpPr>
                <p:cNvPr id="170332" name="Oval 348"/>
                <p:cNvSpPr>
                  <a:spLocks noChangeAspect="1" noChangeArrowheads="1"/>
                </p:cNvSpPr>
                <p:nvPr/>
              </p:nvSpPr>
              <p:spPr bwMode="auto">
                <a:xfrm>
                  <a:off x="3606" y="2806"/>
                  <a:ext cx="91" cy="91"/>
                </a:xfrm>
                <a:prstGeom prst="ellips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99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 anchor="ctr">
                  <a:sp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170333" name="AutoShape 349"/>
                <p:cNvCxnSpPr>
                  <a:cxnSpLocks noChangeAspect="1" noChangeShapeType="1"/>
                  <a:stCxn id="170331" idx="6"/>
                </p:cNvCxnSpPr>
                <p:nvPr/>
              </p:nvCxnSpPr>
              <p:spPr bwMode="auto">
                <a:xfrm flipV="1">
                  <a:off x="1758" y="2840"/>
                  <a:ext cx="169" cy="1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70334" name="AutoShape 350"/>
                <p:cNvCxnSpPr>
                  <a:cxnSpLocks noChangeAspect="1" noChangeShapeType="1"/>
                  <a:stCxn id="170330" idx="2"/>
                </p:cNvCxnSpPr>
                <p:nvPr/>
              </p:nvCxnSpPr>
              <p:spPr bwMode="auto">
                <a:xfrm flipH="1" flipV="1">
                  <a:off x="2472" y="2840"/>
                  <a:ext cx="169" cy="1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70335" name="AutoShape 351"/>
                <p:cNvCxnSpPr>
                  <a:cxnSpLocks noChangeAspect="1" noChangeShapeType="1"/>
                  <a:stCxn id="170330" idx="6"/>
                  <a:endCxn id="170325" idx="0"/>
                </p:cNvCxnSpPr>
                <p:nvPr/>
              </p:nvCxnSpPr>
              <p:spPr bwMode="auto">
                <a:xfrm>
                  <a:off x="2756" y="2841"/>
                  <a:ext cx="158" cy="2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70336" name="AutoShape 352"/>
                <p:cNvCxnSpPr>
                  <a:cxnSpLocks noChangeAspect="1" noChangeShapeType="1"/>
                  <a:stCxn id="170332" idx="2"/>
                  <a:endCxn id="170328" idx="1"/>
                </p:cNvCxnSpPr>
                <p:nvPr/>
              </p:nvCxnSpPr>
              <p:spPr bwMode="auto">
                <a:xfrm flipH="1">
                  <a:off x="3470" y="2852"/>
                  <a:ext cx="124" cy="2"/>
                </a:xfrm>
                <a:prstGeom prst="straightConnector1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cxnSp>
          <p:nvCxnSpPr>
            <p:cNvPr id="170345" name="AutoShape 361"/>
            <p:cNvCxnSpPr>
              <a:cxnSpLocks noChangeShapeType="1"/>
              <a:stCxn id="170309" idx="5"/>
              <a:endCxn id="170137" idx="2"/>
            </p:cNvCxnSpPr>
            <p:nvPr/>
          </p:nvCxnSpPr>
          <p:spPr bwMode="auto">
            <a:xfrm flipV="1">
              <a:off x="1926" y="4186"/>
              <a:ext cx="747" cy="8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347" name="AutoShape 363"/>
            <p:cNvCxnSpPr>
              <a:cxnSpLocks noChangeShapeType="1"/>
              <a:stCxn id="170137" idx="6"/>
              <a:endCxn id="170288" idx="3"/>
            </p:cNvCxnSpPr>
            <p:nvPr/>
          </p:nvCxnSpPr>
          <p:spPr bwMode="auto">
            <a:xfrm>
              <a:off x="2756" y="4186"/>
              <a:ext cx="730" cy="12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348" name="AutoShape 364"/>
            <p:cNvCxnSpPr>
              <a:cxnSpLocks noChangeShapeType="1"/>
              <a:stCxn id="170137" idx="0"/>
              <a:endCxn id="170310" idx="3"/>
            </p:cNvCxnSpPr>
            <p:nvPr/>
          </p:nvCxnSpPr>
          <p:spPr bwMode="auto">
            <a:xfrm flipH="1" flipV="1">
              <a:off x="2711" y="3747"/>
              <a:ext cx="4" cy="397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349" name="AutoShape 365"/>
            <p:cNvCxnSpPr>
              <a:cxnSpLocks noChangeShapeType="1"/>
              <a:stCxn id="170331" idx="0"/>
              <a:endCxn id="170332" idx="1"/>
            </p:cNvCxnSpPr>
            <p:nvPr/>
          </p:nvCxnSpPr>
          <p:spPr bwMode="auto">
            <a:xfrm flipH="1">
              <a:off x="2740" y="2776"/>
              <a:ext cx="12" cy="919"/>
            </a:xfrm>
            <a:prstGeom prst="bentConnector3">
              <a:avLst>
                <a:gd name="adj1" fmla="val -1100000"/>
              </a:avLst>
            </a:prstGeom>
            <a:noFill/>
            <a:ln w="38100">
              <a:solidFill>
                <a:srgbClr val="000000"/>
              </a:solidFill>
              <a:miter lim="800000"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350" name="AutoShape 366"/>
            <p:cNvCxnSpPr>
              <a:cxnSpLocks noChangeShapeType="1"/>
              <a:stCxn id="170308" idx="7"/>
            </p:cNvCxnSpPr>
            <p:nvPr/>
          </p:nvCxnSpPr>
          <p:spPr bwMode="auto">
            <a:xfrm flipV="1">
              <a:off x="2312" y="2521"/>
              <a:ext cx="0" cy="1387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351" name="AutoShape 367"/>
            <p:cNvCxnSpPr>
              <a:cxnSpLocks noChangeShapeType="1"/>
              <a:stCxn id="170286" idx="1"/>
            </p:cNvCxnSpPr>
            <p:nvPr/>
          </p:nvCxnSpPr>
          <p:spPr bwMode="auto">
            <a:xfrm flipV="1">
              <a:off x="3121" y="2521"/>
              <a:ext cx="0" cy="1397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0354" name="Freeform 370"/>
            <p:cNvSpPr>
              <a:spLocks/>
            </p:cNvSpPr>
            <p:nvPr/>
          </p:nvSpPr>
          <p:spPr bwMode="auto">
            <a:xfrm>
              <a:off x="2562" y="2478"/>
              <a:ext cx="137" cy="771"/>
            </a:xfrm>
            <a:custGeom>
              <a:avLst/>
              <a:gdLst>
                <a:gd name="T0" fmla="*/ 137 w 137"/>
                <a:gd name="T1" fmla="*/ 771 h 771"/>
                <a:gd name="T2" fmla="*/ 0 w 137"/>
                <a:gd name="T3" fmla="*/ 771 h 771"/>
                <a:gd name="T4" fmla="*/ 0 w 137"/>
                <a:gd name="T5" fmla="*/ 0 h 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7" h="771">
                  <a:moveTo>
                    <a:pt x="137" y="771"/>
                  </a:moveTo>
                  <a:lnTo>
                    <a:pt x="0" y="771"/>
                  </a:lnTo>
                  <a:lnTo>
                    <a:pt x="0" y="0"/>
                  </a:lnTo>
                </a:path>
              </a:pathLst>
            </a:cu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cs-CZ"/>
            </a:p>
          </p:txBody>
        </p:sp>
      </p:grpSp>
      <p:sp>
        <p:nvSpPr>
          <p:cNvPr id="170355" name="Text Box 371"/>
          <p:cNvSpPr txBox="1">
            <a:spLocks noChangeArrowheads="1"/>
          </p:cNvSpPr>
          <p:nvPr/>
        </p:nvSpPr>
        <p:spPr bwMode="auto">
          <a:xfrm>
            <a:off x="1039007" y="6091498"/>
            <a:ext cx="765200" cy="38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r>
              <a:rPr lang="cs-CZ" altLang="cs-CZ" sz="2000" b="1" dirty="0">
                <a:solidFill>
                  <a:srgbClr val="000000"/>
                </a:solidFill>
              </a:rPr>
              <a:t>2p, n</a:t>
            </a:r>
            <a:r>
              <a:rPr lang="cs-CZ" altLang="cs-CZ" sz="2000" b="1" baseline="-25000" dirty="0">
                <a:solidFill>
                  <a:srgbClr val="000000"/>
                </a:solidFill>
              </a:rPr>
              <a:t>s</a:t>
            </a:r>
            <a:endParaRPr lang="cs-CZ" altLang="cs-CZ" sz="2000" b="1" dirty="0">
              <a:solidFill>
                <a:srgbClr val="000000"/>
              </a:solidFill>
            </a:endParaRPr>
          </a:p>
        </p:txBody>
      </p:sp>
      <p:sp>
        <p:nvSpPr>
          <p:cNvPr id="170357" name="Line 373"/>
          <p:cNvSpPr>
            <a:spLocks noChangeShapeType="1"/>
          </p:cNvSpPr>
          <p:nvPr/>
        </p:nvSpPr>
        <p:spPr bwMode="auto">
          <a:xfrm>
            <a:off x="1331913" y="4005263"/>
            <a:ext cx="0" cy="5048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70358" name="Text Box 374"/>
          <p:cNvSpPr txBox="1">
            <a:spLocks noChangeArrowheads="1"/>
          </p:cNvSpPr>
          <p:nvPr/>
        </p:nvSpPr>
        <p:spPr bwMode="auto">
          <a:xfrm>
            <a:off x="1116013" y="3789363"/>
            <a:ext cx="13652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/>
              <a:t>I</a:t>
            </a:r>
          </a:p>
        </p:txBody>
      </p:sp>
      <p:sp>
        <p:nvSpPr>
          <p:cNvPr id="170359" name="Line 375"/>
          <p:cNvSpPr>
            <a:spLocks noChangeShapeType="1"/>
          </p:cNvSpPr>
          <p:nvPr/>
        </p:nvSpPr>
        <p:spPr bwMode="auto">
          <a:xfrm rot="5400000">
            <a:off x="1152525" y="4545013"/>
            <a:ext cx="15113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70360" name="Text Box 376"/>
          <p:cNvSpPr txBox="1">
            <a:spLocks noChangeArrowheads="1"/>
          </p:cNvSpPr>
          <p:nvPr/>
        </p:nvSpPr>
        <p:spPr bwMode="auto">
          <a:xfrm>
            <a:off x="1908175" y="3789363"/>
            <a:ext cx="288925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</a:rPr>
              <a:t>U</a:t>
            </a:r>
            <a:r>
              <a:rPr lang="cs-CZ" altLang="cs-CZ" b="1" baseline="-25000" dirty="0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264" name="Text Box 376"/>
          <p:cNvSpPr txBox="1">
            <a:spLocks noChangeArrowheads="1"/>
          </p:cNvSpPr>
          <p:nvPr/>
        </p:nvSpPr>
        <p:spPr bwMode="auto">
          <a:xfrm>
            <a:off x="1025278" y="3966143"/>
            <a:ext cx="341686" cy="349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</a:rPr>
              <a:t>I</a:t>
            </a:r>
            <a:endParaRPr lang="cs-CZ" altLang="cs-CZ" b="1" baseline="-25000" dirty="0">
              <a:solidFill>
                <a:srgbClr val="000000"/>
              </a:solidFill>
            </a:endParaRPr>
          </a:p>
        </p:txBody>
      </p:sp>
      <p:sp>
        <p:nvSpPr>
          <p:cNvPr id="265" name="Text Box 376"/>
          <p:cNvSpPr txBox="1">
            <a:spLocks noChangeArrowheads="1"/>
          </p:cNvSpPr>
          <p:nvPr/>
        </p:nvSpPr>
        <p:spPr bwMode="auto">
          <a:xfrm>
            <a:off x="6654340" y="4207382"/>
            <a:ext cx="341686" cy="349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b="1" dirty="0">
                <a:solidFill>
                  <a:srgbClr val="000000"/>
                </a:solidFill>
              </a:rPr>
              <a:t>I</a:t>
            </a:r>
            <a:endParaRPr lang="cs-CZ" altLang="cs-CZ" b="1" baseline="-25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9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9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9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0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0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0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0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0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0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0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0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0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0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0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0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0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0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7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70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70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0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7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0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0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7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7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70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7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7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7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9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70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70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7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7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7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7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000"/>
                            </p:stCondLst>
                            <p:childTnLst>
                              <p:par>
                                <p:cTn id="10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6" grpId="0"/>
      <p:bldP spid="170251" grpId="0"/>
      <p:bldP spid="170252" grpId="0" animBg="1"/>
      <p:bldP spid="170254" grpId="0"/>
      <p:bldP spid="170257" grpId="0" animBg="1"/>
      <p:bldP spid="170258" grpId="0"/>
      <p:bldP spid="170259" grpId="0"/>
      <p:bldP spid="170260" grpId="0" animBg="1"/>
      <p:bldP spid="170261" grpId="0"/>
      <p:bldP spid="170262" grpId="0"/>
      <p:bldP spid="170263" grpId="0"/>
      <p:bldP spid="170355" grpId="0"/>
      <p:bldP spid="170357" grpId="0" animBg="1"/>
      <p:bldP spid="170358" grpId="0"/>
      <p:bldP spid="170359" grpId="0" animBg="1"/>
      <p:bldP spid="170360" grpId="0"/>
      <p:bldP spid="264" grpId="0"/>
      <p:bldP spid="265" grpId="0"/>
    </p:bldLst>
  </p:timing>
</p:sld>
</file>

<file path=ppt/theme/theme1.xml><?xml version="1.0" encoding="utf-8"?>
<a:theme xmlns:a="http://schemas.openxmlformats.org/drawingml/2006/main" name="Vrstvy skla">
  <a:themeElements>
    <a:clrScheme name="Vrstvy skla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Vrstvy skla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none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none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Vrstvy skla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skla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4747</TotalTime>
  <Words>2019</Words>
  <Application>Microsoft Office PowerPoint</Application>
  <PresentationFormat>Předvádění na obrazovce (4:3)</PresentationFormat>
  <Paragraphs>274</Paragraphs>
  <Slides>30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Arial</vt:lpstr>
      <vt:lpstr>Arial Black</vt:lpstr>
      <vt:lpstr>Symbol</vt:lpstr>
      <vt:lpstr>Wingdings</vt:lpstr>
      <vt:lpstr>Vrstvy skla</vt:lpstr>
      <vt:lpstr>Rovnice</vt:lpstr>
      <vt:lpstr>regulace otáček a brzdění </vt:lpstr>
      <vt:lpstr>Úvod do problematiky</vt:lpstr>
      <vt:lpstr>Regulace změnou napětí</vt:lpstr>
      <vt:lpstr>Regulace změnou napětí</vt:lpstr>
      <vt:lpstr>Regulace změnou počtu pólů</vt:lpstr>
      <vt:lpstr>Prezentace aplikace PowerPoint</vt:lpstr>
      <vt:lpstr>Prezentace aplikace PowerPoint</vt:lpstr>
      <vt:lpstr>Přepínání D/YY</vt:lpstr>
      <vt:lpstr>Přepínání Y/YY</vt:lpstr>
      <vt:lpstr>Regulace změnou skluzu</vt:lpstr>
      <vt:lpstr>Zapojení podsynchronní kaskády</vt:lpstr>
      <vt:lpstr>Princip podsynchronní kaskády</vt:lpstr>
      <vt:lpstr>Princip podsynchronní kaskády</vt:lpstr>
      <vt:lpstr>Regulace otáček změnou frekvence</vt:lpstr>
      <vt:lpstr>Zjednodušená momentová charakteristika pro s « szv</vt:lpstr>
      <vt:lpstr>Momentové charakteristiky při skalárním řízení </vt:lpstr>
      <vt:lpstr>Zásady kmitočtového řízení</vt:lpstr>
      <vt:lpstr>Zásady kmitočtového řízení za předpokladu konstantního proudu</vt:lpstr>
      <vt:lpstr>Problematika regulace</vt:lpstr>
      <vt:lpstr>Základní struktury měničů</vt:lpstr>
      <vt:lpstr>Základní nastavení měničů</vt:lpstr>
      <vt:lpstr>Prezentace aplikace PowerPoint</vt:lpstr>
      <vt:lpstr>Prezentace aplikace PowerPoint</vt:lpstr>
      <vt:lpstr>Brzdění indukčního motoru  </vt:lpstr>
      <vt:lpstr>Brzdění protiproudem – pasivní zátěž  </vt:lpstr>
      <vt:lpstr>Brzdění protiproudem – pasivní zátěž  </vt:lpstr>
      <vt:lpstr>Brzdění protiproudem – aktivní zátěž  </vt:lpstr>
      <vt:lpstr>Brzdění rekuperační  </vt:lpstr>
      <vt:lpstr>Brzdění stejnosměrným proudem (dynamické brzdění) </vt:lpstr>
      <vt:lpstr>Prezentace aplikace PowerPoint</vt:lpstr>
    </vt:vector>
  </TitlesOfParts>
  <Company>SPŠSE a VOŠ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Indukční stroje</dc:title>
  <dc:creator>pe</dc:creator>
  <cp:lastModifiedBy>Ivo Petricek</cp:lastModifiedBy>
  <cp:revision>351</cp:revision>
  <dcterms:created xsi:type="dcterms:W3CDTF">2008-08-08T10:33:15Z</dcterms:created>
  <dcterms:modified xsi:type="dcterms:W3CDTF">2023-09-12T07:46:14Z</dcterms:modified>
</cp:coreProperties>
</file>