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278" r:id="rId3"/>
    <p:sldId id="313" r:id="rId4"/>
    <p:sldId id="314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5" r:id="rId18"/>
    <p:sldId id="332" r:id="rId19"/>
    <p:sldId id="333" r:id="rId20"/>
    <p:sldId id="334" r:id="rId21"/>
    <p:sldId id="337" r:id="rId22"/>
    <p:sldId id="336" r:id="rId23"/>
    <p:sldId id="338" r:id="rId24"/>
    <p:sldId id="339" r:id="rId25"/>
    <p:sldId id="342" r:id="rId26"/>
    <p:sldId id="341" r:id="rId27"/>
    <p:sldId id="343" r:id="rId28"/>
    <p:sldId id="344" r:id="rId29"/>
    <p:sldId id="346" r:id="rId30"/>
    <p:sldId id="347" r:id="rId31"/>
    <p:sldId id="357" r:id="rId32"/>
    <p:sldId id="358" r:id="rId33"/>
    <p:sldId id="349" r:id="rId34"/>
    <p:sldId id="350" r:id="rId35"/>
    <p:sldId id="351" r:id="rId36"/>
    <p:sldId id="352" r:id="rId37"/>
    <p:sldId id="353" r:id="rId38"/>
    <p:sldId id="354" r:id="rId39"/>
    <p:sldId id="366" r:id="rId40"/>
    <p:sldId id="367" r:id="rId41"/>
    <p:sldId id="316" r:id="rId42"/>
    <p:sldId id="317" r:id="rId43"/>
    <p:sldId id="359" r:id="rId44"/>
    <p:sldId id="370" r:id="rId45"/>
    <p:sldId id="319" r:id="rId46"/>
    <p:sldId id="368" r:id="rId47"/>
    <p:sldId id="356" r:id="rId48"/>
    <p:sldId id="372" r:id="rId49"/>
    <p:sldId id="369" r:id="rId50"/>
    <p:sldId id="371" r:id="rId51"/>
    <p:sldId id="360" r:id="rId52"/>
    <p:sldId id="373" r:id="rId53"/>
    <p:sldId id="362" r:id="rId54"/>
    <p:sldId id="363" r:id="rId55"/>
    <p:sldId id="364" r:id="rId56"/>
    <p:sldId id="365" r:id="rId57"/>
    <p:sldId id="312" r:id="rId5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66"/>
    <a:srgbClr val="0000FF"/>
    <a:srgbClr val="9933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660"/>
  </p:normalViewPr>
  <p:slideViewPr>
    <p:cSldViewPr>
      <p:cViewPr varScale="1">
        <p:scale>
          <a:sx n="121" d="100"/>
          <a:sy n="121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>
      <p:cViewPr varScale="1">
        <p:scale>
          <a:sx n="80" d="100"/>
          <a:sy n="80" d="100"/>
        </p:scale>
        <p:origin x="-13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5F7C37-6212-4C0C-8664-149B341FA1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193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09480C-5F44-489D-ADCD-A7EC1EB40F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12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56D30E-07E1-4000-B258-D3992AB201A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36169-EE05-44A5-9472-FE6172BCA9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16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65950-A98A-471C-9EF2-5B7F9EF4A5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4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0A4DE-5C9A-458E-95A0-3B5583DDF1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90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BDEC2-1ED4-4A16-9D08-2F1295B7E7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565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33407-EB54-4BC7-B60C-5D0AF608D0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0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FAEA-8075-47A3-9080-5E676BD2AD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6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A6FD-CAA8-4458-B48B-5B434F6FC2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260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D2696-1032-4FA8-88A4-ED55F2BCE5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834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8F374-E57A-441F-ADE4-733D418CA3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66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915F6-D1D8-4382-9969-ED0FA392CC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1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6B8FF81-B36F-437B-A244-8FDD5A0758F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eller.net/de/support/slider/motorstarter.jsp" TargetMode="External"/><Relationship Id="rId2" Type="http://schemas.openxmlformats.org/officeDocument/2006/relationships/hyperlink" Target="styka&#269;e/Pravitko-Motorove_vyvody_2006.exe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5" Type="http://schemas.openxmlformats.org/officeDocument/2006/relationships/hyperlink" Target="Animace%20TeSys/new_everlink2.exe" TargetMode="External"/><Relationship Id="rId4" Type="http://schemas.openxmlformats.org/officeDocument/2006/relationships/image" Target="../media/image8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5805488"/>
            <a:ext cx="8785225" cy="1008062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ctr"/>
            <a:r>
              <a:rPr lang="cs-CZ" altLang="cs-CZ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spouštění motoru</a:t>
            </a:r>
            <a:endParaRPr lang="cs-CZ" altLang="cs-CZ" sz="54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539750" y="46038"/>
            <a:ext cx="8169275" cy="1511300"/>
          </a:xfrm>
          <a:prstGeom prst="rect">
            <a:avLst/>
          </a:prstGeom>
          <a:solidFill>
            <a:schemeClr val="tx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7200" u="sng">
                <a:solidFill>
                  <a:srgbClr val="FF0000"/>
                </a:solidFill>
                <a:latin typeface="Arial" panose="020B0604020202020204" pitchFamily="34" charset="0"/>
              </a:rPr>
              <a:t>Indukční stroje 4</a:t>
            </a:r>
            <a:endParaRPr lang="cs-CZ" altLang="cs-CZ" sz="60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461963" y="2954338"/>
          <a:ext cx="28860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3" name="Rovnice" r:id="rId3" imgW="1218960" imgH="444240" progId="Equation.3">
                  <p:embed/>
                </p:oleObj>
              </mc:Choice>
              <mc:Fallback>
                <p:oleObj name="Rovnice" r:id="rId3" imgW="12189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2954338"/>
                        <a:ext cx="2886075" cy="10509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27368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zapojení do hvězdy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580063" y="260350"/>
            <a:ext cx="31686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zapojení do trojúhelníku</a:t>
            </a: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5329238" y="2492375"/>
          <a:ext cx="3706812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4" name="Rovnice" r:id="rId5" imgW="1523880" imgH="799920" progId="Equation.3">
                  <p:embed/>
                </p:oleObj>
              </mc:Choice>
              <mc:Fallback>
                <p:oleObj name="Rovnice" r:id="rId5" imgW="1523880" imgH="799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2492375"/>
                        <a:ext cx="3706812" cy="19383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696" name="Group 8"/>
          <p:cNvGrpSpPr>
            <a:grpSpLocks noChangeAspect="1"/>
          </p:cNvGrpSpPr>
          <p:nvPr/>
        </p:nvGrpSpPr>
        <p:grpSpPr bwMode="auto">
          <a:xfrm>
            <a:off x="179388" y="798513"/>
            <a:ext cx="3278187" cy="1982787"/>
            <a:chOff x="3202" y="1479"/>
            <a:chExt cx="2548" cy="1541"/>
          </a:xfrm>
        </p:grpSpPr>
        <p:grpSp>
          <p:nvGrpSpPr>
            <p:cNvPr id="114697" name="Group 9"/>
            <p:cNvGrpSpPr>
              <a:grpSpLocks noChangeAspect="1"/>
            </p:cNvGrpSpPr>
            <p:nvPr/>
          </p:nvGrpSpPr>
          <p:grpSpPr bwMode="auto">
            <a:xfrm>
              <a:off x="3202" y="1479"/>
              <a:ext cx="1485" cy="1541"/>
              <a:chOff x="2612" y="1117"/>
              <a:chExt cx="1485" cy="1541"/>
            </a:xfrm>
          </p:grpSpPr>
          <p:sp>
            <p:nvSpPr>
              <p:cNvPr id="114698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3377" y="1117"/>
                <a:ext cx="253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U1</a:t>
                </a:r>
              </a:p>
            </p:txBody>
          </p:sp>
          <p:grpSp>
            <p:nvGrpSpPr>
              <p:cNvPr id="114699" name="Group 11"/>
              <p:cNvGrpSpPr>
                <a:grpSpLocks noChangeAspect="1"/>
              </p:cNvGrpSpPr>
              <p:nvPr/>
            </p:nvGrpSpPr>
            <p:grpSpPr bwMode="auto">
              <a:xfrm>
                <a:off x="2971" y="1434"/>
                <a:ext cx="1099" cy="1068"/>
                <a:chOff x="2542" y="1354"/>
                <a:chExt cx="1099" cy="1068"/>
              </a:xfrm>
            </p:grpSpPr>
            <p:grpSp>
              <p:nvGrpSpPr>
                <p:cNvPr id="114700" name="Group 12"/>
                <p:cNvGrpSpPr>
                  <a:grpSpLocks noChangeAspect="1"/>
                </p:cNvGrpSpPr>
                <p:nvPr/>
              </p:nvGrpSpPr>
              <p:grpSpPr bwMode="auto">
                <a:xfrm rot="18900000">
                  <a:off x="2854" y="1354"/>
                  <a:ext cx="434" cy="533"/>
                  <a:chOff x="586" y="1071"/>
                  <a:chExt cx="434" cy="533"/>
                </a:xfrm>
              </p:grpSpPr>
              <p:sp>
                <p:nvSpPr>
                  <p:cNvPr id="114701" name="Arc 13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618" y="1352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02" name="Arc 14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731" y="1239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03" name="Arc 15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853" y="1135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04" name="Line 16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530" y="1549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4705" name="Line 17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964" y="1127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4706" name="Group 18"/>
                <p:cNvGrpSpPr>
                  <a:grpSpLocks noChangeAspect="1"/>
                </p:cNvGrpSpPr>
                <p:nvPr/>
              </p:nvGrpSpPr>
              <p:grpSpPr bwMode="auto">
                <a:xfrm rot="4500000">
                  <a:off x="3159" y="1881"/>
                  <a:ext cx="429" cy="534"/>
                  <a:chOff x="930" y="1142"/>
                  <a:chExt cx="429" cy="534"/>
                </a:xfrm>
              </p:grpSpPr>
              <p:sp>
                <p:nvSpPr>
                  <p:cNvPr id="114707" name="Arc 19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957" y="1424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08" name="Arc 20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070" y="131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09" name="Arc 21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192" y="1207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10" name="Line 22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874" y="1621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4711" name="Line 23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1303" y="1198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4712" name="Group 24"/>
                <p:cNvGrpSpPr>
                  <a:grpSpLocks noChangeAspect="1"/>
                </p:cNvGrpSpPr>
                <p:nvPr/>
              </p:nvGrpSpPr>
              <p:grpSpPr bwMode="auto">
                <a:xfrm rot="900000">
                  <a:off x="2542" y="1888"/>
                  <a:ext cx="429" cy="534"/>
                  <a:chOff x="930" y="1142"/>
                  <a:chExt cx="429" cy="534"/>
                </a:xfrm>
              </p:grpSpPr>
              <p:sp>
                <p:nvSpPr>
                  <p:cNvPr id="114713" name="Arc 25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957" y="1424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14" name="Arc 26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070" y="1311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15" name="Arc 27"/>
                  <p:cNvSpPr>
                    <a:spLocks noChangeAspect="1"/>
                  </p:cNvSpPr>
                  <p:nvPr/>
                </p:nvSpPr>
                <p:spPr bwMode="auto">
                  <a:xfrm rot="13500000" flipV="1">
                    <a:off x="1192" y="1207"/>
                    <a:ext cx="79" cy="15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068"/>
                      <a:gd name="T2" fmla="*/ 2385 w 21600"/>
                      <a:gd name="T3" fmla="*/ 43068 h 43068"/>
                      <a:gd name="T4" fmla="*/ 0 w 21600"/>
                      <a:gd name="T5" fmla="*/ 21600 h 430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06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</a:path>
                      <a:path w="21600" h="4306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606"/>
                          <a:pt x="13324" y="41852"/>
                          <a:pt x="2384" y="4306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16" name="Line 28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874" y="1621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4717" name="Line 29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1303" y="1198"/>
                    <a:ext cx="111" cy="0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114718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3856" y="2387"/>
                <a:ext cx="241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V1</a:t>
                </a:r>
              </a:p>
            </p:txBody>
          </p:sp>
          <p:sp>
            <p:nvSpPr>
              <p:cNvPr id="114719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2612" y="2421"/>
                <a:ext cx="296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W1</a:t>
                </a:r>
              </a:p>
            </p:txBody>
          </p:sp>
        </p:grpSp>
        <p:sp>
          <p:nvSpPr>
            <p:cNvPr id="114720" name="Line 32"/>
            <p:cNvSpPr>
              <a:spLocks noChangeAspect="1" noChangeShapeType="1"/>
            </p:cNvSpPr>
            <p:nvPr/>
          </p:nvSpPr>
          <p:spPr bwMode="auto">
            <a:xfrm>
              <a:off x="4105" y="1706"/>
              <a:ext cx="1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21" name="Line 33"/>
            <p:cNvSpPr>
              <a:spLocks noChangeAspect="1" noChangeShapeType="1"/>
            </p:cNvSpPr>
            <p:nvPr/>
          </p:nvSpPr>
          <p:spPr bwMode="auto">
            <a:xfrm>
              <a:off x="4695" y="2749"/>
              <a:ext cx="1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22" name="Freeform 34"/>
            <p:cNvSpPr>
              <a:spLocks noChangeAspect="1"/>
            </p:cNvSpPr>
            <p:nvPr/>
          </p:nvSpPr>
          <p:spPr bwMode="auto">
            <a:xfrm>
              <a:off x="4105" y="2227"/>
              <a:ext cx="1089" cy="181"/>
            </a:xfrm>
            <a:custGeom>
              <a:avLst/>
              <a:gdLst>
                <a:gd name="T0" fmla="*/ 0 w 1089"/>
                <a:gd name="T1" fmla="*/ 181 h 181"/>
                <a:gd name="T2" fmla="*/ 227 w 1089"/>
                <a:gd name="T3" fmla="*/ 0 h 181"/>
                <a:gd name="T4" fmla="*/ 1089 w 1089"/>
                <a:gd name="T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9" h="181">
                  <a:moveTo>
                    <a:pt x="0" y="181"/>
                  </a:moveTo>
                  <a:lnTo>
                    <a:pt x="227" y="0"/>
                  </a:lnTo>
                  <a:lnTo>
                    <a:pt x="108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23" name="Line 35"/>
            <p:cNvSpPr>
              <a:spLocks noChangeAspect="1" noChangeShapeType="1"/>
            </p:cNvSpPr>
            <p:nvPr/>
          </p:nvSpPr>
          <p:spPr bwMode="auto">
            <a:xfrm>
              <a:off x="5103" y="1706"/>
              <a:ext cx="0" cy="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24" name="Line 36"/>
            <p:cNvSpPr>
              <a:spLocks noChangeAspect="1" noChangeShapeType="1"/>
            </p:cNvSpPr>
            <p:nvPr/>
          </p:nvSpPr>
          <p:spPr bwMode="auto">
            <a:xfrm>
              <a:off x="5738" y="1706"/>
              <a:ext cx="0" cy="10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25" name="Text Box 37"/>
            <p:cNvSpPr txBox="1">
              <a:spLocks noChangeAspect="1" noChangeArrowheads="1"/>
            </p:cNvSpPr>
            <p:nvPr/>
          </p:nvSpPr>
          <p:spPr bwMode="auto">
            <a:xfrm>
              <a:off x="4652" y="1842"/>
              <a:ext cx="46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230 V</a:t>
              </a:r>
            </a:p>
          </p:txBody>
        </p:sp>
        <p:sp>
          <p:nvSpPr>
            <p:cNvPr id="114726" name="Text Box 38"/>
            <p:cNvSpPr txBox="1">
              <a:spLocks noChangeAspect="1" noChangeArrowheads="1"/>
            </p:cNvSpPr>
            <p:nvPr/>
          </p:nvSpPr>
          <p:spPr bwMode="auto">
            <a:xfrm>
              <a:off x="5286" y="2115"/>
              <a:ext cx="46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400 V</a:t>
              </a:r>
            </a:p>
          </p:txBody>
        </p:sp>
      </p:grpSp>
      <p:grpSp>
        <p:nvGrpSpPr>
          <p:cNvPr id="114727" name="Group 39"/>
          <p:cNvGrpSpPr>
            <a:grpSpLocks/>
          </p:cNvGrpSpPr>
          <p:nvPr/>
        </p:nvGrpSpPr>
        <p:grpSpPr bwMode="auto">
          <a:xfrm>
            <a:off x="5630863" y="765175"/>
            <a:ext cx="3117850" cy="1584325"/>
            <a:chOff x="2064" y="1752"/>
            <a:chExt cx="1964" cy="998"/>
          </a:xfrm>
        </p:grpSpPr>
        <p:grpSp>
          <p:nvGrpSpPr>
            <p:cNvPr id="114728" name="Group 40"/>
            <p:cNvGrpSpPr>
              <a:grpSpLocks/>
            </p:cNvGrpSpPr>
            <p:nvPr/>
          </p:nvGrpSpPr>
          <p:grpSpPr bwMode="auto">
            <a:xfrm>
              <a:off x="2064" y="1752"/>
              <a:ext cx="1071" cy="998"/>
              <a:chOff x="2776" y="890"/>
              <a:chExt cx="1071" cy="998"/>
            </a:xfrm>
          </p:grpSpPr>
          <p:sp>
            <p:nvSpPr>
              <p:cNvPr id="114729" name="Text Box 41"/>
              <p:cNvSpPr txBox="1">
                <a:spLocks noChangeArrowheads="1"/>
              </p:cNvSpPr>
              <p:nvPr/>
            </p:nvSpPr>
            <p:spPr bwMode="auto">
              <a:xfrm>
                <a:off x="3083" y="890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U1</a:t>
                </a:r>
              </a:p>
            </p:txBody>
          </p:sp>
          <p:grpSp>
            <p:nvGrpSpPr>
              <p:cNvPr id="114730" name="Group 42"/>
              <p:cNvGrpSpPr>
                <a:grpSpLocks/>
              </p:cNvGrpSpPr>
              <p:nvPr/>
            </p:nvGrpSpPr>
            <p:grpSpPr bwMode="auto">
              <a:xfrm rot="20700000">
                <a:off x="2925" y="1107"/>
                <a:ext cx="434" cy="533"/>
                <a:chOff x="586" y="1071"/>
                <a:chExt cx="434" cy="533"/>
              </a:xfrm>
            </p:grpSpPr>
            <p:sp>
              <p:nvSpPr>
                <p:cNvPr id="114731" name="Arc 43"/>
                <p:cNvSpPr>
                  <a:spLocks noChangeAspect="1"/>
                </p:cNvSpPr>
                <p:nvPr/>
              </p:nvSpPr>
              <p:spPr bwMode="auto">
                <a:xfrm rot="13500000" flipV="1">
                  <a:off x="618" y="13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32" name="Arc 44"/>
                <p:cNvSpPr>
                  <a:spLocks noChangeAspect="1"/>
                </p:cNvSpPr>
                <p:nvPr/>
              </p:nvSpPr>
              <p:spPr bwMode="auto">
                <a:xfrm rot="13500000" flipV="1">
                  <a:off x="731" y="123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33" name="Arc 45"/>
                <p:cNvSpPr>
                  <a:spLocks noChangeAspect="1"/>
                </p:cNvSpPr>
                <p:nvPr/>
              </p:nvSpPr>
              <p:spPr bwMode="auto">
                <a:xfrm rot="13500000" flipV="1">
                  <a:off x="853" y="1135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34" name="Line 46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530" y="1549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735" name="Line 47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964" y="1127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4736" name="Group 48"/>
              <p:cNvGrpSpPr>
                <a:grpSpLocks/>
              </p:cNvGrpSpPr>
              <p:nvPr/>
            </p:nvGrpSpPr>
            <p:grpSpPr bwMode="auto">
              <a:xfrm rot="6300000">
                <a:off x="3295" y="1110"/>
                <a:ext cx="429" cy="534"/>
                <a:chOff x="930" y="1142"/>
                <a:chExt cx="429" cy="534"/>
              </a:xfrm>
            </p:grpSpPr>
            <p:sp>
              <p:nvSpPr>
                <p:cNvPr id="114737" name="Arc 49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38" name="Arc 50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39" name="Arc 51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40" name="Line 52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741" name="Line 53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4742" name="Group 54"/>
              <p:cNvGrpSpPr>
                <a:grpSpLocks/>
              </p:cNvGrpSpPr>
              <p:nvPr/>
            </p:nvGrpSpPr>
            <p:grpSpPr bwMode="auto">
              <a:xfrm rot="13500000">
                <a:off x="3113" y="1407"/>
                <a:ext cx="429" cy="534"/>
                <a:chOff x="930" y="1142"/>
                <a:chExt cx="429" cy="534"/>
              </a:xfrm>
            </p:grpSpPr>
            <p:sp>
              <p:nvSpPr>
                <p:cNvPr id="114743" name="Arc 55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44" name="Arc 56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45" name="Arc 57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4746" name="Line 58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747" name="Line 59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14748" name="Text Box 60"/>
              <p:cNvSpPr txBox="1">
                <a:spLocks noChangeArrowheads="1"/>
              </p:cNvSpPr>
              <p:nvPr/>
            </p:nvSpPr>
            <p:spPr bwMode="auto">
              <a:xfrm>
                <a:off x="3651" y="1696"/>
                <a:ext cx="1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V1</a:t>
                </a:r>
              </a:p>
            </p:txBody>
          </p:sp>
          <p:sp>
            <p:nvSpPr>
              <p:cNvPr id="114749" name="Text Box 61"/>
              <p:cNvSpPr txBox="1">
                <a:spLocks noChangeArrowheads="1"/>
              </p:cNvSpPr>
              <p:nvPr/>
            </p:nvSpPr>
            <p:spPr bwMode="auto">
              <a:xfrm>
                <a:off x="2776" y="1696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W1</a:t>
                </a:r>
              </a:p>
            </p:txBody>
          </p:sp>
        </p:grpSp>
        <p:sp>
          <p:nvSpPr>
            <p:cNvPr id="114750" name="Line 62"/>
            <p:cNvSpPr>
              <a:spLocks noChangeShapeType="1"/>
            </p:cNvSpPr>
            <p:nvPr/>
          </p:nvSpPr>
          <p:spPr bwMode="auto">
            <a:xfrm>
              <a:off x="2622" y="1933"/>
              <a:ext cx="1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51" name="Line 63"/>
            <p:cNvSpPr>
              <a:spLocks noChangeShapeType="1"/>
            </p:cNvSpPr>
            <p:nvPr/>
          </p:nvSpPr>
          <p:spPr bwMode="auto">
            <a:xfrm>
              <a:off x="2985" y="2523"/>
              <a:ext cx="10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52" name="Line 64"/>
            <p:cNvSpPr>
              <a:spLocks noChangeShapeType="1"/>
            </p:cNvSpPr>
            <p:nvPr/>
          </p:nvSpPr>
          <p:spPr bwMode="auto">
            <a:xfrm>
              <a:off x="3982" y="1933"/>
              <a:ext cx="0" cy="5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753" name="Text Box 65"/>
            <p:cNvSpPr txBox="1">
              <a:spLocks noChangeArrowheads="1"/>
            </p:cNvSpPr>
            <p:nvPr/>
          </p:nvSpPr>
          <p:spPr bwMode="auto">
            <a:xfrm>
              <a:off x="3574" y="2115"/>
              <a:ext cx="3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400 V</a:t>
              </a:r>
            </a:p>
          </p:txBody>
        </p:sp>
      </p:grpSp>
      <p:graphicFrame>
        <p:nvGraphicFramePr>
          <p:cNvPr id="114755" name="Object 67"/>
          <p:cNvGraphicFramePr>
            <a:graphicFrameLocks noChangeAspect="1"/>
          </p:cNvGraphicFramePr>
          <p:nvPr/>
        </p:nvGraphicFramePr>
        <p:xfrm>
          <a:off x="4572000" y="5513388"/>
          <a:ext cx="450056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5" name="Rovnice" r:id="rId7" imgW="2082600" imgH="571320" progId="Equation.3">
                  <p:embed/>
                </p:oleObj>
              </mc:Choice>
              <mc:Fallback>
                <p:oleObj name="Rovnice" r:id="rId7" imgW="2082600" imgH="57132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13388"/>
                        <a:ext cx="4500563" cy="12287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56" name="Object 68"/>
          <p:cNvGraphicFramePr>
            <a:graphicFrameLocks noChangeAspect="1"/>
          </p:cNvGraphicFramePr>
          <p:nvPr/>
        </p:nvGraphicFramePr>
        <p:xfrm>
          <a:off x="107950" y="5157788"/>
          <a:ext cx="377983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6" name="Rovnice" r:id="rId9" imgW="1981080" imgH="812520" progId="Equation.3">
                  <p:embed/>
                </p:oleObj>
              </mc:Choice>
              <mc:Fallback>
                <p:oleObj name="Rovnice" r:id="rId9" imgW="1981080" imgH="81252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157788"/>
                        <a:ext cx="3779838" cy="15462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57" name="Text Box 69"/>
          <p:cNvSpPr txBox="1">
            <a:spLocks noChangeArrowheads="1"/>
          </p:cNvSpPr>
          <p:nvPr/>
        </p:nvSpPr>
        <p:spPr bwMode="auto">
          <a:xfrm>
            <a:off x="144463" y="4616450"/>
            <a:ext cx="33480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Výsledný poměr proudů:</a:t>
            </a:r>
          </a:p>
        </p:txBody>
      </p:sp>
      <p:sp>
        <p:nvSpPr>
          <p:cNvPr id="114758" name="Text Box 70"/>
          <p:cNvSpPr txBox="1">
            <a:spLocks noChangeArrowheads="1"/>
          </p:cNvSpPr>
          <p:nvPr/>
        </p:nvSpPr>
        <p:spPr bwMode="auto">
          <a:xfrm>
            <a:off x="4572000" y="5013325"/>
            <a:ext cx="345598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Výsledný poměr momentů: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  <p:bldP spid="114694" grpId="0"/>
      <p:bldP spid="114757" grpId="0"/>
      <p:bldP spid="1147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snížením napětí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146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5.	elektronický spouštěč (softstartér)</a:t>
            </a:r>
            <a:r>
              <a:rPr lang="cs-CZ" altLang="cs-CZ" sz="2000" b="1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Moderní způsob spouštění, který je vhodný zejména při častém spouštění s různými požadavky na záběrový moment a dalšími nároky na rozběh motoru (např. časové funkce).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79388" y="2565400"/>
            <a:ext cx="19446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611313" indent="-1611313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Silový rozvod:</a:t>
            </a:r>
          </a:p>
        </p:txBody>
      </p:sp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60483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50825" y="6319838"/>
            <a:ext cx="4392613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Tyristory v antiparalelním zapojení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948488" y="6246813"/>
            <a:ext cx="201612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Vinutí motoru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V="1">
            <a:off x="4643438" y="5805488"/>
            <a:ext cx="288925" cy="5032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 flipH="1" flipV="1">
            <a:off x="7451725" y="5445125"/>
            <a:ext cx="1512888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8" grpId="0"/>
      <p:bldP spid="115720" grpId="0" animBg="1"/>
      <p:bldP spid="115721" grpId="0" animBg="1"/>
      <p:bldP spid="115722" grpId="0" animBg="1"/>
      <p:bldP spid="1157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9388"/>
            <a:ext cx="5211762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787900" y="333375"/>
            <a:ext cx="392430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Možnosti ovládání (nastavení)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223202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Pomocný stykač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 flipH="1">
            <a:off x="5795963" y="5516563"/>
            <a:ext cx="504825" cy="433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250825" y="836613"/>
            <a:ext cx="792163" cy="1655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309721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Počítač (přes sériovou linku) 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6372225" y="1196975"/>
            <a:ext cx="2016125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Klávesnice na čelním panelu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6372225" y="2276475"/>
            <a:ext cx="2447925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Terminál na čelním panelu (mikropočítač)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6300788" y="5516563"/>
            <a:ext cx="2735262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PLC řídící jednotka</a:t>
            </a: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>
            <a:off x="5724525" y="4076700"/>
            <a:ext cx="2159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H="1">
            <a:off x="5724525" y="2276475"/>
            <a:ext cx="64770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H="1">
            <a:off x="5724525" y="1196975"/>
            <a:ext cx="647700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7" grpId="0" animBg="1"/>
      <p:bldP spid="117768" grpId="0" animBg="1"/>
      <p:bldP spid="117769" grpId="0" animBg="1"/>
      <p:bldP spid="117772" grpId="0" animBg="1"/>
      <p:bldP spid="117773" grpId="0" animBg="1"/>
      <p:bldP spid="117774" grpId="0" animBg="1"/>
      <p:bldP spid="117775" grpId="0" animBg="1"/>
      <p:bldP spid="117776" grpId="0" animBg="1"/>
      <p:bldP spid="117777" grpId="0" animBg="1"/>
      <p:bldP spid="1177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07950" y="188913"/>
            <a:ext cx="8928100" cy="6119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Funkční možnosti</a:t>
            </a:r>
            <a:endParaRPr lang="cs-CZ" altLang="cs-CZ" sz="2000" b="1">
              <a:solidFill>
                <a:srgbClr val="000000"/>
              </a:solidFill>
            </a:endParaRPr>
          </a:p>
          <a:p>
            <a:r>
              <a:rPr lang="cs-CZ" altLang="cs-CZ" sz="2200" b="1">
                <a:solidFill>
                  <a:srgbClr val="000000"/>
                </a:solidFill>
              </a:rPr>
              <a:t>*	možnost nastavení žádaného průběhu momentu (podle zátěže)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po rozběhu lze překlenout stykačem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Ochranné funkce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tepelná ochrana motoru (ochrana proti přetížení)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zpracování výstupů z PTC čidel motoru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hlídání překročení doby rozběhu (rozběhová ochrana)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ochrana proti nadproudům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Rozsah nastavení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I</a:t>
            </a:r>
            <a:r>
              <a:rPr lang="cs-CZ" altLang="cs-CZ" sz="2200" b="1" baseline="-25000">
                <a:solidFill>
                  <a:srgbClr val="000000"/>
                </a:solidFill>
              </a:rPr>
              <a:t>nm</a:t>
            </a:r>
            <a:r>
              <a:rPr lang="cs-CZ" altLang="cs-CZ" sz="2200" b="1">
                <a:solidFill>
                  <a:srgbClr val="000000"/>
                </a:solidFill>
              </a:rPr>
              <a:t> = (0,4 – 1,3) I</a:t>
            </a:r>
            <a:r>
              <a:rPr lang="cs-CZ" altLang="cs-CZ" sz="2200" b="1" baseline="-25000">
                <a:solidFill>
                  <a:srgbClr val="000000"/>
                </a:solidFill>
              </a:rPr>
              <a:t>n</a:t>
            </a:r>
            <a:r>
              <a:rPr lang="cs-CZ" altLang="cs-CZ" sz="2200" b="1">
                <a:solidFill>
                  <a:srgbClr val="000000"/>
                </a:solidFill>
              </a:rPr>
              <a:t> 	softstartéru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I</a:t>
            </a:r>
            <a:r>
              <a:rPr lang="cs-CZ" altLang="cs-CZ" sz="2200" b="1" baseline="-25000">
                <a:solidFill>
                  <a:srgbClr val="000000"/>
                </a:solidFill>
              </a:rPr>
              <a:t>z</a:t>
            </a:r>
            <a:r>
              <a:rPr lang="cs-CZ" altLang="cs-CZ" sz="2200" b="1">
                <a:solidFill>
                  <a:srgbClr val="000000"/>
                </a:solidFill>
              </a:rPr>
              <a:t> = (1,5 – 7) I</a:t>
            </a:r>
            <a:r>
              <a:rPr lang="cs-CZ" altLang="cs-CZ" sz="2200" b="1" baseline="-25000">
                <a:solidFill>
                  <a:srgbClr val="000000"/>
                </a:solidFill>
              </a:rPr>
              <a:t>n	</a:t>
            </a:r>
            <a:r>
              <a:rPr lang="cs-CZ" altLang="cs-CZ" sz="2200" b="1">
                <a:solidFill>
                  <a:srgbClr val="000000"/>
                </a:solidFill>
              </a:rPr>
              <a:t>proudu motoru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Další možnosti nastavení (výběr)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doba rozběhu a doba doběhu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různé možnosti zastavení motoru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režim „optimalizace“ motoru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napěťová podpora (boost) v počátku rozběhu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8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8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87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03238" y="188913"/>
            <a:ext cx="29162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Charakteristiky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64163" y="4573588"/>
            <a:ext cx="36004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1 – normální spouštění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2 – použití softstartéru</a:t>
            </a:r>
          </a:p>
        </p:txBody>
      </p:sp>
      <p:pic>
        <p:nvPicPr>
          <p:cNvPr id="1198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4310062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370138"/>
            <a:ext cx="4465638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755650" y="908050"/>
            <a:ext cx="41036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sym typeface="Symbol" panose="05050102010706020507" pitchFamily="18" charset="2"/>
              </a:rPr>
              <a:t>Proudová charakteristika: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427538" y="5876925"/>
            <a:ext cx="4248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sym typeface="Symbol" panose="05050102010706020507" pitchFamily="18" charset="2"/>
              </a:rPr>
              <a:t>Momentová charakteristika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  <p:bldP spid="119812" grpId="0"/>
      <p:bldP spid="1198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03238" y="188913"/>
            <a:ext cx="29162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Charakteristiky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867400" y="4221163"/>
            <a:ext cx="165576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1 – proud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2 – otáčky</a:t>
            </a:r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279900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900113" y="908050"/>
            <a:ext cx="3959225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sym typeface="Symbol" panose="05050102010706020507" pitchFamily="18" charset="2"/>
              </a:rPr>
              <a:t>Průběh otáček a proudu v závislosti na čase :</a:t>
            </a:r>
          </a:p>
        </p:txBody>
      </p: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289300"/>
            <a:ext cx="4729163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427538" y="5876925"/>
            <a:ext cx="28813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sym typeface="Symbol" panose="05050102010706020507" pitchFamily="18" charset="2"/>
              </a:rPr>
              <a:t>Napěťový „boost“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8" grpId="0"/>
      <p:bldP spid="1208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52750"/>
            <a:ext cx="5545138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03238" y="188913"/>
            <a:ext cx="29162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Charakteristiky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724525" y="5924550"/>
            <a:ext cx="28082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sym typeface="Symbol" panose="05050102010706020507" pitchFamily="18" charset="2"/>
              </a:rPr>
              <a:t>Doběhová rampa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41036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sym typeface="Symbol" panose="05050102010706020507" pitchFamily="18" charset="2"/>
              </a:rPr>
              <a:t>Rozběhová rampa:</a:t>
            </a:r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15888"/>
            <a:ext cx="451643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snížením napětí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6.	frekvenční měnič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Moderní způsob spouštění, který umožňuje zároveň plynulou a bezeztrátovou regulaci otáček.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Funkce a provedení měniče bude probráno u regulace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otáček a ve výkonové elektronice.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1225550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zvýšením odporu v rotoru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79388" y="1452563"/>
            <a:ext cx="8856662" cy="2330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Jaké jsou hlavní vlastnosti spouštění: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nutný speciální motor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zvýšení záběrového momentu (</a:t>
            </a:r>
            <a:r>
              <a:rPr lang="cs-CZ" altLang="cs-CZ" sz="2200" b="1" dirty="0" err="1">
                <a:solidFill>
                  <a:srgbClr val="000000"/>
                </a:solidFill>
              </a:rPr>
              <a:t>M</a:t>
            </a:r>
            <a:r>
              <a:rPr lang="cs-CZ" altLang="cs-CZ" sz="2200" b="1" baseline="-25000" dirty="0" err="1">
                <a:solidFill>
                  <a:srgbClr val="000000"/>
                </a:solidFill>
              </a:rPr>
              <a:t>z</a:t>
            </a:r>
            <a:r>
              <a:rPr lang="cs-CZ" altLang="cs-CZ" sz="2200" b="1" dirty="0">
                <a:solidFill>
                  <a:srgbClr val="000000"/>
                </a:solidFill>
              </a:rPr>
              <a:t> = </a:t>
            </a:r>
            <a:r>
              <a:rPr lang="cs-CZ" altLang="cs-CZ" sz="2200" b="1" dirty="0" err="1">
                <a:solidFill>
                  <a:srgbClr val="000000"/>
                </a:solidFill>
              </a:rPr>
              <a:t>M</a:t>
            </a:r>
            <a:r>
              <a:rPr lang="cs-CZ" altLang="cs-CZ" sz="2200" b="1" baseline="-25000" dirty="0" err="1">
                <a:solidFill>
                  <a:srgbClr val="000000"/>
                </a:solidFill>
              </a:rPr>
              <a:t>max</a:t>
            </a:r>
            <a:r>
              <a:rPr lang="cs-CZ" altLang="cs-CZ" sz="2200" b="1" dirty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zvýšení ztrát při rozběhu (zejména při dlouhém rozběhu)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v některých případech zvýšení ztrát i při chodu motoru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plynulejší rozběh 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79388" y="3978275"/>
            <a:ext cx="8856662" cy="1995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Hlavní možnosti provedení: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kroužkový motor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motor s odporovou klecí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motor s dvojitou klecí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motor s vírovou klecí</a:t>
            </a:r>
            <a:r>
              <a:rPr lang="cs-CZ" altLang="cs-CZ" sz="24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86518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Kroužkový motor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93470" y="961240"/>
            <a:ext cx="8856662" cy="280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Konstrukce: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stator motoru je stejný jako u indukčního motoru s kotvou nakrátko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rotor je vinutý	-	na rotoru je uloženo trojfázové vinutí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-	konce vinutí jsou vyvedeny na kroužky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-	na kroužky dosedají kartáče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-	kartáče jsou vyvedeny na spouštěcí odpory</a:t>
            </a:r>
            <a:endParaRPr lang="cs-CZ" altLang="cs-CZ" sz="2400" dirty="0">
              <a:solidFill>
                <a:srgbClr val="000000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93470" y="3913990"/>
            <a:ext cx="8856662" cy="2635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Průběh spouštění:</a:t>
            </a:r>
          </a:p>
          <a:p>
            <a:pPr>
              <a:spcBef>
                <a:spcPct val="50000"/>
              </a:spcBef>
            </a:pPr>
            <a:r>
              <a:rPr lang="cs-CZ" altLang="cs-CZ" sz="2200">
                <a:solidFill>
                  <a:srgbClr val="000000"/>
                </a:solidFill>
              </a:rPr>
              <a:t>*</a:t>
            </a:r>
            <a:r>
              <a:rPr lang="cs-CZ" altLang="cs-CZ" sz="2200" b="1">
                <a:solidFill>
                  <a:srgbClr val="000000"/>
                </a:solidFill>
              </a:rPr>
              <a:t>	motor se rozbíhá s maximálním spouštěcím odporem 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v průběhu rozběhu se jednotlivé odporové stupně vyřazují (počet stupňů je dán požadavkem ne rovnoměrnost spouštění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na konci rozběhu se všechny odpory zkratují nebo se zkratují kroužky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odpor v rotoru je dán odporem vinutí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Úvod do problematiky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8856663" cy="1228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Jaké problémy vznikají při spouštění indukčních motorů ?</a:t>
            </a:r>
          </a:p>
          <a:p>
            <a:pPr>
              <a:spcBef>
                <a:spcPct val="50000"/>
              </a:spcBef>
            </a:pPr>
            <a:r>
              <a:rPr lang="cs-CZ" altLang="cs-CZ" sz="2100" b="1" dirty="0">
                <a:solidFill>
                  <a:srgbClr val="000000"/>
                </a:solidFill>
              </a:rPr>
              <a:t>V okamžiku připojení motoru k síti je motor ve stavu nakrátko (rotor stojí, magnetické pole se otáčí synchronní rychlostí, skluz = 1.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07950" y="2349500"/>
            <a:ext cx="8856663" cy="1549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Jak je velký záběrový proud a čím je omezen?</a:t>
            </a:r>
          </a:p>
          <a:p>
            <a:pPr>
              <a:spcBef>
                <a:spcPct val="50000"/>
              </a:spcBef>
            </a:pPr>
            <a:r>
              <a:rPr lang="cs-CZ" altLang="cs-CZ" sz="2100" b="1" dirty="0">
                <a:solidFill>
                  <a:srgbClr val="000000"/>
                </a:solidFill>
              </a:rPr>
              <a:t>Proudový ráz se pohybuje v rozsahu </a:t>
            </a:r>
            <a:r>
              <a:rPr lang="cs-CZ" altLang="cs-CZ" sz="2100" b="1" dirty="0" err="1">
                <a:solidFill>
                  <a:srgbClr val="000000"/>
                </a:solidFill>
              </a:rPr>
              <a:t>I</a:t>
            </a:r>
            <a:r>
              <a:rPr lang="cs-CZ" altLang="cs-CZ" sz="2100" b="1" baseline="-25000" dirty="0" err="1">
                <a:solidFill>
                  <a:srgbClr val="000000"/>
                </a:solidFill>
              </a:rPr>
              <a:t>z</a:t>
            </a:r>
            <a:r>
              <a:rPr lang="cs-CZ" altLang="cs-CZ" sz="2100" b="1" dirty="0">
                <a:solidFill>
                  <a:srgbClr val="000000"/>
                </a:solidFill>
              </a:rPr>
              <a:t> = (4 </a:t>
            </a:r>
            <a:r>
              <a:rPr lang="cs-CZ" altLang="cs-CZ" sz="2100" b="1">
                <a:solidFill>
                  <a:srgbClr val="000000"/>
                </a:solidFill>
              </a:rPr>
              <a:t>– </a:t>
            </a:r>
            <a:r>
              <a:rPr lang="cs-CZ" altLang="cs-CZ" sz="2100" b="1" smtClean="0">
                <a:solidFill>
                  <a:srgbClr val="000000"/>
                </a:solidFill>
              </a:rPr>
              <a:t>10)*</a:t>
            </a:r>
            <a:r>
              <a:rPr lang="cs-CZ" altLang="cs-CZ" sz="2100" b="1" dirty="0">
                <a:solidFill>
                  <a:srgbClr val="000000"/>
                </a:solidFill>
              </a:rPr>
              <a:t>I</a:t>
            </a:r>
            <a:r>
              <a:rPr lang="cs-CZ" altLang="cs-CZ" sz="2100" b="1" baseline="-25000" dirty="0">
                <a:solidFill>
                  <a:srgbClr val="000000"/>
                </a:solidFill>
              </a:rPr>
              <a:t>n</a:t>
            </a:r>
            <a:r>
              <a:rPr lang="cs-CZ" altLang="cs-CZ" sz="2100" b="1" dirty="0">
                <a:solidFill>
                  <a:srgbClr val="000000"/>
                </a:solidFill>
              </a:rPr>
              <a:t>. Obecně platí, že u strojů s méně </a:t>
            </a:r>
            <a:r>
              <a:rPr lang="cs-CZ" altLang="cs-CZ" sz="2100" b="1" dirty="0" smtClean="0">
                <a:solidFill>
                  <a:srgbClr val="000000"/>
                </a:solidFill>
              </a:rPr>
              <a:t>póly a vyšší účinností </a:t>
            </a:r>
            <a:r>
              <a:rPr lang="cs-CZ" altLang="cs-CZ" sz="2100" b="1" dirty="0">
                <a:solidFill>
                  <a:srgbClr val="000000"/>
                </a:solidFill>
              </a:rPr>
              <a:t>je záběrový proud větší. Proudový ráz je omezen impedancí motoru (podélnými parametry). 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07950" y="4005263"/>
            <a:ext cx="8856663" cy="27130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4013" indent="-354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Jaké jsou důsledky proudového rázu?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1.	</a:t>
            </a:r>
            <a:r>
              <a:rPr lang="cs-CZ" altLang="cs-CZ" sz="2000" b="1" u="sng">
                <a:solidFill>
                  <a:srgbClr val="000000"/>
                </a:solidFill>
              </a:rPr>
              <a:t>Tepelné namáhání stroje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u lehkého a středního rozběhu lze většinou zanedbat (krátký čas)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2.	</a:t>
            </a:r>
            <a:r>
              <a:rPr lang="cs-CZ" altLang="cs-CZ" sz="2000" b="1" u="sng">
                <a:solidFill>
                  <a:srgbClr val="000000"/>
                </a:solidFill>
              </a:rPr>
              <a:t>Úbytek napětí v sítí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nepříznivý jev a musí se s ním počítat, zejména v rozlehlé síti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3.	</a:t>
            </a:r>
            <a:r>
              <a:rPr lang="cs-CZ" altLang="cs-CZ" sz="2000" b="1" u="sng">
                <a:solidFill>
                  <a:srgbClr val="000000"/>
                </a:solidFill>
              </a:rPr>
              <a:t>Problémy s jištěním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nutnost použít jistič s charakteristikou D, pomalou pojistku nebo motorový spouštěč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424863" cy="1296987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Kroužkový motor s kontaktním spínáním odporů</a:t>
            </a:r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4" t="25098" r="19661" b="26172"/>
          <a:stretch>
            <a:fillRect/>
          </a:stretch>
        </p:blipFill>
        <p:spPr bwMode="auto">
          <a:xfrm>
            <a:off x="971550" y="1428750"/>
            <a:ext cx="7488238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404813"/>
            <a:ext cx="8748713" cy="1368425"/>
          </a:xfrm>
        </p:spPr>
        <p:txBody>
          <a:bodyPr/>
          <a:lstStyle/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Kroužkový motor se spínáním odporů prostřednictvím pulsního měniče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8856663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4663" y="115888"/>
            <a:ext cx="4608512" cy="1152525"/>
          </a:xfrm>
        </p:spPr>
        <p:txBody>
          <a:bodyPr/>
          <a:lstStyle/>
          <a:p>
            <a:pPr algn="ctr"/>
            <a:r>
              <a:rPr lang="cs-CZ" altLang="cs-CZ" sz="28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Průběh momentové a proudové charakteristiky</a:t>
            </a:r>
          </a:p>
        </p:txBody>
      </p:sp>
      <p:grpSp>
        <p:nvGrpSpPr>
          <p:cNvPr id="126988" name="Group 12"/>
          <p:cNvGrpSpPr>
            <a:grpSpLocks/>
          </p:cNvGrpSpPr>
          <p:nvPr/>
        </p:nvGrpSpPr>
        <p:grpSpPr bwMode="auto">
          <a:xfrm>
            <a:off x="107950" y="115888"/>
            <a:ext cx="3998913" cy="6481762"/>
            <a:chOff x="158" y="73"/>
            <a:chExt cx="2519" cy="4083"/>
          </a:xfrm>
        </p:grpSpPr>
        <p:pic>
          <p:nvPicPr>
            <p:cNvPr id="1269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"/>
            <a:stretch>
              <a:fillRect/>
            </a:stretch>
          </p:blipFill>
          <p:spPr bwMode="auto">
            <a:xfrm>
              <a:off x="158" y="73"/>
              <a:ext cx="2467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98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1743"/>
            <a:stretch>
              <a:fillRect/>
            </a:stretch>
          </p:blipFill>
          <p:spPr bwMode="auto">
            <a:xfrm>
              <a:off x="158" y="2115"/>
              <a:ext cx="2519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2195513" y="1555750"/>
            <a:ext cx="0" cy="374491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2771775" y="1555750"/>
            <a:ext cx="0" cy="36734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3059113" y="1555750"/>
            <a:ext cx="0" cy="367347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1828800" y="5229225"/>
            <a:ext cx="361950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R</a:t>
            </a:r>
            <a:r>
              <a:rPr lang="cs-CZ" altLang="cs-CZ" sz="2000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3103563" y="3789363"/>
            <a:ext cx="388937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R</a:t>
            </a:r>
            <a:r>
              <a:rPr lang="cs-CZ" altLang="cs-CZ" sz="2000" b="1" baseline="-250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2411413" y="5229225"/>
            <a:ext cx="361950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R</a:t>
            </a:r>
            <a:r>
              <a:rPr lang="cs-CZ" altLang="cs-CZ" sz="2000" b="1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4211638" y="1773238"/>
            <a:ext cx="4824412" cy="4427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Kolik má motor spouštěcích stupňů ?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3 stupně</a:t>
            </a:r>
          </a:p>
          <a:p>
            <a:pPr algn="ctr"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Jaký vztah platí mezi jednotlivými odpory ?</a:t>
            </a:r>
            <a:endParaRPr lang="cs-CZ" altLang="cs-CZ" sz="2200" b="1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R</a:t>
            </a:r>
            <a:r>
              <a:rPr lang="cs-CZ" altLang="cs-CZ" sz="2400" b="1" baseline="-25000">
                <a:solidFill>
                  <a:srgbClr val="000000"/>
                </a:solidFill>
              </a:rPr>
              <a:t>1</a:t>
            </a:r>
            <a:r>
              <a:rPr lang="cs-CZ" altLang="cs-CZ" sz="2400" b="1">
                <a:solidFill>
                  <a:srgbClr val="000000"/>
                </a:solidFill>
              </a:rPr>
              <a:t> </a:t>
            </a:r>
            <a:r>
              <a:rPr lang="en-US" altLang="cs-CZ" sz="2400" b="1">
                <a:solidFill>
                  <a:srgbClr val="000000"/>
                </a:solidFill>
                <a:cs typeface="Arial" panose="020B0604020202020204" pitchFamily="34" charset="0"/>
              </a:rPr>
              <a:t>&gt;</a:t>
            </a:r>
            <a:r>
              <a:rPr lang="cs-CZ" altLang="cs-CZ" sz="24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R</a:t>
            </a:r>
            <a:r>
              <a:rPr lang="cs-CZ" altLang="cs-CZ" sz="2400" b="1" baseline="-25000">
                <a:solidFill>
                  <a:srgbClr val="000000"/>
                </a:solidFill>
              </a:rPr>
              <a:t>2 </a:t>
            </a:r>
            <a:r>
              <a:rPr lang="en-US" altLang="cs-CZ" sz="2400" b="1">
                <a:solidFill>
                  <a:srgbClr val="000000"/>
                </a:solidFill>
                <a:cs typeface="Arial" panose="020B0604020202020204" pitchFamily="34" charset="0"/>
              </a:rPr>
              <a:t>&gt; </a:t>
            </a:r>
            <a:r>
              <a:rPr lang="cs-CZ" altLang="cs-CZ" sz="2400" b="1">
                <a:solidFill>
                  <a:srgbClr val="000000"/>
                </a:solidFill>
              </a:rPr>
              <a:t>R</a:t>
            </a:r>
            <a:r>
              <a:rPr lang="cs-CZ" altLang="cs-CZ" sz="2400" b="1" baseline="-25000">
                <a:solidFill>
                  <a:srgbClr val="000000"/>
                </a:solidFill>
              </a:rPr>
              <a:t>3 </a:t>
            </a:r>
            <a:r>
              <a:rPr lang="en-US" altLang="cs-CZ" sz="2400" b="1">
                <a:solidFill>
                  <a:srgbClr val="000000"/>
                </a:solidFill>
                <a:cs typeface="Arial" panose="020B0604020202020204" pitchFamily="34" charset="0"/>
              </a:rPr>
              <a:t>&gt; </a:t>
            </a:r>
            <a:r>
              <a:rPr lang="cs-CZ" altLang="cs-CZ" sz="2400" b="1">
                <a:solidFill>
                  <a:srgbClr val="000000"/>
                </a:solidFill>
              </a:rPr>
              <a:t>R</a:t>
            </a:r>
            <a:r>
              <a:rPr lang="cs-CZ" altLang="cs-CZ" sz="2400" b="1" baseline="-25000">
                <a:solidFill>
                  <a:srgbClr val="000000"/>
                </a:solidFill>
              </a:rPr>
              <a:t>R</a:t>
            </a:r>
            <a:endParaRPr lang="en-US" altLang="cs-CZ" sz="2400" b="1" baseline="-2500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Jaká může být realizace spínání ?</a:t>
            </a:r>
          </a:p>
          <a:p>
            <a:pPr algn="ctr">
              <a:spcBef>
                <a:spcPct val="50000"/>
              </a:spcBef>
            </a:pPr>
            <a:r>
              <a:rPr lang="cs-CZ" altLang="cs-CZ" sz="2300" b="1">
                <a:solidFill>
                  <a:srgbClr val="000000"/>
                </a:solidFill>
              </a:rPr>
              <a:t>- časový spínač</a:t>
            </a:r>
          </a:p>
          <a:p>
            <a:pPr algn="ctr"/>
            <a:r>
              <a:rPr lang="cs-CZ" altLang="cs-CZ" sz="2300" b="1">
                <a:solidFill>
                  <a:srgbClr val="000000"/>
                </a:solidFill>
              </a:rPr>
              <a:t>- spínání podle velikosti proudu</a:t>
            </a:r>
          </a:p>
          <a:p>
            <a:pPr algn="ctr"/>
            <a:r>
              <a:rPr lang="cs-CZ" altLang="cs-CZ" sz="2300" b="1">
                <a:solidFill>
                  <a:srgbClr val="000000"/>
                </a:solidFill>
              </a:rPr>
              <a:t>- spínání podle otáček</a:t>
            </a:r>
            <a:endParaRPr lang="en-US" altLang="cs-CZ" sz="2300" b="1">
              <a:solidFill>
                <a:srgbClr val="000000"/>
              </a:solidFill>
            </a:endParaRP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468313" y="4652963"/>
            <a:ext cx="361950" cy="390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R</a:t>
            </a:r>
            <a:r>
              <a:rPr lang="cs-CZ" altLang="cs-CZ" sz="2000" b="1" baseline="-2500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6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6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6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6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69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69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9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69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5" grpId="0" animBg="1"/>
      <p:bldP spid="126986" grpId="0" animBg="1"/>
      <p:bldP spid="126987" grpId="0" animBg="1"/>
      <p:bldP spid="126989" grpId="0" animBg="1"/>
      <p:bldP spid="126990" grpId="0" animBg="1"/>
      <p:bldP spid="126991" grpId="0" animBg="1"/>
      <p:bldP spid="1269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Výpočet rotorového spouštěče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179388" y="981075"/>
            <a:ext cx="8785225" cy="1798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77800" indent="-1778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Základní vstupní parametry: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maximální záběrový proud	I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max</a:t>
            </a:r>
            <a:r>
              <a:rPr lang="cs-CZ" altLang="cs-CZ" sz="2000" b="1" dirty="0">
                <a:solidFill>
                  <a:srgbClr val="000000"/>
                </a:solidFill>
              </a:rPr>
              <a:t> = 2,5 * I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n </a:t>
            </a:r>
            <a:r>
              <a:rPr lang="cs-CZ" altLang="cs-CZ" sz="2000" b="1" dirty="0">
                <a:solidFill>
                  <a:srgbClr val="000000"/>
                </a:solidFill>
              </a:rPr>
              <a:t>		dle ČSN</a:t>
            </a:r>
            <a:endParaRPr lang="cs-CZ" altLang="cs-CZ" sz="2000" b="1" baseline="-25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cs-CZ" sz="2000" b="1" dirty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přepínací proud	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p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nerovnoměrnost spouštění	g = 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m</a:t>
            </a:r>
            <a:r>
              <a:rPr lang="cs-CZ" altLang="cs-CZ" sz="2000" b="1" dirty="0">
                <a:solidFill>
                  <a:srgbClr val="000000"/>
                </a:solidFill>
              </a:rPr>
              <a:t>/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p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 </a:t>
            </a:r>
            <a:r>
              <a:rPr lang="en-US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cs-CZ" altLang="cs-CZ" sz="2000" b="1" dirty="0">
                <a:solidFill>
                  <a:srgbClr val="000000"/>
                </a:solidFill>
                <a:cs typeface="Arial" panose="020B0604020202020204" pitchFamily="34" charset="0"/>
              </a:rPr>
              <a:t> 1,9		dle ČSN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79388" y="2852738"/>
            <a:ext cx="8785225" cy="1341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77800" indent="-1778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Vstupní hodnoty pro výpočet: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měření nakrátko	R</a:t>
            </a:r>
            <a:r>
              <a:rPr lang="cs-CZ" altLang="cs-CZ" sz="2000" b="1" baseline="-25000">
                <a:solidFill>
                  <a:srgbClr val="000000"/>
                </a:solidFill>
              </a:rPr>
              <a:t>k</a:t>
            </a:r>
            <a:r>
              <a:rPr lang="cs-CZ" altLang="cs-CZ" sz="2000" b="1">
                <a:solidFill>
                  <a:srgbClr val="000000"/>
                </a:solidFill>
              </a:rPr>
              <a:t> a X</a:t>
            </a:r>
            <a:r>
              <a:rPr lang="cs-CZ" altLang="cs-CZ" sz="2000" b="1" baseline="-25000">
                <a:solidFill>
                  <a:srgbClr val="000000"/>
                </a:solidFill>
              </a:rPr>
              <a:t>k</a:t>
            </a:r>
          </a:p>
          <a:p>
            <a:pPr>
              <a:spcBef>
                <a:spcPct val="50000"/>
              </a:spcBef>
            </a:pPr>
            <a:r>
              <a:rPr lang="en-US" altLang="cs-CZ" sz="2000" b="1">
                <a:solidFill>
                  <a:srgbClr val="000000"/>
                </a:solidFill>
              </a:rPr>
              <a:t>*</a:t>
            </a:r>
            <a:r>
              <a:rPr lang="cs-CZ" altLang="cs-CZ" sz="2000" b="1">
                <a:solidFill>
                  <a:srgbClr val="000000"/>
                </a:solidFill>
              </a:rPr>
              <a:t>	měření odporu vinutí rotoru	R</a:t>
            </a:r>
            <a:r>
              <a:rPr lang="cs-CZ" altLang="cs-CZ" sz="2000" b="1" baseline="-25000">
                <a:solidFill>
                  <a:srgbClr val="000000"/>
                </a:solidFill>
              </a:rPr>
              <a:t>R</a:t>
            </a:r>
            <a:r>
              <a:rPr lang="cs-CZ" altLang="cs-CZ" sz="2000" b="1">
                <a:solidFill>
                  <a:srgbClr val="000000"/>
                </a:solidFill>
              </a:rPr>
              <a:t>	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179388" y="4292600"/>
            <a:ext cx="8785225" cy="2255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77800" indent="-177800" algn="l"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18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Výsledek výpočtu: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počet spouštěcích stupňů	n</a:t>
            </a:r>
            <a:endParaRPr lang="cs-CZ" altLang="cs-CZ" sz="2000" b="1" baseline="-250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cs-CZ" sz="2000" b="1">
                <a:solidFill>
                  <a:srgbClr val="000000"/>
                </a:solidFill>
              </a:rPr>
              <a:t>*</a:t>
            </a:r>
            <a:r>
              <a:rPr lang="cs-CZ" altLang="cs-CZ" sz="2000" b="1">
                <a:solidFill>
                  <a:srgbClr val="000000"/>
                </a:solidFill>
              </a:rPr>
              <a:t>	velikost jednotlivých odporových stupňů	R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, R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, R</a:t>
            </a:r>
            <a:r>
              <a:rPr lang="cs-CZ" altLang="cs-CZ" sz="2000" b="1" baseline="-25000">
                <a:solidFill>
                  <a:srgbClr val="000000"/>
                </a:solidFill>
              </a:rPr>
              <a:t>3</a:t>
            </a:r>
            <a:r>
              <a:rPr lang="cs-CZ" altLang="cs-CZ" sz="2000" b="1">
                <a:solidFill>
                  <a:srgbClr val="000000"/>
                </a:solidFill>
              </a:rPr>
              <a:t>, …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ztrátový výkon jednotlivých odporových stupňů	P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, P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, P</a:t>
            </a:r>
            <a:r>
              <a:rPr lang="cs-CZ" altLang="cs-CZ" sz="2000" b="1" baseline="-25000">
                <a:solidFill>
                  <a:srgbClr val="000000"/>
                </a:solidFill>
              </a:rPr>
              <a:t>3</a:t>
            </a:r>
            <a:r>
              <a:rPr lang="cs-CZ" altLang="cs-CZ" sz="2000" b="1">
                <a:solidFill>
                  <a:srgbClr val="000000"/>
                </a:solidFill>
              </a:rPr>
              <a:t>, …  </a:t>
            </a:r>
          </a:p>
          <a:p>
            <a:pPr>
              <a:spcBef>
                <a:spcPct val="50000"/>
              </a:spcBef>
            </a:pPr>
            <a:r>
              <a:rPr lang="en-US" altLang="cs-CZ" sz="2000" b="1">
                <a:solidFill>
                  <a:srgbClr val="000000"/>
                </a:solidFill>
              </a:rPr>
              <a:t>*</a:t>
            </a:r>
            <a:r>
              <a:rPr lang="cs-CZ" altLang="cs-CZ" sz="2000" b="1">
                <a:solidFill>
                  <a:srgbClr val="000000"/>
                </a:solidFill>
              </a:rPr>
              <a:t>	realizace spouštění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9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9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9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9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9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9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9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Výpočet rotorového spouštěče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79388" y="1031875"/>
            <a:ext cx="5329237" cy="884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1.	Výpočet odporu v rotoru</a:t>
            </a:r>
            <a:endParaRPr lang="en-US" altLang="cs-CZ" sz="2200" b="1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cs-CZ" sz="2000" b="1" dirty="0">
                <a:solidFill>
                  <a:srgbClr val="000000"/>
                </a:solidFill>
              </a:rPr>
              <a:t>a</a:t>
            </a:r>
            <a:r>
              <a:rPr lang="cs-CZ" altLang="cs-CZ" sz="2000" b="1" dirty="0">
                <a:solidFill>
                  <a:srgbClr val="000000"/>
                </a:solidFill>
              </a:rPr>
              <a:t>)	maximální proud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195513" y="2420938"/>
            <a:ext cx="331311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b)	spouštěcí impedance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5522913" y="1196975"/>
          <a:ext cx="20732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6" name="Rovnice" r:id="rId3" imgW="876240" imgH="228600" progId="Equation.3">
                  <p:embed/>
                </p:oleObj>
              </mc:Choice>
              <mc:Fallback>
                <p:oleObj name="Rovnice" r:id="rId3" imgW="876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913" y="1196975"/>
                        <a:ext cx="2073275" cy="539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5508625" y="2060575"/>
          <a:ext cx="1533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7" name="Rovnice" r:id="rId5" imgW="647640" imgH="457200" progId="Equation.3">
                  <p:embed/>
                </p:oleObj>
              </mc:Choice>
              <mc:Fallback>
                <p:oleObj name="Rovnice" r:id="rId5" imgW="6476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60575"/>
                        <a:ext cx="1533525" cy="1079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79388" y="3357563"/>
            <a:ext cx="36734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c)	celkový odpor spouštěče přepočtený na stator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3856038" y="3357563"/>
          <a:ext cx="40290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8" name="Rovnice" r:id="rId7" imgW="1701720" imgH="583920" progId="Equation.3">
                  <p:embed/>
                </p:oleObj>
              </mc:Choice>
              <mc:Fallback>
                <p:oleObj name="Rovnice" r:id="rId7" imgW="1701720" imgH="5839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3357563"/>
                        <a:ext cx="4029075" cy="13795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193925" y="5013325"/>
            <a:ext cx="36734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d)	skutečný celkový odpor spouštěče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6264275" y="4868863"/>
          <a:ext cx="25558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69" name="Rovnice" r:id="rId9" imgW="1079280" imgH="507960" progId="Equation.3">
                  <p:embed/>
                </p:oleObj>
              </mc:Choice>
              <mc:Fallback>
                <p:oleObj name="Rovnice" r:id="rId9" imgW="1079280" imgH="507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4868863"/>
                        <a:ext cx="2555875" cy="12001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827088" y="5949950"/>
            <a:ext cx="504031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41338" indent="-541338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kde	U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	jmenovité napětí na statoru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U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	jmenovité napětí na rotoru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0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0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Výpočet rotorového spouštěče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79388" y="1031875"/>
            <a:ext cx="5616575" cy="884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2.	Výpočet počtu odporových stupňů (n)</a:t>
            </a:r>
            <a:endParaRPr lang="en-US" altLang="cs-CZ" sz="2200" b="1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cs-CZ" sz="2000" b="1" dirty="0">
                <a:solidFill>
                  <a:srgbClr val="000000"/>
                </a:solidFill>
              </a:rPr>
              <a:t>a</a:t>
            </a:r>
            <a:r>
              <a:rPr lang="cs-CZ" altLang="cs-CZ" sz="2000" b="1" dirty="0">
                <a:solidFill>
                  <a:srgbClr val="000000"/>
                </a:solidFill>
              </a:rPr>
              <a:t>)	nerovnoměrnost spouštění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6480175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kde s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 =1 (rotor se netočí)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s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, s</a:t>
            </a:r>
            <a:r>
              <a:rPr lang="cs-CZ" altLang="cs-CZ" sz="2000" b="1" baseline="-25000">
                <a:solidFill>
                  <a:srgbClr val="000000"/>
                </a:solidFill>
              </a:rPr>
              <a:t>3</a:t>
            </a:r>
            <a:r>
              <a:rPr lang="cs-CZ" altLang="cs-CZ" sz="2000" b="1">
                <a:solidFill>
                  <a:srgbClr val="000000"/>
                </a:solidFill>
              </a:rPr>
              <a:t>, …– okamžik přepnutí odporového stupně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4583113" y="1484313"/>
          <a:ext cx="44529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1" name="Rovnice" r:id="rId3" imgW="2082600" imgH="444240" progId="Equation.3">
                  <p:embed/>
                </p:oleObj>
              </mc:Choice>
              <mc:Fallback>
                <p:oleObj name="Rovnice" r:id="rId3" imgW="20826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1484313"/>
                        <a:ext cx="4452937" cy="9477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179388" y="3213100"/>
            <a:ext cx="28082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b)	odpor v rotoru je úměrný skluzu</a:t>
            </a:r>
            <a:r>
              <a:rPr lang="en-US" altLang="cs-CZ" sz="2000" b="1">
                <a:solidFill>
                  <a:srgbClr val="000000"/>
                </a:solidFill>
              </a:rPr>
              <a:t> </a:t>
            </a:r>
            <a:r>
              <a:rPr lang="en-US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79388" y="4352925"/>
            <a:ext cx="6985000" cy="2316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41338" indent="-541338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kde	R</a:t>
            </a:r>
            <a:r>
              <a:rPr lang="cs-CZ" altLang="cs-CZ" sz="2000" b="1" baseline="-25000">
                <a:solidFill>
                  <a:srgbClr val="000000"/>
                </a:solidFill>
              </a:rPr>
              <a:t>c1</a:t>
            </a:r>
            <a:r>
              <a:rPr lang="cs-CZ" altLang="cs-CZ" sz="2000" b="1">
                <a:solidFill>
                  <a:srgbClr val="000000"/>
                </a:solidFill>
              </a:rPr>
              <a:t>	je maximální odpor v prvním stupni spouštění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R</a:t>
            </a:r>
            <a:r>
              <a:rPr lang="cs-CZ" altLang="cs-CZ" sz="2400" b="1" baseline="-25000">
                <a:solidFill>
                  <a:srgbClr val="000000"/>
                </a:solidFill>
              </a:rPr>
              <a:t>c1</a:t>
            </a:r>
            <a:r>
              <a:rPr lang="en-US" altLang="cs-CZ" sz="2400" b="1">
                <a:solidFill>
                  <a:srgbClr val="000000"/>
                </a:solidFill>
              </a:rPr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= R</a:t>
            </a:r>
            <a:r>
              <a:rPr lang="cs-CZ" altLang="cs-CZ" sz="2400" b="1" baseline="-25000">
                <a:solidFill>
                  <a:srgbClr val="000000"/>
                </a:solidFill>
              </a:rPr>
              <a:t>R</a:t>
            </a:r>
            <a:r>
              <a:rPr lang="cs-CZ" altLang="cs-CZ" sz="2400" b="1">
                <a:solidFill>
                  <a:srgbClr val="000000"/>
                </a:solidFill>
              </a:rPr>
              <a:t> + R</a:t>
            </a:r>
            <a:r>
              <a:rPr lang="cs-CZ" altLang="cs-CZ" sz="2400" b="1" baseline="-25000">
                <a:solidFill>
                  <a:srgbClr val="000000"/>
                </a:solidFill>
              </a:rPr>
              <a:t>s</a:t>
            </a:r>
            <a:endParaRPr lang="en-US" altLang="cs-CZ" sz="2400" b="1" baseline="-250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R</a:t>
            </a:r>
            <a:r>
              <a:rPr lang="cs-CZ" altLang="cs-CZ" sz="2000" b="1">
                <a:solidFill>
                  <a:srgbClr val="000000"/>
                </a:solidFill>
              </a:rPr>
              <a:t>	…	odpor vinutí rotoru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</a:t>
            </a:r>
            <a:r>
              <a:rPr lang="cs-CZ" altLang="cs-CZ" sz="2000" b="1" baseline="-25000">
                <a:solidFill>
                  <a:srgbClr val="000000"/>
                </a:solidFill>
              </a:rPr>
              <a:t>s</a:t>
            </a:r>
            <a:r>
              <a:rPr lang="cs-CZ" altLang="cs-CZ" sz="2000" b="1">
                <a:solidFill>
                  <a:srgbClr val="000000"/>
                </a:solidFill>
              </a:rPr>
              <a:t>	…	vypočtený odpor rotorového spouštěče</a:t>
            </a:r>
            <a:endParaRPr lang="en-US" altLang="cs-CZ" sz="2000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(vliv odporu statoru na průběh spouštění se zanedbává)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3203575" y="3141663"/>
          <a:ext cx="51831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2" name="Rovnice" r:id="rId5" imgW="2412720" imgH="444240" progId="Equation.3">
                  <p:embed/>
                </p:oleObj>
              </mc:Choice>
              <mc:Fallback>
                <p:oleObj name="Rovnice" r:id="rId5" imgW="241272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141663"/>
                        <a:ext cx="5183188" cy="952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Výpočet rotorového spouštěče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79388" y="1031875"/>
            <a:ext cx="34559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c)	určení odporů pro spouštění (pro n = 3)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3635375" y="981075"/>
          <a:ext cx="4621213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4" name="Rovnice" r:id="rId3" imgW="2044440" imgH="711000" progId="Equation.3">
                  <p:embed/>
                </p:oleObj>
              </mc:Choice>
              <mc:Fallback>
                <p:oleObj name="Rovnice" r:id="rId3" imgW="20444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981075"/>
                        <a:ext cx="4621213" cy="16049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68313" y="2781300"/>
            <a:ext cx="18002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obecně platí</a:t>
            </a:r>
            <a:endParaRPr lang="en-US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187450" y="4221163"/>
            <a:ext cx="532923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d)	výpočet počtu spouštěcích stupňů</a:t>
            </a:r>
            <a:r>
              <a:rPr lang="en-US" altLang="cs-CZ" sz="2000" b="1">
                <a:solidFill>
                  <a:srgbClr val="000000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ze známé nerovnoměrnosti spouštění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2339975" y="2781300"/>
          <a:ext cx="42497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5" name="Rovnice" r:id="rId5" imgW="1498320" imgH="241200" progId="Equation.3">
                  <p:embed/>
                </p:oleObj>
              </mc:Choice>
              <mc:Fallback>
                <p:oleObj name="Rovnice" r:id="rId5" imgW="149832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781300"/>
                        <a:ext cx="4249738" cy="6826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250825" y="3500438"/>
            <a:ext cx="45370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kde n je počet spouštěcích stupňů</a:t>
            </a:r>
            <a:endParaRPr lang="en-US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32106" name="Object 10"/>
          <p:cNvGraphicFramePr>
            <a:graphicFrameLocks noChangeAspect="1"/>
          </p:cNvGraphicFramePr>
          <p:nvPr/>
        </p:nvGraphicFramePr>
        <p:xfrm>
          <a:off x="6588125" y="3716338"/>
          <a:ext cx="1728788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6" name="Rovnice" r:id="rId7" imgW="749160" imgH="634680" progId="Equation.3">
                  <p:embed/>
                </p:oleObj>
              </mc:Choice>
              <mc:Fallback>
                <p:oleObj name="Rovnice" r:id="rId7" imgW="749160" imgH="634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716338"/>
                        <a:ext cx="1728788" cy="14620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66725" y="5175250"/>
            <a:ext cx="532923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0725"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73150" algn="l"/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e)	výpočet nerovnoměrnosti ze známého počtu spouštěcích stupňů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32109" name="Object 13"/>
          <p:cNvGraphicFramePr>
            <a:graphicFrameLocks noChangeAspect="1"/>
          </p:cNvGraphicFramePr>
          <p:nvPr/>
        </p:nvGraphicFramePr>
        <p:xfrm>
          <a:off x="4500563" y="5599113"/>
          <a:ext cx="33702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17" name="Rovnice" r:id="rId9" imgW="1422360" imgH="482400" progId="Equation.3">
                  <p:embed/>
                </p:oleObj>
              </mc:Choice>
              <mc:Fallback>
                <p:oleObj name="Rovnice" r:id="rId9" imgW="1422360" imgH="48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599113"/>
                        <a:ext cx="3370262" cy="1143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2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Výpočet rotorového spouštěče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79388" y="1031875"/>
            <a:ext cx="51133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f)	Výpočet jednotlivých odporů, pro n=3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5364163" y="911225"/>
          <a:ext cx="18732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9" name="Rovnice" r:id="rId3" imgW="939600" imgH="685800" progId="Equation.3">
                  <p:embed/>
                </p:oleObj>
              </mc:Choice>
              <mc:Fallback>
                <p:oleObj name="Rovnice" r:id="rId3" imgW="9396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911225"/>
                        <a:ext cx="1873250" cy="13652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250825" y="2420938"/>
            <a:ext cx="8642350" cy="433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Postup při návrhu: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1.	Měření nakrátko a měření odporu vinutí rotoru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2.	Výpočet podélných parametrů motoru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3.	Výpočet spouštěcí impedance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4.	Výpočet celkového odporu v rotoru při sepnutí motoru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5.	Výpočet počtu spouštěcích stupňů ze zadané nerovnoměrnosti spouštění (pravděpodobně nevyjde celé číslo)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6.	Určení skutečného počtu spouštěcích stupňů (celé číslo)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7.	Výpočet skutečné nerovnoměrnosti spuštění (je menší než zadaná)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8	Výpočet jednotlivých skutečných odporových stupňů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9.	Výpočet jednotlivých odporů 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4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4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4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4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4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4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4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640762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Zadání: Vypočítejte počet spouštěcích stupňů a kroužkového motoru při zadané nesouměrnosti spouštění 1,8 pro síťové napětí 400V, odpor vinutí rotoru je 0,3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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endParaRPr lang="en-US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Štítkové hodnoty: P=4kW, Napětí stator/rotor=380/165V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Naměřené hodnoty nakrátko: </a:t>
            </a:r>
            <a:r>
              <a:rPr lang="cs-CZ" altLang="cs-CZ" sz="2000" b="1" dirty="0" err="1">
                <a:solidFill>
                  <a:srgbClr val="000000"/>
                </a:solidFill>
              </a:rPr>
              <a:t>U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k</a:t>
            </a:r>
            <a:r>
              <a:rPr lang="cs-CZ" altLang="cs-CZ" sz="2000" b="1" dirty="0">
                <a:solidFill>
                  <a:srgbClr val="000000"/>
                </a:solidFill>
              </a:rPr>
              <a:t>=121V, </a:t>
            </a:r>
            <a:r>
              <a:rPr lang="cs-CZ" altLang="cs-CZ" sz="2000" b="1" dirty="0" err="1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k</a:t>
            </a:r>
            <a:r>
              <a:rPr lang="cs-CZ" altLang="cs-CZ" sz="2000" b="1" dirty="0">
                <a:solidFill>
                  <a:srgbClr val="000000"/>
                </a:solidFill>
              </a:rPr>
              <a:t>=I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n</a:t>
            </a:r>
            <a:r>
              <a:rPr lang="cs-CZ" altLang="cs-CZ" sz="2000" b="1" dirty="0">
                <a:solidFill>
                  <a:srgbClr val="000000"/>
                </a:solidFill>
              </a:rPr>
              <a:t>=9,2A, </a:t>
            </a:r>
            <a:r>
              <a:rPr lang="cs-CZ" altLang="cs-CZ" sz="2000" b="1" dirty="0" err="1">
                <a:solidFill>
                  <a:srgbClr val="000000"/>
                </a:solidFill>
              </a:rPr>
              <a:t>P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k</a:t>
            </a:r>
            <a:r>
              <a:rPr lang="cs-CZ" altLang="cs-CZ" sz="2000" b="1" dirty="0">
                <a:solidFill>
                  <a:srgbClr val="000000"/>
                </a:solidFill>
              </a:rPr>
              <a:t>=700W   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3419475" y="3565525"/>
          <a:ext cx="5473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9" name="Rovnice" r:id="rId3" imgW="2717640" imgH="469800" progId="Equation.3">
                  <p:embed/>
                </p:oleObj>
              </mc:Choice>
              <mc:Fallback>
                <p:oleObj name="Rovnice" r:id="rId3" imgW="271764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565525"/>
                        <a:ext cx="5473700" cy="9429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52425" y="3122613"/>
            <a:ext cx="3714750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podélných parametrů</a:t>
            </a:r>
          </a:p>
        </p:txBody>
      </p:sp>
      <p:graphicFrame>
        <p:nvGraphicFramePr>
          <p:cNvPr id="135176" name="Object 8"/>
          <p:cNvGraphicFramePr>
            <a:graphicFrameLocks noChangeAspect="1"/>
          </p:cNvGraphicFramePr>
          <p:nvPr/>
        </p:nvGraphicFramePr>
        <p:xfrm>
          <a:off x="971550" y="4654550"/>
          <a:ext cx="48958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80" name="Rovnice" r:id="rId5" imgW="2298600" imgH="914400" progId="Equation.3">
                  <p:embed/>
                </p:oleObj>
              </mc:Choice>
              <mc:Fallback>
                <p:oleObj name="Rovnice" r:id="rId5" imgW="229860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4550"/>
                        <a:ext cx="4895850" cy="19431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23838" y="981075"/>
            <a:ext cx="3629025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Výpočet maximálního proudu</a:t>
            </a:r>
          </a:p>
        </p:txBody>
      </p:sp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4067175" y="981075"/>
          <a:ext cx="45974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4" name="Rovnice" r:id="rId3" imgW="1942920" imgH="228600" progId="Equation.3">
                  <p:embed/>
                </p:oleObj>
              </mc:Choice>
              <mc:Fallback>
                <p:oleObj name="Rovnice" r:id="rId3" imgW="19429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981075"/>
                        <a:ext cx="4597400" cy="5397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214313" y="2060575"/>
            <a:ext cx="3714750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spouštěcí impedance</a:t>
            </a:r>
          </a:p>
        </p:txBody>
      </p:sp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4067175" y="2060575"/>
          <a:ext cx="4419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5" name="Rovnice" r:id="rId5" imgW="1866600" imgH="457200" progId="Equation.3">
                  <p:embed/>
                </p:oleObj>
              </mc:Choice>
              <mc:Fallback>
                <p:oleObj name="Rovnice" r:id="rId5" imgW="18666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060575"/>
                        <a:ext cx="4419600" cy="1079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31788" y="3500438"/>
            <a:ext cx="488791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celkového spouštěcího odporu</a:t>
            </a:r>
          </a:p>
        </p:txBody>
      </p:sp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684213" y="4005263"/>
          <a:ext cx="81168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6" name="Rovnice" r:id="rId7" imgW="3429000" imgH="291960" progId="Equation.3">
                  <p:embed/>
                </p:oleObj>
              </mc:Choice>
              <mc:Fallback>
                <p:oleObj name="Rovnice" r:id="rId7" imgW="3429000" imgH="291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05263"/>
                        <a:ext cx="8116887" cy="69056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323850" y="4995863"/>
            <a:ext cx="6059488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skutečné celkového spouštěcího odporu</a:t>
            </a:r>
          </a:p>
        </p:txBody>
      </p:sp>
      <p:graphicFrame>
        <p:nvGraphicFramePr>
          <p:cNvPr id="137229" name="Object 13"/>
          <p:cNvGraphicFramePr>
            <a:graphicFrameLocks noChangeAspect="1"/>
          </p:cNvGraphicFramePr>
          <p:nvPr/>
        </p:nvGraphicFramePr>
        <p:xfrm>
          <a:off x="2843213" y="5516563"/>
          <a:ext cx="594201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7" name="Rovnice" r:id="rId9" imgW="2692080" imgH="507960" progId="Equation.3">
                  <p:embed/>
                </p:oleObj>
              </mc:Choice>
              <mc:Fallback>
                <p:oleObj name="Rovnice" r:id="rId9" imgW="2692080" imgH="507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16563"/>
                        <a:ext cx="5942012" cy="11191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1" grpId="0"/>
      <p:bldP spid="137224" grpId="0"/>
      <p:bldP spid="137226" grpId="0"/>
      <p:bldP spid="137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Princip spouštění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856662" cy="1228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Jakým způsobem lze obecně snížit proud ?</a:t>
            </a:r>
          </a:p>
          <a:p>
            <a:pPr>
              <a:spcBef>
                <a:spcPct val="50000"/>
              </a:spcBef>
            </a:pPr>
            <a:r>
              <a:rPr lang="cs-CZ" altLang="cs-CZ" sz="2100" b="1" dirty="0">
                <a:solidFill>
                  <a:srgbClr val="000000"/>
                </a:solidFill>
              </a:rPr>
              <a:t>Podle Ohmova zákona lze snížit proud snížením napětí, zvýšením odporu nebo kombinací obou způsobů.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79388" y="2708275"/>
            <a:ext cx="8856662" cy="3779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4013" indent="-354013" algn="l"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978025" algn="l"/>
                <a:tab pos="2239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Jaké jsou základní výhody a nevýhody obou principů ?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1.	Snížení napájecího napětí (U </a:t>
            </a:r>
            <a:r>
              <a:rPr lang="en-US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 U</a:t>
            </a:r>
            <a:r>
              <a:rPr lang="cs-CZ" altLang="cs-CZ" sz="2000" b="1" baseline="-2500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en-US" altLang="cs-CZ" sz="2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cs-CZ" altLang="cs-CZ" sz="2000" b="1">
                <a:solidFill>
                  <a:srgbClr val="000000"/>
                </a:solidFill>
              </a:rPr>
              <a:t>	Výhody:	*	není třeba speciální motor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Nevýhody:	*	s poklesem napětí klesá i moment (M </a:t>
            </a:r>
            <a:r>
              <a:rPr lang="en-US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~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 U</a:t>
            </a:r>
            <a:r>
              <a:rPr lang="cs-CZ" altLang="cs-CZ" sz="2000" b="1" baseline="300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		*	nutné přídavné zařízení </a:t>
            </a:r>
            <a:endParaRPr lang="en-US" altLang="cs-CZ" sz="2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2.	Zvýšení odporu v rotoru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Výhody:	*	roste záběrový moment (lze dosáhnout i M</a:t>
            </a:r>
            <a:r>
              <a:rPr lang="cs-CZ" altLang="cs-CZ" sz="2000" b="1" baseline="-25000">
                <a:solidFill>
                  <a:srgbClr val="000000"/>
                </a:solidFill>
              </a:rPr>
              <a:t>z</a:t>
            </a:r>
            <a:r>
              <a:rPr lang="cs-CZ" altLang="cs-CZ" sz="2000" b="1">
                <a:solidFill>
                  <a:srgbClr val="000000"/>
                </a:solidFill>
              </a:rPr>
              <a:t> = M</a:t>
            </a:r>
            <a:r>
              <a:rPr lang="cs-CZ" altLang="cs-CZ" sz="2000" b="1" baseline="-25000">
                <a:solidFill>
                  <a:srgbClr val="000000"/>
                </a:solidFill>
              </a:rPr>
              <a:t>max</a:t>
            </a:r>
            <a:r>
              <a:rPr lang="cs-CZ" altLang="cs-CZ" sz="2000" b="1">
                <a:solidFill>
                  <a:srgbClr val="000000"/>
                </a:solidFill>
              </a:rPr>
              <a:t>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*	měkčí (plynulejší) rozběh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Nevýhody:	*	nutný speciální motor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*	zvýšení ztrát při rozběhu, v některých případech i při 		chodu motoru	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  <a:endParaRPr lang="en-US" altLang="cs-CZ" sz="20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713787" cy="792162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85738" y="981075"/>
            <a:ext cx="4530725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Celkový odpor v rotoru při spouštění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79388" y="2420938"/>
            <a:ext cx="4294187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počtu spouštěcích stupňů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00563" y="3914775"/>
            <a:ext cx="356711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v</a:t>
            </a:r>
            <a:r>
              <a:rPr lang="cs-CZ" altLang="cs-CZ" sz="2000" b="1">
                <a:solidFill>
                  <a:srgbClr val="000000"/>
                </a:solidFill>
              </a:rPr>
              <a:t>olíme 3 spouštěcí stupně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23850" y="4635500"/>
            <a:ext cx="3643313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36000" tIns="36000" rIns="36000" bIns="36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skutečné nesymetrie</a:t>
            </a:r>
          </a:p>
        </p:txBody>
      </p:sp>
      <p:graphicFrame>
        <p:nvGraphicFramePr>
          <p:cNvPr id="138251" name="Object 11"/>
          <p:cNvGraphicFramePr>
            <a:graphicFrameLocks noChangeAspect="1"/>
          </p:cNvGraphicFramePr>
          <p:nvPr/>
        </p:nvGraphicFramePr>
        <p:xfrm>
          <a:off x="3525838" y="1463675"/>
          <a:ext cx="5267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7" name="Rovnice" r:id="rId3" imgW="2286000" imgH="228600" progId="Equation.3">
                  <p:embed/>
                </p:oleObj>
              </mc:Choice>
              <mc:Fallback>
                <p:oleObj name="Rovnice" r:id="rId3" imgW="22860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1463675"/>
                        <a:ext cx="5267325" cy="5254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12"/>
          <p:cNvGraphicFramePr>
            <a:graphicFrameLocks noChangeAspect="1"/>
          </p:cNvGraphicFramePr>
          <p:nvPr/>
        </p:nvGraphicFramePr>
        <p:xfrm>
          <a:off x="4500563" y="2349500"/>
          <a:ext cx="4364037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8" name="Rovnice" r:id="rId5" imgW="1892160" imgH="634680" progId="Equation.3">
                  <p:embed/>
                </p:oleObj>
              </mc:Choice>
              <mc:Fallback>
                <p:oleObj name="Rovnice" r:id="rId5" imgW="1892160" imgH="634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349500"/>
                        <a:ext cx="4364037" cy="14620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13"/>
          <p:cNvGraphicFramePr>
            <a:graphicFrameLocks noChangeAspect="1"/>
          </p:cNvGraphicFramePr>
          <p:nvPr/>
        </p:nvGraphicFramePr>
        <p:xfrm>
          <a:off x="1763713" y="5165725"/>
          <a:ext cx="57165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9" name="Rovnice" r:id="rId7" imgW="2412720" imgH="482400" progId="Equation.3">
                  <p:embed/>
                </p:oleObj>
              </mc:Choice>
              <mc:Fallback>
                <p:oleObj name="Rovnice" r:id="rId7" imgW="2412720" imgH="482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165725"/>
                        <a:ext cx="5716587" cy="1143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/>
      <p:bldP spid="138245" grpId="0"/>
      <p:bldP spid="138247" grpId="0"/>
      <p:bldP spid="1382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39750" y="188913"/>
            <a:ext cx="21605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Určení odporů pro spouštění</a:t>
            </a:r>
            <a:endParaRPr lang="en-US" altLang="cs-CZ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2843213" y="115888"/>
          <a:ext cx="6199187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1" name="Rovnice" r:id="rId3" imgW="2997000" imgH="711000" progId="Equation.3">
                  <p:embed/>
                </p:oleObj>
              </mc:Choice>
              <mc:Fallback>
                <p:oleObj name="Rovnice" r:id="rId3" imgW="29970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5888"/>
                        <a:ext cx="6199187" cy="14684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71438" y="1844675"/>
            <a:ext cx="27717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jednotlivých odporů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50542" name="Object 14"/>
          <p:cNvGraphicFramePr>
            <a:graphicFrameLocks noChangeAspect="1"/>
          </p:cNvGraphicFramePr>
          <p:nvPr/>
        </p:nvGraphicFramePr>
        <p:xfrm>
          <a:off x="2944813" y="1844675"/>
          <a:ext cx="5011737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2" name="Rovnice" r:id="rId5" imgW="2514600" imgH="685800" progId="Equation.3">
                  <p:embed/>
                </p:oleObj>
              </mc:Choice>
              <mc:Fallback>
                <p:oleObj name="Rovnice" r:id="rId5" imgW="2514600" imgH="685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1844675"/>
                        <a:ext cx="5011737" cy="13652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107950" y="3448050"/>
            <a:ext cx="28082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maximálního proudu na rotoru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50544" name="Object 16"/>
          <p:cNvGraphicFramePr>
            <a:graphicFrameLocks noChangeAspect="1"/>
          </p:cNvGraphicFramePr>
          <p:nvPr/>
        </p:nvGraphicFramePr>
        <p:xfrm>
          <a:off x="2987675" y="3429000"/>
          <a:ext cx="513873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3" name="Rovnice" r:id="rId7" imgW="2577960" imgH="431640" progId="Equation.3">
                  <p:embed/>
                </p:oleObj>
              </mc:Choice>
              <mc:Fallback>
                <p:oleObj name="Rovnice" r:id="rId7" imgW="257796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429000"/>
                        <a:ext cx="5138738" cy="8588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107950" y="4581525"/>
            <a:ext cx="28797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Výpočet ztrátového výkonu na spouštěči</a:t>
            </a:r>
            <a:endParaRPr lang="en-US" altLang="cs-CZ" sz="2000" b="1">
              <a:solidFill>
                <a:srgbClr val="000000"/>
              </a:solidFill>
            </a:endParaRPr>
          </a:p>
        </p:txBody>
      </p:sp>
      <p:graphicFrame>
        <p:nvGraphicFramePr>
          <p:cNvPr id="150546" name="Object 18"/>
          <p:cNvGraphicFramePr>
            <a:graphicFrameLocks noChangeAspect="1"/>
          </p:cNvGraphicFramePr>
          <p:nvPr/>
        </p:nvGraphicFramePr>
        <p:xfrm>
          <a:off x="3059113" y="4581525"/>
          <a:ext cx="468312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4" name="Rovnice" r:id="rId9" imgW="2349360" imgH="736560" progId="Equation.3">
                  <p:embed/>
                </p:oleObj>
              </mc:Choice>
              <mc:Fallback>
                <p:oleObj name="Rovnice" r:id="rId9" imgW="2349360" imgH="7365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581525"/>
                        <a:ext cx="4683125" cy="146526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0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0" r="48021" b="7715"/>
          <a:stretch>
            <a:fillRect/>
          </a:stretch>
        </p:blipFill>
        <p:spPr bwMode="auto">
          <a:xfrm>
            <a:off x="34925" y="44450"/>
            <a:ext cx="5561013" cy="66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4450"/>
            <a:ext cx="3760787" cy="29225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6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2749550" cy="3716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4"/>
          <p:cNvCxnSpPr/>
          <p:nvPr/>
        </p:nvCxnSpPr>
        <p:spPr bwMode="auto">
          <a:xfrm>
            <a:off x="3177371" y="3393719"/>
            <a:ext cx="798167" cy="705933"/>
          </a:xfrm>
          <a:prstGeom prst="line">
            <a:avLst/>
          </a:prstGeom>
          <a:solidFill>
            <a:srgbClr val="FFFF99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/>
          <p:cNvCxnSpPr/>
          <p:nvPr/>
        </p:nvCxnSpPr>
        <p:spPr bwMode="auto">
          <a:xfrm>
            <a:off x="3177371" y="5589240"/>
            <a:ext cx="798167" cy="705933"/>
          </a:xfrm>
          <a:prstGeom prst="line">
            <a:avLst/>
          </a:prstGeom>
          <a:solidFill>
            <a:srgbClr val="FFFF99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10"/>
          <p:cNvCxnSpPr/>
          <p:nvPr/>
        </p:nvCxnSpPr>
        <p:spPr bwMode="auto">
          <a:xfrm>
            <a:off x="3094510" y="1278222"/>
            <a:ext cx="798167" cy="705933"/>
          </a:xfrm>
          <a:prstGeom prst="line">
            <a:avLst/>
          </a:prstGeom>
          <a:solidFill>
            <a:srgbClr val="FFFF99"/>
          </a:solidFill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113320" y="2313346"/>
            <a:ext cx="346093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394200" algn="l"/>
                <a:tab pos="6008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Vliv příčných parametrů lze zanedbat (jestliže nesou určeny)</a:t>
            </a:r>
            <a:endParaRPr lang="en-US" alt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86518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 s odporovou klecí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07950" y="1268413"/>
            <a:ext cx="8856663" cy="3930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	</a:t>
            </a:r>
            <a:r>
              <a:rPr lang="cs-CZ" altLang="cs-CZ" sz="2000" b="1" u="sng">
                <a:solidFill>
                  <a:srgbClr val="000000"/>
                </a:solidFill>
              </a:rPr>
              <a:t>Klec rotoru je odlita z materiálu s vyšším měrným odporem (mosaz) nebo se snižuje průřez (prořezání nebo zúžení spojek). </a:t>
            </a:r>
            <a:endParaRPr lang="cs-CZ" altLang="cs-CZ" sz="2000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Vlastnosti motoru: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snížení záběrového proudu a zvýšení záběrového momentu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zvýšení ztrát při chodu motoru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Použití: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motor se používá v případech s častými rozběhy náročnými na záběrový moment a krátkou dobou chodu.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využití – motory s krátkodobým a přerušovaným provozem (jeřáby, výtahy)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865187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 s dvojitou klecí 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8856663" cy="213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Technologické a provozní požadavky</a:t>
            </a:r>
            <a:r>
              <a:rPr lang="cs-CZ" altLang="cs-CZ" sz="24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zachovat jednoduchou konstrukci a výrobu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zachovat vysokou spolehlivost a minimální nároky na údržbu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odporový rozběh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 snížení záběrového proudu a zvýšení záběrového momentu 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zachovat nízké ztráty a vysokou účinnost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4" t="55371" r="48195" b="28386"/>
          <a:stretch>
            <a:fillRect/>
          </a:stretch>
        </p:blipFill>
        <p:spPr bwMode="auto">
          <a:xfrm>
            <a:off x="107950" y="3457575"/>
            <a:ext cx="2312988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844800" y="3500438"/>
            <a:ext cx="5903913" cy="277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6575" indent="-536575" algn="l"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Konstrukce</a:t>
            </a:r>
            <a:r>
              <a:rPr lang="cs-CZ" altLang="cs-CZ" sz="2400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R	-	</a:t>
            </a:r>
            <a:r>
              <a:rPr lang="cs-CZ" altLang="cs-CZ" sz="2400" b="1" u="sng">
                <a:solidFill>
                  <a:srgbClr val="000000"/>
                </a:solidFill>
              </a:rPr>
              <a:t>rozběhová klec</a:t>
            </a:r>
            <a:r>
              <a:rPr lang="cs-CZ" altLang="cs-CZ" sz="2000" b="1">
                <a:solidFill>
                  <a:srgbClr val="000000"/>
                </a:solidFill>
              </a:rPr>
              <a:t> – má menší průřez a je zhotovena z materiálu s vyšším měrným odporem (mosaz)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B	-	</a:t>
            </a:r>
            <a:r>
              <a:rPr lang="cs-CZ" altLang="cs-CZ" sz="2400" b="1" u="sng">
                <a:solidFill>
                  <a:srgbClr val="000000"/>
                </a:solidFill>
              </a:rPr>
              <a:t>pracovní klec</a:t>
            </a:r>
            <a:r>
              <a:rPr lang="cs-CZ" altLang="cs-CZ" sz="2000" b="1">
                <a:solidFill>
                  <a:srgbClr val="000000"/>
                </a:solidFill>
              </a:rPr>
              <a:t> – má větší průřez a je zhotovena z materiálu s nižším měrným odporem (měď)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2072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Princip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56662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Princip je založen na rozdílné frekvenci při rozběhu a normálním běhu motoru a na rozptylové reaktanci, která je dána frekvencí</a:t>
            </a:r>
            <a:r>
              <a:rPr lang="cs-CZ" altLang="cs-CZ" sz="2400" b="1" u="sng" dirty="0">
                <a:solidFill>
                  <a:srgbClr val="000000"/>
                </a:solidFill>
              </a:rPr>
              <a:t>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276475"/>
            <a:ext cx="29368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059113" y="1811338"/>
            <a:ext cx="6011862" cy="5002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1. </a:t>
            </a:r>
            <a:r>
              <a:rPr lang="cs-CZ" altLang="cs-CZ" sz="2200" b="1" u="sng">
                <a:solidFill>
                  <a:srgbClr val="000000"/>
                </a:solidFill>
              </a:rPr>
              <a:t>Rozběh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	</a:t>
            </a:r>
            <a:r>
              <a:rPr lang="cs-CZ" altLang="cs-CZ" sz="2000" b="1" u="sng">
                <a:solidFill>
                  <a:srgbClr val="000000"/>
                </a:solidFill>
              </a:rPr>
              <a:t>Při rozběhu je na rotoru síťová frekvence</a:t>
            </a:r>
            <a:r>
              <a:rPr lang="cs-CZ" altLang="cs-CZ" sz="20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	Spodní klec je uložena hluboko v železe (magnetickém obvodu) 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	</a:t>
            </a:r>
            <a:r>
              <a:rPr lang="cs-CZ" altLang="cs-CZ" sz="2000" b="1">
                <a:solidFill>
                  <a:srgbClr val="000000"/>
                </a:solidFill>
              </a:rPr>
              <a:t>okolo spodní klece se přes úzký, dlouhý krček uzavírá silný rozptylový magnetický tok (X</a:t>
            </a:r>
            <a:r>
              <a:rPr lang="cs-CZ" altLang="cs-CZ" sz="2000" b="1" baseline="-25000">
                <a:solidFill>
                  <a:srgbClr val="000000"/>
                </a:solidFill>
              </a:rPr>
              <a:t>L</a:t>
            </a:r>
            <a:r>
              <a:rPr lang="cs-CZ" altLang="cs-CZ" sz="20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= 2**f*L</a:t>
            </a:r>
            <a:r>
              <a:rPr lang="cs-CZ" altLang="cs-CZ" sz="2000" b="1" baseline="-25000">
                <a:solidFill>
                  <a:srgbClr val="000000"/>
                </a:solidFill>
                <a:sym typeface="Symbol" panose="05050102010706020507" pitchFamily="18" charset="2"/>
              </a:rPr>
              <a:t>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) 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impedance spodní klece je tak velká, že jí neprochází téměř žádný proud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	horní klec je uložena pod povrchem rotoru, rozptylový tok se přes vzduchovou mezeru neuzavře a je minimální</a:t>
            </a:r>
          </a:p>
          <a:p>
            <a:pPr>
              <a:spcBef>
                <a:spcPct val="3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téměř veškerý proud prochází horní klecí, které má velký měrný odpor.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8713787" cy="2439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2. </a:t>
            </a:r>
            <a:r>
              <a:rPr lang="cs-CZ" altLang="cs-CZ" sz="2200" b="1" u="sng" dirty="0">
                <a:solidFill>
                  <a:srgbClr val="000000"/>
                </a:solidFill>
              </a:rPr>
              <a:t>Chod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</a:rPr>
              <a:t>Při jmenovitých otáčkách je na rotoru minimální frekvence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 rozptylová reaktance je také minimální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	</a:t>
            </a:r>
            <a:r>
              <a:rPr lang="cs-CZ" altLang="cs-CZ" sz="2000" b="1" dirty="0">
                <a:solidFill>
                  <a:srgbClr val="000000"/>
                </a:solidFill>
              </a:rPr>
              <a:t>proud se rozdělí v poměru odporů obou klecí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 téměř celý proud bude procházet pracovní klecí, která má minimální odpor</a:t>
            </a: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5" t="25114" r="19388" b="34554"/>
          <a:stretch>
            <a:fillRect/>
          </a:stretch>
        </p:blipFill>
        <p:spPr bwMode="auto">
          <a:xfrm>
            <a:off x="4033838" y="2708275"/>
            <a:ext cx="4859337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50825" y="2708275"/>
            <a:ext cx="2808288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  <a:sym typeface="Symbol" panose="05050102010706020507" pitchFamily="18" charset="2"/>
              </a:rPr>
              <a:t>Momentová charakteristika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79388" y="4149725"/>
            <a:ext cx="2808287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536575" indent="-536575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cs-CZ" altLang="cs-CZ" sz="2200" b="1" baseline="-25000">
                <a:solidFill>
                  <a:srgbClr val="000000"/>
                </a:solidFill>
                <a:sym typeface="Symbol" panose="05050102010706020507" pitchFamily="18" charset="2"/>
              </a:rPr>
              <a:t>B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 	-	pracovní klec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3024187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536575" indent="-536575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cs-CZ" altLang="cs-CZ" sz="2200" b="1" baseline="-25000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 	-	rozběhová klec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179388" y="4724400"/>
            <a:ext cx="338455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982663" indent="-982663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M</a:t>
            </a:r>
            <a:r>
              <a:rPr lang="cs-CZ" altLang="cs-CZ" sz="2200" b="1" baseline="-25000">
                <a:solidFill>
                  <a:srgbClr val="000000"/>
                </a:solidFill>
                <a:sym typeface="Symbol" panose="05050102010706020507" pitchFamily="18" charset="2"/>
              </a:rPr>
              <a:t>R+B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 	-	výsledná charakteristika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0" grpId="0"/>
      <p:bldP spid="143371" grpId="0"/>
      <p:bldP spid="1433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649287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 s vírovou klecí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07950" y="908050"/>
            <a:ext cx="8856663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Princip je stejný jako u rotoru s dvojitou klecí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vírová klec je vhodná u rotorů s velkým průměrem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vodič v hluboké drážce si můžeme představit jako paralelně zapojené vodiče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v první fázi rozběhu prochází proud vlivem rozptylu pouze ve vrchní části, s rostoucími otáčkami se aktivní průřez zvyšuje   </a:t>
            </a: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429000"/>
            <a:ext cx="5643562" cy="3359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011863" y="3573463"/>
            <a:ext cx="2808287" cy="930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marL="982663" indent="-982663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sym typeface="Symbol" panose="05050102010706020507" pitchFamily="18" charset="2"/>
              </a:rPr>
              <a:t>Poměr drážky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 – 1/5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sym typeface="Symbol" panose="05050102010706020507" pitchFamily="18" charset="2"/>
              </a:rPr>
              <a:t>Materiál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 - hliník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9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73350"/>
            <a:ext cx="58674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2" t="31023" r="23216" b="51399"/>
          <a:stretch>
            <a:fillRect/>
          </a:stretch>
        </p:blipFill>
        <p:spPr bwMode="auto">
          <a:xfrm>
            <a:off x="34925" y="44450"/>
            <a:ext cx="4465638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30273" r="27344" b="54964"/>
          <a:stretch>
            <a:fillRect/>
          </a:stretch>
        </p:blipFill>
        <p:spPr bwMode="auto">
          <a:xfrm>
            <a:off x="4572000" y="44450"/>
            <a:ext cx="453707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011863" y="3573463"/>
            <a:ext cx="2808287" cy="1187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sym typeface="Symbol" panose="05050102010706020507" pitchFamily="18" charset="2"/>
              </a:rPr>
              <a:t>Porovnání momentových charakteristik</a:t>
            </a:r>
            <a:endParaRPr lang="cs-CZ" altLang="cs-CZ" sz="24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900113" y="1989138"/>
            <a:ext cx="28082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provedení dvojité klece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5651500" y="1982788"/>
            <a:ext cx="28082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provedení vírové klece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/>
      <p:bldP spid="145419" grpId="0"/>
      <p:bldP spid="1454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921625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Přímé připojení motoru k síti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9388" y="1403350"/>
            <a:ext cx="8856662" cy="49228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	Při přímém připojení musíme vzít v úvahu velký záběrový proud a důsledky tohoto proudu – </a:t>
            </a:r>
            <a:r>
              <a:rPr lang="cs-CZ" altLang="cs-CZ" sz="2200" b="1" u="sng" dirty="0">
                <a:solidFill>
                  <a:srgbClr val="000000"/>
                </a:solidFill>
              </a:rPr>
              <a:t>zejména úbytek napětí. 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Je určena hranice výkonů pro přímé připojení k síti ?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Není, možnosti jsou dány místními podmínkami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úbytek napětí může ohrozit činnost dalších zařízení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úbytek napětí může způsobit problémy jiným odběratelům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Obecně platí zásada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nemá-li podnik (majitel motoru) vlastní distribuční transformátor, pak by se měl omezit záběrový proud i při relativně malých výkonech motorů (zhruba do 3 kW, podle místních podmínek může být ale i méně).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má-li podnik vlastní distribuční transformátor, je to jeho problém. V některých případech se spouští přímo motory i desítky kW.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funkce motorového vývodu</a:t>
            </a:r>
            <a:r>
              <a:rPr lang="cs-CZ" altLang="cs-CZ" sz="3600" b="0" u="sng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424863" cy="149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Motorový vývod musí splňovat následující podmínky</a:t>
            </a:r>
            <a:r>
              <a:rPr lang="cs-CZ" altLang="cs-CZ" sz="22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1.	Odpojení a vypnutí za normálních provozních podmínek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2.	Ochrana proti zkratu, přetížení a dlouhému rozběhu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3.	Spínání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motoru, bezpečné odpojení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79388" y="2757488"/>
            <a:ext cx="8856662" cy="32008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439863" indent="-1439863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0700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0088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49475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28863" algn="l"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60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32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04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7663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Obecné možnosti realizace motorového vývodu: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2 </a:t>
            </a:r>
            <a:r>
              <a:rPr lang="cs-CZ" altLang="cs-CZ" sz="2000" b="1" u="sng" dirty="0">
                <a:solidFill>
                  <a:srgbClr val="000000"/>
                </a:solidFill>
              </a:rPr>
              <a:t>přístroje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a)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</a:t>
            </a:r>
            <a:r>
              <a:rPr lang="cs-CZ" altLang="cs-CZ" sz="2000" b="1" dirty="0">
                <a:solidFill>
                  <a:srgbClr val="000000"/>
                </a:solidFill>
              </a:rPr>
              <a:t>	-	jistič, </a:t>
            </a:r>
            <a:r>
              <a:rPr lang="cs-CZ" altLang="cs-CZ" sz="2000" b="1" u="sng" dirty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>
                <a:solidFill>
                  <a:srgbClr val="000000"/>
                </a:solidFill>
              </a:rPr>
              <a:t> - mechanický spínač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b</a:t>
            </a:r>
            <a:r>
              <a:rPr lang="cs-CZ" altLang="cs-CZ" sz="2000" b="1" dirty="0">
                <a:solidFill>
                  <a:srgbClr val="000000"/>
                </a:solidFill>
              </a:rPr>
              <a:t>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</a:t>
            </a:r>
            <a:r>
              <a:rPr lang="cs-CZ" altLang="cs-CZ" sz="2000" b="1" dirty="0">
                <a:solidFill>
                  <a:srgbClr val="000000"/>
                </a:solidFill>
              </a:rPr>
              <a:t>	-	jištěný motorový spouštěč, </a:t>
            </a:r>
            <a:r>
              <a:rPr lang="cs-CZ" altLang="cs-CZ" sz="2000" b="1" u="sng" dirty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>
                <a:solidFill>
                  <a:srgbClr val="000000"/>
                </a:solidFill>
              </a:rPr>
              <a:t> –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stykač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c)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	-	jistič,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spínání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stykač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d)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jištění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-	pojistka + tepelné relé, spínání - stykač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1 přístroj (jedny silové kontakty):</a:t>
            </a:r>
            <a:endParaRPr lang="cs-CZ" altLang="cs-CZ" sz="2000" b="1" u="sng" dirty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a)</a:t>
            </a:r>
            <a:r>
              <a:rPr lang="cs-CZ" altLang="cs-CZ" sz="2000" b="1" dirty="0">
                <a:solidFill>
                  <a:srgbClr val="000000"/>
                </a:solidFill>
              </a:rPr>
              <a:t>	Kombinace jištěný motorový spouštěč +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stykač v jednom přístroji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b)</a:t>
            </a:r>
            <a:r>
              <a:rPr lang="cs-CZ" altLang="cs-CZ" sz="2000" b="1" dirty="0">
                <a:solidFill>
                  <a:srgbClr val="000000"/>
                </a:solidFill>
              </a:rPr>
              <a:t>	Integrál </a:t>
            </a:r>
          </a:p>
        </p:txBody>
      </p:sp>
    </p:spTree>
    <p:extLst>
      <p:ext uri="{BB962C8B-B14F-4D97-AF65-F5344CB8AC3E}">
        <p14:creationId xmlns:p14="http://schemas.microsoft.com/office/powerpoint/2010/main" val="32442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Spínací přístroje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424863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Kategorie užití spínacích přístrojů</a:t>
            </a:r>
            <a:r>
              <a:rPr lang="cs-CZ" altLang="cs-CZ" sz="24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Kategorii užití spínacích přístrojů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použití spínacích přístrojů podle provozních podmínek a charakteru zátěže.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Závisí: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typu spínané zátěže (motor, odporník, indukční nebo kapacitní 	zátěž)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podmínkách, za kterých dochází ke spínání (normální chod 	motoru, brzdění, reverzace,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5888"/>
            <a:ext cx="8642350" cy="777875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Kategorie užití (střídavé aplikace)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23850" y="1171575"/>
            <a:ext cx="8640763" cy="56630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Kategorie AC-1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neinduktivní nebo jen slabě induktivní zátěže, topné odpory, … proudový náraz při zapnutí do 1,5*I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400" b="1" u="sng" dirty="0" smtClean="0">
                <a:solidFill>
                  <a:srgbClr val="000000"/>
                </a:solidFill>
              </a:rPr>
              <a:t>Kategorie </a:t>
            </a:r>
            <a:r>
              <a:rPr lang="cs-CZ" altLang="cs-CZ" sz="2400" b="1" u="sng" dirty="0">
                <a:solidFill>
                  <a:srgbClr val="000000"/>
                </a:solidFill>
              </a:rPr>
              <a:t>AC-2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spínání kroužkových motorů a motorů s omezeným proudovým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rázem</a:t>
            </a:r>
            <a:r>
              <a:rPr lang="cs-CZ" altLang="cs-CZ" sz="2000" b="1" dirty="0">
                <a:solidFill>
                  <a:srgbClr val="000000"/>
                </a:solidFill>
              </a:rPr>
              <a:t>, proudový náraz při zapnutí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4*I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  <a:endParaRPr lang="cs-CZ" altLang="cs-CZ" sz="2000" b="1" baseline="-25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Kategorie AC-3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spínání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motorů </a:t>
            </a:r>
            <a:r>
              <a:rPr lang="cs-CZ" altLang="cs-CZ" sz="2000" b="1" dirty="0">
                <a:solidFill>
                  <a:srgbClr val="000000"/>
                </a:solidFill>
              </a:rPr>
              <a:t>s kotvou nakrátko bez omezení záběrového proudu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proudový </a:t>
            </a:r>
            <a:r>
              <a:rPr lang="cs-CZ" altLang="cs-CZ" sz="2000" b="1" dirty="0">
                <a:solidFill>
                  <a:srgbClr val="000000"/>
                </a:solidFill>
              </a:rPr>
              <a:t>náraz při zapnutí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8*I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  <a:endParaRPr lang="cs-CZ" altLang="cs-CZ" sz="2000" b="1" baseline="-25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Kategorie </a:t>
            </a:r>
            <a:r>
              <a:rPr lang="cs-CZ" altLang="cs-CZ" sz="2400" b="1" u="sng" dirty="0">
                <a:solidFill>
                  <a:srgbClr val="000000"/>
                </a:solidFill>
              </a:rPr>
              <a:t>AC-4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brzdění protiproudem motorů, častá reverzace, popojíždění motorů</a:t>
            </a:r>
            <a:r>
              <a:rPr lang="cs-CZ" altLang="cs-CZ" sz="2000" b="1" dirty="0">
                <a:solidFill>
                  <a:srgbClr val="000000"/>
                </a:solidFill>
              </a:rPr>
              <a:t>, proudový náraz při zapnutí 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10*I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Pozn. ostatní kategorie se netýkají motorů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07949" y="981075"/>
            <a:ext cx="5978277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92500" algn="l"/>
                <a:tab pos="37671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	výkony do 250 kW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kategorie AC-3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ovládání 230V AC, nebo DC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šroubové nebo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připojení vodičů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různé kombinace kontaktů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příslušenství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Stykače pro motory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227" y="1012269"/>
            <a:ext cx="2808312" cy="28278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028" r="6149"/>
          <a:stretch/>
        </p:blipFill>
        <p:spPr>
          <a:xfrm>
            <a:off x="216766" y="2937279"/>
            <a:ext cx="2880321" cy="38760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661" y="3840091"/>
            <a:ext cx="2648835" cy="29241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430" y="2804915"/>
            <a:ext cx="3067887" cy="314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85461" y="116632"/>
            <a:ext cx="8879027" cy="6641117"/>
            <a:chOff x="85461" y="116632"/>
            <a:chExt cx="8879027" cy="6641117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821" y="116632"/>
              <a:ext cx="7885667" cy="6641117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61" y="116632"/>
              <a:ext cx="3118387" cy="834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8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09" y="116632"/>
            <a:ext cx="5320087" cy="3816424"/>
          </a:xfrm>
          <a:prstGeom prst="rect">
            <a:avLst/>
          </a:prstGeom>
        </p:spPr>
      </p:pic>
      <p:sp>
        <p:nvSpPr>
          <p:cNvPr id="1085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2880444" cy="1728490"/>
          </a:xfrm>
          <a:noFill/>
          <a:ln/>
        </p:spPr>
        <p:txBody>
          <a:bodyPr/>
          <a:lstStyle/>
          <a:p>
            <a:pPr algn="ctr"/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Mechanické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spínače</a:t>
            </a:r>
            <a:endParaRPr lang="cs-CZ" altLang="cs-CZ" sz="3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91" y="4809052"/>
            <a:ext cx="4285497" cy="1987937"/>
          </a:xfrm>
          <a:prstGeom prst="rect">
            <a:avLst/>
          </a:prstGeom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96881" y="2420888"/>
            <a:ext cx="4482109" cy="3323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Vyrábějí se v rozsahu jmenovitých proudů od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10 </a:t>
            </a:r>
            <a:r>
              <a:rPr lang="cs-CZ" altLang="cs-CZ" sz="2000" b="1" dirty="0">
                <a:solidFill>
                  <a:srgbClr val="000000"/>
                </a:solidFill>
              </a:rPr>
              <a:t>do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300 </a:t>
            </a:r>
            <a:r>
              <a:rPr lang="cs-CZ" altLang="cs-CZ" sz="2000" b="1" dirty="0">
                <a:solidFill>
                  <a:srgbClr val="000000"/>
                </a:solidFill>
              </a:rPr>
              <a:t>A, v kategorii spínání AC-3 s různými spínacími funkcemi: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přímé připojení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reverzace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přepínač hvězda – trojúhelník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obecné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přepínače (měření U, I)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Běžné přídavné moduly: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blok pomocných kontaktů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425060" cy="864394"/>
          </a:xfrm>
          <a:noFill/>
          <a:ln/>
        </p:spPr>
        <p:txBody>
          <a:bodyPr/>
          <a:lstStyle/>
          <a:p>
            <a:pPr algn="ctr"/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Mechanické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spínače</a:t>
            </a:r>
            <a:endParaRPr lang="cs-CZ" altLang="cs-CZ" sz="3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96752"/>
            <a:ext cx="8785100" cy="24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58477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Koordinace stykače s přístroji chránící před zkratem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je klíčová z pohledu spolehlivosti motorového vývodu.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určuje volbu přístrojů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 komplexního přístroje (zahrnuje jak spínací, tak i chránící funkci) se koordinace neřeší, je zajištěna výrobcem přístroje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Možnosti koordinace:</a:t>
            </a:r>
          </a:p>
          <a:p>
            <a:pPr>
              <a:spcBef>
                <a:spcPts val="6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Koordinace typu 1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je dovoleno poškození přístroje, nenastane ale žádné riziko pro obsluhu, komponenty mimo přístroj nejsou poškozeny. Po vypnutí zkratu je nutná kontrola a případná výměna. Nejčastější řešení 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400" b="1" dirty="0">
                <a:solidFill>
                  <a:srgbClr val="000000"/>
                </a:solidFill>
              </a:rPr>
              <a:t>Koordinace typu 2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při </a:t>
            </a:r>
            <a:r>
              <a:rPr lang="cs-CZ" altLang="cs-CZ" sz="2000" b="1" dirty="0">
                <a:solidFill>
                  <a:srgbClr val="000000"/>
                </a:solidFill>
              </a:rPr>
              <a:t>zkratu stykač nebo spouštěč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nesmí způsobit nebezpečí </a:t>
            </a:r>
            <a:r>
              <a:rPr lang="cs-CZ" altLang="cs-CZ" sz="2000" b="1" dirty="0">
                <a:solidFill>
                  <a:srgbClr val="000000"/>
                </a:solidFill>
              </a:rPr>
              <a:t>pro osoby a instalaci 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musí být vhodný pro </a:t>
            </a:r>
            <a:r>
              <a:rPr lang="cs-CZ" altLang="cs-CZ" sz="2000" b="1" dirty="0">
                <a:solidFill>
                  <a:srgbClr val="000000"/>
                </a:solidFill>
              </a:rPr>
              <a:t>další používání. Při zkratu může ale dojít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 lehkému svaření kontaktů.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400" b="1" dirty="0">
                <a:solidFill>
                  <a:srgbClr val="000000"/>
                </a:solidFill>
              </a:rPr>
              <a:t>Úplná koordinace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Nesmí dojít k žádnému poškození kontaktů</a:t>
            </a:r>
          </a:p>
        </p:txBody>
      </p:sp>
      <p:sp>
        <p:nvSpPr>
          <p:cNvPr id="1484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675687" cy="576263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Kombinace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 spouštění motorů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Motorové spouštěče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928100" cy="3170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Funkce:	-	ochrana proto zkratu a přetížení, nahrazuje jistič (pojistku)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přesnější nastavení jmenovitého proudu motoru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možnost místního ovládání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vhodná kombinace se stykači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	-	spouštěč jako kompletní přístroj, termomagnetická nebo elektronická spoušť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modulární konstrukce, elektronická spoušť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Realizace	-	samostatný motorový spouštěč pro místní ovládání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kombinace se stykačem</a:t>
            </a:r>
          </a:p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šroubové nebo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provedení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861048"/>
            <a:ext cx="2303810" cy="2773515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584" y="4739973"/>
            <a:ext cx="5594442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Jištění motorů, proudy do 32A, termomagnetická spoušť, koordinace 1 a 2, šroubové nebo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bezšroubové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provedení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Elektronické motorové spouštěče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47664" y="1700808"/>
            <a:ext cx="4183093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Základna a elektronická spoušť, nastavení proudu a rozběhu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9447" b="22334"/>
          <a:stretch/>
        </p:blipFill>
        <p:spPr>
          <a:xfrm>
            <a:off x="6069302" y="1088772"/>
            <a:ext cx="2785773" cy="24484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12" y="2388662"/>
            <a:ext cx="3419708" cy="3698537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2212" y="6092661"/>
            <a:ext cx="246177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17663" indent="-1617663"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Kompletní přístroj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13494" y="948173"/>
            <a:ext cx="836296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6213" indent="-176213"/>
            <a:r>
              <a:rPr lang="cs-CZ" altLang="cs-CZ" sz="2000" b="1" dirty="0" smtClean="0">
                <a:solidFill>
                  <a:srgbClr val="000000"/>
                </a:solidFill>
              </a:rPr>
              <a:t>-	přesnější nastavení a spolehlivé působení</a:t>
            </a:r>
          </a:p>
          <a:p>
            <a:pPr marL="176213" indent="-176213"/>
            <a:r>
              <a:rPr lang="cs-CZ" altLang="cs-CZ" sz="2000" b="1" dirty="0" smtClean="0">
                <a:solidFill>
                  <a:srgbClr val="000000"/>
                </a:solidFill>
              </a:rPr>
              <a:t>-	možnost nastavení pro rozběh (lehký, těžký)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757" y="3245335"/>
            <a:ext cx="3233732" cy="34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snížením napětí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56662" cy="3200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4013" indent="-35401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1.	spouštěcí odpory</a:t>
            </a:r>
            <a:r>
              <a:rPr lang="cs-CZ" altLang="cs-CZ" sz="2000" b="1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Odpory jsou připojeny sériově k motoru. Na odporech se vytvoří úbytek napětí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snížení napájecího napětí motoru. Po rozběhu se odpory vyřadí (zkratují). Příliš se nepoužívá.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Výhoda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*	jednoduchost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Nevýhoda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*	ztrátový rozběh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		*	proud klesá s první mocninou, ale moment s druhou 			mocninou napětí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Použití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jednoduché aplikace s malým požadavkem na záběrový 	moment	</a:t>
            </a: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995738" y="4081463"/>
          <a:ext cx="3168650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Rovnice" r:id="rId3" imgW="1193760" imgH="1002960" progId="Equation.3">
                  <p:embed/>
                </p:oleObj>
              </mc:Choice>
              <mc:Fallback>
                <p:oleObj name="Rovnice" r:id="rId3" imgW="1193760" imgH="1002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81463"/>
                        <a:ext cx="3168650" cy="26622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Spouštěčové kombinace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gray">
          <a:xfrm>
            <a:off x="107950" y="981075"/>
            <a:ext cx="8928100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 - sestava:	-	motorový spouštěč PKZM0 nebo PKE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propojovací sada (bez šroubové připojení)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  	-	stykač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 - funkce:	-	přímé připojení k síti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sestava hvězda-trojúhelník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sestava reverzace</a:t>
            </a: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Pravítko pro sestavu	-	česká verze 2006: </a:t>
            </a:r>
            <a:r>
              <a:rPr lang="cs-CZ" altLang="cs-CZ" sz="2000" b="1" dirty="0" smtClean="0">
                <a:solidFill>
                  <a:srgbClr val="000000"/>
                </a:solidFill>
                <a:hlinkClick r:id="rId2" action="ppaction://hlinkfile"/>
              </a:rPr>
              <a:t>zde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2960688" indent="-2960688">
              <a:tabLst>
                <a:tab pos="277653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verze EU: </a:t>
            </a:r>
            <a:r>
              <a:rPr lang="cs-CZ" altLang="cs-CZ" sz="2000" b="1" dirty="0" smtClean="0">
                <a:solidFill>
                  <a:srgbClr val="000000"/>
                </a:solidFill>
                <a:hlinkClick r:id="rId3"/>
              </a:rPr>
              <a:t>zde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 	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179388" y="84859"/>
            <a:ext cx="8857109" cy="6746047"/>
            <a:chOff x="179388" y="84859"/>
            <a:chExt cx="8857109" cy="6746047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388" y="1778353"/>
              <a:ext cx="8856662" cy="5052553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1" y="84859"/>
              <a:ext cx="6624736" cy="16879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107504" y="191823"/>
            <a:ext cx="8928992" cy="6549545"/>
            <a:chOff x="107504" y="191823"/>
            <a:chExt cx="8928992" cy="654954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1655179"/>
              <a:ext cx="8856984" cy="508618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760" y="191823"/>
              <a:ext cx="6624736" cy="143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" y="116632"/>
            <a:ext cx="9040291" cy="665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836712"/>
            <a:ext cx="3456384" cy="51759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2736304" cy="5153100"/>
          </a:xfrm>
          <a:prstGeom prst="rect">
            <a:avLst/>
          </a:prstGeom>
        </p:spPr>
      </p:pic>
      <p:sp>
        <p:nvSpPr>
          <p:cNvPr id="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75687" cy="720725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Kompletní přístroje (sestavy)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6606" y="6021288"/>
            <a:ext cx="2969437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Přímé připojení k síti, elektronický spouštěč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22711" y="5961474"/>
            <a:ext cx="365374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000" b="1" dirty="0" smtClean="0">
                <a:solidFill>
                  <a:srgbClr val="000000"/>
                </a:solidFill>
              </a:rPr>
              <a:t>Reverzace, spouštěč s termomagnetickou spouští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07950" y="981075"/>
            <a:ext cx="8928100" cy="283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40075" algn="l"/>
                <a:tab pos="340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jeden přístroj, který zajišťuje všechny funkce – spínání a jištění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vypínací schopnost  </a:t>
            </a:r>
            <a:r>
              <a:rPr lang="cs-CZ" altLang="cs-CZ" sz="2000" b="1">
                <a:solidFill>
                  <a:srgbClr val="000000"/>
                </a:solidFill>
                <a:cs typeface="Arial" panose="020B0604020202020204" pitchFamily="34" charset="0"/>
              </a:rPr>
              <a:t>≥</a:t>
            </a:r>
            <a:r>
              <a:rPr lang="cs-CZ" altLang="cs-CZ" sz="2000" b="1">
                <a:solidFill>
                  <a:srgbClr val="000000"/>
                </a:solidFill>
              </a:rPr>
              <a:t>130 kA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v kombinaci i pro reverzaci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nastavení spouští (podle jednotlivých typů)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testování jednotlivých funkcí spínače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funkce odpojovače (mechanické blokování proti sepnutí)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příslušenství	-	bloky pomocných a signalizačních kontaktů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možnost připojení modulů na vstup pro 		ovládání (podpěťová spoušť, …)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856662" cy="576263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Úplná koordinace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44450"/>
            <a:ext cx="3687762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7098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30400"/>
            <a:ext cx="3554412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8" name="Text Box 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203575" y="549275"/>
            <a:ext cx="1871663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Integrál 32</a:t>
            </a:r>
            <a:r>
              <a:rPr lang="cs-CZ" altLang="cs-CZ" sz="2000" b="1">
                <a:solidFill>
                  <a:srgbClr val="000000"/>
                </a:solidFill>
              </a:rPr>
              <a:t>  provedení s odpojovačem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23850" y="115888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6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Materiály 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1916113"/>
            <a:ext cx="8713787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Kocman	Elektrické stroje a </a:t>
            </a:r>
            <a:r>
              <a:rPr lang="cs-CZ" altLang="cs-CZ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přístroje</a:t>
            </a:r>
          </a:p>
          <a:p>
            <a:pPr>
              <a:spcBef>
                <a:spcPts val="0"/>
              </a:spcBef>
            </a:pPr>
            <a:r>
              <a:rPr lang="cs-CZ" altLang="cs-CZ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Materiály firmy Eaton</a:t>
            </a:r>
            <a:endParaRPr lang="cs-CZ" altLang="cs-CZ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Bartoš	Elektrické stroje</a:t>
            </a:r>
          </a:p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Petrásek	Elektrické stroje</a:t>
            </a:r>
          </a:p>
          <a:p>
            <a:pPr>
              <a:spcBef>
                <a:spcPts val="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Měřička	Elektrické 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snížením napětí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56662" cy="3505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4013" indent="-35401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2.	spouštěcí tlumivky</a:t>
            </a:r>
            <a:r>
              <a:rPr lang="cs-CZ" altLang="cs-CZ" sz="2000" b="1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Tlumivky jsou připojeny sériově k motoru. Na cívkách se vytvoří úbytek napětí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snížení napájecího napětí motoru. Po rozběhu se tlumivky vyřadí (zkratují). Omezené použití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Výhoda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*	jednoduchost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		*	minimální ztráty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Nevýhoda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*	zhoršení účiníku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		*	proud klesá s první mocninou, ale moment s druhou 			mocninou napětí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Použití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jednoduché aplikace s malým požadavkem na záběrový 	moment	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4284663" y="4202113"/>
          <a:ext cx="3024187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8" name="Rovnice" r:id="rId3" imgW="1193760" imgH="1002960" progId="Equation.3">
                  <p:embed/>
                </p:oleObj>
              </mc:Choice>
              <mc:Fallback>
                <p:oleObj name="Rovnice" r:id="rId3" imgW="1193760" imgH="1002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202113"/>
                        <a:ext cx="3024187" cy="25415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snížením napětí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56662" cy="2590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54013" indent="-35401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3.	spouštěcí autotransformátor</a:t>
            </a:r>
            <a:r>
              <a:rPr lang="cs-CZ" altLang="cs-CZ" sz="2000" b="1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Spouštění probíhá ve dvou stupních.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1. Nastavení napětí na autotransformátoru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2. Vytvoření úbytku napětí na cívce autotransformátoru 	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Výhoda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*	minimální ztráty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		*	jemnější rozběh (2 spouštěcí stupně)</a:t>
            </a:r>
          </a:p>
          <a:p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		*	moment klesá se stejnou mocninou jako proud</a:t>
            </a:r>
          </a:p>
          <a:p>
            <a:r>
              <a:rPr lang="cs-CZ" altLang="cs-CZ" sz="2000" b="1" u="sng">
                <a:solidFill>
                  <a:srgbClr val="000000"/>
                </a:solidFill>
                <a:sym typeface="Symbol" panose="05050102010706020507" pitchFamily="18" charset="2"/>
              </a:rPr>
              <a:t>Nevýhoda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:	*	nutný autotransformátor		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078163" y="3644900"/>
          <a:ext cx="44465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6" name="Rovnice" r:id="rId3" imgW="1879560" imgH="444240" progId="Equation.3">
                  <p:embed/>
                </p:oleObj>
              </mc:Choice>
              <mc:Fallback>
                <p:oleObj name="Rovnice" r:id="rId3" imgW="18795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3644900"/>
                        <a:ext cx="4446587" cy="10509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680" name="Group 64"/>
          <p:cNvGrpSpPr>
            <a:grpSpLocks/>
          </p:cNvGrpSpPr>
          <p:nvPr/>
        </p:nvGrpSpPr>
        <p:grpSpPr bwMode="auto">
          <a:xfrm>
            <a:off x="323850" y="4818191"/>
            <a:ext cx="3600450" cy="842833"/>
            <a:chOff x="249" y="3498"/>
            <a:chExt cx="2405" cy="578"/>
          </a:xfrm>
        </p:grpSpPr>
        <p:grpSp>
          <p:nvGrpSpPr>
            <p:cNvPr id="111679" name="Group 63"/>
            <p:cNvGrpSpPr>
              <a:grpSpLocks/>
            </p:cNvGrpSpPr>
            <p:nvPr/>
          </p:nvGrpSpPr>
          <p:grpSpPr bwMode="auto">
            <a:xfrm>
              <a:off x="249" y="3509"/>
              <a:ext cx="2405" cy="499"/>
              <a:chOff x="249" y="3509"/>
              <a:chExt cx="2405" cy="499"/>
            </a:xfrm>
          </p:grpSpPr>
          <p:sp>
            <p:nvSpPr>
              <p:cNvPr id="111623" name="Oval 7"/>
              <p:cNvSpPr>
                <a:spLocks noChangeArrowheads="1"/>
              </p:cNvSpPr>
              <p:nvPr/>
            </p:nvSpPr>
            <p:spPr bwMode="auto">
              <a:xfrm>
                <a:off x="2155" y="3509"/>
                <a:ext cx="499" cy="499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cs-CZ" altLang="cs-CZ" sz="2400" b="1">
                    <a:solidFill>
                      <a:srgbClr val="000000"/>
                    </a:solidFill>
                  </a:rPr>
                  <a:t>AM</a:t>
                </a:r>
              </a:p>
            </p:txBody>
          </p:sp>
          <p:sp>
            <p:nvSpPr>
              <p:cNvPr id="11165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930" y="3554"/>
                <a:ext cx="408" cy="40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cs-CZ" altLang="cs-CZ" b="1">
                    <a:solidFill>
                      <a:srgbClr val="000000"/>
                    </a:solidFill>
                  </a:rPr>
                  <a:t>ATR</a:t>
                </a:r>
              </a:p>
            </p:txBody>
          </p:sp>
          <p:sp>
            <p:nvSpPr>
              <p:cNvPr id="111659" name="Oval 43"/>
              <p:cNvSpPr>
                <a:spLocks noChangeArrowheads="1"/>
              </p:cNvSpPr>
              <p:nvPr/>
            </p:nvSpPr>
            <p:spPr bwMode="auto">
              <a:xfrm>
                <a:off x="249" y="3713"/>
                <a:ext cx="91" cy="91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cxnSp>
          <p:nvCxnSpPr>
            <p:cNvPr id="111669" name="AutoShape 53"/>
            <p:cNvCxnSpPr>
              <a:cxnSpLocks noChangeShapeType="1"/>
              <a:stCxn id="111659" idx="6"/>
              <a:endCxn id="111650" idx="1"/>
            </p:cNvCxnSpPr>
            <p:nvPr/>
          </p:nvCxnSpPr>
          <p:spPr bwMode="auto">
            <a:xfrm flipV="1">
              <a:off x="352" y="3758"/>
              <a:ext cx="566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70" name="AutoShape 54"/>
            <p:cNvCxnSpPr>
              <a:cxnSpLocks noChangeShapeType="1"/>
              <a:stCxn id="111650" idx="3"/>
              <a:endCxn id="111623" idx="2"/>
            </p:cNvCxnSpPr>
            <p:nvPr/>
          </p:nvCxnSpPr>
          <p:spPr bwMode="auto">
            <a:xfrm>
              <a:off x="1350" y="3758"/>
              <a:ext cx="793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72" name="Text Box 56"/>
            <p:cNvSpPr txBox="1">
              <a:spLocks noChangeArrowheads="1"/>
            </p:cNvSpPr>
            <p:nvPr/>
          </p:nvSpPr>
          <p:spPr bwMode="auto">
            <a:xfrm>
              <a:off x="333" y="3498"/>
              <a:ext cx="236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 err="1">
                  <a:solidFill>
                    <a:srgbClr val="000000"/>
                  </a:solidFill>
                </a:rPr>
                <a:t>U</a:t>
              </a:r>
              <a:r>
                <a:rPr lang="cs-CZ" altLang="cs-CZ" sz="2000" b="1" baseline="-25000" dirty="0" err="1">
                  <a:solidFill>
                    <a:srgbClr val="000000"/>
                  </a:solidFill>
                </a:rPr>
                <a:t>s</a:t>
              </a:r>
              <a:endParaRPr lang="cs-CZ" altLang="cs-CZ" sz="20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673" name="Text Box 57"/>
            <p:cNvSpPr txBox="1">
              <a:spLocks noChangeArrowheads="1"/>
            </p:cNvSpPr>
            <p:nvPr/>
          </p:nvSpPr>
          <p:spPr bwMode="auto">
            <a:xfrm>
              <a:off x="372" y="3817"/>
              <a:ext cx="15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0000"/>
                  </a:solidFill>
                </a:rPr>
                <a:t>I</a:t>
              </a:r>
              <a:r>
                <a:rPr lang="cs-CZ" altLang="cs-CZ" sz="2000" b="1" baseline="-2500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1674" name="Text Box 58"/>
            <p:cNvSpPr txBox="1">
              <a:spLocks noChangeArrowheads="1"/>
            </p:cNvSpPr>
            <p:nvPr/>
          </p:nvSpPr>
          <p:spPr bwMode="auto">
            <a:xfrm>
              <a:off x="1871" y="3817"/>
              <a:ext cx="15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0000"/>
                  </a:solidFill>
                </a:rPr>
                <a:t>I</a:t>
              </a:r>
              <a:r>
                <a:rPr lang="cs-CZ" altLang="cs-CZ" sz="2000" b="1" baseline="-2500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11675" name="Text Box 59"/>
            <p:cNvSpPr txBox="1">
              <a:spLocks noChangeArrowheads="1"/>
            </p:cNvSpPr>
            <p:nvPr/>
          </p:nvSpPr>
          <p:spPr bwMode="auto">
            <a:xfrm>
              <a:off x="1768" y="3498"/>
              <a:ext cx="268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M</a:t>
              </a:r>
            </a:p>
          </p:txBody>
        </p:sp>
      </p:grpSp>
      <p:sp>
        <p:nvSpPr>
          <p:cNvPr id="111676" name="Text Box 60"/>
          <p:cNvSpPr txBox="1">
            <a:spLocks noChangeArrowheads="1"/>
          </p:cNvSpPr>
          <p:nvPr/>
        </p:nvSpPr>
        <p:spPr bwMode="auto">
          <a:xfrm>
            <a:off x="179388" y="3644900"/>
            <a:ext cx="273685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Převod autotransformátoru:</a:t>
            </a:r>
          </a:p>
        </p:txBody>
      </p:sp>
      <p:sp>
        <p:nvSpPr>
          <p:cNvPr id="111677" name="Text Box 61"/>
          <p:cNvSpPr txBox="1">
            <a:spLocks noChangeArrowheads="1"/>
          </p:cNvSpPr>
          <p:nvPr/>
        </p:nvSpPr>
        <p:spPr bwMode="auto">
          <a:xfrm>
            <a:off x="5651500" y="5119688"/>
            <a:ext cx="31686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Záběrová proud ze sítě:</a:t>
            </a:r>
          </a:p>
        </p:txBody>
      </p:sp>
      <p:graphicFrame>
        <p:nvGraphicFramePr>
          <p:cNvPr id="111678" name="Object 62"/>
          <p:cNvGraphicFramePr>
            <a:graphicFrameLocks noChangeAspect="1"/>
          </p:cNvGraphicFramePr>
          <p:nvPr/>
        </p:nvGraphicFramePr>
        <p:xfrm>
          <a:off x="5292725" y="5643563"/>
          <a:ext cx="37433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7" name="Rovnice" r:id="rId5" imgW="1726920" imgH="507960" progId="Equation.3">
                  <p:embed/>
                </p:oleObj>
              </mc:Choice>
              <mc:Fallback>
                <p:oleObj name="Rovnice" r:id="rId5" imgW="1726920" imgH="5079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643563"/>
                        <a:ext cx="3743325" cy="10985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81" name="Object 65"/>
          <p:cNvGraphicFramePr>
            <a:graphicFrameLocks noChangeAspect="1"/>
          </p:cNvGraphicFramePr>
          <p:nvPr/>
        </p:nvGraphicFramePr>
        <p:xfrm>
          <a:off x="2771775" y="5791200"/>
          <a:ext cx="19446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38" name="Rovnice" r:id="rId7" imgW="876240" imgH="431640" progId="Equation.3">
                  <p:embed/>
                </p:oleObj>
              </mc:Choice>
              <mc:Fallback>
                <p:oleObj name="Rovnice" r:id="rId7" imgW="876240" imgH="43164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91200"/>
                        <a:ext cx="1944688" cy="95567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82" name="Text Box 66"/>
          <p:cNvSpPr txBox="1">
            <a:spLocks noChangeArrowheads="1"/>
          </p:cNvSpPr>
          <p:nvPr/>
        </p:nvSpPr>
        <p:spPr bwMode="auto">
          <a:xfrm>
            <a:off x="107950" y="5967413"/>
            <a:ext cx="2519363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Záběrová proud sníženým napětím: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76" grpId="0"/>
      <p:bldP spid="1116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44" name="Group 104"/>
          <p:cNvGrpSpPr>
            <a:grpSpLocks/>
          </p:cNvGrpSpPr>
          <p:nvPr/>
        </p:nvGrpSpPr>
        <p:grpSpPr bwMode="auto">
          <a:xfrm>
            <a:off x="395288" y="188913"/>
            <a:ext cx="6337300" cy="2468563"/>
            <a:chOff x="249" y="119"/>
            <a:chExt cx="3992" cy="1555"/>
          </a:xfrm>
        </p:grpSpPr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1746" y="11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</a:rPr>
                <a:t>autotransformátor</a:t>
              </a:r>
              <a:endParaRPr lang="cs-CZ" altLang="cs-CZ" sz="200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2649" name="Line 9"/>
            <p:cNvSpPr>
              <a:spLocks noChangeShapeType="1"/>
            </p:cNvSpPr>
            <p:nvPr/>
          </p:nvSpPr>
          <p:spPr bwMode="auto">
            <a:xfrm>
              <a:off x="2789" y="1298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50" name="Text Box 10"/>
            <p:cNvSpPr txBox="1">
              <a:spLocks noChangeArrowheads="1"/>
            </p:cNvSpPr>
            <p:nvPr/>
          </p:nvSpPr>
          <p:spPr bwMode="auto">
            <a:xfrm>
              <a:off x="2744" y="1080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I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z</a:t>
              </a:r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auto">
            <a:xfrm>
              <a:off x="295" y="1344"/>
              <a:ext cx="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249" y="1125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I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12653" name="Text Box 13"/>
            <p:cNvSpPr txBox="1">
              <a:spLocks noChangeArrowheads="1"/>
            </p:cNvSpPr>
            <p:nvPr/>
          </p:nvSpPr>
          <p:spPr bwMode="auto">
            <a:xfrm>
              <a:off x="748" y="935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Q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2676" name="Text Box 36"/>
            <p:cNvSpPr txBox="1">
              <a:spLocks noChangeArrowheads="1"/>
            </p:cNvSpPr>
            <p:nvPr/>
          </p:nvSpPr>
          <p:spPr bwMode="auto">
            <a:xfrm>
              <a:off x="249" y="1480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12678" name="Text Box 38"/>
            <p:cNvSpPr txBox="1">
              <a:spLocks noChangeArrowheads="1"/>
            </p:cNvSpPr>
            <p:nvPr/>
          </p:nvSpPr>
          <p:spPr bwMode="auto">
            <a:xfrm>
              <a:off x="2835" y="1434"/>
              <a:ext cx="3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 dirty="0">
                  <a:solidFill>
                    <a:srgbClr val="000000"/>
                  </a:solidFill>
                </a:rPr>
                <a:t>U</a:t>
              </a:r>
              <a:r>
                <a:rPr lang="cs-CZ" altLang="cs-CZ" sz="2000" b="1" baseline="-25000" dirty="0">
                  <a:solidFill>
                    <a:srgbClr val="000000"/>
                  </a:solidFill>
                </a:rPr>
                <a:t>M</a:t>
              </a:r>
            </a:p>
          </p:txBody>
        </p:sp>
        <p:grpSp>
          <p:nvGrpSpPr>
            <p:cNvPr id="112741" name="Group 101"/>
            <p:cNvGrpSpPr>
              <a:grpSpLocks/>
            </p:cNvGrpSpPr>
            <p:nvPr/>
          </p:nvGrpSpPr>
          <p:grpSpPr bwMode="auto">
            <a:xfrm>
              <a:off x="340" y="346"/>
              <a:ext cx="3901" cy="1315"/>
              <a:chOff x="340" y="346"/>
              <a:chExt cx="3901" cy="1315"/>
            </a:xfrm>
          </p:grpSpPr>
          <p:grpSp>
            <p:nvGrpSpPr>
              <p:cNvPr id="112740" name="Group 100"/>
              <p:cNvGrpSpPr>
                <a:grpSpLocks/>
              </p:cNvGrpSpPr>
              <p:nvPr/>
            </p:nvGrpSpPr>
            <p:grpSpPr bwMode="auto">
              <a:xfrm>
                <a:off x="340" y="437"/>
                <a:ext cx="3901" cy="1224"/>
                <a:chOff x="340" y="437"/>
                <a:chExt cx="3901" cy="1224"/>
              </a:xfrm>
            </p:grpSpPr>
            <p:sp>
              <p:nvSpPr>
                <p:cNvPr id="112645" name="Oval 5"/>
                <p:cNvSpPr>
                  <a:spLocks noChangeArrowheads="1"/>
                </p:cNvSpPr>
                <p:nvPr/>
              </p:nvSpPr>
              <p:spPr bwMode="auto">
                <a:xfrm>
                  <a:off x="3243" y="1162"/>
                  <a:ext cx="499" cy="499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cs-CZ" altLang="cs-CZ" sz="2400" b="1" dirty="0">
                      <a:solidFill>
                        <a:srgbClr val="000000"/>
                      </a:solidFill>
                    </a:rPr>
                    <a:t>AM</a:t>
                  </a:r>
                </a:p>
              </p:txBody>
            </p:sp>
            <p:grpSp>
              <p:nvGrpSpPr>
                <p:cNvPr id="112657" name="Group 17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2999" y="381"/>
                  <a:ext cx="68" cy="603"/>
                  <a:chOff x="3920" y="2795"/>
                  <a:chExt cx="92" cy="816"/>
                </a:xfrm>
              </p:grpSpPr>
              <p:sp>
                <p:nvSpPr>
                  <p:cNvPr id="112658" name="Arc 18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59" name="Arc 19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60" name="Arc 20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61" name="Arc 21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62" name="Arc 22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63" name="Arc 23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64" name="Line 24"/>
                  <p:cNvSpPr>
                    <a:spLocks noChangeAspect="1"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2665" name="Line 25"/>
                  <p:cNvSpPr>
                    <a:spLocks noChangeAspect="1"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2679" name="Group 39"/>
                <p:cNvGrpSpPr>
                  <a:grpSpLocks noChangeAspect="1"/>
                </p:cNvGrpSpPr>
                <p:nvPr/>
              </p:nvGrpSpPr>
              <p:grpSpPr bwMode="auto">
                <a:xfrm rot="16200000">
                  <a:off x="1865" y="381"/>
                  <a:ext cx="68" cy="603"/>
                  <a:chOff x="3920" y="2795"/>
                  <a:chExt cx="92" cy="816"/>
                </a:xfrm>
              </p:grpSpPr>
              <p:sp>
                <p:nvSpPr>
                  <p:cNvPr id="112680" name="Arc 40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022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81" name="Arc 41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1" y="2931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82" name="Arc 42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11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83" name="Arc 43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203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84" name="Arc 44"/>
                  <p:cNvSpPr>
                    <a:spLocks noChangeAspect="1"/>
                  </p:cNvSpPr>
                  <p:nvPr/>
                </p:nvSpPr>
                <p:spPr bwMode="auto">
                  <a:xfrm rot="5400000">
                    <a:off x="3920" y="3385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85" name="Arc 45"/>
                  <p:cNvSpPr>
                    <a:spLocks noChangeAspect="1"/>
                  </p:cNvSpPr>
                  <p:nvPr/>
                </p:nvSpPr>
                <p:spPr bwMode="auto">
                  <a:xfrm rot="21600000">
                    <a:off x="3920" y="3294"/>
                    <a:ext cx="91" cy="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86" name="Line 46"/>
                  <p:cNvSpPr>
                    <a:spLocks noChangeAspect="1" noChangeShapeType="1"/>
                  </p:cNvSpPr>
                  <p:nvPr/>
                </p:nvSpPr>
                <p:spPr bwMode="auto">
                  <a:xfrm rot="5400000" flipH="1">
                    <a:off x="3854" y="2863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2687" name="Line 47"/>
                  <p:cNvSpPr>
                    <a:spLocks noChangeAspect="1" noChangeShapeType="1"/>
                  </p:cNvSpPr>
                  <p:nvPr/>
                </p:nvSpPr>
                <p:spPr bwMode="auto">
                  <a:xfrm rot="5400000" flipH="1">
                    <a:off x="3855" y="3543"/>
                    <a:ext cx="13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12702" name="Group 62"/>
                <p:cNvGrpSpPr>
                  <a:grpSpLocks/>
                </p:cNvGrpSpPr>
                <p:nvPr/>
              </p:nvGrpSpPr>
              <p:grpSpPr bwMode="auto">
                <a:xfrm>
                  <a:off x="3334" y="437"/>
                  <a:ext cx="907" cy="408"/>
                  <a:chOff x="975" y="3657"/>
                  <a:chExt cx="907" cy="408"/>
                </a:xfrm>
              </p:grpSpPr>
              <p:sp>
                <p:nvSpPr>
                  <p:cNvPr id="11266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883"/>
                    <a:ext cx="91" cy="9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69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3884"/>
                    <a:ext cx="91" cy="9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97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02" y="3657"/>
                    <a:ext cx="408" cy="408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9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066" y="3929"/>
                    <a:ext cx="22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269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3929"/>
                    <a:ext cx="22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2700" name="Line 60"/>
                  <p:cNvSpPr>
                    <a:spLocks noChangeShapeType="1"/>
                  </p:cNvSpPr>
                  <p:nvPr/>
                </p:nvSpPr>
                <p:spPr bwMode="auto">
                  <a:xfrm rot="18900000">
                    <a:off x="1314" y="3838"/>
                    <a:ext cx="22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11270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791" y="3884"/>
                    <a:ext cx="91" cy="91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sp>
              <p:nvSpPr>
                <p:cNvPr id="11270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837" y="1162"/>
                  <a:ext cx="408" cy="408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2708" name="Line 68"/>
                <p:cNvSpPr>
                  <a:spLocks noChangeShapeType="1"/>
                </p:cNvSpPr>
                <p:nvPr/>
              </p:nvSpPr>
              <p:spPr bwMode="auto">
                <a:xfrm>
                  <a:off x="2200" y="1434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09" name="Line 69"/>
                <p:cNvSpPr>
                  <a:spLocks noChangeShapeType="1"/>
                </p:cNvSpPr>
                <p:nvPr/>
              </p:nvSpPr>
              <p:spPr bwMode="auto">
                <a:xfrm rot="18900000">
                  <a:off x="1949" y="1343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10" name="Oval 70"/>
                <p:cNvSpPr>
                  <a:spLocks noChangeArrowheads="1"/>
                </p:cNvSpPr>
                <p:nvPr/>
              </p:nvSpPr>
              <p:spPr bwMode="auto">
                <a:xfrm>
                  <a:off x="2426" y="1366"/>
                  <a:ext cx="91" cy="91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2712" name="Oval 72"/>
                <p:cNvSpPr>
                  <a:spLocks noChangeArrowheads="1"/>
                </p:cNvSpPr>
                <p:nvPr/>
              </p:nvSpPr>
              <p:spPr bwMode="auto">
                <a:xfrm>
                  <a:off x="748" y="1388"/>
                  <a:ext cx="91" cy="9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2714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658" y="1162"/>
                  <a:ext cx="408" cy="408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2715" name="Line 75"/>
                <p:cNvSpPr>
                  <a:spLocks noChangeShapeType="1"/>
                </p:cNvSpPr>
                <p:nvPr/>
              </p:nvSpPr>
              <p:spPr bwMode="auto">
                <a:xfrm>
                  <a:off x="340" y="1434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16" name="Line 76"/>
                <p:cNvSpPr>
                  <a:spLocks noChangeShapeType="1"/>
                </p:cNvSpPr>
                <p:nvPr/>
              </p:nvSpPr>
              <p:spPr bwMode="auto">
                <a:xfrm>
                  <a:off x="1021" y="1434"/>
                  <a:ext cx="40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17" name="Line 77"/>
                <p:cNvSpPr>
                  <a:spLocks noChangeShapeType="1"/>
                </p:cNvSpPr>
                <p:nvPr/>
              </p:nvSpPr>
              <p:spPr bwMode="auto">
                <a:xfrm rot="18900000">
                  <a:off x="770" y="1343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18" name="Oval 78"/>
                <p:cNvSpPr>
                  <a:spLocks noChangeArrowheads="1"/>
                </p:cNvSpPr>
                <p:nvPr/>
              </p:nvSpPr>
              <p:spPr bwMode="auto">
                <a:xfrm>
                  <a:off x="1428" y="1389"/>
                  <a:ext cx="91" cy="91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2704" name="Oval 64"/>
                <p:cNvSpPr>
                  <a:spLocks noChangeArrowheads="1"/>
                </p:cNvSpPr>
                <p:nvPr/>
              </p:nvSpPr>
              <p:spPr bwMode="auto">
                <a:xfrm>
                  <a:off x="1927" y="1388"/>
                  <a:ext cx="91" cy="9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2722" name="AutoShape 82"/>
                <p:cNvCxnSpPr>
                  <a:cxnSpLocks noChangeShapeType="1"/>
                  <a:stCxn id="112704" idx="2"/>
                  <a:endCxn id="112718" idx="6"/>
                </p:cNvCxnSpPr>
                <p:nvPr/>
              </p:nvCxnSpPr>
              <p:spPr bwMode="auto">
                <a:xfrm flipH="1">
                  <a:off x="1531" y="1434"/>
                  <a:ext cx="396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2724" name="Freeform 84"/>
                <p:cNvSpPr>
                  <a:spLocks/>
                </p:cNvSpPr>
                <p:nvPr/>
              </p:nvSpPr>
              <p:spPr bwMode="auto">
                <a:xfrm>
                  <a:off x="1474" y="709"/>
                  <a:ext cx="136" cy="680"/>
                </a:xfrm>
                <a:custGeom>
                  <a:avLst/>
                  <a:gdLst>
                    <a:gd name="T0" fmla="*/ 0 w 136"/>
                    <a:gd name="T1" fmla="*/ 680 h 680"/>
                    <a:gd name="T2" fmla="*/ 0 w 136"/>
                    <a:gd name="T3" fmla="*/ 0 h 680"/>
                    <a:gd name="T4" fmla="*/ 136 w 136"/>
                    <a:gd name="T5" fmla="*/ 0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680">
                      <a:moveTo>
                        <a:pt x="0" y="680"/>
                      </a:moveTo>
                      <a:lnTo>
                        <a:pt x="0" y="0"/>
                      </a:lnTo>
                      <a:lnTo>
                        <a:pt x="136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25" name="Oval 85"/>
                <p:cNvSpPr>
                  <a:spLocks noChangeArrowheads="1"/>
                </p:cNvSpPr>
                <p:nvPr/>
              </p:nvSpPr>
              <p:spPr bwMode="auto">
                <a:xfrm>
                  <a:off x="2426" y="663"/>
                  <a:ext cx="91" cy="91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12729" name="Line 89"/>
                <p:cNvSpPr>
                  <a:spLocks noChangeShapeType="1"/>
                </p:cNvSpPr>
                <p:nvPr/>
              </p:nvSpPr>
              <p:spPr bwMode="auto">
                <a:xfrm>
                  <a:off x="2200" y="717"/>
                  <a:ext cx="22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30" name="Line 90"/>
                <p:cNvSpPr>
                  <a:spLocks noChangeShapeType="1"/>
                </p:cNvSpPr>
                <p:nvPr/>
              </p:nvSpPr>
              <p:spPr bwMode="auto">
                <a:xfrm>
                  <a:off x="2517" y="717"/>
                  <a:ext cx="227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cxnSp>
              <p:nvCxnSpPr>
                <p:cNvPr id="112731" name="AutoShape 91"/>
                <p:cNvCxnSpPr>
                  <a:cxnSpLocks noChangeShapeType="1"/>
                  <a:stCxn id="112725" idx="4"/>
                  <a:endCxn id="112710" idx="0"/>
                </p:cNvCxnSpPr>
                <p:nvPr/>
              </p:nvCxnSpPr>
              <p:spPr bwMode="auto">
                <a:xfrm>
                  <a:off x="2472" y="766"/>
                  <a:ext cx="0" cy="588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2732" name="AutoShape 92"/>
                <p:cNvCxnSpPr>
                  <a:cxnSpLocks noChangeShapeType="1"/>
                  <a:stCxn id="112710" idx="6"/>
                  <a:endCxn id="112645" idx="2"/>
                </p:cNvCxnSpPr>
                <p:nvPr/>
              </p:nvCxnSpPr>
              <p:spPr bwMode="auto">
                <a:xfrm>
                  <a:off x="2529" y="1412"/>
                  <a:ext cx="702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12734" name="Rectangle 94"/>
              <p:cNvSpPr>
                <a:spLocks noChangeArrowheads="1"/>
              </p:cNvSpPr>
              <p:nvPr/>
            </p:nvSpPr>
            <p:spPr bwMode="auto">
              <a:xfrm>
                <a:off x="1610" y="346"/>
                <a:ext cx="1678" cy="54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12736" name="Text Box 96"/>
            <p:cNvSpPr txBox="1">
              <a:spLocks noChangeArrowheads="1"/>
            </p:cNvSpPr>
            <p:nvPr/>
          </p:nvSpPr>
          <p:spPr bwMode="auto">
            <a:xfrm>
              <a:off x="1927" y="935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Q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2737" name="Text Box 97"/>
            <p:cNvSpPr txBox="1">
              <a:spLocks noChangeArrowheads="1"/>
            </p:cNvSpPr>
            <p:nvPr/>
          </p:nvSpPr>
          <p:spPr bwMode="auto">
            <a:xfrm>
              <a:off x="3651" y="210"/>
              <a:ext cx="2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Q</a:t>
              </a:r>
              <a:r>
                <a:rPr lang="cs-CZ" altLang="cs-CZ" sz="2000" b="1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2738" name="Line 98"/>
            <p:cNvSpPr>
              <a:spLocks noChangeShapeType="1"/>
            </p:cNvSpPr>
            <p:nvPr/>
          </p:nvSpPr>
          <p:spPr bwMode="auto">
            <a:xfrm>
              <a:off x="4195" y="436"/>
              <a:ext cx="0" cy="545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742" name="Text Box 102"/>
          <p:cNvSpPr txBox="1">
            <a:spLocks noChangeArrowheads="1"/>
          </p:cNvSpPr>
          <p:nvPr/>
        </p:nvSpPr>
        <p:spPr bwMode="auto">
          <a:xfrm>
            <a:off x="179388" y="2852738"/>
            <a:ext cx="8785225" cy="2073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Průběh spouštění: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1.	</a:t>
            </a:r>
            <a:r>
              <a:rPr lang="cs-CZ" altLang="cs-CZ" sz="2000" b="1" u="sng">
                <a:solidFill>
                  <a:srgbClr val="000000"/>
                </a:solidFill>
              </a:rPr>
              <a:t>Sepnuty spínače Q1 a Q3</a:t>
            </a:r>
            <a:r>
              <a:rPr lang="cs-CZ" altLang="cs-CZ" sz="2000" b="1">
                <a:solidFill>
                  <a:srgbClr val="000000"/>
                </a:solidFill>
              </a:rPr>
              <a:t>	- velikost napětí je dána poměrem na autotransformátoru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2.	</a:t>
            </a:r>
            <a:r>
              <a:rPr lang="cs-CZ" altLang="cs-CZ" sz="2000" b="1" u="sng">
                <a:solidFill>
                  <a:srgbClr val="000000"/>
                </a:solidFill>
              </a:rPr>
              <a:t>Sepnuty spínače Q1</a:t>
            </a:r>
            <a:r>
              <a:rPr lang="cs-CZ" altLang="cs-CZ" sz="2000" b="1">
                <a:solidFill>
                  <a:srgbClr val="000000"/>
                </a:solidFill>
              </a:rPr>
              <a:t>	- velikost napětí je dána úbytkem napětí na cívce transformátoru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3.	</a:t>
            </a:r>
            <a:r>
              <a:rPr lang="cs-CZ" altLang="cs-CZ" sz="2000" b="1" u="sng">
                <a:solidFill>
                  <a:srgbClr val="000000"/>
                </a:solidFill>
              </a:rPr>
              <a:t>Sepnuty spínače Q1 a Q2</a:t>
            </a:r>
            <a:r>
              <a:rPr lang="cs-CZ" altLang="cs-CZ" sz="2000" b="1">
                <a:solidFill>
                  <a:srgbClr val="000000"/>
                </a:solidFill>
              </a:rPr>
              <a:t>	-	autotransformátor je vyřazen</a:t>
            </a:r>
          </a:p>
        </p:txBody>
      </p:sp>
      <p:graphicFrame>
        <p:nvGraphicFramePr>
          <p:cNvPr id="112743" name="Object 103"/>
          <p:cNvGraphicFramePr>
            <a:graphicFrameLocks noChangeAspect="1"/>
          </p:cNvGraphicFramePr>
          <p:nvPr/>
        </p:nvGraphicFramePr>
        <p:xfrm>
          <a:off x="6877050" y="5013325"/>
          <a:ext cx="20161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6" name="Rovnice" r:id="rId3" imgW="1244520" imgH="1041120" progId="Equation.3">
                  <p:embed/>
                </p:oleObj>
              </mc:Choice>
              <mc:Fallback>
                <p:oleObj name="Rovnice" r:id="rId3" imgW="1244520" imgH="1041120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013325"/>
                        <a:ext cx="2016125" cy="16859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569325" cy="7366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Rozběh motoru snížením napětí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856662" cy="29238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611313" indent="-1611313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4.	přepínač hvězda - trojúhelník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Nejčastější způsob spouštění motorů středních výkonů.</a:t>
            </a:r>
          </a:p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Výhoda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:	*	jednoduchost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	*	možná kombinace ručního a automatického spínače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	*	moment klesá ve stejném poměru jako proud</a:t>
            </a:r>
          </a:p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Nevýhoda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:	*	nelze nastavit velikost záběrového proudu (momentu)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	*	lze použít pouze u motorů se štítkovým napětím 690/400 V (660/380V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	*	2 proudové rázy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136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564129"/>
              </p:ext>
            </p:extLst>
          </p:nvPr>
        </p:nvGraphicFramePr>
        <p:xfrm>
          <a:off x="5867400" y="5675014"/>
          <a:ext cx="28892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3" name="Rovnice" r:id="rId3" imgW="1269720" imgH="406080" progId="Equation.3">
                  <p:embed/>
                </p:oleObj>
              </mc:Choice>
              <mc:Fallback>
                <p:oleObj name="Rovnice" r:id="rId3" imgW="1269720" imgH="4060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675014"/>
                        <a:ext cx="2889250" cy="9223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41" name="Text Box 77"/>
          <p:cNvSpPr txBox="1">
            <a:spLocks noChangeArrowheads="1"/>
          </p:cNvSpPr>
          <p:nvPr/>
        </p:nvSpPr>
        <p:spPr bwMode="auto">
          <a:xfrm>
            <a:off x="204282" y="3921224"/>
            <a:ext cx="8856662" cy="152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611313" indent="-1611313" algn="l"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786063" algn="l"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65450" algn="l"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44838" algn="l"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324225" algn="l"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814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2386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958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53025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1349375" algn="l"/>
                <a:tab pos="1611313" algn="l"/>
                <a:tab pos="3314700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Realizace: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mechanický přepínač Y/D ( ? 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stykačová kombinace 	-	3 samostatné stykače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		-	stykačový celek Y/D od výrobce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theme/theme1.xml><?xml version="1.0" encoding="utf-8"?>
<a:theme xmlns:a="http://schemas.openxmlformats.org/drawingml/2006/main" name="Vrstvy skla">
  <a:themeElements>
    <a:clrScheme name="Vlastní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006600"/>
      </a:hlink>
      <a:folHlink>
        <a:srgbClr val="7030A0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4199</TotalTime>
  <Words>3193</Words>
  <Application>Microsoft Office PowerPoint</Application>
  <PresentationFormat>Předvádění na obrazovce (4:3)</PresentationFormat>
  <Paragraphs>409</Paragraphs>
  <Slides>57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Arial</vt:lpstr>
      <vt:lpstr>Arial Black</vt:lpstr>
      <vt:lpstr>Symbol</vt:lpstr>
      <vt:lpstr>Wingdings</vt:lpstr>
      <vt:lpstr>Vrstvy skla</vt:lpstr>
      <vt:lpstr>Rovnice</vt:lpstr>
      <vt:lpstr>spouštění motoru</vt:lpstr>
      <vt:lpstr>Úvod do problematiky</vt:lpstr>
      <vt:lpstr>Princip spouštění</vt:lpstr>
      <vt:lpstr>Přímé připojení motoru k síti</vt:lpstr>
      <vt:lpstr>Rozběh motoru snížením napětí</vt:lpstr>
      <vt:lpstr>Rozběh motoru snížením napětí</vt:lpstr>
      <vt:lpstr>Rozběh motoru snížením napětí</vt:lpstr>
      <vt:lpstr>Prezentace aplikace PowerPoint</vt:lpstr>
      <vt:lpstr>Rozběh motoru snížením napětí</vt:lpstr>
      <vt:lpstr>Prezentace aplikace PowerPoint</vt:lpstr>
      <vt:lpstr>Rozběh motoru snížením napětí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Rozběh motoru snížením napětí</vt:lpstr>
      <vt:lpstr>Rozběh motoru zvýšením odporu v rotoru</vt:lpstr>
      <vt:lpstr>Kroužkový motor</vt:lpstr>
      <vt:lpstr>Kroužkový motor s kontaktním spínáním odporů</vt:lpstr>
      <vt:lpstr>Kroužkový motor se spínáním odporů prostřednictvím pulsního měniče</vt:lpstr>
      <vt:lpstr>Průběh momentové a proudové charakteristiky</vt:lpstr>
      <vt:lpstr>Výpočet rotorového spouštěče</vt:lpstr>
      <vt:lpstr>Výpočet rotorového spouštěče</vt:lpstr>
      <vt:lpstr>Výpočet rotorového spouštěče</vt:lpstr>
      <vt:lpstr>Výpočet rotorového spouštěče</vt:lpstr>
      <vt:lpstr>Výpočet rotorového spouštěče</vt:lpstr>
      <vt:lpstr>Příklad</vt:lpstr>
      <vt:lpstr>Příklad</vt:lpstr>
      <vt:lpstr>Příklad</vt:lpstr>
      <vt:lpstr>Prezentace aplikace PowerPoint</vt:lpstr>
      <vt:lpstr>Prezentace aplikace PowerPoint</vt:lpstr>
      <vt:lpstr>Motor s odporovou klecí </vt:lpstr>
      <vt:lpstr>Motor s dvojitou klecí </vt:lpstr>
      <vt:lpstr>Princip </vt:lpstr>
      <vt:lpstr>Prezentace aplikace PowerPoint</vt:lpstr>
      <vt:lpstr>Motor s vírovou klecí </vt:lpstr>
      <vt:lpstr>Prezentace aplikace PowerPoint</vt:lpstr>
      <vt:lpstr>Prezentace aplikace PowerPoint</vt:lpstr>
      <vt:lpstr>Základní funkce motorového vývodu </vt:lpstr>
      <vt:lpstr>Spínací přístroje</vt:lpstr>
      <vt:lpstr>Kategorie užití (střídavé aplikace)</vt:lpstr>
      <vt:lpstr>Stykače pro motory</vt:lpstr>
      <vt:lpstr>Prezentace aplikace PowerPoint</vt:lpstr>
      <vt:lpstr>Mechanické spínače</vt:lpstr>
      <vt:lpstr>Mechanické spínače</vt:lpstr>
      <vt:lpstr>Kombinace pro spouštění motorů</vt:lpstr>
      <vt:lpstr>Motorové spouštěče</vt:lpstr>
      <vt:lpstr>Elektronické motorové spouštěče</vt:lpstr>
      <vt:lpstr>Spouštěčové kombinace</vt:lpstr>
      <vt:lpstr>Prezentace aplikace PowerPoint</vt:lpstr>
      <vt:lpstr>Prezentace aplikace PowerPoint</vt:lpstr>
      <vt:lpstr>Prezentace aplikace PowerPoint</vt:lpstr>
      <vt:lpstr>Kompletní přístroje (sestavy)</vt:lpstr>
      <vt:lpstr>Úplná koordinace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Indukční stroje</dc:title>
  <dc:creator>pe</dc:creator>
  <cp:lastModifiedBy>Ivo Petricek</cp:lastModifiedBy>
  <cp:revision>315</cp:revision>
  <dcterms:created xsi:type="dcterms:W3CDTF">2008-08-08T10:33:15Z</dcterms:created>
  <dcterms:modified xsi:type="dcterms:W3CDTF">2023-06-16T05:53:50Z</dcterms:modified>
</cp:coreProperties>
</file>