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56" r:id="rId2"/>
    <p:sldId id="278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03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9" r:id="rId20"/>
    <p:sldId id="328" r:id="rId21"/>
    <p:sldId id="330" r:id="rId22"/>
    <p:sldId id="331" r:id="rId23"/>
    <p:sldId id="332" r:id="rId24"/>
    <p:sldId id="333" r:id="rId25"/>
    <p:sldId id="334" r:id="rId26"/>
    <p:sldId id="335" r:id="rId27"/>
    <p:sldId id="336" r:id="rId28"/>
    <p:sldId id="337" r:id="rId29"/>
    <p:sldId id="338" r:id="rId30"/>
    <p:sldId id="339" r:id="rId31"/>
    <p:sldId id="340" r:id="rId32"/>
    <p:sldId id="312" r:id="rId33"/>
  </p:sldIdLst>
  <p:sldSz cx="9144000" cy="6858000" type="screen4x3"/>
  <p:notesSz cx="6858000" cy="9144000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FF"/>
    <a:srgbClr val="FF0000"/>
    <a:srgbClr val="9933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4" autoAdjust="0"/>
    <p:restoredTop sz="94660"/>
  </p:normalViewPr>
  <p:slideViewPr>
    <p:cSldViewPr>
      <p:cViewPr varScale="1">
        <p:scale>
          <a:sx n="105" d="100"/>
          <a:sy n="105" d="100"/>
        </p:scale>
        <p:origin x="87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30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237F206-BA60-435A-A085-743B4CC6964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0581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41B56D2-796A-4C8C-9D46-11279EAB44E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72926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6147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15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9629A39-FF8F-426D-85FF-49461244680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90951-CA93-4226-A530-C578D7B01C3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9266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B49C68-36AA-4714-93DB-6693BCE4785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8720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04C5AD-C1A6-45C4-B7F7-F596DE35C40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8483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B3F64C-E9B2-4AA4-951C-5CC6819FD57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5044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AC4DB-D227-4252-9966-B544B99EA4C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7181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D29EB-E6DA-41BC-A7C4-7942973DF74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1353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055C2-C3CB-4AEA-A00B-E31B57EC1FC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7509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B0DDD-EFB1-44D8-BFC4-406A531F46B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867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9653A-4A1D-4ECF-BD27-481819A98AF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3275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210D7D-E206-4D27-87E4-97DF218CDFC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9107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 altLang="cs-CZ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 altLang="cs-CZ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1E99906-EE8F-42EE-802B-0E83DEA39B2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134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5135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1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1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3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179388" y="5300663"/>
            <a:ext cx="8785225" cy="1512887"/>
          </a:xfrm>
          <a:solidFill>
            <a:schemeClr val="tx1">
              <a:alpha val="60001"/>
            </a:schemeClr>
          </a:solidFill>
        </p:spPr>
        <p:txBody>
          <a:bodyPr/>
          <a:lstStyle/>
          <a:p>
            <a:pPr algn="ctr"/>
            <a:r>
              <a:rPr lang="cs-CZ" altLang="cs-CZ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charakteristiky</a:t>
            </a:r>
            <a:br>
              <a:rPr lang="cs-CZ" altLang="cs-CZ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cs-CZ" altLang="cs-CZ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kruhový diagram</a:t>
            </a:r>
            <a:endParaRPr lang="cs-CZ" altLang="cs-CZ" sz="5400" u="sng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053" name="Rectangle 5"/>
          <p:cNvSpPr>
            <a:spLocks noRot="1" noChangeArrowheads="1"/>
          </p:cNvSpPr>
          <p:nvPr/>
        </p:nvSpPr>
        <p:spPr bwMode="auto">
          <a:xfrm>
            <a:off x="539750" y="46038"/>
            <a:ext cx="8169275" cy="1511300"/>
          </a:xfrm>
          <a:prstGeom prst="rect">
            <a:avLst/>
          </a:prstGeom>
          <a:solidFill>
            <a:schemeClr val="tx1">
              <a:alpha val="60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7200" u="sng">
                <a:solidFill>
                  <a:srgbClr val="FF0000"/>
                </a:solidFill>
                <a:latin typeface="Arial" panose="020B0604020202020204" pitchFamily="34" charset="0"/>
              </a:rPr>
              <a:t>Indukční stroje 3</a:t>
            </a:r>
            <a:endParaRPr lang="cs-CZ" altLang="cs-CZ" sz="6000" u="sng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987675" y="115888"/>
            <a:ext cx="5976938" cy="1081087"/>
          </a:xfrm>
        </p:spPr>
        <p:txBody>
          <a:bodyPr/>
          <a:lstStyle/>
          <a:p>
            <a:pPr algn="ctr"/>
            <a:r>
              <a:rPr lang="cs-CZ" altLang="cs-CZ" sz="3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Účiník a účinnost </a:t>
            </a:r>
            <a:br>
              <a:rPr lang="cs-CZ" altLang="cs-CZ" sz="3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cs-CZ" altLang="cs-CZ" sz="3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indukčního motoru</a:t>
            </a:r>
          </a:p>
        </p:txBody>
      </p:sp>
      <p:pic>
        <p:nvPicPr>
          <p:cNvPr id="8090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71438"/>
            <a:ext cx="1757363" cy="674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0904" name="Text Box 8"/>
          <p:cNvSpPr txBox="1">
            <a:spLocks noChangeArrowheads="1"/>
          </p:cNvSpPr>
          <p:nvPr/>
        </p:nvSpPr>
        <p:spPr bwMode="auto">
          <a:xfrm>
            <a:off x="2627313" y="1341438"/>
            <a:ext cx="6335712" cy="10668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Obecně platí, že účiník a účinnost při jmenovité zátěži závisí na počtu pólů motoru – </a:t>
            </a:r>
            <a:r>
              <a:rPr lang="cs-CZ" altLang="cs-CZ" sz="2200" b="1" u="sng" dirty="0">
                <a:solidFill>
                  <a:srgbClr val="000000"/>
                </a:solidFill>
              </a:rPr>
              <a:t>čím menší počet pólů tím je účinnost a účiník vyšší.</a:t>
            </a:r>
          </a:p>
        </p:txBody>
      </p:sp>
      <p:sp>
        <p:nvSpPr>
          <p:cNvPr id="80905" name="Text Box 9"/>
          <p:cNvSpPr txBox="1">
            <a:spLocks noChangeArrowheads="1"/>
          </p:cNvSpPr>
          <p:nvPr/>
        </p:nvSpPr>
        <p:spPr bwMode="auto">
          <a:xfrm>
            <a:off x="2411413" y="2667000"/>
            <a:ext cx="655320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200" b="1">
                <a:solidFill>
                  <a:srgbClr val="000000"/>
                </a:solidFill>
              </a:rPr>
              <a:t>Motor je navržen na chod při jmenovitém výkonu a měl by při tomto výkonu pracovat.</a:t>
            </a:r>
          </a:p>
        </p:txBody>
      </p:sp>
      <p:sp>
        <p:nvSpPr>
          <p:cNvPr id="80906" name="Text Box 10"/>
          <p:cNvSpPr txBox="1">
            <a:spLocks noChangeArrowheads="1"/>
          </p:cNvSpPr>
          <p:nvPr/>
        </p:nvSpPr>
        <p:spPr bwMode="auto">
          <a:xfrm>
            <a:off x="2411413" y="3573463"/>
            <a:ext cx="6551612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200" b="1">
                <a:solidFill>
                  <a:srgbClr val="000000"/>
                </a:solidFill>
              </a:rPr>
              <a:t>S výraznějším poklesem mechanického výkonu klesá účinnost i účiník motoru.</a:t>
            </a:r>
          </a:p>
        </p:txBody>
      </p:sp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2411413" y="4471988"/>
            <a:ext cx="6553200" cy="22701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200" b="1">
                <a:solidFill>
                  <a:srgbClr val="000000"/>
                </a:solidFill>
              </a:rPr>
              <a:t>Lze dosáhnout optimálních hodnot účinnosti a účiníku i při sníženém výkonu ?</a:t>
            </a:r>
          </a:p>
          <a:p>
            <a:pPr>
              <a:spcBef>
                <a:spcPct val="50000"/>
              </a:spcBef>
            </a:pPr>
            <a:r>
              <a:rPr lang="cs-CZ" altLang="cs-CZ" sz="2200" b="1" u="sng">
                <a:solidFill>
                  <a:srgbClr val="000000"/>
                </a:solidFill>
              </a:rPr>
              <a:t>Ano, poklesem napájecího napětí (optimalizace chodu motoru, lze například prostřednictvím měničů kmitočtu a softstartérů). Zároveň ale roste skluz (klesají otáčky).</a:t>
            </a:r>
          </a:p>
        </p:txBody>
      </p:sp>
      <p:sp>
        <p:nvSpPr>
          <p:cNvPr id="80909" name="Text Box 13"/>
          <p:cNvSpPr txBox="1">
            <a:spLocks noChangeArrowheads="1"/>
          </p:cNvSpPr>
          <p:nvPr/>
        </p:nvSpPr>
        <p:spPr bwMode="auto">
          <a:xfrm>
            <a:off x="1876425" y="1874838"/>
            <a:ext cx="582613" cy="42703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200" b="1">
                <a:solidFill>
                  <a:srgbClr val="000000"/>
                </a:solidFill>
              </a:rPr>
              <a:t>p=2</a:t>
            </a:r>
          </a:p>
        </p:txBody>
      </p:sp>
      <p:sp>
        <p:nvSpPr>
          <p:cNvPr id="80910" name="Text Box 14"/>
          <p:cNvSpPr txBox="1">
            <a:spLocks noChangeArrowheads="1"/>
          </p:cNvSpPr>
          <p:nvPr/>
        </p:nvSpPr>
        <p:spPr bwMode="auto">
          <a:xfrm>
            <a:off x="1901226" y="3268615"/>
            <a:ext cx="229797" cy="41125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200" b="1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80911" name="Text Box 15"/>
          <p:cNvSpPr txBox="1">
            <a:spLocks noChangeArrowheads="1"/>
          </p:cNvSpPr>
          <p:nvPr/>
        </p:nvSpPr>
        <p:spPr bwMode="auto">
          <a:xfrm>
            <a:off x="1901226" y="4708478"/>
            <a:ext cx="229797" cy="41125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200" b="1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80912" name="Text Box 16"/>
          <p:cNvSpPr txBox="1">
            <a:spLocks noChangeArrowheads="1"/>
          </p:cNvSpPr>
          <p:nvPr/>
        </p:nvSpPr>
        <p:spPr bwMode="auto">
          <a:xfrm>
            <a:off x="1901226" y="5934028"/>
            <a:ext cx="229797" cy="41125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200" b="1">
                <a:solidFill>
                  <a:srgbClr val="000000"/>
                </a:solidFill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0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0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0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0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0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0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09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0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09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0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0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0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0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80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0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904" grpId="0"/>
      <p:bldP spid="80905" grpId="0"/>
      <p:bldP spid="80906" grpId="0"/>
      <p:bldP spid="80909" grpId="0" animBg="1"/>
      <p:bldP spid="80910" grpId="0" animBg="1"/>
      <p:bldP spid="80911" grpId="0" animBg="1"/>
      <p:bldP spid="809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1763713" y="188913"/>
            <a:ext cx="6048375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36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Kruhový diagram </a:t>
            </a:r>
          </a:p>
        </p:txBody>
      </p:sp>
      <p:sp>
        <p:nvSpPr>
          <p:cNvPr id="62584" name="Text Box 120"/>
          <p:cNvSpPr txBox="1">
            <a:spLocks noChangeArrowheads="1"/>
          </p:cNvSpPr>
          <p:nvPr/>
        </p:nvSpPr>
        <p:spPr bwMode="auto">
          <a:xfrm>
            <a:off x="107950" y="908050"/>
            <a:ext cx="8964613" cy="58832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263525" indent="-263525" algn="l"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algn="l"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*	Při různých provozních stavech indukčního stroje se pohybuje fázor proudu po kružnici  </a:t>
            </a:r>
            <a:r>
              <a:rPr lang="cs-CZ" altLang="cs-CZ" sz="2000" b="1" u="sng" dirty="0">
                <a:solidFill>
                  <a:srgbClr val="000000"/>
                </a:solidFill>
                <a:sym typeface="Symbol" panose="05050102010706020507" pitchFamily="18" charset="2"/>
              </a:rPr>
              <a:t>kruhový diagram je propojení koncových bodů </a:t>
            </a:r>
            <a:r>
              <a:rPr lang="cs-CZ" altLang="cs-CZ" sz="2000" b="1" u="sng" dirty="0" err="1">
                <a:solidFill>
                  <a:srgbClr val="000000"/>
                </a:solidFill>
                <a:sym typeface="Symbol" panose="05050102010706020507" pitchFamily="18" charset="2"/>
              </a:rPr>
              <a:t>fázoru</a:t>
            </a:r>
            <a:r>
              <a:rPr lang="cs-CZ" altLang="cs-CZ" sz="2000" b="1" u="sng" dirty="0">
                <a:solidFill>
                  <a:srgbClr val="000000"/>
                </a:solidFill>
                <a:sym typeface="Symbol" panose="05050102010706020507" pitchFamily="18" charset="2"/>
              </a:rPr>
              <a:t> proudu indukčního stroje. 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*	Kruhový (kružnicový) diagram slouží k rozboru různých provozních stavů indukčního stroje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*	Z kruhového diagramu lze odečíst provozní údaje a vlastnosti motoru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*	Existuje několik různých konstrukcí kruhového diagramu, které se liší vstupními předpoklady a následně přesností odečtených hodnot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*	Odvození a sestrojení kruhového diagramu se provádí podle zjednodušeného náhradního schématu.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*	Nejpřesnější jsou kruhové diagramy pro motory středních a velkých výkonů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*	</a:t>
            </a:r>
            <a:r>
              <a:rPr lang="cs-CZ" altLang="cs-CZ" sz="2000" b="1" u="sng" dirty="0">
                <a:solidFill>
                  <a:srgbClr val="000000"/>
                </a:solidFill>
                <a:sym typeface="Symbol" panose="05050102010706020507" pitchFamily="18" charset="2"/>
              </a:rPr>
              <a:t>Vstupní předpoklady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:</a:t>
            </a:r>
          </a:p>
          <a:p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	-	parametry motoru nezávisí na zatížení</a:t>
            </a:r>
          </a:p>
          <a:p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	-	napájecí napětí je konstantní</a:t>
            </a:r>
          </a:p>
          <a:p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	-	ztráty naprázdno jsou konstantní</a:t>
            </a:r>
            <a:endParaRPr lang="cs-CZ" altLang="cs-CZ" sz="2000" b="1" u="sng" dirty="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2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2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25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25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25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25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25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25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25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11" name="Picture 91" descr="k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263" r="5354"/>
          <a:stretch>
            <a:fillRect/>
          </a:stretch>
        </p:blipFill>
        <p:spPr bwMode="auto">
          <a:xfrm>
            <a:off x="971550" y="1820863"/>
            <a:ext cx="8064500" cy="5037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012" name="Line 92"/>
          <p:cNvSpPr>
            <a:spLocks noChangeShapeType="1"/>
          </p:cNvSpPr>
          <p:nvPr/>
        </p:nvSpPr>
        <p:spPr bwMode="auto">
          <a:xfrm>
            <a:off x="1619250" y="5445125"/>
            <a:ext cx="504825" cy="10795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13" name="Text Box 93"/>
          <p:cNvSpPr txBox="1">
            <a:spLocks noChangeArrowheads="1"/>
          </p:cNvSpPr>
          <p:nvPr/>
        </p:nvSpPr>
        <p:spPr bwMode="auto">
          <a:xfrm>
            <a:off x="34925" y="5084763"/>
            <a:ext cx="1958975" cy="366712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proud naprázdno</a:t>
            </a:r>
          </a:p>
        </p:txBody>
      </p:sp>
      <p:sp>
        <p:nvSpPr>
          <p:cNvPr id="82014" name="Text Box 94"/>
          <p:cNvSpPr txBox="1">
            <a:spLocks noChangeArrowheads="1"/>
          </p:cNvSpPr>
          <p:nvPr/>
        </p:nvSpPr>
        <p:spPr bwMode="auto">
          <a:xfrm>
            <a:off x="698500" y="2917825"/>
            <a:ext cx="1755775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proud nakrátko</a:t>
            </a:r>
          </a:p>
        </p:txBody>
      </p:sp>
      <p:sp>
        <p:nvSpPr>
          <p:cNvPr id="82015" name="Line 95"/>
          <p:cNvSpPr>
            <a:spLocks noChangeShapeType="1"/>
          </p:cNvSpPr>
          <p:nvPr/>
        </p:nvSpPr>
        <p:spPr bwMode="auto">
          <a:xfrm>
            <a:off x="2446338" y="2924175"/>
            <a:ext cx="1582737" cy="23764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16" name="Text Box 96"/>
          <p:cNvSpPr txBox="1">
            <a:spLocks noChangeArrowheads="1"/>
          </p:cNvSpPr>
          <p:nvPr/>
        </p:nvSpPr>
        <p:spPr bwMode="auto">
          <a:xfrm>
            <a:off x="107950" y="4156075"/>
            <a:ext cx="1666875" cy="641350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proud statoru </a:t>
            </a:r>
          </a:p>
          <a:p>
            <a:r>
              <a:rPr lang="cs-CZ" altLang="cs-CZ" b="1">
                <a:solidFill>
                  <a:srgbClr val="FF0000"/>
                </a:solidFill>
              </a:rPr>
              <a:t>při dané zátěži</a:t>
            </a:r>
          </a:p>
        </p:txBody>
      </p:sp>
      <p:sp>
        <p:nvSpPr>
          <p:cNvPr id="82017" name="Line 97"/>
          <p:cNvSpPr>
            <a:spLocks noChangeShapeType="1"/>
          </p:cNvSpPr>
          <p:nvPr/>
        </p:nvSpPr>
        <p:spPr bwMode="auto">
          <a:xfrm>
            <a:off x="1763713" y="4797425"/>
            <a:ext cx="576262" cy="3603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18" name="Text Box 98"/>
          <p:cNvSpPr txBox="1">
            <a:spLocks noChangeArrowheads="1"/>
          </p:cNvSpPr>
          <p:nvPr/>
        </p:nvSpPr>
        <p:spPr bwMode="auto">
          <a:xfrm>
            <a:off x="107950" y="3435350"/>
            <a:ext cx="1666875" cy="641350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proud rotoru </a:t>
            </a:r>
          </a:p>
          <a:p>
            <a:r>
              <a:rPr lang="cs-CZ" altLang="cs-CZ" b="1">
                <a:solidFill>
                  <a:srgbClr val="FF0000"/>
                </a:solidFill>
              </a:rPr>
              <a:t>při dané zátěži</a:t>
            </a:r>
          </a:p>
        </p:txBody>
      </p:sp>
      <p:sp>
        <p:nvSpPr>
          <p:cNvPr id="82019" name="Line 99"/>
          <p:cNvSpPr>
            <a:spLocks noChangeShapeType="1"/>
          </p:cNvSpPr>
          <p:nvPr/>
        </p:nvSpPr>
        <p:spPr bwMode="auto">
          <a:xfrm>
            <a:off x="1763713" y="4076700"/>
            <a:ext cx="936625" cy="10810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20" name="Rectangle 100"/>
          <p:cNvSpPr>
            <a:spLocks noChangeArrowheads="1"/>
          </p:cNvSpPr>
          <p:nvPr/>
        </p:nvSpPr>
        <p:spPr bwMode="auto">
          <a:xfrm>
            <a:off x="323850" y="188913"/>
            <a:ext cx="8640763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36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Popis kruhového diagramu </a:t>
            </a:r>
          </a:p>
        </p:txBody>
      </p:sp>
      <p:sp>
        <p:nvSpPr>
          <p:cNvPr id="82021" name="Text Box 101"/>
          <p:cNvSpPr txBox="1">
            <a:spLocks noChangeArrowheads="1"/>
          </p:cNvSpPr>
          <p:nvPr/>
        </p:nvSpPr>
        <p:spPr bwMode="auto">
          <a:xfrm>
            <a:off x="982663" y="2341563"/>
            <a:ext cx="1933575" cy="366712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přímka momentů</a:t>
            </a:r>
          </a:p>
        </p:txBody>
      </p:sp>
      <p:sp>
        <p:nvSpPr>
          <p:cNvPr id="82022" name="Text Box 102"/>
          <p:cNvSpPr txBox="1">
            <a:spLocks noChangeArrowheads="1"/>
          </p:cNvSpPr>
          <p:nvPr/>
        </p:nvSpPr>
        <p:spPr bwMode="auto">
          <a:xfrm>
            <a:off x="1547813" y="1838325"/>
            <a:ext cx="1704975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9933FF"/>
                </a:solidFill>
              </a:rPr>
              <a:t>přímka výkonů</a:t>
            </a:r>
          </a:p>
        </p:txBody>
      </p:sp>
      <p:sp>
        <p:nvSpPr>
          <p:cNvPr id="82023" name="Text Box 103"/>
          <p:cNvSpPr txBox="1">
            <a:spLocks noChangeArrowheads="1"/>
          </p:cNvSpPr>
          <p:nvPr/>
        </p:nvSpPr>
        <p:spPr bwMode="auto">
          <a:xfrm>
            <a:off x="3779838" y="1844675"/>
            <a:ext cx="1616075" cy="366713"/>
          </a:xfrm>
          <a:prstGeom prst="rect">
            <a:avLst/>
          </a:prstGeom>
          <a:solidFill>
            <a:srgbClr val="99CC00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FF00"/>
                </a:solidFill>
              </a:rPr>
              <a:t>přímka skluzů</a:t>
            </a:r>
          </a:p>
        </p:txBody>
      </p:sp>
      <p:sp>
        <p:nvSpPr>
          <p:cNvPr id="82024" name="Line 104"/>
          <p:cNvSpPr>
            <a:spLocks noChangeShapeType="1"/>
          </p:cNvSpPr>
          <p:nvPr/>
        </p:nvSpPr>
        <p:spPr bwMode="auto">
          <a:xfrm>
            <a:off x="2916238" y="2708275"/>
            <a:ext cx="1727200" cy="31686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25" name="Line 105"/>
          <p:cNvSpPr>
            <a:spLocks noChangeShapeType="1"/>
          </p:cNvSpPr>
          <p:nvPr/>
        </p:nvSpPr>
        <p:spPr bwMode="auto">
          <a:xfrm>
            <a:off x="3276600" y="2205038"/>
            <a:ext cx="1511300" cy="30241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26" name="Line 106"/>
          <p:cNvSpPr>
            <a:spLocks noChangeShapeType="1"/>
          </p:cNvSpPr>
          <p:nvPr/>
        </p:nvSpPr>
        <p:spPr bwMode="auto">
          <a:xfrm flipH="1">
            <a:off x="5219700" y="2205038"/>
            <a:ext cx="144463" cy="17287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27" name="Text Box 107"/>
          <p:cNvSpPr txBox="1">
            <a:spLocks noChangeArrowheads="1"/>
          </p:cNvSpPr>
          <p:nvPr/>
        </p:nvSpPr>
        <p:spPr bwMode="auto">
          <a:xfrm>
            <a:off x="6948488" y="2414588"/>
            <a:ext cx="1743075" cy="366712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přímka příkonů</a:t>
            </a:r>
          </a:p>
        </p:txBody>
      </p:sp>
      <p:sp>
        <p:nvSpPr>
          <p:cNvPr id="82029" name="Line 109"/>
          <p:cNvSpPr>
            <a:spLocks noChangeShapeType="1"/>
          </p:cNvSpPr>
          <p:nvPr/>
        </p:nvSpPr>
        <p:spPr bwMode="auto">
          <a:xfrm flipH="1">
            <a:off x="8243888" y="2781300"/>
            <a:ext cx="431800" cy="381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30" name="Text Box 110"/>
          <p:cNvSpPr txBox="1">
            <a:spLocks noChangeArrowheads="1"/>
          </p:cNvSpPr>
          <p:nvPr/>
        </p:nvSpPr>
        <p:spPr bwMode="auto">
          <a:xfrm>
            <a:off x="5772150" y="1916113"/>
            <a:ext cx="1933575" cy="366712"/>
          </a:xfrm>
          <a:prstGeom prst="rect">
            <a:avLst/>
          </a:prstGeom>
          <a:solidFill>
            <a:srgbClr val="FFFF99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chemeClr val="accent2"/>
                </a:solidFill>
              </a:rPr>
              <a:t>kruhový diagram</a:t>
            </a:r>
          </a:p>
        </p:txBody>
      </p:sp>
      <p:sp>
        <p:nvSpPr>
          <p:cNvPr id="82031" name="Line 111"/>
          <p:cNvSpPr>
            <a:spLocks noChangeShapeType="1"/>
          </p:cNvSpPr>
          <p:nvPr/>
        </p:nvSpPr>
        <p:spPr bwMode="auto">
          <a:xfrm>
            <a:off x="5795963" y="2276475"/>
            <a:ext cx="0" cy="5762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32" name="Text Box 112"/>
          <p:cNvSpPr txBox="1">
            <a:spLocks noChangeArrowheads="1"/>
          </p:cNvSpPr>
          <p:nvPr/>
        </p:nvSpPr>
        <p:spPr bwMode="auto">
          <a:xfrm>
            <a:off x="1547813" y="908050"/>
            <a:ext cx="6335712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Popis kruhového diagramu na reálném motoru sestrojeného na základě naměřených hodnot</a:t>
            </a:r>
            <a:endParaRPr lang="cs-CZ" altLang="cs-CZ" sz="2200" b="1" u="sng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2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2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2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82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2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82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2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82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82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82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82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82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8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82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82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82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82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82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82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82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2" grpId="0" animBg="1"/>
      <p:bldP spid="82013" grpId="0" animBg="1"/>
      <p:bldP spid="82014" grpId="0" animBg="1"/>
      <p:bldP spid="82015" grpId="0" animBg="1"/>
      <p:bldP spid="82016" grpId="0" animBg="1"/>
      <p:bldP spid="82017" grpId="0" animBg="1"/>
      <p:bldP spid="82018" grpId="0" animBg="1"/>
      <p:bldP spid="82019" grpId="0" animBg="1"/>
      <p:bldP spid="82020" grpId="0"/>
      <p:bldP spid="82021" grpId="0" animBg="1"/>
      <p:bldP spid="82022" grpId="0" animBg="1"/>
      <p:bldP spid="82023" grpId="0" animBg="1"/>
      <p:bldP spid="82024" grpId="0" animBg="1"/>
      <p:bldP spid="82025" grpId="0" animBg="1"/>
      <p:bldP spid="82026" grpId="0" animBg="1"/>
      <p:bldP spid="82027" grpId="0" animBg="1"/>
      <p:bldP spid="82029" grpId="0" animBg="1"/>
      <p:bldP spid="82030" grpId="0" animBg="1"/>
      <p:bldP spid="82031" grpId="0" animBg="1"/>
      <p:bldP spid="820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5" name="Rectangle 11"/>
          <p:cNvSpPr>
            <a:spLocks noChangeArrowheads="1"/>
          </p:cNvSpPr>
          <p:nvPr/>
        </p:nvSpPr>
        <p:spPr bwMode="auto">
          <a:xfrm>
            <a:off x="323850" y="188912"/>
            <a:ext cx="8640763" cy="122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400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Popis kruhového </a:t>
            </a:r>
            <a:r>
              <a:rPr lang="cs-CZ" altLang="cs-CZ" sz="4000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diagramu</a:t>
            </a:r>
          </a:p>
          <a:p>
            <a:pPr algn="ctr"/>
            <a:r>
              <a:rPr lang="cs-CZ" altLang="cs-CZ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jednotlivé vzdálenosti neodpovídají skutečným rozměrům </a:t>
            </a:r>
            <a:endParaRPr lang="cs-CZ" altLang="cs-CZ" sz="24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2967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2240235"/>
            <a:ext cx="8918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2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2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0" name="Picture 2" descr="k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263" r="5354"/>
          <a:stretch>
            <a:fillRect/>
          </a:stretch>
        </p:blipFill>
        <p:spPr bwMode="auto">
          <a:xfrm>
            <a:off x="36513" y="1844675"/>
            <a:ext cx="8064500" cy="5037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7127875" y="3795713"/>
            <a:ext cx="1295400" cy="641350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záběrový </a:t>
            </a:r>
          </a:p>
          <a:p>
            <a:r>
              <a:rPr lang="cs-CZ" altLang="cs-CZ" b="1">
                <a:solidFill>
                  <a:srgbClr val="FF0000"/>
                </a:solidFill>
              </a:rPr>
              <a:t>moment</a:t>
            </a:r>
          </a:p>
        </p:txBody>
      </p:sp>
      <p:sp>
        <p:nvSpPr>
          <p:cNvPr id="83979" name="Rectangle 11"/>
          <p:cNvSpPr>
            <a:spLocks noChangeArrowheads="1"/>
          </p:cNvSpPr>
          <p:nvPr/>
        </p:nvSpPr>
        <p:spPr bwMode="auto">
          <a:xfrm>
            <a:off x="179388" y="188913"/>
            <a:ext cx="8856662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28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Vyhodnocení konstantních veličin pro daný motor</a:t>
            </a:r>
          </a:p>
        </p:txBody>
      </p:sp>
      <p:sp>
        <p:nvSpPr>
          <p:cNvPr id="83980" name="Text Box 12"/>
          <p:cNvSpPr txBox="1">
            <a:spLocks noChangeArrowheads="1"/>
          </p:cNvSpPr>
          <p:nvPr/>
        </p:nvSpPr>
        <p:spPr bwMode="auto">
          <a:xfrm>
            <a:off x="3132138" y="2420938"/>
            <a:ext cx="2162175" cy="366712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maximální moment</a:t>
            </a:r>
          </a:p>
        </p:txBody>
      </p:sp>
      <p:sp>
        <p:nvSpPr>
          <p:cNvPr id="83981" name="Text Box 13"/>
          <p:cNvSpPr txBox="1">
            <a:spLocks noChangeArrowheads="1"/>
          </p:cNvSpPr>
          <p:nvPr/>
        </p:nvSpPr>
        <p:spPr bwMode="auto">
          <a:xfrm>
            <a:off x="1042988" y="2420938"/>
            <a:ext cx="1933575" cy="366712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9933FF"/>
                </a:solidFill>
              </a:rPr>
              <a:t>maximální výkon</a:t>
            </a:r>
          </a:p>
        </p:txBody>
      </p:sp>
      <p:sp>
        <p:nvSpPr>
          <p:cNvPr id="83991" name="AutoShape 23"/>
          <p:cNvSpPr>
            <a:spLocks/>
          </p:cNvSpPr>
          <p:nvPr/>
        </p:nvSpPr>
        <p:spPr bwMode="auto">
          <a:xfrm>
            <a:off x="6804025" y="3681413"/>
            <a:ext cx="287338" cy="1511300"/>
          </a:xfrm>
          <a:prstGeom prst="rightBrace">
            <a:avLst>
              <a:gd name="adj1" fmla="val 43830"/>
              <a:gd name="adj2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3992" name="Text Box 24"/>
          <p:cNvSpPr txBox="1">
            <a:spLocks noChangeArrowheads="1"/>
          </p:cNvSpPr>
          <p:nvPr/>
        </p:nvSpPr>
        <p:spPr bwMode="auto">
          <a:xfrm>
            <a:off x="7129463" y="4437063"/>
            <a:ext cx="1979612" cy="641350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Ztráty nakrátko na vinutí rotoru</a:t>
            </a:r>
          </a:p>
        </p:txBody>
      </p:sp>
      <p:sp>
        <p:nvSpPr>
          <p:cNvPr id="83993" name="AutoShape 25"/>
          <p:cNvSpPr>
            <a:spLocks/>
          </p:cNvSpPr>
          <p:nvPr/>
        </p:nvSpPr>
        <p:spPr bwMode="auto">
          <a:xfrm>
            <a:off x="6804025" y="5230813"/>
            <a:ext cx="287338" cy="1293812"/>
          </a:xfrm>
          <a:prstGeom prst="rightBrace">
            <a:avLst>
              <a:gd name="adj1" fmla="val 37523"/>
              <a:gd name="adj2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3994" name="Text Box 26"/>
          <p:cNvSpPr txBox="1">
            <a:spLocks noChangeArrowheads="1"/>
          </p:cNvSpPr>
          <p:nvPr/>
        </p:nvSpPr>
        <p:spPr bwMode="auto">
          <a:xfrm>
            <a:off x="7129463" y="5308600"/>
            <a:ext cx="1979612" cy="641350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Ztráty nakrátko na vinutí statoru</a:t>
            </a:r>
          </a:p>
        </p:txBody>
      </p:sp>
      <p:sp>
        <p:nvSpPr>
          <p:cNvPr id="83995" name="Text Box 27"/>
          <p:cNvSpPr txBox="1">
            <a:spLocks noChangeArrowheads="1"/>
          </p:cNvSpPr>
          <p:nvPr/>
        </p:nvSpPr>
        <p:spPr bwMode="auto">
          <a:xfrm>
            <a:off x="7129463" y="6230938"/>
            <a:ext cx="1979612" cy="366712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Ztráty naprázdno</a:t>
            </a:r>
          </a:p>
        </p:txBody>
      </p:sp>
      <p:sp>
        <p:nvSpPr>
          <p:cNvPr id="83996" name="Line 28"/>
          <p:cNvSpPr>
            <a:spLocks noChangeShapeType="1"/>
          </p:cNvSpPr>
          <p:nvPr/>
        </p:nvSpPr>
        <p:spPr bwMode="auto">
          <a:xfrm flipH="1">
            <a:off x="6769100" y="6524625"/>
            <a:ext cx="360363" cy="730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3997" name="Line 29"/>
          <p:cNvSpPr>
            <a:spLocks noChangeShapeType="1"/>
          </p:cNvSpPr>
          <p:nvPr/>
        </p:nvSpPr>
        <p:spPr bwMode="auto">
          <a:xfrm rot="5400000" flipV="1">
            <a:off x="2478882" y="4361656"/>
            <a:ext cx="3563938" cy="835025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3998" name="Line 30"/>
          <p:cNvSpPr>
            <a:spLocks noChangeShapeType="1"/>
          </p:cNvSpPr>
          <p:nvPr/>
        </p:nvSpPr>
        <p:spPr bwMode="auto">
          <a:xfrm>
            <a:off x="4681538" y="6453188"/>
            <a:ext cx="0" cy="2889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3999" name="Line 31"/>
          <p:cNvSpPr>
            <a:spLocks noChangeShapeType="1"/>
          </p:cNvSpPr>
          <p:nvPr/>
        </p:nvSpPr>
        <p:spPr bwMode="auto">
          <a:xfrm>
            <a:off x="3851275" y="2997200"/>
            <a:ext cx="0" cy="29527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4000" name="Line 32"/>
          <p:cNvSpPr>
            <a:spLocks noChangeShapeType="1"/>
          </p:cNvSpPr>
          <p:nvPr/>
        </p:nvSpPr>
        <p:spPr bwMode="auto">
          <a:xfrm rot="10800000">
            <a:off x="2967038" y="3284538"/>
            <a:ext cx="1711325" cy="3240087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4001" name="Line 33"/>
          <p:cNvSpPr>
            <a:spLocks noChangeShapeType="1"/>
          </p:cNvSpPr>
          <p:nvPr/>
        </p:nvSpPr>
        <p:spPr bwMode="auto">
          <a:xfrm>
            <a:off x="3022600" y="3357563"/>
            <a:ext cx="0" cy="2303462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4002" name="Line 34"/>
          <p:cNvSpPr>
            <a:spLocks noChangeShapeType="1"/>
          </p:cNvSpPr>
          <p:nvPr/>
        </p:nvSpPr>
        <p:spPr bwMode="auto">
          <a:xfrm>
            <a:off x="3132138" y="2781300"/>
            <a:ext cx="647700" cy="9350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4003" name="Line 35"/>
          <p:cNvSpPr>
            <a:spLocks noChangeShapeType="1"/>
          </p:cNvSpPr>
          <p:nvPr/>
        </p:nvSpPr>
        <p:spPr bwMode="auto">
          <a:xfrm>
            <a:off x="2268538" y="2781300"/>
            <a:ext cx="719137" cy="10795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4004" name="Arc 36"/>
          <p:cNvSpPr>
            <a:spLocks noChangeAspect="1"/>
          </p:cNvSpPr>
          <p:nvPr/>
        </p:nvSpPr>
        <p:spPr bwMode="auto">
          <a:xfrm rot="4926497">
            <a:off x="4537075" y="5734050"/>
            <a:ext cx="323850" cy="3238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4005" name="Arc 37"/>
          <p:cNvSpPr>
            <a:spLocks noChangeAspect="1"/>
          </p:cNvSpPr>
          <p:nvPr/>
        </p:nvSpPr>
        <p:spPr bwMode="auto">
          <a:xfrm rot="3605821">
            <a:off x="3995738" y="5084763"/>
            <a:ext cx="323850" cy="3238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4006" name="Text Box 38"/>
          <p:cNvSpPr txBox="1">
            <a:spLocks noChangeArrowheads="1"/>
          </p:cNvSpPr>
          <p:nvPr/>
        </p:nvSpPr>
        <p:spPr bwMode="auto">
          <a:xfrm>
            <a:off x="4751388" y="6157913"/>
            <a:ext cx="1044575" cy="366712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střed KD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3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83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3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83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3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3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3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3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3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3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84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3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4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4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4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83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83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84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84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4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4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4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84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83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84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3" grpId="0" animBg="1"/>
      <p:bldP spid="83979" grpId="0"/>
      <p:bldP spid="83980" grpId="0" animBg="1"/>
      <p:bldP spid="83981" grpId="0" animBg="1"/>
      <p:bldP spid="83991" grpId="0" animBg="1"/>
      <p:bldP spid="83992" grpId="0" animBg="1"/>
      <p:bldP spid="83993" grpId="0" animBg="1"/>
      <p:bldP spid="83994" grpId="0" animBg="1"/>
      <p:bldP spid="83995" grpId="0" animBg="1"/>
      <p:bldP spid="83996" grpId="0" animBg="1"/>
      <p:bldP spid="83997" grpId="0" animBg="1"/>
      <p:bldP spid="83998" grpId="0" animBg="1"/>
      <p:bldP spid="83999" grpId="0" animBg="1"/>
      <p:bldP spid="84000" grpId="0" animBg="1"/>
      <p:bldP spid="84001" grpId="0" animBg="1"/>
      <p:bldP spid="84002" grpId="0" animBg="1"/>
      <p:bldP spid="84003" grpId="0" animBg="1"/>
      <p:bldP spid="84004" grpId="0" animBg="1"/>
      <p:bldP spid="84005" grpId="0" animBg="1"/>
      <p:bldP spid="8400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 descr="k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263" r="5354"/>
          <a:stretch>
            <a:fillRect/>
          </a:stretch>
        </p:blipFill>
        <p:spPr bwMode="auto">
          <a:xfrm>
            <a:off x="971550" y="1844675"/>
            <a:ext cx="8064500" cy="5037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1403350" y="3213100"/>
            <a:ext cx="2016125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Rotorový proud</a:t>
            </a:r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179388" y="188913"/>
            <a:ext cx="8856662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28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Vyhodnocení veličin pro danou zátěž (I </a:t>
            </a:r>
            <a:r>
              <a:rPr lang="cs-CZ" altLang="cs-CZ" sz="2800" u="sng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</a:t>
            </a:r>
            <a:r>
              <a:rPr lang="cs-CZ" altLang="cs-CZ" sz="28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1,3 I</a:t>
            </a:r>
            <a:r>
              <a:rPr lang="cs-CZ" altLang="cs-CZ" sz="2800" u="sng" baseline="-2500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</a:t>
            </a:r>
            <a:r>
              <a:rPr lang="cs-CZ" altLang="cs-CZ" sz="28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1909763" y="3854450"/>
            <a:ext cx="790575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9933FF"/>
                </a:solidFill>
              </a:rPr>
              <a:t>příkon</a:t>
            </a:r>
          </a:p>
        </p:txBody>
      </p:sp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3419475" y="5013325"/>
            <a:ext cx="1831975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9933FF"/>
                </a:solidFill>
              </a:rPr>
              <a:t>výkon na hřídeli</a:t>
            </a:r>
          </a:p>
        </p:txBody>
      </p:sp>
      <p:sp>
        <p:nvSpPr>
          <p:cNvPr id="84999" name="AutoShape 7"/>
          <p:cNvSpPr>
            <a:spLocks/>
          </p:cNvSpPr>
          <p:nvPr/>
        </p:nvSpPr>
        <p:spPr bwMode="auto">
          <a:xfrm>
            <a:off x="3059113" y="4292600"/>
            <a:ext cx="287337" cy="1800225"/>
          </a:xfrm>
          <a:prstGeom prst="rightBrace">
            <a:avLst>
              <a:gd name="adj1" fmla="val 52210"/>
              <a:gd name="adj2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4427538" y="5661025"/>
            <a:ext cx="2952750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9933FF"/>
                </a:solidFill>
              </a:rPr>
              <a:t>Ztráty na vinutí rotoru</a:t>
            </a:r>
          </a:p>
        </p:txBody>
      </p:sp>
      <p:sp>
        <p:nvSpPr>
          <p:cNvPr id="85001" name="AutoShape 9"/>
          <p:cNvSpPr>
            <a:spLocks/>
          </p:cNvSpPr>
          <p:nvPr/>
        </p:nvSpPr>
        <p:spPr bwMode="auto">
          <a:xfrm>
            <a:off x="3128963" y="6165850"/>
            <a:ext cx="144462" cy="142875"/>
          </a:xfrm>
          <a:prstGeom prst="rightBrace">
            <a:avLst>
              <a:gd name="adj1" fmla="val 8333"/>
              <a:gd name="adj2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1042988" y="2349500"/>
            <a:ext cx="1979612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Proud motoru</a:t>
            </a:r>
          </a:p>
        </p:txBody>
      </p:sp>
      <p:sp>
        <p:nvSpPr>
          <p:cNvPr id="85003" name="Text Box 11"/>
          <p:cNvSpPr txBox="1">
            <a:spLocks noChangeArrowheads="1"/>
          </p:cNvSpPr>
          <p:nvPr/>
        </p:nvSpPr>
        <p:spPr bwMode="auto">
          <a:xfrm>
            <a:off x="4427538" y="6165850"/>
            <a:ext cx="2881312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9933FF"/>
                </a:solidFill>
              </a:rPr>
              <a:t>Ztráty na vinutí statoru</a:t>
            </a:r>
          </a:p>
        </p:txBody>
      </p:sp>
      <p:sp>
        <p:nvSpPr>
          <p:cNvPr id="85004" name="Line 12"/>
          <p:cNvSpPr>
            <a:spLocks noChangeShapeType="1"/>
          </p:cNvSpPr>
          <p:nvPr/>
        </p:nvSpPr>
        <p:spPr bwMode="auto">
          <a:xfrm flipH="1">
            <a:off x="3275013" y="6381750"/>
            <a:ext cx="1152525" cy="714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10" name="Line 18"/>
          <p:cNvSpPr>
            <a:spLocks noChangeShapeType="1"/>
          </p:cNvSpPr>
          <p:nvPr/>
        </p:nvSpPr>
        <p:spPr bwMode="auto">
          <a:xfrm>
            <a:off x="1908175" y="4221163"/>
            <a:ext cx="863600" cy="12239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11" name="Line 19"/>
          <p:cNvSpPr>
            <a:spLocks noChangeShapeType="1"/>
          </p:cNvSpPr>
          <p:nvPr/>
        </p:nvSpPr>
        <p:spPr bwMode="auto">
          <a:xfrm>
            <a:off x="1042988" y="2708275"/>
            <a:ext cx="720725" cy="32416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15" name="AutoShape 23"/>
          <p:cNvSpPr>
            <a:spLocks/>
          </p:cNvSpPr>
          <p:nvPr/>
        </p:nvSpPr>
        <p:spPr bwMode="auto">
          <a:xfrm>
            <a:off x="3130550" y="6397625"/>
            <a:ext cx="144463" cy="142875"/>
          </a:xfrm>
          <a:prstGeom prst="rightBrace">
            <a:avLst>
              <a:gd name="adj1" fmla="val 8333"/>
              <a:gd name="adj2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5016" name="Line 24"/>
          <p:cNvSpPr>
            <a:spLocks noChangeShapeType="1"/>
          </p:cNvSpPr>
          <p:nvPr/>
        </p:nvSpPr>
        <p:spPr bwMode="auto">
          <a:xfrm flipH="1">
            <a:off x="3275013" y="5876925"/>
            <a:ext cx="1152525" cy="3603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17" name="Line 25"/>
          <p:cNvSpPr>
            <a:spLocks noChangeShapeType="1"/>
          </p:cNvSpPr>
          <p:nvPr/>
        </p:nvSpPr>
        <p:spPr bwMode="auto">
          <a:xfrm>
            <a:off x="1403350" y="3573463"/>
            <a:ext cx="1008063" cy="23034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18" name="AutoShape 26"/>
          <p:cNvSpPr>
            <a:spLocks/>
          </p:cNvSpPr>
          <p:nvPr/>
        </p:nvSpPr>
        <p:spPr bwMode="auto">
          <a:xfrm rot="10800000">
            <a:off x="2843213" y="4292600"/>
            <a:ext cx="144462" cy="2339975"/>
          </a:xfrm>
          <a:prstGeom prst="rightBrace">
            <a:avLst>
              <a:gd name="adj1" fmla="val 134982"/>
              <a:gd name="adj2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8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5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85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85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85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8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85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85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animBg="1"/>
      <p:bldP spid="84996" grpId="0"/>
      <p:bldP spid="84997" grpId="0" animBg="1"/>
      <p:bldP spid="84998" grpId="0" animBg="1"/>
      <p:bldP spid="84999" grpId="0" animBg="1"/>
      <p:bldP spid="85000" grpId="0" animBg="1"/>
      <p:bldP spid="85001" grpId="0" animBg="1"/>
      <p:bldP spid="85002" grpId="0" animBg="1"/>
      <p:bldP spid="85003" grpId="0" animBg="1"/>
      <p:bldP spid="85004" grpId="0" animBg="1"/>
      <p:bldP spid="85010" grpId="0" animBg="1"/>
      <p:bldP spid="85011" grpId="0" animBg="1"/>
      <p:bldP spid="85015" grpId="0" animBg="1"/>
      <p:bldP spid="85016" grpId="0" animBg="1"/>
      <p:bldP spid="85017" grpId="0" animBg="1"/>
      <p:bldP spid="850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2" descr="k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263" r="5354"/>
          <a:stretch>
            <a:fillRect/>
          </a:stretch>
        </p:blipFill>
        <p:spPr bwMode="auto">
          <a:xfrm>
            <a:off x="971550" y="1844675"/>
            <a:ext cx="8064500" cy="5037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179388" y="188913"/>
            <a:ext cx="8856662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28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Vyhodnocení veličin pro danou zátěž (I </a:t>
            </a:r>
            <a:r>
              <a:rPr lang="cs-CZ" altLang="cs-CZ" sz="2800" u="sng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</a:t>
            </a:r>
            <a:r>
              <a:rPr lang="cs-CZ" altLang="cs-CZ" sz="28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1,3 I</a:t>
            </a:r>
            <a:r>
              <a:rPr lang="cs-CZ" altLang="cs-CZ" sz="2800" u="sng" baseline="-2500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</a:t>
            </a:r>
            <a:r>
              <a:rPr lang="cs-CZ" altLang="cs-CZ" sz="28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3419475" y="5084763"/>
            <a:ext cx="1831975" cy="366712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9933FF"/>
                </a:solidFill>
              </a:rPr>
              <a:t>moment motoru</a:t>
            </a:r>
          </a:p>
        </p:txBody>
      </p:sp>
      <p:sp>
        <p:nvSpPr>
          <p:cNvPr id="86023" name="AutoShape 7"/>
          <p:cNvSpPr>
            <a:spLocks/>
          </p:cNvSpPr>
          <p:nvPr/>
        </p:nvSpPr>
        <p:spPr bwMode="auto">
          <a:xfrm>
            <a:off x="3059113" y="4292600"/>
            <a:ext cx="287337" cy="2051050"/>
          </a:xfrm>
          <a:prstGeom prst="rightBrace">
            <a:avLst>
              <a:gd name="adj1" fmla="val 59484"/>
              <a:gd name="adj2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6032" name="Line 16"/>
          <p:cNvSpPr>
            <a:spLocks noChangeShapeType="1"/>
          </p:cNvSpPr>
          <p:nvPr/>
        </p:nvSpPr>
        <p:spPr bwMode="auto">
          <a:xfrm flipH="1">
            <a:off x="2916238" y="2205038"/>
            <a:ext cx="71437" cy="2160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035" name="Line 19"/>
          <p:cNvSpPr>
            <a:spLocks noChangeShapeType="1"/>
          </p:cNvSpPr>
          <p:nvPr/>
        </p:nvSpPr>
        <p:spPr bwMode="auto">
          <a:xfrm>
            <a:off x="2268538" y="3573463"/>
            <a:ext cx="0" cy="3024187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036" name="Text Box 20"/>
          <p:cNvSpPr txBox="1">
            <a:spLocks noChangeArrowheads="1"/>
          </p:cNvSpPr>
          <p:nvPr/>
        </p:nvSpPr>
        <p:spPr bwMode="auto">
          <a:xfrm>
            <a:off x="1547813" y="1268413"/>
            <a:ext cx="2881312" cy="915987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Skluz pro danou zátěž (průsečík přímky skluzů a rotorového proudu)</a:t>
            </a:r>
          </a:p>
        </p:txBody>
      </p:sp>
      <p:sp>
        <p:nvSpPr>
          <p:cNvPr id="86037" name="Text Box 21"/>
          <p:cNvSpPr txBox="1">
            <a:spLocks noChangeArrowheads="1"/>
          </p:cNvSpPr>
          <p:nvPr/>
        </p:nvSpPr>
        <p:spPr bwMode="auto">
          <a:xfrm>
            <a:off x="1476375" y="4292600"/>
            <a:ext cx="720725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s =0</a:t>
            </a:r>
          </a:p>
        </p:txBody>
      </p:sp>
      <p:sp>
        <p:nvSpPr>
          <p:cNvPr id="86038" name="Line 22"/>
          <p:cNvSpPr>
            <a:spLocks noChangeShapeType="1"/>
          </p:cNvSpPr>
          <p:nvPr/>
        </p:nvSpPr>
        <p:spPr bwMode="auto">
          <a:xfrm>
            <a:off x="2268538" y="4652963"/>
            <a:ext cx="0" cy="217487"/>
          </a:xfrm>
          <a:prstGeom prst="line">
            <a:avLst/>
          </a:prstGeom>
          <a:noFill/>
          <a:ln w="635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039" name="Text Box 23"/>
          <p:cNvSpPr txBox="1">
            <a:spLocks noChangeArrowheads="1"/>
          </p:cNvSpPr>
          <p:nvPr/>
        </p:nvSpPr>
        <p:spPr bwMode="auto">
          <a:xfrm>
            <a:off x="8099425" y="2557463"/>
            <a:ext cx="720725" cy="366712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s =1</a:t>
            </a:r>
          </a:p>
        </p:txBody>
      </p:sp>
      <p:sp>
        <p:nvSpPr>
          <p:cNvPr id="86040" name="Line 24"/>
          <p:cNvSpPr>
            <a:spLocks noChangeShapeType="1"/>
          </p:cNvSpPr>
          <p:nvPr/>
        </p:nvSpPr>
        <p:spPr bwMode="auto">
          <a:xfrm>
            <a:off x="8964613" y="2924175"/>
            <a:ext cx="0" cy="217488"/>
          </a:xfrm>
          <a:prstGeom prst="line">
            <a:avLst/>
          </a:prstGeom>
          <a:noFill/>
          <a:ln w="635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042" name="Line 26"/>
          <p:cNvSpPr>
            <a:spLocks noChangeShapeType="1"/>
          </p:cNvSpPr>
          <p:nvPr/>
        </p:nvSpPr>
        <p:spPr bwMode="auto">
          <a:xfrm>
            <a:off x="5508625" y="3789363"/>
            <a:ext cx="0" cy="217487"/>
          </a:xfrm>
          <a:prstGeom prst="line">
            <a:avLst/>
          </a:prstGeom>
          <a:noFill/>
          <a:ln w="635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043" name="Line 27"/>
          <p:cNvSpPr>
            <a:spLocks noChangeShapeType="1"/>
          </p:cNvSpPr>
          <p:nvPr/>
        </p:nvSpPr>
        <p:spPr bwMode="auto">
          <a:xfrm>
            <a:off x="3924300" y="4221163"/>
            <a:ext cx="0" cy="217487"/>
          </a:xfrm>
          <a:prstGeom prst="line">
            <a:avLst/>
          </a:prstGeom>
          <a:noFill/>
          <a:ln w="635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044" name="Line 28"/>
          <p:cNvSpPr>
            <a:spLocks noChangeShapeType="1"/>
          </p:cNvSpPr>
          <p:nvPr/>
        </p:nvSpPr>
        <p:spPr bwMode="auto">
          <a:xfrm>
            <a:off x="7092950" y="3357563"/>
            <a:ext cx="0" cy="217487"/>
          </a:xfrm>
          <a:prstGeom prst="line">
            <a:avLst/>
          </a:prstGeom>
          <a:noFill/>
          <a:ln w="635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045" name="Text Box 29"/>
          <p:cNvSpPr txBox="1">
            <a:spLocks noChangeArrowheads="1"/>
          </p:cNvSpPr>
          <p:nvPr/>
        </p:nvSpPr>
        <p:spPr bwMode="auto">
          <a:xfrm>
            <a:off x="6084888" y="3068638"/>
            <a:ext cx="936625" cy="366712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s =075</a:t>
            </a:r>
          </a:p>
        </p:txBody>
      </p:sp>
      <p:sp>
        <p:nvSpPr>
          <p:cNvPr id="86046" name="Text Box 30"/>
          <p:cNvSpPr txBox="1">
            <a:spLocks noChangeArrowheads="1"/>
          </p:cNvSpPr>
          <p:nvPr/>
        </p:nvSpPr>
        <p:spPr bwMode="auto">
          <a:xfrm>
            <a:off x="4572000" y="3494088"/>
            <a:ext cx="865188" cy="366712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s =0,5</a:t>
            </a:r>
          </a:p>
        </p:txBody>
      </p:sp>
      <p:sp>
        <p:nvSpPr>
          <p:cNvPr id="86047" name="Text Box 31"/>
          <p:cNvSpPr txBox="1">
            <a:spLocks noChangeArrowheads="1"/>
          </p:cNvSpPr>
          <p:nvPr/>
        </p:nvSpPr>
        <p:spPr bwMode="auto">
          <a:xfrm>
            <a:off x="2987675" y="3860800"/>
            <a:ext cx="863600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s =0,25</a:t>
            </a:r>
          </a:p>
        </p:txBody>
      </p:sp>
      <p:sp>
        <p:nvSpPr>
          <p:cNvPr id="86048" name="Line 32"/>
          <p:cNvSpPr>
            <a:spLocks noChangeShapeType="1"/>
          </p:cNvSpPr>
          <p:nvPr/>
        </p:nvSpPr>
        <p:spPr bwMode="auto">
          <a:xfrm>
            <a:off x="2949575" y="4437063"/>
            <a:ext cx="0" cy="217487"/>
          </a:xfrm>
          <a:prstGeom prst="line">
            <a:avLst/>
          </a:prstGeom>
          <a:noFill/>
          <a:ln w="635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6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6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86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6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86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86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86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86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86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86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86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86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86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86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/>
      <p:bldP spid="86022" grpId="0" animBg="1"/>
      <p:bldP spid="86023" grpId="0" animBg="1"/>
      <p:bldP spid="86032" grpId="0" animBg="1"/>
      <p:bldP spid="86035" grpId="0" animBg="1"/>
      <p:bldP spid="86036" grpId="0" animBg="1"/>
      <p:bldP spid="86037" grpId="1" animBg="1"/>
      <p:bldP spid="86038" grpId="0" animBg="1"/>
      <p:bldP spid="86039" grpId="1" animBg="1"/>
      <p:bldP spid="86040" grpId="0" animBg="1"/>
      <p:bldP spid="86042" grpId="0" animBg="1"/>
      <p:bldP spid="86043" grpId="0" animBg="1"/>
      <p:bldP spid="86044" grpId="0" animBg="1"/>
      <p:bldP spid="86045" grpId="0" animBg="1"/>
      <p:bldP spid="86046" grpId="0" animBg="1"/>
      <p:bldP spid="86047" grpId="0" animBg="1"/>
      <p:bldP spid="8604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2" descr="k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263" r="5354"/>
          <a:stretch>
            <a:fillRect/>
          </a:stretch>
        </p:blipFill>
        <p:spPr bwMode="auto">
          <a:xfrm>
            <a:off x="971550" y="1844675"/>
            <a:ext cx="8064500" cy="5037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179388" y="188913"/>
            <a:ext cx="8856662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28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Vyhodnocení veličin pro danou zátěž (I </a:t>
            </a:r>
            <a:r>
              <a:rPr lang="cs-CZ" altLang="cs-CZ" sz="2800" u="sng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</a:t>
            </a:r>
            <a:r>
              <a:rPr lang="cs-CZ" altLang="cs-CZ" sz="28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1,3 I</a:t>
            </a:r>
            <a:r>
              <a:rPr lang="cs-CZ" altLang="cs-CZ" sz="2800" u="sng" baseline="-2500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</a:t>
            </a:r>
            <a:r>
              <a:rPr lang="cs-CZ" altLang="cs-CZ" sz="28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87051" name="Text Box 11"/>
          <p:cNvSpPr txBox="1">
            <a:spLocks noChangeArrowheads="1"/>
          </p:cNvSpPr>
          <p:nvPr/>
        </p:nvSpPr>
        <p:spPr bwMode="auto">
          <a:xfrm>
            <a:off x="1042988" y="981075"/>
            <a:ext cx="4968875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Pomocná půlkružnice pro odečtení účiníku </a:t>
            </a:r>
          </a:p>
        </p:txBody>
      </p:sp>
      <p:sp>
        <p:nvSpPr>
          <p:cNvPr id="87056" name="Text Box 16"/>
          <p:cNvSpPr txBox="1">
            <a:spLocks noChangeArrowheads="1"/>
          </p:cNvSpPr>
          <p:nvPr/>
        </p:nvSpPr>
        <p:spPr bwMode="auto">
          <a:xfrm>
            <a:off x="322263" y="2990850"/>
            <a:ext cx="936625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cos</a:t>
            </a:r>
            <a:r>
              <a:rPr lang="cs-CZ" altLang="cs-CZ" b="1">
                <a:solidFill>
                  <a:srgbClr val="FF0000"/>
                </a:solidFill>
                <a:sym typeface="Symbol" panose="05050102010706020507" pitchFamily="18" charset="2"/>
              </a:rPr>
              <a:t></a:t>
            </a:r>
          </a:p>
        </p:txBody>
      </p:sp>
      <p:grpSp>
        <p:nvGrpSpPr>
          <p:cNvPr id="87062" name="Group 22"/>
          <p:cNvGrpSpPr>
            <a:grpSpLocks/>
          </p:cNvGrpSpPr>
          <p:nvPr/>
        </p:nvGrpSpPr>
        <p:grpSpPr bwMode="auto">
          <a:xfrm>
            <a:off x="1258888" y="2349500"/>
            <a:ext cx="2159000" cy="4318000"/>
            <a:chOff x="793" y="1480"/>
            <a:chExt cx="1360" cy="2720"/>
          </a:xfrm>
        </p:grpSpPr>
        <p:sp>
          <p:nvSpPr>
            <p:cNvPr id="87060" name="Arc 20"/>
            <p:cNvSpPr>
              <a:spLocks noChangeAspect="1"/>
            </p:cNvSpPr>
            <p:nvPr/>
          </p:nvSpPr>
          <p:spPr bwMode="auto">
            <a:xfrm>
              <a:off x="793" y="1480"/>
              <a:ext cx="1360" cy="136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rgbClr val="000000"/>
              </a:solidFill>
              <a:prstDash val="sysDot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7061" name="Arc 21"/>
            <p:cNvSpPr>
              <a:spLocks noChangeAspect="1"/>
            </p:cNvSpPr>
            <p:nvPr/>
          </p:nvSpPr>
          <p:spPr bwMode="auto">
            <a:xfrm rot="5400000">
              <a:off x="793" y="2840"/>
              <a:ext cx="1360" cy="136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rgbClr val="000000"/>
              </a:solidFill>
              <a:prstDash val="sysDot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7063" name="Arc 23"/>
          <p:cNvSpPr>
            <a:spLocks noChangeAspect="1"/>
          </p:cNvSpPr>
          <p:nvPr/>
        </p:nvSpPr>
        <p:spPr bwMode="auto">
          <a:xfrm>
            <a:off x="1295400" y="3176588"/>
            <a:ext cx="2068513" cy="33829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3203"/>
              <a:gd name="T1" fmla="*/ 0 h 21600"/>
              <a:gd name="T2" fmla="*/ 13203 w 13203"/>
              <a:gd name="T3" fmla="*/ 4505 h 21600"/>
              <a:gd name="T4" fmla="*/ 0 w 1320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203" h="21600" fill="none" extrusionOk="0">
                <a:moveTo>
                  <a:pt x="-1" y="0"/>
                </a:moveTo>
                <a:cubicBezTo>
                  <a:pt x="4778" y="0"/>
                  <a:pt x="9421" y="1584"/>
                  <a:pt x="13203" y="4504"/>
                </a:cubicBezTo>
              </a:path>
              <a:path w="13203" h="21600" stroke="0" extrusionOk="0">
                <a:moveTo>
                  <a:pt x="-1" y="0"/>
                </a:moveTo>
                <a:cubicBezTo>
                  <a:pt x="4778" y="0"/>
                  <a:pt x="9421" y="1584"/>
                  <a:pt x="13203" y="4504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7064" name="Line 24"/>
          <p:cNvSpPr>
            <a:spLocks noChangeShapeType="1"/>
          </p:cNvSpPr>
          <p:nvPr/>
        </p:nvSpPr>
        <p:spPr bwMode="auto">
          <a:xfrm flipV="1">
            <a:off x="3059113" y="2708275"/>
            <a:ext cx="1079500" cy="15113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7065" name="Arc 25"/>
          <p:cNvSpPr>
            <a:spLocks noChangeAspect="1"/>
          </p:cNvSpPr>
          <p:nvPr/>
        </p:nvSpPr>
        <p:spPr bwMode="auto">
          <a:xfrm>
            <a:off x="1295400" y="4797425"/>
            <a:ext cx="1622425" cy="176371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9860"/>
              <a:gd name="T1" fmla="*/ 0 h 21600"/>
              <a:gd name="T2" fmla="*/ 19860 w 19860"/>
              <a:gd name="T3" fmla="*/ 13105 h 21600"/>
              <a:gd name="T4" fmla="*/ 0 w 1986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860" h="21600" fill="none" extrusionOk="0">
                <a:moveTo>
                  <a:pt x="-1" y="0"/>
                </a:moveTo>
                <a:cubicBezTo>
                  <a:pt x="8646" y="0"/>
                  <a:pt x="16459" y="5155"/>
                  <a:pt x="19859" y="13105"/>
                </a:cubicBezTo>
              </a:path>
              <a:path w="19860" h="21600" stroke="0" extrusionOk="0">
                <a:moveTo>
                  <a:pt x="-1" y="0"/>
                </a:moveTo>
                <a:cubicBezTo>
                  <a:pt x="8646" y="0"/>
                  <a:pt x="16459" y="5155"/>
                  <a:pt x="19859" y="13105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7066" name="Arc 26"/>
          <p:cNvSpPr>
            <a:spLocks noChangeAspect="1"/>
          </p:cNvSpPr>
          <p:nvPr/>
        </p:nvSpPr>
        <p:spPr bwMode="auto">
          <a:xfrm>
            <a:off x="1295400" y="6273800"/>
            <a:ext cx="358775" cy="3603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495"/>
              <a:gd name="T1" fmla="*/ 0 h 21600"/>
              <a:gd name="T2" fmla="*/ 21495 w 21495"/>
              <a:gd name="T3" fmla="*/ 19471 h 21600"/>
              <a:gd name="T4" fmla="*/ 0 w 2149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95" h="21600" fill="none" extrusionOk="0">
                <a:moveTo>
                  <a:pt x="-1" y="0"/>
                </a:moveTo>
                <a:cubicBezTo>
                  <a:pt x="11104" y="0"/>
                  <a:pt x="20400" y="8420"/>
                  <a:pt x="21494" y="19471"/>
                </a:cubicBezTo>
              </a:path>
              <a:path w="21495" h="21600" stroke="0" extrusionOk="0">
                <a:moveTo>
                  <a:pt x="-1" y="0"/>
                </a:moveTo>
                <a:cubicBezTo>
                  <a:pt x="11104" y="0"/>
                  <a:pt x="20400" y="8420"/>
                  <a:pt x="21494" y="19471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7067" name="Text Box 27"/>
          <p:cNvSpPr txBox="1">
            <a:spLocks noChangeArrowheads="1"/>
          </p:cNvSpPr>
          <p:nvPr/>
        </p:nvSpPr>
        <p:spPr bwMode="auto">
          <a:xfrm>
            <a:off x="322263" y="4575175"/>
            <a:ext cx="936625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cos</a:t>
            </a:r>
            <a:r>
              <a:rPr lang="cs-CZ" altLang="cs-CZ" b="1">
                <a:solidFill>
                  <a:srgbClr val="FF0000"/>
                </a:solidFill>
                <a:sym typeface="Symbol" panose="05050102010706020507" pitchFamily="18" charset="2"/>
              </a:rPr>
              <a:t></a:t>
            </a:r>
            <a:r>
              <a:rPr lang="cs-CZ" altLang="cs-CZ" b="1" baseline="-2500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</a:p>
        </p:txBody>
      </p:sp>
      <p:sp>
        <p:nvSpPr>
          <p:cNvPr id="87068" name="Text Box 28"/>
          <p:cNvSpPr txBox="1">
            <a:spLocks noChangeArrowheads="1"/>
          </p:cNvSpPr>
          <p:nvPr/>
        </p:nvSpPr>
        <p:spPr bwMode="auto">
          <a:xfrm>
            <a:off x="323850" y="6092825"/>
            <a:ext cx="936625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cos</a:t>
            </a:r>
            <a:r>
              <a:rPr lang="cs-CZ" altLang="cs-CZ" b="1">
                <a:solidFill>
                  <a:srgbClr val="FF0000"/>
                </a:solidFill>
                <a:sym typeface="Symbol" panose="05050102010706020507" pitchFamily="18" charset="2"/>
              </a:rPr>
              <a:t></a:t>
            </a:r>
            <a:r>
              <a:rPr lang="cs-CZ" altLang="cs-CZ" b="1" baseline="-25000">
                <a:solidFill>
                  <a:srgbClr val="FF0000"/>
                </a:solidFill>
                <a:sym typeface="Symbol" panose="05050102010706020507" pitchFamily="18" charset="2"/>
              </a:rPr>
              <a:t>0</a:t>
            </a:r>
          </a:p>
        </p:txBody>
      </p:sp>
      <p:sp>
        <p:nvSpPr>
          <p:cNvPr id="87069" name="Line 29"/>
          <p:cNvSpPr>
            <a:spLocks noChangeShapeType="1"/>
          </p:cNvSpPr>
          <p:nvPr/>
        </p:nvSpPr>
        <p:spPr bwMode="auto">
          <a:xfrm>
            <a:off x="2195513" y="1341438"/>
            <a:ext cx="73025" cy="12239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stealth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87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7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7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87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87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87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87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87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87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87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/>
      <p:bldP spid="87051" grpId="0" animBg="1"/>
      <p:bldP spid="87056" grpId="0" animBg="1"/>
      <p:bldP spid="87063" grpId="0" animBg="1"/>
      <p:bldP spid="87064" grpId="0" animBg="1"/>
      <p:bldP spid="87065" grpId="0" animBg="1"/>
      <p:bldP spid="87066" grpId="0" animBg="1"/>
      <p:bldP spid="87067" grpId="0" animBg="1"/>
      <p:bldP spid="87068" grpId="0" animBg="1"/>
      <p:bldP spid="8706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179388" y="188913"/>
            <a:ext cx="8856662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28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Konstrukce kruhového diagramu</a:t>
            </a:r>
          </a:p>
        </p:txBody>
      </p:sp>
      <p:sp>
        <p:nvSpPr>
          <p:cNvPr id="88087" name="Text Box 23"/>
          <p:cNvSpPr txBox="1">
            <a:spLocks noChangeArrowheads="1"/>
          </p:cNvSpPr>
          <p:nvPr/>
        </p:nvSpPr>
        <p:spPr bwMode="auto">
          <a:xfrm>
            <a:off x="179388" y="927100"/>
            <a:ext cx="8713787" cy="56705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263525" algn="l"/>
                <a:tab pos="2960688" algn="l"/>
                <a:tab pos="6904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algn="l">
              <a:tabLst>
                <a:tab pos="263525" algn="l"/>
                <a:tab pos="2960688" algn="l"/>
                <a:tab pos="6904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63525" algn="l"/>
                <a:tab pos="2960688" algn="l"/>
                <a:tab pos="6904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63525" algn="l"/>
                <a:tab pos="2960688" algn="l"/>
                <a:tab pos="6904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63525" algn="l"/>
                <a:tab pos="2960688" algn="l"/>
                <a:tab pos="6904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2960688" algn="l"/>
                <a:tab pos="6904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2960688" algn="l"/>
                <a:tab pos="6904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2960688" algn="l"/>
                <a:tab pos="6904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2960688" algn="l"/>
                <a:tab pos="6904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 dirty="0">
                <a:solidFill>
                  <a:srgbClr val="000000"/>
                </a:solidFill>
                <a:sym typeface="Symbol" panose="05050102010706020507" pitchFamily="18" charset="2"/>
              </a:rPr>
              <a:t>Potřebné vstupní hodnoty: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1.	</a:t>
            </a:r>
            <a:r>
              <a:rPr lang="cs-CZ" altLang="cs-CZ" sz="2000" b="1" u="sng" dirty="0">
                <a:solidFill>
                  <a:srgbClr val="000000"/>
                </a:solidFill>
                <a:sym typeface="Symbol" panose="05050102010706020507" pitchFamily="18" charset="2"/>
              </a:rPr>
              <a:t>odporu vinutí statoru přepočtený na provozní teplotu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	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R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1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(při 75</a:t>
            </a:r>
            <a:r>
              <a:rPr lang="cs-CZ" altLang="cs-CZ" b="1" baseline="30000" dirty="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C)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2.	</a:t>
            </a:r>
            <a:r>
              <a:rPr lang="cs-CZ" altLang="cs-CZ" sz="2000" b="1" u="sng" dirty="0">
                <a:solidFill>
                  <a:srgbClr val="000000"/>
                </a:solidFill>
                <a:sym typeface="Symbol" panose="05050102010706020507" pitchFamily="18" charset="2"/>
              </a:rPr>
              <a:t>synchronní otáčky motoru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	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n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s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3.	</a:t>
            </a:r>
            <a:r>
              <a:rPr lang="cs-CZ" altLang="cs-CZ" sz="2000" b="1" u="sng" dirty="0">
                <a:solidFill>
                  <a:srgbClr val="000000"/>
                </a:solidFill>
                <a:sym typeface="Symbol" panose="05050102010706020507" pitchFamily="18" charset="2"/>
              </a:rPr>
              <a:t>jmenovité napětí motoru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	</a:t>
            </a:r>
            <a:r>
              <a:rPr lang="cs-CZ" altLang="cs-CZ" b="1" dirty="0" err="1" smtClean="0">
                <a:solidFill>
                  <a:srgbClr val="000000"/>
                </a:solidFill>
                <a:sym typeface="Symbol" panose="05050102010706020507" pitchFamily="18" charset="2"/>
              </a:rPr>
              <a:t>U</a:t>
            </a:r>
            <a:r>
              <a:rPr lang="cs-CZ" altLang="cs-CZ" b="1" baseline="-25000" dirty="0" err="1" smtClean="0">
                <a:solidFill>
                  <a:srgbClr val="000000"/>
                </a:solidFill>
                <a:sym typeface="Symbol" panose="05050102010706020507" pitchFamily="18" charset="2"/>
              </a:rPr>
              <a:t>n</a:t>
            </a:r>
            <a:endParaRPr lang="cs-CZ" altLang="cs-CZ" b="1" baseline="-25000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4.	</a:t>
            </a:r>
            <a:r>
              <a:rPr lang="cs-CZ" altLang="cs-CZ" sz="2000" b="1" u="sng" dirty="0">
                <a:solidFill>
                  <a:srgbClr val="000000"/>
                </a:solidFill>
                <a:sym typeface="Symbol" panose="05050102010706020507" pitchFamily="18" charset="2"/>
              </a:rPr>
              <a:t>měření naprázdno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	proud naprázdno	I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</a:p>
          <a:p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		účiník naprázdno	cos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</a:p>
          <a:p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		činná složka proudu naprázdno	I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0č</a:t>
            </a:r>
          </a:p>
          <a:p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		jalová složka proudu naprázdno	I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0j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5.	</a:t>
            </a:r>
            <a:r>
              <a:rPr lang="cs-CZ" altLang="cs-CZ" sz="2000" b="1" u="sng" dirty="0">
                <a:solidFill>
                  <a:srgbClr val="000000"/>
                </a:solidFill>
                <a:sym typeface="Symbol" panose="05050102010706020507" pitchFamily="18" charset="2"/>
              </a:rPr>
              <a:t>měření nakrátko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	proud </a:t>
            </a:r>
            <a:r>
              <a:rPr lang="cs-CZ" altLang="cs-CZ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nakrátko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	</a:t>
            </a:r>
            <a:r>
              <a:rPr lang="cs-CZ" altLang="cs-CZ" b="1" smtClean="0">
                <a:solidFill>
                  <a:srgbClr val="000000"/>
                </a:solidFill>
                <a:sym typeface="Symbol" panose="05050102010706020507" pitchFamily="18" charset="2"/>
              </a:rPr>
              <a:t>I</a:t>
            </a:r>
            <a:r>
              <a:rPr lang="cs-CZ" altLang="cs-CZ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  <a:endParaRPr lang="cs-CZ" altLang="cs-CZ" b="1" baseline="-25000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		účiník </a:t>
            </a:r>
            <a:r>
              <a:rPr lang="cs-CZ" altLang="cs-CZ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nakrátko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	</a:t>
            </a:r>
            <a:r>
              <a:rPr lang="cs-CZ" altLang="cs-CZ" b="1" dirty="0" err="1">
                <a:solidFill>
                  <a:srgbClr val="000000"/>
                </a:solidFill>
                <a:sym typeface="Symbol" panose="05050102010706020507" pitchFamily="18" charset="2"/>
              </a:rPr>
              <a:t>cos</a:t>
            </a:r>
            <a:r>
              <a:rPr lang="cs-CZ" altLang="cs-CZ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  <a:endParaRPr lang="cs-CZ" altLang="cs-CZ" b="1" baseline="-25000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6.	</a:t>
            </a:r>
            <a:r>
              <a:rPr lang="cs-CZ" altLang="cs-CZ" sz="2000" b="1" u="sng" dirty="0">
                <a:solidFill>
                  <a:srgbClr val="000000"/>
                </a:solidFill>
                <a:sym typeface="Symbol" panose="05050102010706020507" pitchFamily="18" charset="2"/>
              </a:rPr>
              <a:t>Ztráty nakrátko ve vinutí statoru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	P</a:t>
            </a:r>
            <a:r>
              <a:rPr lang="cs-CZ" altLang="cs-CZ" sz="20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j1k</a:t>
            </a:r>
          </a:p>
          <a:p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		 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P</a:t>
            </a:r>
            <a:r>
              <a:rPr lang="cs-CZ" altLang="cs-CZ" sz="20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j1k 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= 3 * R</a:t>
            </a:r>
            <a:r>
              <a:rPr lang="cs-CZ" altLang="cs-CZ" sz="20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1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 * I</a:t>
            </a:r>
            <a:r>
              <a:rPr lang="cs-CZ" altLang="cs-CZ" sz="20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  <a:r>
              <a:rPr lang="cs-CZ" altLang="cs-CZ" sz="2000" b="1" baseline="30000" dirty="0">
                <a:solidFill>
                  <a:srgbClr val="000000"/>
                </a:solidFill>
                <a:sym typeface="Symbol" panose="05050102010706020507" pitchFamily="18" charset="2"/>
              </a:rPr>
              <a:t>2</a:t>
            </a:r>
            <a:endParaRPr lang="cs-CZ" altLang="cs-CZ" b="1" baseline="30000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Pozn. Konstrukci proudů naprázdno a nakrátko lze provést přes účiník nebo přes činnou a jalovou složku. U proudu naprázdno je výhodnější první způsob u proudu nakrátko jsou možné obě varianty.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80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80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80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80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80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80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80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80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80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880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880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880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179388" y="188913"/>
            <a:ext cx="8856662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28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Konstrukce kruhového diagramu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179388" y="981075"/>
            <a:ext cx="8713787" cy="22145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263525" indent="-263525"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200" b="1" u="sng" dirty="0">
                <a:solidFill>
                  <a:srgbClr val="000000"/>
                </a:solidFill>
                <a:sym typeface="Symbol" panose="05050102010706020507" pitchFamily="18" charset="2"/>
              </a:rPr>
              <a:t>Měřítka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1.	</a:t>
            </a:r>
            <a:r>
              <a:rPr lang="cs-CZ" altLang="cs-CZ" b="1" u="sng" dirty="0">
                <a:solidFill>
                  <a:srgbClr val="000000"/>
                </a:solidFill>
                <a:sym typeface="Symbol" panose="05050102010706020507" pitchFamily="18" charset="2"/>
              </a:rPr>
              <a:t>měřítko proudu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	-	</a:t>
            </a:r>
            <a:r>
              <a:rPr lang="cs-CZ" altLang="cs-CZ" b="1" dirty="0" err="1">
                <a:solidFill>
                  <a:srgbClr val="000000"/>
                </a:solidFill>
                <a:sym typeface="Symbol" panose="05050102010706020507" pitchFamily="18" charset="2"/>
              </a:rPr>
              <a:t>m</a:t>
            </a:r>
            <a:r>
              <a:rPr lang="cs-CZ" altLang="cs-CZ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I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(A/cm)</a:t>
            </a:r>
          </a:p>
          <a:p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	měřítko lze zvolit, zpravidla se volí podle proudu nakrátko</a:t>
            </a:r>
          </a:p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2.	</a:t>
            </a:r>
            <a:r>
              <a:rPr lang="cs-CZ" altLang="cs-CZ" b="1" u="sng" dirty="0">
                <a:solidFill>
                  <a:srgbClr val="000000"/>
                </a:solidFill>
                <a:sym typeface="Symbol" panose="05050102010706020507" pitchFamily="18" charset="2"/>
              </a:rPr>
              <a:t>měřítko výkonu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	-	</a:t>
            </a:r>
            <a:r>
              <a:rPr lang="cs-CZ" altLang="cs-CZ" b="1" dirty="0" err="1">
                <a:solidFill>
                  <a:srgbClr val="000000"/>
                </a:solidFill>
                <a:sym typeface="Symbol" panose="05050102010706020507" pitchFamily="18" charset="2"/>
              </a:rPr>
              <a:t>m</a:t>
            </a:r>
            <a:r>
              <a:rPr lang="cs-CZ" altLang="cs-CZ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P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(W/cm)</a:t>
            </a:r>
          </a:p>
          <a:p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			</a:t>
            </a:r>
            <a:r>
              <a:rPr lang="cs-CZ" altLang="cs-CZ" b="1" dirty="0" err="1">
                <a:solidFill>
                  <a:srgbClr val="000000"/>
                </a:solidFill>
                <a:sym typeface="Symbol" panose="05050102010706020507" pitchFamily="18" charset="2"/>
              </a:rPr>
              <a:t>m</a:t>
            </a:r>
            <a:r>
              <a:rPr lang="cs-CZ" altLang="cs-CZ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P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= 3 * U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f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* </a:t>
            </a:r>
            <a:r>
              <a:rPr lang="cs-CZ" altLang="cs-CZ" b="1" dirty="0" err="1">
                <a:solidFill>
                  <a:srgbClr val="000000"/>
                </a:solidFill>
                <a:sym typeface="Symbol" panose="05050102010706020507" pitchFamily="18" charset="2"/>
              </a:rPr>
              <a:t>m</a:t>
            </a:r>
            <a:r>
              <a:rPr lang="cs-CZ" altLang="cs-CZ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P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= 3 * U * </a:t>
            </a:r>
            <a:r>
              <a:rPr lang="cs-CZ" altLang="cs-CZ" b="1" dirty="0" err="1">
                <a:solidFill>
                  <a:srgbClr val="000000"/>
                </a:solidFill>
                <a:sym typeface="Symbol" panose="05050102010706020507" pitchFamily="18" charset="2"/>
              </a:rPr>
              <a:t>m</a:t>
            </a:r>
            <a:r>
              <a:rPr lang="cs-CZ" altLang="cs-CZ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P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3.	</a:t>
            </a:r>
            <a:r>
              <a:rPr lang="cs-CZ" altLang="cs-CZ" b="1" u="sng" dirty="0">
                <a:solidFill>
                  <a:srgbClr val="000000"/>
                </a:solidFill>
                <a:sym typeface="Symbol" panose="05050102010706020507" pitchFamily="18" charset="2"/>
              </a:rPr>
              <a:t>měřítko momentů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	-	</a:t>
            </a:r>
            <a:r>
              <a:rPr lang="cs-CZ" altLang="cs-CZ" b="1" dirty="0" err="1">
                <a:solidFill>
                  <a:srgbClr val="000000"/>
                </a:solidFill>
                <a:sym typeface="Symbol" panose="05050102010706020507" pitchFamily="18" charset="2"/>
              </a:rPr>
              <a:t>m</a:t>
            </a:r>
            <a:r>
              <a:rPr lang="cs-CZ" altLang="cs-CZ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M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(Nm/cm)</a:t>
            </a:r>
          </a:p>
        </p:txBody>
      </p:sp>
      <p:graphicFrame>
        <p:nvGraphicFramePr>
          <p:cNvPr id="90117" name="Object 5"/>
          <p:cNvGraphicFramePr>
            <a:graphicFrameLocks noChangeAspect="1"/>
          </p:cNvGraphicFramePr>
          <p:nvPr/>
        </p:nvGraphicFramePr>
        <p:xfrm>
          <a:off x="4735513" y="3089275"/>
          <a:ext cx="4157662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2" name="Rovnice" r:id="rId3" imgW="1676160" imgH="457200" progId="Equation.3">
                  <p:embed/>
                </p:oleObj>
              </mc:Choice>
              <mc:Fallback>
                <p:oleObj name="Rovnice" r:id="rId3" imgW="167616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5513" y="3089275"/>
                        <a:ext cx="4157662" cy="1131888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179388" y="4792663"/>
            <a:ext cx="8713787" cy="108426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263525" indent="-263525"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u="sng">
                <a:solidFill>
                  <a:srgbClr val="000000"/>
                </a:solidFill>
                <a:sym typeface="Symbol" panose="05050102010706020507" pitchFamily="18" charset="2"/>
              </a:rPr>
              <a:t>Postup při kreslení:</a:t>
            </a:r>
          </a:p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1.	Napětí zakreslíme bez měřítka do osy y. Pro kreslení kruhového diagramu a jeho vyhodnocení nemá význam. Označuje pouze reálnou osu.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0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0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0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0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0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90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244475"/>
            <a:ext cx="8569325" cy="736600"/>
          </a:xfrm>
        </p:spPr>
        <p:txBody>
          <a:bodyPr/>
          <a:lstStyle/>
          <a:p>
            <a:pPr algn="ctr"/>
            <a:r>
              <a:rPr lang="cs-CZ" altLang="cs-CZ" sz="400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Moment indukčního motoru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07950" y="1592263"/>
            <a:ext cx="4105275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u="sng">
                <a:solidFill>
                  <a:srgbClr val="000000"/>
                </a:solidFill>
              </a:rPr>
              <a:t>Točivý moment na hřídeli platí:</a:t>
            </a:r>
          </a:p>
        </p:txBody>
      </p:sp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4356100" y="1196975"/>
          <a:ext cx="4537075" cy="124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3" name="Rovnice" r:id="rId3" imgW="2120760" imgH="583920" progId="Equation.3">
                  <p:embed/>
                </p:oleObj>
              </mc:Choice>
              <mc:Fallback>
                <p:oleObj name="Rovnice" r:id="rId3" imgW="2120760" imgH="5839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1196975"/>
                        <a:ext cx="4537075" cy="124936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07950" y="2439293"/>
            <a:ext cx="518477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628650" algn="l"/>
                <a:tab pos="892175" algn="l"/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628650" algn="l"/>
                <a:tab pos="892175" algn="l"/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628650" algn="l"/>
                <a:tab pos="892175" algn="l"/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628650" algn="l"/>
                <a:tab pos="892175" algn="l"/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628650" algn="l"/>
                <a:tab pos="892175" algn="l"/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892175" algn="l"/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892175" algn="l"/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892175" algn="l"/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892175" algn="l"/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kde 	P	…	mechanický výkon motoru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	n	…	otáčky motoru, n = n</a:t>
            </a:r>
            <a:r>
              <a:rPr lang="cs-CZ" altLang="cs-CZ" sz="2000" b="1" baseline="-25000" dirty="0">
                <a:solidFill>
                  <a:srgbClr val="000000"/>
                </a:solidFill>
              </a:rPr>
              <a:t>s</a:t>
            </a:r>
            <a:r>
              <a:rPr lang="cs-CZ" altLang="cs-CZ" sz="2000" b="1" dirty="0">
                <a:solidFill>
                  <a:srgbClr val="000000"/>
                </a:solidFill>
              </a:rPr>
              <a:t>*(1 - s)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107950" y="3320157"/>
            <a:ext cx="7127875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u="sng" dirty="0">
                <a:solidFill>
                  <a:srgbClr val="000000"/>
                </a:solidFill>
              </a:rPr>
              <a:t>Z náhradního schématu lze určit vztah pro výkon motoru:</a:t>
            </a:r>
          </a:p>
        </p:txBody>
      </p:sp>
      <p:graphicFrame>
        <p:nvGraphicFramePr>
          <p:cNvPr id="338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1274934"/>
              </p:ext>
            </p:extLst>
          </p:nvPr>
        </p:nvGraphicFramePr>
        <p:xfrm>
          <a:off x="3851275" y="3788519"/>
          <a:ext cx="5113338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4" name="Rovnice" r:id="rId5" imgW="2145960" imgH="393480" progId="Equation.3">
                  <p:embed/>
                </p:oleObj>
              </mc:Choice>
              <mc:Fallback>
                <p:oleObj name="Rovnice" r:id="rId5" imgW="214596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3788519"/>
                        <a:ext cx="5113338" cy="93662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179388" y="4903788"/>
            <a:ext cx="4176712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u="sng">
                <a:solidFill>
                  <a:srgbClr val="000000"/>
                </a:solidFill>
              </a:rPr>
              <a:t>Po dosazení je moment motoru:</a:t>
            </a:r>
          </a:p>
        </p:txBody>
      </p:sp>
      <p:graphicFrame>
        <p:nvGraphicFramePr>
          <p:cNvPr id="33803" name="Object 11"/>
          <p:cNvGraphicFramePr>
            <a:graphicFrameLocks noChangeAspect="1"/>
          </p:cNvGraphicFramePr>
          <p:nvPr/>
        </p:nvGraphicFramePr>
        <p:xfrm>
          <a:off x="107950" y="5445125"/>
          <a:ext cx="8969375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5" name="Rovnice" r:id="rId7" imgW="5143320" imgH="609480" progId="Equation.3">
                  <p:embed/>
                </p:oleObj>
              </mc:Choice>
              <mc:Fallback>
                <p:oleObj name="Rovnice" r:id="rId7" imgW="5143320" imgH="609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5445125"/>
                        <a:ext cx="8969375" cy="1062038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/>
      <p:bldP spid="33798" grpId="0"/>
      <p:bldP spid="33799" grpId="0"/>
      <p:bldP spid="3380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11" name="Text Box 23"/>
          <p:cNvSpPr txBox="1">
            <a:spLocks noChangeArrowheads="1"/>
          </p:cNvSpPr>
          <p:nvPr/>
        </p:nvSpPr>
        <p:spPr bwMode="auto">
          <a:xfrm>
            <a:off x="250825" y="347663"/>
            <a:ext cx="8713788" cy="190976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263525" indent="-263525"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u="sng">
                <a:solidFill>
                  <a:srgbClr val="000000"/>
                </a:solidFill>
                <a:sym typeface="Symbol" panose="05050102010706020507" pitchFamily="18" charset="2"/>
              </a:rPr>
              <a:t>Postup při kreslení:</a:t>
            </a:r>
          </a:p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2.	Z měření naprázdno vypočítáme činnou a jalovou složku proudu a pomocí měřítka určíme koncový bod fázoru I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3.	Stejným způsobem určíme fázor proud I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</a:p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4.	V koncovém bodě fázoru bodě I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 sestrojíme rovnoběžku s osou x</a:t>
            </a:r>
          </a:p>
        </p:txBody>
      </p:sp>
      <p:pic>
        <p:nvPicPr>
          <p:cNvPr id="89148" name="Picture 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746"/>
          <a:stretch>
            <a:fillRect/>
          </a:stretch>
        </p:blipFill>
        <p:spPr bwMode="auto">
          <a:xfrm>
            <a:off x="684213" y="2511425"/>
            <a:ext cx="780415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9151" name="Text Box 63"/>
          <p:cNvSpPr txBox="1">
            <a:spLocks noChangeArrowheads="1"/>
          </p:cNvSpPr>
          <p:nvPr/>
        </p:nvSpPr>
        <p:spPr bwMode="auto">
          <a:xfrm>
            <a:off x="7019925" y="3357563"/>
            <a:ext cx="576263" cy="366712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I</a:t>
            </a:r>
            <a:r>
              <a:rPr lang="cs-CZ" altLang="cs-CZ" b="1" baseline="-25000">
                <a:solidFill>
                  <a:srgbClr val="000000"/>
                </a:solidFill>
              </a:rPr>
              <a:t>k</a:t>
            </a:r>
          </a:p>
        </p:txBody>
      </p:sp>
      <p:sp>
        <p:nvSpPr>
          <p:cNvPr id="89152" name="Text Box 64"/>
          <p:cNvSpPr txBox="1">
            <a:spLocks noChangeArrowheads="1"/>
          </p:cNvSpPr>
          <p:nvPr/>
        </p:nvSpPr>
        <p:spPr bwMode="auto">
          <a:xfrm>
            <a:off x="1476375" y="5300663"/>
            <a:ext cx="576263" cy="366712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I</a:t>
            </a:r>
            <a:r>
              <a:rPr lang="cs-CZ" altLang="cs-CZ" b="1" baseline="-25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89153" name="Line 65"/>
          <p:cNvSpPr>
            <a:spLocks noChangeShapeType="1"/>
          </p:cNvSpPr>
          <p:nvPr/>
        </p:nvSpPr>
        <p:spPr bwMode="auto">
          <a:xfrm flipH="1">
            <a:off x="1763713" y="5661025"/>
            <a:ext cx="287337" cy="7921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9154" name="Text Box 66"/>
          <p:cNvSpPr txBox="1">
            <a:spLocks noChangeArrowheads="1"/>
          </p:cNvSpPr>
          <p:nvPr/>
        </p:nvSpPr>
        <p:spPr bwMode="auto">
          <a:xfrm>
            <a:off x="4859338" y="5589588"/>
            <a:ext cx="3024187" cy="366712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Rovnoběžka z bodu I</a:t>
            </a:r>
            <a:r>
              <a:rPr lang="cs-CZ" altLang="cs-CZ" b="1" baseline="-25000">
                <a:solidFill>
                  <a:srgbClr val="000000"/>
                </a:solidFill>
              </a:rPr>
              <a:t>0</a:t>
            </a:r>
            <a:r>
              <a:rPr lang="cs-CZ" altLang="cs-CZ" b="1">
                <a:solidFill>
                  <a:srgbClr val="000000"/>
                </a:solidFill>
              </a:rPr>
              <a:t> </a:t>
            </a:r>
            <a:endParaRPr lang="cs-CZ" altLang="cs-CZ" b="1" baseline="-25000">
              <a:solidFill>
                <a:srgbClr val="000000"/>
              </a:solidFill>
            </a:endParaRPr>
          </a:p>
        </p:txBody>
      </p:sp>
      <p:sp>
        <p:nvSpPr>
          <p:cNvPr id="89155" name="Line 67"/>
          <p:cNvSpPr>
            <a:spLocks noChangeShapeType="1"/>
          </p:cNvSpPr>
          <p:nvPr/>
        </p:nvSpPr>
        <p:spPr bwMode="auto">
          <a:xfrm flipH="1">
            <a:off x="4356100" y="5949950"/>
            <a:ext cx="503238" cy="5032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9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9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9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9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9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9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8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9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9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9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8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51" grpId="0" animBg="1"/>
      <p:bldP spid="89152" grpId="0" animBg="1"/>
      <p:bldP spid="89153" grpId="0" animBg="1"/>
      <p:bldP spid="89154" grpId="0" animBg="1"/>
      <p:bldP spid="8915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47" name="Group 11"/>
          <p:cNvGrpSpPr>
            <a:grpSpLocks/>
          </p:cNvGrpSpPr>
          <p:nvPr/>
        </p:nvGrpSpPr>
        <p:grpSpPr bwMode="auto">
          <a:xfrm>
            <a:off x="684213" y="2676525"/>
            <a:ext cx="7343775" cy="3957638"/>
            <a:chOff x="431" y="1686"/>
            <a:chExt cx="4626" cy="2493"/>
          </a:xfrm>
        </p:grpSpPr>
        <p:pic>
          <p:nvPicPr>
            <p:cNvPr id="91145" name="Picture 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8917"/>
            <a:stretch>
              <a:fillRect/>
            </a:stretch>
          </p:blipFill>
          <p:spPr bwMode="auto">
            <a:xfrm>
              <a:off x="431" y="1686"/>
              <a:ext cx="4626" cy="249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1146" name="Rectangle 10"/>
            <p:cNvSpPr>
              <a:spLocks noChangeArrowheads="1"/>
            </p:cNvSpPr>
            <p:nvPr/>
          </p:nvSpPr>
          <p:spPr bwMode="auto">
            <a:xfrm>
              <a:off x="4037" y="1842"/>
              <a:ext cx="861" cy="81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250825" y="347663"/>
            <a:ext cx="8713788" cy="190976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263525" indent="-263525"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u="sng">
                <a:solidFill>
                  <a:srgbClr val="000000"/>
                </a:solidFill>
                <a:sym typeface="Symbol" panose="05050102010706020507" pitchFamily="18" charset="2"/>
              </a:rPr>
              <a:t>Postup při kreslení:</a:t>
            </a:r>
          </a:p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5.	Spojíme koncové body fázorů I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 a I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 (přímka výkonů)</a:t>
            </a:r>
          </a:p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6.	Vytvoříme osu přímky výkonů</a:t>
            </a:r>
            <a:endParaRPr lang="cs-CZ" altLang="cs-CZ" b="1" baseline="-2500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7.	Průsečík osy přímky výkonů a rovnoběžkou s osou x – střed kruhového diagramu</a:t>
            </a: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323850" y="4149725"/>
            <a:ext cx="2592388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Osa k přímce výkonů</a:t>
            </a:r>
            <a:endParaRPr lang="cs-CZ" altLang="cs-CZ" b="1" baseline="-25000">
              <a:solidFill>
                <a:srgbClr val="000000"/>
              </a:solidFill>
            </a:endParaRP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3059113" y="5799138"/>
            <a:ext cx="1223962" cy="366712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Střed KD</a:t>
            </a:r>
            <a:endParaRPr lang="cs-CZ" altLang="cs-CZ" b="1" baseline="-25000">
              <a:solidFill>
                <a:srgbClr val="000000"/>
              </a:solidFill>
            </a:endParaRPr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2914650" y="4508500"/>
            <a:ext cx="936625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5508625" y="5300663"/>
            <a:ext cx="2087563" cy="366712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Přímka výkonů </a:t>
            </a:r>
            <a:endParaRPr lang="cs-CZ" altLang="cs-CZ" b="1" baseline="-25000">
              <a:solidFill>
                <a:srgbClr val="000000"/>
              </a:solidFill>
            </a:endParaRP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 flipH="1" flipV="1">
            <a:off x="4932363" y="4724400"/>
            <a:ext cx="576262" cy="5762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148" name="Line 12"/>
          <p:cNvSpPr>
            <a:spLocks noChangeShapeType="1"/>
          </p:cNvSpPr>
          <p:nvPr/>
        </p:nvSpPr>
        <p:spPr bwMode="auto">
          <a:xfrm rot="5400000" flipV="1">
            <a:off x="3455987" y="5067301"/>
            <a:ext cx="1800225" cy="97155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150" name="Line 14"/>
          <p:cNvSpPr>
            <a:spLocks noChangeShapeType="1"/>
          </p:cNvSpPr>
          <p:nvPr/>
        </p:nvSpPr>
        <p:spPr bwMode="auto">
          <a:xfrm>
            <a:off x="4749800" y="6164263"/>
            <a:ext cx="0" cy="2889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151" name="Line 15"/>
          <p:cNvSpPr>
            <a:spLocks noChangeShapeType="1"/>
          </p:cNvSpPr>
          <p:nvPr/>
        </p:nvSpPr>
        <p:spPr bwMode="auto">
          <a:xfrm>
            <a:off x="4284663" y="5805488"/>
            <a:ext cx="358775" cy="431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1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1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 animBg="1"/>
      <p:bldP spid="91141" grpId="0" animBg="1"/>
      <p:bldP spid="91142" grpId="0" animBg="1"/>
      <p:bldP spid="91143" grpId="0" animBg="1"/>
      <p:bldP spid="91144" grpId="0" animBg="1"/>
      <p:bldP spid="91148" grpId="0" animBg="1"/>
      <p:bldP spid="91150" grpId="0" animBg="1"/>
      <p:bldP spid="9115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78" name="Group 18"/>
          <p:cNvGrpSpPr>
            <a:grpSpLocks/>
          </p:cNvGrpSpPr>
          <p:nvPr/>
        </p:nvGrpSpPr>
        <p:grpSpPr bwMode="auto">
          <a:xfrm>
            <a:off x="179388" y="2241550"/>
            <a:ext cx="8351837" cy="4500563"/>
            <a:chOff x="295" y="1344"/>
            <a:chExt cx="5261" cy="2835"/>
          </a:xfrm>
        </p:grpSpPr>
        <p:pic>
          <p:nvPicPr>
            <p:cNvPr id="92175" name="Picture 1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737"/>
            <a:stretch>
              <a:fillRect/>
            </a:stretch>
          </p:blipFill>
          <p:spPr bwMode="auto">
            <a:xfrm>
              <a:off x="295" y="1344"/>
              <a:ext cx="5261" cy="283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2176" name="Rectangle 16"/>
            <p:cNvSpPr>
              <a:spLocks noChangeArrowheads="1"/>
            </p:cNvSpPr>
            <p:nvPr/>
          </p:nvSpPr>
          <p:spPr bwMode="auto">
            <a:xfrm rot="19920000">
              <a:off x="4375" y="1873"/>
              <a:ext cx="993" cy="10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107950" y="115888"/>
            <a:ext cx="8964613" cy="2047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u="sng" dirty="0">
                <a:solidFill>
                  <a:srgbClr val="000000"/>
                </a:solidFill>
                <a:sym typeface="Symbol" panose="05050102010706020507" pitchFamily="18" charset="2"/>
              </a:rPr>
              <a:t>Postup při kreslení:</a:t>
            </a:r>
          </a:p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8.	Sestrojíme kružnici</a:t>
            </a:r>
          </a:p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9.	Z bodu </a:t>
            </a:r>
            <a:r>
              <a:rPr lang="cs-CZ" altLang="cs-CZ" b="1" dirty="0" err="1">
                <a:solidFill>
                  <a:srgbClr val="000000"/>
                </a:solidFill>
                <a:sym typeface="Symbol" panose="05050102010706020507" pitchFamily="18" charset="2"/>
              </a:rPr>
              <a:t>A</a:t>
            </a:r>
            <a:r>
              <a:rPr lang="cs-CZ" altLang="cs-CZ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sestrojíme kolmici na osu x</a:t>
            </a:r>
            <a:endParaRPr lang="cs-CZ" altLang="cs-CZ" b="1" baseline="-25000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10.	Na kolmici vyneseme P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j1k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, vytvoříme přímku momentů</a:t>
            </a:r>
          </a:p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11.	Část kružnice A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– </a:t>
            </a:r>
            <a:r>
              <a:rPr lang="cs-CZ" altLang="cs-CZ" b="1" dirty="0" err="1">
                <a:solidFill>
                  <a:srgbClr val="000000"/>
                </a:solidFill>
                <a:sym typeface="Symbol" panose="05050102010706020507" pitchFamily="18" charset="2"/>
              </a:rPr>
              <a:t>A</a:t>
            </a:r>
            <a:r>
              <a:rPr lang="cs-CZ" altLang="cs-CZ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představuje  motor, </a:t>
            </a:r>
            <a:r>
              <a:rPr lang="cs-CZ" altLang="cs-CZ" b="1" dirty="0" err="1">
                <a:solidFill>
                  <a:srgbClr val="000000"/>
                </a:solidFill>
                <a:sym typeface="Symbol" panose="05050102010706020507" pitchFamily="18" charset="2"/>
              </a:rPr>
              <a:t>A</a:t>
            </a:r>
            <a:r>
              <a:rPr lang="cs-CZ" altLang="cs-CZ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- A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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 brzda, A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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- A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 generátor </a:t>
            </a:r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7091363" y="2924175"/>
            <a:ext cx="576262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A</a:t>
            </a:r>
            <a:r>
              <a:rPr lang="cs-CZ" altLang="cs-CZ" b="1" baseline="-25000">
                <a:solidFill>
                  <a:srgbClr val="000000"/>
                </a:solidFill>
              </a:rPr>
              <a:t>k</a:t>
            </a: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7019925" y="5480050"/>
            <a:ext cx="792163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P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j1k</a:t>
            </a:r>
          </a:p>
        </p:txBody>
      </p:sp>
      <p:sp>
        <p:nvSpPr>
          <p:cNvPr id="92168" name="Line 8"/>
          <p:cNvSpPr>
            <a:spLocks noChangeShapeType="1"/>
          </p:cNvSpPr>
          <p:nvPr/>
        </p:nvSpPr>
        <p:spPr bwMode="auto">
          <a:xfrm flipH="1">
            <a:off x="6804025" y="4076700"/>
            <a:ext cx="792163" cy="5762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169" name="Text Box 9"/>
          <p:cNvSpPr txBox="1">
            <a:spLocks noChangeArrowheads="1"/>
          </p:cNvSpPr>
          <p:nvPr/>
        </p:nvSpPr>
        <p:spPr bwMode="auto">
          <a:xfrm>
            <a:off x="7596188" y="3500438"/>
            <a:ext cx="1439862" cy="641350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Kolmice z bodu A</a:t>
            </a:r>
            <a:r>
              <a:rPr lang="cs-CZ" altLang="cs-CZ" b="1" baseline="-25000">
                <a:solidFill>
                  <a:srgbClr val="000000"/>
                </a:solidFill>
              </a:rPr>
              <a:t>k</a:t>
            </a:r>
            <a:r>
              <a:rPr lang="cs-CZ" altLang="cs-CZ" b="1">
                <a:solidFill>
                  <a:srgbClr val="000000"/>
                </a:solidFill>
              </a:rPr>
              <a:t> </a:t>
            </a:r>
            <a:endParaRPr lang="cs-CZ" altLang="cs-CZ" b="1" baseline="-25000">
              <a:solidFill>
                <a:srgbClr val="000000"/>
              </a:solidFill>
            </a:endParaRPr>
          </a:p>
        </p:txBody>
      </p:sp>
      <p:sp>
        <p:nvSpPr>
          <p:cNvPr id="92170" name="Line 10"/>
          <p:cNvSpPr>
            <a:spLocks noChangeShapeType="1"/>
          </p:cNvSpPr>
          <p:nvPr/>
        </p:nvSpPr>
        <p:spPr bwMode="auto">
          <a:xfrm>
            <a:off x="5219700" y="4005263"/>
            <a:ext cx="865188" cy="11525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173" name="Line 13"/>
          <p:cNvSpPr>
            <a:spLocks noChangeShapeType="1"/>
          </p:cNvSpPr>
          <p:nvPr/>
        </p:nvSpPr>
        <p:spPr bwMode="auto">
          <a:xfrm>
            <a:off x="1331913" y="5589588"/>
            <a:ext cx="215900" cy="647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179" name="AutoShape 19"/>
          <p:cNvSpPr>
            <a:spLocks/>
          </p:cNvSpPr>
          <p:nvPr/>
        </p:nvSpPr>
        <p:spPr bwMode="auto">
          <a:xfrm>
            <a:off x="6804025" y="5013325"/>
            <a:ext cx="215900" cy="1295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180" name="Text Box 20"/>
          <p:cNvSpPr txBox="1">
            <a:spLocks noChangeArrowheads="1"/>
          </p:cNvSpPr>
          <p:nvPr/>
        </p:nvSpPr>
        <p:spPr bwMode="auto">
          <a:xfrm>
            <a:off x="3779838" y="3357563"/>
            <a:ext cx="1439862" cy="641350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Přímka momentů</a:t>
            </a:r>
            <a:endParaRPr lang="cs-CZ" altLang="cs-CZ" b="1" baseline="-25000">
              <a:solidFill>
                <a:srgbClr val="000000"/>
              </a:solidFill>
            </a:endParaRPr>
          </a:p>
        </p:txBody>
      </p:sp>
      <p:sp>
        <p:nvSpPr>
          <p:cNvPr id="92181" name="Text Box 21"/>
          <p:cNvSpPr txBox="1">
            <a:spLocks noChangeArrowheads="1"/>
          </p:cNvSpPr>
          <p:nvPr/>
        </p:nvSpPr>
        <p:spPr bwMode="auto">
          <a:xfrm>
            <a:off x="8101013" y="4365625"/>
            <a:ext cx="576262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A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92182" name="Text Box 22"/>
          <p:cNvSpPr txBox="1">
            <a:spLocks noChangeArrowheads="1"/>
          </p:cNvSpPr>
          <p:nvPr/>
        </p:nvSpPr>
        <p:spPr bwMode="auto">
          <a:xfrm>
            <a:off x="755650" y="5229225"/>
            <a:ext cx="576263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A</a:t>
            </a:r>
            <a:r>
              <a:rPr lang="cs-CZ" altLang="cs-CZ" b="1" baseline="-25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92183" name="Line 23"/>
          <p:cNvSpPr>
            <a:spLocks noChangeShapeType="1"/>
          </p:cNvSpPr>
          <p:nvPr/>
        </p:nvSpPr>
        <p:spPr bwMode="auto">
          <a:xfrm flipH="1">
            <a:off x="7740650" y="4724400"/>
            <a:ext cx="360363" cy="730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184" name="Line 24"/>
          <p:cNvSpPr>
            <a:spLocks noChangeShapeType="1"/>
          </p:cNvSpPr>
          <p:nvPr/>
        </p:nvSpPr>
        <p:spPr bwMode="auto">
          <a:xfrm flipH="1">
            <a:off x="6804025" y="3284538"/>
            <a:ext cx="288925" cy="2889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2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92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92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92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92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9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2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92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92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9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92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6" grpId="0" animBg="1"/>
      <p:bldP spid="92167" grpId="0" animBg="1"/>
      <p:bldP spid="92168" grpId="0" animBg="1"/>
      <p:bldP spid="92169" grpId="0" animBg="1"/>
      <p:bldP spid="92170" grpId="0" animBg="1"/>
      <p:bldP spid="92173" grpId="0" animBg="1"/>
      <p:bldP spid="92179" grpId="0" animBg="1"/>
      <p:bldP spid="92180" grpId="0" animBg="1"/>
      <p:bldP spid="92181" grpId="0" animBg="1"/>
      <p:bldP spid="92182" grpId="0" animBg="1"/>
      <p:bldP spid="92183" grpId="0" animBg="1"/>
      <p:bldP spid="9218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203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6"/>
          <a:stretch>
            <a:fillRect/>
          </a:stretch>
        </p:blipFill>
        <p:spPr bwMode="auto">
          <a:xfrm>
            <a:off x="611188" y="2774950"/>
            <a:ext cx="7489825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107950" y="115888"/>
            <a:ext cx="8964613" cy="25971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u="sng" dirty="0">
                <a:solidFill>
                  <a:srgbClr val="000000"/>
                </a:solidFill>
                <a:sym typeface="Symbol" panose="05050102010706020507" pitchFamily="18" charset="2"/>
              </a:rPr>
              <a:t>Postup při kreslení:</a:t>
            </a:r>
          </a:p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12.	Sestrojíme rovnoběžku s přímkou momentů. Poloha rovnoběžky je libovolná, optimální je její umístění mimo KD</a:t>
            </a:r>
          </a:p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13.	Z bodu A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sestrojíme kolmici na osu x</a:t>
            </a:r>
            <a:endParaRPr lang="cs-CZ" altLang="cs-CZ" b="1" baseline="-25000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14.	Přímka skluzů je omezena průsečíkem kolmice z bodu A0 (s = 0) a průsečíkem s přímkou výkonů (s = 1) </a:t>
            </a:r>
          </a:p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15.	Na přímce skluzů vytvoříme stupnici</a:t>
            </a:r>
          </a:p>
        </p:txBody>
      </p:sp>
      <p:sp>
        <p:nvSpPr>
          <p:cNvPr id="93194" name="Line 10"/>
          <p:cNvSpPr>
            <a:spLocks noChangeShapeType="1"/>
          </p:cNvSpPr>
          <p:nvPr/>
        </p:nvSpPr>
        <p:spPr bwMode="auto">
          <a:xfrm>
            <a:off x="3276600" y="3141663"/>
            <a:ext cx="574675" cy="1079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195" name="Line 11"/>
          <p:cNvSpPr>
            <a:spLocks noChangeShapeType="1"/>
          </p:cNvSpPr>
          <p:nvPr/>
        </p:nvSpPr>
        <p:spPr bwMode="auto">
          <a:xfrm>
            <a:off x="1331913" y="5589588"/>
            <a:ext cx="503237" cy="7921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197" name="Text Box 13"/>
          <p:cNvSpPr txBox="1">
            <a:spLocks noChangeArrowheads="1"/>
          </p:cNvSpPr>
          <p:nvPr/>
        </p:nvSpPr>
        <p:spPr bwMode="auto">
          <a:xfrm>
            <a:off x="107950" y="2781300"/>
            <a:ext cx="3816350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Rovnoběžka s přímkou momentů</a:t>
            </a:r>
            <a:endParaRPr lang="cs-CZ" altLang="cs-CZ" b="1" baseline="-25000">
              <a:solidFill>
                <a:srgbClr val="000000"/>
              </a:solidFill>
            </a:endParaRPr>
          </a:p>
        </p:txBody>
      </p:sp>
      <p:sp>
        <p:nvSpPr>
          <p:cNvPr id="93198" name="Text Box 14"/>
          <p:cNvSpPr txBox="1">
            <a:spLocks noChangeArrowheads="1"/>
          </p:cNvSpPr>
          <p:nvPr/>
        </p:nvSpPr>
        <p:spPr bwMode="auto">
          <a:xfrm>
            <a:off x="7812088" y="4502150"/>
            <a:ext cx="576262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A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93199" name="Text Box 15"/>
          <p:cNvSpPr txBox="1">
            <a:spLocks noChangeArrowheads="1"/>
          </p:cNvSpPr>
          <p:nvPr/>
        </p:nvSpPr>
        <p:spPr bwMode="auto">
          <a:xfrm>
            <a:off x="755650" y="5229225"/>
            <a:ext cx="576263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A</a:t>
            </a:r>
            <a:r>
              <a:rPr lang="cs-CZ" altLang="cs-CZ" b="1" baseline="-25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93200" name="Line 16"/>
          <p:cNvSpPr>
            <a:spLocks noChangeShapeType="1"/>
          </p:cNvSpPr>
          <p:nvPr/>
        </p:nvSpPr>
        <p:spPr bwMode="auto">
          <a:xfrm flipH="1">
            <a:off x="7451725" y="4868863"/>
            <a:ext cx="360363" cy="730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204" name="Line 20"/>
          <p:cNvSpPr>
            <a:spLocks noChangeShapeType="1"/>
          </p:cNvSpPr>
          <p:nvPr/>
        </p:nvSpPr>
        <p:spPr bwMode="auto">
          <a:xfrm flipV="1">
            <a:off x="1908175" y="4581525"/>
            <a:ext cx="0" cy="1800225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205" name="Text Box 21"/>
          <p:cNvSpPr txBox="1">
            <a:spLocks noChangeArrowheads="1"/>
          </p:cNvSpPr>
          <p:nvPr/>
        </p:nvSpPr>
        <p:spPr bwMode="auto">
          <a:xfrm>
            <a:off x="1187450" y="4221163"/>
            <a:ext cx="720725" cy="366712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s =0</a:t>
            </a:r>
          </a:p>
        </p:txBody>
      </p:sp>
      <p:sp>
        <p:nvSpPr>
          <p:cNvPr id="93206" name="Line 22"/>
          <p:cNvSpPr>
            <a:spLocks noChangeShapeType="1"/>
          </p:cNvSpPr>
          <p:nvPr/>
        </p:nvSpPr>
        <p:spPr bwMode="auto">
          <a:xfrm>
            <a:off x="1908175" y="4652963"/>
            <a:ext cx="0" cy="217487"/>
          </a:xfrm>
          <a:prstGeom prst="line">
            <a:avLst/>
          </a:prstGeom>
          <a:noFill/>
          <a:ln w="635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207" name="Text Box 23"/>
          <p:cNvSpPr txBox="1">
            <a:spLocks noChangeArrowheads="1"/>
          </p:cNvSpPr>
          <p:nvPr/>
        </p:nvSpPr>
        <p:spPr bwMode="auto">
          <a:xfrm>
            <a:off x="6875463" y="2774950"/>
            <a:ext cx="720725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s =1</a:t>
            </a:r>
          </a:p>
        </p:txBody>
      </p:sp>
      <p:sp>
        <p:nvSpPr>
          <p:cNvPr id="93208" name="Line 24"/>
          <p:cNvSpPr>
            <a:spLocks noChangeShapeType="1"/>
          </p:cNvSpPr>
          <p:nvPr/>
        </p:nvSpPr>
        <p:spPr bwMode="auto">
          <a:xfrm>
            <a:off x="7596188" y="3211513"/>
            <a:ext cx="0" cy="217487"/>
          </a:xfrm>
          <a:prstGeom prst="line">
            <a:avLst/>
          </a:prstGeom>
          <a:noFill/>
          <a:ln w="635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209" name="Line 25"/>
          <p:cNvSpPr>
            <a:spLocks noChangeShapeType="1"/>
          </p:cNvSpPr>
          <p:nvPr/>
        </p:nvSpPr>
        <p:spPr bwMode="auto">
          <a:xfrm>
            <a:off x="4713288" y="3932238"/>
            <a:ext cx="0" cy="217487"/>
          </a:xfrm>
          <a:prstGeom prst="line">
            <a:avLst/>
          </a:prstGeom>
          <a:noFill/>
          <a:ln w="635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210" name="Line 26"/>
          <p:cNvSpPr>
            <a:spLocks noChangeShapeType="1"/>
          </p:cNvSpPr>
          <p:nvPr/>
        </p:nvSpPr>
        <p:spPr bwMode="auto">
          <a:xfrm>
            <a:off x="3238500" y="4291013"/>
            <a:ext cx="0" cy="217487"/>
          </a:xfrm>
          <a:prstGeom prst="line">
            <a:avLst/>
          </a:prstGeom>
          <a:noFill/>
          <a:ln w="635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211" name="Line 27"/>
          <p:cNvSpPr>
            <a:spLocks noChangeShapeType="1"/>
          </p:cNvSpPr>
          <p:nvPr/>
        </p:nvSpPr>
        <p:spPr bwMode="auto">
          <a:xfrm>
            <a:off x="6153150" y="3571875"/>
            <a:ext cx="0" cy="217488"/>
          </a:xfrm>
          <a:prstGeom prst="line">
            <a:avLst/>
          </a:prstGeom>
          <a:noFill/>
          <a:ln w="635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212" name="Text Box 28"/>
          <p:cNvSpPr txBox="1">
            <a:spLocks noChangeArrowheads="1"/>
          </p:cNvSpPr>
          <p:nvPr/>
        </p:nvSpPr>
        <p:spPr bwMode="auto">
          <a:xfrm>
            <a:off x="5148263" y="3133725"/>
            <a:ext cx="936625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s =075</a:t>
            </a:r>
          </a:p>
        </p:txBody>
      </p:sp>
      <p:sp>
        <p:nvSpPr>
          <p:cNvPr id="93213" name="Text Box 29"/>
          <p:cNvSpPr txBox="1">
            <a:spLocks noChangeArrowheads="1"/>
          </p:cNvSpPr>
          <p:nvPr/>
        </p:nvSpPr>
        <p:spPr bwMode="auto">
          <a:xfrm>
            <a:off x="3851275" y="3500438"/>
            <a:ext cx="865188" cy="366712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s =0,5</a:t>
            </a:r>
          </a:p>
        </p:txBody>
      </p:sp>
      <p:sp>
        <p:nvSpPr>
          <p:cNvPr id="93214" name="Text Box 30"/>
          <p:cNvSpPr txBox="1">
            <a:spLocks noChangeArrowheads="1"/>
          </p:cNvSpPr>
          <p:nvPr/>
        </p:nvSpPr>
        <p:spPr bwMode="auto">
          <a:xfrm>
            <a:off x="2339975" y="3860800"/>
            <a:ext cx="863600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s =0,25</a:t>
            </a:r>
          </a:p>
        </p:txBody>
      </p:sp>
      <p:sp>
        <p:nvSpPr>
          <p:cNvPr id="93216" name="Text Box 32"/>
          <p:cNvSpPr txBox="1">
            <a:spLocks noChangeArrowheads="1"/>
          </p:cNvSpPr>
          <p:nvPr/>
        </p:nvSpPr>
        <p:spPr bwMode="auto">
          <a:xfrm>
            <a:off x="7235825" y="3860800"/>
            <a:ext cx="576263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A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</a:p>
        </p:txBody>
      </p:sp>
      <p:sp>
        <p:nvSpPr>
          <p:cNvPr id="93217" name="Line 33"/>
          <p:cNvSpPr>
            <a:spLocks noChangeShapeType="1"/>
          </p:cNvSpPr>
          <p:nvPr/>
        </p:nvSpPr>
        <p:spPr bwMode="auto">
          <a:xfrm flipH="1">
            <a:off x="6588125" y="3860800"/>
            <a:ext cx="647700" cy="730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3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3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3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3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3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3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93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93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93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93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93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9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3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93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93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3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93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93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93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931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93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93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93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93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93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93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4" grpId="0" animBg="1"/>
      <p:bldP spid="93195" grpId="0" animBg="1"/>
      <p:bldP spid="93197" grpId="0" animBg="1"/>
      <p:bldP spid="93198" grpId="0" animBg="1"/>
      <p:bldP spid="93199" grpId="0" animBg="1"/>
      <p:bldP spid="93200" grpId="0" animBg="1"/>
      <p:bldP spid="93204" grpId="0" animBg="1"/>
      <p:bldP spid="93205" grpId="0" animBg="1"/>
      <p:bldP spid="93206" grpId="0" animBg="1"/>
      <p:bldP spid="93207" grpId="0" animBg="1"/>
      <p:bldP spid="93208" grpId="0" animBg="1"/>
      <p:bldP spid="93209" grpId="0" animBg="1"/>
      <p:bldP spid="93210" grpId="0" animBg="1"/>
      <p:bldP spid="93211" grpId="0" animBg="1"/>
      <p:bldP spid="93212" grpId="0" animBg="1"/>
      <p:bldP spid="93213" grpId="0" animBg="1"/>
      <p:bldP spid="93214" grpId="0" animBg="1"/>
      <p:bldP spid="93216" grpId="0" animBg="1"/>
      <p:bldP spid="9321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107950" y="644525"/>
            <a:ext cx="8964613" cy="46561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u="sng">
                <a:solidFill>
                  <a:srgbClr val="000000"/>
                </a:solidFill>
                <a:sym typeface="Symbol" panose="05050102010706020507" pitchFamily="18" charset="2"/>
              </a:rPr>
              <a:t>Příklad: </a:t>
            </a:r>
          </a:p>
          <a:p>
            <a:pPr>
              <a:spcBef>
                <a:spcPct val="50000"/>
              </a:spcBef>
            </a:pPr>
            <a:r>
              <a:rPr lang="cs-CZ" altLang="cs-CZ" b="1" u="sng">
                <a:solidFill>
                  <a:srgbClr val="000000"/>
                </a:solidFill>
                <a:sym typeface="Symbol" panose="05050102010706020507" pitchFamily="18" charset="2"/>
              </a:rPr>
              <a:t>Trojfázový indukční motor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: 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Jmenovité napětí 380 V, počet pólpárů – 3, odpor vinutí statoru  R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1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 = 1,09 (20</a:t>
            </a:r>
            <a:r>
              <a:rPr lang="cs-CZ" altLang="cs-CZ" b="1" baseline="3000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C)</a:t>
            </a:r>
          </a:p>
          <a:p>
            <a:pPr>
              <a:spcBef>
                <a:spcPct val="50000"/>
              </a:spcBef>
            </a:pPr>
            <a:r>
              <a:rPr lang="cs-CZ" altLang="cs-CZ" b="1" u="sng">
                <a:solidFill>
                  <a:srgbClr val="000000"/>
                </a:solidFill>
                <a:sym typeface="Symbol" panose="05050102010706020507" pitchFamily="18" charset="2"/>
              </a:rPr>
              <a:t>Naměřené hodnoty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: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měření naprázdno	U = 380V, I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 = 4,16A, P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 = 190W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měření nakrátko	U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 = 126,8V, I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 = In = 9,91, P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 = 847 W</a:t>
            </a:r>
          </a:p>
          <a:p>
            <a:pPr>
              <a:spcBef>
                <a:spcPct val="50000"/>
              </a:spcBef>
            </a:pPr>
            <a:r>
              <a:rPr lang="cs-CZ" altLang="cs-CZ" b="1" u="sng">
                <a:solidFill>
                  <a:srgbClr val="000000"/>
                </a:solidFill>
                <a:sym typeface="Symbol" panose="05050102010706020507" pitchFamily="18" charset="2"/>
              </a:rPr>
              <a:t>Úkoly pro vypracování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: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1.	Určete příčné a podélné parametry motoru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2.	Sestrojte kruhový diagram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3.	Z kruhového diagramu určete veličiny, které jsou pro daný motor konstantní (M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max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, P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max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, M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z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, P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)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4.	Z kruhového diagramu určete veličiny pro zatěžovací proud Iz = 12 A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	(M, P, P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j1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, P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j2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, P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p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, cos, skluz, n, I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21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).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5.	Proveďte simulaci v Multisimu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6.	Proveďte simulaci v programu 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4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4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4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4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42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188913"/>
            <a:ext cx="6143625" cy="648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523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60350"/>
            <a:ext cx="3868737" cy="3033713"/>
          </a:xfrm>
          <a:prstGeom prst="rect">
            <a:avLst/>
          </a:prstGeom>
          <a:solidFill>
            <a:schemeClr val="tx1"/>
          </a:solidFill>
          <a:ln w="2540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5239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588" y="3429000"/>
            <a:ext cx="3121025" cy="3384550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5240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138" y="260350"/>
            <a:ext cx="2205037" cy="3097213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5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5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91" name="Picture 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497"/>
          <a:stretch>
            <a:fillRect/>
          </a:stretch>
        </p:blipFill>
        <p:spPr bwMode="auto">
          <a:xfrm>
            <a:off x="71438" y="117475"/>
            <a:ext cx="5724525" cy="662463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6287" name="Text Box 31"/>
          <p:cNvSpPr txBox="1">
            <a:spLocks noChangeArrowheads="1"/>
          </p:cNvSpPr>
          <p:nvPr/>
        </p:nvSpPr>
        <p:spPr bwMode="auto">
          <a:xfrm>
            <a:off x="5608638" y="476250"/>
            <a:ext cx="3427412" cy="695325"/>
          </a:xfrm>
          <a:prstGeom prst="rect">
            <a:avLst/>
          </a:prstGeom>
          <a:solidFill>
            <a:schemeClr val="tx1"/>
          </a:solidFill>
          <a:ln w="12700">
            <a:solidFill>
              <a:srgbClr val="FF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 u="sng">
                <a:solidFill>
                  <a:srgbClr val="000000"/>
                </a:solidFill>
              </a:rPr>
              <a:t>stav nakrátko</a:t>
            </a:r>
          </a:p>
          <a:p>
            <a:r>
              <a:rPr lang="cs-CZ" altLang="cs-CZ" sz="2000" b="1">
                <a:solidFill>
                  <a:srgbClr val="000000"/>
                </a:solidFill>
              </a:rPr>
              <a:t>P</a:t>
            </a:r>
            <a:r>
              <a:rPr lang="cs-CZ" altLang="cs-CZ" sz="2000" b="1" baseline="-25000">
                <a:solidFill>
                  <a:srgbClr val="000000"/>
                </a:solidFill>
              </a:rPr>
              <a:t>pk</a:t>
            </a:r>
            <a:r>
              <a:rPr lang="cs-CZ" altLang="cs-CZ" sz="2000" b="1">
                <a:solidFill>
                  <a:srgbClr val="000000"/>
                </a:solidFill>
              </a:rPr>
              <a:t> = 7,62 kW, cos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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= 0,377</a:t>
            </a:r>
          </a:p>
        </p:txBody>
      </p:sp>
      <p:sp>
        <p:nvSpPr>
          <p:cNvPr id="96289" name="Text Box 33"/>
          <p:cNvSpPr txBox="1">
            <a:spLocks noChangeArrowheads="1"/>
          </p:cNvSpPr>
          <p:nvPr/>
        </p:nvSpPr>
        <p:spPr bwMode="auto">
          <a:xfrm>
            <a:off x="5608638" y="2708275"/>
            <a:ext cx="3427412" cy="695325"/>
          </a:xfrm>
          <a:prstGeom prst="rect">
            <a:avLst/>
          </a:prstGeom>
          <a:solidFill>
            <a:schemeClr val="tx1"/>
          </a:solidFill>
          <a:ln w="12700">
            <a:solidFill>
              <a:srgbClr val="FF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 u="sng">
                <a:solidFill>
                  <a:srgbClr val="000000"/>
                </a:solidFill>
              </a:rPr>
              <a:t>stav naprázdno</a:t>
            </a:r>
          </a:p>
          <a:p>
            <a:r>
              <a:rPr lang="cs-CZ" altLang="cs-CZ" sz="2000" b="1">
                <a:solidFill>
                  <a:srgbClr val="000000"/>
                </a:solidFill>
              </a:rPr>
              <a:t>P</a:t>
            </a:r>
            <a:r>
              <a:rPr lang="cs-CZ" altLang="cs-CZ" sz="2000" b="1" baseline="-25000">
                <a:solidFill>
                  <a:srgbClr val="000000"/>
                </a:solidFill>
              </a:rPr>
              <a:t>p0</a:t>
            </a:r>
            <a:r>
              <a:rPr lang="cs-CZ" altLang="cs-CZ" sz="2000" b="1">
                <a:solidFill>
                  <a:srgbClr val="000000"/>
                </a:solidFill>
              </a:rPr>
              <a:t> = 201,4 W, cos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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= 0,074</a:t>
            </a:r>
          </a:p>
        </p:txBody>
      </p:sp>
      <p:sp>
        <p:nvSpPr>
          <p:cNvPr id="96290" name="Text Box 34"/>
          <p:cNvSpPr txBox="1">
            <a:spLocks noChangeArrowheads="1"/>
          </p:cNvSpPr>
          <p:nvPr/>
        </p:nvSpPr>
        <p:spPr bwMode="auto">
          <a:xfrm>
            <a:off x="5867400" y="4284663"/>
            <a:ext cx="3125788" cy="1609725"/>
          </a:xfrm>
          <a:prstGeom prst="rect">
            <a:avLst/>
          </a:prstGeom>
          <a:solidFill>
            <a:schemeClr val="tx1"/>
          </a:solidFill>
          <a:ln w="12700">
            <a:solidFill>
              <a:srgbClr val="FF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 u="sng">
                <a:solidFill>
                  <a:srgbClr val="000000"/>
                </a:solidFill>
              </a:rPr>
              <a:t>stav při zatížení</a:t>
            </a:r>
          </a:p>
          <a:p>
            <a:r>
              <a:rPr lang="cs-CZ" altLang="cs-CZ" sz="2000" b="1">
                <a:solidFill>
                  <a:srgbClr val="000000"/>
                </a:solidFill>
              </a:rPr>
              <a:t>P</a:t>
            </a:r>
            <a:r>
              <a:rPr lang="cs-CZ" altLang="cs-CZ" sz="2000" b="1" baseline="-25000">
                <a:solidFill>
                  <a:srgbClr val="000000"/>
                </a:solidFill>
              </a:rPr>
              <a:t>p</a:t>
            </a:r>
            <a:r>
              <a:rPr lang="cs-CZ" altLang="cs-CZ" sz="2000" b="1">
                <a:solidFill>
                  <a:srgbClr val="000000"/>
                </a:solidFill>
              </a:rPr>
              <a:t> = 6,4 kW, cos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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= 0,81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Pro R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z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= 15.6 je skluz 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s = 8,45 (n = 915,5 1/min)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6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6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6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6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6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6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6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6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6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6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6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6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87" grpId="0" animBg="1"/>
      <p:bldP spid="96289" grpId="0" animBg="1"/>
      <p:bldP spid="9629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188913"/>
            <a:ext cx="8713788" cy="647700"/>
          </a:xfrm>
        </p:spPr>
        <p:txBody>
          <a:bodyPr/>
          <a:lstStyle/>
          <a:p>
            <a:pPr algn="ctr"/>
            <a:r>
              <a:rPr lang="cs-CZ" altLang="cs-CZ" sz="34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Možnosti provozní indukčního stroje </a:t>
            </a:r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179388" y="981075"/>
            <a:ext cx="8785225" cy="21034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263525" indent="-263525" algn="l">
              <a:tabLst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200" b="1" u="sng" dirty="0">
                <a:solidFill>
                  <a:srgbClr val="000000"/>
                </a:solidFill>
              </a:rPr>
              <a:t>Indukční stroj může pracovat v různých provozních režimech:</a:t>
            </a:r>
          </a:p>
          <a:p>
            <a:pPr>
              <a:spcBef>
                <a:spcPct val="50000"/>
              </a:spcBef>
            </a:pPr>
            <a:r>
              <a:rPr lang="cs-CZ" altLang="cs-CZ" sz="2000" b="1" u="sng" dirty="0">
                <a:solidFill>
                  <a:srgbClr val="000000"/>
                </a:solidFill>
              </a:rPr>
              <a:t>1.	Indukční motor</a:t>
            </a:r>
            <a:endParaRPr lang="en-US" altLang="cs-CZ" sz="2000" b="1" u="sng" dirty="0">
              <a:solidFill>
                <a:srgbClr val="000000"/>
              </a:solidFill>
            </a:endParaRPr>
          </a:p>
          <a:p>
            <a:r>
              <a:rPr lang="cs-CZ" altLang="cs-CZ" sz="2000" b="1" dirty="0">
                <a:solidFill>
                  <a:srgbClr val="000000"/>
                </a:solidFill>
              </a:rPr>
              <a:t>V jakém rozsahu skluzů může pracovat indukční motor ?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		0 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 n  </a:t>
            </a: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n</a:t>
            </a:r>
            <a:r>
              <a:rPr lang="cs-CZ" altLang="cs-CZ" sz="2000" b="1" baseline="-25000" dirty="0" smtClean="0">
                <a:solidFill>
                  <a:srgbClr val="000000"/>
                </a:solidFill>
                <a:sym typeface="Symbol" panose="05050102010706020507" pitchFamily="18" charset="2"/>
              </a:rPr>
              <a:t>s</a:t>
            </a: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	</a:t>
            </a:r>
            <a:r>
              <a:rPr lang="cs-CZ" altLang="cs-CZ" sz="2000" b="1" dirty="0">
                <a:solidFill>
                  <a:srgbClr val="000000"/>
                </a:solidFill>
              </a:rPr>
              <a:t>	0 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 s  1</a:t>
            </a:r>
          </a:p>
          <a:p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Proveďte rozbor činného a jalového výkonu motoru (zdroj, spotřebič)</a:t>
            </a:r>
          </a:p>
          <a:p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		P </a:t>
            </a:r>
            <a:r>
              <a:rPr lang="en-US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&gt;</a:t>
            </a: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0	Q </a:t>
            </a:r>
            <a:r>
              <a:rPr lang="en-US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&gt;</a:t>
            </a: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0</a:t>
            </a:r>
            <a:endParaRPr lang="en-US" altLang="cs-CZ" sz="2000" b="1" dirty="0">
              <a:solidFill>
                <a:srgbClr val="000000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97286" name="Object 6"/>
          <p:cNvGraphicFramePr>
            <a:graphicFrameLocks noChangeAspect="1"/>
          </p:cNvGraphicFramePr>
          <p:nvPr/>
        </p:nvGraphicFramePr>
        <p:xfrm>
          <a:off x="3348038" y="5589588"/>
          <a:ext cx="1573212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03" name="Rovnice" r:id="rId3" imgW="660240" imgH="431640" progId="Equation.3">
                  <p:embed/>
                </p:oleObj>
              </mc:Choice>
              <mc:Fallback>
                <p:oleObj name="Rovnice" r:id="rId3" imgW="66024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5589588"/>
                        <a:ext cx="1573212" cy="1027112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5580112" y="2095501"/>
            <a:ext cx="1223963" cy="3587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7288" name="Text Box 8"/>
          <p:cNvSpPr txBox="1">
            <a:spLocks noChangeArrowheads="1"/>
          </p:cNvSpPr>
          <p:nvPr/>
        </p:nvSpPr>
        <p:spPr bwMode="auto">
          <a:xfrm>
            <a:off x="179388" y="3213100"/>
            <a:ext cx="8785225" cy="2225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263525" algn="l"/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263525" algn="l"/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263525" algn="l"/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263525" algn="l"/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263525" algn="l"/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u="sng" dirty="0">
                <a:solidFill>
                  <a:srgbClr val="000000"/>
                </a:solidFill>
              </a:rPr>
              <a:t>2.	Indukční brzda</a:t>
            </a:r>
            <a:endParaRPr lang="en-US" altLang="cs-CZ" sz="2000" b="1" u="sng" dirty="0">
              <a:solidFill>
                <a:srgbClr val="000000"/>
              </a:solidFill>
            </a:endParaRPr>
          </a:p>
          <a:p>
            <a:r>
              <a:rPr lang="cs-CZ" altLang="cs-CZ" sz="2000" b="1" dirty="0">
                <a:solidFill>
                  <a:srgbClr val="000000"/>
                </a:solidFill>
              </a:rPr>
              <a:t>Jak můžeme definovat režim indukční brzda a v jakém rozsahu skluzů může stroj pracovat ?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V režimu indukční brzda se rotor otáčí proti točivému poli statoru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		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n </a:t>
            </a:r>
            <a:r>
              <a:rPr lang="en-US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&lt;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 0 	</a:t>
            </a:r>
            <a:r>
              <a:rPr lang="cs-CZ" altLang="cs-CZ" sz="2000" b="1" dirty="0">
                <a:solidFill>
                  <a:srgbClr val="000000"/>
                </a:solidFill>
              </a:rPr>
              <a:t>	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s </a:t>
            </a:r>
            <a:r>
              <a:rPr lang="en-US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&gt;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1</a:t>
            </a:r>
            <a:endParaRPr lang="cs-CZ" altLang="cs-CZ" sz="2000" b="1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Proveďte rozbor činného a jalového výkonu motoru (zdroj, spotřebič)</a:t>
            </a:r>
          </a:p>
          <a:p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		P </a:t>
            </a:r>
            <a:r>
              <a:rPr lang="en-US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&gt;</a:t>
            </a: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0	Q </a:t>
            </a:r>
            <a:r>
              <a:rPr lang="en-US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&gt;</a:t>
            </a: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0</a:t>
            </a:r>
            <a:endParaRPr lang="en-US" altLang="cs-CZ" sz="2000" b="1" dirty="0">
              <a:solidFill>
                <a:srgbClr val="000000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97289" name="Rectangle 9"/>
          <p:cNvSpPr>
            <a:spLocks noChangeArrowheads="1"/>
          </p:cNvSpPr>
          <p:nvPr/>
        </p:nvSpPr>
        <p:spPr bwMode="auto">
          <a:xfrm>
            <a:off x="4921250" y="4510385"/>
            <a:ext cx="1223962" cy="3587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7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7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7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97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972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  <p:bldP spid="97287" grpId="0" animBg="1"/>
      <p:bldP spid="97287" grpId="1" animBg="1"/>
      <p:bldP spid="97289" grpId="0" animBg="1"/>
      <p:bldP spid="97289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188913"/>
            <a:ext cx="8713788" cy="647700"/>
          </a:xfrm>
        </p:spPr>
        <p:txBody>
          <a:bodyPr/>
          <a:lstStyle/>
          <a:p>
            <a:pPr algn="ctr"/>
            <a:r>
              <a:rPr lang="cs-CZ" altLang="cs-CZ" sz="34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Možnosti provozní indukčního stroje </a:t>
            </a:r>
          </a:p>
        </p:txBody>
      </p:sp>
      <p:sp>
        <p:nvSpPr>
          <p:cNvPr id="98310" name="Text Box 6"/>
          <p:cNvSpPr txBox="1">
            <a:spLocks noChangeArrowheads="1"/>
          </p:cNvSpPr>
          <p:nvPr/>
        </p:nvSpPr>
        <p:spPr bwMode="auto">
          <a:xfrm>
            <a:off x="179388" y="908050"/>
            <a:ext cx="8785225" cy="2225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263525" algn="l"/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263525" algn="l"/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263525" algn="l"/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263525" algn="l"/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263525" algn="l"/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u="sng" dirty="0">
                <a:solidFill>
                  <a:srgbClr val="000000"/>
                </a:solidFill>
              </a:rPr>
              <a:t>3.	Indukční generátor</a:t>
            </a:r>
            <a:endParaRPr lang="en-US" altLang="cs-CZ" sz="2000" b="1" u="sng" dirty="0">
              <a:solidFill>
                <a:srgbClr val="000000"/>
              </a:solidFill>
            </a:endParaRPr>
          </a:p>
          <a:p>
            <a:r>
              <a:rPr lang="cs-CZ" altLang="cs-CZ" sz="2000" b="1" dirty="0">
                <a:solidFill>
                  <a:srgbClr val="000000"/>
                </a:solidFill>
              </a:rPr>
              <a:t>Jak můžeme definovat režim indukční generátor a v jakém rozsahu skluzů může stroj pracovat ?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V režimu generátor se rotor otáčí rychleji než točivé pole statoru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		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n </a:t>
            </a:r>
            <a:r>
              <a:rPr lang="en-US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&gt;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 0 	</a:t>
            </a:r>
            <a:r>
              <a:rPr lang="cs-CZ" altLang="cs-CZ" sz="2000" b="1" dirty="0">
                <a:solidFill>
                  <a:srgbClr val="000000"/>
                </a:solidFill>
              </a:rPr>
              <a:t>	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s </a:t>
            </a:r>
            <a:r>
              <a:rPr lang="en-US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&lt;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  <a:endParaRPr lang="cs-CZ" altLang="cs-CZ" sz="2000" b="1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Proveďte rozbor činného a jalového výkonu motoru (zdroj, spotřebič)</a:t>
            </a:r>
          </a:p>
          <a:p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		P </a:t>
            </a:r>
            <a:r>
              <a:rPr lang="en-US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&lt;</a:t>
            </a: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0	Q </a:t>
            </a:r>
            <a:r>
              <a:rPr lang="en-US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&gt;</a:t>
            </a: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0</a:t>
            </a:r>
            <a:endParaRPr lang="en-US" altLang="cs-CZ" sz="2000" b="1" dirty="0">
              <a:solidFill>
                <a:srgbClr val="000000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98311" name="Rectangle 7"/>
          <p:cNvSpPr>
            <a:spLocks noChangeArrowheads="1"/>
          </p:cNvSpPr>
          <p:nvPr/>
        </p:nvSpPr>
        <p:spPr bwMode="auto">
          <a:xfrm>
            <a:off x="4860032" y="2132856"/>
            <a:ext cx="1223962" cy="3587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8312" name="Text Box 8"/>
          <p:cNvSpPr txBox="1">
            <a:spLocks noChangeArrowheads="1"/>
          </p:cNvSpPr>
          <p:nvPr/>
        </p:nvSpPr>
        <p:spPr bwMode="auto">
          <a:xfrm>
            <a:off x="179388" y="4149725"/>
            <a:ext cx="8856662" cy="26241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263525" indent="-263525" algn="l">
              <a:tabLst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2868613" algn="l"/>
                <a:tab pos="3943350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200" b="1" u="sng">
                <a:solidFill>
                  <a:srgbClr val="000000"/>
                </a:solidFill>
              </a:rPr>
              <a:t>Závěr:</a:t>
            </a:r>
          </a:p>
          <a:p>
            <a:r>
              <a:rPr lang="cs-CZ" altLang="cs-CZ" b="1">
                <a:solidFill>
                  <a:srgbClr val="000000"/>
                </a:solidFill>
              </a:rPr>
              <a:t>1.	Indukční motor i brzda odebírají činný výkon ze sítě, generátor je zdrojem činného výkonu</a:t>
            </a:r>
          </a:p>
          <a:p>
            <a:r>
              <a:rPr lang="cs-CZ" altLang="cs-CZ" b="1">
                <a:solidFill>
                  <a:srgbClr val="000000"/>
                </a:solidFill>
              </a:rPr>
              <a:t>2.	V režimu indukční brzda odebírá stroj velký proud ze sítě 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 hrozí poškození stroje  nutnost snížit napětí</a:t>
            </a:r>
            <a:r>
              <a:rPr lang="cs-CZ" altLang="cs-CZ" b="1">
                <a:solidFill>
                  <a:srgbClr val="000000"/>
                </a:solidFill>
              </a:rPr>
              <a:t>. </a:t>
            </a:r>
          </a:p>
          <a:p>
            <a:r>
              <a:rPr lang="cs-CZ" altLang="cs-CZ" b="1">
                <a:solidFill>
                  <a:srgbClr val="000000"/>
                </a:solidFill>
              </a:rPr>
              <a:t>3.	Při změně pořadí fází v plném chodu motor je s 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 2  brzdění protiproudem</a:t>
            </a:r>
          </a:p>
          <a:p>
            <a:r>
              <a:rPr lang="en-US" altLang="cs-CZ" b="1">
                <a:solidFill>
                  <a:srgbClr val="000000"/>
                </a:solidFill>
              </a:rPr>
              <a:t>4.	</a:t>
            </a:r>
            <a:r>
              <a:rPr lang="cs-CZ" altLang="cs-CZ" b="1">
                <a:solidFill>
                  <a:srgbClr val="000000"/>
                </a:solidFill>
              </a:rPr>
              <a:t>Ve všech režimech je indukční stroj spotřebičem jalové energie. Proto se nedá indukční generátor použít pro velké výkony (nejčastěji MVE nebo větrné elektrárny).</a:t>
            </a:r>
            <a:endParaRPr lang="en-US" altLang="cs-CZ" b="1">
              <a:solidFill>
                <a:srgbClr val="000000"/>
              </a:solidFill>
            </a:endParaRPr>
          </a:p>
        </p:txBody>
      </p:sp>
      <p:graphicFrame>
        <p:nvGraphicFramePr>
          <p:cNvPr id="98308" name="Object 4"/>
          <p:cNvGraphicFramePr>
            <a:graphicFrameLocks noChangeAspect="1"/>
          </p:cNvGraphicFramePr>
          <p:nvPr/>
        </p:nvGraphicFramePr>
        <p:xfrm>
          <a:off x="6732588" y="2924175"/>
          <a:ext cx="1573212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6" name="Rovnice" r:id="rId3" imgW="660240" imgH="431640" progId="Equation.3">
                  <p:embed/>
                </p:oleObj>
              </mc:Choice>
              <mc:Fallback>
                <p:oleObj name="Rovnice" r:id="rId3" imgW="66024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2924175"/>
                        <a:ext cx="1573212" cy="102711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8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8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8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83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98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83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83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8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98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8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83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983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/>
      <p:bldP spid="98311" grpId="0" animBg="1"/>
      <p:bldP spid="98311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188913"/>
            <a:ext cx="8713788" cy="647700"/>
          </a:xfrm>
        </p:spPr>
        <p:txBody>
          <a:bodyPr/>
          <a:lstStyle/>
          <a:p>
            <a:pPr algn="ctr"/>
            <a:r>
              <a:rPr lang="cs-CZ" altLang="cs-CZ" sz="340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Kompletní kruhový diagram  </a:t>
            </a:r>
          </a:p>
        </p:txBody>
      </p:sp>
      <p:pic>
        <p:nvPicPr>
          <p:cNvPr id="9933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923925"/>
            <a:ext cx="7848600" cy="5770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9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9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244475"/>
            <a:ext cx="8569325" cy="736600"/>
          </a:xfrm>
        </p:spPr>
        <p:txBody>
          <a:bodyPr/>
          <a:lstStyle/>
          <a:p>
            <a:pPr algn="ctr"/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Momentová charakteristika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107950" y="1196975"/>
            <a:ext cx="67691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u="sng" dirty="0">
                <a:solidFill>
                  <a:srgbClr val="000000"/>
                </a:solidFill>
              </a:rPr>
              <a:t>patří mezi základní provozní charakteristiky motoru:</a:t>
            </a: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107950" y="1844675"/>
            <a:ext cx="8785225" cy="16160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4308475" algn="l"/>
                <a:tab pos="610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4308475" algn="l"/>
                <a:tab pos="610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4308475" algn="l"/>
                <a:tab pos="610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4308475" algn="l"/>
                <a:tab pos="610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4308475" algn="l"/>
                <a:tab pos="610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610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610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610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610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u="sng">
                <a:solidFill>
                  <a:srgbClr val="000000"/>
                </a:solidFill>
              </a:rPr>
              <a:t>Momentová charakteristika se udává v různých formách, tvar charakteristiky je ale vždy stejný:</a:t>
            </a:r>
            <a:r>
              <a:rPr lang="cs-CZ" altLang="cs-CZ" sz="2000" b="1">
                <a:solidFill>
                  <a:srgbClr val="000000"/>
                </a:solidFill>
              </a:rPr>
              <a:t>	M = f(n) 	teorie strojů </a:t>
            </a:r>
          </a:p>
          <a:p>
            <a:r>
              <a:rPr lang="cs-CZ" altLang="cs-CZ" sz="2000" b="1">
                <a:solidFill>
                  <a:srgbClr val="000000"/>
                </a:solidFill>
              </a:rPr>
              <a:t>	M = f(s)	teorie strojů</a:t>
            </a:r>
          </a:p>
          <a:p>
            <a:r>
              <a:rPr lang="cs-CZ" altLang="cs-CZ" sz="2000" b="1">
                <a:solidFill>
                  <a:srgbClr val="000000"/>
                </a:solidFill>
              </a:rPr>
              <a:t>	n = f(M)	pohony	</a:t>
            </a:r>
          </a:p>
          <a:p>
            <a:r>
              <a:rPr lang="cs-CZ" altLang="cs-CZ" sz="2000" b="1">
                <a:solidFill>
                  <a:srgbClr val="000000"/>
                </a:solidFill>
              </a:rPr>
              <a:t>	s = f (M)	pohony</a:t>
            </a:r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107950" y="3573463"/>
            <a:ext cx="8713788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u="sng">
                <a:solidFill>
                  <a:srgbClr val="000000"/>
                </a:solidFill>
              </a:rPr>
              <a:t>Při zanedbání rozptylu je indukční tok konstantní a proud rotoru přímo úměrný skluzu:</a:t>
            </a:r>
          </a:p>
        </p:txBody>
      </p:sp>
      <p:graphicFrame>
        <p:nvGraphicFramePr>
          <p:cNvPr id="73739" name="Object 11"/>
          <p:cNvGraphicFramePr>
            <a:graphicFrameLocks noChangeAspect="1"/>
          </p:cNvGraphicFramePr>
          <p:nvPr/>
        </p:nvGraphicFramePr>
        <p:xfrm>
          <a:off x="2593975" y="4437063"/>
          <a:ext cx="6299200" cy="144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3" name="Rovnice" r:id="rId3" imgW="2539800" imgH="583920" progId="Equation.3">
                  <p:embed/>
                </p:oleObj>
              </mc:Choice>
              <mc:Fallback>
                <p:oleObj name="Rovnice" r:id="rId3" imgW="2539800" imgH="58392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3975" y="4437063"/>
                        <a:ext cx="6299200" cy="1446212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1" grpId="0"/>
      <p:bldP spid="73736" grpId="0"/>
      <p:bldP spid="7373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64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63638"/>
            <a:ext cx="8928100" cy="55784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03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188913"/>
            <a:ext cx="8713788" cy="647700"/>
          </a:xfrm>
        </p:spPr>
        <p:txBody>
          <a:bodyPr/>
          <a:lstStyle/>
          <a:p>
            <a:pPr algn="ctr"/>
            <a:r>
              <a:rPr lang="cs-CZ" altLang="cs-CZ" sz="28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Kompletní momentová a proudová charakteristika</a:t>
            </a:r>
          </a:p>
        </p:txBody>
      </p:sp>
      <p:sp>
        <p:nvSpPr>
          <p:cNvPr id="100358" name="Text Box 6"/>
          <p:cNvSpPr txBox="1">
            <a:spLocks noChangeArrowheads="1"/>
          </p:cNvSpPr>
          <p:nvPr/>
        </p:nvSpPr>
        <p:spPr bwMode="auto">
          <a:xfrm>
            <a:off x="323850" y="2781300"/>
            <a:ext cx="2016125" cy="641350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momentová charakteristika</a:t>
            </a:r>
            <a:endParaRPr lang="cs-CZ" altLang="cs-CZ" b="1">
              <a:solidFill>
                <a:srgbClr val="0000FF"/>
              </a:solidFill>
              <a:sym typeface="Symbol" panose="05050102010706020507" pitchFamily="18" charset="2"/>
            </a:endParaRPr>
          </a:p>
        </p:txBody>
      </p:sp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3995738" y="1484313"/>
            <a:ext cx="2016125" cy="641350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proudová charakteristika</a:t>
            </a:r>
            <a:endParaRPr lang="cs-CZ" altLang="cs-CZ" b="1">
              <a:solidFill>
                <a:srgbClr val="FF0000"/>
              </a:solidFill>
              <a:sym typeface="Symbol" panose="05050102010706020507" pitchFamily="18" charset="2"/>
            </a:endParaRPr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7019925" y="3783013"/>
            <a:ext cx="2016125" cy="366712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GENERÁTOR</a:t>
            </a:r>
            <a:endParaRPr lang="cs-CZ" altLang="cs-CZ" b="1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100361" name="Text Box 9"/>
          <p:cNvSpPr txBox="1">
            <a:spLocks noChangeArrowheads="1"/>
          </p:cNvSpPr>
          <p:nvPr/>
        </p:nvSpPr>
        <p:spPr bwMode="auto">
          <a:xfrm>
            <a:off x="3779838" y="4508500"/>
            <a:ext cx="2016125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MOTOR</a:t>
            </a:r>
            <a:endParaRPr lang="cs-CZ" altLang="cs-CZ" b="1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100362" name="Text Box 10"/>
          <p:cNvSpPr txBox="1">
            <a:spLocks noChangeArrowheads="1"/>
          </p:cNvSpPr>
          <p:nvPr/>
        </p:nvSpPr>
        <p:spPr bwMode="auto">
          <a:xfrm>
            <a:off x="539750" y="4508500"/>
            <a:ext cx="2016125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BRZDA</a:t>
            </a:r>
            <a:endParaRPr lang="cs-CZ" altLang="cs-CZ" b="1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100363" name="Line 11"/>
          <p:cNvSpPr>
            <a:spLocks noChangeShapeType="1"/>
          </p:cNvSpPr>
          <p:nvPr/>
        </p:nvSpPr>
        <p:spPr bwMode="auto">
          <a:xfrm>
            <a:off x="6948488" y="1268413"/>
            <a:ext cx="0" cy="532923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0365" name="Text Box 13"/>
          <p:cNvSpPr txBox="1">
            <a:spLocks noChangeArrowheads="1"/>
          </p:cNvSpPr>
          <p:nvPr/>
        </p:nvSpPr>
        <p:spPr bwMode="auto">
          <a:xfrm>
            <a:off x="2508250" y="1268413"/>
            <a:ext cx="26352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M</a:t>
            </a:r>
          </a:p>
        </p:txBody>
      </p:sp>
      <p:sp>
        <p:nvSpPr>
          <p:cNvPr id="100366" name="Text Box 14"/>
          <p:cNvSpPr txBox="1">
            <a:spLocks noChangeArrowheads="1"/>
          </p:cNvSpPr>
          <p:nvPr/>
        </p:nvSpPr>
        <p:spPr bwMode="auto">
          <a:xfrm>
            <a:off x="2635250" y="1557338"/>
            <a:ext cx="13652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100367" name="Text Box 15"/>
          <p:cNvSpPr txBox="1">
            <a:spLocks noChangeArrowheads="1"/>
          </p:cNvSpPr>
          <p:nvPr/>
        </p:nvSpPr>
        <p:spPr bwMode="auto">
          <a:xfrm>
            <a:off x="6948488" y="1557338"/>
            <a:ext cx="13652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100368" name="Text Box 16"/>
          <p:cNvSpPr txBox="1">
            <a:spLocks noChangeArrowheads="1"/>
          </p:cNvSpPr>
          <p:nvPr/>
        </p:nvSpPr>
        <p:spPr bwMode="auto">
          <a:xfrm>
            <a:off x="6948488" y="1268413"/>
            <a:ext cx="26352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M</a:t>
            </a:r>
          </a:p>
        </p:txBody>
      </p:sp>
      <p:sp>
        <p:nvSpPr>
          <p:cNvPr id="100369" name="Text Box 17"/>
          <p:cNvSpPr txBox="1">
            <a:spLocks noChangeArrowheads="1"/>
          </p:cNvSpPr>
          <p:nvPr/>
        </p:nvSpPr>
        <p:spPr bwMode="auto">
          <a:xfrm>
            <a:off x="2743200" y="4005263"/>
            <a:ext cx="46037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s=1</a:t>
            </a:r>
          </a:p>
        </p:txBody>
      </p:sp>
      <p:sp>
        <p:nvSpPr>
          <p:cNvPr id="100370" name="Text Box 18"/>
          <p:cNvSpPr txBox="1">
            <a:spLocks noChangeArrowheads="1"/>
          </p:cNvSpPr>
          <p:nvPr/>
        </p:nvSpPr>
        <p:spPr bwMode="auto">
          <a:xfrm>
            <a:off x="6416675" y="4017963"/>
            <a:ext cx="46037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s=0</a:t>
            </a:r>
          </a:p>
        </p:txBody>
      </p:sp>
      <p:sp>
        <p:nvSpPr>
          <p:cNvPr id="100371" name="Text Box 19"/>
          <p:cNvSpPr txBox="1">
            <a:spLocks noChangeArrowheads="1"/>
          </p:cNvSpPr>
          <p:nvPr/>
        </p:nvSpPr>
        <p:spPr bwMode="auto">
          <a:xfrm>
            <a:off x="395288" y="4017963"/>
            <a:ext cx="46037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s</a:t>
            </a:r>
            <a:r>
              <a:rPr lang="en-US" altLang="cs-CZ" b="1">
                <a:solidFill>
                  <a:srgbClr val="000000"/>
                </a:solidFill>
                <a:cs typeface="Arial" panose="020B0604020202020204" pitchFamily="34" charset="0"/>
              </a:rPr>
              <a:t>&gt;</a:t>
            </a:r>
            <a:r>
              <a:rPr lang="cs-CZ" altLang="cs-CZ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00372" name="Text Box 20"/>
          <p:cNvSpPr txBox="1">
            <a:spLocks noChangeArrowheads="1"/>
          </p:cNvSpPr>
          <p:nvPr/>
        </p:nvSpPr>
        <p:spPr bwMode="auto">
          <a:xfrm>
            <a:off x="8286607" y="4221163"/>
            <a:ext cx="463837" cy="349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</a:rPr>
              <a:t>s</a:t>
            </a:r>
            <a:r>
              <a:rPr lang="en-US" altLang="cs-CZ" b="1" dirty="0" smtClean="0">
                <a:solidFill>
                  <a:srgbClr val="000000"/>
                </a:solidFill>
                <a:cs typeface="Arial" panose="020B0604020202020204" pitchFamily="34" charset="0"/>
              </a:rPr>
              <a:t>&lt;</a:t>
            </a:r>
            <a:r>
              <a:rPr lang="cs-CZ" altLang="cs-CZ" b="1" dirty="0" smtClean="0">
                <a:solidFill>
                  <a:srgbClr val="000000"/>
                </a:solidFill>
                <a:cs typeface="Arial" panose="020B0604020202020204" pitchFamily="34" charset="0"/>
              </a:rPr>
              <a:t>0</a:t>
            </a:r>
            <a:endParaRPr lang="cs-CZ" altLang="cs-CZ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0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0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0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0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0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0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0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0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0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0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0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0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53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100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0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0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0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100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100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0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  <p:bldP spid="100358" grpId="1" animBg="1"/>
      <p:bldP spid="100359" grpId="1" animBg="1"/>
      <p:bldP spid="100360" grpId="0" animBg="1"/>
      <p:bldP spid="100361" grpId="0" animBg="1"/>
      <p:bldP spid="100362" grpId="0" animBg="1"/>
      <p:bldP spid="100363" grpId="0" animBg="1"/>
      <p:bldP spid="100365" grpId="0"/>
      <p:bldP spid="100366" grpId="0"/>
      <p:bldP spid="100367" grpId="0"/>
      <p:bldP spid="100368" grpId="0"/>
      <p:bldP spid="100369" grpId="0"/>
      <p:bldP spid="100370" grpId="0"/>
      <p:bldP spid="100371" grpId="0"/>
      <p:bldP spid="10037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86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1173163"/>
            <a:ext cx="8785225" cy="54879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1379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250825" y="188913"/>
            <a:ext cx="8713788" cy="647700"/>
          </a:xfrm>
        </p:spPr>
        <p:txBody>
          <a:bodyPr/>
          <a:lstStyle/>
          <a:p>
            <a:pPr algn="ctr"/>
            <a:r>
              <a:rPr lang="cs-CZ" altLang="cs-CZ" sz="36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Kompletní výkonová charakteristika</a:t>
            </a:r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179388" y="1196975"/>
            <a:ext cx="2016125" cy="641350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průběh jalového výkonu</a:t>
            </a:r>
            <a:endParaRPr lang="cs-CZ" altLang="cs-CZ" b="1">
              <a:solidFill>
                <a:srgbClr val="0000FF"/>
              </a:solidFill>
              <a:sym typeface="Symbol" panose="05050102010706020507" pitchFamily="18" charset="2"/>
            </a:endParaRPr>
          </a:p>
        </p:txBody>
      </p:sp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179388" y="2997200"/>
            <a:ext cx="2016125" cy="641350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průběh činného výkonu</a:t>
            </a:r>
            <a:endParaRPr lang="cs-CZ" altLang="cs-CZ" b="1">
              <a:solidFill>
                <a:srgbClr val="FF0000"/>
              </a:solidFill>
              <a:sym typeface="Symbol" panose="05050102010706020507" pitchFamily="18" charset="2"/>
            </a:endParaRPr>
          </a:p>
        </p:txBody>
      </p:sp>
      <p:sp>
        <p:nvSpPr>
          <p:cNvPr id="101382" name="Text Box 6"/>
          <p:cNvSpPr txBox="1">
            <a:spLocks noChangeArrowheads="1"/>
          </p:cNvSpPr>
          <p:nvPr/>
        </p:nvSpPr>
        <p:spPr bwMode="auto">
          <a:xfrm>
            <a:off x="7092950" y="4652963"/>
            <a:ext cx="2016125" cy="366712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GENERÁTOR</a:t>
            </a:r>
            <a:endParaRPr lang="cs-CZ" altLang="cs-CZ" b="1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101383" name="Text Box 7"/>
          <p:cNvSpPr txBox="1">
            <a:spLocks noChangeArrowheads="1"/>
          </p:cNvSpPr>
          <p:nvPr/>
        </p:nvSpPr>
        <p:spPr bwMode="auto">
          <a:xfrm>
            <a:off x="3779838" y="4718050"/>
            <a:ext cx="2016125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MOTOR</a:t>
            </a:r>
            <a:endParaRPr lang="cs-CZ" altLang="cs-CZ" b="1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101384" name="Text Box 8"/>
          <p:cNvSpPr txBox="1">
            <a:spLocks noChangeArrowheads="1"/>
          </p:cNvSpPr>
          <p:nvPr/>
        </p:nvSpPr>
        <p:spPr bwMode="auto">
          <a:xfrm>
            <a:off x="539750" y="4718050"/>
            <a:ext cx="2016125" cy="366713"/>
          </a:xfrm>
          <a:prstGeom prst="rect">
            <a:avLst/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BRZDA</a:t>
            </a:r>
            <a:endParaRPr lang="cs-CZ" altLang="cs-CZ" b="1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101385" name="Line 9"/>
          <p:cNvSpPr>
            <a:spLocks noChangeShapeType="1"/>
          </p:cNvSpPr>
          <p:nvPr/>
        </p:nvSpPr>
        <p:spPr bwMode="auto">
          <a:xfrm>
            <a:off x="6980238" y="1268413"/>
            <a:ext cx="0" cy="532923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1387" name="Text Box 11"/>
          <p:cNvSpPr txBox="1">
            <a:spLocks noChangeArrowheads="1"/>
          </p:cNvSpPr>
          <p:nvPr/>
        </p:nvSpPr>
        <p:spPr bwMode="auto">
          <a:xfrm>
            <a:off x="2727325" y="1209675"/>
            <a:ext cx="22542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101388" name="Text Box 12"/>
          <p:cNvSpPr txBox="1">
            <a:spLocks noChangeArrowheads="1"/>
          </p:cNvSpPr>
          <p:nvPr/>
        </p:nvSpPr>
        <p:spPr bwMode="auto">
          <a:xfrm>
            <a:off x="2700338" y="1497013"/>
            <a:ext cx="25082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Q</a:t>
            </a:r>
          </a:p>
        </p:txBody>
      </p:sp>
      <p:sp>
        <p:nvSpPr>
          <p:cNvPr id="101389" name="Text Box 13"/>
          <p:cNvSpPr txBox="1">
            <a:spLocks noChangeArrowheads="1"/>
          </p:cNvSpPr>
          <p:nvPr/>
        </p:nvSpPr>
        <p:spPr bwMode="auto">
          <a:xfrm>
            <a:off x="6997700" y="1484313"/>
            <a:ext cx="25082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Q</a:t>
            </a:r>
          </a:p>
        </p:txBody>
      </p:sp>
      <p:sp>
        <p:nvSpPr>
          <p:cNvPr id="101390" name="Text Box 14"/>
          <p:cNvSpPr txBox="1">
            <a:spLocks noChangeArrowheads="1"/>
          </p:cNvSpPr>
          <p:nvPr/>
        </p:nvSpPr>
        <p:spPr bwMode="auto">
          <a:xfrm>
            <a:off x="7010400" y="1196975"/>
            <a:ext cx="22542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101391" name="Text Box 15"/>
          <p:cNvSpPr txBox="1">
            <a:spLocks noChangeArrowheads="1"/>
          </p:cNvSpPr>
          <p:nvPr/>
        </p:nvSpPr>
        <p:spPr bwMode="auto">
          <a:xfrm>
            <a:off x="2268538" y="4233863"/>
            <a:ext cx="46037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s=1</a:t>
            </a:r>
          </a:p>
        </p:txBody>
      </p:sp>
      <p:sp>
        <p:nvSpPr>
          <p:cNvPr id="101392" name="Text Box 16"/>
          <p:cNvSpPr txBox="1">
            <a:spLocks noChangeArrowheads="1"/>
          </p:cNvSpPr>
          <p:nvPr/>
        </p:nvSpPr>
        <p:spPr bwMode="auto">
          <a:xfrm>
            <a:off x="6488113" y="4246563"/>
            <a:ext cx="46037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s=0</a:t>
            </a:r>
          </a:p>
        </p:txBody>
      </p:sp>
      <p:sp>
        <p:nvSpPr>
          <p:cNvPr id="101393" name="Text Box 17"/>
          <p:cNvSpPr txBox="1">
            <a:spLocks noChangeArrowheads="1"/>
          </p:cNvSpPr>
          <p:nvPr/>
        </p:nvSpPr>
        <p:spPr bwMode="auto">
          <a:xfrm>
            <a:off x="179388" y="4246563"/>
            <a:ext cx="46037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s</a:t>
            </a:r>
            <a:r>
              <a:rPr lang="en-US" altLang="cs-CZ" b="1">
                <a:solidFill>
                  <a:srgbClr val="000000"/>
                </a:solidFill>
                <a:cs typeface="Arial" panose="020B0604020202020204" pitchFamily="34" charset="0"/>
              </a:rPr>
              <a:t>&gt;</a:t>
            </a:r>
            <a:r>
              <a:rPr lang="cs-CZ" altLang="cs-CZ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01394" name="Text Box 18"/>
          <p:cNvSpPr txBox="1">
            <a:spLocks noChangeArrowheads="1"/>
          </p:cNvSpPr>
          <p:nvPr/>
        </p:nvSpPr>
        <p:spPr bwMode="auto">
          <a:xfrm>
            <a:off x="8070707" y="4221163"/>
            <a:ext cx="463837" cy="349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</a:rPr>
              <a:t>s</a:t>
            </a:r>
            <a:r>
              <a:rPr lang="en-US" altLang="cs-CZ" b="1" dirty="0" smtClean="0">
                <a:solidFill>
                  <a:srgbClr val="000000"/>
                </a:solidFill>
                <a:cs typeface="Arial" panose="020B0604020202020204" pitchFamily="34" charset="0"/>
              </a:rPr>
              <a:t>&lt;</a:t>
            </a:r>
            <a:r>
              <a:rPr lang="cs-CZ" altLang="cs-CZ" b="1" dirty="0">
                <a:solidFill>
                  <a:srgbClr val="000000"/>
                </a:solidFill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1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1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1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1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1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1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1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101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1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101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101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1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/>
      <p:bldP spid="101380" grpId="0" animBg="1"/>
      <p:bldP spid="101381" grpId="0" animBg="1"/>
      <p:bldP spid="101382" grpId="0" animBg="1"/>
      <p:bldP spid="101383" grpId="0" animBg="1"/>
      <p:bldP spid="101384" grpId="0" animBg="1"/>
      <p:bldP spid="101385" grpId="0" animBg="1"/>
      <p:bldP spid="101387" grpId="0"/>
      <p:bldP spid="101388" grpId="0"/>
      <p:bldP spid="101389" grpId="0"/>
      <p:bldP spid="101390" grpId="0"/>
      <p:bldP spid="101391" grpId="0"/>
      <p:bldP spid="101392" grpId="0"/>
      <p:bldP spid="101393" grpId="0"/>
      <p:bldP spid="10139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323850" y="115888"/>
            <a:ext cx="84963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36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Materiály 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179388" y="1916113"/>
            <a:ext cx="8713787" cy="11906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Kocman	Elektrické stroje a přístroje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Bartoš	Elektrické stroje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Petrásek	Elektrické stroje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Měřička	Elektrické stroje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244475"/>
            <a:ext cx="8569325" cy="736600"/>
          </a:xfrm>
        </p:spPr>
        <p:txBody>
          <a:bodyPr/>
          <a:lstStyle/>
          <a:p>
            <a:pPr algn="ctr"/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Proudová charakteristika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177800" y="6092825"/>
            <a:ext cx="8858250" cy="4270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200" b="1" u="sng">
                <a:solidFill>
                  <a:srgbClr val="000000"/>
                </a:solidFill>
              </a:rPr>
              <a:t>Vlivem rozptylu je ale motor odbuzuje </a:t>
            </a:r>
            <a:r>
              <a:rPr lang="cs-CZ" altLang="cs-CZ" sz="2200" b="1" u="sng">
                <a:solidFill>
                  <a:srgbClr val="000000"/>
                </a:solidFill>
                <a:sym typeface="Symbol" panose="05050102010706020507" pitchFamily="18" charset="2"/>
              </a:rPr>
              <a:t> proud neroste lineárně</a:t>
            </a:r>
          </a:p>
        </p:txBody>
      </p:sp>
      <p:grpSp>
        <p:nvGrpSpPr>
          <p:cNvPr id="74766" name="Group 14"/>
          <p:cNvGrpSpPr>
            <a:grpSpLocks/>
          </p:cNvGrpSpPr>
          <p:nvPr/>
        </p:nvGrpSpPr>
        <p:grpSpPr bwMode="auto">
          <a:xfrm>
            <a:off x="900113" y="1628775"/>
            <a:ext cx="6480175" cy="3851275"/>
            <a:chOff x="567" y="1026"/>
            <a:chExt cx="4082" cy="2426"/>
          </a:xfrm>
        </p:grpSpPr>
        <p:sp>
          <p:nvSpPr>
            <p:cNvPr id="74761" name="Freeform 9"/>
            <p:cNvSpPr>
              <a:spLocks/>
            </p:cNvSpPr>
            <p:nvPr/>
          </p:nvSpPr>
          <p:spPr bwMode="auto">
            <a:xfrm>
              <a:off x="567" y="1026"/>
              <a:ext cx="4082" cy="2359"/>
            </a:xfrm>
            <a:custGeom>
              <a:avLst/>
              <a:gdLst>
                <a:gd name="T0" fmla="*/ 0 w 3810"/>
                <a:gd name="T1" fmla="*/ 0 h 2359"/>
                <a:gd name="T2" fmla="*/ 0 w 3810"/>
                <a:gd name="T3" fmla="*/ 2359 h 2359"/>
                <a:gd name="T4" fmla="*/ 3810 w 3810"/>
                <a:gd name="T5" fmla="*/ 2359 h 2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10" h="2359">
                  <a:moveTo>
                    <a:pt x="0" y="0"/>
                  </a:moveTo>
                  <a:lnTo>
                    <a:pt x="0" y="2359"/>
                  </a:lnTo>
                  <a:lnTo>
                    <a:pt x="3810" y="2359"/>
                  </a:lnTo>
                </a:path>
              </a:pathLst>
            </a:custGeom>
            <a:noFill/>
            <a:ln w="38100" cap="flat" cmpd="sng">
              <a:solidFill>
                <a:schemeClr val="bg1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4762" name="Line 10"/>
            <p:cNvSpPr>
              <a:spLocks noChangeShapeType="1"/>
            </p:cNvSpPr>
            <p:nvPr/>
          </p:nvSpPr>
          <p:spPr bwMode="auto">
            <a:xfrm>
              <a:off x="4150" y="3316"/>
              <a:ext cx="0" cy="136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538319" y="1482986"/>
            <a:ext cx="237813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I</a:t>
            </a:r>
            <a:r>
              <a:rPr lang="cs-CZ" altLang="cs-CZ" sz="2000" b="1" baseline="-25000">
                <a:solidFill>
                  <a:srgbClr val="000000"/>
                </a:solidFill>
              </a:rPr>
              <a:t>2</a:t>
            </a:r>
            <a:endParaRPr lang="cs-CZ" altLang="cs-CZ" sz="2000" b="1">
              <a:solidFill>
                <a:srgbClr val="000000"/>
              </a:solidFill>
            </a:endParaRPr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7165975" y="5300663"/>
            <a:ext cx="214313" cy="3778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74767" name="Text Box 15"/>
          <p:cNvSpPr txBox="1">
            <a:spLocks noChangeArrowheads="1"/>
          </p:cNvSpPr>
          <p:nvPr/>
        </p:nvSpPr>
        <p:spPr bwMode="auto">
          <a:xfrm>
            <a:off x="6234113" y="5445125"/>
            <a:ext cx="642937" cy="3778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s = 0</a:t>
            </a:r>
          </a:p>
        </p:txBody>
      </p:sp>
      <p:sp>
        <p:nvSpPr>
          <p:cNvPr id="74768" name="Text Box 16"/>
          <p:cNvSpPr txBox="1">
            <a:spLocks noChangeArrowheads="1"/>
          </p:cNvSpPr>
          <p:nvPr/>
        </p:nvSpPr>
        <p:spPr bwMode="auto">
          <a:xfrm>
            <a:off x="539750" y="5373688"/>
            <a:ext cx="642938" cy="3778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s = 1</a:t>
            </a:r>
          </a:p>
        </p:txBody>
      </p:sp>
      <p:sp>
        <p:nvSpPr>
          <p:cNvPr id="74769" name="Text Box 17"/>
          <p:cNvSpPr txBox="1">
            <a:spLocks noChangeArrowheads="1"/>
          </p:cNvSpPr>
          <p:nvPr/>
        </p:nvSpPr>
        <p:spPr bwMode="auto">
          <a:xfrm>
            <a:off x="479425" y="1125538"/>
            <a:ext cx="20478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FF0000"/>
                </a:solidFill>
                <a:sym typeface="Symbol" panose="05050102010706020507" pitchFamily="18" charset="2"/>
              </a:rPr>
              <a:t></a:t>
            </a:r>
          </a:p>
        </p:txBody>
      </p:sp>
      <p:sp>
        <p:nvSpPr>
          <p:cNvPr id="74770" name="Line 18"/>
          <p:cNvSpPr>
            <a:spLocks noChangeShapeType="1"/>
          </p:cNvSpPr>
          <p:nvPr/>
        </p:nvSpPr>
        <p:spPr bwMode="auto">
          <a:xfrm>
            <a:off x="900113" y="1916113"/>
            <a:ext cx="5688012" cy="0"/>
          </a:xfrm>
          <a:prstGeom prst="line">
            <a:avLst/>
          </a:prstGeom>
          <a:noFill/>
          <a:ln w="50800">
            <a:solidFill>
              <a:srgbClr val="FF0000"/>
            </a:solidFill>
            <a:prstDash val="lg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1113206" y="1482986"/>
            <a:ext cx="358039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FF0000"/>
                </a:solidFill>
                <a:sym typeface="Symbol" panose="05050102010706020507" pitchFamily="18" charset="2"/>
              </a:rPr>
              <a:t></a:t>
            </a:r>
            <a:r>
              <a:rPr lang="cs-CZ" altLang="cs-CZ" sz="2000" b="1" baseline="-25000">
                <a:solidFill>
                  <a:srgbClr val="FF0000"/>
                </a:solidFill>
                <a:sym typeface="Symbol" panose="05050102010706020507" pitchFamily="18" charset="2"/>
              </a:rPr>
              <a:t>id</a:t>
            </a:r>
          </a:p>
        </p:txBody>
      </p:sp>
      <p:sp>
        <p:nvSpPr>
          <p:cNvPr id="74772" name="Line 20"/>
          <p:cNvSpPr>
            <a:spLocks noChangeShapeType="1"/>
          </p:cNvSpPr>
          <p:nvPr/>
        </p:nvSpPr>
        <p:spPr bwMode="auto">
          <a:xfrm>
            <a:off x="3924300" y="1484313"/>
            <a:ext cx="2663825" cy="3889375"/>
          </a:xfrm>
          <a:prstGeom prst="line">
            <a:avLst/>
          </a:prstGeom>
          <a:noFill/>
          <a:ln w="50800">
            <a:solidFill>
              <a:schemeClr val="bg1"/>
            </a:solidFill>
            <a:prstDash val="lg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4773" name="Text Box 21"/>
          <p:cNvSpPr txBox="1">
            <a:spLocks noChangeArrowheads="1"/>
          </p:cNvSpPr>
          <p:nvPr/>
        </p:nvSpPr>
        <p:spPr bwMode="auto">
          <a:xfrm>
            <a:off x="3972932" y="1267086"/>
            <a:ext cx="390099" cy="38048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I</a:t>
            </a:r>
            <a:r>
              <a:rPr lang="cs-CZ" altLang="cs-CZ" sz="2000" b="1" baseline="-25000">
                <a:solidFill>
                  <a:srgbClr val="000000"/>
                </a:solidFill>
              </a:rPr>
              <a:t>2id</a:t>
            </a:r>
            <a:endParaRPr lang="cs-CZ" altLang="cs-CZ" sz="2000" b="1">
              <a:solidFill>
                <a:srgbClr val="000000"/>
              </a:solidFill>
            </a:endParaRPr>
          </a:p>
        </p:txBody>
      </p:sp>
      <p:sp>
        <p:nvSpPr>
          <p:cNvPr id="74775" name="Freeform 23"/>
          <p:cNvSpPr>
            <a:spLocks/>
          </p:cNvSpPr>
          <p:nvPr/>
        </p:nvSpPr>
        <p:spPr bwMode="auto">
          <a:xfrm>
            <a:off x="900113" y="1916113"/>
            <a:ext cx="5688012" cy="1296987"/>
          </a:xfrm>
          <a:custGeom>
            <a:avLst/>
            <a:gdLst>
              <a:gd name="T0" fmla="*/ 3855 w 3855"/>
              <a:gd name="T1" fmla="*/ 0 h 817"/>
              <a:gd name="T2" fmla="*/ 3129 w 3855"/>
              <a:gd name="T3" fmla="*/ 46 h 817"/>
              <a:gd name="T4" fmla="*/ 1406 w 3855"/>
              <a:gd name="T5" fmla="*/ 227 h 817"/>
              <a:gd name="T6" fmla="*/ 0 w 3855"/>
              <a:gd name="T7" fmla="*/ 817 h 8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55" h="817">
                <a:moveTo>
                  <a:pt x="3855" y="0"/>
                </a:moveTo>
                <a:cubicBezTo>
                  <a:pt x="3696" y="4"/>
                  <a:pt x="3537" y="8"/>
                  <a:pt x="3129" y="46"/>
                </a:cubicBezTo>
                <a:cubicBezTo>
                  <a:pt x="2721" y="84"/>
                  <a:pt x="1927" y="99"/>
                  <a:pt x="1406" y="227"/>
                </a:cubicBezTo>
                <a:cubicBezTo>
                  <a:pt x="885" y="355"/>
                  <a:pt x="442" y="586"/>
                  <a:pt x="0" y="817"/>
                </a:cubicBezTo>
              </a:path>
            </a:pathLst>
          </a:custGeom>
          <a:noFill/>
          <a:ln w="50800" cap="flat" cmpd="sng">
            <a:solidFill>
              <a:srgbClr val="FF000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76" name="Text Box 24"/>
          <p:cNvSpPr txBox="1">
            <a:spLocks noChangeArrowheads="1"/>
          </p:cNvSpPr>
          <p:nvPr/>
        </p:nvSpPr>
        <p:spPr bwMode="auto">
          <a:xfrm>
            <a:off x="1093978" y="2491048"/>
            <a:ext cx="394907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FF0000"/>
                </a:solidFill>
                <a:sym typeface="Symbol" panose="05050102010706020507" pitchFamily="18" charset="2"/>
              </a:rPr>
              <a:t></a:t>
            </a:r>
            <a:r>
              <a:rPr lang="cs-CZ" altLang="cs-CZ" sz="2000" b="1" baseline="-25000">
                <a:solidFill>
                  <a:srgbClr val="FF0000"/>
                </a:solidFill>
                <a:sym typeface="Symbol" panose="05050102010706020507" pitchFamily="18" charset="2"/>
              </a:rPr>
              <a:t>sk</a:t>
            </a:r>
          </a:p>
        </p:txBody>
      </p:sp>
      <p:sp>
        <p:nvSpPr>
          <p:cNvPr id="74778" name="Freeform 26"/>
          <p:cNvSpPr>
            <a:spLocks/>
          </p:cNvSpPr>
          <p:nvPr/>
        </p:nvSpPr>
        <p:spPr bwMode="auto">
          <a:xfrm>
            <a:off x="900113" y="2205038"/>
            <a:ext cx="5688012" cy="3168650"/>
          </a:xfrm>
          <a:custGeom>
            <a:avLst/>
            <a:gdLst>
              <a:gd name="T0" fmla="*/ 3583 w 3583"/>
              <a:gd name="T1" fmla="*/ 1996 h 1996"/>
              <a:gd name="T2" fmla="*/ 3314 w 3583"/>
              <a:gd name="T3" fmla="*/ 1657 h 1996"/>
              <a:gd name="T4" fmla="*/ 3040 w 3583"/>
              <a:gd name="T5" fmla="*/ 1318 h 1996"/>
              <a:gd name="T6" fmla="*/ 2471 w 3583"/>
              <a:gd name="T7" fmla="*/ 821 h 1996"/>
              <a:gd name="T8" fmla="*/ 1967 w 3583"/>
              <a:gd name="T9" fmla="*/ 497 h 1996"/>
              <a:gd name="T10" fmla="*/ 1816 w 3583"/>
              <a:gd name="T11" fmla="*/ 411 h 1996"/>
              <a:gd name="T12" fmla="*/ 1463 w 3583"/>
              <a:gd name="T13" fmla="*/ 260 h 1996"/>
              <a:gd name="T14" fmla="*/ 1111 w 3583"/>
              <a:gd name="T15" fmla="*/ 152 h 1996"/>
              <a:gd name="T16" fmla="*/ 549 w 3583"/>
              <a:gd name="T17" fmla="*/ 51 h 1996"/>
              <a:gd name="T18" fmla="*/ 0 w 3583"/>
              <a:gd name="T19" fmla="*/ 0 h 19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83" h="1996">
                <a:moveTo>
                  <a:pt x="3583" y="1996"/>
                </a:moveTo>
                <a:cubicBezTo>
                  <a:pt x="3538" y="1940"/>
                  <a:pt x="3404" y="1770"/>
                  <a:pt x="3314" y="1657"/>
                </a:cubicBezTo>
                <a:cubicBezTo>
                  <a:pt x="3224" y="1544"/>
                  <a:pt x="3181" y="1457"/>
                  <a:pt x="3040" y="1318"/>
                </a:cubicBezTo>
                <a:cubicBezTo>
                  <a:pt x="2899" y="1179"/>
                  <a:pt x="2650" y="958"/>
                  <a:pt x="2471" y="821"/>
                </a:cubicBezTo>
                <a:cubicBezTo>
                  <a:pt x="2292" y="684"/>
                  <a:pt x="2076" y="565"/>
                  <a:pt x="1967" y="497"/>
                </a:cubicBezTo>
                <a:cubicBezTo>
                  <a:pt x="1858" y="429"/>
                  <a:pt x="1900" y="450"/>
                  <a:pt x="1816" y="411"/>
                </a:cubicBezTo>
                <a:cubicBezTo>
                  <a:pt x="1732" y="372"/>
                  <a:pt x="1580" y="303"/>
                  <a:pt x="1463" y="260"/>
                </a:cubicBezTo>
                <a:cubicBezTo>
                  <a:pt x="1346" y="217"/>
                  <a:pt x="1263" y="187"/>
                  <a:pt x="1111" y="152"/>
                </a:cubicBezTo>
                <a:cubicBezTo>
                  <a:pt x="959" y="117"/>
                  <a:pt x="734" y="76"/>
                  <a:pt x="549" y="51"/>
                </a:cubicBezTo>
                <a:cubicBezTo>
                  <a:pt x="364" y="26"/>
                  <a:pt x="114" y="11"/>
                  <a:pt x="0" y="0"/>
                </a:cubicBezTo>
              </a:path>
            </a:pathLst>
          </a:custGeom>
          <a:noFill/>
          <a:ln w="50800" cap="flat" cmpd="sng">
            <a:solidFill>
              <a:schemeClr val="bg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3443780" y="2851411"/>
            <a:ext cx="332391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I</a:t>
            </a:r>
            <a:r>
              <a:rPr lang="cs-CZ" altLang="cs-CZ" sz="2000" b="1" baseline="-25000">
                <a:solidFill>
                  <a:srgbClr val="000000"/>
                </a:solidFill>
              </a:rPr>
              <a:t>sk</a:t>
            </a:r>
            <a:endParaRPr lang="cs-CZ" altLang="cs-CZ" sz="2000" b="1">
              <a:solidFill>
                <a:srgbClr val="000000"/>
              </a:solidFill>
            </a:endParaRPr>
          </a:p>
        </p:txBody>
      </p:sp>
      <p:sp>
        <p:nvSpPr>
          <p:cNvPr id="74780" name="Line 28"/>
          <p:cNvSpPr>
            <a:spLocks noChangeShapeType="1"/>
          </p:cNvSpPr>
          <p:nvPr/>
        </p:nvSpPr>
        <p:spPr bwMode="auto">
          <a:xfrm>
            <a:off x="6588125" y="1412875"/>
            <a:ext cx="0" cy="3960813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74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4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4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4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4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4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4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4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74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4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4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4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4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4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5" grpId="0"/>
      <p:bldP spid="74764" grpId="0"/>
      <p:bldP spid="74765" grpId="0"/>
      <p:bldP spid="74767" grpId="0"/>
      <p:bldP spid="74768" grpId="0"/>
      <p:bldP spid="74769" grpId="0"/>
      <p:bldP spid="74770" grpId="0" animBg="1"/>
      <p:bldP spid="74771" grpId="0"/>
      <p:bldP spid="74772" grpId="0" animBg="1"/>
      <p:bldP spid="74773" grpId="0"/>
      <p:bldP spid="74775" grpId="0" animBg="1"/>
      <p:bldP spid="74776" grpId="0"/>
      <p:bldP spid="74778" grpId="0" animBg="1"/>
      <p:bldP spid="74779" grpId="0"/>
      <p:bldP spid="7478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244475"/>
            <a:ext cx="8569325" cy="736600"/>
          </a:xfrm>
        </p:spPr>
        <p:txBody>
          <a:bodyPr/>
          <a:lstStyle/>
          <a:p>
            <a:pPr algn="ctr"/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Momentová charakteristika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81038" y="5445125"/>
            <a:ext cx="7562850" cy="4270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200" b="1" u="sng" dirty="0">
                <a:solidFill>
                  <a:srgbClr val="000000"/>
                </a:solidFill>
              </a:rPr>
              <a:t>Při konstantním toku by narůstal moment také lineárně  </a:t>
            </a:r>
            <a:endParaRPr lang="cs-CZ" altLang="cs-CZ" sz="2200" b="1" u="sng" dirty="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grpSp>
        <p:nvGrpSpPr>
          <p:cNvPr id="75797" name="Group 21"/>
          <p:cNvGrpSpPr>
            <a:grpSpLocks/>
          </p:cNvGrpSpPr>
          <p:nvPr/>
        </p:nvGrpSpPr>
        <p:grpSpPr bwMode="auto">
          <a:xfrm>
            <a:off x="822325" y="1125538"/>
            <a:ext cx="6564313" cy="4300537"/>
            <a:chOff x="299" y="697"/>
            <a:chExt cx="4354" cy="2983"/>
          </a:xfrm>
        </p:grpSpPr>
        <p:grpSp>
          <p:nvGrpSpPr>
            <p:cNvPr id="75780" name="Group 4"/>
            <p:cNvGrpSpPr>
              <a:grpSpLocks/>
            </p:cNvGrpSpPr>
            <p:nvPr/>
          </p:nvGrpSpPr>
          <p:grpSpPr bwMode="auto">
            <a:xfrm>
              <a:off x="567" y="1026"/>
              <a:ext cx="4082" cy="2426"/>
              <a:chOff x="567" y="1026"/>
              <a:chExt cx="4082" cy="2426"/>
            </a:xfrm>
          </p:grpSpPr>
          <p:sp>
            <p:nvSpPr>
              <p:cNvPr id="75781" name="Freeform 5"/>
              <p:cNvSpPr>
                <a:spLocks/>
              </p:cNvSpPr>
              <p:nvPr/>
            </p:nvSpPr>
            <p:spPr bwMode="auto">
              <a:xfrm>
                <a:off x="567" y="1026"/>
                <a:ext cx="4082" cy="2359"/>
              </a:xfrm>
              <a:custGeom>
                <a:avLst/>
                <a:gdLst>
                  <a:gd name="T0" fmla="*/ 0 w 3810"/>
                  <a:gd name="T1" fmla="*/ 0 h 2359"/>
                  <a:gd name="T2" fmla="*/ 0 w 3810"/>
                  <a:gd name="T3" fmla="*/ 2359 h 2359"/>
                  <a:gd name="T4" fmla="*/ 3810 w 3810"/>
                  <a:gd name="T5" fmla="*/ 2359 h 2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10" h="2359">
                    <a:moveTo>
                      <a:pt x="0" y="0"/>
                    </a:moveTo>
                    <a:lnTo>
                      <a:pt x="0" y="2359"/>
                    </a:lnTo>
                    <a:lnTo>
                      <a:pt x="3810" y="2359"/>
                    </a:lnTo>
                  </a:path>
                </a:pathLst>
              </a:custGeom>
              <a:noFill/>
              <a:ln w="38100" cap="flat" cmpd="sng">
                <a:solidFill>
                  <a:srgbClr val="000000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5782" name="Line 6"/>
              <p:cNvSpPr>
                <a:spLocks noChangeShapeType="1"/>
              </p:cNvSpPr>
              <p:nvPr/>
            </p:nvSpPr>
            <p:spPr bwMode="auto">
              <a:xfrm>
                <a:off x="4150" y="3316"/>
                <a:ext cx="0" cy="13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5783" name="Text Box 7"/>
            <p:cNvSpPr txBox="1">
              <a:spLocks noChangeArrowheads="1"/>
            </p:cNvSpPr>
            <p:nvPr/>
          </p:nvSpPr>
          <p:spPr bwMode="auto">
            <a:xfrm>
              <a:off x="335" y="922"/>
              <a:ext cx="158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2</a:t>
              </a:r>
              <a:endParaRPr lang="cs-CZ" altLang="cs-CZ" sz="2000" b="1">
                <a:solidFill>
                  <a:srgbClr val="000000"/>
                </a:solidFill>
              </a:endParaRPr>
            </a:p>
          </p:txBody>
        </p:sp>
        <p:sp>
          <p:nvSpPr>
            <p:cNvPr id="75784" name="Text Box 8"/>
            <p:cNvSpPr txBox="1">
              <a:spLocks noChangeArrowheads="1"/>
            </p:cNvSpPr>
            <p:nvPr/>
          </p:nvSpPr>
          <p:spPr bwMode="auto">
            <a:xfrm>
              <a:off x="4511" y="3327"/>
              <a:ext cx="142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s</a:t>
              </a:r>
            </a:p>
          </p:txBody>
        </p:sp>
        <p:sp>
          <p:nvSpPr>
            <p:cNvPr id="75785" name="Text Box 9"/>
            <p:cNvSpPr txBox="1">
              <a:spLocks noChangeArrowheads="1"/>
            </p:cNvSpPr>
            <p:nvPr/>
          </p:nvSpPr>
          <p:spPr bwMode="auto">
            <a:xfrm>
              <a:off x="3916" y="3418"/>
              <a:ext cx="427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 dirty="0">
                  <a:solidFill>
                    <a:srgbClr val="000000"/>
                  </a:solidFill>
                </a:rPr>
                <a:t>s = 0</a:t>
              </a:r>
            </a:p>
          </p:txBody>
        </p:sp>
        <p:sp>
          <p:nvSpPr>
            <p:cNvPr id="75786" name="Text Box 10"/>
            <p:cNvSpPr txBox="1">
              <a:spLocks noChangeArrowheads="1"/>
            </p:cNvSpPr>
            <p:nvPr/>
          </p:nvSpPr>
          <p:spPr bwMode="auto">
            <a:xfrm>
              <a:off x="330" y="3373"/>
              <a:ext cx="42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s = 1</a:t>
              </a:r>
            </a:p>
          </p:txBody>
        </p:sp>
        <p:sp>
          <p:nvSpPr>
            <p:cNvPr id="75787" name="Text Box 11"/>
            <p:cNvSpPr txBox="1">
              <a:spLocks noChangeArrowheads="1"/>
            </p:cNvSpPr>
            <p:nvPr/>
          </p:nvSpPr>
          <p:spPr bwMode="auto">
            <a:xfrm>
              <a:off x="299" y="697"/>
              <a:ext cx="13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FF"/>
                  </a:solidFill>
                  <a:sym typeface="Symbol" panose="05050102010706020507" pitchFamily="18" charset="2"/>
                </a:rPr>
                <a:t></a:t>
              </a:r>
            </a:p>
          </p:txBody>
        </p:sp>
        <p:sp>
          <p:nvSpPr>
            <p:cNvPr id="75788" name="Line 12"/>
            <p:cNvSpPr>
              <a:spLocks noChangeShapeType="1"/>
            </p:cNvSpPr>
            <p:nvPr/>
          </p:nvSpPr>
          <p:spPr bwMode="auto">
            <a:xfrm>
              <a:off x="567" y="1207"/>
              <a:ext cx="3583" cy="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prstDash val="lg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75789" name="Text Box 13"/>
            <p:cNvSpPr txBox="1">
              <a:spLocks noChangeArrowheads="1"/>
            </p:cNvSpPr>
            <p:nvPr/>
          </p:nvSpPr>
          <p:spPr bwMode="auto">
            <a:xfrm>
              <a:off x="696" y="922"/>
              <a:ext cx="237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 dirty="0">
                  <a:solidFill>
                    <a:srgbClr val="0000FF"/>
                  </a:solidFill>
                  <a:sym typeface="Symbol" panose="05050102010706020507" pitchFamily="18" charset="2"/>
                </a:rPr>
                <a:t></a:t>
              </a:r>
              <a:r>
                <a:rPr lang="cs-CZ" altLang="cs-CZ" sz="2000" b="1" baseline="-25000" dirty="0">
                  <a:solidFill>
                    <a:srgbClr val="0000FF"/>
                  </a:solidFill>
                  <a:sym typeface="Symbol" panose="05050102010706020507" pitchFamily="18" charset="2"/>
                </a:rPr>
                <a:t>id</a:t>
              </a:r>
            </a:p>
          </p:txBody>
        </p:sp>
        <p:sp>
          <p:nvSpPr>
            <p:cNvPr id="75790" name="Line 14"/>
            <p:cNvSpPr>
              <a:spLocks noChangeShapeType="1"/>
            </p:cNvSpPr>
            <p:nvPr/>
          </p:nvSpPr>
          <p:spPr bwMode="auto">
            <a:xfrm>
              <a:off x="2472" y="935"/>
              <a:ext cx="1678" cy="245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prstDash val="lg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5791" name="Text Box 15"/>
            <p:cNvSpPr txBox="1">
              <a:spLocks noChangeArrowheads="1"/>
            </p:cNvSpPr>
            <p:nvPr/>
          </p:nvSpPr>
          <p:spPr bwMode="auto">
            <a:xfrm>
              <a:off x="2496" y="786"/>
              <a:ext cx="259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2id</a:t>
              </a:r>
              <a:endParaRPr lang="cs-CZ" altLang="cs-CZ" sz="2000" b="1">
                <a:solidFill>
                  <a:srgbClr val="000000"/>
                </a:solidFill>
              </a:endParaRPr>
            </a:p>
          </p:txBody>
        </p:sp>
        <p:sp>
          <p:nvSpPr>
            <p:cNvPr id="75792" name="Freeform 16"/>
            <p:cNvSpPr>
              <a:spLocks/>
            </p:cNvSpPr>
            <p:nvPr/>
          </p:nvSpPr>
          <p:spPr bwMode="auto">
            <a:xfrm>
              <a:off x="567" y="1207"/>
              <a:ext cx="3583" cy="817"/>
            </a:xfrm>
            <a:custGeom>
              <a:avLst/>
              <a:gdLst>
                <a:gd name="T0" fmla="*/ 3855 w 3855"/>
                <a:gd name="T1" fmla="*/ 0 h 817"/>
                <a:gd name="T2" fmla="*/ 3129 w 3855"/>
                <a:gd name="T3" fmla="*/ 46 h 817"/>
                <a:gd name="T4" fmla="*/ 1406 w 3855"/>
                <a:gd name="T5" fmla="*/ 227 h 817"/>
                <a:gd name="T6" fmla="*/ 0 w 3855"/>
                <a:gd name="T7" fmla="*/ 817 h 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55" h="817">
                  <a:moveTo>
                    <a:pt x="3855" y="0"/>
                  </a:moveTo>
                  <a:cubicBezTo>
                    <a:pt x="3696" y="4"/>
                    <a:pt x="3537" y="8"/>
                    <a:pt x="3129" y="46"/>
                  </a:cubicBezTo>
                  <a:cubicBezTo>
                    <a:pt x="2721" y="84"/>
                    <a:pt x="1927" y="99"/>
                    <a:pt x="1406" y="227"/>
                  </a:cubicBezTo>
                  <a:cubicBezTo>
                    <a:pt x="885" y="355"/>
                    <a:pt x="442" y="586"/>
                    <a:pt x="0" y="817"/>
                  </a:cubicBezTo>
                </a:path>
              </a:pathLst>
            </a:custGeom>
            <a:noFill/>
            <a:ln w="50800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75793" name="Text Box 17"/>
            <p:cNvSpPr txBox="1">
              <a:spLocks noChangeArrowheads="1"/>
            </p:cNvSpPr>
            <p:nvPr/>
          </p:nvSpPr>
          <p:spPr bwMode="auto">
            <a:xfrm>
              <a:off x="682" y="1557"/>
              <a:ext cx="262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FF"/>
                  </a:solidFill>
                  <a:sym typeface="Symbol" panose="05050102010706020507" pitchFamily="18" charset="2"/>
                </a:rPr>
                <a:t></a:t>
              </a:r>
              <a:r>
                <a:rPr lang="cs-CZ" altLang="cs-CZ" sz="2000" b="1" baseline="-25000">
                  <a:solidFill>
                    <a:srgbClr val="0000FF"/>
                  </a:solidFill>
                  <a:sym typeface="Symbol" panose="05050102010706020507" pitchFamily="18" charset="2"/>
                </a:rPr>
                <a:t>sk</a:t>
              </a:r>
            </a:p>
          </p:txBody>
        </p:sp>
        <p:sp>
          <p:nvSpPr>
            <p:cNvPr id="75794" name="Freeform 18"/>
            <p:cNvSpPr>
              <a:spLocks/>
            </p:cNvSpPr>
            <p:nvPr/>
          </p:nvSpPr>
          <p:spPr bwMode="auto">
            <a:xfrm>
              <a:off x="567" y="1389"/>
              <a:ext cx="3583" cy="1996"/>
            </a:xfrm>
            <a:custGeom>
              <a:avLst/>
              <a:gdLst>
                <a:gd name="T0" fmla="*/ 3583 w 3583"/>
                <a:gd name="T1" fmla="*/ 1996 h 1996"/>
                <a:gd name="T2" fmla="*/ 3314 w 3583"/>
                <a:gd name="T3" fmla="*/ 1657 h 1996"/>
                <a:gd name="T4" fmla="*/ 3040 w 3583"/>
                <a:gd name="T5" fmla="*/ 1318 h 1996"/>
                <a:gd name="T6" fmla="*/ 2471 w 3583"/>
                <a:gd name="T7" fmla="*/ 821 h 1996"/>
                <a:gd name="T8" fmla="*/ 1967 w 3583"/>
                <a:gd name="T9" fmla="*/ 497 h 1996"/>
                <a:gd name="T10" fmla="*/ 1816 w 3583"/>
                <a:gd name="T11" fmla="*/ 411 h 1996"/>
                <a:gd name="T12" fmla="*/ 1463 w 3583"/>
                <a:gd name="T13" fmla="*/ 260 h 1996"/>
                <a:gd name="T14" fmla="*/ 1111 w 3583"/>
                <a:gd name="T15" fmla="*/ 152 h 1996"/>
                <a:gd name="T16" fmla="*/ 549 w 3583"/>
                <a:gd name="T17" fmla="*/ 51 h 1996"/>
                <a:gd name="T18" fmla="*/ 0 w 3583"/>
                <a:gd name="T19" fmla="*/ 0 h 1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83" h="1996">
                  <a:moveTo>
                    <a:pt x="3583" y="1996"/>
                  </a:moveTo>
                  <a:cubicBezTo>
                    <a:pt x="3538" y="1940"/>
                    <a:pt x="3404" y="1770"/>
                    <a:pt x="3314" y="1657"/>
                  </a:cubicBezTo>
                  <a:cubicBezTo>
                    <a:pt x="3224" y="1544"/>
                    <a:pt x="3181" y="1457"/>
                    <a:pt x="3040" y="1318"/>
                  </a:cubicBezTo>
                  <a:cubicBezTo>
                    <a:pt x="2899" y="1179"/>
                    <a:pt x="2650" y="958"/>
                    <a:pt x="2471" y="821"/>
                  </a:cubicBezTo>
                  <a:cubicBezTo>
                    <a:pt x="2292" y="684"/>
                    <a:pt x="2076" y="565"/>
                    <a:pt x="1967" y="497"/>
                  </a:cubicBezTo>
                  <a:cubicBezTo>
                    <a:pt x="1858" y="429"/>
                    <a:pt x="1900" y="450"/>
                    <a:pt x="1816" y="411"/>
                  </a:cubicBezTo>
                  <a:cubicBezTo>
                    <a:pt x="1732" y="372"/>
                    <a:pt x="1580" y="303"/>
                    <a:pt x="1463" y="260"/>
                  </a:cubicBezTo>
                  <a:cubicBezTo>
                    <a:pt x="1346" y="217"/>
                    <a:pt x="1263" y="187"/>
                    <a:pt x="1111" y="152"/>
                  </a:cubicBezTo>
                  <a:cubicBezTo>
                    <a:pt x="959" y="117"/>
                    <a:pt x="734" y="76"/>
                    <a:pt x="549" y="51"/>
                  </a:cubicBezTo>
                  <a:cubicBezTo>
                    <a:pt x="364" y="26"/>
                    <a:pt x="114" y="11"/>
                    <a:pt x="0" y="0"/>
                  </a:cubicBez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5795" name="Text Box 19"/>
            <p:cNvSpPr txBox="1">
              <a:spLocks noChangeArrowheads="1"/>
            </p:cNvSpPr>
            <p:nvPr/>
          </p:nvSpPr>
          <p:spPr bwMode="auto">
            <a:xfrm>
              <a:off x="2164" y="1784"/>
              <a:ext cx="220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sk</a:t>
              </a:r>
              <a:endParaRPr lang="cs-CZ" altLang="cs-CZ" sz="2000" b="1">
                <a:solidFill>
                  <a:srgbClr val="000000"/>
                </a:solidFill>
              </a:endParaRPr>
            </a:p>
          </p:txBody>
        </p:sp>
        <p:sp>
          <p:nvSpPr>
            <p:cNvPr id="75796" name="Line 20"/>
            <p:cNvSpPr>
              <a:spLocks noChangeShapeType="1"/>
            </p:cNvSpPr>
            <p:nvPr/>
          </p:nvSpPr>
          <p:spPr bwMode="auto">
            <a:xfrm>
              <a:off x="4150" y="890"/>
              <a:ext cx="0" cy="2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75798" name="Line 22"/>
          <p:cNvSpPr>
            <a:spLocks noChangeShapeType="1"/>
          </p:cNvSpPr>
          <p:nvPr/>
        </p:nvSpPr>
        <p:spPr bwMode="auto">
          <a:xfrm>
            <a:off x="5580063" y="1268413"/>
            <a:ext cx="1008062" cy="3690937"/>
          </a:xfrm>
          <a:prstGeom prst="line">
            <a:avLst/>
          </a:prstGeom>
          <a:noFill/>
          <a:ln w="50800">
            <a:solidFill>
              <a:srgbClr val="FF0000"/>
            </a:solidFill>
            <a:prstDash val="lg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5800" name="Text Box 24"/>
          <p:cNvSpPr txBox="1">
            <a:spLocks noChangeArrowheads="1"/>
          </p:cNvSpPr>
          <p:nvPr/>
        </p:nvSpPr>
        <p:spPr bwMode="auto">
          <a:xfrm>
            <a:off x="5651500" y="1052513"/>
            <a:ext cx="4318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FF0000"/>
                </a:solidFill>
              </a:rPr>
              <a:t>M</a:t>
            </a:r>
            <a:r>
              <a:rPr lang="cs-CZ" altLang="cs-CZ" sz="2000" b="1" baseline="-25000">
                <a:solidFill>
                  <a:srgbClr val="FF0000"/>
                </a:solidFill>
              </a:rPr>
              <a:t>id</a:t>
            </a:r>
          </a:p>
        </p:txBody>
      </p:sp>
      <p:sp>
        <p:nvSpPr>
          <p:cNvPr id="75801" name="Text Box 25"/>
          <p:cNvSpPr txBox="1">
            <a:spLocks noChangeArrowheads="1"/>
          </p:cNvSpPr>
          <p:nvPr/>
        </p:nvSpPr>
        <p:spPr bwMode="auto">
          <a:xfrm>
            <a:off x="827088" y="1935163"/>
            <a:ext cx="28416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FF0000"/>
                </a:solidFill>
              </a:rPr>
              <a:t>M</a:t>
            </a:r>
            <a:endParaRPr lang="cs-CZ" altLang="cs-CZ" sz="2000" b="1" baseline="-25000">
              <a:solidFill>
                <a:srgbClr val="FF0000"/>
              </a:solidFill>
            </a:endParaRPr>
          </a:p>
        </p:txBody>
      </p:sp>
      <p:sp>
        <p:nvSpPr>
          <p:cNvPr id="75802" name="Text Box 26"/>
          <p:cNvSpPr txBox="1">
            <a:spLocks noChangeArrowheads="1"/>
          </p:cNvSpPr>
          <p:nvPr/>
        </p:nvSpPr>
        <p:spPr bwMode="auto">
          <a:xfrm>
            <a:off x="323850" y="5949950"/>
            <a:ext cx="849947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200" b="1" u="sng">
                <a:solidFill>
                  <a:srgbClr val="000000"/>
                </a:solidFill>
              </a:rPr>
              <a:t>Při odbuzování ale moment není lineární, při velkém odbuzení dokonce klesá.</a:t>
            </a:r>
            <a:endParaRPr lang="cs-CZ" altLang="cs-CZ" sz="2200" b="1" u="sng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75803" name="Freeform 27"/>
          <p:cNvSpPr>
            <a:spLocks/>
          </p:cNvSpPr>
          <p:nvPr/>
        </p:nvSpPr>
        <p:spPr bwMode="auto">
          <a:xfrm>
            <a:off x="1187450" y="1981200"/>
            <a:ext cx="5472113" cy="3032125"/>
          </a:xfrm>
          <a:custGeom>
            <a:avLst/>
            <a:gdLst>
              <a:gd name="T0" fmla="*/ 0 w 3447"/>
              <a:gd name="T1" fmla="*/ 1139 h 1910"/>
              <a:gd name="T2" fmla="*/ 1261 w 3447"/>
              <a:gd name="T3" fmla="*/ 977 h 1910"/>
              <a:gd name="T4" fmla="*/ 1988 w 3447"/>
              <a:gd name="T5" fmla="*/ 581 h 1910"/>
              <a:gd name="T6" fmla="*/ 2730 w 3447"/>
              <a:gd name="T7" fmla="*/ 221 h 1910"/>
              <a:gd name="T8" fmla="*/ 3447 w 3447"/>
              <a:gd name="T9" fmla="*/ 1910 h 1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47" h="1910">
                <a:moveTo>
                  <a:pt x="0" y="1139"/>
                </a:moveTo>
                <a:cubicBezTo>
                  <a:pt x="210" y="1112"/>
                  <a:pt x="930" y="1070"/>
                  <a:pt x="1261" y="977"/>
                </a:cubicBezTo>
                <a:cubicBezTo>
                  <a:pt x="1592" y="884"/>
                  <a:pt x="1743" y="707"/>
                  <a:pt x="1988" y="581"/>
                </a:cubicBezTo>
                <a:cubicBezTo>
                  <a:pt x="2233" y="455"/>
                  <a:pt x="2487" y="0"/>
                  <a:pt x="2730" y="221"/>
                </a:cubicBezTo>
                <a:cubicBezTo>
                  <a:pt x="2973" y="442"/>
                  <a:pt x="3298" y="1558"/>
                  <a:pt x="3447" y="1910"/>
                </a:cubicBezTo>
              </a:path>
            </a:pathLst>
          </a:custGeom>
          <a:noFill/>
          <a:ln w="50800" cap="flat" cmpd="sng">
            <a:solidFill>
              <a:srgbClr val="FF000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5804" name="Text Box 28"/>
          <p:cNvSpPr txBox="1">
            <a:spLocks noChangeArrowheads="1"/>
          </p:cNvSpPr>
          <p:nvPr/>
        </p:nvSpPr>
        <p:spPr bwMode="auto">
          <a:xfrm>
            <a:off x="2897188" y="3573463"/>
            <a:ext cx="4683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FF0000"/>
                </a:solidFill>
              </a:rPr>
              <a:t>M</a:t>
            </a:r>
            <a:r>
              <a:rPr lang="cs-CZ" altLang="cs-CZ" sz="2000" b="1" baseline="-25000">
                <a:solidFill>
                  <a:srgbClr val="FF0000"/>
                </a:solidFill>
              </a:rPr>
              <a:t>sk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5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5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5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5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5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5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5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5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5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5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5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5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5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5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5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/>
      <p:bldP spid="75798" grpId="0" animBg="1"/>
      <p:bldP spid="75800" grpId="0"/>
      <p:bldP spid="75801" grpId="0"/>
      <p:bldP spid="75802" grpId="0"/>
      <p:bldP spid="75803" grpId="0" animBg="1"/>
      <p:bldP spid="7580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7950" y="244475"/>
            <a:ext cx="8928100" cy="447675"/>
          </a:xfrm>
        </p:spPr>
        <p:txBody>
          <a:bodyPr/>
          <a:lstStyle/>
          <a:p>
            <a:pPr algn="ctr"/>
            <a:r>
              <a:rPr lang="cs-CZ" altLang="cs-CZ" sz="3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Rozbor momentové a proudové charakteristiky</a:t>
            </a:r>
          </a:p>
        </p:txBody>
      </p:sp>
      <p:sp>
        <p:nvSpPr>
          <p:cNvPr id="76825" name="Text Box 25"/>
          <p:cNvSpPr txBox="1">
            <a:spLocks noChangeArrowheads="1"/>
          </p:cNvSpPr>
          <p:nvPr/>
        </p:nvSpPr>
        <p:spPr bwMode="auto">
          <a:xfrm>
            <a:off x="395288" y="4941888"/>
            <a:ext cx="8424862" cy="16160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536575" algn="l"/>
                <a:tab pos="4389438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536575" algn="l"/>
                <a:tab pos="4389438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536575" algn="l"/>
                <a:tab pos="4389438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536575" algn="l"/>
                <a:tab pos="4389438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536575" algn="l"/>
                <a:tab pos="4389438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4389438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4389438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4389438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4389438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u="sng" dirty="0">
                <a:solidFill>
                  <a:srgbClr val="000000"/>
                </a:solidFill>
              </a:rPr>
              <a:t>Pro danou (jmenovitou) zátěž určujeme (pro rozbor si musíme zvolit průběh zátěžného momentu M</a:t>
            </a:r>
            <a:r>
              <a:rPr lang="cs-CZ" altLang="cs-CZ" sz="2000" b="1" u="sng" baseline="-25000" dirty="0">
                <a:solidFill>
                  <a:srgbClr val="000000"/>
                </a:solidFill>
              </a:rPr>
              <a:t>2</a:t>
            </a:r>
            <a:r>
              <a:rPr lang="cs-CZ" altLang="cs-CZ" sz="2000" b="1" u="sng" dirty="0">
                <a:solidFill>
                  <a:srgbClr val="000000"/>
                </a:solidFill>
              </a:rPr>
              <a:t>): </a:t>
            </a:r>
          </a:p>
          <a:p>
            <a:r>
              <a:rPr lang="cs-CZ" altLang="cs-CZ" sz="2000" b="1" dirty="0" err="1">
                <a:solidFill>
                  <a:srgbClr val="000000"/>
                </a:solidFill>
              </a:rPr>
              <a:t>M</a:t>
            </a:r>
            <a:r>
              <a:rPr lang="cs-CZ" altLang="cs-CZ" sz="2000" b="1" baseline="-25000" dirty="0" err="1">
                <a:solidFill>
                  <a:srgbClr val="000000"/>
                </a:solidFill>
              </a:rPr>
              <a:t>n</a:t>
            </a:r>
            <a:r>
              <a:rPr lang="cs-CZ" altLang="cs-CZ" sz="2000" b="1" dirty="0">
                <a:solidFill>
                  <a:srgbClr val="000000"/>
                </a:solidFill>
              </a:rPr>
              <a:t>	jmenovitý (daný) moment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n</a:t>
            </a:r>
            <a:r>
              <a:rPr lang="cs-CZ" altLang="cs-CZ" sz="2000" b="1" baseline="-25000" dirty="0">
                <a:solidFill>
                  <a:srgbClr val="000000"/>
                </a:solidFill>
              </a:rPr>
              <a:t>n</a:t>
            </a:r>
            <a:r>
              <a:rPr lang="cs-CZ" altLang="cs-CZ" sz="2000" b="1" dirty="0">
                <a:solidFill>
                  <a:srgbClr val="000000"/>
                </a:solidFill>
              </a:rPr>
              <a:t>	jmenovité (dané) otáčky 	</a:t>
            </a:r>
            <a:r>
              <a:rPr lang="cs-CZ" altLang="cs-CZ" sz="2000" b="1" dirty="0" err="1">
                <a:solidFill>
                  <a:srgbClr val="000000"/>
                </a:solidFill>
              </a:rPr>
              <a:t>s</a:t>
            </a:r>
            <a:r>
              <a:rPr lang="cs-CZ" altLang="cs-CZ" sz="2000" b="1" baseline="-25000" dirty="0" err="1">
                <a:solidFill>
                  <a:srgbClr val="000000"/>
                </a:solidFill>
              </a:rPr>
              <a:t>n</a:t>
            </a:r>
            <a:r>
              <a:rPr lang="cs-CZ" altLang="cs-CZ" sz="2000" b="1" dirty="0">
                <a:solidFill>
                  <a:srgbClr val="000000"/>
                </a:solidFill>
              </a:rPr>
              <a:t>	jmenovitý (daný) skluz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I</a:t>
            </a:r>
            <a:r>
              <a:rPr lang="cs-CZ" altLang="cs-CZ" sz="2000" b="1" baseline="-25000" dirty="0">
                <a:solidFill>
                  <a:srgbClr val="000000"/>
                </a:solidFill>
              </a:rPr>
              <a:t>n</a:t>
            </a:r>
            <a:r>
              <a:rPr lang="cs-CZ" altLang="cs-CZ" sz="2000" b="1" dirty="0">
                <a:solidFill>
                  <a:srgbClr val="000000"/>
                </a:solidFill>
              </a:rPr>
              <a:t>	jmenovitý (daný) proud</a:t>
            </a:r>
            <a:endParaRPr lang="cs-CZ" altLang="cs-CZ" sz="2000" b="1" dirty="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grpSp>
        <p:nvGrpSpPr>
          <p:cNvPr id="76846" name="Group 46"/>
          <p:cNvGrpSpPr>
            <a:grpSpLocks/>
          </p:cNvGrpSpPr>
          <p:nvPr/>
        </p:nvGrpSpPr>
        <p:grpSpPr bwMode="auto">
          <a:xfrm>
            <a:off x="3032125" y="836613"/>
            <a:ext cx="5861050" cy="3840162"/>
            <a:chOff x="1910" y="527"/>
            <a:chExt cx="3692" cy="2419"/>
          </a:xfrm>
        </p:grpSpPr>
        <p:grpSp>
          <p:nvGrpSpPr>
            <p:cNvPr id="76805" name="Group 5"/>
            <p:cNvGrpSpPr>
              <a:grpSpLocks/>
            </p:cNvGrpSpPr>
            <p:nvPr/>
          </p:nvGrpSpPr>
          <p:grpSpPr bwMode="auto">
            <a:xfrm>
              <a:off x="2144" y="818"/>
              <a:ext cx="3446" cy="1932"/>
              <a:chOff x="567" y="1026"/>
              <a:chExt cx="4082" cy="2426"/>
            </a:xfrm>
          </p:grpSpPr>
          <p:sp>
            <p:nvSpPr>
              <p:cNvPr id="76806" name="Freeform 6"/>
              <p:cNvSpPr>
                <a:spLocks/>
              </p:cNvSpPr>
              <p:nvPr/>
            </p:nvSpPr>
            <p:spPr bwMode="auto">
              <a:xfrm>
                <a:off x="567" y="1026"/>
                <a:ext cx="4082" cy="2359"/>
              </a:xfrm>
              <a:custGeom>
                <a:avLst/>
                <a:gdLst>
                  <a:gd name="T0" fmla="*/ 0 w 3810"/>
                  <a:gd name="T1" fmla="*/ 0 h 2359"/>
                  <a:gd name="T2" fmla="*/ 0 w 3810"/>
                  <a:gd name="T3" fmla="*/ 2359 h 2359"/>
                  <a:gd name="T4" fmla="*/ 3810 w 3810"/>
                  <a:gd name="T5" fmla="*/ 2359 h 2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10" h="2359">
                    <a:moveTo>
                      <a:pt x="0" y="0"/>
                    </a:moveTo>
                    <a:lnTo>
                      <a:pt x="0" y="2359"/>
                    </a:lnTo>
                    <a:lnTo>
                      <a:pt x="3810" y="2359"/>
                    </a:lnTo>
                  </a:path>
                </a:pathLst>
              </a:custGeom>
              <a:noFill/>
              <a:ln w="38100" cap="flat" cmpd="sng">
                <a:solidFill>
                  <a:srgbClr val="000000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6807" name="Line 7"/>
              <p:cNvSpPr>
                <a:spLocks noChangeShapeType="1"/>
              </p:cNvSpPr>
              <p:nvPr/>
            </p:nvSpPr>
            <p:spPr bwMode="auto">
              <a:xfrm>
                <a:off x="4150" y="3316"/>
                <a:ext cx="0" cy="1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6808" name="Text Box 8"/>
            <p:cNvSpPr txBox="1">
              <a:spLocks noChangeArrowheads="1"/>
            </p:cNvSpPr>
            <p:nvPr/>
          </p:nvSpPr>
          <p:spPr bwMode="auto">
            <a:xfrm>
              <a:off x="1939" y="720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 dirty="0">
                  <a:solidFill>
                    <a:srgbClr val="000000"/>
                  </a:solidFill>
                </a:rPr>
                <a:t>I</a:t>
              </a:r>
              <a:r>
                <a:rPr lang="cs-CZ" altLang="cs-CZ" sz="2000" b="1" baseline="-25000" dirty="0">
                  <a:solidFill>
                    <a:srgbClr val="000000"/>
                  </a:solidFill>
                </a:rPr>
                <a:t>2</a:t>
              </a:r>
              <a:endParaRPr lang="cs-CZ" altLang="cs-CZ" sz="2000" b="1" dirty="0">
                <a:solidFill>
                  <a:srgbClr val="000000"/>
                </a:solidFill>
              </a:endParaRPr>
            </a:p>
          </p:txBody>
        </p:sp>
        <p:sp>
          <p:nvSpPr>
            <p:cNvPr id="76809" name="Text Box 9"/>
            <p:cNvSpPr txBox="1">
              <a:spLocks noChangeArrowheads="1"/>
            </p:cNvSpPr>
            <p:nvPr/>
          </p:nvSpPr>
          <p:spPr bwMode="auto">
            <a:xfrm>
              <a:off x="5467" y="2478"/>
              <a:ext cx="13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 dirty="0">
                  <a:solidFill>
                    <a:srgbClr val="000000"/>
                  </a:solidFill>
                </a:rPr>
                <a:t>s</a:t>
              </a:r>
            </a:p>
          </p:txBody>
        </p:sp>
        <p:sp>
          <p:nvSpPr>
            <p:cNvPr id="76810" name="Text Box 10"/>
            <p:cNvSpPr txBox="1">
              <a:spLocks noChangeArrowheads="1"/>
            </p:cNvSpPr>
            <p:nvPr/>
          </p:nvSpPr>
          <p:spPr bwMode="auto">
            <a:xfrm>
              <a:off x="5103" y="2708"/>
              <a:ext cx="40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 dirty="0">
                  <a:solidFill>
                    <a:srgbClr val="000000"/>
                  </a:solidFill>
                </a:rPr>
                <a:t>s = 0</a:t>
              </a:r>
            </a:p>
          </p:txBody>
        </p:sp>
        <p:sp>
          <p:nvSpPr>
            <p:cNvPr id="76811" name="Text Box 11"/>
            <p:cNvSpPr txBox="1">
              <a:spLocks noChangeArrowheads="1"/>
            </p:cNvSpPr>
            <p:nvPr/>
          </p:nvSpPr>
          <p:spPr bwMode="auto">
            <a:xfrm>
              <a:off x="1921" y="2672"/>
              <a:ext cx="40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 dirty="0">
                  <a:solidFill>
                    <a:srgbClr val="000000"/>
                  </a:solidFill>
                </a:rPr>
                <a:t>s = 1</a:t>
              </a:r>
            </a:p>
          </p:txBody>
        </p:sp>
        <p:sp>
          <p:nvSpPr>
            <p:cNvPr id="76819" name="Freeform 19"/>
            <p:cNvSpPr>
              <a:spLocks/>
            </p:cNvSpPr>
            <p:nvPr/>
          </p:nvSpPr>
          <p:spPr bwMode="auto">
            <a:xfrm>
              <a:off x="2144" y="1106"/>
              <a:ext cx="3025" cy="1590"/>
            </a:xfrm>
            <a:custGeom>
              <a:avLst/>
              <a:gdLst>
                <a:gd name="T0" fmla="*/ 3583 w 3583"/>
                <a:gd name="T1" fmla="*/ 1996 h 1996"/>
                <a:gd name="T2" fmla="*/ 3314 w 3583"/>
                <a:gd name="T3" fmla="*/ 1657 h 1996"/>
                <a:gd name="T4" fmla="*/ 3040 w 3583"/>
                <a:gd name="T5" fmla="*/ 1318 h 1996"/>
                <a:gd name="T6" fmla="*/ 2471 w 3583"/>
                <a:gd name="T7" fmla="*/ 821 h 1996"/>
                <a:gd name="T8" fmla="*/ 1967 w 3583"/>
                <a:gd name="T9" fmla="*/ 497 h 1996"/>
                <a:gd name="T10" fmla="*/ 1816 w 3583"/>
                <a:gd name="T11" fmla="*/ 411 h 1996"/>
                <a:gd name="T12" fmla="*/ 1463 w 3583"/>
                <a:gd name="T13" fmla="*/ 260 h 1996"/>
                <a:gd name="T14" fmla="*/ 1111 w 3583"/>
                <a:gd name="T15" fmla="*/ 152 h 1996"/>
                <a:gd name="T16" fmla="*/ 549 w 3583"/>
                <a:gd name="T17" fmla="*/ 51 h 1996"/>
                <a:gd name="T18" fmla="*/ 0 w 3583"/>
                <a:gd name="T19" fmla="*/ 0 h 1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83" h="1996">
                  <a:moveTo>
                    <a:pt x="3583" y="1996"/>
                  </a:moveTo>
                  <a:cubicBezTo>
                    <a:pt x="3538" y="1940"/>
                    <a:pt x="3404" y="1770"/>
                    <a:pt x="3314" y="1657"/>
                  </a:cubicBezTo>
                  <a:cubicBezTo>
                    <a:pt x="3224" y="1544"/>
                    <a:pt x="3181" y="1457"/>
                    <a:pt x="3040" y="1318"/>
                  </a:cubicBezTo>
                  <a:cubicBezTo>
                    <a:pt x="2899" y="1179"/>
                    <a:pt x="2650" y="958"/>
                    <a:pt x="2471" y="821"/>
                  </a:cubicBezTo>
                  <a:cubicBezTo>
                    <a:pt x="2292" y="684"/>
                    <a:pt x="2076" y="565"/>
                    <a:pt x="1967" y="497"/>
                  </a:cubicBezTo>
                  <a:cubicBezTo>
                    <a:pt x="1858" y="429"/>
                    <a:pt x="1900" y="450"/>
                    <a:pt x="1816" y="411"/>
                  </a:cubicBezTo>
                  <a:cubicBezTo>
                    <a:pt x="1732" y="372"/>
                    <a:pt x="1580" y="303"/>
                    <a:pt x="1463" y="260"/>
                  </a:cubicBezTo>
                  <a:cubicBezTo>
                    <a:pt x="1346" y="217"/>
                    <a:pt x="1263" y="187"/>
                    <a:pt x="1111" y="152"/>
                  </a:cubicBezTo>
                  <a:cubicBezTo>
                    <a:pt x="959" y="117"/>
                    <a:pt x="734" y="76"/>
                    <a:pt x="549" y="51"/>
                  </a:cubicBezTo>
                  <a:cubicBezTo>
                    <a:pt x="364" y="26"/>
                    <a:pt x="114" y="11"/>
                    <a:pt x="0" y="0"/>
                  </a:cubicBez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821" name="Line 21"/>
            <p:cNvSpPr>
              <a:spLocks noChangeShapeType="1"/>
            </p:cNvSpPr>
            <p:nvPr/>
          </p:nvSpPr>
          <p:spPr bwMode="auto">
            <a:xfrm>
              <a:off x="5169" y="709"/>
              <a:ext cx="0" cy="19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824" name="Text Box 24"/>
            <p:cNvSpPr txBox="1">
              <a:spLocks noChangeArrowheads="1"/>
            </p:cNvSpPr>
            <p:nvPr/>
          </p:nvSpPr>
          <p:spPr bwMode="auto">
            <a:xfrm>
              <a:off x="1910" y="527"/>
              <a:ext cx="179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solidFill>
                    <a:srgbClr val="FF0000"/>
                  </a:solidFill>
                </a:rPr>
                <a:t>M</a:t>
              </a:r>
              <a:endParaRPr lang="cs-CZ" altLang="cs-CZ" sz="2000" b="1" baseline="-25000">
                <a:solidFill>
                  <a:srgbClr val="FF0000"/>
                </a:solidFill>
              </a:endParaRPr>
            </a:p>
          </p:txBody>
        </p:sp>
        <p:sp>
          <p:nvSpPr>
            <p:cNvPr id="76826" name="Freeform 26"/>
            <p:cNvSpPr>
              <a:spLocks/>
            </p:cNvSpPr>
            <p:nvPr/>
          </p:nvSpPr>
          <p:spPr bwMode="auto">
            <a:xfrm>
              <a:off x="2122" y="1028"/>
              <a:ext cx="3065" cy="1675"/>
            </a:xfrm>
            <a:custGeom>
              <a:avLst/>
              <a:gdLst>
                <a:gd name="T0" fmla="*/ 0 w 3447"/>
                <a:gd name="T1" fmla="*/ 1139 h 1910"/>
                <a:gd name="T2" fmla="*/ 1261 w 3447"/>
                <a:gd name="T3" fmla="*/ 977 h 1910"/>
                <a:gd name="T4" fmla="*/ 1988 w 3447"/>
                <a:gd name="T5" fmla="*/ 581 h 1910"/>
                <a:gd name="T6" fmla="*/ 2730 w 3447"/>
                <a:gd name="T7" fmla="*/ 221 h 1910"/>
                <a:gd name="T8" fmla="*/ 3447 w 3447"/>
                <a:gd name="T9" fmla="*/ 1910 h 1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47" h="1910">
                  <a:moveTo>
                    <a:pt x="0" y="1139"/>
                  </a:moveTo>
                  <a:cubicBezTo>
                    <a:pt x="210" y="1112"/>
                    <a:pt x="930" y="1070"/>
                    <a:pt x="1261" y="977"/>
                  </a:cubicBezTo>
                  <a:cubicBezTo>
                    <a:pt x="1592" y="884"/>
                    <a:pt x="1743" y="707"/>
                    <a:pt x="1988" y="581"/>
                  </a:cubicBezTo>
                  <a:cubicBezTo>
                    <a:pt x="2233" y="455"/>
                    <a:pt x="2487" y="0"/>
                    <a:pt x="2730" y="221"/>
                  </a:cubicBezTo>
                  <a:cubicBezTo>
                    <a:pt x="2973" y="442"/>
                    <a:pt x="3298" y="1558"/>
                    <a:pt x="3447" y="1910"/>
                  </a:cubicBezTo>
                </a:path>
              </a:pathLst>
            </a:custGeom>
            <a:noFill/>
            <a:ln w="508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76830" name="Text Box 30"/>
          <p:cNvSpPr txBox="1">
            <a:spLocks noChangeArrowheads="1"/>
          </p:cNvSpPr>
          <p:nvPr/>
        </p:nvSpPr>
        <p:spPr bwMode="auto">
          <a:xfrm>
            <a:off x="8243354" y="2851411"/>
            <a:ext cx="380480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chemeClr val="bg1">
                    <a:lumMod val="75000"/>
                  </a:schemeClr>
                </a:solidFill>
              </a:rPr>
              <a:t>M</a:t>
            </a:r>
            <a:r>
              <a:rPr lang="cs-CZ" altLang="cs-CZ" sz="2000" b="1" baseline="-25000" dirty="0">
                <a:solidFill>
                  <a:schemeClr val="bg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76831" name="Freeform 31"/>
          <p:cNvSpPr>
            <a:spLocks/>
          </p:cNvSpPr>
          <p:nvPr/>
        </p:nvSpPr>
        <p:spPr bwMode="auto">
          <a:xfrm>
            <a:off x="3406775" y="3279775"/>
            <a:ext cx="4811713" cy="560388"/>
          </a:xfrm>
          <a:custGeom>
            <a:avLst/>
            <a:gdLst>
              <a:gd name="T0" fmla="*/ 0 w 3031"/>
              <a:gd name="T1" fmla="*/ 353 h 353"/>
              <a:gd name="T2" fmla="*/ 2052 w 3031"/>
              <a:gd name="T3" fmla="*/ 224 h 353"/>
              <a:gd name="T4" fmla="*/ 3031 w 3031"/>
              <a:gd name="T5" fmla="*/ 0 h 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31" h="353">
                <a:moveTo>
                  <a:pt x="0" y="353"/>
                </a:moveTo>
                <a:cubicBezTo>
                  <a:pt x="342" y="332"/>
                  <a:pt x="1547" y="283"/>
                  <a:pt x="2052" y="224"/>
                </a:cubicBezTo>
                <a:cubicBezTo>
                  <a:pt x="2557" y="165"/>
                  <a:pt x="2827" y="47"/>
                  <a:pt x="3031" y="0"/>
                </a:cubicBezTo>
              </a:path>
            </a:pathLst>
          </a:custGeom>
          <a:noFill/>
          <a:ln w="5080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6832" name="Text Box 32"/>
          <p:cNvSpPr txBox="1">
            <a:spLocks noChangeArrowheads="1"/>
          </p:cNvSpPr>
          <p:nvPr/>
        </p:nvSpPr>
        <p:spPr bwMode="auto">
          <a:xfrm>
            <a:off x="3121228" y="1556011"/>
            <a:ext cx="228195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 dirty="0" err="1">
                <a:solidFill>
                  <a:srgbClr val="000000"/>
                </a:solidFill>
              </a:rPr>
              <a:t>I</a:t>
            </a:r>
            <a:r>
              <a:rPr lang="cs-CZ" altLang="cs-CZ" sz="2000" b="1" baseline="-25000" dirty="0" err="1">
                <a:solidFill>
                  <a:srgbClr val="000000"/>
                </a:solidFill>
              </a:rPr>
              <a:t>z</a:t>
            </a:r>
            <a:endParaRPr lang="cs-CZ" altLang="cs-CZ" sz="2000" b="1" baseline="-25000" dirty="0">
              <a:solidFill>
                <a:srgbClr val="000000"/>
              </a:solidFill>
            </a:endParaRPr>
          </a:p>
        </p:txBody>
      </p:sp>
      <p:sp>
        <p:nvSpPr>
          <p:cNvPr id="76833" name="Text Box 33"/>
          <p:cNvSpPr txBox="1">
            <a:spLocks noChangeArrowheads="1"/>
          </p:cNvSpPr>
          <p:nvPr/>
        </p:nvSpPr>
        <p:spPr bwMode="auto">
          <a:xfrm>
            <a:off x="2921000" y="2781300"/>
            <a:ext cx="36671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FF0000"/>
                </a:solidFill>
              </a:rPr>
              <a:t>M</a:t>
            </a:r>
            <a:r>
              <a:rPr lang="cs-CZ" altLang="cs-CZ" sz="2000" b="1" baseline="-25000">
                <a:solidFill>
                  <a:srgbClr val="FF0000"/>
                </a:solidFill>
              </a:rPr>
              <a:t>z</a:t>
            </a:r>
          </a:p>
        </p:txBody>
      </p:sp>
      <p:sp>
        <p:nvSpPr>
          <p:cNvPr id="76835" name="Text Box 35"/>
          <p:cNvSpPr txBox="1">
            <a:spLocks noChangeArrowheads="1"/>
          </p:cNvSpPr>
          <p:nvPr/>
        </p:nvSpPr>
        <p:spPr bwMode="auto">
          <a:xfrm>
            <a:off x="2906713" y="3213100"/>
            <a:ext cx="38576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FF0000"/>
                </a:solidFill>
              </a:rPr>
              <a:t>M</a:t>
            </a:r>
            <a:r>
              <a:rPr lang="cs-CZ" altLang="cs-CZ" sz="2000" b="1" baseline="-2500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76836" name="Text Box 36"/>
          <p:cNvSpPr txBox="1">
            <a:spLocks noChangeArrowheads="1"/>
          </p:cNvSpPr>
          <p:nvPr/>
        </p:nvSpPr>
        <p:spPr bwMode="auto">
          <a:xfrm>
            <a:off x="6011863" y="1466850"/>
            <a:ext cx="61436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FF0000"/>
                </a:solidFill>
              </a:rPr>
              <a:t>M</a:t>
            </a:r>
            <a:r>
              <a:rPr lang="cs-CZ" altLang="cs-CZ" sz="2000" b="1" baseline="-25000">
                <a:solidFill>
                  <a:srgbClr val="FF0000"/>
                </a:solidFill>
              </a:rPr>
              <a:t>max</a:t>
            </a:r>
          </a:p>
        </p:txBody>
      </p:sp>
      <p:sp>
        <p:nvSpPr>
          <p:cNvPr id="76837" name="Line 37"/>
          <p:cNvSpPr>
            <a:spLocks noChangeShapeType="1"/>
          </p:cNvSpPr>
          <p:nvPr/>
        </p:nvSpPr>
        <p:spPr bwMode="auto">
          <a:xfrm>
            <a:off x="5940425" y="1844675"/>
            <a:ext cx="1584325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6838" name="Text Box 38"/>
          <p:cNvSpPr txBox="1">
            <a:spLocks noChangeArrowheads="1"/>
          </p:cNvSpPr>
          <p:nvPr/>
        </p:nvSpPr>
        <p:spPr bwMode="auto">
          <a:xfrm>
            <a:off x="107950" y="1268413"/>
            <a:ext cx="2808288" cy="174148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536575" algn="l"/>
                <a:tab pos="4389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536575" algn="l"/>
                <a:tab pos="4389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536575" algn="l"/>
                <a:tab pos="4389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536575" algn="l"/>
                <a:tab pos="4389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536575" algn="l"/>
                <a:tab pos="4389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4389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4389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4389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43894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 u="sng" dirty="0">
                <a:solidFill>
                  <a:srgbClr val="000000"/>
                </a:solidFill>
              </a:rPr>
              <a:t>Pro rozběh určujeme</a:t>
            </a:r>
            <a:r>
              <a:rPr lang="cs-CZ" altLang="cs-CZ" b="1" dirty="0">
                <a:solidFill>
                  <a:srgbClr val="000000"/>
                </a:solidFill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cs-CZ" altLang="cs-CZ" b="1" dirty="0" err="1">
                <a:solidFill>
                  <a:srgbClr val="000000"/>
                </a:solidFill>
              </a:rPr>
              <a:t>I</a:t>
            </a:r>
            <a:r>
              <a:rPr lang="cs-CZ" altLang="cs-CZ" b="1" baseline="-25000" dirty="0" err="1">
                <a:solidFill>
                  <a:srgbClr val="000000"/>
                </a:solidFill>
              </a:rPr>
              <a:t>z</a:t>
            </a:r>
            <a:r>
              <a:rPr lang="cs-CZ" altLang="cs-CZ" b="1" dirty="0">
                <a:solidFill>
                  <a:srgbClr val="000000"/>
                </a:solidFill>
              </a:rPr>
              <a:t>	záběrový proud</a:t>
            </a:r>
          </a:p>
          <a:p>
            <a:r>
              <a:rPr lang="cs-CZ" altLang="cs-CZ" b="1" dirty="0" err="1">
                <a:solidFill>
                  <a:srgbClr val="000000"/>
                </a:solidFill>
              </a:rPr>
              <a:t>M</a:t>
            </a:r>
            <a:r>
              <a:rPr lang="cs-CZ" altLang="cs-CZ" b="1" baseline="-25000" dirty="0" err="1">
                <a:solidFill>
                  <a:srgbClr val="000000"/>
                </a:solidFill>
              </a:rPr>
              <a:t>z</a:t>
            </a:r>
            <a:r>
              <a:rPr lang="cs-CZ" altLang="cs-CZ" b="1" dirty="0">
                <a:solidFill>
                  <a:srgbClr val="000000"/>
                </a:solidFill>
              </a:rPr>
              <a:t>	záběrový moment</a:t>
            </a:r>
          </a:p>
          <a:p>
            <a:pPr>
              <a:spcBef>
                <a:spcPct val="50000"/>
              </a:spcBef>
            </a:pPr>
            <a:r>
              <a:rPr lang="cs-CZ" altLang="cs-CZ" b="1" u="sng" dirty="0">
                <a:solidFill>
                  <a:srgbClr val="000000"/>
                </a:solidFill>
              </a:rPr>
              <a:t>Pro mezní zátěž</a:t>
            </a:r>
            <a:endParaRPr lang="cs-CZ" altLang="cs-CZ" b="1" dirty="0">
              <a:solidFill>
                <a:srgbClr val="000000"/>
              </a:solidFill>
            </a:endParaRPr>
          </a:p>
          <a:p>
            <a:r>
              <a:rPr lang="cs-CZ" altLang="cs-CZ" b="1" dirty="0" err="1">
                <a:solidFill>
                  <a:srgbClr val="000000"/>
                </a:solidFill>
              </a:rPr>
              <a:t>M</a:t>
            </a:r>
            <a:r>
              <a:rPr lang="cs-CZ" altLang="cs-CZ" b="1" baseline="-25000" dirty="0" err="1">
                <a:solidFill>
                  <a:srgbClr val="000000"/>
                </a:solidFill>
              </a:rPr>
              <a:t>max</a:t>
            </a:r>
            <a:r>
              <a:rPr lang="cs-CZ" altLang="cs-CZ" b="1" baseline="-25000" dirty="0">
                <a:solidFill>
                  <a:srgbClr val="000000"/>
                </a:solidFill>
              </a:rPr>
              <a:t>	</a:t>
            </a:r>
            <a:r>
              <a:rPr lang="cs-CZ" altLang="cs-CZ" b="1" dirty="0">
                <a:solidFill>
                  <a:srgbClr val="000000"/>
                </a:solidFill>
              </a:rPr>
              <a:t>maximální moment</a:t>
            </a:r>
          </a:p>
        </p:txBody>
      </p:sp>
      <p:sp>
        <p:nvSpPr>
          <p:cNvPr id="76840" name="Line 40"/>
          <p:cNvSpPr>
            <a:spLocks noChangeShapeType="1"/>
          </p:cNvSpPr>
          <p:nvPr/>
        </p:nvSpPr>
        <p:spPr bwMode="auto">
          <a:xfrm>
            <a:off x="7885113" y="3357563"/>
            <a:ext cx="0" cy="935037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6841" name="Line 41"/>
          <p:cNvSpPr>
            <a:spLocks noChangeShapeType="1"/>
          </p:cNvSpPr>
          <p:nvPr/>
        </p:nvSpPr>
        <p:spPr bwMode="auto">
          <a:xfrm flipH="1">
            <a:off x="3419475" y="3357563"/>
            <a:ext cx="4465638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6842" name="Line 42"/>
          <p:cNvSpPr>
            <a:spLocks noChangeShapeType="1"/>
          </p:cNvSpPr>
          <p:nvPr/>
        </p:nvSpPr>
        <p:spPr bwMode="auto">
          <a:xfrm flipH="1">
            <a:off x="3419475" y="3933825"/>
            <a:ext cx="4465638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6844" name="Text Box 44"/>
          <p:cNvSpPr txBox="1">
            <a:spLocks noChangeArrowheads="1"/>
          </p:cNvSpPr>
          <p:nvPr/>
        </p:nvSpPr>
        <p:spPr bwMode="auto">
          <a:xfrm>
            <a:off x="3102085" y="3788036"/>
            <a:ext cx="247431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I</a:t>
            </a:r>
            <a:r>
              <a:rPr lang="cs-CZ" altLang="cs-CZ" sz="2000" b="1" baseline="-25000" dirty="0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76845" name="Text Box 45"/>
          <p:cNvSpPr txBox="1">
            <a:spLocks noChangeArrowheads="1"/>
          </p:cNvSpPr>
          <p:nvPr/>
        </p:nvSpPr>
        <p:spPr bwMode="auto">
          <a:xfrm>
            <a:off x="7783274" y="4219836"/>
            <a:ext cx="319566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 dirty="0" err="1">
                <a:solidFill>
                  <a:srgbClr val="000000"/>
                </a:solidFill>
              </a:rPr>
              <a:t>s</a:t>
            </a:r>
            <a:r>
              <a:rPr lang="cs-CZ" altLang="cs-CZ" sz="2000" b="1" baseline="-25000" dirty="0" err="1">
                <a:solidFill>
                  <a:srgbClr val="000000"/>
                </a:solidFill>
              </a:rPr>
              <a:t>n</a:t>
            </a:r>
            <a:endParaRPr lang="cs-CZ" altLang="cs-CZ" sz="2000" b="1" baseline="-25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6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6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6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6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68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6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6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6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6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6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6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6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68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68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6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6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6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6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6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76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6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68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6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768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76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6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6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6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768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76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6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6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76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768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76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6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6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30" grpId="0"/>
      <p:bldP spid="76831" grpId="0" animBg="1"/>
      <p:bldP spid="76832" grpId="0"/>
      <p:bldP spid="76833" grpId="0"/>
      <p:bldP spid="76835" grpId="0"/>
      <p:bldP spid="76836" grpId="0"/>
      <p:bldP spid="76837" grpId="0" animBg="1"/>
      <p:bldP spid="76840" grpId="0" animBg="1"/>
      <p:bldP spid="76841" grpId="0" animBg="1"/>
      <p:bldP spid="76842" grpId="0" animBg="1"/>
      <p:bldP spid="76844" grpId="0"/>
      <p:bldP spid="768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260350"/>
            <a:ext cx="8713788" cy="647700"/>
          </a:xfrm>
        </p:spPr>
        <p:txBody>
          <a:bodyPr/>
          <a:lstStyle/>
          <a:p>
            <a:pPr algn="ctr"/>
            <a:r>
              <a:rPr lang="cs-CZ" altLang="cs-CZ" sz="300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Rozbor momentové a proudové charakteristiky</a:t>
            </a: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179388" y="981075"/>
            <a:ext cx="8785225" cy="19510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263525" indent="-263525" algn="l">
              <a:tabLst>
                <a:tab pos="4308475" algn="l"/>
                <a:tab pos="610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4308475" algn="l"/>
                <a:tab pos="610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4308475" algn="l"/>
                <a:tab pos="610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4308475" algn="l"/>
                <a:tab pos="610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4308475" algn="l"/>
                <a:tab pos="610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610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610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610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610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200" b="1" u="sng" dirty="0">
                <a:solidFill>
                  <a:srgbClr val="000000"/>
                </a:solidFill>
              </a:rPr>
              <a:t>Momentovou charakteristiku lze rozdělit na dvě části</a:t>
            </a:r>
            <a:r>
              <a:rPr lang="cs-CZ" altLang="cs-CZ" sz="2200" b="1" dirty="0">
                <a:solidFill>
                  <a:srgbClr val="000000"/>
                </a:solidFill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</a:t>
            </a:r>
            <a:r>
              <a:rPr lang="cs-CZ" altLang="cs-CZ" sz="2000" b="1" u="sng" dirty="0">
                <a:solidFill>
                  <a:srgbClr val="000000"/>
                </a:solidFill>
              </a:rPr>
              <a:t>stabilní</a:t>
            </a:r>
            <a:r>
              <a:rPr lang="cs-CZ" altLang="cs-CZ" sz="2000" b="1" dirty="0">
                <a:solidFill>
                  <a:srgbClr val="000000"/>
                </a:solidFill>
              </a:rPr>
              <a:t> (motor v této části v ustáleném stavu může pracovat) je ohraničena 0 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 s  </a:t>
            </a:r>
            <a:r>
              <a:rPr lang="cs-CZ" altLang="cs-CZ" sz="2000" b="1" dirty="0" err="1">
                <a:solidFill>
                  <a:srgbClr val="000000"/>
                </a:solidFill>
                <a:sym typeface="Symbol" panose="05050102010706020507" pitchFamily="18" charset="2"/>
              </a:rPr>
              <a:t>s</a:t>
            </a:r>
            <a:r>
              <a:rPr lang="cs-CZ" altLang="cs-CZ" sz="2000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zv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 kde </a:t>
            </a:r>
            <a:r>
              <a:rPr lang="cs-CZ" altLang="cs-CZ" sz="2000" b="1" dirty="0" err="1">
                <a:solidFill>
                  <a:srgbClr val="000000"/>
                </a:solidFill>
                <a:sym typeface="Symbol" panose="05050102010706020507" pitchFamily="18" charset="2"/>
              </a:rPr>
              <a:t>s</a:t>
            </a:r>
            <a:r>
              <a:rPr lang="cs-CZ" altLang="cs-CZ" sz="2000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zv</a:t>
            </a:r>
            <a:r>
              <a:rPr lang="cs-CZ" altLang="cs-CZ" sz="20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000" b="1" dirty="0">
                <a:solidFill>
                  <a:srgbClr val="000000"/>
                </a:solidFill>
              </a:rPr>
              <a:t> je skluz zvratu (odpovídá maximálnímu momentu).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</a:t>
            </a:r>
            <a:r>
              <a:rPr lang="cs-CZ" altLang="cs-CZ" sz="2000" b="1" u="sng" dirty="0">
                <a:solidFill>
                  <a:srgbClr val="000000"/>
                </a:solidFill>
              </a:rPr>
              <a:t>nestabilní</a:t>
            </a:r>
            <a:r>
              <a:rPr lang="cs-CZ" altLang="cs-CZ" sz="2000" b="1" dirty="0">
                <a:solidFill>
                  <a:srgbClr val="000000"/>
                </a:solidFill>
              </a:rPr>
              <a:t> – při s </a:t>
            </a:r>
            <a:r>
              <a:rPr lang="en-US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&gt;</a:t>
            </a: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cs-CZ" altLang="cs-CZ" sz="2000" b="1" dirty="0" err="1">
                <a:solidFill>
                  <a:srgbClr val="000000"/>
                </a:solidFill>
                <a:cs typeface="Arial" panose="020B0604020202020204" pitchFamily="34" charset="0"/>
              </a:rPr>
              <a:t>s</a:t>
            </a:r>
            <a:r>
              <a:rPr lang="cs-CZ" altLang="cs-CZ" sz="2000" b="1" baseline="-25000" dirty="0" err="1">
                <a:solidFill>
                  <a:srgbClr val="000000"/>
                </a:solidFill>
                <a:cs typeface="Arial" panose="020B0604020202020204" pitchFamily="34" charset="0"/>
              </a:rPr>
              <a:t>zv</a:t>
            </a: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 se motor zastaví (přejde do stavu nakrátko)</a:t>
            </a:r>
            <a:endParaRPr lang="en-US" altLang="cs-CZ" sz="2000" b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77831" name="Text Box 7"/>
          <p:cNvSpPr txBox="1">
            <a:spLocks noChangeArrowheads="1"/>
          </p:cNvSpPr>
          <p:nvPr/>
        </p:nvSpPr>
        <p:spPr bwMode="auto">
          <a:xfrm>
            <a:off x="179388" y="3068638"/>
            <a:ext cx="8785225" cy="23479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263525" indent="-263525" algn="l">
              <a:tabLst>
                <a:tab pos="38512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38512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38512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38512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38512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38512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38512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38512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38512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200" b="1" u="sng" dirty="0">
                <a:solidFill>
                  <a:srgbClr val="000000"/>
                </a:solidFill>
              </a:rPr>
              <a:t>Momentová přetížitelnost</a:t>
            </a:r>
            <a:r>
              <a:rPr lang="cs-CZ" altLang="cs-CZ" sz="2200" b="1" dirty="0">
                <a:solidFill>
                  <a:srgbClr val="000000"/>
                </a:solidFill>
              </a:rPr>
              <a:t>	</a:t>
            </a:r>
            <a:r>
              <a:rPr lang="cs-CZ" altLang="cs-CZ" sz="2200" b="1" dirty="0" err="1">
                <a:solidFill>
                  <a:srgbClr val="000000"/>
                </a:solidFill>
              </a:rPr>
              <a:t>p</a:t>
            </a:r>
            <a:r>
              <a:rPr lang="cs-CZ" altLang="cs-CZ" sz="2200" b="1" baseline="-25000" dirty="0" err="1">
                <a:solidFill>
                  <a:srgbClr val="000000"/>
                </a:solidFill>
              </a:rPr>
              <a:t>M</a:t>
            </a:r>
            <a:r>
              <a:rPr lang="cs-CZ" altLang="cs-CZ" sz="2200" b="1" dirty="0">
                <a:solidFill>
                  <a:srgbClr val="000000"/>
                </a:solidFill>
              </a:rPr>
              <a:t> = </a:t>
            </a:r>
            <a:r>
              <a:rPr lang="cs-CZ" altLang="cs-CZ" sz="2200" b="1" dirty="0" err="1">
                <a:solidFill>
                  <a:srgbClr val="000000"/>
                </a:solidFill>
              </a:rPr>
              <a:t>M</a:t>
            </a:r>
            <a:r>
              <a:rPr lang="cs-CZ" altLang="cs-CZ" sz="2200" b="1" baseline="-25000" dirty="0" err="1">
                <a:solidFill>
                  <a:srgbClr val="000000"/>
                </a:solidFill>
              </a:rPr>
              <a:t>max</a:t>
            </a:r>
            <a:r>
              <a:rPr lang="cs-CZ" altLang="cs-CZ" sz="2200" b="1" dirty="0">
                <a:solidFill>
                  <a:srgbClr val="000000"/>
                </a:solidFill>
              </a:rPr>
              <a:t>/</a:t>
            </a:r>
            <a:r>
              <a:rPr lang="cs-CZ" altLang="cs-CZ" sz="2200" b="1" dirty="0" err="1">
                <a:solidFill>
                  <a:srgbClr val="000000"/>
                </a:solidFill>
              </a:rPr>
              <a:t>M</a:t>
            </a:r>
            <a:r>
              <a:rPr lang="cs-CZ" altLang="cs-CZ" sz="2200" b="1" baseline="-25000" dirty="0" err="1">
                <a:solidFill>
                  <a:srgbClr val="000000"/>
                </a:solidFill>
              </a:rPr>
              <a:t>n</a:t>
            </a:r>
            <a:endParaRPr lang="en-US" altLang="cs-CZ" sz="2200" b="1" baseline="-25000" dirty="0">
              <a:solidFill>
                <a:srgbClr val="000000"/>
              </a:solidFill>
            </a:endParaRPr>
          </a:p>
          <a:p>
            <a:r>
              <a:rPr lang="cs-CZ" altLang="cs-CZ" sz="2000" b="1" dirty="0">
                <a:solidFill>
                  <a:srgbClr val="000000"/>
                </a:solidFill>
              </a:rPr>
              <a:t>udává, jak lze motor momentově přetížit.	</a:t>
            </a:r>
            <a:r>
              <a:rPr lang="cs-CZ" altLang="cs-CZ" sz="2000" b="1" dirty="0" err="1">
                <a:solidFill>
                  <a:srgbClr val="000000"/>
                </a:solidFill>
              </a:rPr>
              <a:t>p</a:t>
            </a:r>
            <a:r>
              <a:rPr lang="cs-CZ" altLang="cs-CZ" sz="2000" b="1" baseline="-25000" dirty="0" err="1">
                <a:solidFill>
                  <a:srgbClr val="000000"/>
                </a:solidFill>
              </a:rPr>
              <a:t>M</a:t>
            </a:r>
            <a:r>
              <a:rPr lang="cs-CZ" altLang="cs-CZ" sz="2000" b="1" dirty="0">
                <a:solidFill>
                  <a:srgbClr val="000000"/>
                </a:solidFill>
              </a:rPr>
              <a:t> = (2 – 4)  </a:t>
            </a:r>
            <a:endParaRPr lang="en-US" altLang="cs-CZ" sz="2000" b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cs-CZ" sz="2000" b="1" dirty="0">
                <a:solidFill>
                  <a:srgbClr val="000000"/>
                </a:solidFill>
              </a:rPr>
              <a:t>		</a:t>
            </a:r>
            <a:r>
              <a:rPr lang="en-US" altLang="cs-CZ" sz="2200" b="1" dirty="0">
                <a:solidFill>
                  <a:srgbClr val="000000"/>
                </a:solidFill>
              </a:rPr>
              <a:t>p</a:t>
            </a:r>
            <a:r>
              <a:rPr lang="cs-CZ" altLang="cs-CZ" sz="2200" b="1" baseline="-25000" dirty="0">
                <a:solidFill>
                  <a:srgbClr val="000000"/>
                </a:solidFill>
              </a:rPr>
              <a:t>Z</a:t>
            </a:r>
            <a:r>
              <a:rPr lang="cs-CZ" altLang="cs-CZ" sz="2200" b="1" dirty="0">
                <a:solidFill>
                  <a:srgbClr val="000000"/>
                </a:solidFill>
              </a:rPr>
              <a:t> = </a:t>
            </a:r>
            <a:r>
              <a:rPr lang="cs-CZ" altLang="cs-CZ" sz="2200" b="1" dirty="0" err="1">
                <a:solidFill>
                  <a:srgbClr val="000000"/>
                </a:solidFill>
              </a:rPr>
              <a:t>M</a:t>
            </a:r>
            <a:r>
              <a:rPr lang="cs-CZ" altLang="cs-CZ" sz="2200" b="1" baseline="-25000" dirty="0" err="1">
                <a:solidFill>
                  <a:srgbClr val="000000"/>
                </a:solidFill>
              </a:rPr>
              <a:t>z</a:t>
            </a:r>
            <a:r>
              <a:rPr lang="cs-CZ" altLang="cs-CZ" sz="2200" b="1" dirty="0">
                <a:solidFill>
                  <a:srgbClr val="000000"/>
                </a:solidFill>
              </a:rPr>
              <a:t>/</a:t>
            </a:r>
            <a:r>
              <a:rPr lang="cs-CZ" altLang="cs-CZ" sz="2200" b="1" dirty="0" err="1">
                <a:solidFill>
                  <a:srgbClr val="000000"/>
                </a:solidFill>
              </a:rPr>
              <a:t>M</a:t>
            </a:r>
            <a:r>
              <a:rPr lang="cs-CZ" altLang="cs-CZ" sz="2200" b="1" baseline="-25000" dirty="0" err="1">
                <a:solidFill>
                  <a:srgbClr val="000000"/>
                </a:solidFill>
              </a:rPr>
              <a:t>n</a:t>
            </a:r>
            <a:endParaRPr lang="cs-CZ" altLang="cs-CZ" sz="2200" b="1" baseline="-25000" dirty="0">
              <a:solidFill>
                <a:srgbClr val="000000"/>
              </a:solidFill>
            </a:endParaRPr>
          </a:p>
          <a:p>
            <a:r>
              <a:rPr lang="cs-CZ" altLang="cs-CZ" sz="2000" b="1" dirty="0">
                <a:solidFill>
                  <a:srgbClr val="000000"/>
                </a:solidFill>
              </a:rPr>
              <a:t>udává poměr záběrového a jmenovitého momentu	</a:t>
            </a:r>
            <a:r>
              <a:rPr lang="cs-CZ" altLang="cs-CZ" sz="2000" b="1" dirty="0" err="1">
                <a:solidFill>
                  <a:srgbClr val="000000"/>
                </a:solidFill>
              </a:rPr>
              <a:t>p</a:t>
            </a:r>
            <a:r>
              <a:rPr lang="cs-CZ" altLang="cs-CZ" sz="2000" b="1" baseline="-25000" dirty="0" err="1">
                <a:solidFill>
                  <a:srgbClr val="000000"/>
                </a:solidFill>
              </a:rPr>
              <a:t>z</a:t>
            </a:r>
            <a:r>
              <a:rPr lang="cs-CZ" altLang="cs-CZ" sz="2000" b="1" dirty="0">
                <a:solidFill>
                  <a:srgbClr val="000000"/>
                </a:solidFill>
              </a:rPr>
              <a:t> = (1,5 – 3)</a:t>
            </a:r>
          </a:p>
          <a:p>
            <a:pPr>
              <a:spcBef>
                <a:spcPct val="50000"/>
              </a:spcBef>
            </a:pPr>
            <a:r>
              <a:rPr lang="cs-CZ" altLang="cs-CZ" sz="2200" b="1" u="sng" dirty="0">
                <a:solidFill>
                  <a:srgbClr val="000000"/>
                </a:solidFill>
              </a:rPr>
              <a:t>Poměrný záběrový proud</a:t>
            </a:r>
            <a:r>
              <a:rPr lang="en-US" altLang="cs-CZ" sz="2000" b="1" dirty="0">
                <a:solidFill>
                  <a:srgbClr val="000000"/>
                </a:solidFill>
              </a:rPr>
              <a:t>	</a:t>
            </a:r>
            <a:r>
              <a:rPr lang="en-US" altLang="cs-CZ" sz="2200" b="1" dirty="0" err="1">
                <a:solidFill>
                  <a:srgbClr val="000000"/>
                </a:solidFill>
              </a:rPr>
              <a:t>p</a:t>
            </a:r>
            <a:r>
              <a:rPr lang="en-US" altLang="cs-CZ" sz="2200" b="1" baseline="-25000" dirty="0" err="1">
                <a:solidFill>
                  <a:srgbClr val="000000"/>
                </a:solidFill>
              </a:rPr>
              <a:t>I</a:t>
            </a:r>
            <a:r>
              <a:rPr lang="en-US" altLang="cs-CZ" sz="2200" b="1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</a:rPr>
              <a:t>=</a:t>
            </a:r>
            <a:r>
              <a:rPr lang="en-US" altLang="cs-CZ" sz="2200" b="1" dirty="0">
                <a:solidFill>
                  <a:srgbClr val="000000"/>
                </a:solidFill>
              </a:rPr>
              <a:t> I</a:t>
            </a:r>
            <a:r>
              <a:rPr lang="cs-CZ" altLang="cs-CZ" sz="2200" b="1" baseline="-25000" dirty="0">
                <a:solidFill>
                  <a:srgbClr val="000000"/>
                </a:solidFill>
              </a:rPr>
              <a:t>z</a:t>
            </a:r>
            <a:r>
              <a:rPr lang="cs-CZ" altLang="cs-CZ" sz="2200" b="1" dirty="0">
                <a:solidFill>
                  <a:srgbClr val="000000"/>
                </a:solidFill>
              </a:rPr>
              <a:t>/I</a:t>
            </a:r>
            <a:r>
              <a:rPr lang="cs-CZ" altLang="cs-CZ" sz="2200" b="1" baseline="-25000" dirty="0">
                <a:solidFill>
                  <a:srgbClr val="000000"/>
                </a:solidFill>
              </a:rPr>
              <a:t>n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udává záběrový proud při zapnutí motoru	</a:t>
            </a:r>
            <a:r>
              <a:rPr lang="cs-CZ" altLang="cs-CZ" sz="2000" b="1" dirty="0" err="1">
                <a:solidFill>
                  <a:srgbClr val="000000"/>
                </a:solidFill>
              </a:rPr>
              <a:t>p</a:t>
            </a:r>
            <a:r>
              <a:rPr lang="cs-CZ" altLang="cs-CZ" sz="2000" b="1" baseline="-25000" dirty="0" err="1">
                <a:solidFill>
                  <a:srgbClr val="000000"/>
                </a:solidFill>
              </a:rPr>
              <a:t>I</a:t>
            </a:r>
            <a:r>
              <a:rPr lang="cs-CZ" altLang="cs-CZ" sz="2000" b="1" dirty="0">
                <a:solidFill>
                  <a:srgbClr val="000000"/>
                </a:solidFill>
              </a:rPr>
              <a:t> = (4 – 8)</a:t>
            </a:r>
            <a:endParaRPr lang="en-US" altLang="cs-CZ" sz="2000" b="1" dirty="0">
              <a:solidFill>
                <a:srgbClr val="000000"/>
              </a:solidFill>
            </a:endParaRPr>
          </a:p>
        </p:txBody>
      </p: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179388" y="5589588"/>
            <a:ext cx="8785225" cy="109696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263525" indent="-263525" algn="l">
              <a:tabLst>
                <a:tab pos="4754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4754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4754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4754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4754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4754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4754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4754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4754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200" b="1" u="sng">
                <a:solidFill>
                  <a:srgbClr val="000000"/>
                </a:solidFill>
              </a:rPr>
              <a:t>Závěr z momentového rozboru</a:t>
            </a:r>
            <a:r>
              <a:rPr lang="cs-CZ" altLang="cs-CZ" sz="2200" b="1">
                <a:solidFill>
                  <a:srgbClr val="000000"/>
                </a:solidFill>
              </a:rPr>
              <a:t>:	</a:t>
            </a:r>
            <a:r>
              <a:rPr lang="en-US" altLang="cs-CZ" sz="2200" b="1">
                <a:solidFill>
                  <a:srgbClr val="000000"/>
                </a:solidFill>
              </a:rPr>
              <a:t>s </a:t>
            </a:r>
            <a:r>
              <a:rPr lang="en-US" altLang="cs-CZ" sz="2200" b="1">
                <a:solidFill>
                  <a:srgbClr val="000000"/>
                </a:solidFill>
                <a:cs typeface="Arial" panose="020B0604020202020204" pitchFamily="34" charset="0"/>
              </a:rPr>
              <a:t>~ R</a:t>
            </a:r>
            <a:r>
              <a:rPr lang="en-US" altLang="cs-CZ" sz="2200" b="1" baseline="-25000">
                <a:solidFill>
                  <a:srgbClr val="000000"/>
                </a:solidFill>
                <a:cs typeface="Arial" panose="020B0604020202020204" pitchFamily="34" charset="0"/>
              </a:rPr>
              <a:t>2</a:t>
            </a:r>
          </a:p>
          <a:p>
            <a:r>
              <a:rPr lang="en-US" altLang="cs-CZ" sz="2200" b="1">
                <a:solidFill>
                  <a:srgbClr val="000000"/>
                </a:solidFill>
                <a:cs typeface="Arial" panose="020B0604020202020204" pitchFamily="34" charset="0"/>
              </a:rPr>
              <a:t>		M ~ </a:t>
            </a:r>
            <a:r>
              <a:rPr lang="en-US" altLang="cs-CZ" sz="2200" b="1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, I</a:t>
            </a:r>
            <a:r>
              <a:rPr lang="en-US" altLang="cs-CZ" sz="2200" b="1" baseline="-2500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</a:p>
          <a:p>
            <a:r>
              <a:rPr lang="en-US" altLang="cs-CZ" sz="2200" b="1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		M </a:t>
            </a:r>
            <a:r>
              <a:rPr lang="en-US" altLang="cs-CZ" sz="2200" b="1">
                <a:solidFill>
                  <a:srgbClr val="000000"/>
                </a:solidFill>
                <a:cs typeface="Arial" panose="020B0604020202020204" pitchFamily="34" charset="0"/>
              </a:rPr>
              <a:t>~ P ~ U</a:t>
            </a:r>
            <a:r>
              <a:rPr lang="en-US" altLang="cs-CZ" sz="2200" b="1" baseline="30000">
                <a:solidFill>
                  <a:srgbClr val="000000"/>
                </a:solidFill>
                <a:cs typeface="Arial" panose="020B0604020202020204" pitchFamily="34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7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7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7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78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78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78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78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78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778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78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78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/>
          <p:cNvGrpSpPr/>
          <p:nvPr/>
        </p:nvGrpSpPr>
        <p:grpSpPr>
          <a:xfrm>
            <a:off x="179388" y="188640"/>
            <a:ext cx="8532440" cy="3274366"/>
            <a:chOff x="305780" y="136102"/>
            <a:chExt cx="8532440" cy="3274366"/>
          </a:xfrm>
        </p:grpSpPr>
        <p:pic>
          <p:nvPicPr>
            <p:cNvPr id="2" name="Obrázek 1"/>
            <p:cNvPicPr>
              <a:picLocks noChangeAspect="1"/>
            </p:cNvPicPr>
            <p:nvPr/>
          </p:nvPicPr>
          <p:blipFill rotWithShape="1">
            <a:blip r:embed="rId2"/>
            <a:srcRect l="4180" r="5436"/>
            <a:stretch/>
          </p:blipFill>
          <p:spPr>
            <a:xfrm>
              <a:off x="305780" y="136102"/>
              <a:ext cx="8532440" cy="2651672"/>
            </a:xfrm>
            <a:prstGeom prst="rect">
              <a:avLst/>
            </a:prstGeom>
          </p:spPr>
        </p:pic>
        <p:pic>
          <p:nvPicPr>
            <p:cNvPr id="3" name="Obrázek 2"/>
            <p:cNvPicPr>
              <a:picLocks noChangeAspect="1"/>
            </p:cNvPicPr>
            <p:nvPr/>
          </p:nvPicPr>
          <p:blipFill rotWithShape="1">
            <a:blip r:embed="rId3"/>
            <a:srcRect l="5700"/>
            <a:stretch/>
          </p:blipFill>
          <p:spPr>
            <a:xfrm>
              <a:off x="539552" y="2780928"/>
              <a:ext cx="8064896" cy="629540"/>
            </a:xfrm>
            <a:prstGeom prst="rect">
              <a:avLst/>
            </a:prstGeom>
          </p:spPr>
        </p:pic>
      </p:grpSp>
      <p:sp>
        <p:nvSpPr>
          <p:cNvPr id="78862" name="Rectangle 14"/>
          <p:cNvSpPr>
            <a:spLocks noChangeArrowheads="1"/>
          </p:cNvSpPr>
          <p:nvPr/>
        </p:nvSpPr>
        <p:spPr bwMode="auto">
          <a:xfrm>
            <a:off x="416648" y="2996952"/>
            <a:ext cx="8061408" cy="135768"/>
          </a:xfrm>
          <a:prstGeom prst="rect">
            <a:avLst/>
          </a:prstGeom>
          <a:solidFill>
            <a:srgbClr val="FFFF99">
              <a:alpha val="35001"/>
            </a:srgbClr>
          </a:solidFill>
          <a:ln w="19050">
            <a:solidFill>
              <a:srgbClr val="FF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8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6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115888"/>
            <a:ext cx="8713788" cy="647700"/>
          </a:xfrm>
        </p:spPr>
        <p:txBody>
          <a:bodyPr/>
          <a:lstStyle/>
          <a:p>
            <a:pPr algn="ctr"/>
            <a:r>
              <a:rPr lang="cs-CZ" altLang="cs-CZ" sz="300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Ztráty indukčního motoru</a:t>
            </a: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250825" y="903288"/>
            <a:ext cx="8785225" cy="29575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263525" indent="-263525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200" b="1" u="sng" dirty="0">
                <a:solidFill>
                  <a:srgbClr val="000000"/>
                </a:solidFill>
              </a:rPr>
              <a:t>Příkon motoru:</a:t>
            </a:r>
            <a:r>
              <a:rPr lang="cs-CZ" altLang="cs-CZ" sz="2200" b="1" dirty="0">
                <a:solidFill>
                  <a:srgbClr val="000000"/>
                </a:solidFill>
              </a:rPr>
              <a:t>	P</a:t>
            </a:r>
            <a:r>
              <a:rPr lang="cs-CZ" altLang="cs-CZ" sz="2200" b="1" baseline="-25000" dirty="0">
                <a:solidFill>
                  <a:srgbClr val="000000"/>
                </a:solidFill>
              </a:rPr>
              <a:t>3f</a:t>
            </a:r>
            <a:r>
              <a:rPr lang="cs-CZ" altLang="cs-CZ" sz="2200" b="1" dirty="0">
                <a:solidFill>
                  <a:srgbClr val="000000"/>
                </a:solidFill>
              </a:rPr>
              <a:t> = 3 * U</a:t>
            </a:r>
            <a:r>
              <a:rPr lang="cs-CZ" altLang="cs-CZ" sz="2200" b="1" baseline="-25000" dirty="0">
                <a:solidFill>
                  <a:srgbClr val="000000"/>
                </a:solidFill>
              </a:rPr>
              <a:t>1</a:t>
            </a:r>
            <a:r>
              <a:rPr lang="cs-CZ" altLang="cs-CZ" sz="2200" b="1" dirty="0">
                <a:solidFill>
                  <a:srgbClr val="000000"/>
                </a:solidFill>
              </a:rPr>
              <a:t> * </a:t>
            </a:r>
            <a:r>
              <a:rPr lang="cs-CZ" altLang="cs-CZ" sz="2200" b="1" dirty="0" smtClean="0">
                <a:solidFill>
                  <a:srgbClr val="000000"/>
                </a:solidFill>
              </a:rPr>
              <a:t>I</a:t>
            </a:r>
            <a:r>
              <a:rPr lang="cs-CZ" altLang="cs-CZ" sz="2200" b="1" baseline="-25000" dirty="0" smtClean="0">
                <a:solidFill>
                  <a:srgbClr val="000000"/>
                </a:solidFill>
              </a:rPr>
              <a:t>1f</a:t>
            </a:r>
            <a:r>
              <a:rPr lang="cs-CZ" altLang="cs-CZ" sz="2200" b="1" dirty="0" smtClean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</a:rPr>
              <a:t>* cos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</a:t>
            </a:r>
            <a:r>
              <a:rPr lang="cs-CZ" altLang="cs-CZ" sz="22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1</a:t>
            </a:r>
            <a:r>
              <a:rPr lang="cs-CZ" altLang="cs-CZ" sz="2200" b="1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cs-CZ" altLang="cs-CZ" sz="2200" b="1" u="sng" dirty="0">
                <a:solidFill>
                  <a:srgbClr val="000000"/>
                </a:solidFill>
              </a:rPr>
              <a:t>Ztráty na motoru</a:t>
            </a:r>
            <a:r>
              <a:rPr lang="cs-CZ" altLang="cs-CZ" sz="2200" b="1" dirty="0">
                <a:solidFill>
                  <a:srgbClr val="000000"/>
                </a:solidFill>
              </a:rPr>
              <a:t>:</a:t>
            </a:r>
          </a:p>
          <a:p>
            <a:r>
              <a:rPr lang="en-US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*</a:t>
            </a: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ztráty na vinutí statoru	</a:t>
            </a: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P</a:t>
            </a:r>
            <a:r>
              <a:rPr lang="cs-CZ" altLang="cs-CZ" sz="2000" b="1" baseline="-25000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j1</a:t>
            </a: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= 3 * R</a:t>
            </a:r>
            <a:r>
              <a:rPr lang="cs-CZ" altLang="cs-CZ" sz="2000" b="1" baseline="-25000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* I</a:t>
            </a:r>
            <a:r>
              <a:rPr lang="cs-CZ" altLang="cs-CZ" sz="2000" b="1" baseline="-25000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lang="cs-CZ" altLang="cs-CZ" sz="2000" b="1" baseline="30000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*	ztráty na vinutí rotoru	P</a:t>
            </a:r>
            <a:r>
              <a:rPr lang="cs-CZ" altLang="cs-CZ" sz="2000" b="1" baseline="-25000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j2</a:t>
            </a: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= 3 * R</a:t>
            </a:r>
            <a:r>
              <a:rPr lang="cs-CZ" altLang="cs-CZ" sz="2000" b="1" baseline="-25000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21</a:t>
            </a: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* I</a:t>
            </a:r>
            <a:r>
              <a:rPr lang="cs-CZ" altLang="cs-CZ" sz="2000" b="1" baseline="-25000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21</a:t>
            </a:r>
            <a:r>
              <a:rPr lang="cs-CZ" altLang="cs-CZ" sz="2000" b="1" baseline="30000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*	ztráty v železe (rotor)	P</a:t>
            </a:r>
            <a:r>
              <a:rPr lang="cs-CZ" altLang="cs-CZ" sz="2000" b="1" baseline="-25000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FE2</a:t>
            </a: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	</a:t>
            </a:r>
            <a:r>
              <a:rPr lang="cs-CZ" altLang="cs-CZ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(většinou se zanedbávají)</a:t>
            </a: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*	ztráty v železe (stator)	P</a:t>
            </a:r>
            <a:r>
              <a:rPr lang="cs-CZ" altLang="cs-CZ" sz="2000" b="1" baseline="-25000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FE1</a:t>
            </a: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*	mechanické ztráty	</a:t>
            </a:r>
            <a:r>
              <a:rPr lang="cs-CZ" altLang="cs-CZ" sz="2000" b="1" dirty="0" err="1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P</a:t>
            </a:r>
            <a:r>
              <a:rPr lang="cs-CZ" altLang="cs-CZ" sz="2000" b="1" baseline="-25000" dirty="0" err="1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m</a:t>
            </a:r>
            <a:endParaRPr lang="en-US" altLang="cs-CZ" sz="2000" b="1" baseline="-25000" dirty="0">
              <a:solidFill>
                <a:srgbClr val="000000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</a:pPr>
            <a:r>
              <a:rPr lang="cs-CZ" altLang="cs-CZ" sz="2200" b="1" u="sng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Mechanický výkon na hřídeli:</a:t>
            </a:r>
            <a:r>
              <a:rPr lang="cs-CZ" altLang="cs-CZ" sz="22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	P</a:t>
            </a:r>
            <a:r>
              <a:rPr lang="en-US" altLang="cs-CZ" sz="22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</a:p>
        </p:txBody>
      </p:sp>
      <p:sp>
        <p:nvSpPr>
          <p:cNvPr id="79878" name="AutoShape 6"/>
          <p:cNvSpPr>
            <a:spLocks/>
          </p:cNvSpPr>
          <p:nvPr/>
        </p:nvSpPr>
        <p:spPr bwMode="auto">
          <a:xfrm>
            <a:off x="5364163" y="2779713"/>
            <a:ext cx="360362" cy="504825"/>
          </a:xfrm>
          <a:prstGeom prst="rightBrace">
            <a:avLst>
              <a:gd name="adj1" fmla="val 11674"/>
              <a:gd name="adj2" fmla="val 50000"/>
            </a:avLst>
          </a:prstGeom>
          <a:noFill/>
          <a:ln w="254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5867400" y="2816225"/>
            <a:ext cx="2952750" cy="39687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ztráty naprázdno 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P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</a:p>
        </p:txBody>
      </p:sp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250825" y="3967163"/>
            <a:ext cx="8785225" cy="28051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263525" indent="-263525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4308475" algn="l"/>
                <a:tab pos="5200650" algn="l"/>
                <a:tab pos="5646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2400" b="1" u="sng" dirty="0">
                <a:solidFill>
                  <a:srgbClr val="000000"/>
                </a:solidFill>
              </a:rPr>
              <a:t>Rozbor výkonů:</a:t>
            </a:r>
          </a:p>
          <a:p>
            <a:pPr>
              <a:spcBef>
                <a:spcPct val="50000"/>
              </a:spcBef>
            </a:pPr>
            <a:r>
              <a:rPr lang="cs-CZ" altLang="cs-CZ" sz="2200" b="1" u="sng" dirty="0">
                <a:solidFill>
                  <a:srgbClr val="000000"/>
                </a:solidFill>
              </a:rPr>
              <a:t>Příkon motoru:</a:t>
            </a:r>
            <a:r>
              <a:rPr lang="cs-CZ" altLang="cs-CZ" sz="2200" b="1" dirty="0">
                <a:solidFill>
                  <a:srgbClr val="000000"/>
                </a:solidFill>
              </a:rPr>
              <a:t>	P</a:t>
            </a:r>
            <a:r>
              <a:rPr lang="cs-CZ" altLang="cs-CZ" sz="2200" b="1" baseline="-25000" dirty="0">
                <a:solidFill>
                  <a:srgbClr val="000000"/>
                </a:solidFill>
              </a:rPr>
              <a:t>3f</a:t>
            </a:r>
            <a:r>
              <a:rPr lang="cs-CZ" altLang="cs-CZ" sz="2200" b="1" dirty="0">
                <a:solidFill>
                  <a:srgbClr val="000000"/>
                </a:solidFill>
              </a:rPr>
              <a:t> = 3 * </a:t>
            </a:r>
            <a:r>
              <a:rPr lang="cs-CZ" altLang="cs-CZ" sz="2200" b="1" dirty="0" smtClean="0">
                <a:solidFill>
                  <a:srgbClr val="000000"/>
                </a:solidFill>
              </a:rPr>
              <a:t>U</a:t>
            </a:r>
            <a:r>
              <a:rPr lang="cs-CZ" altLang="cs-CZ" sz="2200" b="1" baseline="-25000" dirty="0" smtClean="0">
                <a:solidFill>
                  <a:srgbClr val="000000"/>
                </a:solidFill>
              </a:rPr>
              <a:t>1f</a:t>
            </a:r>
            <a:r>
              <a:rPr lang="cs-CZ" altLang="cs-CZ" sz="2200" b="1" dirty="0" smtClean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</a:rPr>
              <a:t>* I</a:t>
            </a:r>
            <a:r>
              <a:rPr lang="cs-CZ" altLang="cs-CZ" sz="2200" b="1" baseline="-25000" dirty="0">
                <a:solidFill>
                  <a:srgbClr val="000000"/>
                </a:solidFill>
              </a:rPr>
              <a:t>1</a:t>
            </a:r>
            <a:r>
              <a:rPr lang="cs-CZ" altLang="cs-CZ" sz="2200" b="1" dirty="0">
                <a:solidFill>
                  <a:srgbClr val="000000"/>
                </a:solidFill>
              </a:rPr>
              <a:t> * cos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</a:t>
            </a:r>
            <a:r>
              <a:rPr lang="cs-CZ" altLang="cs-CZ" sz="22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1</a:t>
            </a:r>
            <a:r>
              <a:rPr lang="cs-CZ" altLang="cs-CZ" sz="2200" b="1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cs-CZ" altLang="cs-CZ" sz="2200" b="1" u="sng" dirty="0">
                <a:solidFill>
                  <a:srgbClr val="000000"/>
                </a:solidFill>
              </a:rPr>
              <a:t>Výkon ve vzduchové mezeře</a:t>
            </a:r>
            <a:r>
              <a:rPr lang="cs-CZ" altLang="cs-CZ" sz="2200" b="1" dirty="0">
                <a:solidFill>
                  <a:srgbClr val="000000"/>
                </a:solidFill>
              </a:rPr>
              <a:t>:	P</a:t>
            </a:r>
            <a:r>
              <a:rPr lang="cs-CZ" altLang="cs-CZ" sz="22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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 = (3 * R</a:t>
            </a:r>
            <a:r>
              <a:rPr lang="cs-CZ" altLang="cs-CZ" sz="22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21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 * I</a:t>
            </a:r>
            <a:r>
              <a:rPr lang="cs-CZ" altLang="cs-CZ" sz="22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21</a:t>
            </a:r>
            <a:r>
              <a:rPr lang="cs-CZ" altLang="cs-CZ" sz="2200" b="1" baseline="30000" dirty="0">
                <a:solidFill>
                  <a:srgbClr val="000000"/>
                </a:solidFill>
                <a:sym typeface="Symbol" panose="05050102010706020507" pitchFamily="18" charset="2"/>
              </a:rPr>
              <a:t>2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)/s = P</a:t>
            </a:r>
            <a:r>
              <a:rPr lang="cs-CZ" altLang="cs-CZ" sz="22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j2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/s</a:t>
            </a:r>
          </a:p>
          <a:p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(viz odvození náhradního schématu motoru)</a:t>
            </a:r>
          </a:p>
          <a:p>
            <a:pPr>
              <a:spcBef>
                <a:spcPct val="50000"/>
              </a:spcBef>
            </a:pPr>
            <a:r>
              <a:rPr lang="cs-CZ" altLang="cs-CZ" sz="2200" b="1" u="sng" dirty="0">
                <a:solidFill>
                  <a:srgbClr val="000000"/>
                </a:solidFill>
                <a:sym typeface="Symbol" panose="05050102010706020507" pitchFamily="18" charset="2"/>
              </a:rPr>
              <a:t>Mechanický výkon na hřídeli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:	P = </a:t>
            </a:r>
            <a:r>
              <a:rPr lang="cs-CZ" altLang="cs-CZ" sz="2200" b="1" dirty="0">
                <a:solidFill>
                  <a:srgbClr val="000000"/>
                </a:solidFill>
              </a:rPr>
              <a:t>P</a:t>
            </a:r>
            <a:r>
              <a:rPr lang="cs-CZ" altLang="cs-CZ" sz="22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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 - P</a:t>
            </a:r>
            <a:r>
              <a:rPr lang="cs-CZ" altLang="cs-CZ" sz="22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j2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 = </a:t>
            </a:r>
            <a:r>
              <a:rPr lang="cs-CZ" altLang="cs-CZ" sz="2200" b="1" dirty="0">
                <a:solidFill>
                  <a:srgbClr val="000000"/>
                </a:solidFill>
              </a:rPr>
              <a:t>P</a:t>
            </a:r>
            <a:r>
              <a:rPr lang="cs-CZ" altLang="cs-CZ" sz="22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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 - s*</a:t>
            </a:r>
            <a:r>
              <a:rPr lang="cs-CZ" altLang="cs-CZ" sz="2200" b="1" dirty="0">
                <a:solidFill>
                  <a:srgbClr val="000000"/>
                </a:solidFill>
              </a:rPr>
              <a:t>P</a:t>
            </a:r>
            <a:r>
              <a:rPr lang="cs-CZ" altLang="cs-CZ" sz="22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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		P = (1 – s) * P</a:t>
            </a:r>
            <a:r>
              <a:rPr lang="cs-CZ" altLang="cs-CZ" sz="22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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98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798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98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98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98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798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  <p:bldP spid="79878" grpId="0" animBg="1"/>
      <p:bldP spid="79879" grpId="0" animBg="1"/>
    </p:bldLst>
  </p:timing>
</p:sld>
</file>

<file path=ppt/theme/theme1.xml><?xml version="1.0" encoding="utf-8"?>
<a:theme xmlns:a="http://schemas.openxmlformats.org/drawingml/2006/main" name="Vrstvy skla">
  <a:themeElements>
    <a:clrScheme name="Vrstvy skla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Vrstvy skla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lg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lg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Vrstvy skla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skla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2803</TotalTime>
  <Words>2062</Words>
  <Application>Microsoft Office PowerPoint</Application>
  <PresentationFormat>Předvádění na obrazovce (4:3)</PresentationFormat>
  <Paragraphs>300</Paragraphs>
  <Slides>32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Arial Black</vt:lpstr>
      <vt:lpstr>Symbol</vt:lpstr>
      <vt:lpstr>Wingdings</vt:lpstr>
      <vt:lpstr>Vrstvy skla</vt:lpstr>
      <vt:lpstr>Rovnice</vt:lpstr>
      <vt:lpstr>charakteristiky kruhový diagram</vt:lpstr>
      <vt:lpstr>Moment indukčního motoru</vt:lpstr>
      <vt:lpstr>Momentová charakteristika</vt:lpstr>
      <vt:lpstr>Proudová charakteristika</vt:lpstr>
      <vt:lpstr>Momentová charakteristika</vt:lpstr>
      <vt:lpstr>Rozbor momentové a proudové charakteristiky</vt:lpstr>
      <vt:lpstr>Rozbor momentové a proudové charakteristiky</vt:lpstr>
      <vt:lpstr>Prezentace aplikace PowerPoint</vt:lpstr>
      <vt:lpstr>Ztráty indukčního motoru</vt:lpstr>
      <vt:lpstr>Účiník a účinnost  indukčního motoru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Možnosti provozní indukčního stroje </vt:lpstr>
      <vt:lpstr>Možnosti provozní indukčního stroje </vt:lpstr>
      <vt:lpstr>Kompletní kruhový diagram  </vt:lpstr>
      <vt:lpstr>Kompletní momentová a proudová charakteristika</vt:lpstr>
      <vt:lpstr>Kompletní výkonová charakteristika</vt:lpstr>
      <vt:lpstr>Prezentace aplikace PowerPoint</vt:lpstr>
    </vt:vector>
  </TitlesOfParts>
  <Company>SPŠSE a VOŠ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Indukční stroje</dc:title>
  <dc:creator>pe</dc:creator>
  <cp:lastModifiedBy>Ivo Petricek</cp:lastModifiedBy>
  <cp:revision>184</cp:revision>
  <dcterms:created xsi:type="dcterms:W3CDTF">2008-08-08T10:33:15Z</dcterms:created>
  <dcterms:modified xsi:type="dcterms:W3CDTF">2025-06-09T06:08:34Z</dcterms:modified>
</cp:coreProperties>
</file>