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78" r:id="rId3"/>
    <p:sldId id="279" r:id="rId4"/>
    <p:sldId id="277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300" r:id="rId24"/>
    <p:sldId id="301" r:id="rId25"/>
    <p:sldId id="299" r:id="rId26"/>
    <p:sldId id="302" r:id="rId27"/>
    <p:sldId id="305" r:id="rId28"/>
    <p:sldId id="307" r:id="rId29"/>
    <p:sldId id="308" r:id="rId30"/>
    <p:sldId id="309" r:id="rId31"/>
    <p:sldId id="310" r:id="rId32"/>
    <p:sldId id="303" r:id="rId33"/>
    <p:sldId id="311" r:id="rId34"/>
    <p:sldId id="312" r:id="rId35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4660"/>
  </p:normalViewPr>
  <p:slideViewPr>
    <p:cSldViewPr>
      <p:cViewPr varScale="1">
        <p:scale>
          <a:sx n="105" d="100"/>
          <a:sy n="105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06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23E2FF-39C8-4124-8FA5-80F5D66809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1000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3A77FC-5E06-4596-8AC9-B7B4F92E66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14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A77FC-5E06-4596-8AC9-B7B4F92E66F4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966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C3B866A-91DA-4758-AC5A-FDE5C414631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66B60-C41F-495C-8737-4B880CF2CF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812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4D7E4-2690-4CEE-83F5-B418D0C40E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1776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62F75D40-AF3A-418E-9BF0-82C9C206E5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9370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E185DFAA-F711-43A2-9FD4-DA499FEBCA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301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94689-0575-4024-84BF-B68333A140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80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A8310-2CCD-431F-ABE8-A2FE88BEA6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767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6F225-F377-4590-993F-111BAC11D4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197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8414D-04C6-43E2-BC83-488458EB28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916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E11D7-F0A9-4165-AD77-24427BD9C2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98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9AFD2-7DE1-4250-99DE-021E7B48DB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377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D27D7-B745-418B-9FC6-7C27963993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874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980C5-B690-457F-B5C3-9A7FFFAD7D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474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8A893A6-BE49-4067-BA46-06AF26A083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1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1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9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ifiphysik.de/elektrizitaetslehre/kraft-auf-stromleiter-e-motor/grundwissen/kraft-auf-stromfuehrende-leiter-im-magnetfel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79388" y="5300663"/>
            <a:ext cx="8785225" cy="1512887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ctr"/>
            <a: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princip činnosti</a:t>
            </a:r>
            <a:b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provozní stavy</a:t>
            </a:r>
            <a:endParaRPr lang="cs-CZ" altLang="cs-CZ" sz="54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Rot="1" noChangeArrowheads="1"/>
          </p:cNvSpPr>
          <p:nvPr/>
        </p:nvSpPr>
        <p:spPr bwMode="auto">
          <a:xfrm>
            <a:off x="539750" y="46038"/>
            <a:ext cx="8169275" cy="1511300"/>
          </a:xfrm>
          <a:prstGeom prst="rect">
            <a:avLst/>
          </a:prstGeom>
          <a:solidFill>
            <a:schemeClr val="tx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7200" u="sng">
                <a:solidFill>
                  <a:srgbClr val="FF0000"/>
                </a:solidFill>
                <a:latin typeface="Arial" panose="020B0604020202020204" pitchFamily="34" charset="0"/>
              </a:rPr>
              <a:t>Indukční stroje 2</a:t>
            </a:r>
            <a:endParaRPr lang="cs-CZ" altLang="cs-CZ" sz="6000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 stavy indukčního motoru  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107950" y="981075"/>
            <a:ext cx="8964613" cy="2195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Provozní stavy motoru jsou obdobné jako u transformátoru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 </a:t>
            </a:r>
            <a:r>
              <a:rPr lang="cs-CZ" altLang="cs-CZ" sz="2200" b="1" dirty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stav naprázdno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stav nakrátko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stav při zatížení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Princip motoru a transformátoru je stejný (elektromagnetická indukce) a také vyhodnocení provozních stavů bude obdobné.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07950" y="3284538"/>
            <a:ext cx="8964613" cy="3476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82563" indent="-18256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	</a:t>
            </a:r>
            <a:r>
              <a:rPr lang="cs-CZ" altLang="cs-CZ" sz="2200" b="1" u="sng">
                <a:solidFill>
                  <a:srgbClr val="000000"/>
                </a:solidFill>
              </a:rPr>
              <a:t>V čem jsou hlavní rozdíly mezi motorem a transformátorem, které se projeví analýze ?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*	magnetický obvod motoru má mezi statorem a rotorem vzduchovou mezeru, jejíž minimální velikost je dána technologickými možnostmi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zvýší se magnetizační proud (i proud naprázdno), zhorší se účiník naprázdno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na motor připojujeme mechanickou zátěž, která odpovídá činné zátěži u transformátoru. 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frekvence v rotoru závisí na skluzu a není konstantní  komplikace při kreslení fázorového diagramu 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Chod naprázdno  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50825" y="1052513"/>
            <a:ext cx="8569325" cy="8715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235325" indent="-323532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Co znamená chod naprázdno u motoru ?</a:t>
            </a:r>
          </a:p>
          <a:p>
            <a:pPr>
              <a:spcBef>
                <a:spcPct val="3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Na hřídel není připojena žádná zátěž (volný konec hřídele)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07950" y="2133600"/>
            <a:ext cx="8964613" cy="329320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Předpoklady pro rozbor</a:t>
            </a:r>
            <a:r>
              <a:rPr lang="cs-CZ" altLang="cs-CZ" sz="22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rotor se otáčí synchronní rychlostí (skluz je zanedbatelný)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na rotoru se neindukuje žádné napětí, neprotéká proud, nevznikají ztráty v železe ani ve vinutí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v náhradním schématu se vliv rotoru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neprojeví 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vinutí rotoru nelze uvažovat (frekvence v rotoru je nulová)  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r>
              <a:rPr lang="cs-CZ" altLang="cs-CZ" sz="2000" b="1" dirty="0">
                <a:solidFill>
                  <a:srgbClr val="000000"/>
                </a:solidFill>
              </a:rPr>
              <a:t>1.	v důsledku vzduchové mezery větší magnetizační proud 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2.	činná složka proudu je větší v důsledku mechanických ztrát -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endParaRPr lang="cs-CZ" altLang="cs-CZ" sz="20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	zvýší se proud naprázdno 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	podélné prvky obvodu statoru nelze zanedbat  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0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0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116013" y="115888"/>
            <a:ext cx="67691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 motor naprázdno</a:t>
            </a:r>
            <a:r>
              <a:rPr lang="cs-CZ" altLang="cs-CZ" sz="4000" b="0" u="sng">
                <a:solidFill>
                  <a:srgbClr val="000000"/>
                </a:solidFill>
                <a:effectLst/>
              </a:rPr>
              <a:t> 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539750" y="2278063"/>
            <a:ext cx="0" cy="6492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79388" y="2493963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971550" y="1412875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7235825" y="3298825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i</a:t>
            </a:r>
            <a:r>
              <a:rPr lang="cs-CZ" altLang="cs-CZ" b="1">
                <a:solidFill>
                  <a:srgbClr val="000000"/>
                </a:solidFill>
              </a:rPr>
              <a:t> </a:t>
            </a:r>
            <a:endParaRPr lang="cs-CZ" altLang="cs-CZ" b="1" baseline="-25000">
              <a:solidFill>
                <a:srgbClr val="000000"/>
              </a:solidFill>
            </a:endParaRP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3922713" y="2420938"/>
            <a:ext cx="0" cy="8651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779838" y="2133600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i</a:t>
            </a:r>
          </a:p>
        </p:txBody>
      </p:sp>
      <p:grpSp>
        <p:nvGrpSpPr>
          <p:cNvPr id="44051" name="Group 19"/>
          <p:cNvGrpSpPr>
            <a:grpSpLocks/>
          </p:cNvGrpSpPr>
          <p:nvPr/>
        </p:nvGrpSpPr>
        <p:grpSpPr bwMode="auto">
          <a:xfrm>
            <a:off x="682625" y="981075"/>
            <a:ext cx="4968875" cy="3025775"/>
            <a:chOff x="521" y="2069"/>
            <a:chExt cx="3130" cy="1906"/>
          </a:xfrm>
        </p:grpSpPr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2517" y="3884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44053" name="Group 21"/>
            <p:cNvGrpSpPr>
              <a:grpSpLocks/>
            </p:cNvGrpSpPr>
            <p:nvPr/>
          </p:nvGrpSpPr>
          <p:grpSpPr bwMode="auto">
            <a:xfrm>
              <a:off x="2744" y="2930"/>
              <a:ext cx="92" cy="545"/>
              <a:chOff x="2835" y="2931"/>
              <a:chExt cx="92" cy="545"/>
            </a:xfrm>
          </p:grpSpPr>
          <p:sp>
            <p:nvSpPr>
              <p:cNvPr id="44054" name="Arc 22"/>
              <p:cNvSpPr>
                <a:spLocks noChangeAspect="1"/>
              </p:cNvSpPr>
              <p:nvPr/>
            </p:nvSpPr>
            <p:spPr bwMode="auto">
              <a:xfrm rot="5400000">
                <a:off x="2835" y="3022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5" name="Arc 23"/>
              <p:cNvSpPr>
                <a:spLocks noChangeAspect="1"/>
              </p:cNvSpPr>
              <p:nvPr/>
            </p:nvSpPr>
            <p:spPr bwMode="auto">
              <a:xfrm rot="21600000">
                <a:off x="2836" y="293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6" name="Arc 24"/>
              <p:cNvSpPr>
                <a:spLocks noChangeAspect="1"/>
              </p:cNvSpPr>
              <p:nvPr/>
            </p:nvSpPr>
            <p:spPr bwMode="auto">
              <a:xfrm rot="21600000">
                <a:off x="2835" y="311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7" name="Arc 25"/>
              <p:cNvSpPr>
                <a:spLocks noChangeAspect="1"/>
              </p:cNvSpPr>
              <p:nvPr/>
            </p:nvSpPr>
            <p:spPr bwMode="auto">
              <a:xfrm rot="5400000">
                <a:off x="2835" y="320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8" name="Arc 26"/>
              <p:cNvSpPr>
                <a:spLocks noChangeAspect="1"/>
              </p:cNvSpPr>
              <p:nvPr/>
            </p:nvSpPr>
            <p:spPr bwMode="auto">
              <a:xfrm rot="5400000">
                <a:off x="2835" y="3385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9" name="Arc 27"/>
              <p:cNvSpPr>
                <a:spLocks noChangeAspect="1"/>
              </p:cNvSpPr>
              <p:nvPr/>
            </p:nvSpPr>
            <p:spPr bwMode="auto">
              <a:xfrm rot="21600000">
                <a:off x="2835" y="3294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060" name="Oval 28"/>
            <p:cNvSpPr>
              <a:spLocks noChangeArrowheads="1"/>
            </p:cNvSpPr>
            <p:nvPr/>
          </p:nvSpPr>
          <p:spPr bwMode="auto">
            <a:xfrm>
              <a:off x="2517" y="2396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44061" name="Rectangle 29"/>
            <p:cNvSpPr>
              <a:spLocks noChangeAspect="1" noChangeArrowheads="1"/>
            </p:cNvSpPr>
            <p:nvPr/>
          </p:nvSpPr>
          <p:spPr bwMode="auto">
            <a:xfrm>
              <a:off x="2227" y="3136"/>
              <a:ext cx="154" cy="385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44062" name="Oval 30"/>
            <p:cNvSpPr>
              <a:spLocks noChangeArrowheads="1"/>
            </p:cNvSpPr>
            <p:nvPr/>
          </p:nvSpPr>
          <p:spPr bwMode="auto">
            <a:xfrm>
              <a:off x="2517" y="2659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44063" name="Oval 31"/>
            <p:cNvSpPr>
              <a:spLocks noChangeArrowheads="1"/>
            </p:cNvSpPr>
            <p:nvPr/>
          </p:nvSpPr>
          <p:spPr bwMode="auto">
            <a:xfrm>
              <a:off x="2517" y="3566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44064" name="AutoShape 32"/>
            <p:cNvCxnSpPr>
              <a:cxnSpLocks noChangeShapeType="1"/>
              <a:stCxn id="44060" idx="4"/>
              <a:endCxn id="44062" idx="0"/>
            </p:cNvCxnSpPr>
            <p:nvPr/>
          </p:nvCxnSpPr>
          <p:spPr bwMode="auto">
            <a:xfrm>
              <a:off x="2563" y="2487"/>
              <a:ext cx="0" cy="17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65" name="AutoShape 33"/>
            <p:cNvCxnSpPr>
              <a:cxnSpLocks noChangeShapeType="1"/>
              <a:stCxn id="44062" idx="2"/>
              <a:endCxn id="44061" idx="0"/>
            </p:cNvCxnSpPr>
            <p:nvPr/>
          </p:nvCxnSpPr>
          <p:spPr bwMode="auto">
            <a:xfrm rot="10800000" flipV="1">
              <a:off x="2304" y="2705"/>
              <a:ext cx="213" cy="423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66" name="AutoShape 34"/>
            <p:cNvCxnSpPr>
              <a:cxnSpLocks noChangeShapeType="1"/>
              <a:stCxn id="44062" idx="6"/>
              <a:endCxn id="44055" idx="0"/>
            </p:cNvCxnSpPr>
            <p:nvPr/>
          </p:nvCxnSpPr>
          <p:spPr bwMode="auto">
            <a:xfrm>
              <a:off x="2608" y="2705"/>
              <a:ext cx="137" cy="218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67" name="AutoShape 35"/>
            <p:cNvCxnSpPr>
              <a:cxnSpLocks noChangeShapeType="1"/>
              <a:stCxn id="44061" idx="2"/>
              <a:endCxn id="44063" idx="2"/>
            </p:cNvCxnSpPr>
            <p:nvPr/>
          </p:nvCxnSpPr>
          <p:spPr bwMode="auto">
            <a:xfrm rot="16200000" flipH="1">
              <a:off x="2369" y="3464"/>
              <a:ext cx="83" cy="213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68" name="AutoShape 36"/>
            <p:cNvCxnSpPr>
              <a:cxnSpLocks noChangeShapeType="1"/>
              <a:stCxn id="44058" idx="1"/>
              <a:endCxn id="44063" idx="6"/>
            </p:cNvCxnSpPr>
            <p:nvPr/>
          </p:nvCxnSpPr>
          <p:spPr bwMode="auto">
            <a:xfrm rot="10800000" flipV="1">
              <a:off x="2608" y="3476"/>
              <a:ext cx="131" cy="136"/>
            </a:xfrm>
            <a:prstGeom prst="bentConnector3">
              <a:avLst>
                <a:gd name="adj1" fmla="val 4579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69" name="AutoShape 37"/>
            <p:cNvCxnSpPr>
              <a:cxnSpLocks noChangeShapeType="1"/>
              <a:stCxn id="44063" idx="4"/>
              <a:endCxn id="44052" idx="0"/>
            </p:cNvCxnSpPr>
            <p:nvPr/>
          </p:nvCxnSpPr>
          <p:spPr bwMode="auto">
            <a:xfrm>
              <a:off x="2563" y="3657"/>
              <a:ext cx="0" cy="22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70" name="AutoShape 38"/>
            <p:cNvCxnSpPr>
              <a:cxnSpLocks noChangeShapeType="1"/>
              <a:stCxn id="44072" idx="4"/>
              <a:endCxn id="44052" idx="2"/>
            </p:cNvCxnSpPr>
            <p:nvPr/>
          </p:nvCxnSpPr>
          <p:spPr bwMode="auto">
            <a:xfrm rot="16200000" flipH="1">
              <a:off x="1296" y="2709"/>
              <a:ext cx="628" cy="1814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4071" name="Group 39"/>
            <p:cNvGrpSpPr>
              <a:grpSpLocks/>
            </p:cNvGrpSpPr>
            <p:nvPr/>
          </p:nvGrpSpPr>
          <p:grpSpPr bwMode="auto">
            <a:xfrm>
              <a:off x="521" y="2931"/>
              <a:ext cx="363" cy="363"/>
              <a:chOff x="703" y="3195"/>
              <a:chExt cx="363" cy="363"/>
            </a:xfrm>
          </p:grpSpPr>
          <p:sp>
            <p:nvSpPr>
              <p:cNvPr id="44072" name="Oval 40"/>
              <p:cNvSpPr>
                <a:spLocks noChangeAspect="1" noChangeArrowheads="1"/>
              </p:cNvSpPr>
              <p:nvPr/>
            </p:nvSpPr>
            <p:spPr bwMode="auto">
              <a:xfrm>
                <a:off x="703" y="3195"/>
                <a:ext cx="363" cy="363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73" name="Text Box 41"/>
              <p:cNvSpPr txBox="1">
                <a:spLocks noChangeArrowheads="1"/>
              </p:cNvSpPr>
              <p:nvPr/>
            </p:nvSpPr>
            <p:spPr bwMode="auto">
              <a:xfrm>
                <a:off x="748" y="3248"/>
                <a:ext cx="2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400" b="1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</p:grpSp>
        <p:grpSp>
          <p:nvGrpSpPr>
            <p:cNvPr id="44074" name="Group 42"/>
            <p:cNvGrpSpPr>
              <a:grpSpLocks/>
            </p:cNvGrpSpPr>
            <p:nvPr/>
          </p:nvGrpSpPr>
          <p:grpSpPr bwMode="auto">
            <a:xfrm>
              <a:off x="974" y="2340"/>
              <a:ext cx="545" cy="92"/>
              <a:chOff x="838" y="2340"/>
              <a:chExt cx="545" cy="92"/>
            </a:xfrm>
          </p:grpSpPr>
          <p:sp>
            <p:nvSpPr>
              <p:cNvPr id="44075" name="Arc 43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76" name="Arc 44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77" name="Arc 45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78" name="Arc 46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79" name="Arc 47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4080" name="Arc 48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4081" name="Rectangle 49"/>
            <p:cNvSpPr>
              <a:spLocks noChangeAspect="1" noChangeArrowheads="1"/>
            </p:cNvSpPr>
            <p:nvPr/>
          </p:nvSpPr>
          <p:spPr bwMode="auto">
            <a:xfrm rot="5400000">
              <a:off x="1840" y="2248"/>
              <a:ext cx="154" cy="385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44082" name="AutoShape 50"/>
            <p:cNvCxnSpPr>
              <a:cxnSpLocks noChangeShapeType="1"/>
              <a:stCxn id="44072" idx="0"/>
              <a:endCxn id="44076" idx="0"/>
            </p:cNvCxnSpPr>
            <p:nvPr/>
          </p:nvCxnSpPr>
          <p:spPr bwMode="auto">
            <a:xfrm rot="16200000">
              <a:off x="590" y="2546"/>
              <a:ext cx="490" cy="264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83" name="AutoShape 51"/>
            <p:cNvCxnSpPr>
              <a:cxnSpLocks noChangeShapeType="1"/>
              <a:stCxn id="44081" idx="2"/>
              <a:endCxn id="44079" idx="1"/>
            </p:cNvCxnSpPr>
            <p:nvPr/>
          </p:nvCxnSpPr>
          <p:spPr bwMode="auto">
            <a:xfrm flipH="1" flipV="1">
              <a:off x="1519" y="2440"/>
              <a:ext cx="198" cy="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84" name="AutoShape 52"/>
            <p:cNvCxnSpPr>
              <a:cxnSpLocks noChangeShapeType="1"/>
              <a:stCxn id="44081" idx="0"/>
              <a:endCxn id="44060" idx="2"/>
            </p:cNvCxnSpPr>
            <p:nvPr/>
          </p:nvCxnSpPr>
          <p:spPr bwMode="auto">
            <a:xfrm>
              <a:off x="2118" y="2442"/>
              <a:ext cx="399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085" name="Oval 53"/>
            <p:cNvSpPr>
              <a:spLocks noChangeArrowheads="1"/>
            </p:cNvSpPr>
            <p:nvPr/>
          </p:nvSpPr>
          <p:spPr bwMode="auto">
            <a:xfrm>
              <a:off x="3560" y="2397"/>
              <a:ext cx="91" cy="91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44086" name="Oval 54"/>
            <p:cNvSpPr>
              <a:spLocks noChangeArrowheads="1"/>
            </p:cNvSpPr>
            <p:nvPr/>
          </p:nvSpPr>
          <p:spPr bwMode="auto">
            <a:xfrm>
              <a:off x="3560" y="3883"/>
              <a:ext cx="91" cy="91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44087" name="AutoShape 55"/>
            <p:cNvCxnSpPr>
              <a:cxnSpLocks noChangeShapeType="1"/>
              <a:stCxn id="44085" idx="2"/>
              <a:endCxn id="44060" idx="6"/>
            </p:cNvCxnSpPr>
            <p:nvPr/>
          </p:nvCxnSpPr>
          <p:spPr bwMode="auto">
            <a:xfrm flipH="1" flipV="1">
              <a:off x="2608" y="2442"/>
              <a:ext cx="944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088" name="AutoShape 56"/>
            <p:cNvCxnSpPr>
              <a:cxnSpLocks noChangeShapeType="1"/>
              <a:stCxn id="44052" idx="6"/>
              <a:endCxn id="44086" idx="2"/>
            </p:cNvCxnSpPr>
            <p:nvPr/>
          </p:nvCxnSpPr>
          <p:spPr bwMode="auto">
            <a:xfrm flipV="1">
              <a:off x="2608" y="3929"/>
              <a:ext cx="944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089" name="Text Box 57"/>
            <p:cNvSpPr txBox="1">
              <a:spLocks noChangeArrowheads="1"/>
            </p:cNvSpPr>
            <p:nvPr/>
          </p:nvSpPr>
          <p:spPr bwMode="auto">
            <a:xfrm>
              <a:off x="1111" y="206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 dirty="0">
                  <a:solidFill>
                    <a:srgbClr val="000000"/>
                  </a:solidFill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44090" name="Text Box 58"/>
            <p:cNvSpPr txBox="1">
              <a:spLocks noChangeArrowheads="1"/>
            </p:cNvSpPr>
            <p:nvPr/>
          </p:nvSpPr>
          <p:spPr bwMode="auto">
            <a:xfrm>
              <a:off x="1746" y="206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44091" name="Text Box 59"/>
            <p:cNvSpPr txBox="1">
              <a:spLocks noChangeArrowheads="1"/>
            </p:cNvSpPr>
            <p:nvPr/>
          </p:nvSpPr>
          <p:spPr bwMode="auto">
            <a:xfrm>
              <a:off x="1882" y="320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FE</a:t>
              </a:r>
            </a:p>
          </p:txBody>
        </p:sp>
        <p:sp>
          <p:nvSpPr>
            <p:cNvPr id="44092" name="Text Box 60"/>
            <p:cNvSpPr txBox="1">
              <a:spLocks noChangeArrowheads="1"/>
            </p:cNvSpPr>
            <p:nvPr/>
          </p:nvSpPr>
          <p:spPr bwMode="auto">
            <a:xfrm>
              <a:off x="2789" y="3158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</a:t>
              </a:r>
            </a:p>
          </p:txBody>
        </p:sp>
      </p:grpSp>
      <p:sp>
        <p:nvSpPr>
          <p:cNvPr id="44093" name="Line 61"/>
          <p:cNvSpPr>
            <a:spLocks noChangeShapeType="1"/>
          </p:cNvSpPr>
          <p:nvPr/>
        </p:nvSpPr>
        <p:spPr bwMode="auto">
          <a:xfrm rot="5400000">
            <a:off x="3239293" y="2240757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94" name="Text Box 62"/>
          <p:cNvSpPr txBox="1">
            <a:spLocks noChangeArrowheads="1"/>
          </p:cNvSpPr>
          <p:nvPr/>
        </p:nvSpPr>
        <p:spPr bwMode="auto">
          <a:xfrm>
            <a:off x="4356100" y="19177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44095" name="Text Box 63"/>
          <p:cNvSpPr txBox="1">
            <a:spLocks noChangeArrowheads="1"/>
          </p:cNvSpPr>
          <p:nvPr/>
        </p:nvSpPr>
        <p:spPr bwMode="auto">
          <a:xfrm>
            <a:off x="2987675" y="191770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44096" name="Line 64"/>
          <p:cNvSpPr>
            <a:spLocks noChangeShapeType="1"/>
          </p:cNvSpPr>
          <p:nvPr/>
        </p:nvSpPr>
        <p:spPr bwMode="auto">
          <a:xfrm rot="5400000">
            <a:off x="4247357" y="2242344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4097" name="Group 65"/>
          <p:cNvGrpSpPr>
            <a:grpSpLocks/>
          </p:cNvGrpSpPr>
          <p:nvPr/>
        </p:nvGrpSpPr>
        <p:grpSpPr bwMode="auto">
          <a:xfrm>
            <a:off x="6588125" y="2132013"/>
            <a:ext cx="2305050" cy="3240087"/>
            <a:chOff x="4150" y="1797"/>
            <a:chExt cx="1452" cy="2041"/>
          </a:xfrm>
        </p:grpSpPr>
        <p:sp>
          <p:nvSpPr>
            <p:cNvPr id="44098" name="Line 66"/>
            <p:cNvSpPr>
              <a:spLocks noChangeShapeType="1"/>
            </p:cNvSpPr>
            <p:nvPr/>
          </p:nvSpPr>
          <p:spPr bwMode="auto">
            <a:xfrm>
              <a:off x="4150" y="3521"/>
              <a:ext cx="145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99" name="Line 67"/>
            <p:cNvSpPr>
              <a:spLocks noChangeShapeType="1"/>
            </p:cNvSpPr>
            <p:nvPr/>
          </p:nvSpPr>
          <p:spPr bwMode="auto">
            <a:xfrm rot="5400000">
              <a:off x="3493" y="2818"/>
              <a:ext cx="20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100" name="Line 68"/>
          <p:cNvSpPr>
            <a:spLocks noChangeShapeType="1"/>
          </p:cNvSpPr>
          <p:nvPr/>
        </p:nvSpPr>
        <p:spPr bwMode="auto">
          <a:xfrm flipV="1">
            <a:off x="7164388" y="2851150"/>
            <a:ext cx="215900" cy="201771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1" name="Line 69"/>
          <p:cNvSpPr>
            <a:spLocks noChangeShapeType="1"/>
          </p:cNvSpPr>
          <p:nvPr/>
        </p:nvSpPr>
        <p:spPr bwMode="auto">
          <a:xfrm>
            <a:off x="7164388" y="4868863"/>
            <a:ext cx="1008062" cy="1428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2" name="Line 70"/>
          <p:cNvSpPr>
            <a:spLocks noChangeShapeType="1"/>
          </p:cNvSpPr>
          <p:nvPr/>
        </p:nvSpPr>
        <p:spPr bwMode="auto">
          <a:xfrm flipV="1">
            <a:off x="8170863" y="4292600"/>
            <a:ext cx="73025" cy="7207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3" name="Line 71"/>
          <p:cNvSpPr>
            <a:spLocks noChangeShapeType="1"/>
          </p:cNvSpPr>
          <p:nvPr/>
        </p:nvSpPr>
        <p:spPr bwMode="auto">
          <a:xfrm flipV="1">
            <a:off x="7164388" y="4292600"/>
            <a:ext cx="1079500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4" name="Line 72"/>
          <p:cNvSpPr>
            <a:spLocks noChangeShapeType="1"/>
          </p:cNvSpPr>
          <p:nvPr/>
        </p:nvSpPr>
        <p:spPr bwMode="auto">
          <a:xfrm rot="16200000" flipV="1">
            <a:off x="6876256" y="1807370"/>
            <a:ext cx="11525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5" name="Line 73"/>
          <p:cNvSpPr>
            <a:spLocks noChangeShapeType="1"/>
          </p:cNvSpPr>
          <p:nvPr/>
        </p:nvSpPr>
        <p:spPr bwMode="auto">
          <a:xfrm flipV="1">
            <a:off x="7380288" y="2673350"/>
            <a:ext cx="360362" cy="1920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6" name="Line 74"/>
          <p:cNvSpPr>
            <a:spLocks noChangeShapeType="1"/>
          </p:cNvSpPr>
          <p:nvPr/>
        </p:nvSpPr>
        <p:spPr bwMode="auto">
          <a:xfrm flipH="1" flipV="1">
            <a:off x="7164388" y="1517650"/>
            <a:ext cx="0" cy="334645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08" name="Text Box 76"/>
          <p:cNvSpPr txBox="1">
            <a:spLocks noChangeArrowheads="1"/>
          </p:cNvSpPr>
          <p:nvPr/>
        </p:nvSpPr>
        <p:spPr bwMode="auto">
          <a:xfrm>
            <a:off x="7740650" y="5026025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I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44109" name="Text Box 77"/>
          <p:cNvSpPr txBox="1">
            <a:spLocks noChangeArrowheads="1"/>
          </p:cNvSpPr>
          <p:nvPr/>
        </p:nvSpPr>
        <p:spPr bwMode="auto">
          <a:xfrm>
            <a:off x="8172450" y="450850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I</a:t>
            </a:r>
            <a:r>
              <a:rPr lang="cs-CZ" altLang="cs-CZ" b="1" baseline="-25000" dirty="0">
                <a:solidFill>
                  <a:srgbClr val="000000"/>
                </a:solidFill>
              </a:rPr>
              <a:t>FE</a:t>
            </a:r>
          </a:p>
        </p:txBody>
      </p:sp>
      <p:sp>
        <p:nvSpPr>
          <p:cNvPr id="44110" name="Text Box 78"/>
          <p:cNvSpPr txBox="1">
            <a:spLocks noChangeArrowheads="1"/>
          </p:cNvSpPr>
          <p:nvPr/>
        </p:nvSpPr>
        <p:spPr bwMode="auto">
          <a:xfrm>
            <a:off x="8172450" y="3933825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I</a:t>
            </a:r>
            <a:r>
              <a:rPr lang="cs-CZ" altLang="cs-CZ" b="1" baseline="-25000">
                <a:solidFill>
                  <a:srgbClr val="000000"/>
                </a:solidFill>
              </a:rPr>
              <a:t>1</a:t>
            </a:r>
            <a:r>
              <a:rPr lang="cs-CZ" altLang="cs-CZ" b="1">
                <a:solidFill>
                  <a:srgbClr val="000000"/>
                </a:solidFill>
              </a:rPr>
              <a:t>= I</a:t>
            </a:r>
            <a:r>
              <a:rPr lang="cs-CZ" altLang="cs-CZ" b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4111" name="Line 79"/>
          <p:cNvSpPr>
            <a:spLocks noChangeShapeType="1"/>
          </p:cNvSpPr>
          <p:nvPr/>
        </p:nvSpPr>
        <p:spPr bwMode="auto">
          <a:xfrm>
            <a:off x="2411413" y="1846263"/>
            <a:ext cx="108108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12" name="Line 80"/>
          <p:cNvSpPr>
            <a:spLocks noChangeShapeType="1"/>
          </p:cNvSpPr>
          <p:nvPr/>
        </p:nvSpPr>
        <p:spPr bwMode="auto">
          <a:xfrm>
            <a:off x="1331913" y="1846263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13" name="Text Box 81"/>
          <p:cNvSpPr txBox="1">
            <a:spLocks noChangeArrowheads="1"/>
          </p:cNvSpPr>
          <p:nvPr/>
        </p:nvSpPr>
        <p:spPr bwMode="auto">
          <a:xfrm>
            <a:off x="2482850" y="1846263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44114" name="Text Box 82"/>
          <p:cNvSpPr txBox="1">
            <a:spLocks noChangeArrowheads="1"/>
          </p:cNvSpPr>
          <p:nvPr/>
        </p:nvSpPr>
        <p:spPr bwMode="auto">
          <a:xfrm>
            <a:off x="1474788" y="1846263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44115" name="Text Box 83"/>
          <p:cNvSpPr txBox="1">
            <a:spLocks noChangeArrowheads="1"/>
          </p:cNvSpPr>
          <p:nvPr/>
        </p:nvSpPr>
        <p:spPr bwMode="auto">
          <a:xfrm>
            <a:off x="7524750" y="27813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44116" name="Text Box 84"/>
          <p:cNvSpPr txBox="1">
            <a:spLocks noChangeArrowheads="1"/>
          </p:cNvSpPr>
          <p:nvPr/>
        </p:nvSpPr>
        <p:spPr bwMode="auto">
          <a:xfrm>
            <a:off x="7308850" y="1628775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44117" name="Text Box 85"/>
          <p:cNvSpPr txBox="1">
            <a:spLocks noChangeArrowheads="1"/>
          </p:cNvSpPr>
          <p:nvPr/>
        </p:nvSpPr>
        <p:spPr bwMode="auto">
          <a:xfrm>
            <a:off x="6804025" y="1341438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4118" name="Freeform 86"/>
          <p:cNvSpPr>
            <a:spLocks/>
          </p:cNvSpPr>
          <p:nvPr/>
        </p:nvSpPr>
        <p:spPr bwMode="auto">
          <a:xfrm>
            <a:off x="7189788" y="4303713"/>
            <a:ext cx="479425" cy="268287"/>
          </a:xfrm>
          <a:custGeom>
            <a:avLst/>
            <a:gdLst>
              <a:gd name="T0" fmla="*/ 0 w 302"/>
              <a:gd name="T1" fmla="*/ 18 h 169"/>
              <a:gd name="T2" fmla="*/ 201 w 302"/>
              <a:gd name="T3" fmla="*/ 25 h 169"/>
              <a:gd name="T4" fmla="*/ 302 w 302"/>
              <a:gd name="T5" fmla="*/ 169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2" h="169">
                <a:moveTo>
                  <a:pt x="0" y="18"/>
                </a:moveTo>
                <a:cubicBezTo>
                  <a:pt x="33" y="19"/>
                  <a:pt x="151" y="0"/>
                  <a:pt x="201" y="25"/>
                </a:cubicBezTo>
                <a:cubicBezTo>
                  <a:pt x="251" y="50"/>
                  <a:pt x="281" y="139"/>
                  <a:pt x="302" y="169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119" name="Text Box 87"/>
          <p:cNvSpPr txBox="1">
            <a:spLocks noChangeArrowheads="1"/>
          </p:cNvSpPr>
          <p:nvPr/>
        </p:nvSpPr>
        <p:spPr bwMode="auto">
          <a:xfrm>
            <a:off x="7092950" y="43068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</p:txBody>
      </p:sp>
      <p:sp>
        <p:nvSpPr>
          <p:cNvPr id="44120" name="Text Box 88"/>
          <p:cNvSpPr txBox="1">
            <a:spLocks noChangeArrowheads="1"/>
          </p:cNvSpPr>
          <p:nvPr/>
        </p:nvSpPr>
        <p:spPr bwMode="auto">
          <a:xfrm>
            <a:off x="179388" y="4149725"/>
            <a:ext cx="6192837" cy="26146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Vyjádřete podle 2. KZ vstupní část obvodu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 ?</a:t>
            </a:r>
          </a:p>
          <a:p>
            <a:pPr algn="ctr">
              <a:spcBef>
                <a:spcPct val="3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R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+jX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+ 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4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endParaRPr lang="cs-CZ" altLang="cs-CZ" sz="24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Vyjádřete podle 1 KZ poměry v uzlu  ?</a:t>
            </a:r>
          </a:p>
          <a:p>
            <a:pPr algn="ctr">
              <a:spcBef>
                <a:spcPct val="3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+ 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</a:t>
            </a:r>
          </a:p>
          <a:p>
            <a:pPr algn="ctr"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Jak je velké napětí a proud na rotorovém vinutí ?</a:t>
            </a:r>
          </a:p>
          <a:p>
            <a:pPr algn="ctr">
              <a:spcBef>
                <a:spcPct val="3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i20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0, U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20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 = 0, I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0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144463" y="1138238"/>
            <a:ext cx="97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1 </a:t>
            </a:r>
            <a:r>
              <a:rPr lang="cs-CZ" altLang="cs-CZ" b="1">
                <a:solidFill>
                  <a:srgbClr val="FF0000"/>
                </a:solidFill>
              </a:rPr>
              <a:t>=I</a:t>
            </a:r>
            <a:r>
              <a:rPr lang="cs-CZ" altLang="cs-CZ" b="1" baseline="-2500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4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4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4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40" grpId="0" animBg="1"/>
      <p:bldP spid="44041" grpId="0"/>
      <p:bldP spid="44042" grpId="0" animBg="1"/>
      <p:bldP spid="44046" grpId="0"/>
      <p:bldP spid="44047" grpId="0" animBg="1"/>
      <p:bldP spid="44048" grpId="0"/>
      <p:bldP spid="44093" grpId="0" animBg="1"/>
      <p:bldP spid="44094" grpId="0"/>
      <p:bldP spid="44095" grpId="0"/>
      <p:bldP spid="44096" grpId="0" animBg="1"/>
      <p:bldP spid="44100" grpId="0" animBg="1"/>
      <p:bldP spid="44101" grpId="0" animBg="1"/>
      <p:bldP spid="44102" grpId="0" animBg="1"/>
      <p:bldP spid="44103" grpId="0" animBg="1"/>
      <p:bldP spid="44104" grpId="0" animBg="1"/>
      <p:bldP spid="44105" grpId="0" animBg="1"/>
      <p:bldP spid="44106" grpId="0" animBg="1"/>
      <p:bldP spid="44108" grpId="0"/>
      <p:bldP spid="44109" grpId="0"/>
      <p:bldP spid="44110" grpId="0"/>
      <p:bldP spid="44111" grpId="0" animBg="1"/>
      <p:bldP spid="44112" grpId="0" animBg="1"/>
      <p:bldP spid="44113" grpId="0"/>
      <p:bldP spid="44114" grpId="0"/>
      <p:bldP spid="44115" grpId="0"/>
      <p:bldP spid="44116" grpId="0"/>
      <p:bldP spid="44117" grpId="0"/>
      <p:bldP spid="44118" grpId="0" animBg="1"/>
      <p:bldP spid="44119" grpId="0"/>
      <p:bldP spid="441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Ztráty naprázdno - </a:t>
            </a:r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P</a:t>
            </a:r>
            <a:r>
              <a:rPr lang="cs-CZ" altLang="cs-CZ" sz="3600" u="sng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928100" cy="2062163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811213" indent="-811213" algn="l" defTabSz="879475"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Jaké jsou složky ztrát naprázdno ?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	-	ztráty v magnetickém obvodu statoru (ztráty v rotoru zanedbány)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j10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ztráty ve vinutí statoru (ztráty ve vinutí rotoru zanedbáváme)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mechanické ztráty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			P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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+ P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j10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+ 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endParaRPr lang="cs-CZ" altLang="cs-CZ" sz="24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07950" y="3068638"/>
            <a:ext cx="8964613" cy="36512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Rozbor parametrů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</a:rPr>
              <a:t>Proud naprázdno</a:t>
            </a:r>
            <a:r>
              <a:rPr lang="cs-CZ" altLang="cs-CZ" sz="2000" b="1" dirty="0">
                <a:solidFill>
                  <a:srgbClr val="000000"/>
                </a:solidFill>
              </a:rPr>
              <a:t> – I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0</a:t>
            </a:r>
          </a:p>
          <a:p>
            <a:pPr>
              <a:spcBef>
                <a:spcPct val="1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b="1" dirty="0">
                <a:solidFill>
                  <a:srgbClr val="000000"/>
                </a:solidFill>
              </a:rPr>
              <a:t>V důsledku vzduchové mezery (nárůst magnetizačního proudu) a mechanických ztrát je vyšší než u transformátoru. Podle velikosti motoru se pohybuje v rozsahu - I</a:t>
            </a:r>
            <a:r>
              <a:rPr lang="cs-CZ" altLang="cs-CZ" b="1" baseline="-25000" dirty="0">
                <a:solidFill>
                  <a:srgbClr val="000000"/>
                </a:solidFill>
              </a:rPr>
              <a:t>0</a:t>
            </a:r>
            <a:r>
              <a:rPr lang="cs-CZ" altLang="cs-CZ" b="1" dirty="0">
                <a:solidFill>
                  <a:srgbClr val="000000"/>
                </a:solidFill>
              </a:rPr>
              <a:t> = (20 – 60)% I</a:t>
            </a:r>
            <a:r>
              <a:rPr lang="cs-CZ" altLang="cs-CZ" b="1" baseline="-25000" dirty="0">
                <a:solidFill>
                  <a:srgbClr val="000000"/>
                </a:solidFill>
              </a:rPr>
              <a:t>n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2.	</a:t>
            </a:r>
            <a:r>
              <a:rPr lang="cs-CZ" altLang="cs-CZ" sz="2000" b="1" u="sng" dirty="0">
                <a:solidFill>
                  <a:srgbClr val="000000"/>
                </a:solidFill>
              </a:rPr>
              <a:t>Účiník naprázdno</a:t>
            </a:r>
            <a:r>
              <a:rPr lang="cs-CZ" altLang="cs-CZ" sz="2000" b="1" dirty="0">
                <a:solidFill>
                  <a:srgbClr val="000000"/>
                </a:solidFill>
              </a:rPr>
              <a:t> – cos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1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b="1" dirty="0">
                <a:solidFill>
                  <a:srgbClr val="000000"/>
                </a:solidFill>
              </a:rPr>
              <a:t>V důsledku nárůstu magnetizačního proudu je nižší než u transformátoru (zejména u starších motorů) - cos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(0,1 – 0,3)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 motory by neměly běžet naprázdno.</a:t>
            </a:r>
          </a:p>
          <a:p>
            <a:pPr>
              <a:spcBef>
                <a:spcPct val="3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Při zatěžování ztráty naprázdno nepatrně rostou, pro zjednodušení se uvažují často konstantní.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116013" y="260350"/>
            <a:ext cx="67691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 motor nakrátko</a:t>
            </a:r>
            <a:endParaRPr lang="cs-CZ" altLang="cs-CZ" sz="4000" b="0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395288" y="4654550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4925" y="4870450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682625" y="378936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50825" y="335756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1</a:t>
            </a:r>
            <a:r>
              <a:rPr lang="cs-CZ" altLang="cs-CZ" b="1">
                <a:solidFill>
                  <a:srgbClr val="FF0000"/>
                </a:solidFill>
              </a:rPr>
              <a:t>= I</a:t>
            </a:r>
            <a:r>
              <a:rPr lang="cs-CZ" altLang="cs-CZ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rot="10800000">
            <a:off x="3419475" y="422116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851275" y="4149725"/>
            <a:ext cx="10080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21k</a:t>
            </a:r>
            <a:r>
              <a:rPr lang="cs-CZ" altLang="cs-CZ" b="1">
                <a:solidFill>
                  <a:srgbClr val="FF0000"/>
                </a:solidFill>
              </a:rPr>
              <a:t> = -I</a:t>
            </a:r>
            <a:r>
              <a:rPr lang="cs-CZ" altLang="cs-CZ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2986088" y="4221163"/>
            <a:ext cx="0" cy="1871662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482850" y="5013325"/>
            <a:ext cx="360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075238" y="4149725"/>
            <a:ext cx="0" cy="187166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778250" y="5084763"/>
            <a:ext cx="1079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21</a:t>
            </a:r>
            <a:r>
              <a:rPr lang="cs-CZ" altLang="cs-CZ" b="1">
                <a:solidFill>
                  <a:srgbClr val="0000FF"/>
                </a:solidFill>
              </a:rPr>
              <a:t>=0</a:t>
            </a:r>
            <a:endParaRPr lang="cs-CZ" altLang="cs-CZ" b="1" baseline="-25000">
              <a:solidFill>
                <a:srgbClr val="0000FF"/>
              </a:solidFill>
            </a:endParaRP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6948488" y="4221163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7740650" y="4221163"/>
            <a:ext cx="9350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8027988" y="4292600"/>
            <a:ext cx="5032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Rk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7019925" y="42926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Xk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973138" y="1052513"/>
            <a:ext cx="69119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Jak definujeme chod nakrátko indukčního motoru ?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79388" y="1628775"/>
            <a:ext cx="8785225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900" b="1">
                <a:solidFill>
                  <a:srgbClr val="000000"/>
                </a:solidFill>
              </a:rPr>
              <a:t>Motor je zabrzděn, vinutím motoru prochází proud nakrátko, který je mnohem větší než proud naprázdno </a:t>
            </a:r>
            <a:r>
              <a:rPr lang="cs-CZ" altLang="cs-CZ" sz="1900" b="1">
                <a:solidFill>
                  <a:srgbClr val="000000"/>
                </a:solidFill>
                <a:sym typeface="Symbol" panose="05050102010706020507" pitchFamily="18" charset="2"/>
              </a:rPr>
              <a:t> </a:t>
            </a:r>
            <a:r>
              <a:rPr lang="cs-CZ" altLang="cs-CZ" sz="1900" b="1" u="sng">
                <a:solidFill>
                  <a:srgbClr val="000000"/>
                </a:solidFill>
                <a:sym typeface="Symbol" panose="05050102010706020507" pitchFamily="18" charset="2"/>
              </a:rPr>
              <a:t>příčné složky lze zanedbat</a:t>
            </a:r>
            <a:r>
              <a:rPr lang="cs-CZ" altLang="cs-CZ" sz="1900" b="1">
                <a:solidFill>
                  <a:srgbClr val="000000"/>
                </a:solidFill>
                <a:sym typeface="Symbol" panose="05050102010706020507" pitchFamily="18" charset="2"/>
              </a:rPr>
              <a:t>.</a:t>
            </a:r>
            <a:endParaRPr lang="cs-CZ" altLang="cs-CZ" sz="2000" b="1" u="sng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46099" name="Group 19"/>
          <p:cNvGrpSpPr>
            <a:grpSpLocks/>
          </p:cNvGrpSpPr>
          <p:nvPr/>
        </p:nvGrpSpPr>
        <p:grpSpPr bwMode="auto">
          <a:xfrm>
            <a:off x="538163" y="3357563"/>
            <a:ext cx="4752975" cy="3025775"/>
            <a:chOff x="385" y="2115"/>
            <a:chExt cx="2994" cy="1906"/>
          </a:xfrm>
        </p:grpSpPr>
        <p:sp>
          <p:nvSpPr>
            <p:cNvPr id="46100" name="Text Box 20"/>
            <p:cNvSpPr txBox="1">
              <a:spLocks noChangeArrowheads="1"/>
            </p:cNvSpPr>
            <p:nvPr/>
          </p:nvSpPr>
          <p:spPr bwMode="auto">
            <a:xfrm>
              <a:off x="793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 dirty="0">
                  <a:solidFill>
                    <a:srgbClr val="000000"/>
                  </a:solidFill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1383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v1</a:t>
              </a:r>
            </a:p>
          </p:txBody>
        </p:sp>
        <p:grpSp>
          <p:nvGrpSpPr>
            <p:cNvPr id="46102" name="Group 22"/>
            <p:cNvGrpSpPr>
              <a:grpSpLocks/>
            </p:cNvGrpSpPr>
            <p:nvPr/>
          </p:nvGrpSpPr>
          <p:grpSpPr bwMode="auto">
            <a:xfrm>
              <a:off x="385" y="2386"/>
              <a:ext cx="2994" cy="1635"/>
              <a:chOff x="385" y="2386"/>
              <a:chExt cx="2994" cy="1635"/>
            </a:xfrm>
          </p:grpSpPr>
          <p:sp>
            <p:nvSpPr>
              <p:cNvPr id="46103" name="Oval 23"/>
              <p:cNvSpPr>
                <a:spLocks noChangeArrowheads="1"/>
              </p:cNvSpPr>
              <p:nvPr/>
            </p:nvSpPr>
            <p:spPr bwMode="auto">
              <a:xfrm>
                <a:off x="1882" y="3930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6104" name="Oval 24"/>
              <p:cNvSpPr>
                <a:spLocks noChangeArrowheads="1"/>
              </p:cNvSpPr>
              <p:nvPr/>
            </p:nvSpPr>
            <p:spPr bwMode="auto">
              <a:xfrm>
                <a:off x="1882" y="2441"/>
                <a:ext cx="91" cy="91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05" name="AutoShape 25"/>
              <p:cNvCxnSpPr>
                <a:cxnSpLocks noChangeShapeType="1"/>
                <a:stCxn id="46107" idx="4"/>
                <a:endCxn id="46103" idx="2"/>
              </p:cNvCxnSpPr>
              <p:nvPr/>
            </p:nvCxnSpPr>
            <p:spPr bwMode="auto">
              <a:xfrm rot="16200000" flipH="1">
                <a:off x="911" y="3004"/>
                <a:ext cx="628" cy="1315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6106" name="Group 26"/>
              <p:cNvGrpSpPr>
                <a:grpSpLocks/>
              </p:cNvGrpSpPr>
              <p:nvPr/>
            </p:nvGrpSpPr>
            <p:grpSpPr bwMode="auto">
              <a:xfrm>
                <a:off x="385" y="2977"/>
                <a:ext cx="363" cy="363"/>
                <a:chOff x="703" y="3195"/>
                <a:chExt cx="363" cy="363"/>
              </a:xfrm>
            </p:grpSpPr>
            <p:sp>
              <p:nvSpPr>
                <p:cNvPr id="46107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0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748" y="3248"/>
                  <a:ext cx="27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400" b="1" dirty="0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46109" name="Group 29"/>
              <p:cNvGrpSpPr>
                <a:grpSpLocks/>
              </p:cNvGrpSpPr>
              <p:nvPr/>
            </p:nvGrpSpPr>
            <p:grpSpPr bwMode="auto">
              <a:xfrm>
                <a:off x="703" y="2386"/>
                <a:ext cx="545" cy="92"/>
                <a:chOff x="838" y="2340"/>
                <a:chExt cx="545" cy="92"/>
              </a:xfrm>
            </p:grpSpPr>
            <p:sp>
              <p:nvSpPr>
                <p:cNvPr id="46110" name="Arc 3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11" name="Arc 3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12" name="Arc 3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13" name="Arc 3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14" name="Arc 3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15" name="Arc 3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6116" name="Rectangle 36"/>
              <p:cNvSpPr>
                <a:spLocks noChangeAspect="1" noChangeArrowheads="1"/>
              </p:cNvSpPr>
              <p:nvPr/>
            </p:nvSpPr>
            <p:spPr bwMode="auto">
              <a:xfrm rot="5400000">
                <a:off x="1499" y="2294"/>
                <a:ext cx="154" cy="385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17" name="AutoShape 37"/>
              <p:cNvCxnSpPr>
                <a:cxnSpLocks noChangeShapeType="1"/>
                <a:stCxn id="46107" idx="0"/>
                <a:endCxn id="46111" idx="0"/>
              </p:cNvCxnSpPr>
              <p:nvPr/>
            </p:nvCxnSpPr>
            <p:spPr bwMode="auto">
              <a:xfrm rot="16200000">
                <a:off x="387" y="2659"/>
                <a:ext cx="490" cy="129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18" name="AutoShape 38"/>
              <p:cNvCxnSpPr>
                <a:cxnSpLocks noChangeShapeType="1"/>
                <a:stCxn id="46116" idx="2"/>
                <a:endCxn id="46114" idx="1"/>
              </p:cNvCxnSpPr>
              <p:nvPr/>
            </p:nvCxnSpPr>
            <p:spPr bwMode="auto">
              <a:xfrm flipH="1" flipV="1">
                <a:off x="1248" y="2486"/>
                <a:ext cx="12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19" name="AutoShape 39"/>
              <p:cNvCxnSpPr>
                <a:cxnSpLocks noChangeShapeType="1"/>
                <a:stCxn id="46116" idx="0"/>
                <a:endCxn id="46104" idx="2"/>
              </p:cNvCxnSpPr>
              <p:nvPr/>
            </p:nvCxnSpPr>
            <p:spPr bwMode="auto">
              <a:xfrm flipV="1">
                <a:off x="1777" y="2487"/>
                <a:ext cx="105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6120" name="Oval 40"/>
              <p:cNvSpPr>
                <a:spLocks noChangeArrowheads="1"/>
              </p:cNvSpPr>
              <p:nvPr/>
            </p:nvSpPr>
            <p:spPr bwMode="auto">
              <a:xfrm>
                <a:off x="3288" y="2441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6121" name="Oval 41"/>
              <p:cNvSpPr>
                <a:spLocks noChangeArrowheads="1"/>
              </p:cNvSpPr>
              <p:nvPr/>
            </p:nvSpPr>
            <p:spPr bwMode="auto">
              <a:xfrm>
                <a:off x="3288" y="3929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22" name="AutoShape 42"/>
              <p:cNvCxnSpPr>
                <a:cxnSpLocks noChangeShapeType="1"/>
                <a:stCxn id="46103" idx="6"/>
                <a:endCxn id="46121" idx="2"/>
              </p:cNvCxnSpPr>
              <p:nvPr/>
            </p:nvCxnSpPr>
            <p:spPr bwMode="auto">
              <a:xfrm flipV="1">
                <a:off x="1973" y="3975"/>
                <a:ext cx="1307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6123" name="Group 43"/>
              <p:cNvGrpSpPr>
                <a:grpSpLocks/>
              </p:cNvGrpSpPr>
              <p:nvPr/>
            </p:nvGrpSpPr>
            <p:grpSpPr bwMode="auto">
              <a:xfrm>
                <a:off x="2608" y="2391"/>
                <a:ext cx="545" cy="92"/>
                <a:chOff x="838" y="2340"/>
                <a:chExt cx="545" cy="92"/>
              </a:xfrm>
            </p:grpSpPr>
            <p:sp>
              <p:nvSpPr>
                <p:cNvPr id="46124" name="Arc 44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25" name="Arc 45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26" name="Arc 46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27" name="Arc 47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28" name="Arc 48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29" name="Arc 49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6130" name="Rectangle 50"/>
              <p:cNvSpPr>
                <a:spLocks noChangeAspect="1" noChangeArrowheads="1"/>
              </p:cNvSpPr>
              <p:nvPr/>
            </p:nvSpPr>
            <p:spPr bwMode="auto">
              <a:xfrm rot="5400000">
                <a:off x="2203" y="2294"/>
                <a:ext cx="154" cy="385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31" name="AutoShape 51"/>
              <p:cNvCxnSpPr>
                <a:cxnSpLocks noChangeShapeType="1"/>
                <a:stCxn id="46104" idx="6"/>
                <a:endCxn id="46130" idx="2"/>
              </p:cNvCxnSpPr>
              <p:nvPr/>
            </p:nvCxnSpPr>
            <p:spPr bwMode="auto">
              <a:xfrm>
                <a:off x="1973" y="2487"/>
                <a:ext cx="107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32" name="AutoShape 52"/>
              <p:cNvCxnSpPr>
                <a:cxnSpLocks noChangeShapeType="1"/>
                <a:stCxn id="46130" idx="0"/>
                <a:endCxn id="46125" idx="0"/>
              </p:cNvCxnSpPr>
              <p:nvPr/>
            </p:nvCxnSpPr>
            <p:spPr bwMode="auto">
              <a:xfrm flipV="1">
                <a:off x="2481" y="2484"/>
                <a:ext cx="120" cy="4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33" name="AutoShape 53"/>
              <p:cNvCxnSpPr>
                <a:cxnSpLocks noChangeShapeType="1"/>
                <a:stCxn id="46128" idx="1"/>
                <a:endCxn id="46120" idx="2"/>
              </p:cNvCxnSpPr>
              <p:nvPr/>
            </p:nvCxnSpPr>
            <p:spPr bwMode="auto">
              <a:xfrm flipV="1">
                <a:off x="3153" y="2487"/>
                <a:ext cx="127" cy="4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34" name="AutoShape 54"/>
              <p:cNvCxnSpPr>
                <a:cxnSpLocks noChangeShapeType="1"/>
                <a:stCxn id="46120" idx="4"/>
                <a:endCxn id="46121" idx="0"/>
              </p:cNvCxnSpPr>
              <p:nvPr/>
            </p:nvCxnSpPr>
            <p:spPr bwMode="auto">
              <a:xfrm>
                <a:off x="3334" y="2540"/>
                <a:ext cx="0" cy="138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6135" name="Text Box 55"/>
            <p:cNvSpPr txBox="1">
              <a:spLocks noChangeArrowheads="1"/>
            </p:cNvSpPr>
            <p:nvPr/>
          </p:nvSpPr>
          <p:spPr bwMode="auto">
            <a:xfrm>
              <a:off x="2698" y="212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21</a:t>
              </a:r>
            </a:p>
          </p:txBody>
        </p:sp>
        <p:sp>
          <p:nvSpPr>
            <p:cNvPr id="46136" name="Text Box 56"/>
            <p:cNvSpPr txBox="1">
              <a:spLocks noChangeArrowheads="1"/>
            </p:cNvSpPr>
            <p:nvPr/>
          </p:nvSpPr>
          <p:spPr bwMode="auto">
            <a:xfrm>
              <a:off x="2108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v21</a:t>
              </a:r>
            </a:p>
          </p:txBody>
        </p:sp>
      </p:grpSp>
      <p:sp>
        <p:nvSpPr>
          <p:cNvPr id="46137" name="Line 57"/>
          <p:cNvSpPr>
            <a:spLocks noChangeShapeType="1"/>
          </p:cNvSpPr>
          <p:nvPr/>
        </p:nvSpPr>
        <p:spPr bwMode="auto">
          <a:xfrm>
            <a:off x="6229350" y="4652963"/>
            <a:ext cx="0" cy="64928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138" name="Line 58"/>
          <p:cNvSpPr>
            <a:spLocks noChangeShapeType="1"/>
          </p:cNvSpPr>
          <p:nvPr/>
        </p:nvSpPr>
        <p:spPr bwMode="auto">
          <a:xfrm>
            <a:off x="6516688" y="3787775"/>
            <a:ext cx="3603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139" name="Text Box 59"/>
          <p:cNvSpPr txBox="1">
            <a:spLocks noChangeArrowheads="1"/>
          </p:cNvSpPr>
          <p:nvPr/>
        </p:nvSpPr>
        <p:spPr bwMode="auto">
          <a:xfrm>
            <a:off x="6084888" y="3355975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1</a:t>
            </a:r>
            <a:r>
              <a:rPr lang="cs-CZ" altLang="cs-CZ" b="1">
                <a:solidFill>
                  <a:srgbClr val="FF0000"/>
                </a:solidFill>
              </a:rPr>
              <a:t>= I</a:t>
            </a:r>
            <a:r>
              <a:rPr lang="cs-CZ" altLang="cs-CZ" b="1" baseline="-25000">
                <a:solidFill>
                  <a:srgbClr val="FF0000"/>
                </a:solidFill>
              </a:rPr>
              <a:t>k1</a:t>
            </a:r>
          </a:p>
        </p:txBody>
      </p:sp>
      <p:sp>
        <p:nvSpPr>
          <p:cNvPr id="46140" name="Text Box 60"/>
          <p:cNvSpPr txBox="1">
            <a:spLocks noChangeArrowheads="1"/>
          </p:cNvSpPr>
          <p:nvPr/>
        </p:nvSpPr>
        <p:spPr bwMode="auto">
          <a:xfrm>
            <a:off x="5795963" y="4797425"/>
            <a:ext cx="360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46141" name="Group 61"/>
          <p:cNvGrpSpPr>
            <a:grpSpLocks/>
          </p:cNvGrpSpPr>
          <p:nvPr/>
        </p:nvGrpSpPr>
        <p:grpSpPr bwMode="auto">
          <a:xfrm>
            <a:off x="6372225" y="3355975"/>
            <a:ext cx="2520950" cy="3025775"/>
            <a:chOff x="4014" y="2114"/>
            <a:chExt cx="1588" cy="1906"/>
          </a:xfrm>
        </p:grpSpPr>
        <p:sp>
          <p:nvSpPr>
            <p:cNvPr id="46142" name="Text Box 62"/>
            <p:cNvSpPr txBox="1">
              <a:spLocks noChangeArrowheads="1"/>
            </p:cNvSpPr>
            <p:nvPr/>
          </p:nvSpPr>
          <p:spPr bwMode="auto">
            <a:xfrm>
              <a:off x="4422" y="211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 err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 dirty="0" err="1">
                  <a:solidFill>
                    <a:srgbClr val="000000"/>
                  </a:solidFill>
                  <a:sym typeface="Symbol" panose="05050102010706020507" pitchFamily="18" charset="2"/>
                </a:rPr>
                <a:t>k</a:t>
              </a:r>
              <a:endPara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46143" name="Text Box 63"/>
            <p:cNvSpPr txBox="1">
              <a:spLocks noChangeArrowheads="1"/>
            </p:cNvSpPr>
            <p:nvPr/>
          </p:nvSpPr>
          <p:spPr bwMode="auto">
            <a:xfrm>
              <a:off x="5012" y="21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 err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 dirty="0" err="1">
                  <a:solidFill>
                    <a:srgbClr val="000000"/>
                  </a:solidFill>
                  <a:sym typeface="Symbol" panose="05050102010706020507" pitchFamily="18" charset="2"/>
                </a:rPr>
                <a:t>k</a:t>
              </a:r>
              <a:endPara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endParaRPr>
            </a:p>
          </p:txBody>
        </p:sp>
        <p:grpSp>
          <p:nvGrpSpPr>
            <p:cNvPr id="46144" name="Group 64"/>
            <p:cNvGrpSpPr>
              <a:grpSpLocks/>
            </p:cNvGrpSpPr>
            <p:nvPr/>
          </p:nvGrpSpPr>
          <p:grpSpPr bwMode="auto">
            <a:xfrm>
              <a:off x="4014" y="2385"/>
              <a:ext cx="1588" cy="1635"/>
              <a:chOff x="4014" y="2385"/>
              <a:chExt cx="1588" cy="1635"/>
            </a:xfrm>
          </p:grpSpPr>
          <p:sp>
            <p:nvSpPr>
              <p:cNvPr id="46145" name="Oval 65"/>
              <p:cNvSpPr>
                <a:spLocks noChangeArrowheads="1"/>
              </p:cNvSpPr>
              <p:nvPr/>
            </p:nvSpPr>
            <p:spPr bwMode="auto">
              <a:xfrm>
                <a:off x="5511" y="3929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6146" name="Oval 66"/>
              <p:cNvSpPr>
                <a:spLocks noChangeArrowheads="1"/>
              </p:cNvSpPr>
              <p:nvPr/>
            </p:nvSpPr>
            <p:spPr bwMode="auto">
              <a:xfrm>
                <a:off x="5511" y="2440"/>
                <a:ext cx="91" cy="91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47" name="AutoShape 67"/>
              <p:cNvCxnSpPr>
                <a:cxnSpLocks noChangeShapeType="1"/>
                <a:stCxn id="46149" idx="4"/>
                <a:endCxn id="46145" idx="2"/>
              </p:cNvCxnSpPr>
              <p:nvPr/>
            </p:nvCxnSpPr>
            <p:spPr bwMode="auto">
              <a:xfrm rot="16200000" flipH="1">
                <a:off x="4536" y="3007"/>
                <a:ext cx="628" cy="1307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6148" name="Group 68"/>
              <p:cNvGrpSpPr>
                <a:grpSpLocks/>
              </p:cNvGrpSpPr>
              <p:nvPr/>
            </p:nvGrpSpPr>
            <p:grpSpPr bwMode="auto">
              <a:xfrm>
                <a:off x="4014" y="2976"/>
                <a:ext cx="363" cy="363"/>
                <a:chOff x="703" y="3195"/>
                <a:chExt cx="363" cy="363"/>
              </a:xfrm>
            </p:grpSpPr>
            <p:sp>
              <p:nvSpPr>
                <p:cNvPr id="46149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0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748" y="3248"/>
                  <a:ext cx="27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400" b="1" dirty="0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46151" name="Group 71"/>
              <p:cNvGrpSpPr>
                <a:grpSpLocks/>
              </p:cNvGrpSpPr>
              <p:nvPr/>
            </p:nvGrpSpPr>
            <p:grpSpPr bwMode="auto">
              <a:xfrm>
                <a:off x="4332" y="2385"/>
                <a:ext cx="545" cy="92"/>
                <a:chOff x="838" y="2340"/>
                <a:chExt cx="545" cy="92"/>
              </a:xfrm>
            </p:grpSpPr>
            <p:sp>
              <p:nvSpPr>
                <p:cNvPr id="46152" name="Arc 7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3" name="Arc 7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4" name="Arc 7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5" name="Arc 7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6" name="Arc 7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157" name="Arc 7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6158" name="Rectangle 78"/>
              <p:cNvSpPr>
                <a:spLocks noChangeAspect="1" noChangeArrowheads="1"/>
              </p:cNvSpPr>
              <p:nvPr/>
            </p:nvSpPr>
            <p:spPr bwMode="auto">
              <a:xfrm rot="5400000">
                <a:off x="5128" y="2293"/>
                <a:ext cx="154" cy="385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6159" name="AutoShape 79"/>
              <p:cNvCxnSpPr>
                <a:cxnSpLocks noChangeShapeType="1"/>
                <a:stCxn id="46149" idx="0"/>
                <a:endCxn id="46153" idx="0"/>
              </p:cNvCxnSpPr>
              <p:nvPr/>
            </p:nvCxnSpPr>
            <p:spPr bwMode="auto">
              <a:xfrm rot="16200000">
                <a:off x="4016" y="2658"/>
                <a:ext cx="490" cy="129"/>
              </a:xfrm>
              <a:prstGeom prst="bentConnector2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60" name="AutoShape 80"/>
              <p:cNvCxnSpPr>
                <a:cxnSpLocks noChangeShapeType="1"/>
                <a:stCxn id="46158" idx="2"/>
                <a:endCxn id="46156" idx="1"/>
              </p:cNvCxnSpPr>
              <p:nvPr/>
            </p:nvCxnSpPr>
            <p:spPr bwMode="auto">
              <a:xfrm flipH="1" flipV="1">
                <a:off x="4877" y="2485"/>
                <a:ext cx="128" cy="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61" name="AutoShape 81"/>
              <p:cNvCxnSpPr>
                <a:cxnSpLocks noChangeShapeType="1"/>
                <a:stCxn id="46158" idx="0"/>
                <a:endCxn id="46146" idx="2"/>
              </p:cNvCxnSpPr>
              <p:nvPr/>
            </p:nvCxnSpPr>
            <p:spPr bwMode="auto">
              <a:xfrm flipV="1">
                <a:off x="5406" y="2486"/>
                <a:ext cx="97" cy="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62" name="AutoShape 82"/>
              <p:cNvCxnSpPr>
                <a:cxnSpLocks noChangeShapeType="1"/>
                <a:stCxn id="46146" idx="4"/>
                <a:endCxn id="46145" idx="0"/>
              </p:cNvCxnSpPr>
              <p:nvPr/>
            </p:nvCxnSpPr>
            <p:spPr bwMode="auto">
              <a:xfrm>
                <a:off x="5557" y="2539"/>
                <a:ext cx="0" cy="1382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6163" name="AutoShape 83"/>
          <p:cNvSpPr>
            <a:spLocks noChangeArrowheads="1"/>
          </p:cNvSpPr>
          <p:nvPr/>
        </p:nvSpPr>
        <p:spPr bwMode="auto">
          <a:xfrm>
            <a:off x="5435600" y="4149725"/>
            <a:ext cx="792163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164" name="AutoShape 84"/>
          <p:cNvSpPr>
            <a:spLocks noChangeArrowheads="1"/>
          </p:cNvSpPr>
          <p:nvPr/>
        </p:nvSpPr>
        <p:spPr bwMode="auto">
          <a:xfrm>
            <a:off x="5435600" y="5805488"/>
            <a:ext cx="792163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165" name="Text Box 85"/>
          <p:cNvSpPr txBox="1">
            <a:spLocks noChangeArrowheads="1"/>
          </p:cNvSpPr>
          <p:nvPr/>
        </p:nvSpPr>
        <p:spPr bwMode="auto">
          <a:xfrm>
            <a:off x="250825" y="2511425"/>
            <a:ext cx="86423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Náhradní zatěžovací odpor (analogie se zatíženým transformátorem) je nulový (výstupní svorky v náhradním schématu jsou zkratovány).</a:t>
            </a:r>
            <a:endParaRPr lang="cs-CZ" altLang="cs-CZ" sz="2000" b="1" u="sng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animBg="1"/>
      <p:bldP spid="46084" grpId="0"/>
      <p:bldP spid="46085" grpId="0" animBg="1"/>
      <p:bldP spid="46086" grpId="0"/>
      <p:bldP spid="46087" grpId="0" animBg="1"/>
      <p:bldP spid="46088" grpId="0"/>
      <p:bldP spid="46089" grpId="0" animBg="1"/>
      <p:bldP spid="46090" grpId="0"/>
      <p:bldP spid="46091" grpId="0" animBg="1"/>
      <p:bldP spid="46092" grpId="0"/>
      <p:bldP spid="46093" grpId="0" animBg="1"/>
      <p:bldP spid="46094" grpId="0" animBg="1"/>
      <p:bldP spid="46095" grpId="0"/>
      <p:bldP spid="46096" grpId="0"/>
      <p:bldP spid="46097" grpId="0"/>
      <p:bldP spid="46098" grpId="0"/>
      <p:bldP spid="46137" grpId="0" animBg="1"/>
      <p:bldP spid="46138" grpId="0" animBg="1"/>
      <p:bldP spid="46139" grpId="0"/>
      <p:bldP spid="46140" grpId="0"/>
      <p:bldP spid="46163" grpId="0" animBg="1"/>
      <p:bldP spid="46164" grpId="0" animBg="1"/>
      <p:bldP spid="461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116013" y="115888"/>
            <a:ext cx="67691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 motor nakrátko </a:t>
            </a: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1403350" y="3429000"/>
            <a:ext cx="72072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2195513" y="3429000"/>
            <a:ext cx="93503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482850" y="350043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Rk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474788" y="3500438"/>
            <a:ext cx="503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Xk</a:t>
            </a: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684213" y="3860800"/>
            <a:ext cx="0" cy="6492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971550" y="2995613"/>
            <a:ext cx="3603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95288" y="2649538"/>
            <a:ext cx="86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k </a:t>
            </a:r>
            <a:r>
              <a:rPr lang="cs-CZ" altLang="cs-CZ" b="1">
                <a:solidFill>
                  <a:srgbClr val="FF0000"/>
                </a:solidFill>
              </a:rPr>
              <a:t>= I</a:t>
            </a:r>
            <a:r>
              <a:rPr lang="cs-CZ" altLang="cs-CZ" b="1" baseline="-25000">
                <a:solidFill>
                  <a:srgbClr val="FF0000"/>
                </a:solidFill>
              </a:rPr>
              <a:t>1n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50825" y="4005263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k</a:t>
            </a:r>
          </a:p>
        </p:txBody>
      </p:sp>
      <p:grpSp>
        <p:nvGrpSpPr>
          <p:cNvPr id="47115" name="Group 11"/>
          <p:cNvGrpSpPr>
            <a:grpSpLocks/>
          </p:cNvGrpSpPr>
          <p:nvPr/>
        </p:nvGrpSpPr>
        <p:grpSpPr bwMode="auto">
          <a:xfrm>
            <a:off x="827088" y="2563813"/>
            <a:ext cx="2520950" cy="3025775"/>
            <a:chOff x="521" y="1615"/>
            <a:chExt cx="1588" cy="1906"/>
          </a:xfrm>
        </p:grpSpPr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929" y="161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k</a:t>
              </a:r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1519" y="1616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 err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 dirty="0" err="1">
                  <a:solidFill>
                    <a:srgbClr val="000000"/>
                  </a:solidFill>
                  <a:sym typeface="Symbol" panose="05050102010706020507" pitchFamily="18" charset="2"/>
                </a:rPr>
                <a:t>k</a:t>
              </a:r>
              <a:endPara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endParaRPr>
            </a:p>
          </p:txBody>
        </p:sp>
        <p:grpSp>
          <p:nvGrpSpPr>
            <p:cNvPr id="47118" name="Group 14"/>
            <p:cNvGrpSpPr>
              <a:grpSpLocks/>
            </p:cNvGrpSpPr>
            <p:nvPr/>
          </p:nvGrpSpPr>
          <p:grpSpPr bwMode="auto">
            <a:xfrm>
              <a:off x="521" y="1886"/>
              <a:ext cx="1588" cy="1635"/>
              <a:chOff x="4014" y="2385"/>
              <a:chExt cx="1588" cy="1635"/>
            </a:xfrm>
          </p:grpSpPr>
          <p:sp>
            <p:nvSpPr>
              <p:cNvPr id="47119" name="Oval 15"/>
              <p:cNvSpPr>
                <a:spLocks noChangeArrowheads="1"/>
              </p:cNvSpPr>
              <p:nvPr/>
            </p:nvSpPr>
            <p:spPr bwMode="auto">
              <a:xfrm>
                <a:off x="5511" y="3929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120" name="Oval 16"/>
              <p:cNvSpPr>
                <a:spLocks noChangeArrowheads="1"/>
              </p:cNvSpPr>
              <p:nvPr/>
            </p:nvSpPr>
            <p:spPr bwMode="auto">
              <a:xfrm>
                <a:off x="5511" y="2440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7121" name="AutoShape 17"/>
              <p:cNvCxnSpPr>
                <a:cxnSpLocks noChangeShapeType="1"/>
                <a:stCxn id="47123" idx="4"/>
                <a:endCxn id="47119" idx="2"/>
              </p:cNvCxnSpPr>
              <p:nvPr/>
            </p:nvCxnSpPr>
            <p:spPr bwMode="auto">
              <a:xfrm rot="16200000" flipH="1">
                <a:off x="4536" y="3007"/>
                <a:ext cx="628" cy="1307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7122" name="Group 18"/>
              <p:cNvGrpSpPr>
                <a:grpSpLocks/>
              </p:cNvGrpSpPr>
              <p:nvPr/>
            </p:nvGrpSpPr>
            <p:grpSpPr bwMode="auto">
              <a:xfrm>
                <a:off x="4014" y="2976"/>
                <a:ext cx="363" cy="363"/>
                <a:chOff x="703" y="3195"/>
                <a:chExt cx="363" cy="363"/>
              </a:xfrm>
            </p:grpSpPr>
            <p:sp>
              <p:nvSpPr>
                <p:cNvPr id="47123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703" y="3195"/>
                  <a:ext cx="363" cy="363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2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748" y="3248"/>
                  <a:ext cx="272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miter lim="800000"/>
                      <a:headEnd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cs-CZ" altLang="cs-CZ" sz="2400" b="1" dirty="0">
                      <a:solidFill>
                        <a:srgbClr val="000000"/>
                      </a:solidFill>
                      <a:sym typeface="Symbol" panose="05050102010706020507" pitchFamily="18" charset="2"/>
                    </a:rPr>
                    <a:t></a:t>
                  </a:r>
                </a:p>
              </p:txBody>
            </p:sp>
          </p:grpSp>
          <p:grpSp>
            <p:nvGrpSpPr>
              <p:cNvPr id="47125" name="Group 21"/>
              <p:cNvGrpSpPr>
                <a:grpSpLocks/>
              </p:cNvGrpSpPr>
              <p:nvPr/>
            </p:nvGrpSpPr>
            <p:grpSpPr bwMode="auto">
              <a:xfrm>
                <a:off x="4332" y="2385"/>
                <a:ext cx="545" cy="92"/>
                <a:chOff x="838" y="2340"/>
                <a:chExt cx="545" cy="92"/>
              </a:xfrm>
            </p:grpSpPr>
            <p:sp>
              <p:nvSpPr>
                <p:cNvPr id="47126" name="Arc 2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27" name="Arc 2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28" name="Arc 2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29" name="Arc 2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30" name="Arc 2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131" name="Arc 2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7132" name="Rectangle 28"/>
              <p:cNvSpPr>
                <a:spLocks noChangeAspect="1" noChangeArrowheads="1"/>
              </p:cNvSpPr>
              <p:nvPr/>
            </p:nvSpPr>
            <p:spPr bwMode="auto">
              <a:xfrm rot="5400000">
                <a:off x="5128" y="2293"/>
                <a:ext cx="154" cy="385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cxnSp>
            <p:nvCxnSpPr>
              <p:cNvPr id="47133" name="AutoShape 29"/>
              <p:cNvCxnSpPr>
                <a:cxnSpLocks noChangeShapeType="1"/>
                <a:stCxn id="47123" idx="0"/>
                <a:endCxn id="47127" idx="0"/>
              </p:cNvCxnSpPr>
              <p:nvPr/>
            </p:nvCxnSpPr>
            <p:spPr bwMode="auto">
              <a:xfrm rot="16200000">
                <a:off x="4016" y="2658"/>
                <a:ext cx="490" cy="129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134" name="AutoShape 30"/>
              <p:cNvCxnSpPr>
                <a:cxnSpLocks noChangeShapeType="1"/>
                <a:stCxn id="47132" idx="2"/>
                <a:endCxn id="47130" idx="1"/>
              </p:cNvCxnSpPr>
              <p:nvPr/>
            </p:nvCxnSpPr>
            <p:spPr bwMode="auto">
              <a:xfrm flipH="1" flipV="1">
                <a:off x="4877" y="2485"/>
                <a:ext cx="12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135" name="AutoShape 31"/>
              <p:cNvCxnSpPr>
                <a:cxnSpLocks noChangeShapeType="1"/>
                <a:stCxn id="47132" idx="0"/>
                <a:endCxn id="47120" idx="2"/>
              </p:cNvCxnSpPr>
              <p:nvPr/>
            </p:nvCxnSpPr>
            <p:spPr bwMode="auto">
              <a:xfrm flipV="1">
                <a:off x="5406" y="2486"/>
                <a:ext cx="97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136" name="AutoShape 32"/>
              <p:cNvCxnSpPr>
                <a:cxnSpLocks noChangeShapeType="1"/>
                <a:stCxn id="47120" idx="4"/>
                <a:endCxn id="47119" idx="0"/>
              </p:cNvCxnSpPr>
              <p:nvPr/>
            </p:nvCxnSpPr>
            <p:spPr bwMode="auto">
              <a:xfrm>
                <a:off x="5557" y="2539"/>
                <a:ext cx="0" cy="138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179388" y="1052513"/>
            <a:ext cx="8785225" cy="958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1900" b="1" dirty="0">
                <a:solidFill>
                  <a:srgbClr val="000000"/>
                </a:solidFill>
              </a:rPr>
              <a:t>Lze měřit přímo indukční motor nakrátko ? </a:t>
            </a:r>
          </a:p>
          <a:p>
            <a:pPr algn="l"/>
            <a:r>
              <a:rPr lang="cs-CZ" altLang="cs-CZ" sz="1900" b="1" dirty="0">
                <a:solidFill>
                  <a:srgbClr val="000000"/>
                </a:solidFill>
              </a:rPr>
              <a:t>Měříme při sníženém napětí – </a:t>
            </a:r>
            <a:r>
              <a:rPr lang="cs-CZ" altLang="cs-CZ" sz="1900" b="1" u="sng" dirty="0">
                <a:solidFill>
                  <a:srgbClr val="000000"/>
                </a:solidFill>
              </a:rPr>
              <a:t>napětí nakrátko </a:t>
            </a:r>
            <a:r>
              <a:rPr lang="cs-CZ" altLang="cs-CZ" sz="1900" b="1" u="sng" dirty="0" err="1">
                <a:solidFill>
                  <a:srgbClr val="000000"/>
                </a:solidFill>
              </a:rPr>
              <a:t>U</a:t>
            </a:r>
            <a:r>
              <a:rPr lang="cs-CZ" altLang="cs-CZ" sz="1900" b="1" u="sng" baseline="-25000" dirty="0" err="1">
                <a:solidFill>
                  <a:srgbClr val="000000"/>
                </a:solidFill>
              </a:rPr>
              <a:t>k</a:t>
            </a:r>
            <a:r>
              <a:rPr lang="cs-CZ" altLang="cs-CZ" sz="1900" b="1" dirty="0">
                <a:solidFill>
                  <a:srgbClr val="000000"/>
                </a:solidFill>
              </a:rPr>
              <a:t>. </a:t>
            </a:r>
          </a:p>
          <a:p>
            <a:pPr algn="l"/>
            <a:r>
              <a:rPr lang="cs-CZ" altLang="cs-CZ" sz="1900" b="1" u="sng" dirty="0">
                <a:solidFill>
                  <a:srgbClr val="000000"/>
                </a:solidFill>
              </a:rPr>
              <a:t>Je to napětí, při kterém prochází motorem jmenovitý proud.</a:t>
            </a:r>
            <a:endParaRPr lang="cs-CZ" altLang="cs-CZ" sz="2000" b="1" u="sng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5580063" y="2636838"/>
            <a:ext cx="358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err="1">
                <a:solidFill>
                  <a:srgbClr val="000000"/>
                </a:solidFill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</a:rPr>
              <a:t>k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grpSp>
        <p:nvGrpSpPr>
          <p:cNvPr id="47139" name="Group 35"/>
          <p:cNvGrpSpPr>
            <a:grpSpLocks/>
          </p:cNvGrpSpPr>
          <p:nvPr/>
        </p:nvGrpSpPr>
        <p:grpSpPr bwMode="auto">
          <a:xfrm>
            <a:off x="5441950" y="2205038"/>
            <a:ext cx="2305050" cy="3240087"/>
            <a:chOff x="4150" y="1797"/>
            <a:chExt cx="1452" cy="2041"/>
          </a:xfrm>
        </p:grpSpPr>
        <p:sp>
          <p:nvSpPr>
            <p:cNvPr id="47140" name="Line 36"/>
            <p:cNvSpPr>
              <a:spLocks noChangeShapeType="1"/>
            </p:cNvSpPr>
            <p:nvPr/>
          </p:nvSpPr>
          <p:spPr bwMode="auto">
            <a:xfrm>
              <a:off x="4150" y="3521"/>
              <a:ext cx="145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41" name="Line 37"/>
            <p:cNvSpPr>
              <a:spLocks noChangeShapeType="1"/>
            </p:cNvSpPr>
            <p:nvPr/>
          </p:nvSpPr>
          <p:spPr bwMode="auto">
            <a:xfrm rot="5400000">
              <a:off x="3493" y="2818"/>
              <a:ext cx="20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42" name="Line 38"/>
          <p:cNvSpPr>
            <a:spLocks noChangeShapeType="1"/>
          </p:cNvSpPr>
          <p:nvPr/>
        </p:nvSpPr>
        <p:spPr bwMode="auto">
          <a:xfrm flipV="1">
            <a:off x="6011863" y="2492375"/>
            <a:ext cx="0" cy="244951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flipV="1">
            <a:off x="6010275" y="3286125"/>
            <a:ext cx="792163" cy="16557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6156325" y="2349500"/>
            <a:ext cx="503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Xk</a:t>
            </a: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5435600" y="6021388"/>
            <a:ext cx="504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I</a:t>
            </a:r>
            <a:r>
              <a:rPr lang="cs-CZ" altLang="cs-CZ" b="1" baseline="-25000">
                <a:solidFill>
                  <a:srgbClr val="000000"/>
                </a:solidFill>
              </a:rPr>
              <a:t>21k</a:t>
            </a:r>
          </a:p>
        </p:txBody>
      </p:sp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6659563" y="3514725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I</a:t>
            </a:r>
            <a:r>
              <a:rPr lang="cs-CZ" altLang="cs-CZ" b="1" baseline="-25000" dirty="0">
                <a:solidFill>
                  <a:srgbClr val="000000"/>
                </a:solidFill>
              </a:rPr>
              <a:t>1n</a:t>
            </a:r>
            <a:r>
              <a:rPr lang="cs-CZ" altLang="cs-CZ" b="1" dirty="0">
                <a:solidFill>
                  <a:srgbClr val="000000"/>
                </a:solidFill>
              </a:rPr>
              <a:t>= </a:t>
            </a:r>
            <a:r>
              <a:rPr lang="cs-CZ" altLang="cs-CZ" b="1" dirty="0" err="1">
                <a:solidFill>
                  <a:srgbClr val="000000"/>
                </a:solidFill>
              </a:rPr>
              <a:t>I</a:t>
            </a:r>
            <a:r>
              <a:rPr lang="cs-CZ" altLang="cs-CZ" b="1" baseline="-25000" dirty="0" err="1">
                <a:solidFill>
                  <a:srgbClr val="000000"/>
                </a:solidFill>
              </a:rPr>
              <a:t>k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sp>
        <p:nvSpPr>
          <p:cNvPr id="47147" name="Freeform 43"/>
          <p:cNvSpPr>
            <a:spLocks/>
          </p:cNvSpPr>
          <p:nvPr/>
        </p:nvSpPr>
        <p:spPr bwMode="auto">
          <a:xfrm>
            <a:off x="6011863" y="4221163"/>
            <a:ext cx="233362" cy="109537"/>
          </a:xfrm>
          <a:custGeom>
            <a:avLst/>
            <a:gdLst>
              <a:gd name="T0" fmla="*/ 0 w 147"/>
              <a:gd name="T1" fmla="*/ 0 h 69"/>
              <a:gd name="T2" fmla="*/ 90 w 147"/>
              <a:gd name="T3" fmla="*/ 26 h 69"/>
              <a:gd name="T4" fmla="*/ 147 w 147"/>
              <a:gd name="T5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" h="69">
                <a:moveTo>
                  <a:pt x="0" y="0"/>
                </a:moveTo>
                <a:cubicBezTo>
                  <a:pt x="15" y="4"/>
                  <a:pt x="66" y="15"/>
                  <a:pt x="90" y="26"/>
                </a:cubicBezTo>
                <a:cubicBezTo>
                  <a:pt x="114" y="37"/>
                  <a:pt x="135" y="60"/>
                  <a:pt x="147" y="69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5940425" y="386080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rot="10800000" flipV="1">
            <a:off x="5218113" y="4941888"/>
            <a:ext cx="792162" cy="16557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 flipV="1">
            <a:off x="6011863" y="2924175"/>
            <a:ext cx="941387" cy="19446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rot="16200000" flipV="1">
            <a:off x="6253957" y="2266156"/>
            <a:ext cx="452438" cy="9366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52" name="Text Box 48"/>
          <p:cNvSpPr txBox="1">
            <a:spLocks noChangeArrowheads="1"/>
          </p:cNvSpPr>
          <p:nvPr/>
        </p:nvSpPr>
        <p:spPr bwMode="auto">
          <a:xfrm>
            <a:off x="6877050" y="3068638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animBg="1"/>
      <p:bldP spid="47108" grpId="0" animBg="1"/>
      <p:bldP spid="47109" grpId="0"/>
      <p:bldP spid="47110" grpId="0"/>
      <p:bldP spid="47111" grpId="0" animBg="1"/>
      <p:bldP spid="47112" grpId="0" animBg="1"/>
      <p:bldP spid="47113" grpId="0"/>
      <p:bldP spid="47114" grpId="0"/>
      <p:bldP spid="47138" grpId="0"/>
      <p:bldP spid="47142" grpId="0" animBg="1"/>
      <p:bldP spid="47143" grpId="0" animBg="1"/>
      <p:bldP spid="47144" grpId="0"/>
      <p:bldP spid="47145" grpId="0"/>
      <p:bldP spid="47146" grpId="0"/>
      <p:bldP spid="47147" grpId="0" animBg="1"/>
      <p:bldP spid="47148" grpId="0"/>
      <p:bldP spid="47149" grpId="0" animBg="1"/>
      <p:bldP spid="47150" grpId="0" animBg="1"/>
      <p:bldP spid="47151" grpId="0" animBg="1"/>
      <p:bldP spid="471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 indukčního motoru nakrátko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33239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971550"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 defTabSz="971550"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971550"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971550"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5019675" algn="l"/>
                <a:tab pos="6727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Může se u motoru objevit stav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nakrátko - proud I</a:t>
            </a:r>
            <a:r>
              <a:rPr lang="cs-CZ" altLang="cs-CZ" sz="2000" b="1" baseline="-25000" dirty="0" smtClean="0">
                <a:solidFill>
                  <a:srgbClr val="000000"/>
                </a:solidFill>
              </a:rPr>
              <a:t>z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Na rozdíl od transformátoru ano: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</a:rPr>
              <a:t>Při spouštění</a:t>
            </a:r>
            <a:r>
              <a:rPr lang="cs-CZ" altLang="cs-CZ" sz="2000" b="1" dirty="0">
                <a:solidFill>
                  <a:srgbClr val="000000"/>
                </a:solidFill>
              </a:rPr>
              <a:t> – v prvním okamžiku je na vinutí plné napětí, ale rotor se </a:t>
            </a:r>
            <a:r>
              <a:rPr lang="en-US" altLang="cs-CZ" sz="2000" b="1" dirty="0" smtClean="0">
                <a:solidFill>
                  <a:srgbClr val="000000"/>
                </a:solidFill>
              </a:rPr>
              <a:t>je</a:t>
            </a:r>
            <a:r>
              <a:rPr lang="cs-CZ" altLang="cs-CZ" sz="2000" b="1" dirty="0" err="1" smtClean="0">
                <a:solidFill>
                  <a:srgbClr val="000000"/>
                </a:solidFill>
              </a:rPr>
              <a:t>ště</a:t>
            </a:r>
            <a:r>
              <a:rPr lang="en-US" altLang="cs-CZ" sz="2000" b="1" dirty="0" smtClean="0">
                <a:solidFill>
                  <a:srgbClr val="000000"/>
                </a:solidFill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netočí </a:t>
            </a:r>
            <a:r>
              <a:rPr lang="cs-CZ" altLang="cs-CZ" sz="2000" b="1" dirty="0">
                <a:solidFill>
                  <a:srgbClr val="000000"/>
                </a:solidFill>
              </a:rPr>
              <a:t>– krátkodobý režim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. I = I</a:t>
            </a:r>
            <a:r>
              <a:rPr lang="cs-CZ" altLang="cs-CZ" sz="2000" b="1" baseline="-25000" dirty="0" smtClean="0">
                <a:solidFill>
                  <a:srgbClr val="000000"/>
                </a:solidFill>
              </a:rPr>
              <a:t>z</a:t>
            </a:r>
          </a:p>
          <a:p>
            <a:r>
              <a:rPr lang="cs-CZ" altLang="cs-CZ" sz="2000" b="1" dirty="0" smtClean="0">
                <a:solidFill>
                  <a:srgbClr val="000000"/>
                </a:solidFill>
              </a:rPr>
              <a:t>2.	</a:t>
            </a:r>
            <a:r>
              <a:rPr lang="cs-CZ" altLang="cs-CZ" sz="2000" b="1" u="sng" dirty="0" smtClean="0">
                <a:solidFill>
                  <a:srgbClr val="000000"/>
                </a:solidFill>
              </a:rPr>
              <a:t>Při brzdění protiproudem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 – točivé magnetické pole se otáčí proti rotoru - krátkodobý režim do zastavení. I </a:t>
            </a:r>
            <a:r>
              <a:rPr lang="en-US" altLang="cs-CZ" sz="2000" b="1" dirty="0" smtClean="0">
                <a:solidFill>
                  <a:srgbClr val="000000"/>
                </a:solidFill>
              </a:rPr>
              <a:t>&gt; </a:t>
            </a:r>
            <a:r>
              <a:rPr lang="cs-CZ" altLang="cs-CZ" sz="2000" b="1" dirty="0">
                <a:solidFill>
                  <a:srgbClr val="000000"/>
                </a:solidFill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z</a:t>
            </a:r>
          </a:p>
          <a:p>
            <a:r>
              <a:rPr lang="cs-CZ" altLang="cs-CZ" sz="2000" b="1" dirty="0" smtClean="0">
                <a:solidFill>
                  <a:srgbClr val="000000"/>
                </a:solidFill>
              </a:rPr>
              <a:t>3</a:t>
            </a:r>
            <a:r>
              <a:rPr lang="cs-CZ" altLang="cs-CZ" sz="2000" b="1" dirty="0">
                <a:solidFill>
                  <a:srgbClr val="000000"/>
                </a:solidFill>
              </a:rPr>
              <a:t>.	</a:t>
            </a:r>
            <a:r>
              <a:rPr lang="cs-CZ" altLang="cs-CZ" sz="2000" b="1" u="sng" dirty="0">
                <a:solidFill>
                  <a:srgbClr val="000000"/>
                </a:solidFill>
              </a:rPr>
              <a:t>Reverzace</a:t>
            </a:r>
            <a:r>
              <a:rPr lang="cs-CZ" altLang="cs-CZ" sz="2000" b="1" dirty="0">
                <a:solidFill>
                  <a:srgbClr val="000000"/>
                </a:solidFill>
              </a:rPr>
              <a:t> – v okamžiku změny pořadí fází se točivé magnetické pole se otáčí proti rotoru – krátkodobý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režim do rozběhu do nového směru</a:t>
            </a:r>
            <a:r>
              <a:rPr lang="cs-CZ" altLang="cs-CZ" sz="2000" b="1" dirty="0">
                <a:solidFill>
                  <a:srgbClr val="000000"/>
                </a:solidFill>
              </a:rPr>
              <a:t>.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I </a:t>
            </a:r>
            <a:r>
              <a:rPr lang="en-US" altLang="cs-CZ" sz="2000" b="1" dirty="0">
                <a:solidFill>
                  <a:srgbClr val="000000"/>
                </a:solidFill>
              </a:rPr>
              <a:t>&gt; </a:t>
            </a:r>
            <a:r>
              <a:rPr lang="cs-CZ" altLang="cs-CZ" sz="2000" b="1" dirty="0">
                <a:solidFill>
                  <a:srgbClr val="000000"/>
                </a:solidFill>
              </a:rPr>
              <a:t>I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z</a:t>
            </a:r>
          </a:p>
          <a:p>
            <a:r>
              <a:rPr lang="cs-CZ" altLang="cs-CZ" sz="2000" b="1" dirty="0" smtClean="0">
                <a:solidFill>
                  <a:srgbClr val="000000"/>
                </a:solidFill>
              </a:rPr>
              <a:t> </a:t>
            </a:r>
            <a:endParaRPr lang="cs-CZ" altLang="cs-CZ" sz="2000" b="1" dirty="0">
              <a:solidFill>
                <a:srgbClr val="000000"/>
              </a:solidFill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79388" y="4124325"/>
            <a:ext cx="87852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971550"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 defTabSz="971550"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971550"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971550"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113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</a:rPr>
              <a:t>1.	Impedance nakrátko 	- Z</a:t>
            </a:r>
            <a:r>
              <a:rPr lang="cs-CZ" altLang="cs-CZ" sz="2400" b="1" u="sng" baseline="-25000">
                <a:solidFill>
                  <a:srgbClr val="000000"/>
                </a:solidFill>
              </a:rPr>
              <a:t>k </a:t>
            </a:r>
            <a:r>
              <a:rPr lang="cs-CZ" altLang="cs-CZ" sz="2400" b="1" u="sng">
                <a:solidFill>
                  <a:srgbClr val="000000"/>
                </a:solidFill>
              </a:rPr>
              <a:t>(</a:t>
            </a:r>
            <a:r>
              <a:rPr lang="cs-CZ" altLang="cs-CZ" sz="2400" b="1" u="sng">
                <a:solidFill>
                  <a:srgbClr val="000000"/>
                </a:solidFill>
                <a:sym typeface="Symbol" panose="05050102010706020507" pitchFamily="18" charset="2"/>
              </a:rPr>
              <a:t>)</a:t>
            </a:r>
            <a:r>
              <a:rPr lang="cs-CZ" altLang="cs-CZ" sz="2000" b="1">
                <a:solidFill>
                  <a:srgbClr val="000000"/>
                </a:solidFill>
              </a:rPr>
              <a:t>	</a:t>
            </a:r>
            <a:endParaRPr lang="cs-CZ" altLang="cs-CZ" sz="2000" b="1" u="sng" baseline="-25000">
              <a:solidFill>
                <a:srgbClr val="000000"/>
              </a:solidFill>
            </a:endParaRPr>
          </a:p>
        </p:txBody>
      </p:sp>
      <p:graphicFrame>
        <p:nvGraphicFramePr>
          <p:cNvPr id="48136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51050" y="4724400"/>
          <a:ext cx="5256213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5" name="Rovnice" r:id="rId3" imgW="1942920" imgH="685800" progId="Equation.3">
                  <p:embed/>
                </p:oleObj>
              </mc:Choice>
              <mc:Fallback>
                <p:oleObj name="Rovnice" r:id="rId3" imgW="194292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724400"/>
                        <a:ext cx="5256213" cy="18526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 indukčního motoru  nakrátko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26368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2.	Proud nakrátko motoru (záběrový proud)	- I</a:t>
            </a:r>
            <a:r>
              <a:rPr lang="cs-CZ" altLang="cs-CZ" sz="2400" b="1" u="sng" baseline="-25000" dirty="0">
                <a:solidFill>
                  <a:srgbClr val="000000"/>
                </a:solidFill>
              </a:rPr>
              <a:t>z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Čím je dána jeho velikost ?	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000" b="1" u="sng" dirty="0">
                <a:solidFill>
                  <a:srgbClr val="000000"/>
                </a:solidFill>
              </a:rPr>
              <a:t>impedancí indukčního motoru </a:t>
            </a:r>
            <a:r>
              <a:rPr lang="cs-CZ" altLang="cs-CZ" sz="2000" b="1" u="sng" dirty="0" err="1">
                <a:solidFill>
                  <a:srgbClr val="000000"/>
                </a:solidFill>
              </a:rPr>
              <a:t>Z</a:t>
            </a:r>
            <a:r>
              <a:rPr lang="cs-CZ" altLang="cs-CZ" sz="2000" b="1" u="sng" baseline="-25000" dirty="0" err="1">
                <a:solidFill>
                  <a:srgbClr val="000000"/>
                </a:solidFill>
              </a:rPr>
              <a:t>k</a:t>
            </a:r>
            <a:r>
              <a:rPr lang="cs-CZ" altLang="cs-CZ" sz="2000" b="1" u="sng" dirty="0">
                <a:solidFill>
                  <a:srgbClr val="000000"/>
                </a:solidFill>
              </a:rPr>
              <a:t> a napětím sítě </a:t>
            </a:r>
            <a:r>
              <a:rPr lang="cs-CZ" altLang="cs-CZ" sz="2000" b="1" u="sng" dirty="0" err="1">
                <a:solidFill>
                  <a:srgbClr val="000000"/>
                </a:solidFill>
              </a:rPr>
              <a:t>U</a:t>
            </a:r>
            <a:r>
              <a:rPr lang="cs-CZ" altLang="cs-CZ" sz="2000" b="1" u="sng" baseline="-25000" dirty="0" err="1">
                <a:solidFill>
                  <a:srgbClr val="000000"/>
                </a:solidFill>
              </a:rPr>
              <a:t>n</a:t>
            </a:r>
            <a:r>
              <a:rPr lang="cs-CZ" altLang="cs-CZ" sz="2000" b="1" dirty="0">
                <a:solidFill>
                  <a:srgbClr val="000000"/>
                </a:solidFill>
              </a:rPr>
              <a:t> (nemusí to být jmenovité napětí motoru).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Při výpočtu předpokládáme lineární závislost napětí a proudu.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200" b="1" u="sng" dirty="0">
                <a:solidFill>
                  <a:srgbClr val="000000"/>
                </a:solidFill>
              </a:rPr>
              <a:t>Velikost proudu nakrátko (záběrového proudu) I</a:t>
            </a:r>
            <a:r>
              <a:rPr lang="cs-CZ" altLang="cs-CZ" sz="2200" b="1" u="sng" baseline="-25000" dirty="0">
                <a:solidFill>
                  <a:srgbClr val="000000"/>
                </a:solidFill>
              </a:rPr>
              <a:t>z</a:t>
            </a:r>
            <a:r>
              <a:rPr lang="cs-CZ" altLang="cs-CZ" sz="2200" b="1" u="sng" dirty="0">
                <a:solidFill>
                  <a:srgbClr val="000000"/>
                </a:solidFill>
              </a:rPr>
              <a:t> = (4-7)I</a:t>
            </a:r>
            <a:r>
              <a:rPr lang="cs-CZ" altLang="cs-CZ" sz="2200" b="1" u="sng" baseline="-25000" dirty="0">
                <a:solidFill>
                  <a:srgbClr val="000000"/>
                </a:solidFill>
              </a:rPr>
              <a:t>n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endParaRPr lang="cs-CZ" altLang="cs-CZ" sz="2200" b="1" baseline="-25000" dirty="0">
              <a:solidFill>
                <a:srgbClr val="000000"/>
              </a:solidFill>
            </a:endParaRPr>
          </a:p>
        </p:txBody>
      </p:sp>
      <p:graphicFrame>
        <p:nvGraphicFramePr>
          <p:cNvPr id="49156" name="Object 4"/>
          <p:cNvGraphicFramePr>
            <a:graphicFrameLocks noGrp="1" noChangeAspect="1"/>
          </p:cNvGraphicFramePr>
          <p:nvPr>
            <p:ph/>
          </p:nvPr>
        </p:nvGraphicFramePr>
        <p:xfrm>
          <a:off x="4643438" y="3810000"/>
          <a:ext cx="3457575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0" name="Rovnice" r:id="rId3" imgW="1549080" imgH="1346040" progId="Equation.3">
                  <p:embed/>
                </p:oleObj>
              </mc:Choice>
              <mc:Fallback>
                <p:oleObj name="Rovnice" r:id="rId3" imgW="1549080" imgH="1346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810000"/>
                        <a:ext cx="3457575" cy="30035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193925" y="4013200"/>
            <a:ext cx="1657350" cy="46166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1. způsob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3851275" y="4230688"/>
            <a:ext cx="5762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193925" y="4878388"/>
            <a:ext cx="1657350" cy="46166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2. způsob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3851275" y="5148263"/>
            <a:ext cx="576263" cy="95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39750" y="5881688"/>
            <a:ext cx="2952750" cy="8604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přesný výpočet z měření nakrátko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3490913" y="6240463"/>
            <a:ext cx="1027112" cy="95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7" grpId="0" animBg="1"/>
      <p:bldP spid="49158" grpId="0" animBg="1"/>
      <p:bldP spid="49159" grpId="0" animBg="1"/>
      <p:bldP spid="49160" grpId="0" animBg="1"/>
      <p:bldP spid="49162" grpId="0" animBg="1"/>
      <p:bldP spid="4916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23850" y="260350"/>
            <a:ext cx="84248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 indukčního motoru nakrátko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785225" cy="1981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3.	Účiník nakrátko	- cos </a:t>
            </a: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400" b="1" u="sng" baseline="-25000" dirty="0">
                <a:solidFill>
                  <a:srgbClr val="000000"/>
                </a:solidFill>
              </a:rPr>
              <a:t>k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jeho velikost je dána podílem činné a jalové složky impedance indukčního motoru </a:t>
            </a:r>
            <a:r>
              <a:rPr lang="cs-CZ" altLang="cs-CZ" sz="2000" b="1" dirty="0" err="1">
                <a:solidFill>
                  <a:srgbClr val="000000"/>
                </a:solidFill>
              </a:rPr>
              <a:t>Z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</a:rPr>
              <a:t> (cos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/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Z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Vlivem vzduchové mezery (větší rozptyl) je účiník nakrátko výrazně menší než u transformátorů (u motorů středních výkonů 0,3 - 0,5).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79388" y="3357563"/>
            <a:ext cx="8785225" cy="2743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4.	Ztráty nakrátko (ztráty ve vinutí)	- </a:t>
            </a: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</a:t>
            </a:r>
            <a:r>
              <a:rPr lang="cs-CZ" altLang="cs-CZ" sz="2400" b="1" u="sng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 u="sng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 = </a:t>
            </a:r>
            <a:r>
              <a:rPr lang="cs-CZ" altLang="cs-CZ" sz="2400" b="1" u="sng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400" b="1" u="sng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j</a:t>
            </a:r>
            <a:endParaRPr lang="cs-CZ" altLang="cs-CZ" sz="2400" b="1" u="sng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	jsou dány proudem a odporem vinutí.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Ztráty lze vyjádřit obecně pomocí </a:t>
            </a:r>
            <a:r>
              <a:rPr lang="cs-CZ" altLang="cs-CZ" sz="2000" b="1" dirty="0" err="1">
                <a:solidFill>
                  <a:srgbClr val="000000"/>
                </a:solidFill>
              </a:rPr>
              <a:t>Jouleova</a:t>
            </a:r>
            <a:r>
              <a:rPr lang="cs-CZ" altLang="cs-CZ" sz="2000" b="1" dirty="0">
                <a:solidFill>
                  <a:srgbClr val="000000"/>
                </a:solidFill>
              </a:rPr>
              <a:t> zákona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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j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= R*I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Pro motor platí: 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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kn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= P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j1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+ P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j2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= 3*(R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+ R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=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	= 3*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 baseline="30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Ztráty nakrátko lze určit měřením (wattmetr) nebo výpočtem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7092280" y="4292600"/>
            <a:ext cx="1008062" cy="5048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276600" y="4797425"/>
            <a:ext cx="5472113" cy="863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1" grpId="0" animBg="1"/>
      <p:bldP spid="50181" grpId="1" animBg="1"/>
      <p:bldP spid="50182" grpId="0" animBg="1"/>
      <p:bldP spid="5018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23850" y="115888"/>
            <a:ext cx="842486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měření naprázdno </a:t>
            </a:r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749300"/>
            <a:ext cx="6337300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79388" y="5373688"/>
            <a:ext cx="8785225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95350" indent="-895350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74738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4125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3513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-	protažení křivky na osu výkonu a průsečík s osou výkonu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j10	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-	ztráty naprázdno ve vinutí statoru (ve vinutí rotoru lze ztráty zanedbat). 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j10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= 3*R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1v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on</a:t>
            </a:r>
            <a:r>
              <a:rPr lang="cs-CZ" altLang="cs-CZ" sz="2000" b="1" baseline="30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-	ztráty v magnetickém obvodu statoru, 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FE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= P0 - 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m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- 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j10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71663" y="260648"/>
            <a:ext cx="5472112" cy="736600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Točivé magnetické pole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713788" cy="53657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06675" indent="-2606675" algn="l"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2422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Magnetické pole může být: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*	</a:t>
            </a:r>
            <a:r>
              <a:rPr lang="cs-CZ" altLang="cs-CZ" sz="2200" b="1" u="sng" dirty="0">
                <a:solidFill>
                  <a:srgbClr val="000000"/>
                </a:solidFill>
              </a:rPr>
              <a:t>pulsující</a:t>
            </a:r>
            <a:r>
              <a:rPr lang="cs-CZ" altLang="cs-CZ" sz="2000" b="1" dirty="0">
                <a:solidFill>
                  <a:srgbClr val="000000"/>
                </a:solidFill>
              </a:rPr>
              <a:t>	-	je vytvořeno jednofázovým proudem. 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	K roztočení motoru nestačí, k chodu ano.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využití	-	chod jednofázového motoru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*	</a:t>
            </a:r>
            <a:r>
              <a:rPr lang="cs-CZ" altLang="cs-CZ" sz="2200" b="1" u="sng" dirty="0">
                <a:solidFill>
                  <a:srgbClr val="000000"/>
                </a:solidFill>
              </a:rPr>
              <a:t>točivé kruhové</a:t>
            </a:r>
            <a:r>
              <a:rPr lang="cs-CZ" altLang="cs-CZ" sz="2000" b="1" dirty="0">
                <a:solidFill>
                  <a:srgbClr val="000000"/>
                </a:solidFill>
              </a:rPr>
              <a:t>	-	je vytvořeno trojfázovým proudem nebo při fázovém posunu dvou stejných proudů o 90</a:t>
            </a:r>
            <a:r>
              <a:rPr lang="cs-CZ" altLang="cs-CZ" sz="2000" b="1" baseline="30000" dirty="0">
                <a:solidFill>
                  <a:srgbClr val="000000"/>
                </a:solidFill>
              </a:rPr>
              <a:t>0</a:t>
            </a: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	využití	-	trojfázové střídavé motory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</a:t>
            </a:r>
            <a:r>
              <a:rPr lang="cs-CZ" altLang="cs-CZ" sz="2200" b="1" dirty="0">
                <a:solidFill>
                  <a:srgbClr val="000000"/>
                </a:solidFill>
              </a:rPr>
              <a:t>	</a:t>
            </a:r>
            <a:r>
              <a:rPr lang="cs-CZ" altLang="cs-CZ" sz="2200" b="1" u="sng" dirty="0">
                <a:solidFill>
                  <a:srgbClr val="000000"/>
                </a:solidFill>
              </a:rPr>
              <a:t>točivé eliptické</a:t>
            </a:r>
            <a:r>
              <a:rPr lang="cs-CZ" altLang="cs-CZ" sz="2000" b="1" dirty="0">
                <a:solidFill>
                  <a:srgbClr val="000000"/>
                </a:solidFill>
              </a:rPr>
              <a:t>	-	je vytvořeno dvěma fázově posunutými proudy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využití	-	rozběh jednofázového motoru, motor se stíněným pólem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*	</a:t>
            </a:r>
            <a:r>
              <a:rPr lang="cs-CZ" altLang="cs-CZ" sz="2200" b="1" u="sng" dirty="0">
                <a:solidFill>
                  <a:srgbClr val="000000"/>
                </a:solidFill>
              </a:rPr>
              <a:t>točivé postupné</a:t>
            </a:r>
            <a:r>
              <a:rPr lang="cs-CZ" altLang="cs-CZ" sz="2000" b="1" dirty="0">
                <a:solidFill>
                  <a:srgbClr val="000000"/>
                </a:solidFill>
              </a:rPr>
              <a:t>	-	výsledný fázor indukčního toku se nepohybuje plynule, ale po krocích (úhlech).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využití	-	elektronické napájení střídavých a speciálních stejnosměrných motorů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23850" y="115888"/>
            <a:ext cx="842486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 měření </a:t>
            </a:r>
            <a:r>
              <a:rPr lang="cs-CZ" altLang="cs-CZ" sz="36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nakrátko </a:t>
            </a:r>
            <a:endParaRPr lang="cs-CZ" altLang="cs-CZ" sz="3600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79388" y="5734050"/>
            <a:ext cx="8785225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95350" indent="-895350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74738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4125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3513"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971550"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971550" fontAlgn="base">
              <a:spcBef>
                <a:spcPct val="0"/>
              </a:spcBef>
              <a:spcAft>
                <a:spcPct val="0"/>
              </a:spcAft>
              <a:tabLst>
                <a:tab pos="719138" algn="l"/>
                <a:tab pos="3051175" algn="l"/>
                <a:tab pos="5207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k0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-	tečna ke křivce a průsečík s osou napětí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	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-	ztráty nakrátko ve vinutí motoru,  P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= 3*R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*I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z</a:t>
            </a:r>
            <a:r>
              <a:rPr lang="cs-CZ" altLang="cs-CZ" sz="2000" b="1" baseline="30000">
                <a:solidFill>
                  <a:srgbClr val="000000"/>
                </a:solidFill>
                <a:sym typeface="Symbol" panose="05050102010706020507" pitchFamily="18" charset="2"/>
              </a:rPr>
              <a:t>2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(ztráty v železe jsou zanedbány).</a:t>
            </a:r>
            <a:endParaRPr lang="cs-CZ" altLang="cs-CZ" sz="2000" b="1" baseline="30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36613"/>
            <a:ext cx="7704138" cy="479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Výpočet parametrů indukčního stroje 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864235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1. 	Podélné parametry	-	</a:t>
            </a:r>
            <a:r>
              <a:rPr lang="cs-CZ" altLang="cs-CZ" sz="2400" b="1" u="sng" dirty="0" err="1">
                <a:solidFill>
                  <a:srgbClr val="000000"/>
                </a:solidFill>
              </a:rPr>
              <a:t>R</a:t>
            </a:r>
            <a:r>
              <a:rPr lang="cs-CZ" altLang="cs-CZ" sz="2400" b="1" u="sng" baseline="-25000" dirty="0" err="1">
                <a:solidFill>
                  <a:srgbClr val="000000"/>
                </a:solidFill>
              </a:rPr>
              <a:t>k</a:t>
            </a:r>
            <a:r>
              <a:rPr lang="cs-CZ" altLang="cs-CZ" sz="2400" b="1" u="sng" dirty="0">
                <a:solidFill>
                  <a:srgbClr val="000000"/>
                </a:solidFill>
              </a:rPr>
              <a:t>, </a:t>
            </a:r>
            <a:r>
              <a:rPr lang="cs-CZ" altLang="cs-CZ" sz="2400" b="1" u="sng" dirty="0" err="1">
                <a:solidFill>
                  <a:srgbClr val="000000"/>
                </a:solidFill>
              </a:rPr>
              <a:t>X</a:t>
            </a:r>
            <a:r>
              <a:rPr lang="cs-CZ" altLang="cs-CZ" sz="2400" b="1" u="sng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endParaRPr lang="cs-CZ" altLang="cs-CZ" sz="2400" b="1" u="sng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Vstupní hodnoty pro výpočet:	U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1n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endParaRPr lang="cs-CZ" altLang="cs-CZ" sz="20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916613" y="2085975"/>
          <a:ext cx="2976562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1" name="Rovnice" r:id="rId3" imgW="1333440" imgH="444240" progId="Equation.3">
                  <p:embed/>
                </p:oleObj>
              </mc:Choice>
              <mc:Fallback>
                <p:oleObj name="Rovnice" r:id="rId3" imgW="133344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613" y="2085975"/>
                        <a:ext cx="2976562" cy="9921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61063" y="3265488"/>
          <a:ext cx="13716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2" name="Rovnice" r:id="rId5" imgW="634680" imgH="457200" progId="Equation.3">
                  <p:embed/>
                </p:oleObj>
              </mc:Choice>
              <mc:Fallback>
                <p:oleObj name="Rovnice" r:id="rId5" imgW="6346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3265488"/>
                        <a:ext cx="1371600" cy="9874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962650" y="4397375"/>
          <a:ext cx="245268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3" name="Rovnice" r:id="rId7" imgW="1041120" imgH="457200" progId="Equation.3">
                  <p:embed/>
                </p:oleObj>
              </mc:Choice>
              <mc:Fallback>
                <p:oleObj name="Rovnice" r:id="rId7" imgW="104112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4397375"/>
                        <a:ext cx="2452688" cy="1025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11188" y="2341563"/>
            <a:ext cx="3384550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a)	výpočet účiníku nakrátko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323850" y="3494088"/>
            <a:ext cx="3887788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b)	výpočet impedance nakrátko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23850" y="4292600"/>
            <a:ext cx="395922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c)	výpočet podélných parametrů</a:t>
            </a: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4570413" y="2349500"/>
            <a:ext cx="865187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59" name="AutoShape 11"/>
          <p:cNvSpPr>
            <a:spLocks noChangeArrowheads="1"/>
          </p:cNvSpPr>
          <p:nvPr/>
        </p:nvSpPr>
        <p:spPr bwMode="auto">
          <a:xfrm>
            <a:off x="4572000" y="3573463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>
            <a:off x="4572000" y="4365625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4859338" y="1484313"/>
            <a:ext cx="2233612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5" grpId="0"/>
      <p:bldP spid="53256" grpId="0"/>
      <p:bldP spid="53257" grpId="0"/>
      <p:bldP spid="53258" grpId="0" animBg="1"/>
      <p:bldP spid="53259" grpId="0" animBg="1"/>
      <p:bldP spid="53260" grpId="0" animBg="1"/>
      <p:bldP spid="53262" grpId="0" animBg="1"/>
      <p:bldP spid="5326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Výpočet parametrů indukčního stroje </a:t>
            </a:r>
          </a:p>
        </p:txBody>
      </p:sp>
      <p:graphicFrame>
        <p:nvGraphicFramePr>
          <p:cNvPr id="5427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851275" y="2506663"/>
          <a:ext cx="50419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5" name="Rovnice" r:id="rId3" imgW="2882880" imgH="444240" progId="Equation.3">
                  <p:embed/>
                </p:oleObj>
              </mc:Choice>
              <mc:Fallback>
                <p:oleObj name="Rovnice" r:id="rId3" imgW="28828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506663"/>
                        <a:ext cx="5041900" cy="7778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87900" y="3716338"/>
          <a:ext cx="3887788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6" name="Rovnice" r:id="rId5" imgW="1752480" imgH="457200" progId="Equation.3">
                  <p:embed/>
                </p:oleObj>
              </mc:Choice>
              <mc:Fallback>
                <p:oleObj name="Rovnice" r:id="rId5" imgW="17524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716338"/>
                        <a:ext cx="3887788" cy="1011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63938" y="5516563"/>
          <a:ext cx="532765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7" name="Rovnice" r:id="rId7" imgW="2476440" imgH="457200" progId="Equation.3">
                  <p:embed/>
                </p:oleObj>
              </mc:Choice>
              <mc:Fallback>
                <p:oleObj name="Rovnice" r:id="rId7" imgW="24764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516563"/>
                        <a:ext cx="5327650" cy="9826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79388" y="2708275"/>
            <a:ext cx="33845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a)	výpočet účiníku nakrátko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323850" y="4076700"/>
            <a:ext cx="388778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b)	výpočet impedance nakrátko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323850" y="4933950"/>
            <a:ext cx="395922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c)	výpočet podélných parametrů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250825" y="836613"/>
            <a:ext cx="8424863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u="sng" dirty="0">
                <a:solidFill>
                  <a:srgbClr val="000000"/>
                </a:solidFill>
              </a:rPr>
              <a:t>Příklad</a:t>
            </a:r>
            <a:r>
              <a:rPr lang="cs-CZ" altLang="cs-CZ" b="1" dirty="0">
                <a:solidFill>
                  <a:srgbClr val="000000"/>
                </a:solidFill>
              </a:rPr>
              <a:t>:</a:t>
            </a:r>
          </a:p>
          <a:p>
            <a:pPr algn="l"/>
            <a:r>
              <a:rPr lang="cs-CZ" altLang="cs-CZ" b="1" dirty="0">
                <a:solidFill>
                  <a:srgbClr val="000000"/>
                </a:solidFill>
              </a:rPr>
              <a:t>Vypočítejte podélné parametry indukčního motoru s výkonem 4kW, napětím nakrátko 117,3 V, jmenovitým napětím 380 V, jmenovitým proudem 9,1 A </a:t>
            </a:r>
            <a:r>
              <a:rPr lang="cs-CZ" altLang="cs-CZ" b="1" dirty="0" err="1">
                <a:solidFill>
                  <a:srgbClr val="000000"/>
                </a:solidFill>
              </a:rPr>
              <a:t>a</a:t>
            </a:r>
            <a:r>
              <a:rPr lang="cs-CZ" altLang="cs-CZ" b="1" dirty="0">
                <a:solidFill>
                  <a:srgbClr val="000000"/>
                </a:solidFill>
              </a:rPr>
              <a:t> výkonem nakrátko 640W.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9" grpId="0"/>
      <p:bldP spid="54280" grpId="0"/>
      <p:bldP spid="54281" grpId="0"/>
      <p:bldP spid="542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Výpočet parametrů indukčního stroje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864235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406775" algn="l"/>
                <a:tab pos="3589338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2. 	Příčné parametry	-	R</a:t>
            </a:r>
            <a:r>
              <a:rPr lang="cs-CZ" altLang="cs-CZ" sz="2400" b="1" u="sng" baseline="-25000" dirty="0">
                <a:solidFill>
                  <a:srgbClr val="000000"/>
                </a:solidFill>
              </a:rPr>
              <a:t>FE</a:t>
            </a:r>
            <a:r>
              <a:rPr lang="cs-CZ" altLang="cs-CZ" sz="2400" b="1" u="sng" dirty="0">
                <a:solidFill>
                  <a:srgbClr val="000000"/>
                </a:solidFill>
              </a:rPr>
              <a:t>, </a:t>
            </a:r>
            <a:r>
              <a:rPr lang="cs-CZ" altLang="cs-CZ" sz="2400" b="1" u="sng" dirty="0" err="1">
                <a:solidFill>
                  <a:srgbClr val="000000"/>
                </a:solidFill>
              </a:rPr>
              <a:t>X</a:t>
            </a:r>
            <a:r>
              <a:rPr lang="cs-CZ" altLang="cs-CZ" sz="2400" b="1" u="sng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endParaRPr lang="cs-CZ" altLang="cs-CZ" sz="2400" b="1" u="sng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Vstupní hodnoty pro výpočet:	U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1n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o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</a:t>
            </a:r>
            <a:r>
              <a:rPr lang="cs-CZ" altLang="cs-CZ" sz="2000" b="1" dirty="0" err="1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sz="20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k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, I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</p:txBody>
      </p:sp>
      <p:graphicFrame>
        <p:nvGraphicFramePr>
          <p:cNvPr id="5632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930900" y="2085975"/>
          <a:ext cx="2947988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2" name="Rovnice" r:id="rId3" imgW="1320480" imgH="444240" progId="Equation.3">
                  <p:embed/>
                </p:oleObj>
              </mc:Choice>
              <mc:Fallback>
                <p:oleObj name="Rovnice" r:id="rId3" imgW="13204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2085975"/>
                        <a:ext cx="2947988" cy="9921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61063" y="3436938"/>
          <a:ext cx="13716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3" name="Rovnice" r:id="rId5" imgW="1002960" imgH="469800" progId="Equation.3">
                  <p:embed/>
                </p:oleObj>
              </mc:Choice>
              <mc:Fallback>
                <p:oleObj name="Rovnice" r:id="rId5" imgW="10029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3436938"/>
                        <a:ext cx="1371600" cy="6429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440488" y="4562475"/>
          <a:ext cx="245268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4" name="Rovnice" r:id="rId7" imgW="850680" imgH="241200" progId="Equation.3">
                  <p:embed/>
                </p:oleObj>
              </mc:Choice>
              <mc:Fallback>
                <p:oleObj name="Rovnice" r:id="rId7" imgW="8506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488" y="4562475"/>
                        <a:ext cx="2452687" cy="6953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23850" y="2341563"/>
            <a:ext cx="3671888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a)	výpočet účiníku naprázdno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23850" y="3494088"/>
            <a:ext cx="3887788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b)	výpočet činné a jalové složky proudu naprázdno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107950" y="4724400"/>
            <a:ext cx="4824413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c)	zápis proudu naprázdno v komplexním tvaru </a:t>
            </a: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4570413" y="2349500"/>
            <a:ext cx="865187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4572000" y="3573463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5219700" y="4868863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4859338" y="1484313"/>
            <a:ext cx="2520950" cy="431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7" grpId="0"/>
      <p:bldP spid="56328" grpId="0"/>
      <p:bldP spid="56329" grpId="0"/>
      <p:bldP spid="56330" grpId="0" animBg="1"/>
      <p:bldP spid="56331" grpId="0" animBg="1"/>
      <p:bldP spid="56332" grpId="0" animBg="1"/>
      <p:bldP spid="56333" grpId="0" animBg="1"/>
      <p:bldP spid="5633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00563" y="269875"/>
          <a:ext cx="439261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5" name="Rovnice" r:id="rId3" imgW="2120760" imgH="393480" progId="Equation.3">
                  <p:embed/>
                </p:oleObj>
              </mc:Choice>
              <mc:Fallback>
                <p:oleObj name="Rovnice" r:id="rId3" imgW="21207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69875"/>
                        <a:ext cx="4392612" cy="815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35600" y="1484313"/>
          <a:ext cx="295275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6" name="Rovnice" r:id="rId5" imgW="1117440" imgH="241200" progId="Equation.3">
                  <p:embed/>
                </p:oleObj>
              </mc:Choice>
              <mc:Fallback>
                <p:oleObj name="Rovnice" r:id="rId5" imgW="111744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484313"/>
                        <a:ext cx="2952750" cy="6397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03800" y="2205038"/>
          <a:ext cx="36004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7" name="Rovnice" r:id="rId7" imgW="2070000" imgH="469800" progId="Equation.3">
                  <p:embed/>
                </p:oleObj>
              </mc:Choice>
              <mc:Fallback>
                <p:oleObj name="Rovnice" r:id="rId7" imgW="207000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205038"/>
                        <a:ext cx="3600450" cy="8191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79388" y="188913"/>
            <a:ext cx="3024187" cy="9159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d)	výpočet úbytku napětí na podélné impedanci statorového vinutí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79388" y="1628775"/>
            <a:ext cx="3960812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e)	výpočet indukovaného napětí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15900" y="2420938"/>
            <a:ext cx="3492500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f)	výpočet příčné admitance </a:t>
            </a:r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3492500" y="549275"/>
            <a:ext cx="865188" cy="287338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4427538" y="1700213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3851275" y="2420938"/>
            <a:ext cx="865188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5795963" y="3357563"/>
          <a:ext cx="1565275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8" name="Rovnice" r:id="rId9" imgW="736560" imgH="876240" progId="Equation.3">
                  <p:embed/>
                </p:oleObj>
              </mc:Choice>
              <mc:Fallback>
                <p:oleObj name="Rovnice" r:id="rId9" imgW="736560" imgH="8762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357563"/>
                        <a:ext cx="1565275" cy="186531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215900" y="3933825"/>
            <a:ext cx="385127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g)	výpočet příčných parametrů</a:t>
            </a:r>
          </a:p>
        </p:txBody>
      </p:sp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4427538" y="4005263"/>
            <a:ext cx="865187" cy="287337"/>
          </a:xfrm>
          <a:prstGeom prst="rightArrow">
            <a:avLst>
              <a:gd name="adj1" fmla="val 50000"/>
              <a:gd name="adj2" fmla="val 75276"/>
            </a:avLst>
          </a:prstGeom>
          <a:solidFill>
            <a:srgbClr val="CCFFCC"/>
          </a:solidFill>
          <a:ln w="25400">
            <a:solidFill>
              <a:srgbClr val="008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/>
      <p:bldP spid="57352" grpId="0"/>
      <p:bldP spid="57353" grpId="0"/>
      <p:bldP spid="57354" grpId="0" animBg="1"/>
      <p:bldP spid="57355" grpId="0" animBg="1"/>
      <p:bldP spid="57356" grpId="0" animBg="1"/>
      <p:bldP spid="57359" grpId="0"/>
      <p:bldP spid="573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79388" y="115888"/>
            <a:ext cx="88566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Výpočet parametrů indukčního stroje 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07950" y="2349500"/>
            <a:ext cx="8424863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a)	podélné parametry (předchozí příklad)	</a:t>
            </a:r>
            <a:r>
              <a:rPr lang="cs-CZ" altLang="cs-CZ" b="1" dirty="0" err="1">
                <a:solidFill>
                  <a:srgbClr val="000000"/>
                </a:solidFill>
              </a:rPr>
              <a:t>Rk</a:t>
            </a:r>
            <a:r>
              <a:rPr lang="cs-CZ" altLang="cs-CZ" b="1" dirty="0">
                <a:solidFill>
                  <a:srgbClr val="000000"/>
                </a:solidFill>
              </a:rPr>
              <a:t> = 2,58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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Xk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7 	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07950" y="836613"/>
            <a:ext cx="8893175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b="1" u="sng" dirty="0">
                <a:solidFill>
                  <a:srgbClr val="000000"/>
                </a:solidFill>
              </a:rPr>
              <a:t>Příklad</a:t>
            </a:r>
            <a:r>
              <a:rPr lang="cs-CZ" altLang="cs-CZ" b="1" dirty="0">
                <a:solidFill>
                  <a:srgbClr val="000000"/>
                </a:solidFill>
              </a:rPr>
              <a:t>:</a:t>
            </a:r>
          </a:p>
          <a:p>
            <a:pPr algn="l"/>
            <a:r>
              <a:rPr lang="cs-CZ" altLang="cs-CZ" b="1" dirty="0">
                <a:solidFill>
                  <a:srgbClr val="000000"/>
                </a:solidFill>
              </a:rPr>
              <a:t>Vypočítejte podélné parametry indukčního motoru s výkonem 4kW, napětím nakrátko 117,3 V, jmenovitým napětím 380 V, jmenovitým proudem 9,1 A </a:t>
            </a:r>
            <a:r>
              <a:rPr lang="cs-CZ" altLang="cs-CZ" b="1" dirty="0" err="1">
                <a:solidFill>
                  <a:srgbClr val="000000"/>
                </a:solidFill>
              </a:rPr>
              <a:t>a</a:t>
            </a:r>
            <a:r>
              <a:rPr lang="cs-CZ" altLang="cs-CZ" b="1" dirty="0">
                <a:solidFill>
                  <a:srgbClr val="000000"/>
                </a:solidFill>
              </a:rPr>
              <a:t> výkonem nakrátko 640W. Proud naprázdno je 4,46 A, výkon naprázdno je  280W</a:t>
            </a:r>
          </a:p>
        </p:txBody>
      </p:sp>
      <p:graphicFrame>
        <p:nvGraphicFramePr>
          <p:cNvPr id="55309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3960813" y="3141663"/>
          <a:ext cx="50038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6" name="Rovnice" r:id="rId3" imgW="2882880" imgH="444240" progId="Equation.3">
                  <p:embed/>
                </p:oleObj>
              </mc:Choice>
              <mc:Fallback>
                <p:oleObj name="Rovnice" r:id="rId3" imgW="2882880" imgH="4442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813" y="3141663"/>
                        <a:ext cx="5003800" cy="771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107950" y="3340100"/>
            <a:ext cx="3671888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b)	výpočet účiníku naprázdno</a:t>
            </a:r>
          </a:p>
        </p:txBody>
      </p:sp>
      <p:graphicFrame>
        <p:nvGraphicFramePr>
          <p:cNvPr id="55312" name="Object 1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84663" y="4076700"/>
          <a:ext cx="4608512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7" name="Rovnice" r:id="rId5" imgW="2374560" imgH="469800" progId="Equation.3">
                  <p:embed/>
                </p:oleObj>
              </mc:Choice>
              <mc:Fallback>
                <p:oleObj name="Rovnice" r:id="rId5" imgW="2374560" imgH="469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076700"/>
                        <a:ext cx="4608512" cy="9128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07950" y="4227513"/>
            <a:ext cx="3887788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c)	výpočet činné a jalové složky proudu naprázdno</a:t>
            </a:r>
          </a:p>
        </p:txBody>
      </p:sp>
      <p:graphicFrame>
        <p:nvGraphicFramePr>
          <p:cNvPr id="55315" name="Object 1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03800" y="5487988"/>
          <a:ext cx="403383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8" name="Rovnice" r:id="rId7" imgW="1841400" imgH="241200" progId="Equation.3">
                  <p:embed/>
                </p:oleObj>
              </mc:Choice>
              <mc:Fallback>
                <p:oleObj name="Rovnice" r:id="rId7" imgW="1841400" imgH="241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487988"/>
                        <a:ext cx="4033838" cy="5286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107950" y="5462588"/>
            <a:ext cx="4824413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d)	zápis proudu naprázdno v komplexním tvaru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302" grpId="0"/>
      <p:bldP spid="55305" grpId="0"/>
      <p:bldP spid="55310" grpId="0"/>
      <p:bldP spid="55313" grpId="0"/>
      <p:bldP spid="553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3276600" y="188913"/>
          <a:ext cx="5688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7" name="Rovnice" r:id="rId3" imgW="2895480" imgH="799920" progId="Equation.3">
                  <p:embed/>
                </p:oleObj>
              </mc:Choice>
              <mc:Fallback>
                <p:oleObj name="Rovnice" r:id="rId3" imgW="2895480" imgH="7999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8913"/>
                        <a:ext cx="5688013" cy="15335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79388" y="549275"/>
            <a:ext cx="3024187" cy="9159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e)	výpočet úbytku napětí na podélné impedanci statorového vinutí</a:t>
            </a:r>
          </a:p>
        </p:txBody>
      </p:sp>
      <p:graphicFrame>
        <p:nvGraphicFramePr>
          <p:cNvPr id="61454" name="Object 14"/>
          <p:cNvGraphicFramePr>
            <a:graphicFrameLocks noChangeAspect="1"/>
          </p:cNvGraphicFramePr>
          <p:nvPr/>
        </p:nvGraphicFramePr>
        <p:xfrm>
          <a:off x="3276600" y="1844675"/>
          <a:ext cx="5688013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8" name="Rovnice" r:id="rId5" imgW="2616120" imgH="457200" progId="Equation.3">
                  <p:embed/>
                </p:oleObj>
              </mc:Choice>
              <mc:Fallback>
                <p:oleObj name="Rovnice" r:id="rId5" imgW="261612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44675"/>
                        <a:ext cx="5688013" cy="9350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179388" y="1989138"/>
            <a:ext cx="3024187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f)	výpočet indukovaného napětí</a:t>
            </a:r>
          </a:p>
        </p:txBody>
      </p:sp>
      <p:graphicFrame>
        <p:nvGraphicFramePr>
          <p:cNvPr id="61458" name="Object 18"/>
          <p:cNvGraphicFramePr>
            <a:graphicFrameLocks noChangeAspect="1"/>
          </p:cNvGraphicFramePr>
          <p:nvPr/>
        </p:nvGraphicFramePr>
        <p:xfrm>
          <a:off x="3276600" y="2852738"/>
          <a:ext cx="5648325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9" name="Rovnice" r:id="rId7" imgW="2527200" imgH="914400" progId="Equation.3">
                  <p:embed/>
                </p:oleObj>
              </mc:Choice>
              <mc:Fallback>
                <p:oleObj name="Rovnice" r:id="rId7" imgW="2527200" imgH="914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52738"/>
                        <a:ext cx="5648325" cy="15938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215900" y="3284538"/>
            <a:ext cx="2195513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g)	výpočet příčné admitance </a:t>
            </a:r>
          </a:p>
        </p:txBody>
      </p:sp>
      <p:graphicFrame>
        <p:nvGraphicFramePr>
          <p:cNvPr id="61461" name="Object 21"/>
          <p:cNvGraphicFramePr>
            <a:graphicFrameLocks noChangeAspect="1"/>
          </p:cNvGraphicFramePr>
          <p:nvPr/>
        </p:nvGraphicFramePr>
        <p:xfrm>
          <a:off x="3284538" y="4581525"/>
          <a:ext cx="4600575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0" name="Rovnice" r:id="rId9" imgW="2209680" imgH="876240" progId="Equation.3">
                  <p:embed/>
                </p:oleObj>
              </mc:Choice>
              <mc:Fallback>
                <p:oleObj name="Rovnice" r:id="rId9" imgW="2209680" imgH="8762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4581525"/>
                        <a:ext cx="4600575" cy="18272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17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215900" y="5300663"/>
            <a:ext cx="2484438" cy="6413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h)	výpočet příčných parametrů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animBg="1"/>
      <p:bldP spid="61455" grpId="0" animBg="1"/>
      <p:bldP spid="61459" grpId="0" animBg="1"/>
      <p:bldP spid="6146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 motor při zatížení  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07950" y="862013"/>
            <a:ext cx="8928100" cy="105410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</a:rPr>
              <a:t>Základní princip indukčního motoru a transformátoru je stejný 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 základní shoda je jak</a:t>
            </a:r>
            <a:r>
              <a:rPr lang="cs-CZ" altLang="cs-CZ" sz="2100" b="1" dirty="0">
                <a:solidFill>
                  <a:srgbClr val="000000"/>
                </a:solidFill>
              </a:rPr>
              <a:t> v náhradním schématu, tak i ve </a:t>
            </a:r>
            <a:r>
              <a:rPr lang="cs-CZ" altLang="cs-CZ" sz="2100" b="1" dirty="0" err="1">
                <a:solidFill>
                  <a:srgbClr val="000000"/>
                </a:solidFill>
              </a:rPr>
              <a:t>fázorovém</a:t>
            </a:r>
            <a:r>
              <a:rPr lang="cs-CZ" altLang="cs-CZ" sz="2100" b="1" dirty="0">
                <a:solidFill>
                  <a:srgbClr val="000000"/>
                </a:solidFill>
              </a:rPr>
              <a:t> diagramu. Přesto budou určité odlišnosti: ?</a:t>
            </a:r>
            <a:endParaRPr lang="cs-CZ" altLang="cs-CZ" sz="21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07950" y="1989138"/>
            <a:ext cx="8928100" cy="26225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446088" indent="-4460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1.	Na výstupní vinutí transformátoru jsme mohli připojit různou elektrickou zátěž (velikost a charakter). Na motor lze připojit pouze mechanickou zátěž, která má analogii s odporovou (činnou) zátěží transformátoru. 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2.	Na vstupním a výstupním vinutí transformátoru je vždy stejná frekvence. U motoru je na statorovém vinutí frekvence zdroje, na rotorovém vinutí je frekvence závislá na skluzu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 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frekvence na vinutí rotoru je proměnná.</a:t>
            </a:r>
            <a:r>
              <a:rPr lang="cs-CZ" altLang="cs-CZ" sz="2000" b="1" u="sng">
                <a:solidFill>
                  <a:srgbClr val="000000"/>
                </a:solidFill>
              </a:rPr>
              <a:t> </a:t>
            </a:r>
            <a:endParaRPr lang="cs-CZ" altLang="cs-CZ" sz="2000" b="1" u="sng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07950" y="4652963"/>
            <a:ext cx="8928100" cy="2105025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446088" indent="-4460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Vliv na rozbor</a:t>
            </a:r>
            <a:r>
              <a:rPr lang="cs-CZ" altLang="cs-CZ" sz="2000" b="1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1.	Na výstupu v náhradním schématu je vždy činný odpor, který je proměnný podle velikosti zátěže.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2.	Do fázorového diagramu lze zakreslit pouze fázory se stejnou frekvencí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 je nutné provést korekci jednotlivých veličin tak, aby nebyly závislé na frekvenci.</a:t>
            </a:r>
            <a:endParaRPr lang="cs-CZ" altLang="cs-CZ" sz="2000" b="1" u="sng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Frekvence na rotoru  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928100" cy="4371975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354013" indent="-35401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</a:rPr>
              <a:t>Se změnou zátěže se mění skluz 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 změna frekvence na rotoru:</a:t>
            </a: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a)	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pro n = 0  </a:t>
            </a: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?</a:t>
            </a: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	s = 1 (stav nakrátko)  vinutí rotoru je protínáno magnetickým polem o frekvenci sítě  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f</a:t>
            </a:r>
            <a:r>
              <a:rPr lang="cs-CZ" altLang="cs-CZ" sz="2100" b="1" u="sng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 = f</a:t>
            </a:r>
            <a:r>
              <a:rPr lang="cs-CZ" altLang="cs-CZ" sz="2100" b="1" u="sng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b)	pro 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n = n</a:t>
            </a:r>
            <a:r>
              <a:rPr lang="cs-CZ" altLang="cs-CZ" sz="2100" b="1" u="sng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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?</a:t>
            </a:r>
            <a:endParaRPr lang="cs-CZ" altLang="cs-CZ" sz="2100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	s = 0 (stav naprázdno)  rotor se otáčí stejnou rychlostí jako magnetické pole statoru  vzájemný rozdíl rychlosti je nulový  na rotoru se neindukuje žádné napětí 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f</a:t>
            </a:r>
            <a:r>
              <a:rPr lang="cs-CZ" altLang="cs-CZ" sz="2100" b="1" u="sng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 = 0</a:t>
            </a: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c)	</a:t>
            </a:r>
            <a:r>
              <a:rPr lang="cs-CZ" altLang="cs-CZ" sz="2100" b="1" u="sng" dirty="0">
                <a:solidFill>
                  <a:srgbClr val="000000"/>
                </a:solidFill>
                <a:sym typeface="Symbol" panose="05050102010706020507" pitchFamily="18" charset="2"/>
              </a:rPr>
              <a:t>0  n  n</a:t>
            </a:r>
            <a:r>
              <a:rPr lang="cs-CZ" altLang="cs-CZ" sz="2100" b="1" u="sng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 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?</a:t>
            </a:r>
            <a:endParaRPr lang="cs-CZ" altLang="cs-CZ" sz="2100" b="1" u="sng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	Frekvence v rotoru je dána rozdílem synchronních a skutečných otáček motoru </a:t>
            </a:r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684213" y="5824538"/>
          <a:ext cx="7848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40" name="Rovnice" r:id="rId3" imgW="3695400" imgH="431640" progId="Equation.3">
                  <p:embed/>
                </p:oleObj>
              </mc:Choice>
              <mc:Fallback>
                <p:oleObj name="Rovnice" r:id="rId3" imgW="36954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824538"/>
                        <a:ext cx="7848600" cy="9175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2700338" y="5013325"/>
          <a:ext cx="28384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41" name="Rovnice" r:id="rId5" imgW="1650960" imgH="419040" progId="Equation.3">
                  <p:embed/>
                </p:oleObj>
              </mc:Choice>
              <mc:Fallback>
                <p:oleObj name="Rovnice" r:id="rId5" imgW="16509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013325"/>
                        <a:ext cx="2838450" cy="7207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Indukované napětí na rotoru  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9281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354013" indent="-35401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Obecné vyjádření velikost indukovaného napětí na cívce: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100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= 4,44 * N *  * f * N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07950" y="1844675"/>
            <a:ext cx="8928100" cy="15684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Indukované napětí na vinutí statoru: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i1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4,44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s1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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1 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* k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v1</a:t>
            </a:r>
          </a:p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frekvence na statoru je dána sítí a nezávisí na zátěži  stejné jako u transformátoru.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07950" y="3516313"/>
            <a:ext cx="8928100" cy="15684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Indukované napětí na vinutí rotoru: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i2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4,44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s2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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 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* k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v2</a:t>
            </a:r>
          </a:p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frekvence na rotoru závisí na zátěži  do fázorového diagramu nelze kreslit fázory s proměnnou frekvencí.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107950" y="5216525"/>
            <a:ext cx="8928100" cy="1471613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Protože lze zátěž vyjádřit prostřednictvím skluzu, převedeme všechny veličiny v rotoru, které obsahují frekvenci, na závislost na skluzu a později dále upravíme.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i2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4,44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s2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 * s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N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 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* k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v2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U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i20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s</a:t>
            </a:r>
            <a:endParaRPr lang="cs-CZ" altLang="cs-CZ" sz="2100" b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7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7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63938" y="244475"/>
            <a:ext cx="5472112" cy="663575"/>
          </a:xfrm>
        </p:spPr>
        <p:txBody>
          <a:bodyPr/>
          <a:lstStyle/>
          <a:p>
            <a:pPr algn="ctr"/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Točivé magnetické pole 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03588" cy="266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25" y="2687638"/>
            <a:ext cx="66516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7950" y="3141663"/>
            <a:ext cx="2376488" cy="175895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67025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046413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225800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405188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623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195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767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339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Dílčí toky jednotlivých fázích v daném okamžiku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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+ 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max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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- </a:t>
            </a:r>
            <a:r>
              <a:rPr lang="en-US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½</a:t>
            </a:r>
            <a:r>
              <a:rPr lang="cs-CZ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</a:t>
            </a:r>
            <a:r>
              <a:rPr lang="cs-CZ" altLang="cs-CZ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max</a:t>
            </a:r>
          </a:p>
          <a:p>
            <a:r>
              <a:rPr lang="cs-CZ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</a:t>
            </a:r>
            <a:r>
              <a:rPr lang="cs-CZ" altLang="cs-CZ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cs-CZ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-</a:t>
            </a:r>
            <a:r>
              <a:rPr lang="en-US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½</a:t>
            </a:r>
            <a:r>
              <a:rPr lang="cs-CZ" altLang="cs-CZ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</a:t>
            </a:r>
            <a:r>
              <a:rPr lang="cs-CZ" altLang="cs-CZ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max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051050" y="4941888"/>
            <a:ext cx="792163" cy="792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07950" y="5589588"/>
            <a:ext cx="2376488" cy="96520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67025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046413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225800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405188" algn="l" defTabSz="1054100"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623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195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767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33988" defTabSz="1054100" fontAlgn="base">
              <a:spcBef>
                <a:spcPct val="0"/>
              </a:spcBef>
              <a:spcAft>
                <a:spcPct val="0"/>
              </a:spcAft>
              <a:tabLst>
                <a:tab pos="1703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Výsledný tok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Jaká je hodnota  ?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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c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= 3/2 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1max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2484438" y="6380163"/>
            <a:ext cx="1293812" cy="1444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5289550" y="5721350"/>
            <a:ext cx="0" cy="3238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rot="7200000" flipV="1">
            <a:off x="5957888" y="4562475"/>
            <a:ext cx="0" cy="323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rot="3600000" flipV="1">
            <a:off x="5021263" y="5876925"/>
            <a:ext cx="0" cy="6477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5724525" y="4221163"/>
            <a:ext cx="0" cy="3238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rot="7200000" flipV="1">
            <a:off x="5418138" y="5643563"/>
            <a:ext cx="0" cy="323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rot="3600000" flipV="1">
            <a:off x="5360988" y="4508500"/>
            <a:ext cx="0" cy="6477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rot="3600000" flipV="1">
            <a:off x="5220494" y="5661819"/>
            <a:ext cx="0" cy="10080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rot="10800000" flipV="1">
            <a:off x="7775575" y="6021388"/>
            <a:ext cx="0" cy="3238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rot="3600000" flipV="1">
            <a:off x="7650163" y="5930900"/>
            <a:ext cx="0" cy="3238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rot="7200000" flipV="1">
            <a:off x="8280400" y="4473575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rot="7200000" flipV="1">
            <a:off x="7342982" y="5661818"/>
            <a:ext cx="0" cy="10080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 rot="3600000" flipV="1">
            <a:off x="7723188" y="4562475"/>
            <a:ext cx="0" cy="3238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 rot="10800000" flipV="1">
            <a:off x="7956550" y="4221163"/>
            <a:ext cx="0" cy="3238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rot="7200000" flipV="1">
            <a:off x="7235825" y="5699125"/>
            <a:ext cx="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2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8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8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2" grpId="1" animBg="1"/>
      <p:bldP spid="34823" grpId="0" animBg="1"/>
      <p:bldP spid="34824" grpId="0" uiExpand="1" build="allAtOnce" animBg="1"/>
      <p:bldP spid="34825" grpId="0" animBg="1"/>
      <p:bldP spid="34826" grpId="0" animBg="1"/>
      <p:bldP spid="34827" grpId="0" animBg="1"/>
      <p:bldP spid="34828" grpId="0" animBg="1"/>
      <p:bldP spid="34829" grpId="0" animBg="1"/>
      <p:bldP spid="34830" grpId="0" animBg="1"/>
      <p:bldP spid="34831" grpId="0" animBg="1"/>
      <p:bldP spid="34833" grpId="0" animBg="1"/>
      <p:bldP spid="34834" grpId="0" animBg="1"/>
      <p:bldP spid="34835" grpId="0" animBg="1"/>
      <p:bldP spid="34836" grpId="0" animBg="1"/>
      <p:bldP spid="34837" grpId="0" animBg="1"/>
      <p:bldP spid="34838" grpId="0" animBg="1"/>
      <p:bldP spid="34839" grpId="0" animBg="1"/>
      <p:bldP spid="3484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Rozptylová reaktance rotoru  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9281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marL="354013" indent="-35401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Obecné vyjádření reaktance na cívce: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1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L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= 2 *  * f * L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07950" y="1844675"/>
            <a:ext cx="8928100" cy="15684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Rozptylová reaktance na vinutí statoru: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2 * 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L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1</a:t>
            </a:r>
          </a:p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frekvence na statoru je dána sítí a nezávisí na zátěži  stejné jako u transformátoru.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07950" y="3516313"/>
            <a:ext cx="8928100" cy="15684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Rozptylová reaktance na vinutí rotoru: ?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2 * 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L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2</a:t>
            </a:r>
            <a:endParaRPr lang="cs-CZ" altLang="cs-CZ" sz="2100" b="1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frekvence na rotoru závisí na zátěži  do fázorového diagramu nelze kreslit fázory s proměnnou frekvencí.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07950" y="5216525"/>
            <a:ext cx="89281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Proto opět vyjádříme zátěž prostřednictvím skluzu</a:t>
            </a:r>
          </a:p>
          <a:p>
            <a:pPr algn="ctr"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2 *  * s * f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L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= X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2s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 * 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9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663575"/>
          </a:xfrm>
        </p:spPr>
        <p:txBody>
          <a:bodyPr/>
          <a:lstStyle/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Proud na rotoru 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7950" y="908050"/>
            <a:ext cx="8928100" cy="733425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Z pohledu parametrů je proud na rotoru tvořen RL zátěží (odpor vinutí + rozptylová reaktance): ? 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07950" y="1844675"/>
            <a:ext cx="2195513" cy="4127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Po dosazení: ?</a:t>
            </a:r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6084888" y="1412875"/>
          <a:ext cx="223996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14" name="Rovnice" r:id="rId3" imgW="990360" imgH="431640" progId="Equation.3">
                  <p:embed/>
                </p:oleObj>
              </mc:Choice>
              <mc:Fallback>
                <p:oleObj name="Rovnice" r:id="rId3" imgW="9903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12875"/>
                        <a:ext cx="2239962" cy="9763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2339975" y="1844675"/>
          <a:ext cx="26638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15" name="Rovnice" r:id="rId5" imgW="1218960" imgH="431640" progId="Equation.3">
                  <p:embed/>
                </p:oleObj>
              </mc:Choice>
              <mc:Fallback>
                <p:oleObj name="Rovnice" r:id="rId5" imgW="121896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844675"/>
                        <a:ext cx="2663825" cy="9429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107950" y="3068638"/>
            <a:ext cx="5472113" cy="412750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Čitatel i jmenovatel vydělíme skluzem: ?</a:t>
            </a:r>
          </a:p>
        </p:txBody>
      </p:sp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5580063" y="2565400"/>
          <a:ext cx="2644775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16" name="Rovnice" r:id="rId7" imgW="1066680" imgH="583920" progId="Equation.3">
                  <p:embed/>
                </p:oleObj>
              </mc:Choice>
              <mc:Fallback>
                <p:oleObj name="Rovnice" r:id="rId7" imgW="1066680" imgH="5839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565400"/>
                        <a:ext cx="2644775" cy="14462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107950" y="4221163"/>
            <a:ext cx="6264275" cy="830262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Co zahrnuje člen R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/s: ?</a:t>
            </a:r>
          </a:p>
          <a:p>
            <a:pPr>
              <a:spcBef>
                <a:spcPct val="30000"/>
              </a:spcBef>
            </a:pP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musí obsahovat odpor vinutí rotoru (R</a:t>
            </a:r>
            <a:r>
              <a:rPr lang="cs-CZ" altLang="cs-CZ" sz="21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>
                <a:solidFill>
                  <a:srgbClr val="000000"/>
                </a:solidFill>
                <a:sym typeface="Symbol" panose="05050102010706020507" pitchFamily="18" charset="2"/>
              </a:rPr>
              <a:t>) a zátěž 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107950" y="5229225"/>
            <a:ext cx="4033838" cy="1374775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Z členu R</a:t>
            </a:r>
            <a:r>
              <a:rPr lang="cs-CZ" altLang="cs-CZ" sz="21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/s odečteme odpor vinutí rotoru R</a:t>
            </a:r>
            <a:r>
              <a:rPr lang="cs-CZ" altLang="cs-CZ" sz="21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100" b="1" dirty="0">
                <a:solidFill>
                  <a:srgbClr val="000000"/>
                </a:solidFill>
                <a:sym typeface="Symbol" panose="05050102010706020507" pitchFamily="18" charset="2"/>
              </a:rPr>
              <a:t> a dostaneme vyjádření zátěže motoru do náhradního schématu: ?</a:t>
            </a:r>
          </a:p>
        </p:txBody>
      </p:sp>
      <p:graphicFrame>
        <p:nvGraphicFramePr>
          <p:cNvPr id="70669" name="Object 13"/>
          <p:cNvGraphicFramePr>
            <a:graphicFrameLocks noChangeAspect="1"/>
          </p:cNvGraphicFramePr>
          <p:nvPr/>
        </p:nvGraphicFramePr>
        <p:xfrm>
          <a:off x="4283075" y="5513388"/>
          <a:ext cx="4681538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17" name="Rovnice" r:id="rId9" imgW="2120760" imgH="393480" progId="Equation.3">
                  <p:embed/>
                </p:oleObj>
              </mc:Choice>
              <mc:Fallback>
                <p:oleObj name="Rovnice" r:id="rId9" imgW="212076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075" y="5513388"/>
                        <a:ext cx="4681538" cy="8683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0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0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60" grpId="0"/>
      <p:bldP spid="70665" grpId="0"/>
      <p:bldP spid="7066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23850" y="115888"/>
            <a:ext cx="60483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Indukční motor při zatížení </a:t>
            </a:r>
          </a:p>
        </p:txBody>
      </p:sp>
      <p:grpSp>
        <p:nvGrpSpPr>
          <p:cNvPr id="62552" name="Group 88"/>
          <p:cNvGrpSpPr>
            <a:grpSpLocks/>
          </p:cNvGrpSpPr>
          <p:nvPr/>
        </p:nvGrpSpPr>
        <p:grpSpPr bwMode="auto">
          <a:xfrm>
            <a:off x="6659563" y="1270000"/>
            <a:ext cx="2305050" cy="3960813"/>
            <a:chOff x="3923" y="1661"/>
            <a:chExt cx="1452" cy="2495"/>
          </a:xfrm>
        </p:grpSpPr>
        <p:sp>
          <p:nvSpPr>
            <p:cNvPr id="62553" name="Line 89"/>
            <p:cNvSpPr>
              <a:spLocks noChangeShapeType="1"/>
            </p:cNvSpPr>
            <p:nvPr/>
          </p:nvSpPr>
          <p:spPr bwMode="auto">
            <a:xfrm>
              <a:off x="3923" y="3385"/>
              <a:ext cx="145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54" name="Line 90"/>
            <p:cNvSpPr>
              <a:spLocks noChangeShapeType="1"/>
            </p:cNvSpPr>
            <p:nvPr/>
          </p:nvSpPr>
          <p:spPr bwMode="auto">
            <a:xfrm rot="5400000">
              <a:off x="3039" y="2909"/>
              <a:ext cx="249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555" name="Line 91"/>
          <p:cNvSpPr>
            <a:spLocks noChangeShapeType="1"/>
          </p:cNvSpPr>
          <p:nvPr/>
        </p:nvSpPr>
        <p:spPr bwMode="auto">
          <a:xfrm flipV="1">
            <a:off x="7235825" y="766763"/>
            <a:ext cx="0" cy="32400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64" name="Text Box 100"/>
          <p:cNvSpPr txBox="1">
            <a:spLocks noChangeArrowheads="1"/>
          </p:cNvSpPr>
          <p:nvPr/>
        </p:nvSpPr>
        <p:spPr bwMode="auto">
          <a:xfrm>
            <a:off x="6516688" y="4305300"/>
            <a:ext cx="43021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62565" name="Text Box 101"/>
          <p:cNvSpPr txBox="1">
            <a:spLocks noChangeArrowheads="1"/>
          </p:cNvSpPr>
          <p:nvPr/>
        </p:nvSpPr>
        <p:spPr bwMode="auto">
          <a:xfrm>
            <a:off x="6011863" y="5445125"/>
            <a:ext cx="5159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R21</a:t>
            </a:r>
          </a:p>
        </p:txBody>
      </p:sp>
      <p:sp>
        <p:nvSpPr>
          <p:cNvPr id="62566" name="Text Box 102"/>
          <p:cNvSpPr txBox="1">
            <a:spLocks noChangeArrowheads="1"/>
          </p:cNvSpPr>
          <p:nvPr/>
        </p:nvSpPr>
        <p:spPr bwMode="auto">
          <a:xfrm>
            <a:off x="6084888" y="6092825"/>
            <a:ext cx="5080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X21</a:t>
            </a:r>
          </a:p>
        </p:txBody>
      </p:sp>
      <p:sp>
        <p:nvSpPr>
          <p:cNvPr id="62567" name="Text Box 103"/>
          <p:cNvSpPr txBox="1">
            <a:spLocks noChangeArrowheads="1"/>
          </p:cNvSpPr>
          <p:nvPr/>
        </p:nvSpPr>
        <p:spPr bwMode="auto">
          <a:xfrm>
            <a:off x="7675563" y="1774825"/>
            <a:ext cx="28098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62570" name="Text Box 106"/>
          <p:cNvSpPr txBox="1">
            <a:spLocks noChangeArrowheads="1"/>
          </p:cNvSpPr>
          <p:nvPr/>
        </p:nvSpPr>
        <p:spPr bwMode="auto">
          <a:xfrm>
            <a:off x="7740650" y="3357563"/>
            <a:ext cx="220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2571" name="Text Box 107"/>
          <p:cNvSpPr txBox="1">
            <a:spLocks noChangeArrowheads="1"/>
          </p:cNvSpPr>
          <p:nvPr/>
        </p:nvSpPr>
        <p:spPr bwMode="auto">
          <a:xfrm>
            <a:off x="8056563" y="3802063"/>
            <a:ext cx="331787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62572" name="Text Box 108"/>
          <p:cNvSpPr txBox="1">
            <a:spLocks noChangeArrowheads="1"/>
          </p:cNvSpPr>
          <p:nvPr/>
        </p:nvSpPr>
        <p:spPr bwMode="auto">
          <a:xfrm>
            <a:off x="7661275" y="4076700"/>
            <a:ext cx="223838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  <a:sym typeface="Symbol" panose="05050102010706020507" pitchFamily="18" charset="2"/>
              </a:rPr>
              <a:t></a:t>
            </a:r>
          </a:p>
        </p:txBody>
      </p:sp>
      <p:sp>
        <p:nvSpPr>
          <p:cNvPr id="62575" name="Line 111"/>
          <p:cNvSpPr>
            <a:spLocks noChangeShapeType="1"/>
          </p:cNvSpPr>
          <p:nvPr/>
        </p:nvSpPr>
        <p:spPr bwMode="auto">
          <a:xfrm flipV="1">
            <a:off x="7235825" y="1844675"/>
            <a:ext cx="1497013" cy="21621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76" name="Text Box 112"/>
          <p:cNvSpPr txBox="1">
            <a:spLocks noChangeArrowheads="1"/>
          </p:cNvSpPr>
          <p:nvPr/>
        </p:nvSpPr>
        <p:spPr bwMode="auto">
          <a:xfrm>
            <a:off x="8383588" y="1700213"/>
            <a:ext cx="22066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2577" name="Text Box 113"/>
          <p:cNvSpPr txBox="1">
            <a:spLocks noChangeArrowheads="1"/>
          </p:cNvSpPr>
          <p:nvPr/>
        </p:nvSpPr>
        <p:spPr bwMode="auto">
          <a:xfrm>
            <a:off x="7812088" y="1427163"/>
            <a:ext cx="4318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R1</a:t>
            </a:r>
          </a:p>
        </p:txBody>
      </p:sp>
      <p:sp>
        <p:nvSpPr>
          <p:cNvPr id="62578" name="Text Box 114"/>
          <p:cNvSpPr txBox="1">
            <a:spLocks noChangeArrowheads="1"/>
          </p:cNvSpPr>
          <p:nvPr/>
        </p:nvSpPr>
        <p:spPr bwMode="auto">
          <a:xfrm>
            <a:off x="7451725" y="693738"/>
            <a:ext cx="4238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X1</a:t>
            </a:r>
          </a:p>
        </p:txBody>
      </p:sp>
      <p:sp>
        <p:nvSpPr>
          <p:cNvPr id="62581" name="Text Box 117"/>
          <p:cNvSpPr txBox="1">
            <a:spLocks noChangeArrowheads="1"/>
          </p:cNvSpPr>
          <p:nvPr/>
        </p:nvSpPr>
        <p:spPr bwMode="auto">
          <a:xfrm>
            <a:off x="6804025" y="838200"/>
            <a:ext cx="32226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U</a:t>
            </a:r>
            <a:r>
              <a:rPr lang="cs-CZ" altLang="cs-CZ" b="1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2584" name="Text Box 120"/>
          <p:cNvSpPr txBox="1">
            <a:spLocks noChangeArrowheads="1"/>
          </p:cNvSpPr>
          <p:nvPr/>
        </p:nvSpPr>
        <p:spPr bwMode="auto">
          <a:xfrm>
            <a:off x="179388" y="4365625"/>
            <a:ext cx="4392612" cy="24304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X1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jX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1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*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 	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R1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*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X1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R1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/R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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 err="1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/(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jX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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endParaRPr lang="cs-CZ" altLang="cs-CZ" b="1" baseline="-250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FE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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I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X21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R21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i201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= 0  </a:t>
            </a:r>
          </a:p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-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i201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=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X21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R21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62585" name="Freeform 121"/>
          <p:cNvSpPr>
            <a:spLocks/>
          </p:cNvSpPr>
          <p:nvPr/>
        </p:nvSpPr>
        <p:spPr bwMode="auto">
          <a:xfrm>
            <a:off x="7235825" y="2998788"/>
            <a:ext cx="547688" cy="214312"/>
          </a:xfrm>
          <a:custGeom>
            <a:avLst/>
            <a:gdLst>
              <a:gd name="T0" fmla="*/ 0 w 345"/>
              <a:gd name="T1" fmla="*/ 19 h 135"/>
              <a:gd name="T2" fmla="*/ 230 w 345"/>
              <a:gd name="T3" fmla="*/ 19 h 135"/>
              <a:gd name="T4" fmla="*/ 345 w 345"/>
              <a:gd name="T5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" h="135">
                <a:moveTo>
                  <a:pt x="0" y="19"/>
                </a:moveTo>
                <a:cubicBezTo>
                  <a:pt x="38" y="19"/>
                  <a:pt x="173" y="0"/>
                  <a:pt x="230" y="19"/>
                </a:cubicBezTo>
                <a:cubicBezTo>
                  <a:pt x="287" y="38"/>
                  <a:pt x="321" y="111"/>
                  <a:pt x="345" y="135"/>
                </a:cubicBezTo>
              </a:path>
            </a:pathLst>
          </a:custGeom>
          <a:noFill/>
          <a:ln w="635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86" name="Text Box 122"/>
          <p:cNvSpPr txBox="1">
            <a:spLocks noChangeArrowheads="1"/>
          </p:cNvSpPr>
          <p:nvPr/>
        </p:nvSpPr>
        <p:spPr bwMode="auto">
          <a:xfrm>
            <a:off x="7372350" y="2925763"/>
            <a:ext cx="2952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</a:t>
            </a:r>
            <a:r>
              <a:rPr lang="cs-CZ" alt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2587" name="Text Box 123"/>
          <p:cNvSpPr txBox="1">
            <a:spLocks noChangeArrowheads="1"/>
          </p:cNvSpPr>
          <p:nvPr/>
        </p:nvSpPr>
        <p:spPr bwMode="auto">
          <a:xfrm>
            <a:off x="8243888" y="3213100"/>
            <a:ext cx="3048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21</a:t>
            </a:r>
          </a:p>
        </p:txBody>
      </p:sp>
      <p:grpSp>
        <p:nvGrpSpPr>
          <p:cNvPr id="62597" name="Group 133"/>
          <p:cNvGrpSpPr>
            <a:grpSpLocks/>
          </p:cNvGrpSpPr>
          <p:nvPr/>
        </p:nvGrpSpPr>
        <p:grpSpPr bwMode="auto">
          <a:xfrm>
            <a:off x="250825" y="1125538"/>
            <a:ext cx="5834063" cy="3025775"/>
            <a:chOff x="158" y="709"/>
            <a:chExt cx="3675" cy="1906"/>
          </a:xfrm>
        </p:grpSpPr>
        <p:sp>
          <p:nvSpPr>
            <p:cNvPr id="62467" name="Line 3"/>
            <p:cNvSpPr>
              <a:spLocks noChangeShapeType="1"/>
            </p:cNvSpPr>
            <p:nvPr/>
          </p:nvSpPr>
          <p:spPr bwMode="auto">
            <a:xfrm>
              <a:off x="612" y="1570"/>
              <a:ext cx="0" cy="409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68" name="Text Box 4"/>
            <p:cNvSpPr txBox="1">
              <a:spLocks noChangeArrowheads="1"/>
            </p:cNvSpPr>
            <p:nvPr/>
          </p:nvSpPr>
          <p:spPr bwMode="auto">
            <a:xfrm>
              <a:off x="612" y="1707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249" y="981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0" name="Text Box 6"/>
            <p:cNvSpPr txBox="1">
              <a:spLocks noChangeArrowheads="1"/>
            </p:cNvSpPr>
            <p:nvPr/>
          </p:nvSpPr>
          <p:spPr bwMode="auto">
            <a:xfrm>
              <a:off x="158" y="709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2471" name="Line 7"/>
            <p:cNvSpPr>
              <a:spLocks noChangeShapeType="1"/>
            </p:cNvSpPr>
            <p:nvPr/>
          </p:nvSpPr>
          <p:spPr bwMode="auto">
            <a:xfrm rot="10800000">
              <a:off x="3061" y="981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2" name="Text Box 8"/>
            <p:cNvSpPr txBox="1">
              <a:spLocks noChangeArrowheads="1"/>
            </p:cNvSpPr>
            <p:nvPr/>
          </p:nvSpPr>
          <p:spPr bwMode="auto">
            <a:xfrm>
              <a:off x="3152" y="75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21</a:t>
              </a:r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>
              <a:off x="1746" y="1616"/>
              <a:ext cx="0" cy="54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4" name="Text Box 10"/>
            <p:cNvSpPr txBox="1">
              <a:spLocks noChangeArrowheads="1"/>
            </p:cNvSpPr>
            <p:nvPr/>
          </p:nvSpPr>
          <p:spPr bwMode="auto">
            <a:xfrm>
              <a:off x="1519" y="1851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i</a:t>
              </a:r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 rot="10800000">
              <a:off x="3152" y="1253"/>
              <a:ext cx="0" cy="1179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2836" y="1752"/>
              <a:ext cx="27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21</a:t>
              </a:r>
            </a:p>
          </p:txBody>
        </p:sp>
        <p:sp>
          <p:nvSpPr>
            <p:cNvPr id="62477" name="Line 13"/>
            <p:cNvSpPr>
              <a:spLocks noChangeShapeType="1"/>
            </p:cNvSpPr>
            <p:nvPr/>
          </p:nvSpPr>
          <p:spPr bwMode="auto">
            <a:xfrm>
              <a:off x="430" y="1208"/>
              <a:ext cx="454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8" name="Line 14"/>
            <p:cNvSpPr>
              <a:spLocks noChangeShapeType="1"/>
            </p:cNvSpPr>
            <p:nvPr/>
          </p:nvSpPr>
          <p:spPr bwMode="auto">
            <a:xfrm rot="10800000">
              <a:off x="2517" y="1208"/>
              <a:ext cx="58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79" name="Text Box 15"/>
            <p:cNvSpPr txBox="1">
              <a:spLocks noChangeArrowheads="1"/>
            </p:cNvSpPr>
            <p:nvPr/>
          </p:nvSpPr>
          <p:spPr bwMode="auto">
            <a:xfrm>
              <a:off x="1021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R1</a:t>
              </a:r>
            </a:p>
          </p:txBody>
        </p: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430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 dirty="0">
                  <a:solidFill>
                    <a:srgbClr val="0000FF"/>
                  </a:solidFill>
                </a:rPr>
                <a:t>X1</a:t>
              </a:r>
            </a:p>
          </p:txBody>
        </p:sp>
        <p:sp>
          <p:nvSpPr>
            <p:cNvPr id="62482" name="Line 18"/>
            <p:cNvSpPr>
              <a:spLocks noChangeShapeType="1"/>
            </p:cNvSpPr>
            <p:nvPr/>
          </p:nvSpPr>
          <p:spPr bwMode="auto">
            <a:xfrm rot="5400000">
              <a:off x="1586" y="1367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83" name="Line 19"/>
            <p:cNvSpPr>
              <a:spLocks noChangeShapeType="1"/>
            </p:cNvSpPr>
            <p:nvPr/>
          </p:nvSpPr>
          <p:spPr bwMode="auto">
            <a:xfrm rot="10800000">
              <a:off x="1837" y="1208"/>
              <a:ext cx="58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84" name="Line 20"/>
            <p:cNvSpPr>
              <a:spLocks noChangeShapeType="1"/>
            </p:cNvSpPr>
            <p:nvPr/>
          </p:nvSpPr>
          <p:spPr bwMode="auto">
            <a:xfrm>
              <a:off x="1066" y="1208"/>
              <a:ext cx="58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2063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R21</a:t>
              </a:r>
            </a:p>
          </p:txBody>
        </p:sp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2744" y="1208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X21</a:t>
              </a:r>
            </a:p>
          </p:txBody>
        </p:sp>
        <p:sp>
          <p:nvSpPr>
            <p:cNvPr id="62488" name="Text Box 24"/>
            <p:cNvSpPr txBox="1">
              <a:spLocks noChangeArrowheads="1"/>
            </p:cNvSpPr>
            <p:nvPr/>
          </p:nvSpPr>
          <p:spPr bwMode="auto">
            <a:xfrm>
              <a:off x="566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1201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62490" name="Text Box 26"/>
            <p:cNvSpPr txBox="1">
              <a:spLocks noChangeArrowheads="1"/>
            </p:cNvSpPr>
            <p:nvPr/>
          </p:nvSpPr>
          <p:spPr bwMode="auto">
            <a:xfrm>
              <a:off x="2562" y="71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21s</a:t>
              </a:r>
            </a:p>
          </p:txBody>
        </p:sp>
        <p:sp>
          <p:nvSpPr>
            <p:cNvPr id="62491" name="Text Box 27"/>
            <p:cNvSpPr txBox="1">
              <a:spLocks noChangeArrowheads="1"/>
            </p:cNvSpPr>
            <p:nvPr/>
          </p:nvSpPr>
          <p:spPr bwMode="auto">
            <a:xfrm>
              <a:off x="1972" y="709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21</a:t>
              </a:r>
            </a:p>
          </p:txBody>
        </p:sp>
        <p:sp>
          <p:nvSpPr>
            <p:cNvPr id="62492" name="Text Box 28"/>
            <p:cNvSpPr txBox="1">
              <a:spLocks noChangeArrowheads="1"/>
            </p:cNvSpPr>
            <p:nvPr/>
          </p:nvSpPr>
          <p:spPr bwMode="auto">
            <a:xfrm>
              <a:off x="2109" y="202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 dirty="0">
                  <a:solidFill>
                    <a:srgbClr val="000000"/>
                  </a:solidFill>
                  <a:sym typeface="Symbol" panose="05050102010706020507" pitchFamily="18" charset="2"/>
                </a:rPr>
                <a:t></a:t>
              </a:r>
            </a:p>
          </p:txBody>
        </p:sp>
        <p:sp>
          <p:nvSpPr>
            <p:cNvPr id="62495" name="Oval 31"/>
            <p:cNvSpPr>
              <a:spLocks noChangeArrowheads="1"/>
            </p:cNvSpPr>
            <p:nvPr/>
          </p:nvSpPr>
          <p:spPr bwMode="auto">
            <a:xfrm>
              <a:off x="1700" y="2524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496" name="Oval 32"/>
            <p:cNvSpPr>
              <a:spLocks noChangeArrowheads="1"/>
            </p:cNvSpPr>
            <p:nvPr/>
          </p:nvSpPr>
          <p:spPr bwMode="auto">
            <a:xfrm>
              <a:off x="1700" y="1035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62497" name="AutoShape 33"/>
            <p:cNvCxnSpPr>
              <a:cxnSpLocks noChangeShapeType="1"/>
              <a:stCxn id="62499" idx="4"/>
              <a:endCxn id="62495" idx="2"/>
            </p:cNvCxnSpPr>
            <p:nvPr/>
          </p:nvCxnSpPr>
          <p:spPr bwMode="auto">
            <a:xfrm rot="16200000" flipH="1">
              <a:off x="706" y="1576"/>
              <a:ext cx="628" cy="1360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2498" name="Group 34"/>
            <p:cNvGrpSpPr>
              <a:grpSpLocks/>
            </p:cNvGrpSpPr>
            <p:nvPr/>
          </p:nvGrpSpPr>
          <p:grpSpPr bwMode="auto">
            <a:xfrm>
              <a:off x="158" y="1571"/>
              <a:ext cx="363" cy="363"/>
              <a:chOff x="703" y="3195"/>
              <a:chExt cx="363" cy="363"/>
            </a:xfrm>
          </p:grpSpPr>
          <p:sp>
            <p:nvSpPr>
              <p:cNvPr id="62499" name="Oval 35"/>
              <p:cNvSpPr>
                <a:spLocks noChangeAspect="1" noChangeArrowheads="1"/>
              </p:cNvSpPr>
              <p:nvPr/>
            </p:nvSpPr>
            <p:spPr bwMode="auto">
              <a:xfrm>
                <a:off x="703" y="3195"/>
                <a:ext cx="363" cy="36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0" name="Text Box 36"/>
              <p:cNvSpPr txBox="1">
                <a:spLocks noChangeArrowheads="1"/>
              </p:cNvSpPr>
              <p:nvPr/>
            </p:nvSpPr>
            <p:spPr bwMode="auto">
              <a:xfrm>
                <a:off x="748" y="3248"/>
                <a:ext cx="2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400" b="1" dirty="0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</p:grpSp>
        <p:grpSp>
          <p:nvGrpSpPr>
            <p:cNvPr id="62501" name="Group 37"/>
            <p:cNvGrpSpPr>
              <a:grpSpLocks/>
            </p:cNvGrpSpPr>
            <p:nvPr/>
          </p:nvGrpSpPr>
          <p:grpSpPr bwMode="auto">
            <a:xfrm>
              <a:off x="476" y="980"/>
              <a:ext cx="545" cy="92"/>
              <a:chOff x="838" y="2340"/>
              <a:chExt cx="545" cy="92"/>
            </a:xfrm>
          </p:grpSpPr>
          <p:sp>
            <p:nvSpPr>
              <p:cNvPr id="62502" name="Arc 38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3" name="Arc 39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4" name="Arc 40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5" name="Arc 41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6" name="Arc 42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07" name="Arc 43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2508" name="Rectangle 44"/>
            <p:cNvSpPr>
              <a:spLocks noChangeAspect="1" noChangeArrowheads="1"/>
            </p:cNvSpPr>
            <p:nvPr/>
          </p:nvSpPr>
          <p:spPr bwMode="auto">
            <a:xfrm rot="5400000">
              <a:off x="1272" y="888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62509" name="AutoShape 45"/>
            <p:cNvCxnSpPr>
              <a:cxnSpLocks noChangeShapeType="1"/>
              <a:stCxn id="62499" idx="0"/>
              <a:endCxn id="62503" idx="0"/>
            </p:cNvCxnSpPr>
            <p:nvPr/>
          </p:nvCxnSpPr>
          <p:spPr bwMode="auto">
            <a:xfrm rot="16200000">
              <a:off x="160" y="1253"/>
              <a:ext cx="490" cy="129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10" name="AutoShape 46"/>
            <p:cNvCxnSpPr>
              <a:cxnSpLocks noChangeShapeType="1"/>
              <a:stCxn id="62508" idx="2"/>
              <a:endCxn id="62506" idx="1"/>
            </p:cNvCxnSpPr>
            <p:nvPr/>
          </p:nvCxnSpPr>
          <p:spPr bwMode="auto">
            <a:xfrm flipH="1" flipV="1">
              <a:off x="1021" y="1080"/>
              <a:ext cx="128" cy="2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11" name="AutoShape 47"/>
            <p:cNvCxnSpPr>
              <a:cxnSpLocks noChangeShapeType="1"/>
              <a:stCxn id="62508" idx="0"/>
              <a:endCxn id="62496" idx="2"/>
            </p:cNvCxnSpPr>
            <p:nvPr/>
          </p:nvCxnSpPr>
          <p:spPr bwMode="auto">
            <a:xfrm flipV="1">
              <a:off x="1550" y="1081"/>
              <a:ext cx="150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2515" name="Group 51"/>
            <p:cNvGrpSpPr>
              <a:grpSpLocks/>
            </p:cNvGrpSpPr>
            <p:nvPr/>
          </p:nvGrpSpPr>
          <p:grpSpPr bwMode="auto">
            <a:xfrm>
              <a:off x="2517" y="985"/>
              <a:ext cx="545" cy="92"/>
              <a:chOff x="838" y="2340"/>
              <a:chExt cx="545" cy="92"/>
            </a:xfrm>
          </p:grpSpPr>
          <p:sp>
            <p:nvSpPr>
              <p:cNvPr id="62516" name="Arc 52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17" name="Arc 53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18" name="Arc 54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19" name="Arc 55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20" name="Arc 56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21" name="Arc 57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2522" name="Rectangle 58"/>
            <p:cNvSpPr>
              <a:spLocks noChangeAspect="1" noChangeArrowheads="1"/>
            </p:cNvSpPr>
            <p:nvPr/>
          </p:nvSpPr>
          <p:spPr bwMode="auto">
            <a:xfrm rot="5400000">
              <a:off x="2043" y="888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62523" name="AutoShape 59"/>
            <p:cNvCxnSpPr>
              <a:cxnSpLocks noChangeShapeType="1"/>
              <a:stCxn id="62496" idx="6"/>
              <a:endCxn id="62522" idx="2"/>
            </p:cNvCxnSpPr>
            <p:nvPr/>
          </p:nvCxnSpPr>
          <p:spPr bwMode="auto">
            <a:xfrm>
              <a:off x="1791" y="1081"/>
              <a:ext cx="129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24" name="AutoShape 60"/>
            <p:cNvCxnSpPr>
              <a:cxnSpLocks noChangeShapeType="1"/>
              <a:stCxn id="62522" idx="0"/>
              <a:endCxn id="62517" idx="0"/>
            </p:cNvCxnSpPr>
            <p:nvPr/>
          </p:nvCxnSpPr>
          <p:spPr bwMode="auto">
            <a:xfrm flipV="1">
              <a:off x="2321" y="1078"/>
              <a:ext cx="189" cy="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25" name="AutoShape 61"/>
            <p:cNvCxnSpPr>
              <a:cxnSpLocks noChangeShapeType="1"/>
              <a:stCxn id="62520" idx="1"/>
            </p:cNvCxnSpPr>
            <p:nvPr/>
          </p:nvCxnSpPr>
          <p:spPr bwMode="auto">
            <a:xfrm flipV="1">
              <a:off x="3062" y="1081"/>
              <a:ext cx="186" cy="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2526" name="Group 62"/>
            <p:cNvGrpSpPr>
              <a:grpSpLocks/>
            </p:cNvGrpSpPr>
            <p:nvPr/>
          </p:nvGrpSpPr>
          <p:grpSpPr bwMode="auto">
            <a:xfrm>
              <a:off x="2064" y="1752"/>
              <a:ext cx="92" cy="545"/>
              <a:chOff x="2835" y="2931"/>
              <a:chExt cx="92" cy="545"/>
            </a:xfrm>
          </p:grpSpPr>
          <p:sp>
            <p:nvSpPr>
              <p:cNvPr id="62527" name="Arc 63"/>
              <p:cNvSpPr>
                <a:spLocks noChangeAspect="1"/>
              </p:cNvSpPr>
              <p:nvPr/>
            </p:nvSpPr>
            <p:spPr bwMode="auto">
              <a:xfrm rot="5400000">
                <a:off x="2835" y="3022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28" name="Arc 64"/>
              <p:cNvSpPr>
                <a:spLocks noChangeAspect="1"/>
              </p:cNvSpPr>
              <p:nvPr/>
            </p:nvSpPr>
            <p:spPr bwMode="auto">
              <a:xfrm rot="21600000">
                <a:off x="2836" y="293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29" name="Arc 65"/>
              <p:cNvSpPr>
                <a:spLocks noChangeAspect="1"/>
              </p:cNvSpPr>
              <p:nvPr/>
            </p:nvSpPr>
            <p:spPr bwMode="auto">
              <a:xfrm rot="21600000">
                <a:off x="2835" y="311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30" name="Arc 66"/>
              <p:cNvSpPr>
                <a:spLocks noChangeAspect="1"/>
              </p:cNvSpPr>
              <p:nvPr/>
            </p:nvSpPr>
            <p:spPr bwMode="auto">
              <a:xfrm rot="5400000">
                <a:off x="2835" y="320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31" name="Arc 67"/>
              <p:cNvSpPr>
                <a:spLocks noChangeAspect="1"/>
              </p:cNvSpPr>
              <p:nvPr/>
            </p:nvSpPr>
            <p:spPr bwMode="auto">
              <a:xfrm rot="5400000">
                <a:off x="2835" y="3385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532" name="Arc 68"/>
              <p:cNvSpPr>
                <a:spLocks noChangeAspect="1"/>
              </p:cNvSpPr>
              <p:nvPr/>
            </p:nvSpPr>
            <p:spPr bwMode="auto">
              <a:xfrm rot="21600000">
                <a:off x="2835" y="3294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2533" name="Rectangle 69"/>
            <p:cNvSpPr>
              <a:spLocks noChangeAspect="1" noChangeArrowheads="1"/>
            </p:cNvSpPr>
            <p:nvPr/>
          </p:nvSpPr>
          <p:spPr bwMode="auto">
            <a:xfrm>
              <a:off x="1337" y="1866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534" name="Oval 70"/>
            <p:cNvSpPr>
              <a:spLocks noChangeArrowheads="1"/>
            </p:cNvSpPr>
            <p:nvPr/>
          </p:nvSpPr>
          <p:spPr bwMode="auto">
            <a:xfrm>
              <a:off x="1700" y="1525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62535" name="AutoShape 71"/>
            <p:cNvCxnSpPr>
              <a:cxnSpLocks noChangeShapeType="1"/>
              <a:endCxn id="62534" idx="0"/>
            </p:cNvCxnSpPr>
            <p:nvPr/>
          </p:nvCxnSpPr>
          <p:spPr bwMode="auto">
            <a:xfrm>
              <a:off x="1746" y="1126"/>
              <a:ext cx="0" cy="39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36" name="AutoShape 72"/>
            <p:cNvCxnSpPr>
              <a:cxnSpLocks noChangeShapeType="1"/>
              <a:stCxn id="62534" idx="2"/>
              <a:endCxn id="62533" idx="0"/>
            </p:cNvCxnSpPr>
            <p:nvPr/>
          </p:nvCxnSpPr>
          <p:spPr bwMode="auto">
            <a:xfrm rot="10800000" flipV="1">
              <a:off x="1414" y="1571"/>
              <a:ext cx="286" cy="287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37" name="AutoShape 73"/>
            <p:cNvCxnSpPr>
              <a:cxnSpLocks noChangeShapeType="1"/>
              <a:stCxn id="62534" idx="6"/>
              <a:endCxn id="62528" idx="0"/>
            </p:cNvCxnSpPr>
            <p:nvPr/>
          </p:nvCxnSpPr>
          <p:spPr bwMode="auto">
            <a:xfrm>
              <a:off x="1791" y="1571"/>
              <a:ext cx="274" cy="174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38" name="AutoShape 74"/>
            <p:cNvCxnSpPr>
              <a:cxnSpLocks noChangeShapeType="1"/>
              <a:stCxn id="62533" idx="2"/>
              <a:endCxn id="62541" idx="2"/>
            </p:cNvCxnSpPr>
            <p:nvPr/>
          </p:nvCxnSpPr>
          <p:spPr bwMode="auto">
            <a:xfrm rot="16200000" flipH="1">
              <a:off x="1470" y="2203"/>
              <a:ext cx="174" cy="286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39" name="AutoShape 75"/>
            <p:cNvCxnSpPr>
              <a:cxnSpLocks noChangeShapeType="1"/>
              <a:stCxn id="62531" idx="1"/>
              <a:endCxn id="62541" idx="6"/>
            </p:cNvCxnSpPr>
            <p:nvPr/>
          </p:nvCxnSpPr>
          <p:spPr bwMode="auto">
            <a:xfrm rot="10800000" flipV="1">
              <a:off x="1791" y="2298"/>
              <a:ext cx="268" cy="135"/>
            </a:xfrm>
            <a:prstGeom prst="bentConnector3">
              <a:avLst>
                <a:gd name="adj1" fmla="val 1491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540" name="AutoShape 76"/>
            <p:cNvCxnSpPr>
              <a:cxnSpLocks noChangeShapeType="1"/>
              <a:stCxn id="62541" idx="4"/>
            </p:cNvCxnSpPr>
            <p:nvPr/>
          </p:nvCxnSpPr>
          <p:spPr bwMode="auto">
            <a:xfrm>
              <a:off x="1746" y="2478"/>
              <a:ext cx="1" cy="4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541" name="Oval 77"/>
            <p:cNvSpPr>
              <a:spLocks noChangeArrowheads="1"/>
            </p:cNvSpPr>
            <p:nvPr/>
          </p:nvSpPr>
          <p:spPr bwMode="auto">
            <a:xfrm>
              <a:off x="1700" y="2387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542" name="Rectangle 78"/>
            <p:cNvSpPr>
              <a:spLocks noChangeAspect="1" noChangeArrowheads="1"/>
            </p:cNvSpPr>
            <p:nvPr/>
          </p:nvSpPr>
          <p:spPr bwMode="auto">
            <a:xfrm>
              <a:off x="3225" y="1616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546" name="Text Box 82"/>
            <p:cNvSpPr txBox="1">
              <a:spLocks noChangeArrowheads="1"/>
            </p:cNvSpPr>
            <p:nvPr/>
          </p:nvSpPr>
          <p:spPr bwMode="auto">
            <a:xfrm>
              <a:off x="1020" y="1987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FE</a:t>
              </a:r>
            </a:p>
          </p:txBody>
        </p:sp>
        <p:sp>
          <p:nvSpPr>
            <p:cNvPr id="62547" name="Line 83"/>
            <p:cNvSpPr>
              <a:spLocks noChangeShapeType="1"/>
            </p:cNvSpPr>
            <p:nvPr/>
          </p:nvSpPr>
          <p:spPr bwMode="auto">
            <a:xfrm rot="5400000">
              <a:off x="2086" y="1684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48" name="Line 84"/>
            <p:cNvSpPr>
              <a:spLocks noChangeShapeType="1"/>
            </p:cNvSpPr>
            <p:nvPr/>
          </p:nvSpPr>
          <p:spPr bwMode="auto">
            <a:xfrm rot="5400000">
              <a:off x="1223" y="1684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49" name="Text Box 85"/>
            <p:cNvSpPr txBox="1">
              <a:spLocks noChangeArrowheads="1"/>
            </p:cNvSpPr>
            <p:nvPr/>
          </p:nvSpPr>
          <p:spPr bwMode="auto">
            <a:xfrm>
              <a:off x="2063" y="1480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  <a:sym typeface="Symbol" panose="05050102010706020507" pitchFamily="18" charset="2"/>
                </a:rPr>
                <a:t></a:t>
              </a:r>
            </a:p>
          </p:txBody>
        </p:sp>
        <p:sp>
          <p:nvSpPr>
            <p:cNvPr id="62550" name="Text Box 86"/>
            <p:cNvSpPr txBox="1">
              <a:spLocks noChangeArrowheads="1"/>
            </p:cNvSpPr>
            <p:nvPr/>
          </p:nvSpPr>
          <p:spPr bwMode="auto">
            <a:xfrm>
              <a:off x="1473" y="1261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62551" name="Text Box 87"/>
            <p:cNvSpPr txBox="1">
              <a:spLocks noChangeArrowheads="1"/>
            </p:cNvSpPr>
            <p:nvPr/>
          </p:nvSpPr>
          <p:spPr bwMode="auto">
            <a:xfrm>
              <a:off x="1065" y="1525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FE</a:t>
              </a:r>
            </a:p>
          </p:txBody>
        </p:sp>
        <p:cxnSp>
          <p:nvCxnSpPr>
            <p:cNvPr id="62590" name="AutoShape 126"/>
            <p:cNvCxnSpPr>
              <a:cxnSpLocks noChangeShapeType="1"/>
              <a:stCxn id="62542" idx="2"/>
              <a:endCxn id="62495" idx="6"/>
            </p:cNvCxnSpPr>
            <p:nvPr/>
          </p:nvCxnSpPr>
          <p:spPr bwMode="auto">
            <a:xfrm rot="5400000">
              <a:off x="2266" y="1534"/>
              <a:ext cx="561" cy="1511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592" name="Freeform 128"/>
            <p:cNvSpPr>
              <a:spLocks/>
            </p:cNvSpPr>
            <p:nvPr/>
          </p:nvSpPr>
          <p:spPr bwMode="auto">
            <a:xfrm>
              <a:off x="3221" y="1081"/>
              <a:ext cx="90" cy="545"/>
            </a:xfrm>
            <a:custGeom>
              <a:avLst/>
              <a:gdLst>
                <a:gd name="T0" fmla="*/ 90 w 90"/>
                <a:gd name="T1" fmla="*/ 545 h 545"/>
                <a:gd name="T2" fmla="*/ 90 w 90"/>
                <a:gd name="T3" fmla="*/ 0 h 545"/>
                <a:gd name="T4" fmla="*/ 0 w 90"/>
                <a:gd name="T5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545">
                  <a:moveTo>
                    <a:pt x="90" y="545"/>
                  </a:moveTo>
                  <a:lnTo>
                    <a:pt x="90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62593" name="Object 129"/>
            <p:cNvGraphicFramePr>
              <a:graphicFrameLocks noChangeAspect="1"/>
            </p:cNvGraphicFramePr>
            <p:nvPr/>
          </p:nvGraphicFramePr>
          <p:xfrm>
            <a:off x="3425" y="1755"/>
            <a:ext cx="408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651" name="Rovnice" r:id="rId3" imgW="596880" imgH="393480" progId="Equation.3">
                    <p:embed/>
                  </p:oleObj>
                </mc:Choice>
                <mc:Fallback>
                  <p:oleObj name="Rovnice" r:id="rId3" imgW="596880" imgH="393480" progId="Equation.3">
                    <p:embed/>
                    <p:pic>
                      <p:nvPicPr>
                        <p:cNvPr id="0" name="Object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5" y="1755"/>
                          <a:ext cx="408" cy="269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25400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595" name="Line 131"/>
            <p:cNvSpPr>
              <a:spLocks noChangeShapeType="1"/>
            </p:cNvSpPr>
            <p:nvPr/>
          </p:nvSpPr>
          <p:spPr bwMode="auto">
            <a:xfrm flipV="1">
              <a:off x="3152" y="1616"/>
              <a:ext cx="318" cy="4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96" name="Text Box 132"/>
            <p:cNvSpPr txBox="1">
              <a:spLocks noChangeArrowheads="1"/>
            </p:cNvSpPr>
            <p:nvPr/>
          </p:nvSpPr>
          <p:spPr bwMode="auto">
            <a:xfrm>
              <a:off x="1746" y="1851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i201</a:t>
              </a:r>
            </a:p>
          </p:txBody>
        </p:sp>
      </p:grpSp>
      <p:sp>
        <p:nvSpPr>
          <p:cNvPr id="62598" name="Line 134"/>
          <p:cNvSpPr>
            <a:spLocks noChangeShapeType="1"/>
          </p:cNvSpPr>
          <p:nvPr/>
        </p:nvSpPr>
        <p:spPr bwMode="auto">
          <a:xfrm flipV="1">
            <a:off x="7707313" y="1270000"/>
            <a:ext cx="249237" cy="3603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99" name="Line 135"/>
          <p:cNvSpPr>
            <a:spLocks noChangeShapeType="1"/>
          </p:cNvSpPr>
          <p:nvPr/>
        </p:nvSpPr>
        <p:spPr bwMode="auto">
          <a:xfrm rot="16200000" flipV="1">
            <a:off x="7346950" y="655638"/>
            <a:ext cx="496887" cy="71913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0" name="Line 136"/>
          <p:cNvSpPr>
            <a:spLocks noChangeShapeType="1"/>
          </p:cNvSpPr>
          <p:nvPr/>
        </p:nvSpPr>
        <p:spPr bwMode="auto">
          <a:xfrm flipV="1">
            <a:off x="7235825" y="1630363"/>
            <a:ext cx="444500" cy="23764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1" name="Line 137"/>
          <p:cNvSpPr>
            <a:spLocks noChangeShapeType="1"/>
          </p:cNvSpPr>
          <p:nvPr/>
        </p:nvSpPr>
        <p:spPr bwMode="auto">
          <a:xfrm rot="10800000" flipV="1">
            <a:off x="6804025" y="4005263"/>
            <a:ext cx="444500" cy="23764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2" name="Text Box 138"/>
          <p:cNvSpPr txBox="1">
            <a:spLocks noChangeArrowheads="1"/>
          </p:cNvSpPr>
          <p:nvPr/>
        </p:nvSpPr>
        <p:spPr bwMode="auto">
          <a:xfrm>
            <a:off x="6556375" y="6308725"/>
            <a:ext cx="6731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b="1">
                <a:solidFill>
                  <a:srgbClr val="0000FF"/>
                </a:solidFill>
              </a:rPr>
              <a:t>- U</a:t>
            </a:r>
            <a:r>
              <a:rPr lang="cs-CZ" altLang="cs-CZ" b="1" baseline="-25000">
                <a:solidFill>
                  <a:srgbClr val="0000FF"/>
                </a:solidFill>
              </a:rPr>
              <a:t>i201</a:t>
            </a:r>
          </a:p>
        </p:txBody>
      </p:sp>
      <p:sp>
        <p:nvSpPr>
          <p:cNvPr id="62603" name="Line 139"/>
          <p:cNvSpPr>
            <a:spLocks noChangeShapeType="1"/>
          </p:cNvSpPr>
          <p:nvPr/>
        </p:nvSpPr>
        <p:spPr bwMode="auto">
          <a:xfrm rot="5400000" flipV="1">
            <a:off x="7557294" y="3683794"/>
            <a:ext cx="149225" cy="792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4" name="Line 140"/>
          <p:cNvSpPr>
            <a:spLocks noChangeShapeType="1"/>
          </p:cNvSpPr>
          <p:nvPr/>
        </p:nvSpPr>
        <p:spPr bwMode="auto">
          <a:xfrm flipV="1">
            <a:off x="8008938" y="3644900"/>
            <a:ext cx="92075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5" name="Line 141"/>
          <p:cNvSpPr>
            <a:spLocks noChangeShapeType="1"/>
          </p:cNvSpPr>
          <p:nvPr/>
        </p:nvSpPr>
        <p:spPr bwMode="auto">
          <a:xfrm flipV="1">
            <a:off x="7235825" y="3644900"/>
            <a:ext cx="865188" cy="3603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6" name="Line 142"/>
          <p:cNvSpPr>
            <a:spLocks noChangeShapeType="1"/>
          </p:cNvSpPr>
          <p:nvPr/>
        </p:nvSpPr>
        <p:spPr bwMode="auto">
          <a:xfrm flipH="1">
            <a:off x="8101013" y="1844675"/>
            <a:ext cx="647700" cy="1800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7" name="Line 143"/>
          <p:cNvSpPr>
            <a:spLocks noChangeShapeType="1"/>
          </p:cNvSpPr>
          <p:nvPr/>
        </p:nvSpPr>
        <p:spPr bwMode="auto">
          <a:xfrm flipH="1">
            <a:off x="6588125" y="4005263"/>
            <a:ext cx="647700" cy="1800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08" name="Text Box 144"/>
          <p:cNvSpPr txBox="1">
            <a:spLocks noChangeArrowheads="1"/>
          </p:cNvSpPr>
          <p:nvPr/>
        </p:nvSpPr>
        <p:spPr bwMode="auto">
          <a:xfrm>
            <a:off x="6588125" y="5745163"/>
            <a:ext cx="304800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I</a:t>
            </a:r>
            <a:r>
              <a:rPr lang="cs-CZ" altLang="cs-CZ" b="1" baseline="-25000">
                <a:solidFill>
                  <a:srgbClr val="FF0000"/>
                </a:solidFill>
              </a:rPr>
              <a:t>21</a:t>
            </a:r>
          </a:p>
        </p:txBody>
      </p:sp>
      <p:grpSp>
        <p:nvGrpSpPr>
          <p:cNvPr id="62611" name="Group 147"/>
          <p:cNvGrpSpPr>
            <a:grpSpLocks/>
          </p:cNvGrpSpPr>
          <p:nvPr/>
        </p:nvGrpSpPr>
        <p:grpSpPr bwMode="auto">
          <a:xfrm rot="11449269">
            <a:off x="5832475" y="3886200"/>
            <a:ext cx="1187450" cy="2374900"/>
            <a:chOff x="3379" y="2523"/>
            <a:chExt cx="748" cy="1496"/>
          </a:xfrm>
        </p:grpSpPr>
        <p:sp>
          <p:nvSpPr>
            <p:cNvPr id="62609" name="Arc 145"/>
            <p:cNvSpPr>
              <a:spLocks noChangeAspect="1"/>
            </p:cNvSpPr>
            <p:nvPr/>
          </p:nvSpPr>
          <p:spPr bwMode="auto">
            <a:xfrm>
              <a:off x="3379" y="2523"/>
              <a:ext cx="748" cy="7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610" name="Arc 146"/>
            <p:cNvSpPr>
              <a:spLocks noChangeAspect="1"/>
            </p:cNvSpPr>
            <p:nvPr/>
          </p:nvSpPr>
          <p:spPr bwMode="auto">
            <a:xfrm rot="5400000">
              <a:off x="3379" y="3271"/>
              <a:ext cx="748" cy="7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2612" name="Line 148"/>
          <p:cNvSpPr>
            <a:spLocks noChangeShapeType="1"/>
          </p:cNvSpPr>
          <p:nvPr/>
        </p:nvSpPr>
        <p:spPr bwMode="auto">
          <a:xfrm flipH="1">
            <a:off x="6381750" y="4868863"/>
            <a:ext cx="493713" cy="133191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13" name="Line 149"/>
          <p:cNvSpPr>
            <a:spLocks noChangeShapeType="1"/>
          </p:cNvSpPr>
          <p:nvPr/>
        </p:nvSpPr>
        <p:spPr bwMode="auto">
          <a:xfrm flipH="1">
            <a:off x="6870700" y="4005263"/>
            <a:ext cx="311150" cy="863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614" name="Line 150"/>
          <p:cNvSpPr>
            <a:spLocks noChangeShapeType="1"/>
          </p:cNvSpPr>
          <p:nvPr/>
        </p:nvSpPr>
        <p:spPr bwMode="auto">
          <a:xfrm rot="16200000" flipH="1">
            <a:off x="6511131" y="6061869"/>
            <a:ext cx="153988" cy="431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2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2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2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2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2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2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2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2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2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6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2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2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6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2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2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6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6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6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6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555" grpId="0" animBg="1"/>
      <p:bldP spid="62564" grpId="0"/>
      <p:bldP spid="62565" grpId="0"/>
      <p:bldP spid="62566" grpId="0"/>
      <p:bldP spid="62567" grpId="0"/>
      <p:bldP spid="62570" grpId="0"/>
      <p:bldP spid="62571" grpId="0"/>
      <p:bldP spid="62572" grpId="0"/>
      <p:bldP spid="62575" grpId="0" animBg="1"/>
      <p:bldP spid="62576" grpId="0"/>
      <p:bldP spid="62577" grpId="0"/>
      <p:bldP spid="62578" grpId="0"/>
      <p:bldP spid="62581" grpId="0"/>
      <p:bldP spid="62585" grpId="0" animBg="1"/>
      <p:bldP spid="62586" grpId="0"/>
      <p:bldP spid="62587" grpId="0"/>
      <p:bldP spid="62598" grpId="0" animBg="1"/>
      <p:bldP spid="62599" grpId="0" animBg="1"/>
      <p:bldP spid="62600" grpId="0" animBg="1"/>
      <p:bldP spid="62601" grpId="0" animBg="1"/>
      <p:bldP spid="62602" grpId="0"/>
      <p:bldP spid="62603" grpId="0" animBg="1"/>
      <p:bldP spid="62604" grpId="0" animBg="1"/>
      <p:bldP spid="62605" grpId="0" animBg="1"/>
      <p:bldP spid="62606" grpId="0" animBg="1"/>
      <p:bldP spid="62607" grpId="0" animBg="1"/>
      <p:bldP spid="62608" grpId="0"/>
      <p:bldP spid="62612" grpId="0" animBg="1"/>
      <p:bldP spid="62613" grpId="0" animBg="1"/>
      <p:bldP spid="626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Zjednodušené náhradní schéma </a:t>
            </a: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179388" y="927100"/>
            <a:ext cx="8713787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Pro podrobný rozbor provozních stavů a parametrů, výpočtu proudů, výkonů a momentů se využívá zjednodušené náhradní schéma.</a:t>
            </a:r>
          </a:p>
        </p:txBody>
      </p:sp>
      <p:grpSp>
        <p:nvGrpSpPr>
          <p:cNvPr id="71807" name="Group 127"/>
          <p:cNvGrpSpPr>
            <a:grpSpLocks/>
          </p:cNvGrpSpPr>
          <p:nvPr/>
        </p:nvGrpSpPr>
        <p:grpSpPr bwMode="auto">
          <a:xfrm>
            <a:off x="468313" y="1773238"/>
            <a:ext cx="7991475" cy="2952750"/>
            <a:chOff x="113" y="1525"/>
            <a:chExt cx="5034" cy="1860"/>
          </a:xfrm>
        </p:grpSpPr>
        <p:sp>
          <p:nvSpPr>
            <p:cNvPr id="71704" name="Line 24"/>
            <p:cNvSpPr>
              <a:spLocks noChangeShapeType="1"/>
            </p:cNvSpPr>
            <p:nvPr/>
          </p:nvSpPr>
          <p:spPr bwMode="auto">
            <a:xfrm>
              <a:off x="521" y="2341"/>
              <a:ext cx="0" cy="409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05" name="Text Box 25"/>
            <p:cNvSpPr txBox="1">
              <a:spLocks noChangeArrowheads="1"/>
            </p:cNvSpPr>
            <p:nvPr/>
          </p:nvSpPr>
          <p:spPr bwMode="auto">
            <a:xfrm>
              <a:off x="521" y="2531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71706" name="Line 26"/>
            <p:cNvSpPr>
              <a:spLocks noChangeShapeType="1"/>
            </p:cNvSpPr>
            <p:nvPr/>
          </p:nvSpPr>
          <p:spPr bwMode="auto">
            <a:xfrm>
              <a:off x="839" y="1752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07" name="Text Box 27"/>
            <p:cNvSpPr txBox="1">
              <a:spLocks noChangeArrowheads="1"/>
            </p:cNvSpPr>
            <p:nvPr/>
          </p:nvSpPr>
          <p:spPr bwMode="auto">
            <a:xfrm>
              <a:off x="748" y="1533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1708" name="Line 28"/>
            <p:cNvSpPr>
              <a:spLocks noChangeShapeType="1"/>
            </p:cNvSpPr>
            <p:nvPr/>
          </p:nvSpPr>
          <p:spPr bwMode="auto">
            <a:xfrm rot="10800000">
              <a:off x="4105" y="1797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09" name="Text Box 29"/>
            <p:cNvSpPr txBox="1">
              <a:spLocks noChangeArrowheads="1"/>
            </p:cNvSpPr>
            <p:nvPr/>
          </p:nvSpPr>
          <p:spPr bwMode="auto">
            <a:xfrm>
              <a:off x="4286" y="162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21</a:t>
              </a:r>
            </a:p>
          </p:txBody>
        </p:sp>
        <p:sp>
          <p:nvSpPr>
            <p:cNvPr id="71710" name="Line 30"/>
            <p:cNvSpPr>
              <a:spLocks noChangeShapeType="1"/>
            </p:cNvSpPr>
            <p:nvPr/>
          </p:nvSpPr>
          <p:spPr bwMode="auto">
            <a:xfrm>
              <a:off x="1292" y="2387"/>
              <a:ext cx="0" cy="68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11" name="Text Box 31"/>
            <p:cNvSpPr txBox="1">
              <a:spLocks noChangeArrowheads="1"/>
            </p:cNvSpPr>
            <p:nvPr/>
          </p:nvSpPr>
          <p:spPr bwMode="auto">
            <a:xfrm>
              <a:off x="1065" y="2622"/>
              <a:ext cx="22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i</a:t>
              </a:r>
            </a:p>
          </p:txBody>
        </p:sp>
        <p:sp>
          <p:nvSpPr>
            <p:cNvPr id="71712" name="Line 32"/>
            <p:cNvSpPr>
              <a:spLocks noChangeShapeType="1"/>
            </p:cNvSpPr>
            <p:nvPr/>
          </p:nvSpPr>
          <p:spPr bwMode="auto">
            <a:xfrm rot="10800000">
              <a:off x="4422" y="2024"/>
              <a:ext cx="0" cy="1179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13" name="Text Box 33"/>
            <p:cNvSpPr txBox="1">
              <a:spLocks noChangeArrowheads="1"/>
            </p:cNvSpPr>
            <p:nvPr/>
          </p:nvSpPr>
          <p:spPr bwMode="auto">
            <a:xfrm>
              <a:off x="4151" y="2523"/>
              <a:ext cx="27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21</a:t>
              </a:r>
            </a:p>
          </p:txBody>
        </p:sp>
        <p:sp>
          <p:nvSpPr>
            <p:cNvPr id="71714" name="Line 34"/>
            <p:cNvSpPr>
              <a:spLocks noChangeShapeType="1"/>
            </p:cNvSpPr>
            <p:nvPr/>
          </p:nvSpPr>
          <p:spPr bwMode="auto">
            <a:xfrm>
              <a:off x="1519" y="1979"/>
              <a:ext cx="58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15" name="Line 35"/>
            <p:cNvSpPr>
              <a:spLocks noChangeShapeType="1"/>
            </p:cNvSpPr>
            <p:nvPr/>
          </p:nvSpPr>
          <p:spPr bwMode="auto">
            <a:xfrm rot="10800000">
              <a:off x="3470" y="1979"/>
              <a:ext cx="58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16" name="Text Box 36"/>
            <p:cNvSpPr txBox="1">
              <a:spLocks noChangeArrowheads="1"/>
            </p:cNvSpPr>
            <p:nvPr/>
          </p:nvSpPr>
          <p:spPr bwMode="auto">
            <a:xfrm>
              <a:off x="2382" y="1979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R1</a:t>
              </a:r>
            </a:p>
          </p:txBody>
        </p:sp>
        <p:sp>
          <p:nvSpPr>
            <p:cNvPr id="71717" name="Text Box 37"/>
            <p:cNvSpPr txBox="1">
              <a:spLocks noChangeArrowheads="1"/>
            </p:cNvSpPr>
            <p:nvPr/>
          </p:nvSpPr>
          <p:spPr bwMode="auto">
            <a:xfrm>
              <a:off x="1656" y="1979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X1</a:t>
              </a:r>
            </a:p>
          </p:txBody>
        </p:sp>
        <p:sp>
          <p:nvSpPr>
            <p:cNvPr id="71718" name="Line 38"/>
            <p:cNvSpPr>
              <a:spLocks noChangeShapeType="1"/>
            </p:cNvSpPr>
            <p:nvPr/>
          </p:nvSpPr>
          <p:spPr bwMode="auto">
            <a:xfrm rot="5400000">
              <a:off x="1087" y="2138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19" name="Line 39"/>
            <p:cNvSpPr>
              <a:spLocks noChangeShapeType="1"/>
            </p:cNvSpPr>
            <p:nvPr/>
          </p:nvSpPr>
          <p:spPr bwMode="auto">
            <a:xfrm rot="10800000">
              <a:off x="2836" y="1979"/>
              <a:ext cx="498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20" name="Line 40"/>
            <p:cNvSpPr>
              <a:spLocks noChangeShapeType="1"/>
            </p:cNvSpPr>
            <p:nvPr/>
          </p:nvSpPr>
          <p:spPr bwMode="auto">
            <a:xfrm>
              <a:off x="2245" y="1979"/>
              <a:ext cx="49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21" name="Text Box 41"/>
            <p:cNvSpPr txBox="1">
              <a:spLocks noChangeArrowheads="1"/>
            </p:cNvSpPr>
            <p:nvPr/>
          </p:nvSpPr>
          <p:spPr bwMode="auto">
            <a:xfrm>
              <a:off x="3016" y="1979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R21</a:t>
              </a:r>
            </a:p>
          </p:txBody>
        </p:sp>
        <p:sp>
          <p:nvSpPr>
            <p:cNvPr id="71722" name="Text Box 42"/>
            <p:cNvSpPr txBox="1">
              <a:spLocks noChangeArrowheads="1"/>
            </p:cNvSpPr>
            <p:nvPr/>
          </p:nvSpPr>
          <p:spPr bwMode="auto">
            <a:xfrm>
              <a:off x="3697" y="1979"/>
              <a:ext cx="31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X21</a:t>
              </a:r>
            </a:p>
          </p:txBody>
        </p:sp>
        <p:sp>
          <p:nvSpPr>
            <p:cNvPr id="71723" name="Text Box 43"/>
            <p:cNvSpPr txBox="1">
              <a:spLocks noChangeArrowheads="1"/>
            </p:cNvSpPr>
            <p:nvPr/>
          </p:nvSpPr>
          <p:spPr bwMode="auto">
            <a:xfrm>
              <a:off x="1609" y="153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 dirty="0">
                  <a:solidFill>
                    <a:srgbClr val="000000"/>
                  </a:solidFill>
                  <a:sym typeface="Symbol" panose="05050102010706020507" pitchFamily="18" charset="2"/>
                </a:rPr>
                <a:t>1</a:t>
              </a:r>
            </a:p>
          </p:txBody>
        </p:sp>
        <p:sp>
          <p:nvSpPr>
            <p:cNvPr id="71724" name="Text Box 44"/>
            <p:cNvSpPr txBox="1">
              <a:spLocks noChangeArrowheads="1"/>
            </p:cNvSpPr>
            <p:nvPr/>
          </p:nvSpPr>
          <p:spPr bwMode="auto">
            <a:xfrm>
              <a:off x="2290" y="153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v1</a:t>
              </a:r>
            </a:p>
          </p:txBody>
        </p:sp>
        <p:sp>
          <p:nvSpPr>
            <p:cNvPr id="71725" name="Text Box 45"/>
            <p:cNvSpPr txBox="1">
              <a:spLocks noChangeArrowheads="1"/>
            </p:cNvSpPr>
            <p:nvPr/>
          </p:nvSpPr>
          <p:spPr bwMode="auto">
            <a:xfrm>
              <a:off x="3515" y="153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21s</a:t>
              </a:r>
            </a:p>
          </p:txBody>
        </p:sp>
        <p:sp>
          <p:nvSpPr>
            <p:cNvPr id="71726" name="Text Box 46"/>
            <p:cNvSpPr txBox="1">
              <a:spLocks noChangeArrowheads="1"/>
            </p:cNvSpPr>
            <p:nvPr/>
          </p:nvSpPr>
          <p:spPr bwMode="auto">
            <a:xfrm>
              <a:off x="2925" y="1525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21</a:t>
              </a:r>
            </a:p>
          </p:txBody>
        </p:sp>
        <p:sp>
          <p:nvSpPr>
            <p:cNvPr id="71727" name="Text Box 47"/>
            <p:cNvSpPr txBox="1">
              <a:spLocks noChangeArrowheads="1"/>
            </p:cNvSpPr>
            <p:nvPr/>
          </p:nvSpPr>
          <p:spPr bwMode="auto">
            <a:xfrm>
              <a:off x="1655" y="2704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X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</a:t>
              </a:r>
            </a:p>
          </p:txBody>
        </p:sp>
        <p:grpSp>
          <p:nvGrpSpPr>
            <p:cNvPr id="71731" name="Group 51"/>
            <p:cNvGrpSpPr>
              <a:grpSpLocks/>
            </p:cNvGrpSpPr>
            <p:nvPr/>
          </p:nvGrpSpPr>
          <p:grpSpPr bwMode="auto">
            <a:xfrm>
              <a:off x="113" y="2342"/>
              <a:ext cx="363" cy="363"/>
              <a:chOff x="703" y="3195"/>
              <a:chExt cx="363" cy="363"/>
            </a:xfrm>
          </p:grpSpPr>
          <p:sp>
            <p:nvSpPr>
              <p:cNvPr id="71732" name="Oval 52"/>
              <p:cNvSpPr>
                <a:spLocks noChangeAspect="1" noChangeArrowheads="1"/>
              </p:cNvSpPr>
              <p:nvPr/>
            </p:nvSpPr>
            <p:spPr bwMode="auto">
              <a:xfrm>
                <a:off x="703" y="3195"/>
                <a:ext cx="363" cy="363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33" name="Text Box 53"/>
              <p:cNvSpPr txBox="1">
                <a:spLocks noChangeArrowheads="1"/>
              </p:cNvSpPr>
              <p:nvPr/>
            </p:nvSpPr>
            <p:spPr bwMode="auto">
              <a:xfrm>
                <a:off x="748" y="3248"/>
                <a:ext cx="2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2400" b="1" dirty="0">
                    <a:solidFill>
                      <a:srgbClr val="000000"/>
                    </a:solidFill>
                    <a:sym typeface="Symbol" panose="05050102010706020507" pitchFamily="18" charset="2"/>
                  </a:rPr>
                  <a:t></a:t>
                </a:r>
              </a:p>
            </p:txBody>
          </p:sp>
        </p:grpSp>
        <p:grpSp>
          <p:nvGrpSpPr>
            <p:cNvPr id="71734" name="Group 54"/>
            <p:cNvGrpSpPr>
              <a:grpSpLocks/>
            </p:cNvGrpSpPr>
            <p:nvPr/>
          </p:nvGrpSpPr>
          <p:grpSpPr bwMode="auto">
            <a:xfrm>
              <a:off x="1519" y="1751"/>
              <a:ext cx="545" cy="92"/>
              <a:chOff x="838" y="2340"/>
              <a:chExt cx="545" cy="92"/>
            </a:xfrm>
          </p:grpSpPr>
          <p:sp>
            <p:nvSpPr>
              <p:cNvPr id="71735" name="Arc 55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36" name="Arc 56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37" name="Arc 57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38" name="Arc 58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39" name="Arc 59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40" name="Arc 60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1741" name="Rectangle 61"/>
            <p:cNvSpPr>
              <a:spLocks noChangeAspect="1" noChangeArrowheads="1"/>
            </p:cNvSpPr>
            <p:nvPr/>
          </p:nvSpPr>
          <p:spPr bwMode="auto">
            <a:xfrm rot="5400000">
              <a:off x="2384" y="1659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71742" name="AutoShape 62"/>
            <p:cNvCxnSpPr>
              <a:cxnSpLocks noChangeShapeType="1"/>
              <a:stCxn id="71732" idx="0"/>
              <a:endCxn id="71736" idx="0"/>
            </p:cNvCxnSpPr>
            <p:nvPr/>
          </p:nvCxnSpPr>
          <p:spPr bwMode="auto">
            <a:xfrm rot="16200000">
              <a:off x="659" y="1480"/>
              <a:ext cx="490" cy="1217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43" name="AutoShape 63"/>
            <p:cNvCxnSpPr>
              <a:cxnSpLocks noChangeShapeType="1"/>
              <a:stCxn id="71741" idx="2"/>
              <a:endCxn id="71739" idx="1"/>
            </p:cNvCxnSpPr>
            <p:nvPr/>
          </p:nvCxnSpPr>
          <p:spPr bwMode="auto">
            <a:xfrm flipH="1" flipV="1">
              <a:off x="2064" y="1851"/>
              <a:ext cx="197" cy="2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1745" name="Group 65"/>
            <p:cNvGrpSpPr>
              <a:grpSpLocks/>
            </p:cNvGrpSpPr>
            <p:nvPr/>
          </p:nvGrpSpPr>
          <p:grpSpPr bwMode="auto">
            <a:xfrm>
              <a:off x="3470" y="1756"/>
              <a:ext cx="545" cy="92"/>
              <a:chOff x="838" y="2340"/>
              <a:chExt cx="545" cy="92"/>
            </a:xfrm>
          </p:grpSpPr>
          <p:sp>
            <p:nvSpPr>
              <p:cNvPr id="71746" name="Arc 66"/>
              <p:cNvSpPr>
                <a:spLocks noChangeAspect="1"/>
              </p:cNvSpPr>
              <p:nvPr/>
            </p:nvSpPr>
            <p:spPr bwMode="auto">
              <a:xfrm rot="21600000">
                <a:off x="929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47" name="Arc 67"/>
              <p:cNvSpPr>
                <a:spLocks noChangeAspect="1"/>
              </p:cNvSpPr>
              <p:nvPr/>
            </p:nvSpPr>
            <p:spPr bwMode="auto">
              <a:xfrm rot="37800000">
                <a:off x="838" y="2340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48" name="Arc 68"/>
              <p:cNvSpPr>
                <a:spLocks noChangeAspect="1"/>
              </p:cNvSpPr>
              <p:nvPr/>
            </p:nvSpPr>
            <p:spPr bwMode="auto">
              <a:xfrm rot="37800000">
                <a:off x="102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49" name="Arc 69"/>
              <p:cNvSpPr>
                <a:spLocks noChangeAspect="1"/>
              </p:cNvSpPr>
              <p:nvPr/>
            </p:nvSpPr>
            <p:spPr bwMode="auto">
              <a:xfrm rot="21600000">
                <a:off x="1110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50" name="Arc 70"/>
              <p:cNvSpPr>
                <a:spLocks noChangeAspect="1"/>
              </p:cNvSpPr>
              <p:nvPr/>
            </p:nvSpPr>
            <p:spPr bwMode="auto">
              <a:xfrm rot="21600000">
                <a:off x="1292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51" name="Arc 71"/>
              <p:cNvSpPr>
                <a:spLocks noChangeAspect="1"/>
              </p:cNvSpPr>
              <p:nvPr/>
            </p:nvSpPr>
            <p:spPr bwMode="auto">
              <a:xfrm rot="37800000">
                <a:off x="1201" y="234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1752" name="Rectangle 72"/>
            <p:cNvSpPr>
              <a:spLocks noChangeAspect="1" noChangeArrowheads="1"/>
            </p:cNvSpPr>
            <p:nvPr/>
          </p:nvSpPr>
          <p:spPr bwMode="auto">
            <a:xfrm rot="5400000">
              <a:off x="2996" y="1659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71754" name="AutoShape 74"/>
            <p:cNvCxnSpPr>
              <a:cxnSpLocks noChangeShapeType="1"/>
              <a:stCxn id="71752" idx="0"/>
              <a:endCxn id="71747" idx="0"/>
            </p:cNvCxnSpPr>
            <p:nvPr/>
          </p:nvCxnSpPr>
          <p:spPr bwMode="auto">
            <a:xfrm flipV="1">
              <a:off x="3274" y="1849"/>
              <a:ext cx="189" cy="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55" name="AutoShape 75"/>
            <p:cNvCxnSpPr>
              <a:cxnSpLocks noChangeShapeType="1"/>
              <a:stCxn id="71750" idx="1"/>
            </p:cNvCxnSpPr>
            <p:nvPr/>
          </p:nvCxnSpPr>
          <p:spPr bwMode="auto">
            <a:xfrm flipV="1">
              <a:off x="4015" y="1852"/>
              <a:ext cx="186" cy="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1756" name="Group 76"/>
            <p:cNvGrpSpPr>
              <a:grpSpLocks/>
            </p:cNvGrpSpPr>
            <p:nvPr/>
          </p:nvGrpSpPr>
          <p:grpSpPr bwMode="auto">
            <a:xfrm>
              <a:off x="1610" y="2523"/>
              <a:ext cx="92" cy="545"/>
              <a:chOff x="2835" y="2931"/>
              <a:chExt cx="92" cy="545"/>
            </a:xfrm>
          </p:grpSpPr>
          <p:sp>
            <p:nvSpPr>
              <p:cNvPr id="71757" name="Arc 77"/>
              <p:cNvSpPr>
                <a:spLocks noChangeAspect="1"/>
              </p:cNvSpPr>
              <p:nvPr/>
            </p:nvSpPr>
            <p:spPr bwMode="auto">
              <a:xfrm rot="5400000">
                <a:off x="2835" y="3022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58" name="Arc 78"/>
              <p:cNvSpPr>
                <a:spLocks noChangeAspect="1"/>
              </p:cNvSpPr>
              <p:nvPr/>
            </p:nvSpPr>
            <p:spPr bwMode="auto">
              <a:xfrm rot="21600000">
                <a:off x="2836" y="2931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59" name="Arc 79"/>
              <p:cNvSpPr>
                <a:spLocks noChangeAspect="1"/>
              </p:cNvSpPr>
              <p:nvPr/>
            </p:nvSpPr>
            <p:spPr bwMode="auto">
              <a:xfrm rot="21600000">
                <a:off x="2835" y="311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60" name="Arc 80"/>
              <p:cNvSpPr>
                <a:spLocks noChangeAspect="1"/>
              </p:cNvSpPr>
              <p:nvPr/>
            </p:nvSpPr>
            <p:spPr bwMode="auto">
              <a:xfrm rot="5400000">
                <a:off x="2835" y="3203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61" name="Arc 81"/>
              <p:cNvSpPr>
                <a:spLocks noChangeAspect="1"/>
              </p:cNvSpPr>
              <p:nvPr/>
            </p:nvSpPr>
            <p:spPr bwMode="auto">
              <a:xfrm rot="5400000">
                <a:off x="2835" y="3385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762" name="Arc 82"/>
              <p:cNvSpPr>
                <a:spLocks noChangeAspect="1"/>
              </p:cNvSpPr>
              <p:nvPr/>
            </p:nvSpPr>
            <p:spPr bwMode="auto">
              <a:xfrm rot="21600000">
                <a:off x="2835" y="3294"/>
                <a:ext cx="91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1763" name="Rectangle 83"/>
            <p:cNvSpPr>
              <a:spLocks noChangeAspect="1" noChangeArrowheads="1"/>
            </p:cNvSpPr>
            <p:nvPr/>
          </p:nvSpPr>
          <p:spPr bwMode="auto">
            <a:xfrm>
              <a:off x="883" y="2637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64" name="Oval 84"/>
            <p:cNvSpPr>
              <a:spLocks noChangeArrowheads="1"/>
            </p:cNvSpPr>
            <p:nvPr/>
          </p:nvSpPr>
          <p:spPr bwMode="auto">
            <a:xfrm>
              <a:off x="1246" y="2296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71766" name="AutoShape 86"/>
            <p:cNvCxnSpPr>
              <a:cxnSpLocks noChangeShapeType="1"/>
              <a:stCxn id="71764" idx="2"/>
              <a:endCxn id="71763" idx="0"/>
            </p:cNvCxnSpPr>
            <p:nvPr/>
          </p:nvCxnSpPr>
          <p:spPr bwMode="auto">
            <a:xfrm rot="10800000" flipV="1">
              <a:off x="960" y="2342"/>
              <a:ext cx="286" cy="287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67" name="AutoShape 87"/>
            <p:cNvCxnSpPr>
              <a:cxnSpLocks noChangeShapeType="1"/>
              <a:stCxn id="71764" idx="6"/>
              <a:endCxn id="71758" idx="0"/>
            </p:cNvCxnSpPr>
            <p:nvPr/>
          </p:nvCxnSpPr>
          <p:spPr bwMode="auto">
            <a:xfrm>
              <a:off x="1337" y="2342"/>
              <a:ext cx="274" cy="174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68" name="AutoShape 88"/>
            <p:cNvCxnSpPr>
              <a:cxnSpLocks noChangeShapeType="1"/>
              <a:stCxn id="71763" idx="2"/>
              <a:endCxn id="71771" idx="2"/>
            </p:cNvCxnSpPr>
            <p:nvPr/>
          </p:nvCxnSpPr>
          <p:spPr bwMode="auto">
            <a:xfrm rot="16200000" flipH="1">
              <a:off x="1016" y="2974"/>
              <a:ext cx="174" cy="286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69" name="AutoShape 89"/>
            <p:cNvCxnSpPr>
              <a:cxnSpLocks noChangeShapeType="1"/>
              <a:stCxn id="71761" idx="1"/>
              <a:endCxn id="71771" idx="6"/>
            </p:cNvCxnSpPr>
            <p:nvPr/>
          </p:nvCxnSpPr>
          <p:spPr bwMode="auto">
            <a:xfrm rot="10800000" flipV="1">
              <a:off x="1337" y="3069"/>
              <a:ext cx="268" cy="135"/>
            </a:xfrm>
            <a:prstGeom prst="bentConnector3">
              <a:avLst>
                <a:gd name="adj1" fmla="val -75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70" name="AutoShape 90"/>
            <p:cNvCxnSpPr>
              <a:cxnSpLocks noChangeShapeType="1"/>
              <a:stCxn id="71771" idx="4"/>
            </p:cNvCxnSpPr>
            <p:nvPr/>
          </p:nvCxnSpPr>
          <p:spPr bwMode="auto">
            <a:xfrm>
              <a:off x="1292" y="3249"/>
              <a:ext cx="1" cy="45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771" name="Oval 91"/>
            <p:cNvSpPr>
              <a:spLocks noChangeArrowheads="1"/>
            </p:cNvSpPr>
            <p:nvPr/>
          </p:nvSpPr>
          <p:spPr bwMode="auto">
            <a:xfrm>
              <a:off x="1246" y="3158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72" name="Rectangle 92"/>
            <p:cNvSpPr>
              <a:spLocks noChangeAspect="1" noChangeArrowheads="1"/>
            </p:cNvSpPr>
            <p:nvPr/>
          </p:nvSpPr>
          <p:spPr bwMode="auto">
            <a:xfrm>
              <a:off x="4539" y="2410"/>
              <a:ext cx="154" cy="38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73" name="Text Box 93"/>
            <p:cNvSpPr txBox="1">
              <a:spLocks noChangeArrowheads="1"/>
            </p:cNvSpPr>
            <p:nvPr/>
          </p:nvSpPr>
          <p:spPr bwMode="auto">
            <a:xfrm>
              <a:off x="566" y="2803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00"/>
                  </a:solidFill>
                </a:rPr>
                <a:t>R</a:t>
              </a:r>
              <a:r>
                <a:rPr lang="cs-CZ" altLang="cs-CZ" b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FE</a:t>
              </a:r>
            </a:p>
          </p:txBody>
        </p:sp>
        <p:sp>
          <p:nvSpPr>
            <p:cNvPr id="71774" name="Line 94"/>
            <p:cNvSpPr>
              <a:spLocks noChangeShapeType="1"/>
            </p:cNvSpPr>
            <p:nvPr/>
          </p:nvSpPr>
          <p:spPr bwMode="auto">
            <a:xfrm rot="5400000">
              <a:off x="1632" y="2455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75" name="Line 95"/>
            <p:cNvSpPr>
              <a:spLocks noChangeShapeType="1"/>
            </p:cNvSpPr>
            <p:nvPr/>
          </p:nvSpPr>
          <p:spPr bwMode="auto">
            <a:xfrm rot="5400000">
              <a:off x="769" y="2455"/>
              <a:ext cx="22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76" name="Text Box 96"/>
            <p:cNvSpPr txBox="1">
              <a:spLocks noChangeArrowheads="1"/>
            </p:cNvSpPr>
            <p:nvPr/>
          </p:nvSpPr>
          <p:spPr bwMode="auto">
            <a:xfrm>
              <a:off x="1609" y="2251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  <a:sym typeface="Symbol" panose="05050102010706020507" pitchFamily="18" charset="2"/>
                </a:rPr>
                <a:t></a:t>
              </a:r>
            </a:p>
          </p:txBody>
        </p:sp>
        <p:sp>
          <p:nvSpPr>
            <p:cNvPr id="71777" name="Text Box 97"/>
            <p:cNvSpPr txBox="1">
              <a:spLocks noChangeArrowheads="1"/>
            </p:cNvSpPr>
            <p:nvPr/>
          </p:nvSpPr>
          <p:spPr bwMode="auto">
            <a:xfrm>
              <a:off x="974" y="2032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71778" name="Text Box 98"/>
            <p:cNvSpPr txBox="1">
              <a:spLocks noChangeArrowheads="1"/>
            </p:cNvSpPr>
            <p:nvPr/>
          </p:nvSpPr>
          <p:spPr bwMode="auto">
            <a:xfrm>
              <a:off x="611" y="2296"/>
              <a:ext cx="2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FF0000"/>
                  </a:solidFill>
                </a:rPr>
                <a:t>I</a:t>
              </a:r>
              <a:r>
                <a:rPr lang="cs-CZ" altLang="cs-CZ" b="1" baseline="-25000">
                  <a:solidFill>
                    <a:srgbClr val="FF0000"/>
                  </a:solidFill>
                </a:rPr>
                <a:t>FE</a:t>
              </a:r>
            </a:p>
          </p:txBody>
        </p:sp>
        <p:sp>
          <p:nvSpPr>
            <p:cNvPr id="71780" name="Freeform 100"/>
            <p:cNvSpPr>
              <a:spLocks/>
            </p:cNvSpPr>
            <p:nvPr/>
          </p:nvSpPr>
          <p:spPr bwMode="auto">
            <a:xfrm>
              <a:off x="4195" y="1852"/>
              <a:ext cx="430" cy="555"/>
            </a:xfrm>
            <a:custGeom>
              <a:avLst/>
              <a:gdLst>
                <a:gd name="T0" fmla="*/ 90 w 90"/>
                <a:gd name="T1" fmla="*/ 545 h 545"/>
                <a:gd name="T2" fmla="*/ 90 w 90"/>
                <a:gd name="T3" fmla="*/ 0 h 545"/>
                <a:gd name="T4" fmla="*/ 0 w 90"/>
                <a:gd name="T5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545">
                  <a:moveTo>
                    <a:pt x="90" y="545"/>
                  </a:moveTo>
                  <a:lnTo>
                    <a:pt x="90" y="0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71781" name="Object 101"/>
            <p:cNvGraphicFramePr>
              <a:graphicFrameLocks noChangeAspect="1"/>
            </p:cNvGraphicFramePr>
            <p:nvPr/>
          </p:nvGraphicFramePr>
          <p:xfrm>
            <a:off x="4739" y="2526"/>
            <a:ext cx="408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9" name="Rovnice" r:id="rId3" imgW="596880" imgH="393480" progId="Equation.3">
                    <p:embed/>
                  </p:oleObj>
                </mc:Choice>
                <mc:Fallback>
                  <p:oleObj name="Rovnice" r:id="rId3" imgW="596880" imgH="393480" progId="Equation.3">
                    <p:embed/>
                    <p:pic>
                      <p:nvPicPr>
                        <p:cNvPr id="0" name="Object 1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9" y="2526"/>
                          <a:ext cx="408" cy="269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25400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82" name="Line 102"/>
            <p:cNvSpPr>
              <a:spLocks noChangeShapeType="1"/>
            </p:cNvSpPr>
            <p:nvPr/>
          </p:nvSpPr>
          <p:spPr bwMode="auto">
            <a:xfrm flipV="1">
              <a:off x="4466" y="2387"/>
              <a:ext cx="318" cy="4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83" name="Text Box 103"/>
            <p:cNvSpPr txBox="1">
              <a:spLocks noChangeArrowheads="1"/>
            </p:cNvSpPr>
            <p:nvPr/>
          </p:nvSpPr>
          <p:spPr bwMode="auto">
            <a:xfrm>
              <a:off x="1292" y="2622"/>
              <a:ext cx="3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>
                  <a:solidFill>
                    <a:srgbClr val="0000FF"/>
                  </a:solidFill>
                </a:rPr>
                <a:t>U</a:t>
              </a:r>
              <a:r>
                <a:rPr lang="cs-CZ" altLang="cs-CZ" b="1" baseline="-25000">
                  <a:solidFill>
                    <a:srgbClr val="0000FF"/>
                  </a:solidFill>
                </a:rPr>
                <a:t>i201</a:t>
              </a:r>
            </a:p>
          </p:txBody>
        </p:sp>
        <p:sp>
          <p:nvSpPr>
            <p:cNvPr id="71801" name="Oval 121"/>
            <p:cNvSpPr>
              <a:spLocks noChangeArrowheads="1"/>
            </p:cNvSpPr>
            <p:nvPr/>
          </p:nvSpPr>
          <p:spPr bwMode="auto">
            <a:xfrm>
              <a:off x="1246" y="3294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802" name="Oval 122"/>
            <p:cNvSpPr>
              <a:spLocks noChangeArrowheads="1"/>
            </p:cNvSpPr>
            <p:nvPr/>
          </p:nvSpPr>
          <p:spPr bwMode="auto">
            <a:xfrm>
              <a:off x="1247" y="1797"/>
              <a:ext cx="91" cy="9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71803" name="AutoShape 123"/>
            <p:cNvCxnSpPr>
              <a:cxnSpLocks noChangeShapeType="1"/>
              <a:stCxn id="71741" idx="0"/>
              <a:endCxn id="71752" idx="2"/>
            </p:cNvCxnSpPr>
            <p:nvPr/>
          </p:nvCxnSpPr>
          <p:spPr bwMode="auto">
            <a:xfrm>
              <a:off x="2662" y="1853"/>
              <a:ext cx="211" cy="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04" name="AutoShape 124"/>
            <p:cNvCxnSpPr>
              <a:cxnSpLocks noChangeShapeType="1"/>
              <a:stCxn id="71802" idx="4"/>
              <a:endCxn id="71764" idx="0"/>
            </p:cNvCxnSpPr>
            <p:nvPr/>
          </p:nvCxnSpPr>
          <p:spPr bwMode="auto">
            <a:xfrm flipH="1">
              <a:off x="1292" y="1888"/>
              <a:ext cx="1" cy="408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05" name="AutoShape 125"/>
            <p:cNvCxnSpPr>
              <a:cxnSpLocks noChangeShapeType="1"/>
              <a:stCxn id="71732" idx="4"/>
              <a:endCxn id="71801" idx="2"/>
            </p:cNvCxnSpPr>
            <p:nvPr/>
          </p:nvCxnSpPr>
          <p:spPr bwMode="auto">
            <a:xfrm rot="16200000" flipH="1">
              <a:off x="457" y="2551"/>
              <a:ext cx="627" cy="951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06" name="AutoShape 126"/>
            <p:cNvCxnSpPr>
              <a:cxnSpLocks noChangeShapeType="1"/>
              <a:stCxn id="71801" idx="6"/>
              <a:endCxn id="71772" idx="2"/>
            </p:cNvCxnSpPr>
            <p:nvPr/>
          </p:nvCxnSpPr>
          <p:spPr bwMode="auto">
            <a:xfrm flipV="1">
              <a:off x="1337" y="2803"/>
              <a:ext cx="3279" cy="537"/>
            </a:xfrm>
            <a:prstGeom prst="bentConnector2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1808" name="Text Box 128"/>
          <p:cNvSpPr txBox="1">
            <a:spLocks noChangeArrowheads="1"/>
          </p:cNvSpPr>
          <p:nvPr/>
        </p:nvSpPr>
        <p:spPr bwMode="auto">
          <a:xfrm>
            <a:off x="3490913" y="5013325"/>
            <a:ext cx="3097212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Pak platí: 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= U</a:t>
            </a:r>
            <a:r>
              <a:rPr lang="cs-CZ" altLang="cs-CZ" b="1" baseline="-25000">
                <a:solidFill>
                  <a:srgbClr val="000000"/>
                </a:solidFill>
                <a:sym typeface="Symbol" panose="05050102010706020507" pitchFamily="18" charset="2"/>
              </a:rPr>
              <a:t>i201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</a:t>
            </a:r>
            <a:endParaRPr lang="cs-CZ" altLang="cs-CZ" b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71809" name="Object 129"/>
          <p:cNvGraphicFramePr>
            <a:graphicFrameLocks noChangeAspect="1"/>
          </p:cNvGraphicFramePr>
          <p:nvPr/>
        </p:nvGraphicFramePr>
        <p:xfrm>
          <a:off x="6643688" y="4724400"/>
          <a:ext cx="13843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0" name="Rovnice" r:id="rId5" imgW="558720" imgH="393480" progId="Equation.3">
                  <p:embed/>
                </p:oleObj>
              </mc:Choice>
              <mc:Fallback>
                <p:oleObj name="Rovnice" r:id="rId5" imgW="558720" imgH="393480" progId="Equation.3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4724400"/>
                        <a:ext cx="1384300" cy="9747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0" name="Object 130"/>
          <p:cNvGraphicFramePr>
            <a:graphicFrameLocks noChangeAspect="1"/>
          </p:cNvGraphicFramePr>
          <p:nvPr/>
        </p:nvGraphicFramePr>
        <p:xfrm>
          <a:off x="1116013" y="5622925"/>
          <a:ext cx="49434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1" name="Rovnice" r:id="rId7" imgW="1993680" imgH="393480" progId="Equation.3">
                  <p:embed/>
                </p:oleObj>
              </mc:Choice>
              <mc:Fallback>
                <p:oleObj name="Rovnice" r:id="rId7" imgW="1993680" imgH="393480" progId="Equation.3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622925"/>
                        <a:ext cx="4943475" cy="9747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Materiály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79388" y="1916113"/>
            <a:ext cx="8713787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Kocman	Elektrické stroje a přístroje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Bartoš	Elektrické stroje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Petrásek	Elektrické stroje</a:t>
            </a:r>
          </a:p>
          <a:p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Měřička	Elektrické 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66357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Točivé magnetické pole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79388" y="1052513"/>
            <a:ext cx="8569325" cy="2565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057400" indent="-2057400" algn="l" defTabSz="1054100"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867025" algn="l" defTabSz="1054100"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046413" algn="l" defTabSz="1054100"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225800" algn="l" defTabSz="1054100"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405188" algn="l" defTabSz="1054100"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62388" defTabSz="1054100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19588" defTabSz="1054100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76788" defTabSz="1054100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33988" defTabSz="1054100" fontAlgn="base">
              <a:spcBef>
                <a:spcPct val="0"/>
              </a:spcBef>
              <a:spcAft>
                <a:spcPct val="0"/>
              </a:spcAft>
              <a:tabLst>
                <a:tab pos="182563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Na čem závisí rychlost otáčení magnetického pole ?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*	na frekvenci	-	čím vyšší frekvence, tím bude otáčení rychlejší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*	na počtu pólů	-	čím více pólových dvojic, tím je rychlost pomalejší (póly jsou od sebe méně vzdáleny, za stejnou době oběhne pole menší vzdálenost) . 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		pro p = 1 oběhne pole za 1 periodu proudu 360</a:t>
            </a:r>
            <a:r>
              <a:rPr lang="cs-CZ" altLang="cs-CZ" b="1" baseline="30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 			pro p = 2 oběhne pole za 1 peridu proudu pouze 180</a:t>
            </a:r>
            <a:r>
              <a:rPr lang="cs-CZ" altLang="cs-CZ" b="1" baseline="30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Vyjádření rychlosti magnetického pole – </a:t>
            </a:r>
            <a:r>
              <a:rPr lang="cs-CZ" altLang="cs-CZ" b="1" u="sng">
                <a:solidFill>
                  <a:srgbClr val="000000"/>
                </a:solidFill>
                <a:sym typeface="Symbol" panose="05050102010706020507" pitchFamily="18" charset="2"/>
              </a:rPr>
              <a:t>synchronní rychlost n</a:t>
            </a:r>
            <a:r>
              <a:rPr lang="cs-CZ" altLang="cs-CZ" b="1" u="sng" baseline="-2500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b="1" u="sng">
                <a:solidFill>
                  <a:srgbClr val="000000"/>
                </a:solidFill>
                <a:sym typeface="Symbol" panose="05050102010706020507" pitchFamily="18" charset="2"/>
              </a:rPr>
              <a:t> (1/min)</a:t>
            </a:r>
          </a:p>
        </p:txBody>
      </p:sp>
      <p:grpSp>
        <p:nvGrpSpPr>
          <p:cNvPr id="30744" name="Group 24"/>
          <p:cNvGrpSpPr>
            <a:grpSpLocks/>
          </p:cNvGrpSpPr>
          <p:nvPr/>
        </p:nvGrpSpPr>
        <p:grpSpPr bwMode="auto">
          <a:xfrm>
            <a:off x="250825" y="4005263"/>
            <a:ext cx="2016125" cy="2447925"/>
            <a:chOff x="158" y="2523"/>
            <a:chExt cx="1270" cy="1542"/>
          </a:xfrm>
        </p:grpSpPr>
        <p:grpSp>
          <p:nvGrpSpPr>
            <p:cNvPr id="30728" name="Group 8"/>
            <p:cNvGrpSpPr>
              <a:grpSpLocks/>
            </p:cNvGrpSpPr>
            <p:nvPr/>
          </p:nvGrpSpPr>
          <p:grpSpPr bwMode="auto">
            <a:xfrm>
              <a:off x="158" y="2523"/>
              <a:ext cx="1270" cy="1542"/>
              <a:chOff x="249" y="2614"/>
              <a:chExt cx="1270" cy="1542"/>
            </a:xfrm>
          </p:grpSpPr>
          <p:sp>
            <p:nvSpPr>
              <p:cNvPr id="30724" name="Oval 4"/>
              <p:cNvSpPr>
                <a:spLocks noChangeAspect="1" noChangeArrowheads="1"/>
              </p:cNvSpPr>
              <p:nvPr/>
            </p:nvSpPr>
            <p:spPr bwMode="auto">
              <a:xfrm>
                <a:off x="249" y="2750"/>
                <a:ext cx="1270" cy="1269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25" name="Oval 5"/>
              <p:cNvSpPr>
                <a:spLocks noChangeArrowheads="1"/>
              </p:cNvSpPr>
              <p:nvPr/>
            </p:nvSpPr>
            <p:spPr bwMode="auto">
              <a:xfrm>
                <a:off x="748" y="2614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S</a:t>
                </a:r>
              </a:p>
            </p:txBody>
          </p:sp>
          <p:sp>
            <p:nvSpPr>
              <p:cNvPr id="30727" name="Oval 7"/>
              <p:cNvSpPr>
                <a:spLocks noChangeArrowheads="1"/>
              </p:cNvSpPr>
              <p:nvPr/>
            </p:nvSpPr>
            <p:spPr bwMode="auto">
              <a:xfrm>
                <a:off x="748" y="3884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J</a:t>
                </a:r>
              </a:p>
            </p:txBody>
          </p:sp>
        </p:grpSp>
        <p:sp>
          <p:nvSpPr>
            <p:cNvPr id="30739" name="AutoShape 19"/>
            <p:cNvSpPr>
              <a:spLocks noChangeArrowheads="1"/>
            </p:cNvSpPr>
            <p:nvPr/>
          </p:nvSpPr>
          <p:spPr bwMode="auto">
            <a:xfrm>
              <a:off x="680" y="2931"/>
              <a:ext cx="227" cy="726"/>
            </a:xfrm>
            <a:prstGeom prst="downArrow">
              <a:avLst>
                <a:gd name="adj1" fmla="val 50000"/>
                <a:gd name="adj2" fmla="val 799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0745" name="Group 25"/>
          <p:cNvGrpSpPr>
            <a:grpSpLocks/>
          </p:cNvGrpSpPr>
          <p:nvPr/>
        </p:nvGrpSpPr>
        <p:grpSpPr bwMode="auto">
          <a:xfrm>
            <a:off x="6588125" y="4005263"/>
            <a:ext cx="2376488" cy="2447925"/>
            <a:chOff x="4150" y="2523"/>
            <a:chExt cx="1497" cy="1542"/>
          </a:xfrm>
        </p:grpSpPr>
        <p:grpSp>
          <p:nvGrpSpPr>
            <p:cNvPr id="30735" name="Group 15"/>
            <p:cNvGrpSpPr>
              <a:grpSpLocks/>
            </p:cNvGrpSpPr>
            <p:nvPr/>
          </p:nvGrpSpPr>
          <p:grpSpPr bwMode="auto">
            <a:xfrm>
              <a:off x="4150" y="2523"/>
              <a:ext cx="1497" cy="1542"/>
              <a:chOff x="4150" y="2523"/>
              <a:chExt cx="1497" cy="1542"/>
            </a:xfrm>
          </p:grpSpPr>
          <p:sp>
            <p:nvSpPr>
              <p:cNvPr id="30730" name="Oval 10"/>
              <p:cNvSpPr>
                <a:spLocks noChangeAspect="1" noChangeArrowheads="1"/>
              </p:cNvSpPr>
              <p:nvPr/>
            </p:nvSpPr>
            <p:spPr bwMode="auto">
              <a:xfrm>
                <a:off x="4286" y="2659"/>
                <a:ext cx="1270" cy="1269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31" name="Oval 11"/>
              <p:cNvSpPr>
                <a:spLocks noChangeArrowheads="1"/>
              </p:cNvSpPr>
              <p:nvPr/>
            </p:nvSpPr>
            <p:spPr bwMode="auto">
              <a:xfrm>
                <a:off x="4785" y="2523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S</a:t>
                </a:r>
              </a:p>
            </p:txBody>
          </p:sp>
          <p:sp>
            <p:nvSpPr>
              <p:cNvPr id="30732" name="Oval 12"/>
              <p:cNvSpPr>
                <a:spLocks noChangeArrowheads="1"/>
              </p:cNvSpPr>
              <p:nvPr/>
            </p:nvSpPr>
            <p:spPr bwMode="auto">
              <a:xfrm>
                <a:off x="4150" y="3158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J</a:t>
                </a:r>
              </a:p>
            </p:txBody>
          </p:sp>
          <p:sp>
            <p:nvSpPr>
              <p:cNvPr id="30733" name="Oval 13"/>
              <p:cNvSpPr>
                <a:spLocks noChangeArrowheads="1"/>
              </p:cNvSpPr>
              <p:nvPr/>
            </p:nvSpPr>
            <p:spPr bwMode="auto">
              <a:xfrm>
                <a:off x="4785" y="3793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S</a:t>
                </a:r>
              </a:p>
            </p:txBody>
          </p:sp>
          <p:sp>
            <p:nvSpPr>
              <p:cNvPr id="30734" name="Oval 14"/>
              <p:cNvSpPr>
                <a:spLocks noChangeArrowheads="1"/>
              </p:cNvSpPr>
              <p:nvPr/>
            </p:nvSpPr>
            <p:spPr bwMode="auto">
              <a:xfrm>
                <a:off x="5375" y="3158"/>
                <a:ext cx="272" cy="272"/>
              </a:xfrm>
              <a:prstGeom prst="ellipse">
                <a:avLst/>
              </a:prstGeom>
              <a:solidFill>
                <a:schemeClr val="tx1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/>
              <a:lstStyle/>
              <a:p>
                <a:r>
                  <a:rPr lang="cs-CZ" altLang="cs-CZ" sz="2400" b="1">
                    <a:solidFill>
                      <a:srgbClr val="FF0000"/>
                    </a:solidFill>
                  </a:rPr>
                  <a:t>J</a:t>
                </a:r>
              </a:p>
            </p:txBody>
          </p:sp>
        </p:grpSp>
        <p:sp>
          <p:nvSpPr>
            <p:cNvPr id="30740" name="AutoShape 20"/>
            <p:cNvSpPr>
              <a:spLocks noChangeArrowheads="1"/>
            </p:cNvSpPr>
            <p:nvPr/>
          </p:nvSpPr>
          <p:spPr bwMode="auto">
            <a:xfrm rot="10741937" flipH="1">
              <a:off x="4875" y="2931"/>
              <a:ext cx="407" cy="544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2409825" y="3644900"/>
          <a:ext cx="4178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2" name="Rovnice" r:id="rId3" imgW="1498320" imgH="419040" progId="Equation.3">
                  <p:embed/>
                </p:oleObj>
              </mc:Choice>
              <mc:Fallback>
                <p:oleObj name="Rovnice" r:id="rId3" imgW="1498320" imgH="419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3644900"/>
                        <a:ext cx="4178300" cy="1168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130550" y="5048250"/>
            <a:ext cx="2881313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Proč je ve vztahu 60 ?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554288" y="5661025"/>
            <a:ext cx="3889375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Jaká je maximální rychlost točivého pole (a tím i motoru) na síťové frekvenci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42" grpId="0"/>
      <p:bldP spid="307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pPr algn="ctr"/>
            <a:r>
              <a:rPr lang="cs-CZ" altLang="cs-CZ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 vztahy a pojmy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713788" cy="2286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1.	</a:t>
            </a:r>
            <a:r>
              <a:rPr lang="cs-CZ" altLang="cs-CZ" sz="2400" b="1" u="sng">
                <a:solidFill>
                  <a:srgbClr val="000000"/>
                </a:solidFill>
              </a:rPr>
              <a:t>Indukované napětí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výpočet indukovaného napětí v jedné cívce je stejný jako u transformátoru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výsledné indukované napětí je dáno vektorovým součtem dílčích napětí v daném čase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protože jsou jednotlivé cívky vůči sobě natočeny, nejsou jednotlivá napětí ve fázi a výsledné napětí je nižší než u transformátoru </a:t>
            </a:r>
            <a:endParaRPr lang="cs-CZ" altLang="cs-CZ" sz="2400" b="1">
              <a:solidFill>
                <a:srgbClr val="000000"/>
              </a:solidFill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0" y="3789363"/>
            <a:ext cx="4284663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Efektivní hodnota indukovaného napětí jedné cívky: 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4213" y="5229225"/>
            <a:ext cx="78486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  <a:tab pos="188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kde	N</a:t>
            </a:r>
            <a:r>
              <a:rPr lang="cs-CZ" altLang="cs-CZ" sz="2000" b="1" baseline="-25000">
                <a:solidFill>
                  <a:srgbClr val="000000"/>
                </a:solidFill>
              </a:rPr>
              <a:t>s</a:t>
            </a:r>
            <a:r>
              <a:rPr lang="cs-CZ" altLang="cs-CZ" sz="2000" b="1">
                <a:solidFill>
                  <a:srgbClr val="000000"/>
                </a:solidFill>
              </a:rPr>
              <a:t> … 	počet závitů jedné cívky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 …	maximální indukční tok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f</a:t>
            </a:r>
            <a:r>
              <a:rPr lang="cs-CZ" altLang="cs-CZ" sz="2000" b="1" baseline="-25000">
                <a:solidFill>
                  <a:srgbClr val="000000"/>
                </a:solidFill>
              </a:rPr>
              <a:t>1</a:t>
            </a:r>
            <a:r>
              <a:rPr lang="cs-CZ" altLang="cs-CZ" sz="2000" b="1">
                <a:solidFill>
                  <a:srgbClr val="000000"/>
                </a:solidFill>
              </a:rPr>
              <a:t> …	frekvence na statoru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	k</a:t>
            </a:r>
            <a:r>
              <a:rPr lang="cs-CZ" altLang="cs-CZ" sz="2000" b="1" baseline="-25000">
                <a:solidFill>
                  <a:srgbClr val="000000"/>
                </a:solidFill>
              </a:rPr>
              <a:t>v</a:t>
            </a:r>
            <a:r>
              <a:rPr lang="cs-CZ" altLang="cs-CZ" sz="2000" b="1">
                <a:solidFill>
                  <a:srgbClr val="000000"/>
                </a:solidFill>
              </a:rPr>
              <a:t> …	činitel vinutí, k</a:t>
            </a:r>
            <a:r>
              <a:rPr lang="cs-CZ" altLang="cs-CZ" sz="2000" b="1" baseline="-25000">
                <a:solidFill>
                  <a:srgbClr val="000000"/>
                </a:solidFill>
              </a:rPr>
              <a:t>v</a:t>
            </a:r>
            <a:r>
              <a:rPr lang="cs-CZ" altLang="cs-CZ" sz="2000" b="1">
                <a:solidFill>
                  <a:srgbClr val="000000"/>
                </a:solidFill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 1</a:t>
            </a:r>
            <a:r>
              <a:rPr lang="cs-CZ" altLang="cs-CZ" sz="2000" b="1" baseline="-25000">
                <a:solidFill>
                  <a:srgbClr val="000000"/>
                </a:solidFill>
              </a:rPr>
              <a:t>	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892425" y="4292600"/>
          <a:ext cx="56403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3" name="Rovnice" r:id="rId3" imgW="1600200" imgH="228600" progId="Equation.3">
                  <p:embed/>
                </p:oleObj>
              </mc:Choice>
              <mc:Fallback>
                <p:oleObj name="Rovnice" r:id="rId3" imgW="1600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4292600"/>
                        <a:ext cx="5640388" cy="8064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  <p:bldP spid="358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0825" y="115888"/>
            <a:ext cx="8713788" cy="61555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2.	</a:t>
            </a:r>
            <a:r>
              <a:rPr lang="cs-CZ" altLang="cs-CZ" sz="2400" b="1" u="sng" dirty="0">
                <a:solidFill>
                  <a:srgbClr val="000000"/>
                </a:solidFill>
              </a:rPr>
              <a:t>Tažná síla</a:t>
            </a:r>
          </a:p>
          <a:p>
            <a:pPr>
              <a:spcBef>
                <a:spcPct val="3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ve vinutí statoru vzniká točivé magnetické pole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pole protne klecové vinutí rotoru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 rotoru se indukuje napětí a začne procházet proud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za základě </a:t>
            </a:r>
            <a:r>
              <a:rPr lang="cs-CZ" altLang="cs-CZ" sz="2000" b="1" dirty="0" err="1" smtClean="0">
                <a:solidFill>
                  <a:srgbClr val="000000"/>
                </a:solidFill>
                <a:hlinkClick r:id="rId2"/>
              </a:rPr>
              <a:t>Flemingova</a:t>
            </a:r>
            <a:r>
              <a:rPr lang="cs-CZ" altLang="cs-CZ" sz="2000" b="1" dirty="0" smtClean="0">
                <a:solidFill>
                  <a:srgbClr val="000000"/>
                </a:solidFill>
                <a:hlinkClick r:id="rId2"/>
              </a:rPr>
              <a:t> pravidla levé ruky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(silové působení magnetického pole na vodič, kterým prochází proud) se začne rotor  </a:t>
            </a:r>
            <a:r>
              <a:rPr lang="cs-CZ" altLang="cs-CZ" sz="2000" b="1" dirty="0">
                <a:solidFill>
                  <a:srgbClr val="000000"/>
                </a:solidFill>
              </a:rPr>
              <a:t>otáčet 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ve </a:t>
            </a:r>
            <a:r>
              <a:rPr lang="cs-CZ" altLang="cs-CZ" sz="2000" b="1" dirty="0">
                <a:solidFill>
                  <a:srgbClr val="000000"/>
                </a:solidFill>
              </a:rPr>
              <a:t>směru hlavního točivého pole</a:t>
            </a: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 ideální případě by se rotor roztočil na synchronní otáčky 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</a:p>
          <a:p>
            <a:pPr>
              <a:spcBef>
                <a:spcPct val="20000"/>
              </a:spcBef>
            </a:pPr>
            <a:r>
              <a:rPr lang="cs-CZ" altLang="cs-CZ" sz="2000" b="1" dirty="0" smtClean="0">
                <a:solidFill>
                  <a:srgbClr val="000000"/>
                </a:solidFill>
              </a:rPr>
              <a:t>*</a:t>
            </a:r>
            <a:r>
              <a:rPr lang="cs-CZ" altLang="cs-CZ" sz="2000" b="1" dirty="0">
                <a:solidFill>
                  <a:srgbClr val="000000"/>
                </a:solidFill>
              </a:rPr>
              <a:t>	při stejné rychlosti točivého pole a rotoru se v rotoru přestane indukovat napětí a pole rotoru zanikne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rotor se bude otáčet vlastní setrvačností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ve skutečnosti rychlost rotoru vlivem ztrát nedosáhne synchronní rychlosti, rychlost rotoru je menší než rychlost pole </a:t>
            </a: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zatížení rotoru poklesne rychlost rotoru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zvýší se indukované napětí a indukovaný proud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zvětší se magnetické pole rotoru a vznikne tažná síla</a:t>
            </a:r>
          </a:p>
          <a:p>
            <a:pPr>
              <a:spcBef>
                <a:spcPct val="2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pokles otáček při zatížení vyjadřuje 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skluz – s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(-) nebo (%) 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50825" y="447675"/>
            <a:ext cx="8713788" cy="854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3.	</a:t>
            </a:r>
            <a:r>
              <a:rPr lang="cs-CZ" altLang="cs-CZ" sz="2400" b="1" u="sng">
                <a:solidFill>
                  <a:srgbClr val="000000"/>
                </a:solidFill>
              </a:rPr>
              <a:t>Skluz 	-	s</a:t>
            </a:r>
            <a:r>
              <a:rPr lang="cs-CZ" altLang="cs-CZ" sz="2400" b="1">
                <a:solidFill>
                  <a:srgbClr val="000000"/>
                </a:solidFill>
              </a:rPr>
              <a:t> 	(-) nebo (%)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je poměrný rozdíl rychlosti magnetického pole statoru a otáček rotoru: 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323850" y="1557338"/>
          <a:ext cx="2160588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2" name="Rovnice" r:id="rId3" imgW="660240" imgH="431640" progId="Equation.3">
                  <p:embed/>
                </p:oleObj>
              </mc:Choice>
              <mc:Fallback>
                <p:oleObj name="Rovnice" r:id="rId3" imgW="6602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557338"/>
                        <a:ext cx="2160588" cy="14128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916238" y="1844675"/>
            <a:ext cx="6011862" cy="8715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V jakém rozsahu se pohybuje skluz pro motor ?</a:t>
            </a:r>
          </a:p>
          <a:p>
            <a:pPr algn="ctr">
              <a:spcBef>
                <a:spcPct val="3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0 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 s  1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3850" y="3141663"/>
            <a:ext cx="8569325" cy="19843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Jak je velký skluz u indukčních motorů ?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motory naprázdno 	s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 0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malé motory	s = (6 – 10) %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motory středních výkonů	s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 4 %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motory velkých výkonů	s = (1 – 2) %</a:t>
            </a:r>
            <a:r>
              <a:rPr lang="cs-CZ" altLang="cs-CZ" sz="2000" b="1">
                <a:solidFill>
                  <a:srgbClr val="000000"/>
                </a:solidFill>
              </a:rPr>
              <a:t> </a:t>
            </a:r>
            <a:endParaRPr lang="cs-CZ" altLang="cs-CZ" sz="24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23850" y="5300663"/>
            <a:ext cx="8569325" cy="1403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 defTabSz="879475"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 defTabSz="879475"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 defTabSz="879475"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 defTabSz="879475"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 defTabSz="879475"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defTabSz="87947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defTabSz="87947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defTabSz="87947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defTabSz="879475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Čím je skluz způsoben ?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*	mechanické ztráty motoru (ventilátor, ložiska) 	-	malý vliv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odpor v rotoru – u motoru s kotvou nakrátko 	-	minimální vliv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zátěží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447675"/>
            <a:ext cx="8713788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2960688" algn="l"/>
                <a:tab pos="3235325" algn="l"/>
                <a:tab pos="3771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4.	</a:t>
            </a:r>
            <a:r>
              <a:rPr lang="cs-CZ" altLang="cs-CZ" sz="2400" b="1" u="sng">
                <a:solidFill>
                  <a:srgbClr val="000000"/>
                </a:solidFill>
              </a:rPr>
              <a:t>Otáčky motoru 	-	n</a:t>
            </a:r>
            <a:r>
              <a:rPr lang="cs-CZ" altLang="cs-CZ" sz="2400" b="1">
                <a:solidFill>
                  <a:srgbClr val="000000"/>
                </a:solidFill>
              </a:rPr>
              <a:t> 	(1/min)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732588" y="1196975"/>
          <a:ext cx="2160587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9" name="Rovnice" r:id="rId3" imgW="660240" imgH="431640" progId="Equation.3">
                  <p:embed/>
                </p:oleObj>
              </mc:Choice>
              <mc:Fallback>
                <p:oleObj name="Rovnice" r:id="rId3" imgW="6602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196975"/>
                        <a:ext cx="2160587" cy="14128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50825" y="1125538"/>
            <a:ext cx="6011863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11313" algn="l"/>
                <a:tab pos="2149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Otáčky motoru lze vyjádřit ze synchronních otáček a ze skluzu ?</a:t>
            </a:r>
            <a:endParaRPr lang="cs-CZ" altLang="cs-CZ" sz="24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79388" y="4221163"/>
            <a:ext cx="8569325" cy="24701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235325" indent="-323532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51288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130675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310063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489450" algn="l" defTabSz="879475"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9466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4038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8610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318250" defTabSz="879475"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3051175" algn="l"/>
                <a:tab pos="6183313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Ze vztahu se odvozují možnosti regulace otáček indukčního motoru:</a:t>
            </a:r>
          </a:p>
          <a:p>
            <a:pPr>
              <a:spcBef>
                <a:spcPct val="3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*	změnou frekvence 	-	spojitá a bezeztrátová regulace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změnou počtu pólů	-	nespojitá a bezeztrátová regulace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změnou skluzu	-	spojitá a podle realizace ztrátová (odporem) nebo bezeztrátová regulace (kaskáda)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Nejčastěji se dnes využívají první dva způsoby regulace otáček.</a:t>
            </a: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6732588" y="2636838"/>
          <a:ext cx="21240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0" name="Rovnice" r:id="rId5" imgW="749160" imgH="419040" progId="Equation.3">
                  <p:embed/>
                </p:oleObj>
              </mc:Choice>
              <mc:Fallback>
                <p:oleObj name="Rovnice" r:id="rId5" imgW="7491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636838"/>
                        <a:ext cx="2124075" cy="11874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684213" y="2420938"/>
          <a:ext cx="5472112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1" name="Rovnice" r:id="rId7" imgW="1917360" imgH="419040" progId="Equation.3">
                  <p:embed/>
                </p:oleObj>
              </mc:Choice>
              <mc:Fallback>
                <p:oleObj name="Rovnice" r:id="rId7" imgW="191736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420938"/>
                        <a:ext cx="5472112" cy="1196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Příklady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4463" y="1196975"/>
            <a:ext cx="88931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1.	Vypočítejte pólovou rozteč pro šestipólový motor  (</a:t>
            </a:r>
            <a:r>
              <a:rPr lang="cs-CZ" altLang="cs-CZ" sz="2000" b="1" dirty="0" err="1">
                <a:solidFill>
                  <a:srgbClr val="000000"/>
                </a:solidFill>
              </a:rPr>
              <a:t>t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pele</a:t>
            </a:r>
            <a:r>
              <a:rPr lang="cs-CZ" altLang="cs-CZ" sz="2000" b="1" dirty="0">
                <a:solidFill>
                  <a:srgbClr val="000000"/>
                </a:solidFill>
              </a:rPr>
              <a:t> = ?, </a:t>
            </a:r>
            <a:r>
              <a:rPr lang="cs-CZ" altLang="cs-CZ" sz="2000" b="1" dirty="0" err="1">
                <a:solidFill>
                  <a:srgbClr val="000000"/>
                </a:solidFill>
              </a:rPr>
              <a:t>t</a:t>
            </a:r>
            <a:r>
              <a:rPr lang="cs-CZ" altLang="cs-CZ" sz="2000" b="1" baseline="-25000" dirty="0" err="1">
                <a:solidFill>
                  <a:srgbClr val="000000"/>
                </a:solidFill>
              </a:rPr>
              <a:t>pgeo</a:t>
            </a:r>
            <a:r>
              <a:rPr lang="cs-CZ" altLang="cs-CZ" sz="2000" b="1" dirty="0">
                <a:solidFill>
                  <a:srgbClr val="000000"/>
                </a:solidFill>
              </a:rPr>
              <a:t> = ?)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087563" y="1700213"/>
            <a:ext cx="5005387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t</a:t>
            </a:r>
            <a:r>
              <a:rPr lang="cs-CZ" altLang="cs-CZ" sz="2000" b="1" baseline="-25000">
                <a:solidFill>
                  <a:srgbClr val="000000"/>
                </a:solidFill>
              </a:rPr>
              <a:t>pele</a:t>
            </a:r>
            <a:r>
              <a:rPr lang="cs-CZ" altLang="cs-CZ" sz="2000" b="1">
                <a:solidFill>
                  <a:srgbClr val="000000"/>
                </a:solidFill>
              </a:rPr>
              <a:t> = 180</a:t>
            </a:r>
            <a:r>
              <a:rPr lang="cs-CZ" altLang="cs-CZ" sz="2000" b="1" baseline="30000">
                <a:solidFill>
                  <a:srgbClr val="000000"/>
                </a:solidFill>
              </a:rPr>
              <a:t>0</a:t>
            </a:r>
            <a:r>
              <a:rPr lang="cs-CZ" altLang="cs-CZ" sz="2000" b="1">
                <a:solidFill>
                  <a:srgbClr val="000000"/>
                </a:solidFill>
              </a:rPr>
              <a:t>, t</a:t>
            </a:r>
            <a:r>
              <a:rPr lang="cs-CZ" altLang="cs-CZ" sz="2000" b="1" baseline="-25000">
                <a:solidFill>
                  <a:srgbClr val="000000"/>
                </a:solidFill>
              </a:rPr>
              <a:t>pgeo</a:t>
            </a:r>
            <a:r>
              <a:rPr lang="cs-CZ" altLang="cs-CZ" sz="2000" b="1">
                <a:solidFill>
                  <a:srgbClr val="000000"/>
                </a:solidFill>
              </a:rPr>
              <a:t> = t</a:t>
            </a:r>
            <a:r>
              <a:rPr lang="cs-CZ" altLang="cs-CZ" sz="2000" b="1" baseline="-25000">
                <a:solidFill>
                  <a:srgbClr val="000000"/>
                </a:solidFill>
              </a:rPr>
              <a:t>pele</a:t>
            </a:r>
            <a:r>
              <a:rPr lang="cs-CZ" altLang="cs-CZ" sz="2000" b="1">
                <a:solidFill>
                  <a:srgbClr val="000000"/>
                </a:solidFill>
              </a:rPr>
              <a:t>/p = 180</a:t>
            </a:r>
            <a:r>
              <a:rPr lang="cs-CZ" altLang="cs-CZ" sz="2000" b="1" baseline="30000">
                <a:solidFill>
                  <a:srgbClr val="000000"/>
                </a:solidFill>
              </a:rPr>
              <a:t>0</a:t>
            </a:r>
            <a:r>
              <a:rPr lang="cs-CZ" altLang="cs-CZ" sz="2000" b="1">
                <a:solidFill>
                  <a:srgbClr val="000000"/>
                </a:solidFill>
              </a:rPr>
              <a:t>/3 = 60</a:t>
            </a:r>
            <a:r>
              <a:rPr lang="cs-CZ" altLang="cs-CZ" sz="2000" b="1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44463" y="2349500"/>
            <a:ext cx="88931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2.	Vypočítejte synchronní otáčky pro dvanáctipólový  motor  při síťovém kmitočtu (n = ?)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087563" y="3176588"/>
            <a:ext cx="5005387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</a:t>
            </a:r>
            <a:r>
              <a:rPr lang="cs-CZ" altLang="cs-CZ" sz="2000" b="1" baseline="-25000">
                <a:solidFill>
                  <a:srgbClr val="000000"/>
                </a:solidFill>
              </a:rPr>
              <a:t>s</a:t>
            </a:r>
            <a:r>
              <a:rPr lang="cs-CZ" altLang="cs-CZ" sz="2000" b="1">
                <a:solidFill>
                  <a:srgbClr val="000000"/>
                </a:solidFill>
              </a:rPr>
              <a:t> = (60*f)/p = (60*50)/6 = 500 (1/min)</a:t>
            </a:r>
            <a:endParaRPr lang="cs-CZ" altLang="cs-CZ" sz="2000" b="1" baseline="30000">
              <a:solidFill>
                <a:srgbClr val="000000"/>
              </a:solidFill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44463" y="3735388"/>
            <a:ext cx="88931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3.	Vypočítejte otáčky čtyřpólového motoru při frekvenci 60 Hz, je-li skluz 4% (n = ?)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277938" y="4508500"/>
            <a:ext cx="6624637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 = ((60*f)/p)*(1-s) = ((60*60)/2)*(1-0,04) = 1728 (1/min)</a:t>
            </a:r>
            <a:endParaRPr lang="cs-CZ" altLang="cs-CZ" sz="2000" b="1" baseline="30000">
              <a:solidFill>
                <a:srgbClr val="000000"/>
              </a:solidFill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3025" y="5119688"/>
            <a:ext cx="903605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4.	Vypočítejte skluz, jsou-li otáčky při síťové frekvenci 960 1/min (s = ?) 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277938" y="5662613"/>
            <a:ext cx="6624637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*	úvahou lze určit, že motor má 6 pólů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n</a:t>
            </a:r>
            <a:r>
              <a:rPr lang="cs-CZ" altLang="cs-CZ" sz="2000" b="1" baseline="-25000">
                <a:solidFill>
                  <a:srgbClr val="000000"/>
                </a:solidFill>
              </a:rPr>
              <a:t>s</a:t>
            </a:r>
            <a:r>
              <a:rPr lang="cs-CZ" altLang="cs-CZ" sz="2000" b="1">
                <a:solidFill>
                  <a:srgbClr val="000000"/>
                </a:solidFill>
              </a:rPr>
              <a:t> = (60*f)/p = (60*50)/3 = 1000 1/min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*	s = (1000 – 970)/1000 = 0,03 (3%)</a:t>
            </a:r>
            <a:r>
              <a:rPr lang="cs-CZ" altLang="cs-CZ" sz="2000" b="1" baseline="30000">
                <a:solidFill>
                  <a:srgbClr val="000000"/>
                </a:solidFill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theme/theme1.xml><?xml version="1.0" encoding="utf-8"?>
<a:theme xmlns:a="http://schemas.openxmlformats.org/drawingml/2006/main" name="Vrstvy skla">
  <a:themeElements>
    <a:clrScheme name="Vlastní 11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0AFF0A"/>
      </a:hlink>
      <a:folHlink>
        <a:srgbClr val="C00000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2268</TotalTime>
  <Words>3089</Words>
  <Application>Microsoft Office PowerPoint</Application>
  <PresentationFormat>Předvádění na obrazovce (4:3)</PresentationFormat>
  <Paragraphs>373</Paragraphs>
  <Slides>34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Arial Black</vt:lpstr>
      <vt:lpstr>Symbol</vt:lpstr>
      <vt:lpstr>Wingdings</vt:lpstr>
      <vt:lpstr>Vrstvy skla</vt:lpstr>
      <vt:lpstr>Rovnice</vt:lpstr>
      <vt:lpstr>princip činnosti provozní stavy</vt:lpstr>
      <vt:lpstr>Točivé magnetické pole </vt:lpstr>
      <vt:lpstr>Točivé magnetické pole </vt:lpstr>
      <vt:lpstr>Točivé magnetické pole</vt:lpstr>
      <vt:lpstr>Základní vztahy a pojmy</vt:lpstr>
      <vt:lpstr>Prezentace aplikace PowerPoint</vt:lpstr>
      <vt:lpstr>Prezentace aplikace PowerPoint</vt:lpstr>
      <vt:lpstr>Prezentace aplikace PowerPoint</vt:lpstr>
      <vt:lpstr>Příklady </vt:lpstr>
      <vt:lpstr>Provozní stavy indukčního motoru  </vt:lpstr>
      <vt:lpstr>Chod naprázdno  </vt:lpstr>
      <vt:lpstr>Prezentace aplikace PowerPoint</vt:lpstr>
      <vt:lpstr>Ztráty naprázdno - P0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Indukční motor při zatížení  </vt:lpstr>
      <vt:lpstr>Frekvence na rotoru  </vt:lpstr>
      <vt:lpstr>Indukované napětí na rotoru  </vt:lpstr>
      <vt:lpstr>Rozptylová reaktance rotoru  </vt:lpstr>
      <vt:lpstr>Proud na rotoru  </vt:lpstr>
      <vt:lpstr>Prezentace aplikace PowerPoint</vt:lpstr>
      <vt:lpstr>Prezentace aplikace PowerPoint</vt:lpstr>
      <vt:lpstr>Prezentace aplikace PowerPoint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Indukční stroje</dc:title>
  <dc:creator>pe</dc:creator>
  <cp:lastModifiedBy>Ivo Petricek</cp:lastModifiedBy>
  <cp:revision>153</cp:revision>
  <dcterms:created xsi:type="dcterms:W3CDTF">2008-08-08T10:33:15Z</dcterms:created>
  <dcterms:modified xsi:type="dcterms:W3CDTF">2025-04-01T09:33:35Z</dcterms:modified>
</cp:coreProperties>
</file>