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3" r:id="rId4"/>
    <p:sldId id="290" r:id="rId5"/>
    <p:sldId id="282" r:id="rId6"/>
    <p:sldId id="291" r:id="rId7"/>
    <p:sldId id="262" r:id="rId8"/>
    <p:sldId id="293" r:id="rId9"/>
    <p:sldId id="283" r:id="rId10"/>
    <p:sldId id="260" r:id="rId11"/>
    <p:sldId id="261" r:id="rId12"/>
    <p:sldId id="284" r:id="rId13"/>
    <p:sldId id="285" r:id="rId14"/>
    <p:sldId id="286" r:id="rId15"/>
    <p:sldId id="289" r:id="rId16"/>
    <p:sldId id="294" r:id="rId17"/>
    <p:sldId id="263" r:id="rId18"/>
    <p:sldId id="292" r:id="rId19"/>
    <p:sldId id="259" r:id="rId20"/>
    <p:sldId id="295" r:id="rId21"/>
    <p:sldId id="258" r:id="rId22"/>
    <p:sldId id="274" r:id="rId23"/>
    <p:sldId id="280" r:id="rId24"/>
    <p:sldId id="264" r:id="rId25"/>
    <p:sldId id="276" r:id="rId26"/>
    <p:sldId id="265" r:id="rId27"/>
    <p:sldId id="278" r:id="rId28"/>
    <p:sldId id="279" r:id="rId29"/>
    <p:sldId id="266" r:id="rId30"/>
    <p:sldId id="267" r:id="rId31"/>
    <p:sldId id="269" r:id="rId32"/>
    <p:sldId id="270" r:id="rId33"/>
    <p:sldId id="271" r:id="rId34"/>
    <p:sldId id="272" r:id="rId35"/>
    <p:sldId id="277" r:id="rId36"/>
    <p:sldId id="281" r:id="rId37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3C354D-5ACA-438C-B6D8-B74504D3C79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86CE6-566C-42F1-896C-C4EA0E3ADB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631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60BA1-DE29-4CE6-9866-73EB77F79BE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544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57A7A-57AE-4D6F-96F4-845460921D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651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F2B2D-A738-4F88-9973-FA28B72A87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7618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60BA4-74CA-4412-BB16-445FA64F86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918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7502A-1D09-4D9B-8974-0DCADB2CDB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827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C631E-E35A-48F3-9DE9-3D8CF6FAD9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73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3C5BE-3AC2-425C-AB38-5AEE084596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52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B63BE-9976-4CE7-BAA0-549D3FDF77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73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032B7-2A00-495F-9039-BF75B5B3723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89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F68E388-DEB3-4697-BE77-2431BCE83E8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1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51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06413" y="5805488"/>
            <a:ext cx="8169275" cy="1008062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algn="ctr"/>
            <a:r>
              <a:rPr lang="cs-CZ" altLang="cs-CZ" sz="48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konstrukce</a:t>
            </a:r>
            <a:endParaRPr lang="cs-CZ" altLang="cs-CZ" sz="60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Rot="1" noChangeArrowheads="1"/>
          </p:cNvSpPr>
          <p:nvPr/>
        </p:nvSpPr>
        <p:spPr bwMode="auto">
          <a:xfrm>
            <a:off x="539750" y="46038"/>
            <a:ext cx="8169275" cy="1511300"/>
          </a:xfrm>
          <a:prstGeom prst="rect">
            <a:avLst/>
          </a:prstGeom>
          <a:solidFill>
            <a:schemeClr val="tx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7200" u="sng">
                <a:solidFill>
                  <a:srgbClr val="FF0000"/>
                </a:solidFill>
                <a:latin typeface="Arial" panose="020B0604020202020204" pitchFamily="34" charset="0"/>
              </a:rPr>
              <a:t>Indukční stroje 1</a:t>
            </a:r>
            <a:endParaRPr lang="cs-CZ" altLang="cs-CZ" sz="6000" u="sng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Základní konstrukční údaje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7174" y="1268760"/>
            <a:ext cx="8785225" cy="504753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63525" indent="-2635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2. </a:t>
            </a:r>
            <a:r>
              <a:rPr lang="cs-CZ" altLang="cs-CZ" sz="2200" b="1" u="sng" dirty="0">
                <a:solidFill>
                  <a:srgbClr val="000000"/>
                </a:solidFill>
              </a:rPr>
              <a:t>Chlazení motoru</a:t>
            </a:r>
            <a:r>
              <a:rPr lang="cs-CZ" altLang="cs-CZ" sz="2200" b="1" dirty="0">
                <a:solidFill>
                  <a:srgbClr val="000000"/>
                </a:solidFill>
              </a:rPr>
              <a:t>  - IC </a:t>
            </a:r>
            <a:r>
              <a:rPr lang="cs-CZ" altLang="cs-CZ" sz="2200" b="1" dirty="0" err="1" smtClean="0">
                <a:solidFill>
                  <a:srgbClr val="000000"/>
                </a:solidFill>
              </a:rPr>
              <a:t>xyxyx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 (např</a:t>
            </a:r>
            <a:r>
              <a:rPr lang="cs-CZ" altLang="cs-CZ" sz="2200" b="1" dirty="0">
                <a:solidFill>
                  <a:srgbClr val="000000"/>
                </a:solidFill>
              </a:rPr>
              <a:t>. IC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411)    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pPr marL="1885950" indent="-1885950">
              <a:spcBef>
                <a:spcPct val="50000"/>
              </a:spcBef>
              <a:tabLst>
                <a:tab pos="269875" algn="l"/>
                <a:tab pos="3406775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IC 	mezinárodní označení pro chlazení motoru	</a:t>
            </a:r>
          </a:p>
          <a:p>
            <a:pPr marL="1885950" indent="-1885950">
              <a:tabLst>
                <a:tab pos="269875" algn="l"/>
                <a:tab pos="3406775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x - číslo</a:t>
            </a:r>
            <a:r>
              <a:rPr lang="cs-CZ" altLang="cs-CZ" sz="2000" b="1" dirty="0">
                <a:solidFill>
                  <a:srgbClr val="000000"/>
                </a:solidFill>
              </a:rPr>
              <a:t>	bližší konstrukční specifikace chlazení motoru	 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pPr marL="1885950" indent="-1885950">
              <a:tabLst>
                <a:tab pos="269875" algn="l"/>
                <a:tab pos="3406775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y - písmeno	druh primárního (sekundárního chladiva (pro vzduch A,  se písmeno neuvádí)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tabLst>
                <a:tab pos="1433513" algn="l"/>
                <a:tab pos="1614488" algn="l"/>
                <a:tab pos="3406775" algn="l"/>
                <a:tab pos="56451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1. písmeno	-	uspořádání chladícího okruhu	0 - volný průchod</a:t>
            </a:r>
          </a:p>
          <a:p>
            <a:pPr>
              <a:spcBef>
                <a:spcPts val="0"/>
              </a:spcBef>
              <a:tabLst>
                <a:tab pos="1433513" algn="l"/>
                <a:tab pos="1614488" algn="l"/>
                <a:tab pos="3406775" algn="l"/>
                <a:tab pos="56451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					4 - povrchové chlazení</a:t>
            </a:r>
          </a:p>
          <a:p>
            <a:pPr>
              <a:spcBef>
                <a:spcPct val="50000"/>
              </a:spcBef>
              <a:tabLst>
                <a:tab pos="1433513" algn="l"/>
                <a:tab pos="1614488" algn="l"/>
                <a:tab pos="3406775" algn="l"/>
                <a:tab pos="56451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2. písmeno	-	proudění primárního chladiva	0 - bez ventilátoru</a:t>
            </a:r>
          </a:p>
          <a:p>
            <a:pPr>
              <a:spcBef>
                <a:spcPts val="0"/>
              </a:spcBef>
              <a:tabLst>
                <a:tab pos="1433513" algn="l"/>
                <a:tab pos="1614488" algn="l"/>
                <a:tab pos="3406775" algn="l"/>
                <a:tab pos="5645150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			1 - vlastní chlazení</a:t>
            </a:r>
          </a:p>
          <a:p>
            <a:pPr>
              <a:spcBef>
                <a:spcPts val="0"/>
              </a:spcBef>
              <a:tabLst>
                <a:tab pos="1433513" algn="l"/>
                <a:tab pos="1614488" algn="l"/>
                <a:tab pos="3406775" algn="l"/>
                <a:tab pos="5645150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			6 - nezávislý ventilátor</a:t>
            </a:r>
          </a:p>
          <a:p>
            <a:pPr>
              <a:spcBef>
                <a:spcPct val="50000"/>
              </a:spcBef>
              <a:tabLst>
                <a:tab pos="1433513" algn="l"/>
                <a:tab pos="1614488" algn="l"/>
                <a:tab pos="3406775" algn="l"/>
                <a:tab pos="56451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3. písmeno	-	proudění sekundárního chladiva	0 - bez ventilátoru</a:t>
            </a:r>
          </a:p>
          <a:p>
            <a:pPr>
              <a:spcBef>
                <a:spcPts val="0"/>
              </a:spcBef>
              <a:tabLst>
                <a:tab pos="1433513" algn="l"/>
                <a:tab pos="1614488" algn="l"/>
                <a:tab pos="3406775" algn="l"/>
                <a:tab pos="56451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					1 - vlastní chlazení</a:t>
            </a:r>
          </a:p>
          <a:p>
            <a:pPr>
              <a:spcBef>
                <a:spcPts val="0"/>
              </a:spcBef>
              <a:tabLst>
                <a:tab pos="1433513" algn="l"/>
                <a:tab pos="1614488" algn="l"/>
                <a:tab pos="3406775" algn="l"/>
                <a:tab pos="56451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					6 - nezávislý ventilátor</a:t>
            </a:r>
          </a:p>
          <a:p>
            <a:pPr>
              <a:spcBef>
                <a:spcPts val="0"/>
              </a:spcBef>
              <a:tabLst>
                <a:tab pos="1433513" algn="l"/>
                <a:tab pos="1614488" algn="l"/>
                <a:tab pos="3406775" algn="l"/>
                <a:tab pos="5645150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			8 - vlastní pohyb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Základní konstrukční údaje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85225" cy="1951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3. </a:t>
            </a:r>
            <a:r>
              <a:rPr lang="cs-CZ" altLang="cs-CZ" sz="2200" b="1" u="sng" dirty="0">
                <a:solidFill>
                  <a:srgbClr val="000000"/>
                </a:solidFill>
              </a:rPr>
              <a:t>Krytí motoru</a:t>
            </a:r>
            <a:r>
              <a:rPr lang="cs-CZ" altLang="cs-CZ" sz="2200" b="1" dirty="0">
                <a:solidFill>
                  <a:srgbClr val="000000"/>
                </a:solidFill>
              </a:rPr>
              <a:t>  - IP </a:t>
            </a:r>
            <a:r>
              <a:rPr lang="cs-CZ" altLang="cs-CZ" sz="2200" b="1" dirty="0" err="1">
                <a:solidFill>
                  <a:srgbClr val="000000"/>
                </a:solidFill>
              </a:rPr>
              <a:t>xx</a:t>
            </a:r>
            <a:r>
              <a:rPr lang="cs-CZ" altLang="cs-CZ" sz="2200" b="1" dirty="0">
                <a:solidFill>
                  <a:srgbClr val="000000"/>
                </a:solidFill>
              </a:rPr>
              <a:t>	(např. IP 55)   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stejné označení jako u přístrojů	 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Základní rozdělení</a:t>
            </a:r>
            <a:r>
              <a:rPr lang="cs-CZ" altLang="cs-CZ" sz="2000" b="1" dirty="0">
                <a:solidFill>
                  <a:srgbClr val="000000"/>
                </a:solidFill>
              </a:rPr>
              <a:t>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otevřené motory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(starší, dnes minimální </a:t>
            </a:r>
            <a:r>
              <a:rPr lang="cs-CZ" altLang="cs-CZ" sz="2000" b="1" dirty="0">
                <a:solidFill>
                  <a:srgbClr val="000000"/>
                </a:solidFill>
              </a:rPr>
              <a:t>využití)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uzavřené motory (nejčastější použití)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ssgroup.cz/userdata/editor/images/cctv-aktuality-cz/2018/18-02/tabulka_kryti_v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03083"/>
            <a:ext cx="5274981" cy="62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tssgroup.cz/userdata/editor/images/cctv-aktuality-cz/2018/18-02/tabulka_kryti_vniknut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/>
          <a:stretch/>
        </p:blipFill>
        <p:spPr bwMode="auto">
          <a:xfrm>
            <a:off x="107504" y="1809698"/>
            <a:ext cx="3744416" cy="49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705" y="3244334"/>
            <a:ext cx="267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https://www.tssgroup.cz/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512" y="794396"/>
            <a:ext cx="345638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Tabulka krytí </a:t>
            </a:r>
          </a:p>
          <a:p>
            <a:pPr algn="ctr">
              <a:spcBef>
                <a:spcPts val="0"/>
              </a:spcBef>
            </a:pPr>
            <a:r>
              <a:rPr lang="cs-CZ" altLang="cs-CZ" sz="1200" b="1" dirty="0" smtClean="0">
                <a:solidFill>
                  <a:srgbClr val="000000"/>
                </a:solidFill>
              </a:rPr>
              <a:t>zdroj</a:t>
            </a:r>
            <a:r>
              <a:rPr lang="cs-CZ" altLang="cs-CZ" sz="1200" b="1" dirty="0">
                <a:solidFill>
                  <a:srgbClr val="000000"/>
                </a:solidFill>
              </a:rPr>
              <a:t>: https://www.tssgroup.cz</a:t>
            </a:r>
            <a:endParaRPr lang="cs-CZ" altLang="cs-CZ" sz="1200" b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385175" cy="808038"/>
          </a:xfrm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Základní konstrukční údaje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7504" y="908720"/>
            <a:ext cx="8964613" cy="3170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4. </a:t>
            </a:r>
            <a:r>
              <a:rPr lang="cs-CZ" altLang="cs-CZ" sz="2200" b="1" u="sng" dirty="0">
                <a:solidFill>
                  <a:srgbClr val="000000"/>
                </a:solidFill>
              </a:rPr>
              <a:t>Další možné technické vybavení motorů (přídavné zařízení)</a:t>
            </a:r>
            <a:r>
              <a:rPr lang="cs-CZ" altLang="cs-CZ" sz="2200" b="1" dirty="0">
                <a:solidFill>
                  <a:srgbClr val="000000"/>
                </a:solidFill>
              </a:rPr>
              <a:t>   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ochranná stříška (vertikální poloha motoru, strana ventilátoru nahoře)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tepelná ochrana motoru – bimetalové spínače, termistory typu PTC nebo NTC, čidla ve spojení s měniči kmitočtu. Počet čidel je dáno požadavky pohonu.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impulsní snímač otáček motoru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elektromagnetická brzda motoru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cizí chlazení (jako přídavný modul)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Některé moduly mohou být v jednom zařízení (snímač otáček a brzda)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4" y="4077072"/>
            <a:ext cx="8964613" cy="25853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5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. </a:t>
            </a:r>
            <a:r>
              <a:rPr lang="cs-CZ" altLang="cs-CZ" sz="2200" b="1" u="sng" dirty="0" smtClean="0">
                <a:solidFill>
                  <a:srgbClr val="000000"/>
                </a:solidFill>
              </a:rPr>
              <a:t>Hodnocení účinností (nahrazuje EFF1, 2, 3)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Pro standardní motory (U = 400V, f = 50Hz, P = (1,1 - 90)kW) platí rozdělení do 4 klasifikačních tříd (platí od roku 2000).</a:t>
            </a:r>
          </a:p>
          <a:p>
            <a:pPr marL="0" indent="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IE1 - standardní účinnost - nové již ne</a:t>
            </a:r>
          </a:p>
          <a:p>
            <a:pPr marL="0" indent="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IE2 </a:t>
            </a:r>
            <a:r>
              <a:rPr lang="cs-CZ" altLang="cs-CZ" sz="2000" b="1" dirty="0">
                <a:solidFill>
                  <a:srgbClr val="000000"/>
                </a:solidFill>
              </a:rPr>
              <a:t>-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zvýšená účinnost - v současné době standard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IE3 </a:t>
            </a:r>
            <a:r>
              <a:rPr lang="cs-CZ" altLang="cs-CZ" sz="2000" b="1" dirty="0">
                <a:solidFill>
                  <a:srgbClr val="000000"/>
                </a:solidFill>
              </a:rPr>
              <a:t>-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vysoká účinnost - speciální řada (od 1. 1. 2015 pro P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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7,5 kW bez frekvenčního měniče povinné)</a:t>
            </a:r>
          </a:p>
          <a:p>
            <a:pPr marL="0" indent="0"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IE4 - velmi vysoká účinnost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563" y="4913873"/>
            <a:ext cx="8836925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Zvýšení účinnost lze dosáhnout a důsledky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zvýšení průřezu vodičů, úprava magnetického obvodu (zvýšení hmotnosti a ceny)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měděné klecové vinutí na rotoru (zvýšení ceny)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větší záběrové proudy -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I</a:t>
            </a:r>
            <a:r>
              <a:rPr lang="cs-CZ" altLang="cs-CZ" sz="2000" b="1" baseline="-25000" dirty="0" err="1" smtClean="0">
                <a:solidFill>
                  <a:srgbClr val="000000"/>
                </a:solidFill>
              </a:rPr>
              <a:t>z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= (9-12)*I</a:t>
            </a:r>
            <a:r>
              <a:rPr lang="cs-CZ" altLang="cs-CZ" sz="2000" b="1" baseline="-25000" dirty="0" smtClean="0">
                <a:solidFill>
                  <a:srgbClr val="000000"/>
                </a:solidFill>
              </a:rPr>
              <a:t>n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(nové požadavky na motorové spouštěče a jištění)</a:t>
            </a:r>
            <a:endParaRPr lang="cs-CZ" altLang="cs-CZ" sz="2000" b="1" baseline="-250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9" y="44624"/>
            <a:ext cx="6495013" cy="4869249"/>
          </a:xfrm>
          <a:prstGeom prst="rect">
            <a:avLst/>
          </a:prstGeom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51854" y="74904"/>
            <a:ext cx="2233525" cy="1265864"/>
          </a:xfrm>
        </p:spPr>
        <p:txBody>
          <a:bodyPr/>
          <a:lstStyle/>
          <a:p>
            <a:pPr algn="ctr"/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Účinnost </a:t>
            </a:r>
            <a:r>
              <a:rPr lang="cs-CZ" altLang="cs-CZ" sz="16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zdroj EATON</a:t>
            </a:r>
            <a:endParaRPr lang="cs-CZ" altLang="cs-CZ" sz="16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30147"/>
            <a:ext cx="8928992" cy="6427853"/>
          </a:xfrm>
          <a:prstGeom prst="rect">
            <a:avLst/>
          </a:prstGeom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1628800"/>
            <a:ext cx="3024336" cy="792088"/>
          </a:xfrm>
        </p:spPr>
        <p:txBody>
          <a:bodyPr/>
          <a:lstStyle/>
          <a:p>
            <a:pPr algn="ctr"/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Konstrukce IE3 </a:t>
            </a:r>
            <a:r>
              <a:rPr lang="cs-CZ" altLang="cs-CZ" sz="16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zdroj EATON</a:t>
            </a:r>
            <a:endParaRPr lang="cs-CZ" altLang="cs-CZ" sz="16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385175" cy="808038"/>
          </a:xfrm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Účinnost motoru zdroj </a:t>
            </a:r>
            <a:r>
              <a:rPr lang="cs-CZ" altLang="cs-CZ" sz="12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zdroj www.siemens.cz</a:t>
            </a:r>
            <a:endParaRPr lang="cs-CZ" altLang="cs-CZ" sz="12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24670"/>
            <a:ext cx="8916047" cy="30083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05" y="3933056"/>
            <a:ext cx="8754243" cy="125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16632"/>
            <a:ext cx="8784976" cy="1384300"/>
          </a:xfrm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Štítek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motoru ve třídě účinnosti IE3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84784"/>
            <a:ext cx="7848872" cy="509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89142" y="532532"/>
            <a:ext cx="2519362" cy="13843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Štítek motoru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1438" y="3933056"/>
            <a:ext cx="2628900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1.	typ </a:t>
            </a:r>
            <a:r>
              <a:rPr lang="cs-CZ" altLang="cs-CZ" b="1" dirty="0" smtClean="0">
                <a:solidFill>
                  <a:srgbClr val="000000"/>
                </a:solidFill>
              </a:rPr>
              <a:t>stroje</a:t>
            </a:r>
          </a:p>
          <a:p>
            <a:r>
              <a:rPr lang="cs-CZ" altLang="cs-CZ" b="1" dirty="0" smtClean="0">
                <a:solidFill>
                  <a:srgbClr val="000000"/>
                </a:solidFill>
              </a:rPr>
              <a:t>2.	typové číslo</a:t>
            </a:r>
            <a:endParaRPr lang="cs-CZ" altLang="cs-CZ" b="1" dirty="0">
              <a:solidFill>
                <a:srgbClr val="000000"/>
              </a:solidFill>
            </a:endParaRPr>
          </a:p>
          <a:p>
            <a:r>
              <a:rPr lang="cs-CZ" altLang="cs-CZ" b="1" dirty="0" smtClean="0">
                <a:solidFill>
                  <a:srgbClr val="000000"/>
                </a:solidFill>
              </a:rPr>
              <a:t>4</a:t>
            </a:r>
            <a:r>
              <a:rPr lang="cs-CZ" altLang="cs-CZ" b="1" dirty="0">
                <a:solidFill>
                  <a:srgbClr val="000000"/>
                </a:solidFill>
              </a:rPr>
              <a:t>.	tvar stroje (IM B 3)</a:t>
            </a:r>
          </a:p>
          <a:p>
            <a:r>
              <a:rPr lang="cs-CZ" altLang="cs-CZ" b="1" dirty="0">
                <a:solidFill>
                  <a:srgbClr val="000000"/>
                </a:solidFill>
              </a:rPr>
              <a:t>5.	krytí (IP 55)</a:t>
            </a:r>
          </a:p>
          <a:p>
            <a:r>
              <a:rPr lang="cs-CZ" altLang="cs-CZ" b="1" dirty="0">
                <a:solidFill>
                  <a:srgbClr val="000000"/>
                </a:solidFill>
              </a:rPr>
              <a:t>6.	jmenovité napětí a způsob zapojení statorového vinutí</a:t>
            </a:r>
          </a:p>
          <a:p>
            <a:r>
              <a:rPr lang="cs-CZ" altLang="cs-CZ" b="1" dirty="0">
                <a:solidFill>
                  <a:srgbClr val="000000"/>
                </a:solidFill>
              </a:rPr>
              <a:t>7.	jmenovitý kmitočet</a:t>
            </a:r>
          </a:p>
          <a:p>
            <a:r>
              <a:rPr lang="cs-CZ" altLang="cs-CZ" b="1" dirty="0">
                <a:solidFill>
                  <a:srgbClr val="000000"/>
                </a:solidFill>
              </a:rPr>
              <a:t>8.	jmenovitý proud</a:t>
            </a:r>
          </a:p>
          <a:p>
            <a:r>
              <a:rPr lang="cs-CZ" altLang="cs-CZ" b="1" dirty="0">
                <a:solidFill>
                  <a:srgbClr val="000000"/>
                </a:solidFill>
              </a:rPr>
              <a:t>9.	jmenovitý výkon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916238" y="3933056"/>
            <a:ext cx="2952750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46088" indent="-44608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10.	jmenovitý účiník </a:t>
            </a:r>
          </a:p>
          <a:p>
            <a:r>
              <a:rPr lang="cs-CZ" altLang="cs-CZ" b="1" dirty="0">
                <a:solidFill>
                  <a:srgbClr val="000000"/>
                </a:solidFill>
              </a:rPr>
              <a:t>11.	jmenovitá účinnost</a:t>
            </a:r>
          </a:p>
          <a:p>
            <a:r>
              <a:rPr lang="cs-CZ" altLang="cs-CZ" b="1" dirty="0">
                <a:solidFill>
                  <a:srgbClr val="000000"/>
                </a:solidFill>
              </a:rPr>
              <a:t>12.	jmenovité otáčky</a:t>
            </a:r>
          </a:p>
          <a:p>
            <a:r>
              <a:rPr lang="cs-CZ" altLang="cs-CZ" b="1" dirty="0">
                <a:solidFill>
                  <a:srgbClr val="000000"/>
                </a:solidFill>
              </a:rPr>
              <a:t>13.	pracovní napěťový rozsah</a:t>
            </a:r>
          </a:p>
          <a:p>
            <a:r>
              <a:rPr lang="cs-CZ" altLang="cs-CZ" b="1" dirty="0">
                <a:solidFill>
                  <a:srgbClr val="000000"/>
                </a:solidFill>
              </a:rPr>
              <a:t>14.	</a:t>
            </a:r>
            <a:r>
              <a:rPr lang="cs-CZ" altLang="cs-CZ" b="1" dirty="0" smtClean="0">
                <a:solidFill>
                  <a:srgbClr val="000000"/>
                </a:solidFill>
              </a:rPr>
              <a:t>normy a předpisy</a:t>
            </a:r>
          </a:p>
          <a:p>
            <a:r>
              <a:rPr lang="cs-CZ" altLang="cs-CZ" b="1" dirty="0">
                <a:solidFill>
                  <a:srgbClr val="000000"/>
                </a:solidFill>
              </a:rPr>
              <a:t>	</a:t>
            </a:r>
            <a:r>
              <a:rPr lang="cs-CZ" altLang="cs-CZ" b="1" dirty="0" smtClean="0">
                <a:solidFill>
                  <a:srgbClr val="000000"/>
                </a:solidFill>
              </a:rPr>
              <a:t>třída účinnosti</a:t>
            </a:r>
          </a:p>
          <a:p>
            <a:r>
              <a:rPr lang="cs-CZ" altLang="cs-CZ" b="1" dirty="0" smtClean="0">
                <a:solidFill>
                  <a:srgbClr val="000000"/>
                </a:solidFill>
              </a:rPr>
              <a:t>15.	hmotnost</a:t>
            </a:r>
          </a:p>
          <a:p>
            <a:r>
              <a:rPr lang="cs-CZ" altLang="cs-CZ" b="1" dirty="0" smtClean="0">
                <a:solidFill>
                  <a:srgbClr val="000000"/>
                </a:solidFill>
              </a:rPr>
              <a:t>16.	teplotní třída</a:t>
            </a:r>
          </a:p>
          <a:p>
            <a:r>
              <a:rPr lang="cs-CZ" altLang="cs-CZ" b="1" dirty="0" smtClean="0">
                <a:solidFill>
                  <a:srgbClr val="000000"/>
                </a:solidFill>
              </a:rPr>
              <a:t>17.	velikost stroje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083300" y="3945537"/>
            <a:ext cx="295275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46088" indent="-44608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b="1" dirty="0" smtClean="0">
                <a:solidFill>
                  <a:srgbClr val="000000"/>
                </a:solidFill>
              </a:rPr>
              <a:t>19 </a:t>
            </a:r>
            <a:r>
              <a:rPr lang="cs-CZ" altLang="cs-CZ" b="1" dirty="0">
                <a:solidFill>
                  <a:srgbClr val="000000"/>
                </a:solidFill>
              </a:rPr>
              <a:t>– 22  specifické údaje pro speciální </a:t>
            </a:r>
            <a:r>
              <a:rPr lang="cs-CZ" altLang="cs-CZ" b="1" dirty="0" smtClean="0">
                <a:solidFill>
                  <a:srgbClr val="000000"/>
                </a:solidFill>
              </a:rPr>
              <a:t>provedení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116632"/>
            <a:ext cx="646732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966479" cy="4251633"/>
          </a:xfrm>
          <a:prstGeom prst="rect">
            <a:avLst/>
          </a:prstGeom>
        </p:spPr>
      </p:pic>
      <p:sp>
        <p:nvSpPr>
          <p:cNvPr id="10251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Základní údaje z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katalogu - IE3  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07504" y="3645024"/>
            <a:ext cx="8868574" cy="16416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899592" y="980728"/>
            <a:ext cx="394158" cy="424307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293750" y="980728"/>
            <a:ext cx="799025" cy="424307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179766" y="989291"/>
            <a:ext cx="362025" cy="423450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822129" y="997509"/>
            <a:ext cx="357637" cy="423450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541791" y="980728"/>
            <a:ext cx="943288" cy="425163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686698" y="989291"/>
            <a:ext cx="1103801" cy="424307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107950" y="980728"/>
            <a:ext cx="358775" cy="424307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9153" y="6021288"/>
            <a:ext cx="8836925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Základní typové označení - 1LE1003 …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Další možné upřesnění podle požadavků zákazníka - … </a:t>
            </a:r>
            <a:r>
              <a:rPr lang="cs-CZ" altLang="cs-CZ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█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236371" y="980728"/>
            <a:ext cx="1647997" cy="424306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79512" y="5549170"/>
            <a:ext cx="883692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263525" indent="-2635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Kostra statorového svazku: L - dlouhá, S - krátká, M - střední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1063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Úvod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9750" y="1377950"/>
            <a:ext cx="8208963" cy="1187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>
              <a:tabLst>
                <a:tab pos="2332038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2332038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2332038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2332038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2332038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32038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Indukční stroj je nejpoužívanější a nejrozšířenější elektrický točivý stroj a jeho význam neustále roste (postupná náhrada stejnosměrných strojů).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9388" y="2924175"/>
            <a:ext cx="8785225" cy="3765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63525" indent="-263525" algn="l">
              <a:tabLst>
                <a:tab pos="4937125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4937125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4937125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4937125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4937125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937125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Rozdělení podle toku energie</a:t>
            </a:r>
            <a:r>
              <a:rPr lang="cs-CZ" altLang="cs-CZ" sz="2200" b="1">
                <a:solidFill>
                  <a:srgbClr val="000000"/>
                </a:solidFill>
              </a:rPr>
              <a:t>:</a:t>
            </a:r>
            <a:r>
              <a:rPr lang="cs-CZ" altLang="cs-CZ" sz="2000" b="1">
                <a:solidFill>
                  <a:srgbClr val="000000"/>
                </a:solidFill>
              </a:rPr>
              <a:t>	-	indukční motor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-	indukční generátor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-	indukční brzda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Rozdělení podle počtu fází:</a:t>
            </a:r>
            <a:r>
              <a:rPr lang="cs-CZ" altLang="cs-CZ" sz="2000" b="1">
                <a:solidFill>
                  <a:srgbClr val="000000"/>
                </a:solidFill>
              </a:rPr>
              <a:t>	-	jednofázové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- 	trojfázové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Rozdělení podle konstrukce rotoru:</a:t>
            </a:r>
            <a:r>
              <a:rPr lang="cs-CZ" altLang="cs-CZ" sz="2000" b="1">
                <a:solidFill>
                  <a:srgbClr val="000000"/>
                </a:solidFill>
              </a:rPr>
              <a:t>	-	rotor nakrátko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-	kroužkový motor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-	speciální rotor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Rozdělení podle pohybu motoru:</a:t>
            </a:r>
            <a:r>
              <a:rPr lang="cs-CZ" altLang="cs-CZ" sz="2000" b="1">
                <a:solidFill>
                  <a:srgbClr val="000000"/>
                </a:solidFill>
              </a:rPr>
              <a:t>	-	rotační pohyb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-	lineární pohyb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385175" cy="736600"/>
          </a:xfrm>
          <a:noFill/>
          <a:ln/>
        </p:spPr>
        <p:txBody>
          <a:bodyPr/>
          <a:lstStyle/>
          <a:p>
            <a:pPr algn="ctr"/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Katalog - MEZ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4" y="981075"/>
            <a:ext cx="8939772" cy="582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Konstrukce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1641475"/>
            <a:ext cx="8785225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86050" indent="-2686050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1.	</a:t>
            </a:r>
            <a:r>
              <a:rPr lang="cs-CZ" altLang="cs-CZ" sz="2200" b="1" u="sng" dirty="0">
                <a:solidFill>
                  <a:srgbClr val="000000"/>
                </a:solidFill>
              </a:rPr>
              <a:t>Kostra motoru</a:t>
            </a:r>
            <a:r>
              <a:rPr lang="cs-CZ" altLang="cs-CZ" sz="2200" b="1" dirty="0">
                <a:solidFill>
                  <a:srgbClr val="000000"/>
                </a:solidFill>
              </a:rPr>
              <a:t>	*	litina nebo hliník (malé motory)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	*	není součástí magnetického obvodu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	*	žebra umožňují lepší odvod tepla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2.	</a:t>
            </a:r>
            <a:r>
              <a:rPr lang="cs-CZ" altLang="cs-CZ" sz="2200" b="1" u="sng" dirty="0">
                <a:solidFill>
                  <a:srgbClr val="000000"/>
                </a:solidFill>
              </a:rPr>
              <a:t>Ložiska</a:t>
            </a:r>
            <a:r>
              <a:rPr lang="cs-CZ" altLang="cs-CZ" sz="2200" b="1" dirty="0">
                <a:solidFill>
                  <a:srgbClr val="000000"/>
                </a:solidFill>
              </a:rPr>
              <a:t>	*	valivá (kuličková) ložiska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	*	provedení ložiska je dáno provozem motoru (axiální a radiální namáhání)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	*	životnost ložiska je podle druhu provozu 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		20 000 – 40 000 hodin 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	*	požadavky na </a:t>
            </a:r>
            <a:r>
              <a:rPr lang="cs-CZ" altLang="cs-CZ" sz="2200" b="1" dirty="0" err="1">
                <a:solidFill>
                  <a:srgbClr val="000000"/>
                </a:solidFill>
              </a:rPr>
              <a:t>domazávání</a:t>
            </a:r>
            <a:r>
              <a:rPr lang="cs-CZ" altLang="cs-CZ" sz="2200" b="1" dirty="0">
                <a:solidFill>
                  <a:srgbClr val="000000"/>
                </a:solidFill>
              </a:rPr>
              <a:t> jsou dány výrobcem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3.	Ventilátor</a:t>
            </a:r>
            <a:r>
              <a:rPr lang="cs-CZ" altLang="cs-CZ" sz="2200" b="1" dirty="0">
                <a:solidFill>
                  <a:srgbClr val="000000"/>
                </a:solidFill>
              </a:rPr>
              <a:t>	*	plastový, způsob chlazení je dán výrobcem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2238"/>
            <a:ext cx="6051550" cy="65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981075"/>
            <a:ext cx="89154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244475"/>
            <a:ext cx="8302625" cy="1528763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Magnetický obvod statoru a rotoru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2132856"/>
            <a:ext cx="8856662" cy="420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používají se plechy válcované za studena (dynamové plechy) s obsahem křemíku 3% a tloušťky 0,5 mm.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plechy jsou izolované lakem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do plechu jsou vylisovány drážky pro vinutí a pro stažení a upevnění svazku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jednotlivé plechy jsou staženy do statorového svazku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statorový svazek je připevněn na kostru, rotorový svazek je nalisován na rotor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mezi magnetickým obvodem statoru a rotoru je vzduchová mezera. Měla by být co nejmenší a její velikost je dána technologickými možnostmi (do 1 mm).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92725" y="333375"/>
            <a:ext cx="3455988" cy="1295400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Magnetický obvod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30511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25963"/>
            <a:ext cx="32670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32075"/>
            <a:ext cx="5678488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03575" y="5949950"/>
            <a:ext cx="475297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motory velkých výkonů – magnetický obvod ze segmentů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7950" y="566738"/>
            <a:ext cx="482441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běžné průměry magnetického obvodu – magnetický obvod v celku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661150" y="2079625"/>
            <a:ext cx="244792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průběh indukčního toku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3" grpId="0"/>
      <p:bldP spid="29699" grpId="0"/>
      <p:bldP spid="297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Vinutí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85225" cy="2970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536575" indent="-536575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1.	</a:t>
            </a:r>
            <a:r>
              <a:rPr lang="cs-CZ" altLang="cs-CZ" sz="2200" b="1" u="sng" dirty="0">
                <a:solidFill>
                  <a:srgbClr val="000000"/>
                </a:solidFill>
              </a:rPr>
              <a:t>Vinutí statoru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*	jednotlivé cívky vinutí (měď) jsou rovnoměrně rozloženy po obvodu statorového svazku magnetického obvodu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*	cívky jsou uloženy izolovaně do drážek magnetického obvodu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*	po založení se konce cívek daných fází vzájemně propojí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*	způsob propojení a rozložení fází je dán požadovaným počtem pólů (otáčkami) motoru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*	po propojení a izolování jednotlivých fází je vinutí impregnováno  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9388" y="4365104"/>
            <a:ext cx="8785225" cy="18928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536575" indent="-536575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2.	</a:t>
            </a:r>
            <a:r>
              <a:rPr lang="cs-CZ" altLang="cs-CZ" sz="2200" b="1" u="sng" dirty="0">
                <a:solidFill>
                  <a:srgbClr val="000000"/>
                </a:solidFill>
              </a:rPr>
              <a:t>Vinutí rotoru (motor s kotvou nakrátko)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*	na rotoru je klecové vinutí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*	do drážek rotoru je pod tlakem odlitá hliníková nebo měděná klec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*	čela klecového vinutí mají výstupky pro lepší odvod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tepla (platí pro hliníkovou klec)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Vinutí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63638"/>
            <a:ext cx="88931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24525" y="244475"/>
            <a:ext cx="3117850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Vinutí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4450"/>
            <a:ext cx="4167188" cy="33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062288"/>
            <a:ext cx="823595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140200" y="1196975"/>
            <a:ext cx="287972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uspořádání cívek na obvodu statoru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508625" y="2349500"/>
            <a:ext cx="3527425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rozložení cívek v drážkách magnetického obvodu statoru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/>
      <p:bldP spid="327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716338"/>
            <a:ext cx="7945438" cy="2916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 descr="ro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895850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458788"/>
            <a:ext cx="3843338" cy="2970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64613" cy="610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20072" y="548680"/>
            <a:ext cx="3766319" cy="881063"/>
          </a:xfrm>
        </p:spPr>
        <p:txBody>
          <a:bodyPr/>
          <a:lstStyle/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Konstrukce</a:t>
            </a:r>
            <a:endParaRPr lang="cs-CZ" altLang="cs-CZ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vinuiti_m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4078288" cy="4894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00463"/>
            <a:ext cx="4694237" cy="294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Svorkovnice (běžný motor)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3025" y="4924425"/>
            <a:ext cx="903605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Běžné motory mají na svorkovnici uvedeny pro jednu frekvenci dvě napětí </a:t>
            </a: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 motor lze při stejném výkonu (ale různých proudech) připojit na dvě různá síťová napětí.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Hlavní význam je dnes ale v dalších možnostech použití pohonu. </a:t>
            </a:r>
            <a:endParaRPr lang="cs-CZ" altLang="cs-CZ" sz="2000" b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323850" y="2133600"/>
            <a:ext cx="3384550" cy="1511300"/>
            <a:chOff x="204" y="845"/>
            <a:chExt cx="2132" cy="952"/>
          </a:xfrm>
        </p:grpSpPr>
        <p:sp>
          <p:nvSpPr>
            <p:cNvPr id="20513" name="Rectangle 33"/>
            <p:cNvSpPr>
              <a:spLocks noChangeArrowheads="1"/>
            </p:cNvSpPr>
            <p:nvPr/>
          </p:nvSpPr>
          <p:spPr bwMode="auto">
            <a:xfrm>
              <a:off x="204" y="845"/>
              <a:ext cx="2132" cy="95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0514" name="Group 34"/>
            <p:cNvGrpSpPr>
              <a:grpSpLocks/>
            </p:cNvGrpSpPr>
            <p:nvPr/>
          </p:nvGrpSpPr>
          <p:grpSpPr bwMode="auto">
            <a:xfrm>
              <a:off x="586" y="1071"/>
              <a:ext cx="434" cy="533"/>
              <a:chOff x="586" y="1071"/>
              <a:chExt cx="434" cy="533"/>
            </a:xfrm>
          </p:grpSpPr>
          <p:sp>
            <p:nvSpPr>
              <p:cNvPr id="20486" name="Arc 6"/>
              <p:cNvSpPr>
                <a:spLocks noChangeAspect="1"/>
              </p:cNvSpPr>
              <p:nvPr/>
            </p:nvSpPr>
            <p:spPr bwMode="auto">
              <a:xfrm rot="13500000" flipV="1">
                <a:off x="618" y="135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487" name="Arc 7"/>
              <p:cNvSpPr>
                <a:spLocks noChangeAspect="1"/>
              </p:cNvSpPr>
              <p:nvPr/>
            </p:nvSpPr>
            <p:spPr bwMode="auto">
              <a:xfrm rot="13500000" flipV="1">
                <a:off x="731" y="123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488" name="Arc 8"/>
              <p:cNvSpPr>
                <a:spLocks noChangeAspect="1"/>
              </p:cNvSpPr>
              <p:nvPr/>
            </p:nvSpPr>
            <p:spPr bwMode="auto">
              <a:xfrm rot="13500000" flipV="1">
                <a:off x="853" y="1135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489" name="Line 9"/>
              <p:cNvSpPr>
                <a:spLocks noChangeShapeType="1"/>
              </p:cNvSpPr>
              <p:nvPr/>
            </p:nvSpPr>
            <p:spPr bwMode="auto">
              <a:xfrm rot="18900000" flipH="1">
                <a:off x="530" y="1549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90" name="Line 10"/>
              <p:cNvSpPr>
                <a:spLocks noChangeShapeType="1"/>
              </p:cNvSpPr>
              <p:nvPr/>
            </p:nvSpPr>
            <p:spPr bwMode="auto">
              <a:xfrm rot="18900000" flipH="1">
                <a:off x="964" y="1127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0511" name="Group 31"/>
            <p:cNvGrpSpPr>
              <a:grpSpLocks/>
            </p:cNvGrpSpPr>
            <p:nvPr/>
          </p:nvGrpSpPr>
          <p:grpSpPr bwMode="auto">
            <a:xfrm>
              <a:off x="1156" y="1071"/>
              <a:ext cx="429" cy="534"/>
              <a:chOff x="930" y="1142"/>
              <a:chExt cx="429" cy="534"/>
            </a:xfrm>
          </p:grpSpPr>
          <p:sp>
            <p:nvSpPr>
              <p:cNvPr id="20493" name="Arc 13"/>
              <p:cNvSpPr>
                <a:spLocks noChangeAspect="1"/>
              </p:cNvSpPr>
              <p:nvPr/>
            </p:nvSpPr>
            <p:spPr bwMode="auto">
              <a:xfrm rot="13500000" flipV="1">
                <a:off x="957" y="1424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494" name="Arc 14"/>
              <p:cNvSpPr>
                <a:spLocks noChangeAspect="1"/>
              </p:cNvSpPr>
              <p:nvPr/>
            </p:nvSpPr>
            <p:spPr bwMode="auto">
              <a:xfrm rot="13500000" flipV="1">
                <a:off x="1070" y="131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495" name="Arc 15"/>
              <p:cNvSpPr>
                <a:spLocks noChangeAspect="1"/>
              </p:cNvSpPr>
              <p:nvPr/>
            </p:nvSpPr>
            <p:spPr bwMode="auto">
              <a:xfrm rot="13500000" flipV="1">
                <a:off x="1192" y="1207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496" name="Line 16"/>
              <p:cNvSpPr>
                <a:spLocks noChangeShapeType="1"/>
              </p:cNvSpPr>
              <p:nvPr/>
            </p:nvSpPr>
            <p:spPr bwMode="auto">
              <a:xfrm rot="18900000" flipH="1">
                <a:off x="874" y="1621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97" name="Line 17"/>
              <p:cNvSpPr>
                <a:spLocks noChangeShapeType="1"/>
              </p:cNvSpPr>
              <p:nvPr/>
            </p:nvSpPr>
            <p:spPr bwMode="auto">
              <a:xfrm rot="18900000" flipH="1">
                <a:off x="1303" y="1198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0512" name="Group 32"/>
            <p:cNvGrpSpPr>
              <a:grpSpLocks/>
            </p:cNvGrpSpPr>
            <p:nvPr/>
          </p:nvGrpSpPr>
          <p:grpSpPr bwMode="auto">
            <a:xfrm>
              <a:off x="545" y="1139"/>
              <a:ext cx="1065" cy="386"/>
              <a:chOff x="567" y="1162"/>
              <a:chExt cx="1065" cy="386"/>
            </a:xfrm>
          </p:grpSpPr>
          <p:sp>
            <p:nvSpPr>
              <p:cNvPr id="20499" name="Arc 19"/>
              <p:cNvSpPr>
                <a:spLocks noChangeAspect="1"/>
              </p:cNvSpPr>
              <p:nvPr/>
            </p:nvSpPr>
            <p:spPr bwMode="auto">
              <a:xfrm rot="17797152" flipV="1">
                <a:off x="939" y="116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500" name="Arc 20"/>
              <p:cNvSpPr>
                <a:spLocks noChangeAspect="1"/>
              </p:cNvSpPr>
              <p:nvPr/>
            </p:nvSpPr>
            <p:spPr bwMode="auto">
              <a:xfrm rot="17797152" flipV="1">
                <a:off x="1082" y="1234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501" name="Arc 21"/>
              <p:cNvSpPr>
                <a:spLocks noChangeAspect="1"/>
              </p:cNvSpPr>
              <p:nvPr/>
            </p:nvSpPr>
            <p:spPr bwMode="auto">
              <a:xfrm rot="17797152" flipV="1">
                <a:off x="1220" y="1316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502" name="Line 22"/>
              <p:cNvSpPr>
                <a:spLocks noChangeShapeType="1"/>
              </p:cNvSpPr>
              <p:nvPr/>
            </p:nvSpPr>
            <p:spPr bwMode="auto">
              <a:xfrm rot="1597152" flipH="1">
                <a:off x="567" y="1162"/>
                <a:ext cx="340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03" name="Line 23"/>
              <p:cNvSpPr>
                <a:spLocks noChangeShapeType="1"/>
              </p:cNvSpPr>
              <p:nvPr/>
            </p:nvSpPr>
            <p:spPr bwMode="auto">
              <a:xfrm rot="1597152" flipH="1">
                <a:off x="1292" y="1548"/>
                <a:ext cx="340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0504" name="Oval 24"/>
            <p:cNvSpPr>
              <a:spLocks noChangeAspect="1" noChangeArrowheads="1"/>
            </p:cNvSpPr>
            <p:nvPr/>
          </p:nvSpPr>
          <p:spPr bwMode="auto">
            <a:xfrm>
              <a:off x="454" y="981"/>
              <a:ext cx="113" cy="11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05" name="Oval 25"/>
            <p:cNvSpPr>
              <a:spLocks noChangeAspect="1" noChangeArrowheads="1"/>
            </p:cNvSpPr>
            <p:nvPr/>
          </p:nvSpPr>
          <p:spPr bwMode="auto">
            <a:xfrm>
              <a:off x="1043" y="981"/>
              <a:ext cx="113" cy="1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06" name="Oval 26"/>
            <p:cNvSpPr>
              <a:spLocks noChangeAspect="1" noChangeArrowheads="1"/>
            </p:cNvSpPr>
            <p:nvPr/>
          </p:nvSpPr>
          <p:spPr bwMode="auto">
            <a:xfrm>
              <a:off x="1599" y="981"/>
              <a:ext cx="113" cy="11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07" name="Oval 27"/>
            <p:cNvSpPr>
              <a:spLocks noChangeAspect="1" noChangeArrowheads="1"/>
            </p:cNvSpPr>
            <p:nvPr/>
          </p:nvSpPr>
          <p:spPr bwMode="auto">
            <a:xfrm>
              <a:off x="454" y="1576"/>
              <a:ext cx="113" cy="1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08" name="Oval 28"/>
            <p:cNvSpPr>
              <a:spLocks noChangeAspect="1" noChangeArrowheads="1"/>
            </p:cNvSpPr>
            <p:nvPr/>
          </p:nvSpPr>
          <p:spPr bwMode="auto">
            <a:xfrm>
              <a:off x="1599" y="1576"/>
              <a:ext cx="113" cy="113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09" name="Oval 29"/>
            <p:cNvSpPr>
              <a:spLocks noChangeAspect="1" noChangeArrowheads="1"/>
            </p:cNvSpPr>
            <p:nvPr/>
          </p:nvSpPr>
          <p:spPr bwMode="auto">
            <a:xfrm>
              <a:off x="1043" y="1576"/>
              <a:ext cx="113" cy="11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0525" name="Group 45"/>
          <p:cNvGrpSpPr>
            <a:grpSpLocks/>
          </p:cNvGrpSpPr>
          <p:nvPr/>
        </p:nvGrpSpPr>
        <p:grpSpPr bwMode="auto">
          <a:xfrm>
            <a:off x="3076575" y="2781300"/>
            <a:ext cx="361950" cy="611188"/>
            <a:chOff x="1938" y="1253"/>
            <a:chExt cx="228" cy="385"/>
          </a:xfrm>
        </p:grpSpPr>
        <p:sp>
          <p:nvSpPr>
            <p:cNvPr id="20516" name="Oval 36"/>
            <p:cNvSpPr>
              <a:spLocks noChangeAspect="1" noChangeArrowheads="1"/>
            </p:cNvSpPr>
            <p:nvPr/>
          </p:nvSpPr>
          <p:spPr bwMode="auto">
            <a:xfrm>
              <a:off x="1996" y="1253"/>
              <a:ext cx="113" cy="11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20517" name="Group 37"/>
            <p:cNvGrpSpPr>
              <a:grpSpLocks/>
            </p:cNvGrpSpPr>
            <p:nvPr/>
          </p:nvGrpSpPr>
          <p:grpSpPr bwMode="auto">
            <a:xfrm>
              <a:off x="1938" y="1367"/>
              <a:ext cx="228" cy="271"/>
              <a:chOff x="174" y="3385"/>
              <a:chExt cx="228" cy="271"/>
            </a:xfrm>
          </p:grpSpPr>
          <p:sp>
            <p:nvSpPr>
              <p:cNvPr id="20518" name="Line 38"/>
              <p:cNvSpPr>
                <a:spLocks noChangeShapeType="1"/>
              </p:cNvSpPr>
              <p:nvPr/>
            </p:nvSpPr>
            <p:spPr bwMode="auto">
              <a:xfrm>
                <a:off x="288" y="3385"/>
                <a:ext cx="0" cy="18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19" name="Line 39"/>
              <p:cNvSpPr>
                <a:spLocks noChangeShapeType="1"/>
              </p:cNvSpPr>
              <p:nvPr/>
            </p:nvSpPr>
            <p:spPr bwMode="auto">
              <a:xfrm>
                <a:off x="288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20" name="Line 40"/>
              <p:cNvSpPr>
                <a:spLocks noChangeShapeType="1"/>
              </p:cNvSpPr>
              <p:nvPr/>
            </p:nvSpPr>
            <p:spPr bwMode="auto">
              <a:xfrm>
                <a:off x="174" y="3566"/>
                <a:ext cx="114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20521" name="Group 41"/>
              <p:cNvGrpSpPr>
                <a:grpSpLocks/>
              </p:cNvGrpSpPr>
              <p:nvPr/>
            </p:nvGrpSpPr>
            <p:grpSpPr bwMode="auto">
              <a:xfrm>
                <a:off x="219" y="3611"/>
                <a:ext cx="136" cy="0"/>
                <a:chOff x="2109" y="3475"/>
                <a:chExt cx="136" cy="0"/>
              </a:xfrm>
            </p:grpSpPr>
            <p:sp>
              <p:nvSpPr>
                <p:cNvPr id="20522" name="Line 42"/>
                <p:cNvSpPr>
                  <a:spLocks noChangeShapeType="1"/>
                </p:cNvSpPr>
                <p:nvPr/>
              </p:nvSpPr>
              <p:spPr bwMode="auto">
                <a:xfrm>
                  <a:off x="2109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523" name="Line 43"/>
                <p:cNvSpPr>
                  <a:spLocks noChangeShapeType="1"/>
                </p:cNvSpPr>
                <p:nvPr/>
              </p:nvSpPr>
              <p:spPr bwMode="auto">
                <a:xfrm>
                  <a:off x="2177" y="3475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0524" name="Line 44"/>
              <p:cNvSpPr>
                <a:spLocks noChangeShapeType="1"/>
              </p:cNvSpPr>
              <p:nvPr/>
            </p:nvSpPr>
            <p:spPr bwMode="auto">
              <a:xfrm>
                <a:off x="264" y="3656"/>
                <a:ext cx="68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900113" y="1268413"/>
            <a:ext cx="223202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zapojení vinutí na svorkovnici</a:t>
            </a:r>
          </a:p>
        </p:txBody>
      </p:sp>
      <p:grpSp>
        <p:nvGrpSpPr>
          <p:cNvPr id="20535" name="Group 55"/>
          <p:cNvGrpSpPr>
            <a:grpSpLocks/>
          </p:cNvGrpSpPr>
          <p:nvPr/>
        </p:nvGrpSpPr>
        <p:grpSpPr bwMode="auto">
          <a:xfrm>
            <a:off x="395288" y="2116138"/>
            <a:ext cx="3024187" cy="1528762"/>
            <a:chOff x="249" y="1333"/>
            <a:chExt cx="1905" cy="963"/>
          </a:xfrm>
        </p:grpSpPr>
        <p:sp>
          <p:nvSpPr>
            <p:cNvPr id="20527" name="Text Box 47"/>
            <p:cNvSpPr txBox="1">
              <a:spLocks noChangeArrowheads="1"/>
            </p:cNvSpPr>
            <p:nvPr/>
          </p:nvSpPr>
          <p:spPr bwMode="auto">
            <a:xfrm>
              <a:off x="844" y="2104"/>
              <a:ext cx="1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V1</a:t>
              </a:r>
            </a:p>
          </p:txBody>
        </p:sp>
        <p:sp>
          <p:nvSpPr>
            <p:cNvPr id="20528" name="Text Box 48"/>
            <p:cNvSpPr txBox="1">
              <a:spLocks noChangeArrowheads="1"/>
            </p:cNvSpPr>
            <p:nvPr/>
          </p:nvSpPr>
          <p:spPr bwMode="auto">
            <a:xfrm>
              <a:off x="1370" y="210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W1</a:t>
              </a:r>
            </a:p>
          </p:txBody>
        </p:sp>
        <p:sp>
          <p:nvSpPr>
            <p:cNvPr id="20529" name="Text Box 49"/>
            <p:cNvSpPr txBox="1">
              <a:spLocks noChangeArrowheads="1"/>
            </p:cNvSpPr>
            <p:nvPr/>
          </p:nvSpPr>
          <p:spPr bwMode="auto">
            <a:xfrm>
              <a:off x="1156" y="1344"/>
              <a:ext cx="2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U2</a:t>
              </a:r>
            </a:p>
          </p:txBody>
        </p:sp>
        <p:sp>
          <p:nvSpPr>
            <p:cNvPr id="20530" name="Text Box 50"/>
            <p:cNvSpPr txBox="1">
              <a:spLocks noChangeArrowheads="1"/>
            </p:cNvSpPr>
            <p:nvPr/>
          </p:nvSpPr>
          <p:spPr bwMode="auto">
            <a:xfrm>
              <a:off x="1701" y="1333"/>
              <a:ext cx="1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V2</a:t>
              </a:r>
            </a:p>
          </p:txBody>
        </p:sp>
        <p:sp>
          <p:nvSpPr>
            <p:cNvPr id="20531" name="Text Box 51"/>
            <p:cNvSpPr txBox="1">
              <a:spLocks noChangeArrowheads="1"/>
            </p:cNvSpPr>
            <p:nvPr/>
          </p:nvSpPr>
          <p:spPr bwMode="auto">
            <a:xfrm>
              <a:off x="567" y="1333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W2</a:t>
              </a:r>
            </a:p>
          </p:txBody>
        </p:sp>
        <p:sp>
          <p:nvSpPr>
            <p:cNvPr id="20532" name="Text Box 52"/>
            <p:cNvSpPr txBox="1">
              <a:spLocks noChangeArrowheads="1"/>
            </p:cNvSpPr>
            <p:nvPr/>
          </p:nvSpPr>
          <p:spPr bwMode="auto">
            <a:xfrm>
              <a:off x="1940" y="1525"/>
              <a:ext cx="2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PE</a:t>
              </a:r>
            </a:p>
          </p:txBody>
        </p:sp>
        <p:sp>
          <p:nvSpPr>
            <p:cNvPr id="20534" name="Text Box 54"/>
            <p:cNvSpPr txBox="1">
              <a:spLocks noChangeArrowheads="1"/>
            </p:cNvSpPr>
            <p:nvPr/>
          </p:nvSpPr>
          <p:spPr bwMode="auto">
            <a:xfrm>
              <a:off x="249" y="2104"/>
              <a:ext cx="2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U1</a:t>
              </a:r>
            </a:p>
          </p:txBody>
        </p:sp>
      </p:grp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3995738" y="2151063"/>
            <a:ext cx="4968875" cy="2378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Napěťový údaj na štítku běžného motoru (pro jednu frekvenci):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a)	230/400 V</a:t>
            </a:r>
          </a:p>
          <a:p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b)	400/690 V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  <a:sym typeface="Symbol" panose="05050102010706020507" pitchFamily="18" charset="2"/>
              </a:rPr>
              <a:t>Vyšší napětí platí vždy pro zapojení vinutí do hvězdy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5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44475"/>
            <a:ext cx="5040312" cy="1096963"/>
          </a:xfrm>
        </p:spPr>
        <p:txBody>
          <a:bodyPr/>
          <a:lstStyle/>
          <a:p>
            <a:pPr algn="ctr"/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Údaj na štítku 230/400 V,</a:t>
            </a:r>
            <a:b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běžná síť U = 400 V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635375" y="3727450"/>
            <a:ext cx="5327650" cy="2941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Na jaké napětí musí být dimenzována cívka jedné fáze ?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Na fázové napětí 230 V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Jaké je nebezpečí při zapojení vinutí do trojúhelníku ?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Při správném jištění zapůsobí jistič, jinak hrozí poškození vinutí !</a:t>
            </a:r>
            <a:r>
              <a:rPr lang="cs-CZ" altLang="cs-CZ" sz="2200" b="1" dirty="0">
                <a:solidFill>
                  <a:srgbClr val="000000"/>
                </a:solidFill>
              </a:rPr>
              <a:t> 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323850" y="4654550"/>
            <a:ext cx="3024188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Vinutí motoru se zapojí do hvězdy nebo do trojúhelníku ? </a:t>
            </a:r>
          </a:p>
        </p:txBody>
      </p:sp>
      <p:grpSp>
        <p:nvGrpSpPr>
          <p:cNvPr id="21632" name="Group 128"/>
          <p:cNvGrpSpPr>
            <a:grpSpLocks/>
          </p:cNvGrpSpPr>
          <p:nvPr/>
        </p:nvGrpSpPr>
        <p:grpSpPr bwMode="auto">
          <a:xfrm>
            <a:off x="107950" y="1773238"/>
            <a:ext cx="3384550" cy="1511300"/>
            <a:chOff x="68" y="1400"/>
            <a:chExt cx="2132" cy="952"/>
          </a:xfrm>
        </p:grpSpPr>
        <p:grpSp>
          <p:nvGrpSpPr>
            <p:cNvPr id="21629" name="Group 125"/>
            <p:cNvGrpSpPr>
              <a:grpSpLocks/>
            </p:cNvGrpSpPr>
            <p:nvPr/>
          </p:nvGrpSpPr>
          <p:grpSpPr bwMode="auto">
            <a:xfrm>
              <a:off x="68" y="1400"/>
              <a:ext cx="2132" cy="952"/>
              <a:chOff x="68" y="1400"/>
              <a:chExt cx="2132" cy="952"/>
            </a:xfrm>
          </p:grpSpPr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68" y="1400"/>
                <a:ext cx="2132" cy="952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1510" name="Group 6"/>
              <p:cNvGrpSpPr>
                <a:grpSpLocks/>
              </p:cNvGrpSpPr>
              <p:nvPr/>
            </p:nvGrpSpPr>
            <p:grpSpPr bwMode="auto">
              <a:xfrm>
                <a:off x="450" y="1626"/>
                <a:ext cx="434" cy="533"/>
                <a:chOff x="586" y="1071"/>
                <a:chExt cx="434" cy="533"/>
              </a:xfrm>
            </p:grpSpPr>
            <p:sp>
              <p:nvSpPr>
                <p:cNvPr id="21511" name="Arc 7"/>
                <p:cNvSpPr>
                  <a:spLocks noChangeAspect="1"/>
                </p:cNvSpPr>
                <p:nvPr/>
              </p:nvSpPr>
              <p:spPr bwMode="auto">
                <a:xfrm rot="13500000" flipV="1">
                  <a:off x="618" y="135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12" name="Arc 8"/>
                <p:cNvSpPr>
                  <a:spLocks noChangeAspect="1"/>
                </p:cNvSpPr>
                <p:nvPr/>
              </p:nvSpPr>
              <p:spPr bwMode="auto">
                <a:xfrm rot="13500000" flipV="1">
                  <a:off x="731" y="123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13" name="Arc 9"/>
                <p:cNvSpPr>
                  <a:spLocks noChangeAspect="1"/>
                </p:cNvSpPr>
                <p:nvPr/>
              </p:nvSpPr>
              <p:spPr bwMode="auto">
                <a:xfrm rot="13500000" flipV="1">
                  <a:off x="853" y="1135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14" name="Line 10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530" y="1549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15" name="Line 11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964" y="1127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1516" name="Group 12"/>
              <p:cNvGrpSpPr>
                <a:grpSpLocks/>
              </p:cNvGrpSpPr>
              <p:nvPr/>
            </p:nvGrpSpPr>
            <p:grpSpPr bwMode="auto">
              <a:xfrm>
                <a:off x="1020" y="1626"/>
                <a:ext cx="429" cy="534"/>
                <a:chOff x="930" y="1142"/>
                <a:chExt cx="429" cy="534"/>
              </a:xfrm>
            </p:grpSpPr>
            <p:sp>
              <p:nvSpPr>
                <p:cNvPr id="21517" name="Arc 13"/>
                <p:cNvSpPr>
                  <a:spLocks noChangeAspect="1"/>
                </p:cNvSpPr>
                <p:nvPr/>
              </p:nvSpPr>
              <p:spPr bwMode="auto">
                <a:xfrm rot="13500000" flipV="1">
                  <a:off x="957" y="1424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18" name="Arc 14"/>
                <p:cNvSpPr>
                  <a:spLocks noChangeAspect="1"/>
                </p:cNvSpPr>
                <p:nvPr/>
              </p:nvSpPr>
              <p:spPr bwMode="auto">
                <a:xfrm rot="13500000" flipV="1">
                  <a:off x="1070" y="131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19" name="Arc 15"/>
                <p:cNvSpPr>
                  <a:spLocks noChangeAspect="1"/>
                </p:cNvSpPr>
                <p:nvPr/>
              </p:nvSpPr>
              <p:spPr bwMode="auto">
                <a:xfrm rot="13500000" flipV="1">
                  <a:off x="1192" y="120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20" name="Line 16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874" y="1621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21" name="Line 17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1303" y="1198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1522" name="Group 18"/>
              <p:cNvGrpSpPr>
                <a:grpSpLocks/>
              </p:cNvGrpSpPr>
              <p:nvPr/>
            </p:nvGrpSpPr>
            <p:grpSpPr bwMode="auto">
              <a:xfrm>
                <a:off x="409" y="1694"/>
                <a:ext cx="1065" cy="386"/>
                <a:chOff x="567" y="1162"/>
                <a:chExt cx="1065" cy="386"/>
              </a:xfrm>
            </p:grpSpPr>
            <p:sp>
              <p:nvSpPr>
                <p:cNvPr id="21523" name="Arc 19"/>
                <p:cNvSpPr>
                  <a:spLocks noChangeAspect="1"/>
                </p:cNvSpPr>
                <p:nvPr/>
              </p:nvSpPr>
              <p:spPr bwMode="auto">
                <a:xfrm rot="17797152" flipV="1">
                  <a:off x="939" y="116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24" name="Arc 20"/>
                <p:cNvSpPr>
                  <a:spLocks noChangeAspect="1"/>
                </p:cNvSpPr>
                <p:nvPr/>
              </p:nvSpPr>
              <p:spPr bwMode="auto">
                <a:xfrm rot="17797152" flipV="1">
                  <a:off x="1082" y="1234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25" name="Arc 21"/>
                <p:cNvSpPr>
                  <a:spLocks noChangeAspect="1"/>
                </p:cNvSpPr>
                <p:nvPr/>
              </p:nvSpPr>
              <p:spPr bwMode="auto">
                <a:xfrm rot="17797152" flipV="1">
                  <a:off x="1220" y="1316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26" name="Line 22"/>
                <p:cNvSpPr>
                  <a:spLocks noChangeShapeType="1"/>
                </p:cNvSpPr>
                <p:nvPr/>
              </p:nvSpPr>
              <p:spPr bwMode="auto">
                <a:xfrm rot="1597152" flipH="1">
                  <a:off x="567" y="1162"/>
                  <a:ext cx="340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27" name="Line 23"/>
                <p:cNvSpPr>
                  <a:spLocks noChangeShapeType="1"/>
                </p:cNvSpPr>
                <p:nvPr/>
              </p:nvSpPr>
              <p:spPr bwMode="auto">
                <a:xfrm rot="1597152" flipH="1">
                  <a:off x="1292" y="1548"/>
                  <a:ext cx="340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1528" name="Oval 24"/>
              <p:cNvSpPr>
                <a:spLocks noChangeAspect="1" noChangeArrowheads="1"/>
              </p:cNvSpPr>
              <p:nvPr/>
            </p:nvSpPr>
            <p:spPr bwMode="auto">
              <a:xfrm>
                <a:off x="318" y="1536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9" name="Oval 25"/>
              <p:cNvSpPr>
                <a:spLocks noChangeAspect="1" noChangeArrowheads="1"/>
              </p:cNvSpPr>
              <p:nvPr/>
            </p:nvSpPr>
            <p:spPr bwMode="auto">
              <a:xfrm>
                <a:off x="907" y="1536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30" name="Oval 26"/>
              <p:cNvSpPr>
                <a:spLocks noChangeAspect="1" noChangeArrowheads="1"/>
              </p:cNvSpPr>
              <p:nvPr/>
            </p:nvSpPr>
            <p:spPr bwMode="auto">
              <a:xfrm>
                <a:off x="1463" y="1536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31" name="Oval 27"/>
              <p:cNvSpPr>
                <a:spLocks noChangeAspect="1" noChangeArrowheads="1"/>
              </p:cNvSpPr>
              <p:nvPr/>
            </p:nvSpPr>
            <p:spPr bwMode="auto">
              <a:xfrm>
                <a:off x="318" y="2131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32" name="Oval 28"/>
              <p:cNvSpPr>
                <a:spLocks noChangeAspect="1" noChangeArrowheads="1"/>
              </p:cNvSpPr>
              <p:nvPr/>
            </p:nvSpPr>
            <p:spPr bwMode="auto">
              <a:xfrm>
                <a:off x="1463" y="2131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33" name="Oval 29"/>
              <p:cNvSpPr>
                <a:spLocks noChangeAspect="1" noChangeArrowheads="1"/>
              </p:cNvSpPr>
              <p:nvPr/>
            </p:nvSpPr>
            <p:spPr bwMode="auto">
              <a:xfrm>
                <a:off x="907" y="2131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1631" name="Group 127"/>
            <p:cNvGrpSpPr>
              <a:grpSpLocks/>
            </p:cNvGrpSpPr>
            <p:nvPr/>
          </p:nvGrpSpPr>
          <p:grpSpPr bwMode="auto">
            <a:xfrm>
              <a:off x="1802" y="1808"/>
              <a:ext cx="228" cy="385"/>
              <a:chOff x="1802" y="1808"/>
              <a:chExt cx="228" cy="385"/>
            </a:xfrm>
          </p:grpSpPr>
          <p:sp>
            <p:nvSpPr>
              <p:cNvPr id="21535" name="Oval 31"/>
              <p:cNvSpPr>
                <a:spLocks noChangeAspect="1" noChangeArrowheads="1"/>
              </p:cNvSpPr>
              <p:nvPr/>
            </p:nvSpPr>
            <p:spPr bwMode="auto">
              <a:xfrm>
                <a:off x="1860" y="1808"/>
                <a:ext cx="113" cy="113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1536" name="Group 32"/>
              <p:cNvGrpSpPr>
                <a:grpSpLocks/>
              </p:cNvGrpSpPr>
              <p:nvPr/>
            </p:nvGrpSpPr>
            <p:grpSpPr bwMode="auto">
              <a:xfrm>
                <a:off x="1802" y="1922"/>
                <a:ext cx="228" cy="271"/>
                <a:chOff x="174" y="3385"/>
                <a:chExt cx="228" cy="271"/>
              </a:xfrm>
            </p:grpSpPr>
            <p:sp>
              <p:nvSpPr>
                <p:cNvPr id="21537" name="Line 33"/>
                <p:cNvSpPr>
                  <a:spLocks noChangeShapeType="1"/>
                </p:cNvSpPr>
                <p:nvPr/>
              </p:nvSpPr>
              <p:spPr bwMode="auto">
                <a:xfrm>
                  <a:off x="288" y="3385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38" name="Line 34"/>
                <p:cNvSpPr>
                  <a:spLocks noChangeShapeType="1"/>
                </p:cNvSpPr>
                <p:nvPr/>
              </p:nvSpPr>
              <p:spPr bwMode="auto">
                <a:xfrm>
                  <a:off x="288" y="3566"/>
                  <a:ext cx="114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39" name="Line 35"/>
                <p:cNvSpPr>
                  <a:spLocks noChangeShapeType="1"/>
                </p:cNvSpPr>
                <p:nvPr/>
              </p:nvSpPr>
              <p:spPr bwMode="auto">
                <a:xfrm>
                  <a:off x="174" y="3566"/>
                  <a:ext cx="114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1540" name="Group 36"/>
                <p:cNvGrpSpPr>
                  <a:grpSpLocks/>
                </p:cNvGrpSpPr>
                <p:nvPr/>
              </p:nvGrpSpPr>
              <p:grpSpPr bwMode="auto">
                <a:xfrm>
                  <a:off x="219" y="3611"/>
                  <a:ext cx="136" cy="0"/>
                  <a:chOff x="2109" y="3475"/>
                  <a:chExt cx="136" cy="0"/>
                </a:xfrm>
              </p:grpSpPr>
              <p:sp>
                <p:nvSpPr>
                  <p:cNvPr id="2154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3475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154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177" y="3475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1543" name="Line 39"/>
                <p:cNvSpPr>
                  <a:spLocks noChangeShapeType="1"/>
                </p:cNvSpPr>
                <p:nvPr/>
              </p:nvSpPr>
              <p:spPr bwMode="auto">
                <a:xfrm>
                  <a:off x="264" y="3656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21630" name="Group 126"/>
            <p:cNvGrpSpPr>
              <a:grpSpLocks/>
            </p:cNvGrpSpPr>
            <p:nvPr/>
          </p:nvGrpSpPr>
          <p:grpSpPr bwMode="auto">
            <a:xfrm>
              <a:off x="113" y="1581"/>
              <a:ext cx="1905" cy="771"/>
              <a:chOff x="113" y="1581"/>
              <a:chExt cx="1905" cy="771"/>
            </a:xfrm>
          </p:grpSpPr>
          <p:sp>
            <p:nvSpPr>
              <p:cNvPr id="21547" name="Text Box 43"/>
              <p:cNvSpPr txBox="1">
                <a:spLocks noChangeArrowheads="1"/>
              </p:cNvSpPr>
              <p:nvPr/>
            </p:nvSpPr>
            <p:spPr bwMode="auto">
              <a:xfrm>
                <a:off x="708" y="2160"/>
                <a:ext cx="19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V1</a:t>
                </a:r>
              </a:p>
            </p:txBody>
          </p:sp>
          <p:sp>
            <p:nvSpPr>
              <p:cNvPr id="21548" name="Text Box 44"/>
              <p:cNvSpPr txBox="1">
                <a:spLocks noChangeArrowheads="1"/>
              </p:cNvSpPr>
              <p:nvPr/>
            </p:nvSpPr>
            <p:spPr bwMode="auto">
              <a:xfrm>
                <a:off x="1234" y="216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W1</a:t>
                </a:r>
              </a:p>
            </p:txBody>
          </p:sp>
          <p:sp>
            <p:nvSpPr>
              <p:cNvPr id="21552" name="Text Box 48"/>
              <p:cNvSpPr txBox="1">
                <a:spLocks noChangeArrowheads="1"/>
              </p:cNvSpPr>
              <p:nvPr/>
            </p:nvSpPr>
            <p:spPr bwMode="auto">
              <a:xfrm>
                <a:off x="1804" y="1581"/>
                <a:ext cx="21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PE</a:t>
                </a:r>
              </a:p>
            </p:txBody>
          </p:sp>
          <p:sp>
            <p:nvSpPr>
              <p:cNvPr id="21553" name="Text Box 49"/>
              <p:cNvSpPr txBox="1">
                <a:spLocks noChangeArrowheads="1"/>
              </p:cNvSpPr>
              <p:nvPr/>
            </p:nvSpPr>
            <p:spPr bwMode="auto">
              <a:xfrm>
                <a:off x="113" y="2160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U1</a:t>
                </a:r>
              </a:p>
            </p:txBody>
          </p:sp>
        </p:grpSp>
      </p:grpSp>
      <p:sp>
        <p:nvSpPr>
          <p:cNvPr id="21555" name="Text Box 51"/>
          <p:cNvSpPr txBox="1">
            <a:spLocks noChangeArrowheads="1"/>
          </p:cNvSpPr>
          <p:nvPr/>
        </p:nvSpPr>
        <p:spPr bwMode="auto">
          <a:xfrm>
            <a:off x="395288" y="5967413"/>
            <a:ext cx="3024187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Vinutí motoru musí být zapojeno do hvězdy</a:t>
            </a:r>
          </a:p>
        </p:txBody>
      </p:sp>
      <p:grpSp>
        <p:nvGrpSpPr>
          <p:cNvPr id="21610" name="Group 106"/>
          <p:cNvGrpSpPr>
            <a:grpSpLocks/>
          </p:cNvGrpSpPr>
          <p:nvPr/>
        </p:nvGrpSpPr>
        <p:grpSpPr bwMode="auto">
          <a:xfrm>
            <a:off x="4911725" y="765175"/>
            <a:ext cx="2276475" cy="2376488"/>
            <a:chOff x="2640" y="1117"/>
            <a:chExt cx="1434" cy="1497"/>
          </a:xfrm>
        </p:grpSpPr>
        <p:sp>
          <p:nvSpPr>
            <p:cNvPr id="21545" name="Text Box 41"/>
            <p:cNvSpPr txBox="1">
              <a:spLocks noChangeArrowheads="1"/>
            </p:cNvSpPr>
            <p:nvPr/>
          </p:nvSpPr>
          <p:spPr bwMode="auto">
            <a:xfrm>
              <a:off x="3401" y="1117"/>
              <a:ext cx="2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U1</a:t>
              </a:r>
            </a:p>
          </p:txBody>
        </p:sp>
        <p:grpSp>
          <p:nvGrpSpPr>
            <p:cNvPr id="21607" name="Group 103"/>
            <p:cNvGrpSpPr>
              <a:grpSpLocks/>
            </p:cNvGrpSpPr>
            <p:nvPr/>
          </p:nvGrpSpPr>
          <p:grpSpPr bwMode="auto">
            <a:xfrm>
              <a:off x="2971" y="1434"/>
              <a:ext cx="1099" cy="1068"/>
              <a:chOff x="2542" y="1354"/>
              <a:chExt cx="1099" cy="1068"/>
            </a:xfrm>
          </p:grpSpPr>
          <p:grpSp>
            <p:nvGrpSpPr>
              <p:cNvPr id="21559" name="Group 55"/>
              <p:cNvGrpSpPr>
                <a:grpSpLocks/>
              </p:cNvGrpSpPr>
              <p:nvPr/>
            </p:nvGrpSpPr>
            <p:grpSpPr bwMode="auto">
              <a:xfrm rot="18900000">
                <a:off x="2854" y="1354"/>
                <a:ext cx="434" cy="533"/>
                <a:chOff x="586" y="1071"/>
                <a:chExt cx="434" cy="533"/>
              </a:xfrm>
            </p:grpSpPr>
            <p:sp>
              <p:nvSpPr>
                <p:cNvPr id="21560" name="Arc 56"/>
                <p:cNvSpPr>
                  <a:spLocks noChangeAspect="1"/>
                </p:cNvSpPr>
                <p:nvPr/>
              </p:nvSpPr>
              <p:spPr bwMode="auto">
                <a:xfrm rot="13500000" flipV="1">
                  <a:off x="618" y="135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61" name="Arc 57"/>
                <p:cNvSpPr>
                  <a:spLocks noChangeAspect="1"/>
                </p:cNvSpPr>
                <p:nvPr/>
              </p:nvSpPr>
              <p:spPr bwMode="auto">
                <a:xfrm rot="13500000" flipV="1">
                  <a:off x="731" y="123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62" name="Arc 58"/>
                <p:cNvSpPr>
                  <a:spLocks noChangeAspect="1"/>
                </p:cNvSpPr>
                <p:nvPr/>
              </p:nvSpPr>
              <p:spPr bwMode="auto">
                <a:xfrm rot="13500000" flipV="1">
                  <a:off x="853" y="1135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63" name="Line 59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530" y="1549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64" name="Line 60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964" y="1127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1565" name="Group 61"/>
              <p:cNvGrpSpPr>
                <a:grpSpLocks/>
              </p:cNvGrpSpPr>
              <p:nvPr/>
            </p:nvGrpSpPr>
            <p:grpSpPr bwMode="auto">
              <a:xfrm rot="4500000">
                <a:off x="3159" y="1881"/>
                <a:ext cx="429" cy="534"/>
                <a:chOff x="930" y="1142"/>
                <a:chExt cx="429" cy="534"/>
              </a:xfrm>
            </p:grpSpPr>
            <p:sp>
              <p:nvSpPr>
                <p:cNvPr id="21566" name="Arc 62"/>
                <p:cNvSpPr>
                  <a:spLocks noChangeAspect="1"/>
                </p:cNvSpPr>
                <p:nvPr/>
              </p:nvSpPr>
              <p:spPr bwMode="auto">
                <a:xfrm rot="13500000" flipV="1">
                  <a:off x="957" y="1424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67" name="Arc 63"/>
                <p:cNvSpPr>
                  <a:spLocks noChangeAspect="1"/>
                </p:cNvSpPr>
                <p:nvPr/>
              </p:nvSpPr>
              <p:spPr bwMode="auto">
                <a:xfrm rot="13500000" flipV="1">
                  <a:off x="1070" y="131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68" name="Arc 64"/>
                <p:cNvSpPr>
                  <a:spLocks noChangeAspect="1"/>
                </p:cNvSpPr>
                <p:nvPr/>
              </p:nvSpPr>
              <p:spPr bwMode="auto">
                <a:xfrm rot="13500000" flipV="1">
                  <a:off x="1192" y="120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569" name="Line 65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874" y="1621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70" name="Line 66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1303" y="1198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1601" name="Group 97"/>
              <p:cNvGrpSpPr>
                <a:grpSpLocks/>
              </p:cNvGrpSpPr>
              <p:nvPr/>
            </p:nvGrpSpPr>
            <p:grpSpPr bwMode="auto">
              <a:xfrm rot="900000">
                <a:off x="2542" y="1888"/>
                <a:ext cx="429" cy="534"/>
                <a:chOff x="930" y="1142"/>
                <a:chExt cx="429" cy="534"/>
              </a:xfrm>
            </p:grpSpPr>
            <p:sp>
              <p:nvSpPr>
                <p:cNvPr id="21602" name="Arc 98"/>
                <p:cNvSpPr>
                  <a:spLocks noChangeAspect="1"/>
                </p:cNvSpPr>
                <p:nvPr/>
              </p:nvSpPr>
              <p:spPr bwMode="auto">
                <a:xfrm rot="13500000" flipV="1">
                  <a:off x="957" y="1424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603" name="Arc 99"/>
                <p:cNvSpPr>
                  <a:spLocks noChangeAspect="1"/>
                </p:cNvSpPr>
                <p:nvPr/>
              </p:nvSpPr>
              <p:spPr bwMode="auto">
                <a:xfrm rot="13500000" flipV="1">
                  <a:off x="1070" y="131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604" name="Arc 100"/>
                <p:cNvSpPr>
                  <a:spLocks noChangeAspect="1"/>
                </p:cNvSpPr>
                <p:nvPr/>
              </p:nvSpPr>
              <p:spPr bwMode="auto">
                <a:xfrm rot="13500000" flipV="1">
                  <a:off x="1192" y="120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605" name="Line 101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874" y="1621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606" name="Line 102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1303" y="1198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21608" name="Text Box 104"/>
            <p:cNvSpPr txBox="1">
              <a:spLocks noChangeArrowheads="1"/>
            </p:cNvSpPr>
            <p:nvPr/>
          </p:nvSpPr>
          <p:spPr bwMode="auto">
            <a:xfrm>
              <a:off x="3878" y="2387"/>
              <a:ext cx="1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V1</a:t>
              </a:r>
            </a:p>
          </p:txBody>
        </p:sp>
        <p:sp>
          <p:nvSpPr>
            <p:cNvPr id="21609" name="Text Box 105"/>
            <p:cNvSpPr txBox="1">
              <a:spLocks noChangeArrowheads="1"/>
            </p:cNvSpPr>
            <p:nvPr/>
          </p:nvSpPr>
          <p:spPr bwMode="auto">
            <a:xfrm>
              <a:off x="2640" y="242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W1</a:t>
              </a:r>
            </a:p>
          </p:txBody>
        </p:sp>
      </p:grpSp>
      <p:sp>
        <p:nvSpPr>
          <p:cNvPr id="21611" name="Line 107"/>
          <p:cNvSpPr>
            <a:spLocks noChangeShapeType="1"/>
          </p:cNvSpPr>
          <p:nvPr/>
        </p:nvSpPr>
        <p:spPr bwMode="auto">
          <a:xfrm>
            <a:off x="6300788" y="1125538"/>
            <a:ext cx="2592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613" name="Line 109"/>
          <p:cNvSpPr>
            <a:spLocks noChangeShapeType="1"/>
          </p:cNvSpPr>
          <p:nvPr/>
        </p:nvSpPr>
        <p:spPr bwMode="auto">
          <a:xfrm>
            <a:off x="7237413" y="2781300"/>
            <a:ext cx="1655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615" name="Freeform 111"/>
          <p:cNvSpPr>
            <a:spLocks/>
          </p:cNvSpPr>
          <p:nvPr/>
        </p:nvSpPr>
        <p:spPr bwMode="auto">
          <a:xfrm>
            <a:off x="6300788" y="1952625"/>
            <a:ext cx="1728787" cy="287338"/>
          </a:xfrm>
          <a:custGeom>
            <a:avLst/>
            <a:gdLst>
              <a:gd name="T0" fmla="*/ 0 w 1089"/>
              <a:gd name="T1" fmla="*/ 181 h 181"/>
              <a:gd name="T2" fmla="*/ 227 w 1089"/>
              <a:gd name="T3" fmla="*/ 0 h 181"/>
              <a:gd name="T4" fmla="*/ 1089 w 1089"/>
              <a:gd name="T5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9" h="181">
                <a:moveTo>
                  <a:pt x="0" y="181"/>
                </a:moveTo>
                <a:lnTo>
                  <a:pt x="227" y="0"/>
                </a:lnTo>
                <a:lnTo>
                  <a:pt x="108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616" name="Line 112"/>
          <p:cNvSpPr>
            <a:spLocks noChangeShapeType="1"/>
          </p:cNvSpPr>
          <p:nvPr/>
        </p:nvSpPr>
        <p:spPr bwMode="auto">
          <a:xfrm>
            <a:off x="7885113" y="1125538"/>
            <a:ext cx="0" cy="827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lg"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617" name="Line 113"/>
          <p:cNvSpPr>
            <a:spLocks noChangeShapeType="1"/>
          </p:cNvSpPr>
          <p:nvPr/>
        </p:nvSpPr>
        <p:spPr bwMode="auto">
          <a:xfrm>
            <a:off x="8893175" y="1125538"/>
            <a:ext cx="0" cy="165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lg"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626" name="Text Box 122"/>
          <p:cNvSpPr txBox="1">
            <a:spLocks noChangeArrowheads="1"/>
          </p:cNvSpPr>
          <p:nvPr/>
        </p:nvSpPr>
        <p:spPr bwMode="auto">
          <a:xfrm>
            <a:off x="7237413" y="1341438"/>
            <a:ext cx="596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230 V</a:t>
            </a:r>
          </a:p>
        </p:txBody>
      </p:sp>
      <p:sp>
        <p:nvSpPr>
          <p:cNvPr id="21627" name="Text Box 123"/>
          <p:cNvSpPr txBox="1">
            <a:spLocks noChangeArrowheads="1"/>
          </p:cNvSpPr>
          <p:nvPr/>
        </p:nvSpPr>
        <p:spPr bwMode="auto">
          <a:xfrm>
            <a:off x="8245475" y="1773238"/>
            <a:ext cx="596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400 V</a:t>
            </a:r>
          </a:p>
        </p:txBody>
      </p:sp>
      <p:sp>
        <p:nvSpPr>
          <p:cNvPr id="21628" name="Rectangle 124"/>
          <p:cNvSpPr>
            <a:spLocks noChangeArrowheads="1"/>
          </p:cNvSpPr>
          <p:nvPr/>
        </p:nvSpPr>
        <p:spPr bwMode="auto">
          <a:xfrm>
            <a:off x="395288" y="1949450"/>
            <a:ext cx="2232025" cy="287338"/>
          </a:xfrm>
          <a:prstGeom prst="rect">
            <a:avLst/>
          </a:prstGeom>
          <a:solidFill>
            <a:srgbClr val="000000">
              <a:alpha val="3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633" name="Line 129"/>
          <p:cNvSpPr>
            <a:spLocks noChangeShapeType="1"/>
          </p:cNvSpPr>
          <p:nvPr/>
        </p:nvSpPr>
        <p:spPr bwMode="auto">
          <a:xfrm>
            <a:off x="574675" y="3105150"/>
            <a:ext cx="0" cy="1008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634" name="Line 130"/>
          <p:cNvSpPr>
            <a:spLocks noChangeShapeType="1"/>
          </p:cNvSpPr>
          <p:nvPr/>
        </p:nvSpPr>
        <p:spPr bwMode="auto">
          <a:xfrm>
            <a:off x="1547813" y="3105150"/>
            <a:ext cx="0" cy="1008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635" name="Line 131"/>
          <p:cNvSpPr>
            <a:spLocks noChangeShapeType="1"/>
          </p:cNvSpPr>
          <p:nvPr/>
        </p:nvSpPr>
        <p:spPr bwMode="auto">
          <a:xfrm>
            <a:off x="2411413" y="3105150"/>
            <a:ext cx="0" cy="1008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636" name="Text Box 132"/>
          <p:cNvSpPr txBox="1">
            <a:spLocks noChangeArrowheads="1"/>
          </p:cNvSpPr>
          <p:nvPr/>
        </p:nvSpPr>
        <p:spPr bwMode="auto">
          <a:xfrm>
            <a:off x="250825" y="39401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1637" name="Text Box 133"/>
          <p:cNvSpPr txBox="1">
            <a:spLocks noChangeArrowheads="1"/>
          </p:cNvSpPr>
          <p:nvPr/>
        </p:nvSpPr>
        <p:spPr bwMode="auto">
          <a:xfrm>
            <a:off x="2085975" y="39401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L3</a:t>
            </a:r>
          </a:p>
        </p:txBody>
      </p:sp>
      <p:sp>
        <p:nvSpPr>
          <p:cNvPr id="21638" name="Text Box 134"/>
          <p:cNvSpPr txBox="1">
            <a:spLocks noChangeArrowheads="1"/>
          </p:cNvSpPr>
          <p:nvPr/>
        </p:nvSpPr>
        <p:spPr bwMode="auto">
          <a:xfrm>
            <a:off x="1187450" y="39401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L2</a:t>
            </a:r>
          </a:p>
        </p:txBody>
      </p:sp>
      <p:sp>
        <p:nvSpPr>
          <p:cNvPr id="21639" name="Text Box 135"/>
          <p:cNvSpPr txBox="1">
            <a:spLocks noChangeArrowheads="1"/>
          </p:cNvSpPr>
          <p:nvPr/>
        </p:nvSpPr>
        <p:spPr bwMode="auto">
          <a:xfrm>
            <a:off x="2627313" y="4149725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21641" name="Freeform 137"/>
          <p:cNvSpPr>
            <a:spLocks/>
          </p:cNvSpPr>
          <p:nvPr/>
        </p:nvSpPr>
        <p:spPr bwMode="auto">
          <a:xfrm>
            <a:off x="2771775" y="2565400"/>
            <a:ext cx="215900" cy="1584325"/>
          </a:xfrm>
          <a:custGeom>
            <a:avLst/>
            <a:gdLst>
              <a:gd name="T0" fmla="*/ 136 w 136"/>
              <a:gd name="T1" fmla="*/ 0 h 998"/>
              <a:gd name="T2" fmla="*/ 0 w 136"/>
              <a:gd name="T3" fmla="*/ 90 h 998"/>
              <a:gd name="T4" fmla="*/ 0 w 136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998">
                <a:moveTo>
                  <a:pt x="136" y="0"/>
                </a:moveTo>
                <a:lnTo>
                  <a:pt x="0" y="90"/>
                </a:lnTo>
                <a:lnTo>
                  <a:pt x="0" y="998"/>
                </a:lnTo>
              </a:path>
            </a:pathLst>
          </a:custGeom>
          <a:noFill/>
          <a:ln w="38100">
            <a:pattFill prst="wdUpDiag">
              <a:fgClr>
                <a:schemeClr val="accent2"/>
              </a:fgClr>
              <a:bgClr>
                <a:srgbClr val="FFFF00"/>
              </a:bgClr>
            </a:patt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44" grpId="0"/>
      <p:bldP spid="21555" grpId="0"/>
      <p:bldP spid="21611" grpId="0" animBg="1"/>
      <p:bldP spid="21613" grpId="0" animBg="1"/>
      <p:bldP spid="21615" grpId="0" animBg="1"/>
      <p:bldP spid="21616" grpId="0" animBg="1"/>
      <p:bldP spid="21617" grpId="0" animBg="1"/>
      <p:bldP spid="21626" grpId="0"/>
      <p:bldP spid="21627" grpId="0"/>
      <p:bldP spid="21628" grpId="0" animBg="1"/>
      <p:bldP spid="21633" grpId="0" animBg="1"/>
      <p:bldP spid="21634" grpId="0" animBg="1"/>
      <p:bldP spid="21635" grpId="0" animBg="1"/>
      <p:bldP spid="21636" grpId="0"/>
      <p:bldP spid="21637" grpId="0"/>
      <p:bldP spid="21638" grpId="0"/>
      <p:bldP spid="21639" grpId="0"/>
      <p:bldP spid="216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44475"/>
            <a:ext cx="5040312" cy="1096963"/>
          </a:xfrm>
        </p:spPr>
        <p:txBody>
          <a:bodyPr/>
          <a:lstStyle/>
          <a:p>
            <a:pPr algn="ctr"/>
            <a:r>
              <a:rPr lang="cs-CZ" altLang="cs-CZ" sz="32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Údaj na štítku 400/690 V,</a:t>
            </a:r>
            <a:br>
              <a:rPr lang="cs-CZ" altLang="cs-CZ" sz="32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altLang="cs-CZ" sz="32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běžná síť U = 400 V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636963" y="2708275"/>
            <a:ext cx="5327650" cy="394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fontAlgn="base">
              <a:spcBef>
                <a:spcPct val="0"/>
              </a:spcBef>
              <a:spcAft>
                <a:spcPct val="0"/>
              </a:spcAft>
              <a:tabLst>
                <a:tab pos="2514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Na jaké napětí musí být dimenzována cívka jedné fáze ?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Na sdružené napětí 400 V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Jaké je nebezpečí při zapojení vinutí do hvězdy ?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Motor pracuje s menším výkonem, při plné zátěži naroste proud. </a:t>
            </a:r>
          </a:p>
          <a:p>
            <a:r>
              <a:rPr lang="cs-CZ" altLang="cs-CZ" sz="2200" b="1" u="sng" dirty="0">
                <a:solidFill>
                  <a:srgbClr val="000000"/>
                </a:solidFill>
              </a:rPr>
              <a:t>Při správném jištění zapůsobí jistič, jinak dojde k tepelnému poškození vinutí !</a:t>
            </a:r>
            <a:r>
              <a:rPr lang="cs-CZ" altLang="cs-CZ" sz="2200" b="1" dirty="0">
                <a:solidFill>
                  <a:srgbClr val="000000"/>
                </a:solidFill>
              </a:rPr>
              <a:t> 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4654550"/>
            <a:ext cx="3024188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Vinutí motoru se zapojí do hvězdy nebo do trojúhelníku ? 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107950" y="1773238"/>
            <a:ext cx="3384550" cy="1511300"/>
            <a:chOff x="68" y="1400"/>
            <a:chExt cx="2132" cy="952"/>
          </a:xfrm>
        </p:grpSpPr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68" y="1400"/>
              <a:ext cx="2132" cy="952"/>
              <a:chOff x="68" y="1400"/>
              <a:chExt cx="2132" cy="952"/>
            </a:xfrm>
          </p:grpSpPr>
          <p:sp>
            <p:nvSpPr>
              <p:cNvPr id="23559" name="Rectangle 7"/>
              <p:cNvSpPr>
                <a:spLocks noChangeArrowheads="1"/>
              </p:cNvSpPr>
              <p:nvPr/>
            </p:nvSpPr>
            <p:spPr bwMode="auto">
              <a:xfrm>
                <a:off x="68" y="1400"/>
                <a:ext cx="2132" cy="952"/>
              </a:xfrm>
              <a:prstGeom prst="rect">
                <a:avLst/>
              </a:prstGeom>
              <a:solidFill>
                <a:schemeClr val="tx1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3560" name="Group 8"/>
              <p:cNvGrpSpPr>
                <a:grpSpLocks/>
              </p:cNvGrpSpPr>
              <p:nvPr/>
            </p:nvGrpSpPr>
            <p:grpSpPr bwMode="auto">
              <a:xfrm>
                <a:off x="450" y="1626"/>
                <a:ext cx="434" cy="533"/>
                <a:chOff x="586" y="1071"/>
                <a:chExt cx="434" cy="533"/>
              </a:xfrm>
            </p:grpSpPr>
            <p:sp>
              <p:nvSpPr>
                <p:cNvPr id="23561" name="Arc 9"/>
                <p:cNvSpPr>
                  <a:spLocks noChangeAspect="1"/>
                </p:cNvSpPr>
                <p:nvPr/>
              </p:nvSpPr>
              <p:spPr bwMode="auto">
                <a:xfrm rot="13500000" flipV="1">
                  <a:off x="618" y="135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562" name="Arc 10"/>
                <p:cNvSpPr>
                  <a:spLocks noChangeAspect="1"/>
                </p:cNvSpPr>
                <p:nvPr/>
              </p:nvSpPr>
              <p:spPr bwMode="auto">
                <a:xfrm rot="13500000" flipV="1">
                  <a:off x="731" y="1239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563" name="Arc 11"/>
                <p:cNvSpPr>
                  <a:spLocks noChangeAspect="1"/>
                </p:cNvSpPr>
                <p:nvPr/>
              </p:nvSpPr>
              <p:spPr bwMode="auto">
                <a:xfrm rot="13500000" flipV="1">
                  <a:off x="853" y="1135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564" name="Line 12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530" y="1549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565" name="Line 13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964" y="1127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3566" name="Group 14"/>
              <p:cNvGrpSpPr>
                <a:grpSpLocks/>
              </p:cNvGrpSpPr>
              <p:nvPr/>
            </p:nvGrpSpPr>
            <p:grpSpPr bwMode="auto">
              <a:xfrm>
                <a:off x="1020" y="1626"/>
                <a:ext cx="429" cy="534"/>
                <a:chOff x="930" y="1142"/>
                <a:chExt cx="429" cy="534"/>
              </a:xfrm>
            </p:grpSpPr>
            <p:sp>
              <p:nvSpPr>
                <p:cNvPr id="23567" name="Arc 15"/>
                <p:cNvSpPr>
                  <a:spLocks noChangeAspect="1"/>
                </p:cNvSpPr>
                <p:nvPr/>
              </p:nvSpPr>
              <p:spPr bwMode="auto">
                <a:xfrm rot="13500000" flipV="1">
                  <a:off x="957" y="1424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568" name="Arc 16"/>
                <p:cNvSpPr>
                  <a:spLocks noChangeAspect="1"/>
                </p:cNvSpPr>
                <p:nvPr/>
              </p:nvSpPr>
              <p:spPr bwMode="auto">
                <a:xfrm rot="13500000" flipV="1">
                  <a:off x="1070" y="1311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569" name="Arc 17"/>
                <p:cNvSpPr>
                  <a:spLocks noChangeAspect="1"/>
                </p:cNvSpPr>
                <p:nvPr/>
              </p:nvSpPr>
              <p:spPr bwMode="auto">
                <a:xfrm rot="13500000" flipV="1">
                  <a:off x="1192" y="1207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570" name="Line 18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874" y="1621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571" name="Line 19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1303" y="1198"/>
                  <a:ext cx="111" cy="0"/>
                </a:xfrm>
                <a:prstGeom prst="line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23572" name="Group 20"/>
              <p:cNvGrpSpPr>
                <a:grpSpLocks/>
              </p:cNvGrpSpPr>
              <p:nvPr/>
            </p:nvGrpSpPr>
            <p:grpSpPr bwMode="auto">
              <a:xfrm>
                <a:off x="409" y="1694"/>
                <a:ext cx="1065" cy="386"/>
                <a:chOff x="567" y="1162"/>
                <a:chExt cx="1065" cy="386"/>
              </a:xfrm>
            </p:grpSpPr>
            <p:sp>
              <p:nvSpPr>
                <p:cNvPr id="23573" name="Arc 21"/>
                <p:cNvSpPr>
                  <a:spLocks noChangeAspect="1"/>
                </p:cNvSpPr>
                <p:nvPr/>
              </p:nvSpPr>
              <p:spPr bwMode="auto">
                <a:xfrm rot="17797152" flipV="1">
                  <a:off x="939" y="1162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574" name="Arc 22"/>
                <p:cNvSpPr>
                  <a:spLocks noChangeAspect="1"/>
                </p:cNvSpPr>
                <p:nvPr/>
              </p:nvSpPr>
              <p:spPr bwMode="auto">
                <a:xfrm rot="17797152" flipV="1">
                  <a:off x="1082" y="1234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575" name="Arc 23"/>
                <p:cNvSpPr>
                  <a:spLocks noChangeAspect="1"/>
                </p:cNvSpPr>
                <p:nvPr/>
              </p:nvSpPr>
              <p:spPr bwMode="auto">
                <a:xfrm rot="17797152" flipV="1">
                  <a:off x="1220" y="1316"/>
                  <a:ext cx="79" cy="1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068"/>
                    <a:gd name="T2" fmla="*/ 2385 w 21600"/>
                    <a:gd name="T3" fmla="*/ 43068 h 43068"/>
                    <a:gd name="T4" fmla="*/ 0 w 21600"/>
                    <a:gd name="T5" fmla="*/ 21600 h 4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06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</a:path>
                    <a:path w="21600" h="4306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2606"/>
                        <a:pt x="13324" y="41852"/>
                        <a:pt x="2384" y="4306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576" name="Line 24"/>
                <p:cNvSpPr>
                  <a:spLocks noChangeShapeType="1"/>
                </p:cNvSpPr>
                <p:nvPr/>
              </p:nvSpPr>
              <p:spPr bwMode="auto">
                <a:xfrm rot="1597152" flipH="1">
                  <a:off x="567" y="1162"/>
                  <a:ext cx="340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577" name="Line 25"/>
                <p:cNvSpPr>
                  <a:spLocks noChangeShapeType="1"/>
                </p:cNvSpPr>
                <p:nvPr/>
              </p:nvSpPr>
              <p:spPr bwMode="auto">
                <a:xfrm rot="1597152" flipH="1">
                  <a:off x="1292" y="1548"/>
                  <a:ext cx="340" cy="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23578" name="Oval 26"/>
              <p:cNvSpPr>
                <a:spLocks noChangeAspect="1" noChangeArrowheads="1"/>
              </p:cNvSpPr>
              <p:nvPr/>
            </p:nvSpPr>
            <p:spPr bwMode="auto">
              <a:xfrm>
                <a:off x="318" y="1536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79" name="Oval 27"/>
              <p:cNvSpPr>
                <a:spLocks noChangeAspect="1" noChangeArrowheads="1"/>
              </p:cNvSpPr>
              <p:nvPr/>
            </p:nvSpPr>
            <p:spPr bwMode="auto">
              <a:xfrm>
                <a:off x="907" y="1536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80" name="Oval 28"/>
              <p:cNvSpPr>
                <a:spLocks noChangeAspect="1" noChangeArrowheads="1"/>
              </p:cNvSpPr>
              <p:nvPr/>
            </p:nvSpPr>
            <p:spPr bwMode="auto">
              <a:xfrm>
                <a:off x="1463" y="1536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81" name="Oval 29"/>
              <p:cNvSpPr>
                <a:spLocks noChangeAspect="1" noChangeArrowheads="1"/>
              </p:cNvSpPr>
              <p:nvPr/>
            </p:nvSpPr>
            <p:spPr bwMode="auto">
              <a:xfrm>
                <a:off x="318" y="2131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82" name="Oval 30"/>
              <p:cNvSpPr>
                <a:spLocks noChangeAspect="1" noChangeArrowheads="1"/>
              </p:cNvSpPr>
              <p:nvPr/>
            </p:nvSpPr>
            <p:spPr bwMode="auto">
              <a:xfrm>
                <a:off x="1463" y="2131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83" name="Oval 31"/>
              <p:cNvSpPr>
                <a:spLocks noChangeAspect="1" noChangeArrowheads="1"/>
              </p:cNvSpPr>
              <p:nvPr/>
            </p:nvSpPr>
            <p:spPr bwMode="auto">
              <a:xfrm>
                <a:off x="907" y="2131"/>
                <a:ext cx="113" cy="113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3584" name="Group 32"/>
            <p:cNvGrpSpPr>
              <a:grpSpLocks/>
            </p:cNvGrpSpPr>
            <p:nvPr/>
          </p:nvGrpSpPr>
          <p:grpSpPr bwMode="auto">
            <a:xfrm>
              <a:off x="1802" y="1808"/>
              <a:ext cx="228" cy="385"/>
              <a:chOff x="1802" y="1808"/>
              <a:chExt cx="228" cy="385"/>
            </a:xfrm>
          </p:grpSpPr>
          <p:sp>
            <p:nvSpPr>
              <p:cNvPr id="23585" name="Oval 33"/>
              <p:cNvSpPr>
                <a:spLocks noChangeAspect="1" noChangeArrowheads="1"/>
              </p:cNvSpPr>
              <p:nvPr/>
            </p:nvSpPr>
            <p:spPr bwMode="auto">
              <a:xfrm>
                <a:off x="1860" y="1808"/>
                <a:ext cx="113" cy="113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23586" name="Group 34"/>
              <p:cNvGrpSpPr>
                <a:grpSpLocks/>
              </p:cNvGrpSpPr>
              <p:nvPr/>
            </p:nvGrpSpPr>
            <p:grpSpPr bwMode="auto">
              <a:xfrm>
                <a:off x="1802" y="1922"/>
                <a:ext cx="228" cy="271"/>
                <a:chOff x="174" y="3385"/>
                <a:chExt cx="228" cy="271"/>
              </a:xfrm>
            </p:grpSpPr>
            <p:sp>
              <p:nvSpPr>
                <p:cNvPr id="23587" name="Line 35"/>
                <p:cNvSpPr>
                  <a:spLocks noChangeShapeType="1"/>
                </p:cNvSpPr>
                <p:nvPr/>
              </p:nvSpPr>
              <p:spPr bwMode="auto">
                <a:xfrm>
                  <a:off x="288" y="3385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588" name="Line 36"/>
                <p:cNvSpPr>
                  <a:spLocks noChangeShapeType="1"/>
                </p:cNvSpPr>
                <p:nvPr/>
              </p:nvSpPr>
              <p:spPr bwMode="auto">
                <a:xfrm>
                  <a:off x="288" y="3566"/>
                  <a:ext cx="114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589" name="Line 37"/>
                <p:cNvSpPr>
                  <a:spLocks noChangeShapeType="1"/>
                </p:cNvSpPr>
                <p:nvPr/>
              </p:nvSpPr>
              <p:spPr bwMode="auto">
                <a:xfrm>
                  <a:off x="174" y="3566"/>
                  <a:ext cx="114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3590" name="Group 38"/>
                <p:cNvGrpSpPr>
                  <a:grpSpLocks/>
                </p:cNvGrpSpPr>
                <p:nvPr/>
              </p:nvGrpSpPr>
              <p:grpSpPr bwMode="auto">
                <a:xfrm>
                  <a:off x="219" y="3611"/>
                  <a:ext cx="136" cy="0"/>
                  <a:chOff x="2109" y="3475"/>
                  <a:chExt cx="136" cy="0"/>
                </a:xfrm>
              </p:grpSpPr>
              <p:sp>
                <p:nvSpPr>
                  <p:cNvPr id="2359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3475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2359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177" y="3475"/>
                    <a:ext cx="6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  <p:sp>
              <p:nvSpPr>
                <p:cNvPr id="23593" name="Line 41"/>
                <p:cNvSpPr>
                  <a:spLocks noChangeShapeType="1"/>
                </p:cNvSpPr>
                <p:nvPr/>
              </p:nvSpPr>
              <p:spPr bwMode="auto">
                <a:xfrm>
                  <a:off x="264" y="3656"/>
                  <a:ext cx="68" cy="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23594" name="Group 42"/>
            <p:cNvGrpSpPr>
              <a:grpSpLocks/>
            </p:cNvGrpSpPr>
            <p:nvPr/>
          </p:nvGrpSpPr>
          <p:grpSpPr bwMode="auto">
            <a:xfrm>
              <a:off x="113" y="1581"/>
              <a:ext cx="1905" cy="771"/>
              <a:chOff x="113" y="1581"/>
              <a:chExt cx="1905" cy="771"/>
            </a:xfrm>
          </p:grpSpPr>
          <p:sp>
            <p:nvSpPr>
              <p:cNvPr id="23595" name="Text Box 43"/>
              <p:cNvSpPr txBox="1">
                <a:spLocks noChangeArrowheads="1"/>
              </p:cNvSpPr>
              <p:nvPr/>
            </p:nvSpPr>
            <p:spPr bwMode="auto">
              <a:xfrm>
                <a:off x="708" y="2160"/>
                <a:ext cx="19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V1</a:t>
                </a:r>
              </a:p>
            </p:txBody>
          </p:sp>
          <p:sp>
            <p:nvSpPr>
              <p:cNvPr id="23596" name="Text Box 44"/>
              <p:cNvSpPr txBox="1">
                <a:spLocks noChangeArrowheads="1"/>
              </p:cNvSpPr>
              <p:nvPr/>
            </p:nvSpPr>
            <p:spPr bwMode="auto">
              <a:xfrm>
                <a:off x="1234" y="2160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W1</a:t>
                </a:r>
              </a:p>
            </p:txBody>
          </p:sp>
          <p:sp>
            <p:nvSpPr>
              <p:cNvPr id="23597" name="Text Box 45"/>
              <p:cNvSpPr txBox="1">
                <a:spLocks noChangeArrowheads="1"/>
              </p:cNvSpPr>
              <p:nvPr/>
            </p:nvSpPr>
            <p:spPr bwMode="auto">
              <a:xfrm>
                <a:off x="1804" y="1581"/>
                <a:ext cx="21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PE</a:t>
                </a:r>
              </a:p>
            </p:txBody>
          </p:sp>
          <p:sp>
            <p:nvSpPr>
              <p:cNvPr id="23598" name="Text Box 46"/>
              <p:cNvSpPr txBox="1">
                <a:spLocks noChangeArrowheads="1"/>
              </p:cNvSpPr>
              <p:nvPr/>
            </p:nvSpPr>
            <p:spPr bwMode="auto">
              <a:xfrm>
                <a:off x="113" y="2160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000000"/>
                    </a:solidFill>
                  </a:rPr>
                  <a:t>U1</a:t>
                </a:r>
              </a:p>
            </p:txBody>
          </p:sp>
        </p:grpSp>
      </p:grp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179388" y="5967413"/>
            <a:ext cx="3240087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Vinutí motoru musí být zapojeno do trojúhelníku</a:t>
            </a:r>
          </a:p>
        </p:txBody>
      </p:sp>
      <p:grpSp>
        <p:nvGrpSpPr>
          <p:cNvPr id="23639" name="Group 87"/>
          <p:cNvGrpSpPr>
            <a:grpSpLocks/>
          </p:cNvGrpSpPr>
          <p:nvPr/>
        </p:nvGrpSpPr>
        <p:grpSpPr bwMode="auto">
          <a:xfrm>
            <a:off x="5341938" y="765175"/>
            <a:ext cx="1700212" cy="1584325"/>
            <a:chOff x="2776" y="890"/>
            <a:chExt cx="1071" cy="998"/>
          </a:xfrm>
        </p:grpSpPr>
        <p:sp>
          <p:nvSpPr>
            <p:cNvPr id="23601" name="Text Box 49"/>
            <p:cNvSpPr txBox="1">
              <a:spLocks noChangeArrowheads="1"/>
            </p:cNvSpPr>
            <p:nvPr/>
          </p:nvSpPr>
          <p:spPr bwMode="auto">
            <a:xfrm>
              <a:off x="3083" y="890"/>
              <a:ext cx="2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U1</a:t>
              </a:r>
            </a:p>
          </p:txBody>
        </p:sp>
        <p:grpSp>
          <p:nvGrpSpPr>
            <p:cNvPr id="23603" name="Group 51"/>
            <p:cNvGrpSpPr>
              <a:grpSpLocks/>
            </p:cNvGrpSpPr>
            <p:nvPr/>
          </p:nvGrpSpPr>
          <p:grpSpPr bwMode="auto">
            <a:xfrm rot="20700000">
              <a:off x="2925" y="1107"/>
              <a:ext cx="434" cy="533"/>
              <a:chOff x="586" y="1071"/>
              <a:chExt cx="434" cy="533"/>
            </a:xfrm>
          </p:grpSpPr>
          <p:sp>
            <p:nvSpPr>
              <p:cNvPr id="23604" name="Arc 52"/>
              <p:cNvSpPr>
                <a:spLocks noChangeAspect="1"/>
              </p:cNvSpPr>
              <p:nvPr/>
            </p:nvSpPr>
            <p:spPr bwMode="auto">
              <a:xfrm rot="13500000" flipV="1">
                <a:off x="618" y="1352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05" name="Arc 53"/>
              <p:cNvSpPr>
                <a:spLocks noChangeAspect="1"/>
              </p:cNvSpPr>
              <p:nvPr/>
            </p:nvSpPr>
            <p:spPr bwMode="auto">
              <a:xfrm rot="13500000" flipV="1">
                <a:off x="731" y="1239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06" name="Arc 54"/>
              <p:cNvSpPr>
                <a:spLocks noChangeAspect="1"/>
              </p:cNvSpPr>
              <p:nvPr/>
            </p:nvSpPr>
            <p:spPr bwMode="auto">
              <a:xfrm rot="13500000" flipV="1">
                <a:off x="853" y="1135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07" name="Line 55"/>
              <p:cNvSpPr>
                <a:spLocks noChangeShapeType="1"/>
              </p:cNvSpPr>
              <p:nvPr/>
            </p:nvSpPr>
            <p:spPr bwMode="auto">
              <a:xfrm rot="18900000" flipH="1">
                <a:off x="530" y="1549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08" name="Line 56"/>
              <p:cNvSpPr>
                <a:spLocks noChangeShapeType="1"/>
              </p:cNvSpPr>
              <p:nvPr/>
            </p:nvSpPr>
            <p:spPr bwMode="auto">
              <a:xfrm rot="18900000" flipH="1">
                <a:off x="964" y="1127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609" name="Group 57"/>
            <p:cNvGrpSpPr>
              <a:grpSpLocks/>
            </p:cNvGrpSpPr>
            <p:nvPr/>
          </p:nvGrpSpPr>
          <p:grpSpPr bwMode="auto">
            <a:xfrm rot="6300000">
              <a:off x="3295" y="1110"/>
              <a:ext cx="429" cy="534"/>
              <a:chOff x="930" y="1142"/>
              <a:chExt cx="429" cy="534"/>
            </a:xfrm>
          </p:grpSpPr>
          <p:sp>
            <p:nvSpPr>
              <p:cNvPr id="23610" name="Arc 58"/>
              <p:cNvSpPr>
                <a:spLocks noChangeAspect="1"/>
              </p:cNvSpPr>
              <p:nvPr/>
            </p:nvSpPr>
            <p:spPr bwMode="auto">
              <a:xfrm rot="13500000" flipV="1">
                <a:off x="957" y="1424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11" name="Arc 59"/>
              <p:cNvSpPr>
                <a:spLocks noChangeAspect="1"/>
              </p:cNvSpPr>
              <p:nvPr/>
            </p:nvSpPr>
            <p:spPr bwMode="auto">
              <a:xfrm rot="13500000" flipV="1">
                <a:off x="1070" y="131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12" name="Arc 60"/>
              <p:cNvSpPr>
                <a:spLocks noChangeAspect="1"/>
              </p:cNvSpPr>
              <p:nvPr/>
            </p:nvSpPr>
            <p:spPr bwMode="auto">
              <a:xfrm rot="13500000" flipV="1">
                <a:off x="1192" y="1207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13" name="Line 61"/>
              <p:cNvSpPr>
                <a:spLocks noChangeShapeType="1"/>
              </p:cNvSpPr>
              <p:nvPr/>
            </p:nvSpPr>
            <p:spPr bwMode="auto">
              <a:xfrm rot="18900000" flipH="1">
                <a:off x="874" y="1621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14" name="Line 62"/>
              <p:cNvSpPr>
                <a:spLocks noChangeShapeType="1"/>
              </p:cNvSpPr>
              <p:nvPr/>
            </p:nvSpPr>
            <p:spPr bwMode="auto">
              <a:xfrm rot="18900000" flipH="1">
                <a:off x="1303" y="1198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615" name="Group 63"/>
            <p:cNvGrpSpPr>
              <a:grpSpLocks/>
            </p:cNvGrpSpPr>
            <p:nvPr/>
          </p:nvGrpSpPr>
          <p:grpSpPr bwMode="auto">
            <a:xfrm rot="13500000">
              <a:off x="3113" y="1407"/>
              <a:ext cx="429" cy="534"/>
              <a:chOff x="930" y="1142"/>
              <a:chExt cx="429" cy="534"/>
            </a:xfrm>
          </p:grpSpPr>
          <p:sp>
            <p:nvSpPr>
              <p:cNvPr id="23616" name="Arc 64"/>
              <p:cNvSpPr>
                <a:spLocks noChangeAspect="1"/>
              </p:cNvSpPr>
              <p:nvPr/>
            </p:nvSpPr>
            <p:spPr bwMode="auto">
              <a:xfrm rot="13500000" flipV="1">
                <a:off x="957" y="1424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17" name="Arc 65"/>
              <p:cNvSpPr>
                <a:spLocks noChangeAspect="1"/>
              </p:cNvSpPr>
              <p:nvPr/>
            </p:nvSpPr>
            <p:spPr bwMode="auto">
              <a:xfrm rot="13500000" flipV="1">
                <a:off x="1070" y="1311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18" name="Arc 66"/>
              <p:cNvSpPr>
                <a:spLocks noChangeAspect="1"/>
              </p:cNvSpPr>
              <p:nvPr/>
            </p:nvSpPr>
            <p:spPr bwMode="auto">
              <a:xfrm rot="13500000" flipV="1">
                <a:off x="1192" y="1207"/>
                <a:ext cx="79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68"/>
                  <a:gd name="T2" fmla="*/ 2385 w 21600"/>
                  <a:gd name="T3" fmla="*/ 43068 h 43068"/>
                  <a:gd name="T4" fmla="*/ 0 w 21600"/>
                  <a:gd name="T5" fmla="*/ 21600 h 43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6"/>
                      <a:pt x="13324" y="41852"/>
                      <a:pt x="2384" y="4306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19" name="Line 67"/>
              <p:cNvSpPr>
                <a:spLocks noChangeShapeType="1"/>
              </p:cNvSpPr>
              <p:nvPr/>
            </p:nvSpPr>
            <p:spPr bwMode="auto">
              <a:xfrm rot="18900000" flipH="1">
                <a:off x="874" y="1621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20" name="Line 68"/>
              <p:cNvSpPr>
                <a:spLocks noChangeShapeType="1"/>
              </p:cNvSpPr>
              <p:nvPr/>
            </p:nvSpPr>
            <p:spPr bwMode="auto">
              <a:xfrm rot="18900000" flipH="1">
                <a:off x="1303" y="1198"/>
                <a:ext cx="111" cy="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3621" name="Text Box 69"/>
            <p:cNvSpPr txBox="1">
              <a:spLocks noChangeArrowheads="1"/>
            </p:cNvSpPr>
            <p:nvPr/>
          </p:nvSpPr>
          <p:spPr bwMode="auto">
            <a:xfrm>
              <a:off x="3651" y="1696"/>
              <a:ext cx="1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V1</a:t>
              </a:r>
            </a:p>
          </p:txBody>
        </p:sp>
        <p:sp>
          <p:nvSpPr>
            <p:cNvPr id="23622" name="Text Box 70"/>
            <p:cNvSpPr txBox="1">
              <a:spLocks noChangeArrowheads="1"/>
            </p:cNvSpPr>
            <p:nvPr/>
          </p:nvSpPr>
          <p:spPr bwMode="auto">
            <a:xfrm>
              <a:off x="2776" y="169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W1</a:t>
              </a:r>
            </a:p>
          </p:txBody>
        </p:sp>
      </p:grpSp>
      <p:sp>
        <p:nvSpPr>
          <p:cNvPr id="23623" name="Line 71"/>
          <p:cNvSpPr>
            <a:spLocks noChangeShapeType="1"/>
          </p:cNvSpPr>
          <p:nvPr/>
        </p:nvSpPr>
        <p:spPr bwMode="auto">
          <a:xfrm>
            <a:off x="6227763" y="1052513"/>
            <a:ext cx="215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624" name="Line 72"/>
          <p:cNvSpPr>
            <a:spLocks noChangeShapeType="1"/>
          </p:cNvSpPr>
          <p:nvPr/>
        </p:nvSpPr>
        <p:spPr bwMode="auto">
          <a:xfrm>
            <a:off x="6804025" y="1989138"/>
            <a:ext cx="16557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627" name="Line 75"/>
          <p:cNvSpPr>
            <a:spLocks noChangeShapeType="1"/>
          </p:cNvSpPr>
          <p:nvPr/>
        </p:nvSpPr>
        <p:spPr bwMode="auto">
          <a:xfrm>
            <a:off x="8386763" y="1052513"/>
            <a:ext cx="0" cy="936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lg"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629" name="Text Box 77"/>
          <p:cNvSpPr txBox="1">
            <a:spLocks noChangeArrowheads="1"/>
          </p:cNvSpPr>
          <p:nvPr/>
        </p:nvSpPr>
        <p:spPr bwMode="auto">
          <a:xfrm>
            <a:off x="7739063" y="1341438"/>
            <a:ext cx="596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400 V</a:t>
            </a:r>
          </a:p>
        </p:txBody>
      </p:sp>
      <p:sp>
        <p:nvSpPr>
          <p:cNvPr id="23630" name="Rectangle 78"/>
          <p:cNvSpPr>
            <a:spLocks noChangeArrowheads="1"/>
          </p:cNvSpPr>
          <p:nvPr/>
        </p:nvSpPr>
        <p:spPr bwMode="auto">
          <a:xfrm rot="5400000">
            <a:off x="-793" y="2421731"/>
            <a:ext cx="1225550" cy="287337"/>
          </a:xfrm>
          <a:prstGeom prst="rect">
            <a:avLst/>
          </a:prstGeom>
          <a:solidFill>
            <a:srgbClr val="000000">
              <a:alpha val="3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631" name="Line 79"/>
          <p:cNvSpPr>
            <a:spLocks noChangeShapeType="1"/>
          </p:cNvSpPr>
          <p:nvPr/>
        </p:nvSpPr>
        <p:spPr bwMode="auto">
          <a:xfrm>
            <a:off x="574675" y="3105150"/>
            <a:ext cx="0" cy="1008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632" name="Line 80"/>
          <p:cNvSpPr>
            <a:spLocks noChangeShapeType="1"/>
          </p:cNvSpPr>
          <p:nvPr/>
        </p:nvSpPr>
        <p:spPr bwMode="auto">
          <a:xfrm>
            <a:off x="1547813" y="3105150"/>
            <a:ext cx="0" cy="1008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633" name="Line 81"/>
          <p:cNvSpPr>
            <a:spLocks noChangeShapeType="1"/>
          </p:cNvSpPr>
          <p:nvPr/>
        </p:nvSpPr>
        <p:spPr bwMode="auto">
          <a:xfrm>
            <a:off x="2411413" y="3105150"/>
            <a:ext cx="0" cy="1008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634" name="Text Box 82"/>
          <p:cNvSpPr txBox="1">
            <a:spLocks noChangeArrowheads="1"/>
          </p:cNvSpPr>
          <p:nvPr/>
        </p:nvSpPr>
        <p:spPr bwMode="auto">
          <a:xfrm>
            <a:off x="250825" y="39401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L1</a:t>
            </a:r>
          </a:p>
        </p:txBody>
      </p:sp>
      <p:sp>
        <p:nvSpPr>
          <p:cNvPr id="23635" name="Text Box 83"/>
          <p:cNvSpPr txBox="1">
            <a:spLocks noChangeArrowheads="1"/>
          </p:cNvSpPr>
          <p:nvPr/>
        </p:nvSpPr>
        <p:spPr bwMode="auto">
          <a:xfrm>
            <a:off x="2085975" y="39401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L3</a:t>
            </a:r>
          </a:p>
        </p:txBody>
      </p:sp>
      <p:sp>
        <p:nvSpPr>
          <p:cNvPr id="23636" name="Text Box 84"/>
          <p:cNvSpPr txBox="1">
            <a:spLocks noChangeArrowheads="1"/>
          </p:cNvSpPr>
          <p:nvPr/>
        </p:nvSpPr>
        <p:spPr bwMode="auto">
          <a:xfrm>
            <a:off x="1187450" y="3940175"/>
            <a:ext cx="26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L2</a:t>
            </a:r>
          </a:p>
        </p:txBody>
      </p:sp>
      <p:sp>
        <p:nvSpPr>
          <p:cNvPr id="23637" name="Text Box 85"/>
          <p:cNvSpPr txBox="1">
            <a:spLocks noChangeArrowheads="1"/>
          </p:cNvSpPr>
          <p:nvPr/>
        </p:nvSpPr>
        <p:spPr bwMode="auto">
          <a:xfrm>
            <a:off x="2627313" y="4149725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PE</a:t>
            </a:r>
          </a:p>
        </p:txBody>
      </p:sp>
      <p:sp>
        <p:nvSpPr>
          <p:cNvPr id="23638" name="Freeform 86"/>
          <p:cNvSpPr>
            <a:spLocks/>
          </p:cNvSpPr>
          <p:nvPr/>
        </p:nvSpPr>
        <p:spPr bwMode="auto">
          <a:xfrm>
            <a:off x="2771775" y="2565400"/>
            <a:ext cx="215900" cy="1584325"/>
          </a:xfrm>
          <a:custGeom>
            <a:avLst/>
            <a:gdLst>
              <a:gd name="T0" fmla="*/ 136 w 136"/>
              <a:gd name="T1" fmla="*/ 0 h 998"/>
              <a:gd name="T2" fmla="*/ 0 w 136"/>
              <a:gd name="T3" fmla="*/ 90 h 998"/>
              <a:gd name="T4" fmla="*/ 0 w 136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998">
                <a:moveTo>
                  <a:pt x="136" y="0"/>
                </a:moveTo>
                <a:lnTo>
                  <a:pt x="0" y="90"/>
                </a:lnTo>
                <a:lnTo>
                  <a:pt x="0" y="998"/>
                </a:lnTo>
              </a:path>
            </a:pathLst>
          </a:custGeom>
          <a:noFill/>
          <a:ln w="38100">
            <a:pattFill prst="wdUpDiag">
              <a:fgClr>
                <a:schemeClr val="accent2"/>
              </a:fgClr>
              <a:bgClr>
                <a:srgbClr val="FFFF00"/>
              </a:bgClr>
            </a:patt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 rot="5400000">
            <a:off x="934244" y="2421731"/>
            <a:ext cx="1225550" cy="287338"/>
          </a:xfrm>
          <a:prstGeom prst="rect">
            <a:avLst/>
          </a:prstGeom>
          <a:solidFill>
            <a:srgbClr val="000000">
              <a:alpha val="3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641" name="Rectangle 89"/>
          <p:cNvSpPr>
            <a:spLocks noChangeArrowheads="1"/>
          </p:cNvSpPr>
          <p:nvPr/>
        </p:nvSpPr>
        <p:spPr bwMode="auto">
          <a:xfrm rot="5400000">
            <a:off x="1799432" y="2421731"/>
            <a:ext cx="1225550" cy="287337"/>
          </a:xfrm>
          <a:prstGeom prst="rect">
            <a:avLst/>
          </a:prstGeom>
          <a:solidFill>
            <a:srgbClr val="000000">
              <a:alpha val="30000"/>
            </a:srgbClr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  <p:bldP spid="23599" grpId="0"/>
      <p:bldP spid="23623" grpId="0" animBg="1"/>
      <p:bldP spid="23624" grpId="0" animBg="1"/>
      <p:bldP spid="23627" grpId="0" animBg="1"/>
      <p:bldP spid="23629" grpId="0"/>
      <p:bldP spid="23630" grpId="0" animBg="1"/>
      <p:bldP spid="23631" grpId="0" animBg="1"/>
      <p:bldP spid="23632" grpId="0" animBg="1"/>
      <p:bldP spid="23633" grpId="0" animBg="1"/>
      <p:bldP spid="23634" grpId="0"/>
      <p:bldP spid="23635" grpId="0"/>
      <p:bldP spid="23636" grpId="0"/>
      <p:bldP spid="23637" grpId="0"/>
      <p:bldP spid="23638" grpId="0" animBg="1"/>
      <p:bldP spid="23640" grpId="0" animBg="1"/>
      <p:bldP spid="236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Svorkovnice (běžný motor)</a:t>
            </a: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179388" y="1196975"/>
            <a:ext cx="8713787" cy="24006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968500" indent="-1968500" algn="l" defTabSz="1054100">
              <a:tabLst>
                <a:tab pos="446088" algn="l"/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7025" algn="l" defTabSz="1054100">
              <a:tabLst>
                <a:tab pos="446088" algn="l"/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6413" algn="l" defTabSz="1054100">
              <a:tabLst>
                <a:tab pos="446088" algn="l"/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5800" algn="l" defTabSz="1054100">
              <a:tabLst>
                <a:tab pos="446088" algn="l"/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5188" algn="l" defTabSz="1054100">
              <a:tabLst>
                <a:tab pos="446088" algn="l"/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2388" defTabSz="10541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9588" defTabSz="10541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6788" defTabSz="10541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3988" defTabSz="1054100"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Hlavní význam dvou hodnot napětí na svorkovnici: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a)	230/400 V	-	umožňuje připojit trojfázový motor do jednofázové soustavy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přímo (při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zapojení vinutí do trojúhelníku pracuje motor s 70% výkonem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) nebo přes měnič frekvence (jednofázové napájení, trojfázový výstup)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b)	400/690 V	-	umožňuje použít pro spouštění přepínač hvězda – trojúhelník, záběrový proud klesne na 1/3 I</a:t>
            </a:r>
            <a:r>
              <a:rPr lang="cs-CZ" altLang="cs-CZ" sz="2000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663575"/>
          </a:xfrm>
        </p:spPr>
        <p:txBody>
          <a:bodyPr/>
          <a:lstStyle/>
          <a:p>
            <a:pPr algn="ctr"/>
            <a:r>
              <a:rPr lang="cs-CZ" altLang="cs-CZ" sz="4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Počet pólů motoru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713787" cy="2289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63525" indent="-263525" algn="l" defTabSz="105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7025" algn="l" defTabSz="105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6413" algn="l" defTabSz="105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5800" algn="l" defTabSz="105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5188" algn="l" defTabSz="105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2388" defTabSz="1054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9588" defTabSz="1054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6788" defTabSz="1054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3988" defTabSz="1054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*	základním prvkem pro vinutí je cívka</a:t>
            </a:r>
          </a:p>
          <a:p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*	každá fáze je tvořena několika cívkami, které jsou vzájemně propojeny do série</a:t>
            </a:r>
          </a:p>
          <a:p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*	při průchodu proudu je cívka elektromagnet, mezi jehož póly se vytváří magnetické pole</a:t>
            </a:r>
          </a:p>
          <a:p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*	vzájemná pozice (úhel) severního a jižního pólu se nazývá pólová rozteč (t</a:t>
            </a:r>
            <a:r>
              <a:rPr lang="cs-CZ" altLang="cs-CZ" b="1" baseline="-25000">
                <a:solidFill>
                  <a:srgbClr val="000000"/>
                </a:solidFill>
                <a:sym typeface="Symbol" panose="05050102010706020507" pitchFamily="18" charset="2"/>
              </a:rPr>
              <a:t>p</a:t>
            </a: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). </a:t>
            </a:r>
          </a:p>
          <a:p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*	pólová rozteč určuje počet pólů motoru (2p) a tím i otáčky motoru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250825" y="4005263"/>
            <a:ext cx="2016125" cy="2447925"/>
            <a:chOff x="249" y="2614"/>
            <a:chExt cx="1270" cy="1542"/>
          </a:xfrm>
        </p:grpSpPr>
        <p:sp>
          <p:nvSpPr>
            <p:cNvPr id="30724" name="Oval 4"/>
            <p:cNvSpPr>
              <a:spLocks noChangeAspect="1" noChangeArrowheads="1"/>
            </p:cNvSpPr>
            <p:nvPr/>
          </p:nvSpPr>
          <p:spPr bwMode="auto">
            <a:xfrm>
              <a:off x="249" y="2750"/>
              <a:ext cx="1270" cy="126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748" y="2614"/>
              <a:ext cx="272" cy="272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r>
                <a:rPr lang="cs-CZ" altLang="cs-CZ" sz="24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748" y="3884"/>
              <a:ext cx="272" cy="272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r>
                <a:rPr lang="cs-CZ" altLang="cs-CZ" sz="2400" b="1">
                  <a:solidFill>
                    <a:srgbClr val="FF0000"/>
                  </a:solidFill>
                </a:rPr>
                <a:t>J</a:t>
              </a:r>
            </a:p>
          </p:txBody>
        </p:sp>
      </p:grpSp>
      <p:grpSp>
        <p:nvGrpSpPr>
          <p:cNvPr id="30735" name="Group 15"/>
          <p:cNvGrpSpPr>
            <a:grpSpLocks/>
          </p:cNvGrpSpPr>
          <p:nvPr/>
        </p:nvGrpSpPr>
        <p:grpSpPr bwMode="auto">
          <a:xfrm>
            <a:off x="6588125" y="4005263"/>
            <a:ext cx="2376488" cy="2447925"/>
            <a:chOff x="4150" y="2523"/>
            <a:chExt cx="1497" cy="1542"/>
          </a:xfrm>
        </p:grpSpPr>
        <p:sp>
          <p:nvSpPr>
            <p:cNvPr id="30730" name="Oval 10"/>
            <p:cNvSpPr>
              <a:spLocks noChangeAspect="1" noChangeArrowheads="1"/>
            </p:cNvSpPr>
            <p:nvPr/>
          </p:nvSpPr>
          <p:spPr bwMode="auto">
            <a:xfrm>
              <a:off x="4286" y="2659"/>
              <a:ext cx="1270" cy="126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31" name="Oval 11"/>
            <p:cNvSpPr>
              <a:spLocks noChangeArrowheads="1"/>
            </p:cNvSpPr>
            <p:nvPr/>
          </p:nvSpPr>
          <p:spPr bwMode="auto">
            <a:xfrm>
              <a:off x="4785" y="2523"/>
              <a:ext cx="272" cy="272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r>
                <a:rPr lang="cs-CZ" altLang="cs-CZ" sz="24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4150" y="3158"/>
              <a:ext cx="272" cy="272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r>
                <a:rPr lang="cs-CZ" altLang="cs-CZ" sz="2400" b="1">
                  <a:solidFill>
                    <a:srgbClr val="FF0000"/>
                  </a:solidFill>
                </a:rPr>
                <a:t>J</a:t>
              </a:r>
            </a:p>
          </p:txBody>
        </p:sp>
        <p:sp>
          <p:nvSpPr>
            <p:cNvPr id="30733" name="Oval 13"/>
            <p:cNvSpPr>
              <a:spLocks noChangeArrowheads="1"/>
            </p:cNvSpPr>
            <p:nvPr/>
          </p:nvSpPr>
          <p:spPr bwMode="auto">
            <a:xfrm>
              <a:off x="4785" y="3793"/>
              <a:ext cx="272" cy="272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r>
                <a:rPr lang="cs-CZ" altLang="cs-CZ" sz="24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30734" name="Oval 14"/>
            <p:cNvSpPr>
              <a:spLocks noChangeArrowheads="1"/>
            </p:cNvSpPr>
            <p:nvPr/>
          </p:nvSpPr>
          <p:spPr bwMode="auto">
            <a:xfrm>
              <a:off x="5375" y="3158"/>
              <a:ext cx="272" cy="272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/>
            <a:lstStyle/>
            <a:p>
              <a:r>
                <a:rPr lang="cs-CZ" altLang="cs-CZ" sz="2400" b="1">
                  <a:solidFill>
                    <a:srgbClr val="FF0000"/>
                  </a:solidFill>
                </a:rPr>
                <a:t>J</a:t>
              </a:r>
            </a:p>
          </p:txBody>
        </p:sp>
      </p:grp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770188" y="3500438"/>
            <a:ext cx="3457575" cy="2292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54013" indent="-354013" algn="l" defTabSz="1054100">
              <a:tabLst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7025" algn="l" defTabSz="1054100">
              <a:tabLst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6413" algn="l" defTabSz="1054100">
              <a:tabLst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5800" algn="l" defTabSz="1054100">
              <a:tabLst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5188" algn="l" defTabSz="1054100">
              <a:tabLst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2388" defTabSz="1054100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9588" defTabSz="1054100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6788" defTabSz="1054100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3988" defTabSz="1054100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cs-CZ" altLang="cs-CZ" b="1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p</a:t>
            </a: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 	udává se  elektricky a geometricky.</a:t>
            </a:r>
          </a:p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cs-CZ" altLang="cs-CZ" b="1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p</a:t>
            </a: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 	elektricky	je vždy 180</a:t>
            </a:r>
            <a:r>
              <a:rPr lang="cs-CZ" altLang="cs-CZ" b="1" baseline="30000" dirty="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cs-CZ" altLang="cs-CZ" b="1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p</a:t>
            </a: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 	geometricky 	je 180</a:t>
            </a:r>
            <a:r>
              <a:rPr lang="cs-CZ" altLang="cs-CZ" b="1" baseline="30000" dirty="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/p</a:t>
            </a:r>
          </a:p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kde p – počet pólových dvojic</a:t>
            </a:r>
          </a:p>
          <a:p>
            <a:pPr>
              <a:spcBef>
                <a:spcPct val="50000"/>
              </a:spcBef>
            </a:pPr>
            <a:r>
              <a:rPr lang="cs-CZ" altLang="cs-CZ" b="1" dirty="0" err="1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cs-CZ" altLang="cs-CZ" b="1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p</a:t>
            </a:r>
            <a:r>
              <a:rPr lang="cs-CZ" altLang="cs-CZ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cs-CZ" altLang="cs-CZ" b="1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geo</a:t>
            </a:r>
            <a:r>
              <a:rPr lang="cs-CZ" altLang="cs-CZ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= </a:t>
            </a:r>
            <a:r>
              <a:rPr lang="cs-CZ" altLang="cs-CZ" b="1" dirty="0" err="1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cs-CZ" altLang="cs-CZ" b="1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p</a:t>
            </a:r>
            <a:r>
              <a:rPr lang="cs-CZ" altLang="cs-CZ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cs-CZ" altLang="cs-CZ" b="1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ele</a:t>
            </a: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/p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268538" y="5876925"/>
            <a:ext cx="34575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 defTabSz="1054100"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7025" algn="l" defTabSz="1054100"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6413" algn="l" defTabSz="1054100"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5800" algn="l" defTabSz="1054100"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5188" algn="l" defTabSz="1054100"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2388" defTabSz="1054100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9588" defTabSz="1054100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6788" defTabSz="1054100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3988" defTabSz="1054100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cs-CZ" altLang="cs-CZ" b="1" baseline="-25000">
                <a:solidFill>
                  <a:srgbClr val="000000"/>
                </a:solidFill>
                <a:sym typeface="Symbol" panose="05050102010706020507" pitchFamily="18" charset="2"/>
              </a:rPr>
              <a:t>p</a:t>
            </a: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= 180</a:t>
            </a:r>
            <a:r>
              <a:rPr lang="cs-CZ" altLang="cs-CZ" b="1" baseline="3000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cs-CZ" altLang="cs-CZ" b="1" baseline="-25000">
                <a:solidFill>
                  <a:srgbClr val="000000"/>
                </a:solidFill>
                <a:sym typeface="Symbol" panose="05050102010706020507" pitchFamily="18" charset="2"/>
              </a:rPr>
              <a:t>ele</a:t>
            </a: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 = 180</a:t>
            </a:r>
            <a:r>
              <a:rPr lang="cs-CZ" altLang="cs-CZ" b="1" baseline="3000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cs-CZ" altLang="cs-CZ" b="1" baseline="-25000">
                <a:solidFill>
                  <a:srgbClr val="000000"/>
                </a:solidFill>
                <a:sym typeface="Symbol" panose="05050102010706020507" pitchFamily="18" charset="2"/>
              </a:rPr>
              <a:t>geo</a:t>
            </a: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  p = 1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851275" y="6308725"/>
            <a:ext cx="34575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 defTabSz="1054100"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7025" algn="l" defTabSz="1054100"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6413" algn="l" defTabSz="1054100"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5800" algn="l" defTabSz="1054100"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5188" algn="l" defTabSz="1054100"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2388" defTabSz="1054100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9588" defTabSz="1054100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6788" defTabSz="1054100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3988" defTabSz="1054100" fontAlgn="base">
              <a:spcBef>
                <a:spcPct val="0"/>
              </a:spcBef>
              <a:spcAft>
                <a:spcPct val="0"/>
              </a:spcAft>
              <a:tabLst>
                <a:tab pos="1703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cs-CZ" altLang="cs-CZ" b="1" baseline="-25000">
                <a:solidFill>
                  <a:srgbClr val="000000"/>
                </a:solidFill>
                <a:sym typeface="Symbol" panose="05050102010706020507" pitchFamily="18" charset="2"/>
              </a:rPr>
              <a:t>p</a:t>
            </a: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= 180</a:t>
            </a:r>
            <a:r>
              <a:rPr lang="cs-CZ" altLang="cs-CZ" b="1" baseline="3000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cs-CZ" altLang="cs-CZ" b="1" baseline="-25000">
                <a:solidFill>
                  <a:srgbClr val="000000"/>
                </a:solidFill>
                <a:sym typeface="Symbol" panose="05050102010706020507" pitchFamily="18" charset="2"/>
              </a:rPr>
              <a:t>ele</a:t>
            </a: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 = 90</a:t>
            </a:r>
            <a:r>
              <a:rPr lang="cs-CZ" altLang="cs-CZ" b="1" baseline="3000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r>
              <a:rPr lang="cs-CZ" altLang="cs-CZ" b="1" baseline="-25000">
                <a:solidFill>
                  <a:srgbClr val="000000"/>
                </a:solidFill>
                <a:sym typeface="Symbol" panose="05050102010706020507" pitchFamily="18" charset="2"/>
              </a:rPr>
              <a:t>geo</a:t>
            </a: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  p = 2</a:t>
            </a:r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1079500" y="4652963"/>
            <a:ext cx="360363" cy="1152525"/>
          </a:xfrm>
          <a:prstGeom prst="downArrow">
            <a:avLst>
              <a:gd name="adj1" fmla="val 50000"/>
              <a:gd name="adj2" fmla="val 7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0" name="AutoShape 20"/>
          <p:cNvSpPr>
            <a:spLocks noChangeArrowheads="1"/>
          </p:cNvSpPr>
          <p:nvPr/>
        </p:nvSpPr>
        <p:spPr bwMode="auto">
          <a:xfrm rot="10741937" flipH="1">
            <a:off x="7739063" y="4652963"/>
            <a:ext cx="646112" cy="863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7" grpId="0"/>
      <p:bldP spid="30738" grpId="0"/>
      <p:bldP spid="30739" grpId="0" animBg="1"/>
      <p:bldP spid="3074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Materiály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713787" cy="1323439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68500" indent="-1968500" algn="l" defTabSz="105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7025" algn="l" defTabSz="105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6413" algn="l" defTabSz="105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5800" algn="l" defTabSz="105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5188" algn="l" defTabSz="105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2388" defTabSz="1054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9588" defTabSz="1054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6788" defTabSz="1054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3988" defTabSz="1054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06663" indent="-2506663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Tomáš Mlčák	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Elektrotechnika</a:t>
            </a:r>
          </a:p>
          <a:p>
            <a:pPr marL="2506663" indent="-2506663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Tomáš Voříšek	Úspory energie</a:t>
            </a:r>
          </a:p>
          <a:p>
            <a:pPr marL="2506663" indent="-2506663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Jarmila Maršíková	Měděné vinutí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98148" y="-943854"/>
            <a:ext cx="6535512" cy="8656483"/>
          </a:xfrm>
          <a:prstGeom prst="rect">
            <a:avLst/>
          </a:prstGeom>
        </p:spPr>
      </p:pic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3766319" cy="881063"/>
          </a:xfrm>
        </p:spPr>
        <p:txBody>
          <a:bodyPr/>
          <a:lstStyle/>
          <a:p>
            <a:pPr algn="ctr"/>
            <a:r>
              <a:rPr lang="cs-CZ" altLang="cs-CZ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Konstrukce</a:t>
            </a:r>
            <a:endParaRPr lang="cs-CZ" altLang="cs-CZ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624"/>
            <a:ext cx="8385175" cy="576064"/>
          </a:xfrm>
        </p:spPr>
        <p:txBody>
          <a:bodyPr/>
          <a:lstStyle/>
          <a:p>
            <a:pPr algn="ctr"/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Objednací číslo motorů SIEMENS</a:t>
            </a:r>
            <a:endParaRPr lang="cs-CZ" altLang="cs-CZ" sz="28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" y="692696"/>
            <a:ext cx="9069841" cy="60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1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624"/>
            <a:ext cx="8385175" cy="576064"/>
          </a:xfrm>
        </p:spPr>
        <p:txBody>
          <a:bodyPr/>
          <a:lstStyle/>
          <a:p>
            <a:pPr algn="ctr"/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Objednací číslo motorů SIEMENS - nové</a:t>
            </a:r>
            <a:endParaRPr lang="cs-CZ" altLang="cs-CZ" sz="28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764704"/>
            <a:ext cx="8785225" cy="3477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63525" indent="-2635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tabLst>
                <a:tab pos="1793875" algn="l"/>
                <a:tab pos="1974850" algn="l"/>
                <a:tab pos="48434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1. - 4. pozice	-	základní rozlišení řady	(1LE1 - standartní provedení)</a:t>
            </a:r>
          </a:p>
          <a:p>
            <a:pPr>
              <a:spcBef>
                <a:spcPts val="0"/>
              </a:spcBef>
              <a:tabLst>
                <a:tab pos="1793875" algn="l"/>
                <a:tab pos="1974850" algn="l"/>
                <a:tab pos="48434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5. pozice	-	kostra motoru	(hliník, litina)</a:t>
            </a:r>
          </a:p>
          <a:p>
            <a:pPr>
              <a:spcBef>
                <a:spcPts val="0"/>
              </a:spcBef>
              <a:tabLst>
                <a:tab pos="1793875" algn="l"/>
                <a:tab pos="1974850" algn="l"/>
                <a:tab pos="48434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6.- 7. pozice	-	účinnost,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vícepólové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motory	</a:t>
            </a:r>
          </a:p>
          <a:p>
            <a:pPr>
              <a:spcBef>
                <a:spcPts val="0"/>
              </a:spcBef>
              <a:tabLst>
                <a:tab pos="1793875" algn="l"/>
                <a:tab pos="1974850" algn="l"/>
                <a:tab pos="48434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8., 9. a 11. pozice - velikost, osová výška  </a:t>
            </a:r>
          </a:p>
          <a:p>
            <a:pPr>
              <a:spcBef>
                <a:spcPts val="0"/>
              </a:spcBef>
              <a:tabLst>
                <a:tab pos="1793875" algn="l"/>
                <a:tab pos="1974850" algn="l"/>
                <a:tab pos="48434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10. pozice	-	počet pólů	</a:t>
            </a:r>
          </a:p>
          <a:p>
            <a:pPr>
              <a:spcBef>
                <a:spcPts val="0"/>
              </a:spcBef>
              <a:tabLst>
                <a:tab pos="1793875" algn="l"/>
                <a:tab pos="1974850" algn="l"/>
                <a:tab pos="48434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11. pozice	-	délka paketu</a:t>
            </a:r>
          </a:p>
          <a:p>
            <a:pPr>
              <a:spcBef>
                <a:spcPts val="600"/>
              </a:spcBef>
              <a:tabLst>
                <a:tab pos="1793875" algn="l"/>
                <a:tab pos="1974850" algn="l"/>
                <a:tab pos="48434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12.-13. pozice	-	velikost napětí, kmitočet	</a:t>
            </a:r>
          </a:p>
          <a:p>
            <a:pPr>
              <a:spcBef>
                <a:spcPts val="600"/>
              </a:spcBef>
              <a:tabLst>
                <a:tab pos="1793875" algn="l"/>
                <a:tab pos="1974850" algn="l"/>
                <a:tab pos="48434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14. pozice	-	tvar motoru	(přírubový, patkový, …)</a:t>
            </a:r>
          </a:p>
          <a:p>
            <a:pPr>
              <a:spcBef>
                <a:spcPts val="600"/>
              </a:spcBef>
              <a:tabLst>
                <a:tab pos="1793875" algn="l"/>
                <a:tab pos="1974850" algn="l"/>
                <a:tab pos="48434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15. pozice	-	tepelná ochrana vinutí	(termistory)</a:t>
            </a:r>
          </a:p>
          <a:p>
            <a:pPr>
              <a:spcBef>
                <a:spcPts val="600"/>
              </a:spcBef>
              <a:tabLst>
                <a:tab pos="1793875" algn="l"/>
                <a:tab pos="1974850" algn="l"/>
                <a:tab pos="48434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16. pozice	-	speciální konstrukční úprava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1" y="4500158"/>
            <a:ext cx="9029213" cy="180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385175" cy="808038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Základní konstrukční údaje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388" y="908720"/>
            <a:ext cx="8785225" cy="412420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263525" indent="-2635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865438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44825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224213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403600" algn="l" defTabSz="936625"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8608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3180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7752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232400" defTabSz="936625" fontAlgn="base">
              <a:spcBef>
                <a:spcPct val="0"/>
              </a:spcBef>
              <a:spcAft>
                <a:spcPct val="0"/>
              </a:spcAft>
              <a:tabLst>
                <a:tab pos="1793875" algn="l"/>
                <a:tab pos="3406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1. </a:t>
            </a:r>
            <a:r>
              <a:rPr lang="cs-CZ" altLang="cs-CZ" sz="2200" b="1" u="sng" dirty="0">
                <a:solidFill>
                  <a:srgbClr val="000000"/>
                </a:solidFill>
              </a:rPr>
              <a:t>Tvar motoru</a:t>
            </a:r>
            <a:r>
              <a:rPr lang="cs-CZ" altLang="cs-CZ" sz="2200" b="1" dirty="0">
                <a:solidFill>
                  <a:srgbClr val="000000"/>
                </a:solidFill>
              </a:rPr>
              <a:t>  - IM </a:t>
            </a:r>
            <a:r>
              <a:rPr lang="cs-CZ" altLang="cs-CZ" sz="2200" b="1" dirty="0" err="1" smtClean="0">
                <a:solidFill>
                  <a:srgbClr val="000000"/>
                </a:solidFill>
              </a:rPr>
              <a:t>xx</a:t>
            </a:r>
            <a:r>
              <a:rPr lang="cs-CZ" altLang="cs-CZ" sz="2200" b="1" dirty="0">
                <a:solidFill>
                  <a:srgbClr val="000000"/>
                </a:solidFill>
              </a:rPr>
              <a:t>	(např. IM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B3</a:t>
            </a:r>
            <a:r>
              <a:rPr lang="cs-CZ" altLang="cs-CZ" sz="2200" b="1" dirty="0">
                <a:solidFill>
                  <a:srgbClr val="000000"/>
                </a:solidFill>
              </a:rPr>
              <a:t>)   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IM 	mezinárodní označení pro tvar motoru	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1. písmeno	B (horizontální) nebo V (vertikální) pozice hřídele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2. číslo	bližší konstrukční specifikace tvaru motoru	 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Základní rozdělení</a:t>
            </a:r>
            <a:r>
              <a:rPr lang="cs-CZ" altLang="cs-CZ" sz="2000" b="1" dirty="0">
                <a:solidFill>
                  <a:srgbClr val="000000"/>
                </a:solidFill>
              </a:rPr>
              <a:t>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patkový stroj (upevňovací šrouby jsou kolmo na osu motoru)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přírubový stroj (upevňovací šrouby jsou rovnoběžně s osou motoru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(IM B3 - patkový, IM B5 - přírubový)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Další konstrukční možnosti tvaru motoru</a:t>
            </a:r>
            <a:r>
              <a:rPr lang="cs-CZ" altLang="cs-CZ" sz="2000" b="1" dirty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poloha hřídele (horizontální, vertikální, obecná)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u patkového stroje způsob upevnění motoru (vodorovně, kolmo, …)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24479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016500"/>
            <a:ext cx="2519362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10163"/>
            <a:ext cx="18002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92700"/>
            <a:ext cx="1727200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3928" y="4653136"/>
            <a:ext cx="4968552" cy="808038"/>
          </a:xfrm>
        </p:spPr>
        <p:txBody>
          <a:bodyPr/>
          <a:lstStyle/>
          <a:p>
            <a:pPr algn="ctr"/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Příklady konstrukce</a:t>
            </a:r>
            <a:endParaRPr lang="cs-CZ" altLang="cs-CZ" sz="32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310" y="116632"/>
            <a:ext cx="6198076" cy="358804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55126"/>
            <a:ext cx="3312368" cy="35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8496"/>
            <a:ext cx="8067730" cy="67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rstvy skla">
  <a:themeElements>
    <a:clrScheme name="Vrstvy s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1010</TotalTime>
  <Words>1825</Words>
  <Application>Microsoft Office PowerPoint</Application>
  <PresentationFormat>Předvádění na obrazovce (4:3)</PresentationFormat>
  <Paragraphs>228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Symbol</vt:lpstr>
      <vt:lpstr>Wingdings</vt:lpstr>
      <vt:lpstr>Vrstvy skla</vt:lpstr>
      <vt:lpstr>konstrukce</vt:lpstr>
      <vt:lpstr>Úvod</vt:lpstr>
      <vt:lpstr>Konstrukce</vt:lpstr>
      <vt:lpstr>Konstrukce</vt:lpstr>
      <vt:lpstr>Objednací číslo motorů SIEMENS</vt:lpstr>
      <vt:lpstr>Objednací číslo motorů SIEMENS - nové</vt:lpstr>
      <vt:lpstr>Základní konstrukční údaje</vt:lpstr>
      <vt:lpstr>Příklady konstrukce</vt:lpstr>
      <vt:lpstr>Prezentace aplikace PowerPoint</vt:lpstr>
      <vt:lpstr>Základní konstrukční údaje</vt:lpstr>
      <vt:lpstr>Základní konstrukční údaje</vt:lpstr>
      <vt:lpstr>Prezentace aplikace PowerPoint</vt:lpstr>
      <vt:lpstr>Základní konstrukční údaje</vt:lpstr>
      <vt:lpstr>Účinnost - zdroj EATON</vt:lpstr>
      <vt:lpstr>Konstrukce IE3 - zdroj EATON</vt:lpstr>
      <vt:lpstr>Účinnost motoru zdroj - zdroj www.siemens.cz</vt:lpstr>
      <vt:lpstr>Štítek motoru ve třídě účinnosti IE3</vt:lpstr>
      <vt:lpstr>Štítek motoru</vt:lpstr>
      <vt:lpstr>Základní údaje z katalogu - IE3  </vt:lpstr>
      <vt:lpstr>Katalog - MEZ</vt:lpstr>
      <vt:lpstr>Konstrukce</vt:lpstr>
      <vt:lpstr>Prezentace aplikace PowerPoint</vt:lpstr>
      <vt:lpstr>Prezentace aplikace PowerPoint</vt:lpstr>
      <vt:lpstr>Magnetický obvod statoru a rotoru</vt:lpstr>
      <vt:lpstr>Magnetický obvod</vt:lpstr>
      <vt:lpstr>Vinutí</vt:lpstr>
      <vt:lpstr>Vinutí</vt:lpstr>
      <vt:lpstr>Vinutí</vt:lpstr>
      <vt:lpstr>Prezentace aplikace PowerPoint</vt:lpstr>
      <vt:lpstr>Prezentace aplikace PowerPoint</vt:lpstr>
      <vt:lpstr>Svorkovnice (běžný motor)</vt:lpstr>
      <vt:lpstr>Údaj na štítku 230/400 V, běžná síť U = 400 V</vt:lpstr>
      <vt:lpstr>Údaj na štítku 400/690 V, běžná síť U = 400 V</vt:lpstr>
      <vt:lpstr>Svorkovnice (běžný motor)</vt:lpstr>
      <vt:lpstr>Počet pólů motoru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Indukční stroje</dc:title>
  <dc:creator>pe</dc:creator>
  <cp:lastModifiedBy>Ivo Petricek</cp:lastModifiedBy>
  <cp:revision>94</cp:revision>
  <dcterms:created xsi:type="dcterms:W3CDTF">2008-08-08T10:33:15Z</dcterms:created>
  <dcterms:modified xsi:type="dcterms:W3CDTF">2025-04-04T09:19:13Z</dcterms:modified>
</cp:coreProperties>
</file>