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5" r:id="rId4"/>
    <p:sldId id="264" r:id="rId5"/>
    <p:sldId id="263" r:id="rId6"/>
    <p:sldId id="321" r:id="rId7"/>
    <p:sldId id="266" r:id="rId8"/>
    <p:sldId id="260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320" r:id="rId20"/>
    <p:sldId id="277" r:id="rId21"/>
    <p:sldId id="268" r:id="rId22"/>
    <p:sldId id="270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7358-3362-4387-996A-37C98311038C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9690-ECD2-4759-AB1F-519A1BFE58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14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CE26D-6811-4C8E-9530-21F33A8151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85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E1C7-57DA-4AEA-BAB5-ADAB70F001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136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13AC-F994-4D2F-ACCE-9122F2911F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8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18474-2419-495C-9907-EC3CAA9903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D9CF-390A-493E-AA0D-6FD757118F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96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3547-E3FD-4E51-BC84-FDCCCAED10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2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CE28-8AB5-4735-BB2A-39FD6F6A2B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547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78F8-C13D-416F-AE77-2680E8EA9C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28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0430-613A-4695-B835-CFDDD49BDD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9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94B-1980-4E30-BCFF-21AFC3CDAF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0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5675-551F-49FA-96C0-E26FE6A857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01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/>
            </a:lvl1pPr>
          </a:lstStyle>
          <a:p>
            <a:fld id="{32A5E22B-4DFF-42B6-8BAE-43F69D199A3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oto_traf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800px-Trafostation_Alter_Hellweg_IMGP4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5300663"/>
            <a:ext cx="5973762" cy="1470025"/>
          </a:xfrm>
          <a:solidFill>
            <a:srgbClr val="FFFF99"/>
          </a:solidFill>
        </p:spPr>
        <p:txBody>
          <a:bodyPr anchor="ctr"/>
          <a:lstStyle/>
          <a:p>
            <a:r>
              <a:rPr lang="cs-CZ" altLang="cs-CZ" sz="4800" b="1" u="sng"/>
              <a:t>Trojfázový transformátor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39750" y="333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trojfázového transformátoru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07950" y="1196975"/>
            <a:ext cx="8856663" cy="2682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Možnosti zapojení vinutí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a)	podle směru navíjení cívky	-	pravotočivé</a:t>
            </a:r>
          </a:p>
          <a:p>
            <a:pPr>
              <a:buFontTx/>
              <a:buNone/>
            </a:pPr>
            <a:r>
              <a:rPr lang="cs-CZ" altLang="cs-CZ" sz="2000"/>
              <a:t>		-	levotočivé</a:t>
            </a:r>
          </a:p>
          <a:p>
            <a:pPr>
              <a:buFontTx/>
              <a:buNone/>
            </a:pPr>
            <a:r>
              <a:rPr lang="cs-CZ" altLang="cs-CZ" sz="2000"/>
              <a:t>	Pro pravotočivou cívku se směr indukovaného napětí shoduje se směrem magnetického toku.</a:t>
            </a:r>
          </a:p>
          <a:p>
            <a:pPr>
              <a:buFontTx/>
              <a:buNone/>
            </a:pPr>
            <a:r>
              <a:rPr lang="cs-CZ" altLang="cs-CZ" sz="2000"/>
              <a:t>	Při rozboru transformátoru </a:t>
            </a:r>
            <a:r>
              <a:rPr lang="cs-CZ" altLang="cs-CZ" sz="2000" u="sng"/>
              <a:t>předpokládáme vždy pravotočivé vinutí</a:t>
            </a:r>
            <a:r>
              <a:rPr lang="cs-CZ" altLang="cs-CZ" sz="2000"/>
              <a:t>. </a:t>
            </a:r>
            <a:r>
              <a:rPr lang="cs-CZ" altLang="cs-CZ" sz="2000" u="sng"/>
              <a:t>Je-li vinutí levotočivé, ve schématu se zamění vstupní a výstupní svorky.  </a:t>
            </a:r>
          </a:p>
        </p:txBody>
      </p: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827088" y="5013325"/>
            <a:ext cx="1054100" cy="1584325"/>
            <a:chOff x="505" y="2795"/>
            <a:chExt cx="664" cy="998"/>
          </a:xfrm>
        </p:grpSpPr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793" y="2795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1111" y="2795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505" y="2886"/>
              <a:ext cx="294" cy="1"/>
            </a:xfrm>
            <a:custGeom>
              <a:avLst/>
              <a:gdLst>
                <a:gd name="T0" fmla="*/ 0 w 294"/>
                <a:gd name="T1" fmla="*/ 0 h 1"/>
                <a:gd name="T2" fmla="*/ 294 w 29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4" h="1">
                  <a:moveTo>
                    <a:pt x="0" y="0"/>
                  </a:moveTo>
                  <a:cubicBezTo>
                    <a:pt x="98" y="0"/>
                    <a:pt x="196" y="0"/>
                    <a:pt x="294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735" y="2886"/>
              <a:ext cx="420" cy="276"/>
            </a:xfrm>
            <a:custGeom>
              <a:avLst/>
              <a:gdLst>
                <a:gd name="T0" fmla="*/ 382 w 420"/>
                <a:gd name="T1" fmla="*/ 0 h 276"/>
                <a:gd name="T2" fmla="*/ 382 w 420"/>
                <a:gd name="T3" fmla="*/ 94 h 276"/>
                <a:gd name="T4" fmla="*/ 311 w 420"/>
                <a:gd name="T5" fmla="*/ 112 h 276"/>
                <a:gd name="T6" fmla="*/ 247 w 420"/>
                <a:gd name="T7" fmla="*/ 141 h 276"/>
                <a:gd name="T8" fmla="*/ 100 w 420"/>
                <a:gd name="T9" fmla="*/ 164 h 276"/>
                <a:gd name="T10" fmla="*/ 11 w 420"/>
                <a:gd name="T11" fmla="*/ 200 h 276"/>
                <a:gd name="T12" fmla="*/ 53 w 420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276">
                  <a:moveTo>
                    <a:pt x="382" y="0"/>
                  </a:moveTo>
                  <a:cubicBezTo>
                    <a:pt x="420" y="13"/>
                    <a:pt x="409" y="72"/>
                    <a:pt x="382" y="94"/>
                  </a:cubicBezTo>
                  <a:cubicBezTo>
                    <a:pt x="365" y="108"/>
                    <a:pt x="331" y="105"/>
                    <a:pt x="311" y="112"/>
                  </a:cubicBezTo>
                  <a:cubicBezTo>
                    <a:pt x="290" y="120"/>
                    <a:pt x="268" y="135"/>
                    <a:pt x="247" y="141"/>
                  </a:cubicBezTo>
                  <a:cubicBezTo>
                    <a:pt x="201" y="154"/>
                    <a:pt x="147" y="160"/>
                    <a:pt x="100" y="164"/>
                  </a:cubicBezTo>
                  <a:cubicBezTo>
                    <a:pt x="69" y="174"/>
                    <a:pt x="38" y="182"/>
                    <a:pt x="11" y="200"/>
                  </a:cubicBezTo>
                  <a:cubicBezTo>
                    <a:pt x="0" y="237"/>
                    <a:pt x="10" y="276"/>
                    <a:pt x="53" y="27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725" y="3180"/>
              <a:ext cx="444" cy="300"/>
            </a:xfrm>
            <a:custGeom>
              <a:avLst/>
              <a:gdLst>
                <a:gd name="T0" fmla="*/ 392 w 444"/>
                <a:gd name="T1" fmla="*/ 0 h 300"/>
                <a:gd name="T2" fmla="*/ 427 w 444"/>
                <a:gd name="T3" fmla="*/ 6 h 300"/>
                <a:gd name="T4" fmla="*/ 427 w 444"/>
                <a:gd name="T5" fmla="*/ 64 h 300"/>
                <a:gd name="T6" fmla="*/ 409 w 444"/>
                <a:gd name="T7" fmla="*/ 70 h 300"/>
                <a:gd name="T8" fmla="*/ 321 w 444"/>
                <a:gd name="T9" fmla="*/ 106 h 300"/>
                <a:gd name="T10" fmla="*/ 192 w 444"/>
                <a:gd name="T11" fmla="*/ 158 h 300"/>
                <a:gd name="T12" fmla="*/ 74 w 444"/>
                <a:gd name="T13" fmla="*/ 211 h 300"/>
                <a:gd name="T14" fmla="*/ 21 w 444"/>
                <a:gd name="T15" fmla="*/ 241 h 300"/>
                <a:gd name="T16" fmla="*/ 57 w 444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00">
                  <a:moveTo>
                    <a:pt x="392" y="0"/>
                  </a:moveTo>
                  <a:cubicBezTo>
                    <a:pt x="404" y="2"/>
                    <a:pt x="417" y="0"/>
                    <a:pt x="427" y="6"/>
                  </a:cubicBezTo>
                  <a:cubicBezTo>
                    <a:pt x="444" y="15"/>
                    <a:pt x="436" y="47"/>
                    <a:pt x="427" y="64"/>
                  </a:cubicBezTo>
                  <a:cubicBezTo>
                    <a:pt x="424" y="70"/>
                    <a:pt x="415" y="68"/>
                    <a:pt x="409" y="70"/>
                  </a:cubicBezTo>
                  <a:cubicBezTo>
                    <a:pt x="373" y="94"/>
                    <a:pt x="363" y="98"/>
                    <a:pt x="321" y="106"/>
                  </a:cubicBezTo>
                  <a:cubicBezTo>
                    <a:pt x="287" y="128"/>
                    <a:pt x="231" y="149"/>
                    <a:pt x="192" y="158"/>
                  </a:cubicBezTo>
                  <a:cubicBezTo>
                    <a:pt x="156" y="185"/>
                    <a:pt x="118" y="200"/>
                    <a:pt x="74" y="211"/>
                  </a:cubicBezTo>
                  <a:cubicBezTo>
                    <a:pt x="56" y="223"/>
                    <a:pt x="39" y="229"/>
                    <a:pt x="21" y="241"/>
                  </a:cubicBezTo>
                  <a:cubicBezTo>
                    <a:pt x="0" y="274"/>
                    <a:pt x="19" y="300"/>
                    <a:pt x="57" y="30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535" y="3556"/>
              <a:ext cx="614" cy="136"/>
            </a:xfrm>
            <a:custGeom>
              <a:avLst/>
              <a:gdLst>
                <a:gd name="T0" fmla="*/ 582 w 614"/>
                <a:gd name="T1" fmla="*/ 0 h 136"/>
                <a:gd name="T2" fmla="*/ 464 w 614"/>
                <a:gd name="T3" fmla="*/ 88 h 136"/>
                <a:gd name="T4" fmla="*/ 0 w 614"/>
                <a:gd name="T5" fmla="*/ 1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4" h="136">
                  <a:moveTo>
                    <a:pt x="582" y="0"/>
                  </a:moveTo>
                  <a:cubicBezTo>
                    <a:pt x="614" y="97"/>
                    <a:pt x="529" y="83"/>
                    <a:pt x="464" y="88"/>
                  </a:cubicBezTo>
                  <a:cubicBezTo>
                    <a:pt x="281" y="136"/>
                    <a:pt x="262" y="123"/>
                    <a:pt x="0" y="123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5576" name="Group 40"/>
          <p:cNvGrpSpPr>
            <a:grpSpLocks/>
          </p:cNvGrpSpPr>
          <p:nvPr/>
        </p:nvGrpSpPr>
        <p:grpSpPr bwMode="auto">
          <a:xfrm>
            <a:off x="3448050" y="5013325"/>
            <a:ext cx="1052513" cy="1584325"/>
            <a:chOff x="2369" y="3022"/>
            <a:chExt cx="663" cy="998"/>
          </a:xfrm>
        </p:grpSpPr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2669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2987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auto">
            <a:xfrm>
              <a:off x="2398" y="3115"/>
              <a:ext cx="634" cy="165"/>
            </a:xfrm>
            <a:custGeom>
              <a:avLst/>
              <a:gdLst>
                <a:gd name="T0" fmla="*/ 0 w 634"/>
                <a:gd name="T1" fmla="*/ 6 h 165"/>
                <a:gd name="T2" fmla="*/ 605 w 634"/>
                <a:gd name="T3" fmla="*/ 29 h 165"/>
                <a:gd name="T4" fmla="*/ 623 w 634"/>
                <a:gd name="T5" fmla="*/ 65 h 165"/>
                <a:gd name="T6" fmla="*/ 588 w 63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165">
                  <a:moveTo>
                    <a:pt x="0" y="6"/>
                  </a:moveTo>
                  <a:cubicBezTo>
                    <a:pt x="473" y="11"/>
                    <a:pt x="370" y="0"/>
                    <a:pt x="605" y="29"/>
                  </a:cubicBezTo>
                  <a:cubicBezTo>
                    <a:pt x="609" y="42"/>
                    <a:pt x="622" y="52"/>
                    <a:pt x="623" y="65"/>
                  </a:cubicBezTo>
                  <a:cubicBezTo>
                    <a:pt x="625" y="90"/>
                    <a:pt x="634" y="165"/>
                    <a:pt x="588" y="165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auto">
            <a:xfrm>
              <a:off x="2630" y="3362"/>
              <a:ext cx="384" cy="206"/>
            </a:xfrm>
            <a:custGeom>
              <a:avLst/>
              <a:gdLst>
                <a:gd name="T0" fmla="*/ 33 w 384"/>
                <a:gd name="T1" fmla="*/ 0 h 206"/>
                <a:gd name="T2" fmla="*/ 21 w 384"/>
                <a:gd name="T3" fmla="*/ 59 h 206"/>
                <a:gd name="T4" fmla="*/ 38 w 384"/>
                <a:gd name="T5" fmla="*/ 65 h 206"/>
                <a:gd name="T6" fmla="*/ 127 w 384"/>
                <a:gd name="T7" fmla="*/ 94 h 206"/>
                <a:gd name="T8" fmla="*/ 262 w 384"/>
                <a:gd name="T9" fmla="*/ 118 h 206"/>
                <a:gd name="T10" fmla="*/ 373 w 384"/>
                <a:gd name="T11" fmla="*/ 135 h 206"/>
                <a:gd name="T12" fmla="*/ 350 w 384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06">
                  <a:moveTo>
                    <a:pt x="33" y="0"/>
                  </a:moveTo>
                  <a:cubicBezTo>
                    <a:pt x="3" y="10"/>
                    <a:pt x="0" y="5"/>
                    <a:pt x="21" y="59"/>
                  </a:cubicBezTo>
                  <a:cubicBezTo>
                    <a:pt x="23" y="65"/>
                    <a:pt x="33" y="62"/>
                    <a:pt x="38" y="65"/>
                  </a:cubicBezTo>
                  <a:cubicBezTo>
                    <a:pt x="69" y="80"/>
                    <a:pt x="93" y="88"/>
                    <a:pt x="127" y="94"/>
                  </a:cubicBezTo>
                  <a:cubicBezTo>
                    <a:pt x="177" y="111"/>
                    <a:pt x="203" y="113"/>
                    <a:pt x="262" y="118"/>
                  </a:cubicBezTo>
                  <a:cubicBezTo>
                    <a:pt x="304" y="130"/>
                    <a:pt x="321" y="131"/>
                    <a:pt x="373" y="135"/>
                  </a:cubicBezTo>
                  <a:cubicBezTo>
                    <a:pt x="384" y="168"/>
                    <a:pt x="373" y="183"/>
                    <a:pt x="350" y="20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auto">
            <a:xfrm>
              <a:off x="2642" y="3621"/>
              <a:ext cx="387" cy="205"/>
            </a:xfrm>
            <a:custGeom>
              <a:avLst/>
              <a:gdLst>
                <a:gd name="T0" fmla="*/ 21 w 387"/>
                <a:gd name="T1" fmla="*/ 0 h 205"/>
                <a:gd name="T2" fmla="*/ 3 w 387"/>
                <a:gd name="T3" fmla="*/ 35 h 205"/>
                <a:gd name="T4" fmla="*/ 91 w 387"/>
                <a:gd name="T5" fmla="*/ 64 h 205"/>
                <a:gd name="T6" fmla="*/ 338 w 387"/>
                <a:gd name="T7" fmla="*/ 105 h 205"/>
                <a:gd name="T8" fmla="*/ 356 w 387"/>
                <a:gd name="T9" fmla="*/ 117 h 205"/>
                <a:gd name="T10" fmla="*/ 373 w 387"/>
                <a:gd name="T11" fmla="*/ 123 h 205"/>
                <a:gd name="T12" fmla="*/ 356 w 387"/>
                <a:gd name="T1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205">
                  <a:moveTo>
                    <a:pt x="21" y="0"/>
                  </a:moveTo>
                  <a:cubicBezTo>
                    <a:pt x="18" y="4"/>
                    <a:pt x="0" y="27"/>
                    <a:pt x="3" y="35"/>
                  </a:cubicBezTo>
                  <a:cubicBezTo>
                    <a:pt x="11" y="54"/>
                    <a:pt x="75" y="60"/>
                    <a:pt x="91" y="64"/>
                  </a:cubicBezTo>
                  <a:cubicBezTo>
                    <a:pt x="171" y="84"/>
                    <a:pt x="256" y="98"/>
                    <a:pt x="338" y="105"/>
                  </a:cubicBezTo>
                  <a:cubicBezTo>
                    <a:pt x="344" y="109"/>
                    <a:pt x="350" y="114"/>
                    <a:pt x="356" y="117"/>
                  </a:cubicBezTo>
                  <a:cubicBezTo>
                    <a:pt x="361" y="120"/>
                    <a:pt x="372" y="117"/>
                    <a:pt x="373" y="123"/>
                  </a:cubicBezTo>
                  <a:cubicBezTo>
                    <a:pt x="383" y="194"/>
                    <a:pt x="387" y="188"/>
                    <a:pt x="356" y="205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5" name="Freeform 39"/>
            <p:cNvSpPr>
              <a:spLocks/>
            </p:cNvSpPr>
            <p:nvPr/>
          </p:nvSpPr>
          <p:spPr bwMode="auto">
            <a:xfrm>
              <a:off x="2369" y="3885"/>
              <a:ext cx="288" cy="12"/>
            </a:xfrm>
            <a:custGeom>
              <a:avLst/>
              <a:gdLst>
                <a:gd name="T0" fmla="*/ 288 w 288"/>
                <a:gd name="T1" fmla="*/ 0 h 12"/>
                <a:gd name="T2" fmla="*/ 0 w 28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8" h="12">
                  <a:moveTo>
                    <a:pt x="288" y="0"/>
                  </a:moveTo>
                  <a:cubicBezTo>
                    <a:pt x="191" y="4"/>
                    <a:pt x="97" y="12"/>
                    <a:pt x="0" y="1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5584" name="Group 48"/>
          <p:cNvGrpSpPr>
            <a:grpSpLocks/>
          </p:cNvGrpSpPr>
          <p:nvPr/>
        </p:nvGrpSpPr>
        <p:grpSpPr bwMode="auto">
          <a:xfrm>
            <a:off x="6443663" y="5013325"/>
            <a:ext cx="1758950" cy="1584325"/>
            <a:chOff x="4059" y="3022"/>
            <a:chExt cx="1108" cy="998"/>
          </a:xfrm>
        </p:grpSpPr>
        <p:sp>
          <p:nvSpPr>
            <p:cNvPr id="65555" name="Line 19"/>
            <p:cNvSpPr>
              <a:spLocks noChangeShapeType="1"/>
            </p:cNvSpPr>
            <p:nvPr/>
          </p:nvSpPr>
          <p:spPr bwMode="auto">
            <a:xfrm>
              <a:off x="4756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>
              <a:off x="5074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auto">
            <a:xfrm>
              <a:off x="4698" y="3113"/>
              <a:ext cx="420" cy="276"/>
            </a:xfrm>
            <a:custGeom>
              <a:avLst/>
              <a:gdLst>
                <a:gd name="T0" fmla="*/ 382 w 420"/>
                <a:gd name="T1" fmla="*/ 0 h 276"/>
                <a:gd name="T2" fmla="*/ 382 w 420"/>
                <a:gd name="T3" fmla="*/ 94 h 276"/>
                <a:gd name="T4" fmla="*/ 311 w 420"/>
                <a:gd name="T5" fmla="*/ 112 h 276"/>
                <a:gd name="T6" fmla="*/ 247 w 420"/>
                <a:gd name="T7" fmla="*/ 141 h 276"/>
                <a:gd name="T8" fmla="*/ 100 w 420"/>
                <a:gd name="T9" fmla="*/ 164 h 276"/>
                <a:gd name="T10" fmla="*/ 11 w 420"/>
                <a:gd name="T11" fmla="*/ 200 h 276"/>
                <a:gd name="T12" fmla="*/ 53 w 420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276">
                  <a:moveTo>
                    <a:pt x="382" y="0"/>
                  </a:moveTo>
                  <a:cubicBezTo>
                    <a:pt x="420" y="13"/>
                    <a:pt x="409" y="72"/>
                    <a:pt x="382" y="94"/>
                  </a:cubicBezTo>
                  <a:cubicBezTo>
                    <a:pt x="365" y="108"/>
                    <a:pt x="331" y="105"/>
                    <a:pt x="311" y="112"/>
                  </a:cubicBezTo>
                  <a:cubicBezTo>
                    <a:pt x="290" y="120"/>
                    <a:pt x="268" y="135"/>
                    <a:pt x="247" y="141"/>
                  </a:cubicBezTo>
                  <a:cubicBezTo>
                    <a:pt x="201" y="154"/>
                    <a:pt x="147" y="160"/>
                    <a:pt x="100" y="164"/>
                  </a:cubicBezTo>
                  <a:cubicBezTo>
                    <a:pt x="69" y="174"/>
                    <a:pt x="38" y="182"/>
                    <a:pt x="11" y="200"/>
                  </a:cubicBezTo>
                  <a:cubicBezTo>
                    <a:pt x="0" y="237"/>
                    <a:pt x="10" y="276"/>
                    <a:pt x="53" y="27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4688" y="3407"/>
              <a:ext cx="444" cy="300"/>
            </a:xfrm>
            <a:custGeom>
              <a:avLst/>
              <a:gdLst>
                <a:gd name="T0" fmla="*/ 392 w 444"/>
                <a:gd name="T1" fmla="*/ 0 h 300"/>
                <a:gd name="T2" fmla="*/ 427 w 444"/>
                <a:gd name="T3" fmla="*/ 6 h 300"/>
                <a:gd name="T4" fmla="*/ 427 w 444"/>
                <a:gd name="T5" fmla="*/ 64 h 300"/>
                <a:gd name="T6" fmla="*/ 409 w 444"/>
                <a:gd name="T7" fmla="*/ 70 h 300"/>
                <a:gd name="T8" fmla="*/ 321 w 444"/>
                <a:gd name="T9" fmla="*/ 106 h 300"/>
                <a:gd name="T10" fmla="*/ 192 w 444"/>
                <a:gd name="T11" fmla="*/ 158 h 300"/>
                <a:gd name="T12" fmla="*/ 74 w 444"/>
                <a:gd name="T13" fmla="*/ 211 h 300"/>
                <a:gd name="T14" fmla="*/ 21 w 444"/>
                <a:gd name="T15" fmla="*/ 241 h 300"/>
                <a:gd name="T16" fmla="*/ 57 w 444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00">
                  <a:moveTo>
                    <a:pt x="392" y="0"/>
                  </a:moveTo>
                  <a:cubicBezTo>
                    <a:pt x="404" y="2"/>
                    <a:pt x="417" y="0"/>
                    <a:pt x="427" y="6"/>
                  </a:cubicBezTo>
                  <a:cubicBezTo>
                    <a:pt x="444" y="15"/>
                    <a:pt x="436" y="47"/>
                    <a:pt x="427" y="64"/>
                  </a:cubicBezTo>
                  <a:cubicBezTo>
                    <a:pt x="424" y="70"/>
                    <a:pt x="415" y="68"/>
                    <a:pt x="409" y="70"/>
                  </a:cubicBezTo>
                  <a:cubicBezTo>
                    <a:pt x="373" y="94"/>
                    <a:pt x="363" y="98"/>
                    <a:pt x="321" y="106"/>
                  </a:cubicBezTo>
                  <a:cubicBezTo>
                    <a:pt x="287" y="128"/>
                    <a:pt x="231" y="149"/>
                    <a:pt x="192" y="158"/>
                  </a:cubicBezTo>
                  <a:cubicBezTo>
                    <a:pt x="156" y="185"/>
                    <a:pt x="118" y="200"/>
                    <a:pt x="74" y="211"/>
                  </a:cubicBezTo>
                  <a:cubicBezTo>
                    <a:pt x="56" y="223"/>
                    <a:pt x="39" y="229"/>
                    <a:pt x="21" y="241"/>
                  </a:cubicBezTo>
                  <a:cubicBezTo>
                    <a:pt x="0" y="274"/>
                    <a:pt x="19" y="300"/>
                    <a:pt x="57" y="30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7" name="Freeform 41"/>
            <p:cNvSpPr>
              <a:spLocks/>
            </p:cNvSpPr>
            <p:nvPr/>
          </p:nvSpPr>
          <p:spPr bwMode="auto">
            <a:xfrm>
              <a:off x="4059" y="3067"/>
              <a:ext cx="681" cy="726"/>
            </a:xfrm>
            <a:custGeom>
              <a:avLst/>
              <a:gdLst>
                <a:gd name="T0" fmla="*/ 545 w 545"/>
                <a:gd name="T1" fmla="*/ 0 h 726"/>
                <a:gd name="T2" fmla="*/ 273 w 545"/>
                <a:gd name="T3" fmla="*/ 0 h 726"/>
                <a:gd name="T4" fmla="*/ 273 w 545"/>
                <a:gd name="T5" fmla="*/ 726 h 726"/>
                <a:gd name="T6" fmla="*/ 0 w 545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726">
                  <a:moveTo>
                    <a:pt x="545" y="0"/>
                  </a:moveTo>
                  <a:lnTo>
                    <a:pt x="273" y="0"/>
                  </a:lnTo>
                  <a:lnTo>
                    <a:pt x="273" y="726"/>
                  </a:lnTo>
                  <a:lnTo>
                    <a:pt x="0" y="726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8" name="Freeform 42"/>
            <p:cNvSpPr>
              <a:spLocks/>
            </p:cNvSpPr>
            <p:nvPr/>
          </p:nvSpPr>
          <p:spPr bwMode="auto">
            <a:xfrm>
              <a:off x="4279" y="3815"/>
              <a:ext cx="888" cy="93"/>
            </a:xfrm>
            <a:custGeom>
              <a:avLst/>
              <a:gdLst>
                <a:gd name="T0" fmla="*/ 805 w 888"/>
                <a:gd name="T1" fmla="*/ 0 h 93"/>
                <a:gd name="T2" fmla="*/ 817 w 888"/>
                <a:gd name="T3" fmla="*/ 52 h 93"/>
                <a:gd name="T4" fmla="*/ 717 w 888"/>
                <a:gd name="T5" fmla="*/ 58 h 93"/>
                <a:gd name="T6" fmla="*/ 0 w 888"/>
                <a:gd name="T7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8" h="93">
                  <a:moveTo>
                    <a:pt x="805" y="0"/>
                  </a:moveTo>
                  <a:cubicBezTo>
                    <a:pt x="813" y="2"/>
                    <a:pt x="888" y="17"/>
                    <a:pt x="817" y="52"/>
                  </a:cubicBezTo>
                  <a:cubicBezTo>
                    <a:pt x="787" y="67"/>
                    <a:pt x="750" y="56"/>
                    <a:pt x="717" y="58"/>
                  </a:cubicBezTo>
                  <a:cubicBezTo>
                    <a:pt x="576" y="93"/>
                    <a:pt x="100" y="70"/>
                    <a:pt x="0" y="7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9" name="Freeform 43"/>
            <p:cNvSpPr>
              <a:spLocks/>
            </p:cNvSpPr>
            <p:nvPr/>
          </p:nvSpPr>
          <p:spPr bwMode="auto">
            <a:xfrm>
              <a:off x="4059" y="3067"/>
              <a:ext cx="227" cy="817"/>
            </a:xfrm>
            <a:custGeom>
              <a:avLst/>
              <a:gdLst>
                <a:gd name="T0" fmla="*/ 227 w 227"/>
                <a:gd name="T1" fmla="*/ 817 h 817"/>
                <a:gd name="T2" fmla="*/ 227 w 227"/>
                <a:gd name="T3" fmla="*/ 0 h 817"/>
                <a:gd name="T4" fmla="*/ 0 w 227"/>
                <a:gd name="T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817">
                  <a:moveTo>
                    <a:pt x="227" y="817"/>
                  </a:moveTo>
                  <a:lnTo>
                    <a:pt x="227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684213" y="4005263"/>
            <a:ext cx="16557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pravotočivá cívka </a:t>
            </a:r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827088" y="5300663"/>
            <a:ext cx="0" cy="10080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82" name="Line 46"/>
          <p:cNvSpPr>
            <a:spLocks noChangeShapeType="1"/>
          </p:cNvSpPr>
          <p:nvPr/>
        </p:nvSpPr>
        <p:spPr bwMode="auto">
          <a:xfrm>
            <a:off x="3419475" y="5300663"/>
            <a:ext cx="0" cy="10080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83" name="Line 47"/>
          <p:cNvSpPr>
            <a:spLocks noChangeShapeType="1"/>
          </p:cNvSpPr>
          <p:nvPr/>
        </p:nvSpPr>
        <p:spPr bwMode="auto">
          <a:xfrm>
            <a:off x="6372225" y="5157788"/>
            <a:ext cx="0" cy="10080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85" name="Text Box 49"/>
          <p:cNvSpPr txBox="1">
            <a:spLocks noChangeArrowheads="1"/>
          </p:cNvSpPr>
          <p:nvPr/>
        </p:nvSpPr>
        <p:spPr bwMode="auto">
          <a:xfrm>
            <a:off x="3203575" y="4005263"/>
            <a:ext cx="1655763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levotočivá cívka </a:t>
            </a:r>
          </a:p>
        </p:txBody>
      </p: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5651500" y="4005263"/>
            <a:ext cx="3313113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pravotočivá cívka se změnou vstupních svorek </a:t>
            </a:r>
          </a:p>
        </p:txBody>
      </p:sp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539750" y="551021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3132138" y="551021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6083300" y="544512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65590" name="Line 54"/>
          <p:cNvSpPr>
            <a:spLocks noChangeShapeType="1"/>
          </p:cNvSpPr>
          <p:nvPr/>
        </p:nvSpPr>
        <p:spPr bwMode="auto">
          <a:xfrm>
            <a:off x="827088" y="508476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1" name="Line 55"/>
          <p:cNvSpPr>
            <a:spLocks noChangeShapeType="1"/>
          </p:cNvSpPr>
          <p:nvPr/>
        </p:nvSpPr>
        <p:spPr bwMode="auto">
          <a:xfrm>
            <a:off x="6372225" y="497681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2" name="Line 56"/>
          <p:cNvSpPr>
            <a:spLocks noChangeShapeType="1"/>
          </p:cNvSpPr>
          <p:nvPr/>
        </p:nvSpPr>
        <p:spPr bwMode="auto">
          <a:xfrm>
            <a:off x="3492500" y="508476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3" name="Line 57"/>
          <p:cNvSpPr>
            <a:spLocks noChangeShapeType="1"/>
          </p:cNvSpPr>
          <p:nvPr/>
        </p:nvSpPr>
        <p:spPr bwMode="auto">
          <a:xfrm>
            <a:off x="6948488" y="648811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4" name="Text Box 58"/>
          <p:cNvSpPr txBox="1">
            <a:spLocks noChangeArrowheads="1"/>
          </p:cNvSpPr>
          <p:nvPr/>
        </p:nvSpPr>
        <p:spPr bwMode="auto">
          <a:xfrm>
            <a:off x="6083300" y="472440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3276600" y="479742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611188" y="47910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597" name="Line 61"/>
          <p:cNvSpPr>
            <a:spLocks noChangeShapeType="1"/>
          </p:cNvSpPr>
          <p:nvPr/>
        </p:nvSpPr>
        <p:spPr bwMode="auto">
          <a:xfrm>
            <a:off x="1511300" y="5013325"/>
            <a:ext cx="0" cy="15843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8" name="Line 62"/>
          <p:cNvSpPr>
            <a:spLocks noChangeShapeType="1"/>
          </p:cNvSpPr>
          <p:nvPr/>
        </p:nvSpPr>
        <p:spPr bwMode="auto">
          <a:xfrm rot="10800000">
            <a:off x="7812088" y="5013325"/>
            <a:ext cx="0" cy="15843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9" name="Line 63"/>
          <p:cNvSpPr>
            <a:spLocks noChangeShapeType="1"/>
          </p:cNvSpPr>
          <p:nvPr/>
        </p:nvSpPr>
        <p:spPr bwMode="auto">
          <a:xfrm rot="10800000">
            <a:off x="4140200" y="4941888"/>
            <a:ext cx="0" cy="15843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600" name="Text Box 64"/>
          <p:cNvSpPr txBox="1">
            <a:spLocks noChangeArrowheads="1"/>
          </p:cNvSpPr>
          <p:nvPr/>
        </p:nvSpPr>
        <p:spPr bwMode="auto">
          <a:xfrm>
            <a:off x="1476375" y="47244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7740650" y="47244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4141788" y="471805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  <a:sym typeface="Symbol" panose="05050102010706020507" pitchFamily="18" charset="2"/>
              </a:rPr>
              <a:t>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 animBg="1"/>
      <p:bldP spid="65581" grpId="0" animBg="1"/>
      <p:bldP spid="65582" grpId="0" animBg="1"/>
      <p:bldP spid="65583" grpId="0" animBg="1"/>
      <p:bldP spid="65585" grpId="0" animBg="1"/>
      <p:bldP spid="65586" grpId="0" animBg="1"/>
      <p:bldP spid="65587" grpId="0"/>
      <p:bldP spid="65588" grpId="0"/>
      <p:bldP spid="65589" grpId="0"/>
      <p:bldP spid="65590" grpId="0" animBg="1"/>
      <p:bldP spid="65591" grpId="0" animBg="1"/>
      <p:bldP spid="65592" grpId="0" animBg="1"/>
      <p:bldP spid="65593" grpId="0" animBg="1"/>
      <p:bldP spid="65594" grpId="0"/>
      <p:bldP spid="65595" grpId="0"/>
      <p:bldP spid="65596" grpId="0"/>
      <p:bldP spid="65597" grpId="0" animBg="1"/>
      <p:bldP spid="65598" grpId="0" animBg="1"/>
      <p:bldP spid="65599" grpId="0" animBg="1"/>
      <p:bldP spid="65600" grpId="0"/>
      <p:bldP spid="65603" grpId="0"/>
      <p:bldP spid="65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61" name="Group 253"/>
          <p:cNvGrpSpPr>
            <a:grpSpLocks/>
          </p:cNvGrpSpPr>
          <p:nvPr/>
        </p:nvGrpSpPr>
        <p:grpSpPr bwMode="auto">
          <a:xfrm>
            <a:off x="6084888" y="4724400"/>
            <a:ext cx="1636712" cy="1716088"/>
            <a:chOff x="113" y="2976"/>
            <a:chExt cx="1031" cy="1081"/>
          </a:xfrm>
        </p:grpSpPr>
        <p:sp>
          <p:nvSpPr>
            <p:cNvPr id="68862" name="Text Box 254"/>
            <p:cNvSpPr txBox="1">
              <a:spLocks noChangeArrowheads="1"/>
            </p:cNvSpPr>
            <p:nvPr/>
          </p:nvSpPr>
          <p:spPr bwMode="auto">
            <a:xfrm>
              <a:off x="521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63" name="Text Box 255"/>
            <p:cNvSpPr txBox="1">
              <a:spLocks noChangeArrowheads="1"/>
            </p:cNvSpPr>
            <p:nvPr/>
          </p:nvSpPr>
          <p:spPr bwMode="auto">
            <a:xfrm>
              <a:off x="872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64" name="Text Box 256"/>
            <p:cNvSpPr txBox="1">
              <a:spLocks noChangeArrowheads="1"/>
            </p:cNvSpPr>
            <p:nvPr/>
          </p:nvSpPr>
          <p:spPr bwMode="auto">
            <a:xfrm>
              <a:off x="113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65" name="Text Box 257"/>
            <p:cNvSpPr txBox="1">
              <a:spLocks noChangeArrowheads="1"/>
            </p:cNvSpPr>
            <p:nvPr/>
          </p:nvSpPr>
          <p:spPr bwMode="auto">
            <a:xfrm>
              <a:off x="52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66" name="Text Box 258"/>
            <p:cNvSpPr txBox="1">
              <a:spLocks noChangeArrowheads="1"/>
            </p:cNvSpPr>
            <p:nvPr/>
          </p:nvSpPr>
          <p:spPr bwMode="auto">
            <a:xfrm>
              <a:off x="872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67" name="Text Box 259"/>
            <p:cNvSpPr txBox="1">
              <a:spLocks noChangeArrowheads="1"/>
            </p:cNvSpPr>
            <p:nvPr/>
          </p:nvSpPr>
          <p:spPr bwMode="auto">
            <a:xfrm>
              <a:off x="113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750" y="333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trojfázového transformátoru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 b)	podle zapojení konců vinutí 			vyšší 	nižší </a:t>
            </a:r>
          </a:p>
          <a:p>
            <a:pPr>
              <a:buFontTx/>
              <a:buNone/>
            </a:pPr>
            <a:r>
              <a:rPr lang="cs-CZ" altLang="cs-CZ" sz="2000" dirty="0"/>
              <a:t>				napětí	napětí	</a:t>
            </a:r>
          </a:p>
          <a:p>
            <a:pPr>
              <a:buFontTx/>
              <a:buNone/>
            </a:pPr>
            <a:r>
              <a:rPr lang="cs-CZ" altLang="cs-CZ" sz="2000" dirty="0"/>
              <a:t>		-	trojúhelník	D	d</a:t>
            </a:r>
          </a:p>
          <a:p>
            <a:pPr>
              <a:buFontTx/>
              <a:buNone/>
            </a:pPr>
            <a:r>
              <a:rPr lang="cs-CZ" altLang="cs-CZ" sz="2000" dirty="0"/>
              <a:t>		-	hvězda	Y	y</a:t>
            </a:r>
          </a:p>
          <a:p>
            <a:pPr>
              <a:buFontTx/>
              <a:buNone/>
            </a:pPr>
            <a:r>
              <a:rPr lang="cs-CZ" altLang="cs-CZ" sz="2000" dirty="0"/>
              <a:t>		-	střední vodič	N	n	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395288" y="3411538"/>
            <a:ext cx="16557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zapojení do hvězdy 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4068763" y="3411538"/>
            <a:ext cx="324008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zapojení do trojúhelníku (2 možnosti)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36575" y="4508500"/>
            <a:ext cx="1443038" cy="2232025"/>
            <a:chOff x="536575" y="4508500"/>
            <a:chExt cx="1443038" cy="2232025"/>
          </a:xfrm>
        </p:grpSpPr>
        <p:grpSp>
          <p:nvGrpSpPr>
            <p:cNvPr id="68666" name="Group 58"/>
            <p:cNvGrpSpPr>
              <a:grpSpLocks/>
            </p:cNvGrpSpPr>
            <p:nvPr/>
          </p:nvGrpSpPr>
          <p:grpSpPr bwMode="auto">
            <a:xfrm>
              <a:off x="609600" y="4941888"/>
              <a:ext cx="146050" cy="1295400"/>
              <a:chOff x="3920" y="2795"/>
              <a:chExt cx="92" cy="816"/>
            </a:xfrm>
          </p:grpSpPr>
          <p:sp>
            <p:nvSpPr>
              <p:cNvPr id="68667" name="Arc 5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68" name="Arc 6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69" name="Arc 6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0" name="Arc 6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1" name="Arc 6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2" name="Arc 6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3" name="Line 6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674" name="Line 6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687" name="Group 79"/>
            <p:cNvGrpSpPr>
              <a:grpSpLocks/>
            </p:cNvGrpSpPr>
            <p:nvPr/>
          </p:nvGrpSpPr>
          <p:grpSpPr bwMode="auto">
            <a:xfrm>
              <a:off x="1257300" y="4941888"/>
              <a:ext cx="146050" cy="1295400"/>
              <a:chOff x="3920" y="2795"/>
              <a:chExt cx="92" cy="816"/>
            </a:xfrm>
          </p:grpSpPr>
          <p:sp>
            <p:nvSpPr>
              <p:cNvPr id="68688" name="Arc 8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89" name="Arc 8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0" name="Arc 8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1" name="Arc 8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2" name="Arc 8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3" name="Arc 8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4" name="Line 8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695" name="Line 8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696" name="Group 88"/>
            <p:cNvGrpSpPr>
              <a:grpSpLocks/>
            </p:cNvGrpSpPr>
            <p:nvPr/>
          </p:nvGrpSpPr>
          <p:grpSpPr bwMode="auto">
            <a:xfrm>
              <a:off x="1833563" y="4941888"/>
              <a:ext cx="146050" cy="1295400"/>
              <a:chOff x="3920" y="2795"/>
              <a:chExt cx="92" cy="816"/>
            </a:xfrm>
          </p:grpSpPr>
          <p:sp>
            <p:nvSpPr>
              <p:cNvPr id="68697" name="Arc 8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8" name="Arc 9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9" name="Arc 9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0" name="Arc 9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1" name="Arc 9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2" name="Arc 9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3" name="Line 9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04" name="Line 9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705" name="Oval 97"/>
            <p:cNvSpPr>
              <a:spLocks noChangeArrowheads="1"/>
            </p:cNvSpPr>
            <p:nvPr/>
          </p:nvSpPr>
          <p:spPr bwMode="auto">
            <a:xfrm>
              <a:off x="536575" y="4797425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09" name="Oval 101"/>
            <p:cNvSpPr>
              <a:spLocks noChangeArrowheads="1"/>
            </p:cNvSpPr>
            <p:nvPr/>
          </p:nvSpPr>
          <p:spPr bwMode="auto">
            <a:xfrm>
              <a:off x="1184275" y="4797425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0" name="Oval 102"/>
            <p:cNvSpPr>
              <a:spLocks noChangeArrowheads="1"/>
            </p:cNvSpPr>
            <p:nvPr/>
          </p:nvSpPr>
          <p:spPr bwMode="auto">
            <a:xfrm>
              <a:off x="1760538" y="4797425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1" name="Oval 103"/>
            <p:cNvSpPr>
              <a:spLocks noChangeArrowheads="1"/>
            </p:cNvSpPr>
            <p:nvPr/>
          </p:nvSpPr>
          <p:spPr bwMode="auto">
            <a:xfrm>
              <a:off x="536575" y="6237288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2" name="Oval 104"/>
            <p:cNvSpPr>
              <a:spLocks noChangeArrowheads="1"/>
            </p:cNvSpPr>
            <p:nvPr/>
          </p:nvSpPr>
          <p:spPr bwMode="auto">
            <a:xfrm>
              <a:off x="1184275" y="6237288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3" name="Line 105"/>
            <p:cNvSpPr>
              <a:spLocks noChangeShapeType="1"/>
            </p:cNvSpPr>
            <p:nvPr/>
          </p:nvSpPr>
          <p:spPr bwMode="auto">
            <a:xfrm>
              <a:off x="609600" y="4508500"/>
              <a:ext cx="0" cy="288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14" name="Line 106"/>
            <p:cNvSpPr>
              <a:spLocks noChangeShapeType="1"/>
            </p:cNvSpPr>
            <p:nvPr/>
          </p:nvSpPr>
          <p:spPr bwMode="auto">
            <a:xfrm>
              <a:off x="1257300" y="4508500"/>
              <a:ext cx="0" cy="288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15" name="Line 107"/>
            <p:cNvSpPr>
              <a:spLocks noChangeShapeType="1"/>
            </p:cNvSpPr>
            <p:nvPr/>
          </p:nvSpPr>
          <p:spPr bwMode="auto">
            <a:xfrm>
              <a:off x="1833563" y="4508500"/>
              <a:ext cx="0" cy="288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18" name="Oval 110"/>
            <p:cNvSpPr>
              <a:spLocks noChangeArrowheads="1"/>
            </p:cNvSpPr>
            <p:nvPr/>
          </p:nvSpPr>
          <p:spPr bwMode="auto">
            <a:xfrm>
              <a:off x="1760538" y="6237288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9" name="Oval 111"/>
            <p:cNvSpPr>
              <a:spLocks noChangeArrowheads="1"/>
            </p:cNvSpPr>
            <p:nvPr/>
          </p:nvSpPr>
          <p:spPr bwMode="auto">
            <a:xfrm>
              <a:off x="1184275" y="6597650"/>
              <a:ext cx="142875" cy="142875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68720" name="AutoShape 112"/>
            <p:cNvCxnSpPr>
              <a:cxnSpLocks noChangeShapeType="1"/>
              <a:stCxn id="68711" idx="4"/>
              <a:endCxn id="68719" idx="2"/>
            </p:cNvCxnSpPr>
            <p:nvPr/>
          </p:nvCxnSpPr>
          <p:spPr bwMode="auto">
            <a:xfrm rot="16200000" flipH="1">
              <a:off x="752475" y="6251575"/>
              <a:ext cx="273050" cy="560388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21" name="AutoShape 113"/>
            <p:cNvCxnSpPr>
              <a:cxnSpLocks noChangeShapeType="1"/>
              <a:stCxn id="68719" idx="0"/>
              <a:endCxn id="68712" idx="4"/>
            </p:cNvCxnSpPr>
            <p:nvPr/>
          </p:nvCxnSpPr>
          <p:spPr bwMode="auto">
            <a:xfrm flipV="1">
              <a:off x="1255713" y="6396038"/>
              <a:ext cx="0" cy="18573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22" name="AutoShape 114"/>
            <p:cNvCxnSpPr>
              <a:cxnSpLocks noChangeShapeType="1"/>
              <a:stCxn id="68719" idx="6"/>
              <a:endCxn id="68718" idx="4"/>
            </p:cNvCxnSpPr>
            <p:nvPr/>
          </p:nvCxnSpPr>
          <p:spPr bwMode="auto">
            <a:xfrm flipV="1">
              <a:off x="1343025" y="6396038"/>
              <a:ext cx="488950" cy="2730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817" name="Group 209"/>
          <p:cNvGrpSpPr>
            <a:grpSpLocks/>
          </p:cNvGrpSpPr>
          <p:nvPr/>
        </p:nvGrpSpPr>
        <p:grpSpPr bwMode="auto">
          <a:xfrm>
            <a:off x="3656013" y="4808538"/>
            <a:ext cx="1636712" cy="1716087"/>
            <a:chOff x="113" y="2976"/>
            <a:chExt cx="1031" cy="1081"/>
          </a:xfrm>
        </p:grpSpPr>
        <p:sp>
          <p:nvSpPr>
            <p:cNvPr id="68685" name="Text Box 77"/>
            <p:cNvSpPr txBox="1">
              <a:spLocks noChangeArrowheads="1"/>
            </p:cNvSpPr>
            <p:nvPr/>
          </p:nvSpPr>
          <p:spPr bwMode="auto">
            <a:xfrm>
              <a:off x="521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724" name="Text Box 116"/>
            <p:cNvSpPr txBox="1">
              <a:spLocks noChangeArrowheads="1"/>
            </p:cNvSpPr>
            <p:nvPr/>
          </p:nvSpPr>
          <p:spPr bwMode="auto">
            <a:xfrm>
              <a:off x="872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725" name="Text Box 117"/>
            <p:cNvSpPr txBox="1">
              <a:spLocks noChangeArrowheads="1"/>
            </p:cNvSpPr>
            <p:nvPr/>
          </p:nvSpPr>
          <p:spPr bwMode="auto">
            <a:xfrm>
              <a:off x="113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726" name="Text Box 118"/>
            <p:cNvSpPr txBox="1">
              <a:spLocks noChangeArrowheads="1"/>
            </p:cNvSpPr>
            <p:nvPr/>
          </p:nvSpPr>
          <p:spPr bwMode="auto">
            <a:xfrm>
              <a:off x="52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727" name="Text Box 119"/>
            <p:cNvSpPr txBox="1">
              <a:spLocks noChangeArrowheads="1"/>
            </p:cNvSpPr>
            <p:nvPr/>
          </p:nvSpPr>
          <p:spPr bwMode="auto">
            <a:xfrm>
              <a:off x="872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730" name="Text Box 122"/>
            <p:cNvSpPr txBox="1">
              <a:spLocks noChangeArrowheads="1"/>
            </p:cNvSpPr>
            <p:nvPr/>
          </p:nvSpPr>
          <p:spPr bwMode="auto">
            <a:xfrm>
              <a:off x="113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grpSp>
        <p:nvGrpSpPr>
          <p:cNvPr id="68816" name="Group 208"/>
          <p:cNvGrpSpPr>
            <a:grpSpLocks/>
          </p:cNvGrpSpPr>
          <p:nvPr/>
        </p:nvGrpSpPr>
        <p:grpSpPr bwMode="auto">
          <a:xfrm>
            <a:off x="3619500" y="4437063"/>
            <a:ext cx="1458913" cy="1887537"/>
            <a:chOff x="2008" y="2795"/>
            <a:chExt cx="919" cy="1189"/>
          </a:xfrm>
        </p:grpSpPr>
        <p:grpSp>
          <p:nvGrpSpPr>
            <p:cNvPr id="68733" name="Group 125"/>
            <p:cNvGrpSpPr>
              <a:grpSpLocks/>
            </p:cNvGrpSpPr>
            <p:nvPr/>
          </p:nvGrpSpPr>
          <p:grpSpPr bwMode="auto">
            <a:xfrm>
              <a:off x="2064" y="3068"/>
              <a:ext cx="92" cy="816"/>
              <a:chOff x="3920" y="2795"/>
              <a:chExt cx="92" cy="816"/>
            </a:xfrm>
          </p:grpSpPr>
          <p:sp>
            <p:nvSpPr>
              <p:cNvPr id="68734" name="Arc 126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5" name="Arc 127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6" name="Arc 128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7" name="Arc 129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8" name="Arc 130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9" name="Arc 131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0" name="Line 132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41" name="Line 133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42" name="Group 134"/>
            <p:cNvGrpSpPr>
              <a:grpSpLocks/>
            </p:cNvGrpSpPr>
            <p:nvPr/>
          </p:nvGrpSpPr>
          <p:grpSpPr bwMode="auto">
            <a:xfrm>
              <a:off x="2472" y="3068"/>
              <a:ext cx="92" cy="816"/>
              <a:chOff x="3920" y="2795"/>
              <a:chExt cx="92" cy="816"/>
            </a:xfrm>
          </p:grpSpPr>
          <p:sp>
            <p:nvSpPr>
              <p:cNvPr id="68743" name="Arc 135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4" name="Arc 136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5" name="Arc 137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6" name="Arc 138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7" name="Arc 139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8" name="Arc 140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9" name="Line 141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50" name="Line 142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51" name="Group 143"/>
            <p:cNvGrpSpPr>
              <a:grpSpLocks/>
            </p:cNvGrpSpPr>
            <p:nvPr/>
          </p:nvGrpSpPr>
          <p:grpSpPr bwMode="auto">
            <a:xfrm>
              <a:off x="2835" y="3068"/>
              <a:ext cx="92" cy="816"/>
              <a:chOff x="3920" y="2795"/>
              <a:chExt cx="92" cy="816"/>
            </a:xfrm>
          </p:grpSpPr>
          <p:sp>
            <p:nvSpPr>
              <p:cNvPr id="68752" name="Arc 144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3" name="Arc 145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4" name="Arc 146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5" name="Arc 147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6" name="Arc 148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7" name="Arc 149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8" name="Line 150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59" name="Line 151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760" name="Oval 152"/>
            <p:cNvSpPr>
              <a:spLocks noChangeArrowheads="1"/>
            </p:cNvSpPr>
            <p:nvPr/>
          </p:nvSpPr>
          <p:spPr bwMode="auto">
            <a:xfrm>
              <a:off x="2018" y="297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1" name="Oval 153"/>
            <p:cNvSpPr>
              <a:spLocks noChangeArrowheads="1"/>
            </p:cNvSpPr>
            <p:nvPr/>
          </p:nvSpPr>
          <p:spPr bwMode="auto">
            <a:xfrm>
              <a:off x="2426" y="297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2" name="Oval 154"/>
            <p:cNvSpPr>
              <a:spLocks noChangeArrowheads="1"/>
            </p:cNvSpPr>
            <p:nvPr/>
          </p:nvSpPr>
          <p:spPr bwMode="auto">
            <a:xfrm>
              <a:off x="2789" y="297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3" name="Oval 155"/>
            <p:cNvSpPr>
              <a:spLocks noChangeArrowheads="1"/>
            </p:cNvSpPr>
            <p:nvPr/>
          </p:nvSpPr>
          <p:spPr bwMode="auto">
            <a:xfrm>
              <a:off x="2018" y="388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4" name="Oval 156"/>
            <p:cNvSpPr>
              <a:spLocks noChangeArrowheads="1"/>
            </p:cNvSpPr>
            <p:nvPr/>
          </p:nvSpPr>
          <p:spPr bwMode="auto">
            <a:xfrm>
              <a:off x="2426" y="388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5" name="Line 157"/>
            <p:cNvSpPr>
              <a:spLocks noChangeShapeType="1"/>
            </p:cNvSpPr>
            <p:nvPr/>
          </p:nvSpPr>
          <p:spPr bwMode="auto">
            <a:xfrm>
              <a:off x="2064" y="2795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66" name="Line 158"/>
            <p:cNvSpPr>
              <a:spLocks noChangeShapeType="1"/>
            </p:cNvSpPr>
            <p:nvPr/>
          </p:nvSpPr>
          <p:spPr bwMode="auto">
            <a:xfrm>
              <a:off x="2472" y="2795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67" name="Line 159"/>
            <p:cNvSpPr>
              <a:spLocks noChangeShapeType="1"/>
            </p:cNvSpPr>
            <p:nvPr/>
          </p:nvSpPr>
          <p:spPr bwMode="auto">
            <a:xfrm>
              <a:off x="2835" y="2795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68" name="Oval 160"/>
            <p:cNvSpPr>
              <a:spLocks noChangeArrowheads="1"/>
            </p:cNvSpPr>
            <p:nvPr/>
          </p:nvSpPr>
          <p:spPr bwMode="auto">
            <a:xfrm>
              <a:off x="2789" y="388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68773" name="AutoShape 165"/>
            <p:cNvCxnSpPr>
              <a:cxnSpLocks noChangeShapeType="1"/>
              <a:stCxn id="68763" idx="6"/>
              <a:endCxn id="68761" idx="2"/>
            </p:cNvCxnSpPr>
            <p:nvPr/>
          </p:nvCxnSpPr>
          <p:spPr bwMode="auto">
            <a:xfrm flipV="1">
              <a:off x="2118" y="3022"/>
              <a:ext cx="298" cy="90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74" name="AutoShape 166"/>
            <p:cNvCxnSpPr>
              <a:cxnSpLocks noChangeShapeType="1"/>
              <a:stCxn id="68764" idx="6"/>
              <a:endCxn id="68762" idx="2"/>
            </p:cNvCxnSpPr>
            <p:nvPr/>
          </p:nvCxnSpPr>
          <p:spPr bwMode="auto">
            <a:xfrm flipV="1">
              <a:off x="2526" y="3022"/>
              <a:ext cx="253" cy="907"/>
            </a:xfrm>
            <a:prstGeom prst="bentConnector3">
              <a:avLst>
                <a:gd name="adj1" fmla="val 49801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75" name="AutoShape 167"/>
            <p:cNvCxnSpPr>
              <a:cxnSpLocks noChangeShapeType="1"/>
              <a:stCxn id="68768" idx="4"/>
              <a:endCxn id="68760" idx="2"/>
            </p:cNvCxnSpPr>
            <p:nvPr/>
          </p:nvCxnSpPr>
          <p:spPr bwMode="auto">
            <a:xfrm rot="16200000" flipV="1">
              <a:off x="1940" y="3090"/>
              <a:ext cx="962" cy="826"/>
            </a:xfrm>
            <a:prstGeom prst="bentConnector4">
              <a:avLst>
                <a:gd name="adj1" fmla="val -13931"/>
                <a:gd name="adj2" fmla="val 116222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876" name="Group 268"/>
          <p:cNvGrpSpPr>
            <a:grpSpLocks/>
          </p:cNvGrpSpPr>
          <p:nvPr/>
        </p:nvGrpSpPr>
        <p:grpSpPr bwMode="auto">
          <a:xfrm>
            <a:off x="6369050" y="4365625"/>
            <a:ext cx="1443038" cy="1887538"/>
            <a:chOff x="4012" y="2750"/>
            <a:chExt cx="909" cy="1189"/>
          </a:xfrm>
        </p:grpSpPr>
        <p:cxnSp>
          <p:nvCxnSpPr>
            <p:cNvPr id="68819" name="AutoShape 211"/>
            <p:cNvCxnSpPr>
              <a:cxnSpLocks noChangeShapeType="1"/>
              <a:stCxn id="68805" idx="6"/>
              <a:endCxn id="68812" idx="2"/>
            </p:cNvCxnSpPr>
            <p:nvPr/>
          </p:nvCxnSpPr>
          <p:spPr bwMode="auto">
            <a:xfrm>
              <a:off x="4520" y="2977"/>
              <a:ext cx="253" cy="907"/>
            </a:xfrm>
            <a:prstGeom prst="bentConnector3">
              <a:avLst>
                <a:gd name="adj1" fmla="val 49801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777" name="Group 169"/>
            <p:cNvGrpSpPr>
              <a:grpSpLocks/>
            </p:cNvGrpSpPr>
            <p:nvPr/>
          </p:nvGrpSpPr>
          <p:grpSpPr bwMode="auto">
            <a:xfrm>
              <a:off x="4058" y="3023"/>
              <a:ext cx="92" cy="816"/>
              <a:chOff x="3920" y="2795"/>
              <a:chExt cx="92" cy="816"/>
            </a:xfrm>
          </p:grpSpPr>
          <p:sp>
            <p:nvSpPr>
              <p:cNvPr id="68778" name="Arc 17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79" name="Arc 17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0" name="Arc 17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1" name="Arc 17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2" name="Arc 17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3" name="Arc 17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4" name="Line 17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85" name="Line 17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86" name="Group 178"/>
            <p:cNvGrpSpPr>
              <a:grpSpLocks/>
            </p:cNvGrpSpPr>
            <p:nvPr/>
          </p:nvGrpSpPr>
          <p:grpSpPr bwMode="auto">
            <a:xfrm>
              <a:off x="4466" y="3023"/>
              <a:ext cx="92" cy="816"/>
              <a:chOff x="3920" y="2795"/>
              <a:chExt cx="92" cy="816"/>
            </a:xfrm>
          </p:grpSpPr>
          <p:sp>
            <p:nvSpPr>
              <p:cNvPr id="68787" name="Arc 17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8" name="Arc 18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9" name="Arc 18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0" name="Arc 18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1" name="Arc 18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2" name="Arc 18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3" name="Line 18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94" name="Line 18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95" name="Group 187"/>
            <p:cNvGrpSpPr>
              <a:grpSpLocks/>
            </p:cNvGrpSpPr>
            <p:nvPr/>
          </p:nvGrpSpPr>
          <p:grpSpPr bwMode="auto">
            <a:xfrm>
              <a:off x="4829" y="3023"/>
              <a:ext cx="92" cy="816"/>
              <a:chOff x="3920" y="2795"/>
              <a:chExt cx="92" cy="816"/>
            </a:xfrm>
          </p:grpSpPr>
          <p:sp>
            <p:nvSpPr>
              <p:cNvPr id="68796" name="Arc 18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7" name="Arc 18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8" name="Arc 19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9" name="Arc 19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800" name="Arc 19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801" name="Arc 19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802" name="Line 19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803" name="Line 19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804" name="Oval 196"/>
            <p:cNvSpPr>
              <a:spLocks noChangeArrowheads="1"/>
            </p:cNvSpPr>
            <p:nvPr/>
          </p:nvSpPr>
          <p:spPr bwMode="auto">
            <a:xfrm>
              <a:off x="4012" y="293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5" name="Oval 197"/>
            <p:cNvSpPr>
              <a:spLocks noChangeArrowheads="1"/>
            </p:cNvSpPr>
            <p:nvPr/>
          </p:nvSpPr>
          <p:spPr bwMode="auto">
            <a:xfrm>
              <a:off x="4420" y="293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6" name="Oval 198"/>
            <p:cNvSpPr>
              <a:spLocks noChangeArrowheads="1"/>
            </p:cNvSpPr>
            <p:nvPr/>
          </p:nvSpPr>
          <p:spPr bwMode="auto">
            <a:xfrm>
              <a:off x="4783" y="293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7" name="Oval 199"/>
            <p:cNvSpPr>
              <a:spLocks noChangeArrowheads="1"/>
            </p:cNvSpPr>
            <p:nvPr/>
          </p:nvSpPr>
          <p:spPr bwMode="auto">
            <a:xfrm>
              <a:off x="4012" y="383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8" name="Oval 200"/>
            <p:cNvSpPr>
              <a:spLocks noChangeArrowheads="1"/>
            </p:cNvSpPr>
            <p:nvPr/>
          </p:nvSpPr>
          <p:spPr bwMode="auto">
            <a:xfrm>
              <a:off x="4420" y="383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9" name="Line 201"/>
            <p:cNvSpPr>
              <a:spLocks noChangeShapeType="1"/>
            </p:cNvSpPr>
            <p:nvPr/>
          </p:nvSpPr>
          <p:spPr bwMode="auto">
            <a:xfrm>
              <a:off x="4058" y="2750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810" name="Line 202"/>
            <p:cNvSpPr>
              <a:spLocks noChangeShapeType="1"/>
            </p:cNvSpPr>
            <p:nvPr/>
          </p:nvSpPr>
          <p:spPr bwMode="auto">
            <a:xfrm>
              <a:off x="4466" y="2750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811" name="Line 203"/>
            <p:cNvSpPr>
              <a:spLocks noChangeShapeType="1"/>
            </p:cNvSpPr>
            <p:nvPr/>
          </p:nvSpPr>
          <p:spPr bwMode="auto">
            <a:xfrm>
              <a:off x="4829" y="2750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812" name="Oval 204"/>
            <p:cNvSpPr>
              <a:spLocks noChangeArrowheads="1"/>
            </p:cNvSpPr>
            <p:nvPr/>
          </p:nvSpPr>
          <p:spPr bwMode="auto">
            <a:xfrm>
              <a:off x="4783" y="383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68818" name="AutoShape 210"/>
            <p:cNvCxnSpPr>
              <a:cxnSpLocks noChangeShapeType="1"/>
              <a:stCxn id="68804" idx="6"/>
              <a:endCxn id="68808" idx="2"/>
            </p:cNvCxnSpPr>
            <p:nvPr/>
          </p:nvCxnSpPr>
          <p:spPr bwMode="auto">
            <a:xfrm>
              <a:off x="4112" y="2977"/>
              <a:ext cx="298" cy="90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820" name="AutoShape 212"/>
            <p:cNvCxnSpPr>
              <a:cxnSpLocks noChangeShapeType="1"/>
              <a:stCxn id="68807" idx="4"/>
              <a:endCxn id="68806" idx="6"/>
            </p:cNvCxnSpPr>
            <p:nvPr/>
          </p:nvCxnSpPr>
          <p:spPr bwMode="auto">
            <a:xfrm rot="5400000" flipH="1" flipV="1">
              <a:off x="3989" y="3045"/>
              <a:ext cx="962" cy="826"/>
            </a:xfrm>
            <a:prstGeom prst="bentConnector4">
              <a:avLst>
                <a:gd name="adj1" fmla="val -13931"/>
                <a:gd name="adj2" fmla="val 116222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869" name="Group 261"/>
          <p:cNvGrpSpPr>
            <a:grpSpLocks/>
          </p:cNvGrpSpPr>
          <p:nvPr/>
        </p:nvGrpSpPr>
        <p:grpSpPr bwMode="auto">
          <a:xfrm>
            <a:off x="611188" y="4868863"/>
            <a:ext cx="1636712" cy="1716087"/>
            <a:chOff x="113" y="2976"/>
            <a:chExt cx="1031" cy="1081"/>
          </a:xfrm>
        </p:grpSpPr>
        <p:sp>
          <p:nvSpPr>
            <p:cNvPr id="68870" name="Text Box 262"/>
            <p:cNvSpPr txBox="1">
              <a:spLocks noChangeArrowheads="1"/>
            </p:cNvSpPr>
            <p:nvPr/>
          </p:nvSpPr>
          <p:spPr bwMode="auto">
            <a:xfrm>
              <a:off x="521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71" name="Text Box 263"/>
            <p:cNvSpPr txBox="1">
              <a:spLocks noChangeArrowheads="1"/>
            </p:cNvSpPr>
            <p:nvPr/>
          </p:nvSpPr>
          <p:spPr bwMode="auto">
            <a:xfrm>
              <a:off x="872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72" name="Text Box 264"/>
            <p:cNvSpPr txBox="1">
              <a:spLocks noChangeArrowheads="1"/>
            </p:cNvSpPr>
            <p:nvPr/>
          </p:nvSpPr>
          <p:spPr bwMode="auto">
            <a:xfrm>
              <a:off x="113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73" name="Text Box 265"/>
            <p:cNvSpPr txBox="1">
              <a:spLocks noChangeArrowheads="1"/>
            </p:cNvSpPr>
            <p:nvPr/>
          </p:nvSpPr>
          <p:spPr bwMode="auto">
            <a:xfrm>
              <a:off x="52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74" name="Text Box 266"/>
            <p:cNvSpPr txBox="1">
              <a:spLocks noChangeArrowheads="1"/>
            </p:cNvSpPr>
            <p:nvPr/>
          </p:nvSpPr>
          <p:spPr bwMode="auto">
            <a:xfrm>
              <a:off x="872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75" name="Text Box 267"/>
            <p:cNvSpPr txBox="1">
              <a:spLocks noChangeArrowheads="1"/>
            </p:cNvSpPr>
            <p:nvPr/>
          </p:nvSpPr>
          <p:spPr bwMode="auto">
            <a:xfrm>
              <a:off x="113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sp>
        <p:nvSpPr>
          <p:cNvPr id="68877" name="Line 269"/>
          <p:cNvSpPr>
            <a:spLocks noChangeShapeType="1"/>
          </p:cNvSpPr>
          <p:nvPr/>
        </p:nvSpPr>
        <p:spPr bwMode="auto">
          <a:xfrm rot="10800000">
            <a:off x="395288" y="50133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8878" name="Line 270"/>
          <p:cNvSpPr>
            <a:spLocks noChangeShapeType="1"/>
          </p:cNvSpPr>
          <p:nvPr/>
        </p:nvSpPr>
        <p:spPr bwMode="auto">
          <a:xfrm rot="10800000">
            <a:off x="3563938" y="5084763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8879" name="Line 271"/>
          <p:cNvSpPr>
            <a:spLocks noChangeShapeType="1"/>
          </p:cNvSpPr>
          <p:nvPr/>
        </p:nvSpPr>
        <p:spPr bwMode="auto">
          <a:xfrm rot="10800000">
            <a:off x="6084888" y="4868863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1766888" y="4545012"/>
            <a:ext cx="716880" cy="2198688"/>
            <a:chOff x="1766888" y="4545012"/>
            <a:chExt cx="716880" cy="2198688"/>
          </a:xfrm>
        </p:grpSpPr>
        <p:sp>
          <p:nvSpPr>
            <p:cNvPr id="151" name="Oval 111"/>
            <p:cNvSpPr>
              <a:spLocks noChangeArrowheads="1"/>
            </p:cNvSpPr>
            <p:nvPr/>
          </p:nvSpPr>
          <p:spPr bwMode="auto">
            <a:xfrm>
              <a:off x="1766888" y="6600825"/>
              <a:ext cx="142875" cy="142875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4" name="Pravoúhlá spojnice 3"/>
            <p:cNvCxnSpPr>
              <a:stCxn id="151" idx="6"/>
            </p:cNvCxnSpPr>
            <p:nvPr/>
          </p:nvCxnSpPr>
          <p:spPr bwMode="auto">
            <a:xfrm flipV="1">
              <a:off x="1909763" y="4545012"/>
              <a:ext cx="574005" cy="2127251"/>
            </a:xfrm>
            <a:prstGeom prst="bentConnector2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4" grpId="0" animBg="1"/>
      <p:bldP spid="68638" grpId="0" animBg="1"/>
      <p:bldP spid="68877" grpId="0" animBg="1"/>
      <p:bldP spid="68878" grpId="0" animBg="1"/>
      <p:bldP spid="688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65" name="Group 233"/>
          <p:cNvGrpSpPr>
            <a:grpSpLocks/>
          </p:cNvGrpSpPr>
          <p:nvPr/>
        </p:nvGrpSpPr>
        <p:grpSpPr bwMode="auto">
          <a:xfrm>
            <a:off x="684213" y="1916113"/>
            <a:ext cx="1617662" cy="4524375"/>
            <a:chOff x="431" y="1207"/>
            <a:chExt cx="1019" cy="2850"/>
          </a:xfrm>
        </p:grpSpPr>
        <p:sp>
          <p:nvSpPr>
            <p:cNvPr id="69775" name="Text Box 143"/>
            <p:cNvSpPr txBox="1">
              <a:spLocks noChangeArrowheads="1"/>
            </p:cNvSpPr>
            <p:nvPr/>
          </p:nvSpPr>
          <p:spPr bwMode="auto">
            <a:xfrm>
              <a:off x="1178" y="120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9776" name="Text Box 144"/>
            <p:cNvSpPr txBox="1">
              <a:spLocks noChangeArrowheads="1"/>
            </p:cNvSpPr>
            <p:nvPr/>
          </p:nvSpPr>
          <p:spPr bwMode="auto">
            <a:xfrm>
              <a:off x="43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</p:grpSp>
      <p:grpSp>
        <p:nvGrpSpPr>
          <p:cNvPr id="69864" name="Group 232"/>
          <p:cNvGrpSpPr>
            <a:grpSpLocks/>
          </p:cNvGrpSpPr>
          <p:nvPr/>
        </p:nvGrpSpPr>
        <p:grpSpPr bwMode="auto">
          <a:xfrm>
            <a:off x="1116013" y="1916113"/>
            <a:ext cx="1617662" cy="4524375"/>
            <a:chOff x="703" y="1207"/>
            <a:chExt cx="1019" cy="2850"/>
          </a:xfrm>
        </p:grpSpPr>
        <p:sp>
          <p:nvSpPr>
            <p:cNvPr id="69774" name="Text Box 142"/>
            <p:cNvSpPr txBox="1">
              <a:spLocks noChangeArrowheads="1"/>
            </p:cNvSpPr>
            <p:nvPr/>
          </p:nvSpPr>
          <p:spPr bwMode="auto">
            <a:xfrm>
              <a:off x="703" y="120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9778" name="Text Box 146"/>
            <p:cNvSpPr txBox="1">
              <a:spLocks noChangeArrowheads="1"/>
            </p:cNvSpPr>
            <p:nvPr/>
          </p:nvSpPr>
          <p:spPr bwMode="auto">
            <a:xfrm>
              <a:off x="1450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</p:grpSp>
      <p:grpSp>
        <p:nvGrpSpPr>
          <p:cNvPr id="69863" name="Group 231"/>
          <p:cNvGrpSpPr>
            <a:grpSpLocks/>
          </p:cNvGrpSpPr>
          <p:nvPr/>
        </p:nvGrpSpPr>
        <p:grpSpPr bwMode="auto">
          <a:xfrm>
            <a:off x="323850" y="1916113"/>
            <a:ext cx="1584325" cy="4524375"/>
            <a:chOff x="204" y="1207"/>
            <a:chExt cx="998" cy="2850"/>
          </a:xfrm>
        </p:grpSpPr>
        <p:sp>
          <p:nvSpPr>
            <p:cNvPr id="69777" name="Text Box 145"/>
            <p:cNvSpPr txBox="1">
              <a:spLocks noChangeArrowheads="1"/>
            </p:cNvSpPr>
            <p:nvPr/>
          </p:nvSpPr>
          <p:spPr bwMode="auto">
            <a:xfrm>
              <a:off x="930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9779" name="Text Box 147"/>
            <p:cNvSpPr txBox="1">
              <a:spLocks noChangeArrowheads="1"/>
            </p:cNvSpPr>
            <p:nvPr/>
          </p:nvSpPr>
          <p:spPr bwMode="auto">
            <a:xfrm>
              <a:off x="204" y="120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39750" y="333375"/>
            <a:ext cx="79930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trojfázového transformátoru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555875" y="1196975"/>
            <a:ext cx="6408738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 b)	podle zapojení konců vinutí 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	vyšší 	nižší 		napětí	napětí	</a:t>
            </a:r>
          </a:p>
          <a:p>
            <a:pPr>
              <a:buFontTx/>
              <a:buNone/>
            </a:pPr>
            <a:r>
              <a:rPr lang="cs-CZ" altLang="cs-CZ" sz="2000" dirty="0"/>
              <a:t>-	lomená hvězda		z</a:t>
            </a:r>
          </a:p>
          <a:p>
            <a:pPr>
              <a:buFontTx/>
              <a:buNone/>
            </a:pPr>
            <a:r>
              <a:rPr lang="cs-CZ" altLang="cs-CZ" sz="2000" dirty="0"/>
              <a:t>	(Lomená hvězda se používá pouze na straně </a:t>
            </a:r>
            <a:r>
              <a:rPr lang="cs-CZ" altLang="cs-CZ" sz="2000" dirty="0" err="1"/>
              <a:t>nn</a:t>
            </a:r>
            <a:r>
              <a:rPr lang="cs-CZ" altLang="cs-CZ" sz="2000" dirty="0"/>
              <a:t>)	</a:t>
            </a:r>
          </a:p>
        </p:txBody>
      </p:sp>
      <p:grpSp>
        <p:nvGrpSpPr>
          <p:cNvPr id="69862" name="Group 230"/>
          <p:cNvGrpSpPr>
            <a:grpSpLocks/>
          </p:cNvGrpSpPr>
          <p:nvPr/>
        </p:nvGrpSpPr>
        <p:grpSpPr bwMode="auto">
          <a:xfrm>
            <a:off x="608013" y="2062163"/>
            <a:ext cx="2092325" cy="4535487"/>
            <a:chOff x="383" y="1299"/>
            <a:chExt cx="1318" cy="2857"/>
          </a:xfrm>
        </p:grpSpPr>
        <p:grpSp>
          <p:nvGrpSpPr>
            <p:cNvPr id="69664" name="Group 32"/>
            <p:cNvGrpSpPr>
              <a:grpSpLocks/>
            </p:cNvGrpSpPr>
            <p:nvPr/>
          </p:nvGrpSpPr>
          <p:grpSpPr bwMode="auto">
            <a:xfrm>
              <a:off x="1427" y="1572"/>
              <a:ext cx="92" cy="816"/>
              <a:chOff x="3920" y="2795"/>
              <a:chExt cx="92" cy="816"/>
            </a:xfrm>
          </p:grpSpPr>
          <p:sp>
            <p:nvSpPr>
              <p:cNvPr id="69665" name="Arc 33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6" name="Arc 34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7" name="Arc 35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8" name="Arc 36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9" name="Arc 37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70" name="Arc 38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675" name="Oval 43"/>
            <p:cNvSpPr>
              <a:spLocks noChangeArrowheads="1"/>
            </p:cNvSpPr>
            <p:nvPr/>
          </p:nvSpPr>
          <p:spPr bwMode="auto">
            <a:xfrm>
              <a:off x="1384" y="148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>
              <a:off x="1429" y="1299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681" name="Oval 49"/>
            <p:cNvSpPr>
              <a:spLocks noChangeArrowheads="1"/>
            </p:cNvSpPr>
            <p:nvPr/>
          </p:nvSpPr>
          <p:spPr bwMode="auto">
            <a:xfrm>
              <a:off x="1384" y="238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69781" name="Group 149"/>
            <p:cNvGrpSpPr>
              <a:grpSpLocks/>
            </p:cNvGrpSpPr>
            <p:nvPr/>
          </p:nvGrpSpPr>
          <p:grpSpPr bwMode="auto">
            <a:xfrm>
              <a:off x="429" y="3113"/>
              <a:ext cx="92" cy="816"/>
              <a:chOff x="3920" y="2795"/>
              <a:chExt cx="92" cy="816"/>
            </a:xfrm>
          </p:grpSpPr>
          <p:sp>
            <p:nvSpPr>
              <p:cNvPr id="69782" name="Arc 15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3" name="Arc 15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4" name="Arc 15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5" name="Arc 15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6" name="Arc 15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7" name="Arc 15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8" name="Line 15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789" name="Line 15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808" name="Oval 176"/>
            <p:cNvSpPr>
              <a:spLocks noChangeArrowheads="1"/>
            </p:cNvSpPr>
            <p:nvPr/>
          </p:nvSpPr>
          <p:spPr bwMode="auto">
            <a:xfrm>
              <a:off x="383" y="302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11" name="Oval 179"/>
            <p:cNvSpPr>
              <a:spLocks noChangeArrowheads="1"/>
            </p:cNvSpPr>
            <p:nvPr/>
          </p:nvSpPr>
          <p:spPr bwMode="auto">
            <a:xfrm>
              <a:off x="383" y="392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26" name="Freeform 194"/>
            <p:cNvSpPr>
              <a:spLocks/>
            </p:cNvSpPr>
            <p:nvPr/>
          </p:nvSpPr>
          <p:spPr bwMode="auto">
            <a:xfrm>
              <a:off x="431" y="2478"/>
              <a:ext cx="1270" cy="1678"/>
            </a:xfrm>
            <a:custGeom>
              <a:avLst/>
              <a:gdLst>
                <a:gd name="T0" fmla="*/ 0 w 1270"/>
                <a:gd name="T1" fmla="*/ 1542 h 1678"/>
                <a:gd name="T2" fmla="*/ 0 w 1270"/>
                <a:gd name="T3" fmla="*/ 1678 h 1678"/>
                <a:gd name="T4" fmla="*/ 1270 w 1270"/>
                <a:gd name="T5" fmla="*/ 1678 h 1678"/>
                <a:gd name="T6" fmla="*/ 1270 w 1270"/>
                <a:gd name="T7" fmla="*/ 136 h 1678"/>
                <a:gd name="T8" fmla="*/ 998 w 1270"/>
                <a:gd name="T9" fmla="*/ 136 h 1678"/>
                <a:gd name="T10" fmla="*/ 998 w 1270"/>
                <a:gd name="T11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0" h="1678">
                  <a:moveTo>
                    <a:pt x="0" y="1542"/>
                  </a:moveTo>
                  <a:lnTo>
                    <a:pt x="0" y="1678"/>
                  </a:lnTo>
                  <a:lnTo>
                    <a:pt x="1270" y="1678"/>
                  </a:lnTo>
                  <a:lnTo>
                    <a:pt x="1270" y="136"/>
                  </a:lnTo>
                  <a:lnTo>
                    <a:pt x="998" y="136"/>
                  </a:lnTo>
                  <a:lnTo>
                    <a:pt x="998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832" name="Freeform 200"/>
            <p:cNvSpPr>
              <a:spLocks/>
            </p:cNvSpPr>
            <p:nvPr/>
          </p:nvSpPr>
          <p:spPr bwMode="auto">
            <a:xfrm>
              <a:off x="431" y="2840"/>
              <a:ext cx="453" cy="182"/>
            </a:xfrm>
            <a:custGeom>
              <a:avLst/>
              <a:gdLst>
                <a:gd name="T0" fmla="*/ 0 w 453"/>
                <a:gd name="T1" fmla="*/ 182 h 182"/>
                <a:gd name="T2" fmla="*/ 0 w 453"/>
                <a:gd name="T3" fmla="*/ 0 h 182"/>
                <a:gd name="T4" fmla="*/ 453 w 453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82">
                  <a:moveTo>
                    <a:pt x="0" y="182"/>
                  </a:moveTo>
                  <a:lnTo>
                    <a:pt x="0" y="0"/>
                  </a:lnTo>
                  <a:lnTo>
                    <a:pt x="45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9861" name="Group 229"/>
          <p:cNvGrpSpPr>
            <a:grpSpLocks/>
          </p:cNvGrpSpPr>
          <p:nvPr/>
        </p:nvGrpSpPr>
        <p:grpSpPr bwMode="auto">
          <a:xfrm>
            <a:off x="1404938" y="2062163"/>
            <a:ext cx="1006475" cy="4318000"/>
            <a:chOff x="885" y="1299"/>
            <a:chExt cx="634" cy="2720"/>
          </a:xfrm>
        </p:grpSpPr>
        <p:grpSp>
          <p:nvGrpSpPr>
            <p:cNvPr id="69655" name="Group 23"/>
            <p:cNvGrpSpPr>
              <a:grpSpLocks/>
            </p:cNvGrpSpPr>
            <p:nvPr/>
          </p:nvGrpSpPr>
          <p:grpSpPr bwMode="auto">
            <a:xfrm>
              <a:off x="928" y="1572"/>
              <a:ext cx="92" cy="816"/>
              <a:chOff x="3920" y="2795"/>
              <a:chExt cx="92" cy="816"/>
            </a:xfrm>
          </p:grpSpPr>
          <p:sp>
            <p:nvSpPr>
              <p:cNvPr id="69656" name="Arc 24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7" name="Arc 25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8" name="Arc 26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9" name="Arc 27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0" name="Arc 28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1" name="Arc 29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2" name="Line 30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63" name="Line 31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674" name="Oval 42"/>
            <p:cNvSpPr>
              <a:spLocks noChangeArrowheads="1"/>
            </p:cNvSpPr>
            <p:nvPr/>
          </p:nvSpPr>
          <p:spPr bwMode="auto">
            <a:xfrm>
              <a:off x="885" y="148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7" name="Oval 45"/>
            <p:cNvSpPr>
              <a:spLocks noChangeArrowheads="1"/>
            </p:cNvSpPr>
            <p:nvPr/>
          </p:nvSpPr>
          <p:spPr bwMode="auto">
            <a:xfrm>
              <a:off x="885" y="238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9" name="Line 47"/>
            <p:cNvSpPr>
              <a:spLocks noChangeShapeType="1"/>
            </p:cNvSpPr>
            <p:nvPr/>
          </p:nvSpPr>
          <p:spPr bwMode="auto">
            <a:xfrm>
              <a:off x="930" y="1299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69799" name="Group 167"/>
            <p:cNvGrpSpPr>
              <a:grpSpLocks/>
            </p:cNvGrpSpPr>
            <p:nvPr/>
          </p:nvGrpSpPr>
          <p:grpSpPr bwMode="auto">
            <a:xfrm>
              <a:off x="1427" y="3113"/>
              <a:ext cx="92" cy="816"/>
              <a:chOff x="3920" y="2795"/>
              <a:chExt cx="92" cy="816"/>
            </a:xfrm>
          </p:grpSpPr>
          <p:sp>
            <p:nvSpPr>
              <p:cNvPr id="69800" name="Arc 16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1" name="Arc 16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2" name="Arc 17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3" name="Arc 17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4" name="Arc 17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5" name="Arc 17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6" name="Line 17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807" name="Line 17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810" name="Oval 178"/>
            <p:cNvSpPr>
              <a:spLocks noChangeArrowheads="1"/>
            </p:cNvSpPr>
            <p:nvPr/>
          </p:nvSpPr>
          <p:spPr bwMode="auto">
            <a:xfrm>
              <a:off x="1384" y="302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16" name="Oval 184"/>
            <p:cNvSpPr>
              <a:spLocks noChangeArrowheads="1"/>
            </p:cNvSpPr>
            <p:nvPr/>
          </p:nvSpPr>
          <p:spPr bwMode="auto">
            <a:xfrm>
              <a:off x="1384" y="392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25" name="Freeform 193"/>
            <p:cNvSpPr>
              <a:spLocks/>
            </p:cNvSpPr>
            <p:nvPr/>
          </p:nvSpPr>
          <p:spPr bwMode="auto">
            <a:xfrm>
              <a:off x="930" y="2478"/>
              <a:ext cx="453" cy="1496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817" name="Oval 185"/>
            <p:cNvSpPr>
              <a:spLocks noChangeArrowheads="1"/>
            </p:cNvSpPr>
            <p:nvPr/>
          </p:nvSpPr>
          <p:spPr bwMode="auto">
            <a:xfrm>
              <a:off x="885" y="2796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33" name="Freeform 201"/>
            <p:cNvSpPr>
              <a:spLocks/>
            </p:cNvSpPr>
            <p:nvPr/>
          </p:nvSpPr>
          <p:spPr bwMode="auto">
            <a:xfrm>
              <a:off x="975" y="2840"/>
              <a:ext cx="454" cy="182"/>
            </a:xfrm>
            <a:custGeom>
              <a:avLst/>
              <a:gdLst>
                <a:gd name="T0" fmla="*/ 0 w 454"/>
                <a:gd name="T1" fmla="*/ 0 h 182"/>
                <a:gd name="T2" fmla="*/ 454 w 454"/>
                <a:gd name="T3" fmla="*/ 0 h 182"/>
                <a:gd name="T4" fmla="*/ 454 w 454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4" h="182">
                  <a:moveTo>
                    <a:pt x="0" y="0"/>
                  </a:moveTo>
                  <a:lnTo>
                    <a:pt x="454" y="0"/>
                  </a:lnTo>
                  <a:lnTo>
                    <a:pt x="454" y="182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9860" name="Group 228"/>
          <p:cNvGrpSpPr>
            <a:grpSpLocks/>
          </p:cNvGrpSpPr>
          <p:nvPr/>
        </p:nvGrpSpPr>
        <p:grpSpPr bwMode="auto">
          <a:xfrm>
            <a:off x="611188" y="2062163"/>
            <a:ext cx="1008062" cy="4318000"/>
            <a:chOff x="385" y="1299"/>
            <a:chExt cx="635" cy="2720"/>
          </a:xfrm>
        </p:grpSpPr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431" y="1572"/>
              <a:ext cx="92" cy="816"/>
              <a:chOff x="3920" y="2795"/>
              <a:chExt cx="92" cy="816"/>
            </a:xfrm>
          </p:grpSpPr>
          <p:sp>
            <p:nvSpPr>
              <p:cNvPr id="69647" name="Arc 15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48" name="Arc 16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49" name="Arc 17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0" name="Arc 18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1" name="Arc 19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2" name="Arc 20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673" name="Oval 41"/>
            <p:cNvSpPr>
              <a:spLocks noChangeArrowheads="1"/>
            </p:cNvSpPr>
            <p:nvPr/>
          </p:nvSpPr>
          <p:spPr bwMode="auto">
            <a:xfrm>
              <a:off x="385" y="148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6" name="Oval 44"/>
            <p:cNvSpPr>
              <a:spLocks noChangeArrowheads="1"/>
            </p:cNvSpPr>
            <p:nvPr/>
          </p:nvSpPr>
          <p:spPr bwMode="auto">
            <a:xfrm>
              <a:off x="385" y="238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>
              <a:off x="431" y="1299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69790" name="Group 158"/>
            <p:cNvGrpSpPr>
              <a:grpSpLocks/>
            </p:cNvGrpSpPr>
            <p:nvPr/>
          </p:nvGrpSpPr>
          <p:grpSpPr bwMode="auto">
            <a:xfrm>
              <a:off x="928" y="3113"/>
              <a:ext cx="92" cy="816"/>
              <a:chOff x="3920" y="2795"/>
              <a:chExt cx="92" cy="816"/>
            </a:xfrm>
          </p:grpSpPr>
          <p:sp>
            <p:nvSpPr>
              <p:cNvPr id="69791" name="Arc 15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2" name="Arc 16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3" name="Arc 16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4" name="Arc 16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5" name="Arc 16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6" name="Arc 16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7" name="Line 16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798" name="Line 16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809" name="Oval 177"/>
            <p:cNvSpPr>
              <a:spLocks noChangeArrowheads="1"/>
            </p:cNvSpPr>
            <p:nvPr/>
          </p:nvSpPr>
          <p:spPr bwMode="auto">
            <a:xfrm>
              <a:off x="885" y="302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12" name="Oval 180"/>
            <p:cNvSpPr>
              <a:spLocks noChangeArrowheads="1"/>
            </p:cNvSpPr>
            <p:nvPr/>
          </p:nvSpPr>
          <p:spPr bwMode="auto">
            <a:xfrm>
              <a:off x="885" y="392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24" name="Freeform 192"/>
            <p:cNvSpPr>
              <a:spLocks/>
            </p:cNvSpPr>
            <p:nvPr/>
          </p:nvSpPr>
          <p:spPr bwMode="auto">
            <a:xfrm>
              <a:off x="431" y="2478"/>
              <a:ext cx="453" cy="1496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836" name="Line 204"/>
            <p:cNvSpPr>
              <a:spLocks noChangeShapeType="1"/>
            </p:cNvSpPr>
            <p:nvPr/>
          </p:nvSpPr>
          <p:spPr bwMode="auto">
            <a:xfrm flipV="1">
              <a:off x="930" y="2886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69839" name="Line 207"/>
          <p:cNvSpPr>
            <a:spLocks noChangeShapeType="1"/>
          </p:cNvSpPr>
          <p:nvPr/>
        </p:nvSpPr>
        <p:spPr bwMode="auto">
          <a:xfrm rot="10800000">
            <a:off x="360363" y="2636838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0" name="Line 208"/>
          <p:cNvSpPr>
            <a:spLocks noChangeShapeType="1"/>
          </p:cNvSpPr>
          <p:nvPr/>
        </p:nvSpPr>
        <p:spPr bwMode="auto">
          <a:xfrm>
            <a:off x="358775" y="50133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1" name="Line 209"/>
          <p:cNvSpPr>
            <a:spLocks noChangeShapeType="1"/>
          </p:cNvSpPr>
          <p:nvPr/>
        </p:nvSpPr>
        <p:spPr bwMode="auto">
          <a:xfrm flipV="1">
            <a:off x="5508625" y="4000500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2" name="Line 210"/>
          <p:cNvSpPr>
            <a:spLocks noChangeShapeType="1"/>
          </p:cNvSpPr>
          <p:nvPr/>
        </p:nvSpPr>
        <p:spPr bwMode="auto">
          <a:xfrm rot="18000000" flipV="1">
            <a:off x="5091113" y="3321050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3" name="Line 211"/>
          <p:cNvSpPr>
            <a:spLocks noChangeShapeType="1"/>
          </p:cNvSpPr>
          <p:nvPr/>
        </p:nvSpPr>
        <p:spPr bwMode="auto">
          <a:xfrm rot="7200000" flipV="1">
            <a:off x="5919788" y="4713287"/>
            <a:ext cx="0" cy="936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5" name="Line 213"/>
          <p:cNvSpPr>
            <a:spLocks noChangeShapeType="1"/>
          </p:cNvSpPr>
          <p:nvPr/>
        </p:nvSpPr>
        <p:spPr bwMode="auto">
          <a:xfrm rot="19800000" flipV="1">
            <a:off x="5105400" y="3438525"/>
            <a:ext cx="0" cy="1600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6" name="Line 214"/>
          <p:cNvSpPr>
            <a:spLocks noChangeShapeType="1"/>
          </p:cNvSpPr>
          <p:nvPr/>
        </p:nvSpPr>
        <p:spPr bwMode="auto">
          <a:xfrm rot="14400000" flipV="1">
            <a:off x="5102226" y="4713287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7" name="Line 215"/>
          <p:cNvSpPr>
            <a:spLocks noChangeShapeType="1"/>
          </p:cNvSpPr>
          <p:nvPr/>
        </p:nvSpPr>
        <p:spPr bwMode="auto">
          <a:xfrm rot="10800000" flipV="1">
            <a:off x="4695825" y="5408613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8" name="Line 216"/>
          <p:cNvSpPr>
            <a:spLocks noChangeShapeType="1"/>
          </p:cNvSpPr>
          <p:nvPr/>
        </p:nvSpPr>
        <p:spPr bwMode="auto">
          <a:xfrm rot="3600000" flipV="1">
            <a:off x="6718301" y="4713287"/>
            <a:ext cx="0" cy="936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51" name="Line 219"/>
          <p:cNvSpPr>
            <a:spLocks noChangeShapeType="1"/>
          </p:cNvSpPr>
          <p:nvPr/>
        </p:nvSpPr>
        <p:spPr bwMode="auto">
          <a:xfrm rot="12600000" flipV="1">
            <a:off x="5113338" y="4852988"/>
            <a:ext cx="0" cy="1600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52" name="Line 220"/>
          <p:cNvSpPr>
            <a:spLocks noChangeShapeType="1"/>
          </p:cNvSpPr>
          <p:nvPr/>
        </p:nvSpPr>
        <p:spPr bwMode="auto">
          <a:xfrm rot="5400000" flipV="1">
            <a:off x="6308725" y="4141788"/>
            <a:ext cx="0" cy="1600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54" name="Text Box 222"/>
          <p:cNvSpPr txBox="1">
            <a:spLocks noChangeArrowheads="1"/>
          </p:cNvSpPr>
          <p:nvPr/>
        </p:nvSpPr>
        <p:spPr bwMode="auto">
          <a:xfrm>
            <a:off x="5437188" y="40290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5" name="Text Box 223"/>
          <p:cNvSpPr txBox="1">
            <a:spLocks noChangeArrowheads="1"/>
          </p:cNvSpPr>
          <p:nvPr/>
        </p:nvSpPr>
        <p:spPr bwMode="auto">
          <a:xfrm>
            <a:off x="4787900" y="3357563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6" name="Text Box 224"/>
          <p:cNvSpPr txBox="1">
            <a:spLocks noChangeArrowheads="1"/>
          </p:cNvSpPr>
          <p:nvPr/>
        </p:nvSpPr>
        <p:spPr bwMode="auto">
          <a:xfrm>
            <a:off x="5724525" y="5373688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7" name="Text Box 225"/>
          <p:cNvSpPr txBox="1">
            <a:spLocks noChangeArrowheads="1"/>
          </p:cNvSpPr>
          <p:nvPr/>
        </p:nvSpPr>
        <p:spPr bwMode="auto">
          <a:xfrm>
            <a:off x="4138613" y="609282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8" name="Text Box 226"/>
          <p:cNvSpPr txBox="1">
            <a:spLocks noChangeArrowheads="1"/>
          </p:cNvSpPr>
          <p:nvPr/>
        </p:nvSpPr>
        <p:spPr bwMode="auto">
          <a:xfrm>
            <a:off x="6948488" y="4941888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9" name="Text Box 227"/>
          <p:cNvSpPr txBox="1">
            <a:spLocks noChangeArrowheads="1"/>
          </p:cNvSpPr>
          <p:nvPr/>
        </p:nvSpPr>
        <p:spPr bwMode="auto">
          <a:xfrm>
            <a:off x="4283075" y="501332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9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9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9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9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9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9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9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" grpId="0" animBg="1"/>
      <p:bldP spid="69839" grpId="1" animBg="1"/>
      <p:bldP spid="69839" grpId="2" animBg="1"/>
      <p:bldP spid="69840" grpId="0" animBg="1"/>
      <p:bldP spid="69840" grpId="1" animBg="1"/>
      <p:bldP spid="69840" grpId="2" animBg="1"/>
      <p:bldP spid="69841" grpId="0" animBg="1"/>
      <p:bldP spid="69842" grpId="0" animBg="1"/>
      <p:bldP spid="69843" grpId="0" animBg="1"/>
      <p:bldP spid="69845" grpId="0" animBg="1"/>
      <p:bldP spid="69846" grpId="0" animBg="1"/>
      <p:bldP spid="69847" grpId="0" animBg="1"/>
      <p:bldP spid="69848" grpId="0" animBg="1"/>
      <p:bldP spid="69851" grpId="0" animBg="1"/>
      <p:bldP spid="69852" grpId="0" animBg="1"/>
      <p:bldP spid="69854" grpId="0"/>
      <p:bldP spid="69855" grpId="0"/>
      <p:bldP spid="69856" grpId="0"/>
      <p:bldP spid="69857" grpId="0"/>
      <p:bldP spid="69858" grpId="0"/>
      <p:bldP spid="69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Hodinový úhel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1054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790700" indent="-1790700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70088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149475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28863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08250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54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26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798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70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 dirty="0"/>
              <a:t>Hodinový úhel</a:t>
            </a:r>
            <a:r>
              <a:rPr lang="cs-CZ" altLang="cs-CZ" sz="1800" dirty="0"/>
              <a:t> 	vyjadřuje fázový posun mezi </a:t>
            </a:r>
            <a:r>
              <a:rPr lang="cs-CZ" altLang="cs-CZ" sz="1800" dirty="0" err="1"/>
              <a:t>fázory</a:t>
            </a:r>
            <a:r>
              <a:rPr lang="cs-CZ" altLang="cs-CZ" sz="1800" dirty="0"/>
              <a:t> vstupního a výstupního napětí stejné fáze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	udává se v hodinách, jedna hodina je 30</a:t>
            </a:r>
            <a:r>
              <a:rPr lang="cs-CZ" altLang="cs-CZ" sz="1800" baseline="30000" dirty="0"/>
              <a:t>0</a:t>
            </a:r>
            <a:r>
              <a:rPr lang="cs-CZ" altLang="cs-CZ" sz="1800" dirty="0"/>
              <a:t> </a:t>
            </a:r>
          </a:p>
        </p:txBody>
      </p:sp>
      <p:sp>
        <p:nvSpPr>
          <p:cNvPr id="70662" name="Oval 6"/>
          <p:cNvSpPr>
            <a:spLocks noChangeAspect="1" noChangeArrowheads="1"/>
          </p:cNvSpPr>
          <p:nvPr/>
        </p:nvSpPr>
        <p:spPr bwMode="auto">
          <a:xfrm>
            <a:off x="4391025" y="2924175"/>
            <a:ext cx="3455988" cy="345598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6119813" y="3068638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rot="7200000" flipV="1">
            <a:off x="6800851" y="4256087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rot="14400000" flipV="1">
            <a:off x="5434013" y="4256087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6588125" y="3860800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rot="7200000" flipV="1">
            <a:off x="5903913" y="4256087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rot="14400000" flipV="1">
            <a:off x="5903913" y="3465512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rot="1800000" flipV="1">
            <a:off x="6578600" y="294005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rot="3600000" flipV="1">
            <a:off x="6930232" y="3267869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rot="5400000" flipV="1">
            <a:off x="7038182" y="3725069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rot="9000000" flipV="1">
            <a:off x="6588125" y="4516438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rot="10800000" flipV="1">
            <a:off x="6119813" y="464185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rot="12600000" flipV="1">
            <a:off x="5667375" y="450850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rot="16200000" flipV="1">
            <a:off x="5201444" y="3725069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rot="18000000" flipV="1">
            <a:off x="5331619" y="3267869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rot="19800000" flipV="1">
            <a:off x="5667375" y="292100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4356100" y="5445125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8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5003800" y="616585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7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6084888" y="633253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6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6948488" y="616585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5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7596188" y="544512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4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7885113" y="446087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7667625" y="350043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2</a:t>
            </a: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7019925" y="2805113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30</a:t>
            </a:r>
            <a:r>
              <a:rPr lang="cs-CZ" altLang="cs-CZ" sz="1600" baseline="30000"/>
              <a:t>0</a:t>
            </a:r>
            <a:r>
              <a:rPr lang="cs-CZ" altLang="cs-CZ" sz="1600"/>
              <a:t> = 1 hodina</a:t>
            </a: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5651500" y="2516188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0 = 12</a:t>
            </a:r>
          </a:p>
        </p:txBody>
      </p:sp>
      <p:sp>
        <p:nvSpPr>
          <p:cNvPr id="70690" name="Text Box 34"/>
          <p:cNvSpPr txBox="1">
            <a:spLocks noChangeArrowheads="1"/>
          </p:cNvSpPr>
          <p:nvPr/>
        </p:nvSpPr>
        <p:spPr bwMode="auto">
          <a:xfrm>
            <a:off x="4787900" y="2781300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11</a:t>
            </a:r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4140200" y="3524250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10</a:t>
            </a: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3995738" y="4437063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107950" y="2133600"/>
            <a:ext cx="3851275" cy="20462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Předpoklad: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Vstupní strana – hvězda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Výstupní strana – trojúhelník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Obě vinutí jsou pravotočivé </a:t>
            </a:r>
            <a:r>
              <a:rPr lang="cs-CZ" altLang="cs-CZ" sz="1800" dirty="0">
                <a:sym typeface="Symbol" panose="05050102010706020507" pitchFamily="18" charset="2"/>
              </a:rPr>
              <a:t></a:t>
            </a:r>
            <a:r>
              <a:rPr lang="cs-CZ" altLang="cs-CZ" sz="1800" dirty="0"/>
              <a:t> </a:t>
            </a:r>
            <a:r>
              <a:rPr lang="cs-CZ" altLang="cs-CZ" sz="1800" u="sng" dirty="0" err="1"/>
              <a:t>fázory</a:t>
            </a:r>
            <a:r>
              <a:rPr lang="cs-CZ" altLang="cs-CZ" sz="1800" u="sng" dirty="0"/>
              <a:t> napětí na jednom sloupku musí mít stejný směr</a:t>
            </a: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5846763" y="2997200"/>
            <a:ext cx="2381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7442200" y="5097463"/>
            <a:ext cx="2254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4787900" y="5386388"/>
            <a:ext cx="288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6300788" y="5373688"/>
            <a:ext cx="2000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6672263" y="3789363"/>
            <a:ext cx="212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6011863" y="2133600"/>
            <a:ext cx="2881312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Yd1</a:t>
            </a:r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5148263" y="4221163"/>
            <a:ext cx="250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107950" y="4437063"/>
            <a:ext cx="3851275" cy="18780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Pro určení hodinového úhlu musíme porovnávat stejné fáze a stejnou hodnotu napětí (fázové nebo sdružené). </a:t>
            </a:r>
            <a:r>
              <a:rPr lang="cs-CZ" altLang="cs-CZ" sz="1800" u="sng" dirty="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 dirty="0"/>
              <a:t>V tomto případě porovnáváme fázor fázového napětí první fáze </a:t>
            </a:r>
          </a:p>
        </p:txBody>
      </p:sp>
      <p:sp>
        <p:nvSpPr>
          <p:cNvPr id="70702" name="Freeform 46"/>
          <p:cNvSpPr>
            <a:spLocks/>
          </p:cNvSpPr>
          <p:nvPr/>
        </p:nvSpPr>
        <p:spPr bwMode="auto">
          <a:xfrm>
            <a:off x="6137275" y="3554413"/>
            <a:ext cx="549275" cy="138112"/>
          </a:xfrm>
          <a:custGeom>
            <a:avLst/>
            <a:gdLst>
              <a:gd name="T0" fmla="*/ 0 w 346"/>
              <a:gd name="T1" fmla="*/ 0 h 87"/>
              <a:gd name="T2" fmla="*/ 202 w 346"/>
              <a:gd name="T3" fmla="*/ 22 h 87"/>
              <a:gd name="T4" fmla="*/ 346 w 34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" h="87">
                <a:moveTo>
                  <a:pt x="0" y="0"/>
                </a:moveTo>
                <a:cubicBezTo>
                  <a:pt x="34" y="3"/>
                  <a:pt x="145" y="8"/>
                  <a:pt x="202" y="22"/>
                </a:cubicBezTo>
                <a:cubicBezTo>
                  <a:pt x="259" y="36"/>
                  <a:pt x="316" y="73"/>
                  <a:pt x="346" y="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5" grpId="0" animBg="1"/>
      <p:bldP spid="70676" grpId="0" animBg="1"/>
      <p:bldP spid="70677" grpId="0" animBg="1"/>
      <p:bldP spid="70678" grpId="0" animBg="1"/>
      <p:bldP spid="70681" grpId="0"/>
      <p:bldP spid="70682" grpId="0"/>
      <p:bldP spid="70683" grpId="0"/>
      <p:bldP spid="70684" grpId="0"/>
      <p:bldP spid="70685" grpId="0"/>
      <p:bldP spid="70686" grpId="0"/>
      <p:bldP spid="70687" grpId="0"/>
      <p:bldP spid="70688" grpId="0"/>
      <p:bldP spid="70689" grpId="0"/>
      <p:bldP spid="70690" grpId="0"/>
      <p:bldP spid="70691" grpId="0"/>
      <p:bldP spid="70692" grpId="0"/>
      <p:bldP spid="70694" grpId="0"/>
      <p:bldP spid="70695" grpId="0"/>
      <p:bldP spid="70696" grpId="0"/>
      <p:bldP spid="70697" grpId="0"/>
      <p:bldP spid="70698" grpId="0"/>
      <p:bldP spid="70699" grpId="0" animBg="1"/>
      <p:bldP spid="70700" grpId="0"/>
      <p:bldP spid="70701" grpId="0" build="allAtOnce"/>
      <p:bldP spid="707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vinutí Yd1</a:t>
            </a:r>
          </a:p>
        </p:txBody>
      </p:sp>
      <p:grpSp>
        <p:nvGrpSpPr>
          <p:cNvPr id="72746" name="Group 42"/>
          <p:cNvGrpSpPr>
            <a:grpSpLocks/>
          </p:cNvGrpSpPr>
          <p:nvPr/>
        </p:nvGrpSpPr>
        <p:grpSpPr bwMode="auto">
          <a:xfrm>
            <a:off x="4356100" y="1196975"/>
            <a:ext cx="4606925" cy="4152900"/>
            <a:chOff x="2472" y="753"/>
            <a:chExt cx="2902" cy="2616"/>
          </a:xfrm>
        </p:grpSpPr>
        <p:sp>
          <p:nvSpPr>
            <p:cNvPr id="72708" name="Oval 4"/>
            <p:cNvSpPr>
              <a:spLocks noChangeAspect="1" noChangeArrowheads="1"/>
            </p:cNvSpPr>
            <p:nvPr/>
          </p:nvSpPr>
          <p:spPr bwMode="auto">
            <a:xfrm>
              <a:off x="2721" y="1010"/>
              <a:ext cx="2177" cy="217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 flipV="1">
              <a:off x="3810" y="1101"/>
              <a:ext cx="0" cy="9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 rot="7200000" flipV="1">
              <a:off x="4239" y="1849"/>
              <a:ext cx="0" cy="99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 rot="14400000" flipV="1">
              <a:off x="3378" y="1849"/>
              <a:ext cx="0" cy="99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 flipV="1">
              <a:off x="4105" y="1600"/>
              <a:ext cx="0" cy="9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 rot="7200000" flipV="1">
              <a:off x="3674" y="1849"/>
              <a:ext cx="0" cy="99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4" name="Line 10"/>
            <p:cNvSpPr>
              <a:spLocks noChangeShapeType="1"/>
            </p:cNvSpPr>
            <p:nvPr/>
          </p:nvSpPr>
          <p:spPr bwMode="auto">
            <a:xfrm rot="14400000" flipV="1">
              <a:off x="3674" y="1351"/>
              <a:ext cx="0" cy="99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 rot="1800000" flipV="1">
              <a:off x="4099" y="1020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6" name="Line 12"/>
            <p:cNvSpPr>
              <a:spLocks noChangeShapeType="1"/>
            </p:cNvSpPr>
            <p:nvPr/>
          </p:nvSpPr>
          <p:spPr bwMode="auto">
            <a:xfrm rot="3600000" flipV="1">
              <a:off x="4321" y="1226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7" name="Line 13"/>
            <p:cNvSpPr>
              <a:spLocks noChangeShapeType="1"/>
            </p:cNvSpPr>
            <p:nvPr/>
          </p:nvSpPr>
          <p:spPr bwMode="auto">
            <a:xfrm rot="5400000" flipV="1">
              <a:off x="4389" y="1514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rot="9000000" flipV="1">
              <a:off x="4105" y="2013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 rot="10800000" flipV="1">
              <a:off x="3810" y="2092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0" name="Line 16"/>
            <p:cNvSpPr>
              <a:spLocks noChangeShapeType="1"/>
            </p:cNvSpPr>
            <p:nvPr/>
          </p:nvSpPr>
          <p:spPr bwMode="auto">
            <a:xfrm rot="12600000" flipV="1">
              <a:off x="3525" y="2008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1" name="Line 17"/>
            <p:cNvSpPr>
              <a:spLocks noChangeShapeType="1"/>
            </p:cNvSpPr>
            <p:nvPr/>
          </p:nvSpPr>
          <p:spPr bwMode="auto">
            <a:xfrm rot="16200000" flipV="1">
              <a:off x="3232" y="1514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 rot="18000000" flipV="1">
              <a:off x="3314" y="1226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3" name="Line 19"/>
            <p:cNvSpPr>
              <a:spLocks noChangeShapeType="1"/>
            </p:cNvSpPr>
            <p:nvPr/>
          </p:nvSpPr>
          <p:spPr bwMode="auto">
            <a:xfrm rot="19800000" flipV="1">
              <a:off x="3525" y="1008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4" name="Text Box 20"/>
            <p:cNvSpPr txBox="1">
              <a:spLocks noChangeArrowheads="1"/>
            </p:cNvSpPr>
            <p:nvPr/>
          </p:nvSpPr>
          <p:spPr bwMode="auto">
            <a:xfrm>
              <a:off x="2699" y="259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8</a:t>
              </a:r>
            </a:p>
          </p:txBody>
        </p:sp>
        <p:sp>
          <p:nvSpPr>
            <p:cNvPr id="72725" name="Text Box 21"/>
            <p:cNvSpPr txBox="1">
              <a:spLocks noChangeArrowheads="1"/>
            </p:cNvSpPr>
            <p:nvPr/>
          </p:nvSpPr>
          <p:spPr bwMode="auto">
            <a:xfrm>
              <a:off x="3107" y="3052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7</a:t>
              </a: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3788" y="3157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6</a:t>
              </a:r>
            </a:p>
          </p:txBody>
        </p:sp>
        <p:sp>
          <p:nvSpPr>
            <p:cNvPr id="72727" name="Text Box 23"/>
            <p:cNvSpPr txBox="1">
              <a:spLocks noChangeArrowheads="1"/>
            </p:cNvSpPr>
            <p:nvPr/>
          </p:nvSpPr>
          <p:spPr bwMode="auto">
            <a:xfrm>
              <a:off x="4332" y="3052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5</a:t>
              </a:r>
            </a:p>
          </p:txBody>
        </p:sp>
        <p:sp>
          <p:nvSpPr>
            <p:cNvPr id="72728" name="Text Box 24"/>
            <p:cNvSpPr txBox="1">
              <a:spLocks noChangeArrowheads="1"/>
            </p:cNvSpPr>
            <p:nvPr/>
          </p:nvSpPr>
          <p:spPr bwMode="auto">
            <a:xfrm>
              <a:off x="4740" y="259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4</a:t>
              </a:r>
            </a:p>
          </p:txBody>
        </p:sp>
        <p:sp>
          <p:nvSpPr>
            <p:cNvPr id="72729" name="Text Box 25"/>
            <p:cNvSpPr txBox="1">
              <a:spLocks noChangeArrowheads="1"/>
            </p:cNvSpPr>
            <p:nvPr/>
          </p:nvSpPr>
          <p:spPr bwMode="auto">
            <a:xfrm>
              <a:off x="4922" y="197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3</a:t>
              </a:r>
            </a:p>
          </p:txBody>
        </p:sp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4785" y="137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2</a:t>
              </a: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4377" y="935"/>
              <a:ext cx="9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30</a:t>
              </a:r>
              <a:r>
                <a:rPr lang="cs-CZ" altLang="cs-CZ" sz="1600" baseline="30000"/>
                <a:t>0</a:t>
              </a:r>
              <a:r>
                <a:rPr lang="cs-CZ" altLang="cs-CZ" sz="1600"/>
                <a:t> = 1 hodina</a:t>
              </a: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515" y="753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0 = 12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2971" y="920"/>
              <a:ext cx="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11</a:t>
              </a: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2563" y="1388"/>
              <a:ext cx="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10</a:t>
              </a:r>
            </a:p>
          </p:txBody>
        </p:sp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2472" y="196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9</a:t>
              </a:r>
            </a:p>
          </p:txBody>
        </p: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3638" y="1056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4643" y="2379"/>
              <a:ext cx="14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CC00"/>
                  </a:solidFill>
                </a:rPr>
                <a:t>V</a:t>
              </a:r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2971" y="2561"/>
              <a:ext cx="18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72740" name="Text Box 36"/>
            <p:cNvSpPr txBox="1">
              <a:spLocks noChangeArrowheads="1"/>
            </p:cNvSpPr>
            <p:nvPr/>
          </p:nvSpPr>
          <p:spPr bwMode="auto">
            <a:xfrm>
              <a:off x="3924" y="2553"/>
              <a:ext cx="1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CC00"/>
                  </a:solidFill>
                </a:rPr>
                <a:t>v</a:t>
              </a:r>
            </a:p>
          </p:txBody>
        </p:sp>
        <p:sp>
          <p:nvSpPr>
            <p:cNvPr id="72741" name="Text Box 37"/>
            <p:cNvSpPr txBox="1">
              <a:spLocks noChangeArrowheads="1"/>
            </p:cNvSpPr>
            <p:nvPr/>
          </p:nvSpPr>
          <p:spPr bwMode="auto">
            <a:xfrm>
              <a:off x="4158" y="1555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72743" name="Text Box 39"/>
            <p:cNvSpPr txBox="1">
              <a:spLocks noChangeArrowheads="1"/>
            </p:cNvSpPr>
            <p:nvPr/>
          </p:nvSpPr>
          <p:spPr bwMode="auto">
            <a:xfrm>
              <a:off x="3198" y="1827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72745" name="Freeform 41"/>
            <p:cNvSpPr>
              <a:spLocks/>
            </p:cNvSpPr>
            <p:nvPr/>
          </p:nvSpPr>
          <p:spPr bwMode="auto">
            <a:xfrm>
              <a:off x="3821" y="1407"/>
              <a:ext cx="346" cy="87"/>
            </a:xfrm>
            <a:custGeom>
              <a:avLst/>
              <a:gdLst>
                <a:gd name="T0" fmla="*/ 0 w 346"/>
                <a:gd name="T1" fmla="*/ 0 h 87"/>
                <a:gd name="T2" fmla="*/ 202 w 346"/>
                <a:gd name="T3" fmla="*/ 22 h 87"/>
                <a:gd name="T4" fmla="*/ 346 w 34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6" h="87">
                  <a:moveTo>
                    <a:pt x="0" y="0"/>
                  </a:moveTo>
                  <a:cubicBezTo>
                    <a:pt x="34" y="3"/>
                    <a:pt x="145" y="8"/>
                    <a:pt x="202" y="22"/>
                  </a:cubicBezTo>
                  <a:cubicBezTo>
                    <a:pt x="259" y="36"/>
                    <a:pt x="316" y="73"/>
                    <a:pt x="346" y="8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3003" name="Group 299"/>
          <p:cNvGrpSpPr>
            <a:grpSpLocks/>
          </p:cNvGrpSpPr>
          <p:nvPr/>
        </p:nvGrpSpPr>
        <p:grpSpPr bwMode="auto">
          <a:xfrm>
            <a:off x="1619250" y="3860800"/>
            <a:ext cx="1852613" cy="2447925"/>
            <a:chOff x="1020" y="2432"/>
            <a:chExt cx="1167" cy="1542"/>
          </a:xfrm>
        </p:grpSpPr>
        <p:grpSp>
          <p:nvGrpSpPr>
            <p:cNvPr id="73002" name="Group 298"/>
            <p:cNvGrpSpPr>
              <a:grpSpLocks/>
            </p:cNvGrpSpPr>
            <p:nvPr/>
          </p:nvGrpSpPr>
          <p:grpSpPr bwMode="auto">
            <a:xfrm>
              <a:off x="1109" y="2568"/>
              <a:ext cx="909" cy="1406"/>
              <a:chOff x="1109" y="2568"/>
              <a:chExt cx="909" cy="1406"/>
            </a:xfrm>
          </p:grpSpPr>
          <p:grpSp>
            <p:nvGrpSpPr>
              <p:cNvPr id="72748" name="Group 44"/>
              <p:cNvGrpSpPr>
                <a:grpSpLocks/>
              </p:cNvGrpSpPr>
              <p:nvPr/>
            </p:nvGrpSpPr>
            <p:grpSpPr bwMode="auto">
              <a:xfrm>
                <a:off x="1155" y="2841"/>
                <a:ext cx="92" cy="816"/>
                <a:chOff x="3920" y="2795"/>
                <a:chExt cx="92" cy="816"/>
              </a:xfrm>
            </p:grpSpPr>
            <p:sp>
              <p:nvSpPr>
                <p:cNvPr id="72749" name="Arc 4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0" name="Arc 4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1" name="Arc 4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2" name="Arc 4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3" name="Arc 4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4" name="Arc 5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5" name="Line 5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56" name="Line 5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757" name="Group 53"/>
              <p:cNvGrpSpPr>
                <a:grpSpLocks/>
              </p:cNvGrpSpPr>
              <p:nvPr/>
            </p:nvGrpSpPr>
            <p:grpSpPr bwMode="auto">
              <a:xfrm>
                <a:off x="1563" y="2841"/>
                <a:ext cx="92" cy="816"/>
                <a:chOff x="3920" y="2795"/>
                <a:chExt cx="92" cy="816"/>
              </a:xfrm>
            </p:grpSpPr>
            <p:sp>
              <p:nvSpPr>
                <p:cNvPr id="72758" name="Arc 5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9" name="Arc 5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0" name="Arc 5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1" name="Arc 5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2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3" name="Arc 5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4" name="Line 6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65" name="Line 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766" name="Group 62"/>
              <p:cNvGrpSpPr>
                <a:grpSpLocks/>
              </p:cNvGrpSpPr>
              <p:nvPr/>
            </p:nvGrpSpPr>
            <p:grpSpPr bwMode="auto">
              <a:xfrm>
                <a:off x="1926" y="2841"/>
                <a:ext cx="92" cy="816"/>
                <a:chOff x="3920" y="2795"/>
                <a:chExt cx="92" cy="816"/>
              </a:xfrm>
            </p:grpSpPr>
            <p:sp>
              <p:nvSpPr>
                <p:cNvPr id="72767" name="Arc 6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8" name="Arc 6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9" name="Arc 6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0" name="Arc 6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1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2" name="Arc 6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3" name="Line 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74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2775" name="Oval 71"/>
              <p:cNvSpPr>
                <a:spLocks noChangeArrowheads="1"/>
              </p:cNvSpPr>
              <p:nvPr/>
            </p:nvSpPr>
            <p:spPr bwMode="auto">
              <a:xfrm>
                <a:off x="1109" y="275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6" name="Oval 72"/>
              <p:cNvSpPr>
                <a:spLocks noChangeArrowheads="1"/>
              </p:cNvSpPr>
              <p:nvPr/>
            </p:nvSpPr>
            <p:spPr bwMode="auto">
              <a:xfrm>
                <a:off x="1517" y="275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7" name="Oval 73"/>
              <p:cNvSpPr>
                <a:spLocks noChangeArrowheads="1"/>
              </p:cNvSpPr>
              <p:nvPr/>
            </p:nvSpPr>
            <p:spPr bwMode="auto">
              <a:xfrm>
                <a:off x="1880" y="275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8" name="Oval 74"/>
              <p:cNvSpPr>
                <a:spLocks noChangeArrowheads="1"/>
              </p:cNvSpPr>
              <p:nvPr/>
            </p:nvSpPr>
            <p:spPr bwMode="auto">
              <a:xfrm>
                <a:off x="1109" y="365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9" name="Oval 75"/>
              <p:cNvSpPr>
                <a:spLocks noChangeArrowheads="1"/>
              </p:cNvSpPr>
              <p:nvPr/>
            </p:nvSpPr>
            <p:spPr bwMode="auto">
              <a:xfrm>
                <a:off x="1517" y="365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0" name="Line 76"/>
              <p:cNvSpPr>
                <a:spLocks noChangeShapeType="1"/>
              </p:cNvSpPr>
              <p:nvPr/>
            </p:nvSpPr>
            <p:spPr bwMode="auto">
              <a:xfrm>
                <a:off x="1155" y="2568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1" name="Line 77"/>
              <p:cNvSpPr>
                <a:spLocks noChangeShapeType="1"/>
              </p:cNvSpPr>
              <p:nvPr/>
            </p:nvSpPr>
            <p:spPr bwMode="auto">
              <a:xfrm>
                <a:off x="1563" y="2568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2" name="Line 78"/>
              <p:cNvSpPr>
                <a:spLocks noChangeShapeType="1"/>
              </p:cNvSpPr>
              <p:nvPr/>
            </p:nvSpPr>
            <p:spPr bwMode="auto">
              <a:xfrm>
                <a:off x="1926" y="2568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3" name="Oval 79"/>
              <p:cNvSpPr>
                <a:spLocks noChangeArrowheads="1"/>
              </p:cNvSpPr>
              <p:nvPr/>
            </p:nvSpPr>
            <p:spPr bwMode="auto">
              <a:xfrm>
                <a:off x="1880" y="365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4" name="Oval 80"/>
              <p:cNvSpPr>
                <a:spLocks noChangeArrowheads="1"/>
              </p:cNvSpPr>
              <p:nvPr/>
            </p:nvSpPr>
            <p:spPr bwMode="auto">
              <a:xfrm>
                <a:off x="1517" y="3884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2785" name="AutoShape 81"/>
              <p:cNvCxnSpPr>
                <a:cxnSpLocks noChangeShapeType="1"/>
                <a:stCxn id="72778" idx="4"/>
                <a:endCxn id="72784" idx="2"/>
              </p:cNvCxnSpPr>
              <p:nvPr/>
            </p:nvCxnSpPr>
            <p:spPr bwMode="auto">
              <a:xfrm rot="16200000" flipH="1">
                <a:off x="1245" y="3666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86" name="AutoShape 82"/>
              <p:cNvCxnSpPr>
                <a:cxnSpLocks noChangeShapeType="1"/>
                <a:stCxn id="72784" idx="0"/>
                <a:endCxn id="72779" idx="4"/>
              </p:cNvCxnSpPr>
              <p:nvPr/>
            </p:nvCxnSpPr>
            <p:spPr bwMode="auto">
              <a:xfrm flipV="1">
                <a:off x="1562" y="3757"/>
                <a:ext cx="0" cy="117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87" name="AutoShape 83"/>
              <p:cNvCxnSpPr>
                <a:cxnSpLocks noChangeShapeType="1"/>
                <a:stCxn id="72784" idx="6"/>
                <a:endCxn id="72783" idx="4"/>
              </p:cNvCxnSpPr>
              <p:nvPr/>
            </p:nvCxnSpPr>
            <p:spPr bwMode="auto">
              <a:xfrm flipV="1">
                <a:off x="1617" y="3757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001" name="Group 297"/>
            <p:cNvGrpSpPr>
              <a:grpSpLocks/>
            </p:cNvGrpSpPr>
            <p:nvPr/>
          </p:nvGrpSpPr>
          <p:grpSpPr bwMode="auto">
            <a:xfrm>
              <a:off x="1156" y="2432"/>
              <a:ext cx="1031" cy="1444"/>
              <a:chOff x="1156" y="2432"/>
              <a:chExt cx="1031" cy="1444"/>
            </a:xfrm>
          </p:grpSpPr>
          <p:sp>
            <p:nvSpPr>
              <p:cNvPr id="72789" name="Text Box 85"/>
              <p:cNvSpPr txBox="1">
                <a:spLocks noChangeArrowheads="1"/>
              </p:cNvSpPr>
              <p:nvPr/>
            </p:nvSpPr>
            <p:spPr bwMode="auto">
              <a:xfrm>
                <a:off x="1564" y="24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790" name="Text Box 86"/>
              <p:cNvSpPr txBox="1">
                <a:spLocks noChangeArrowheads="1"/>
              </p:cNvSpPr>
              <p:nvPr/>
            </p:nvSpPr>
            <p:spPr bwMode="auto">
              <a:xfrm>
                <a:off x="1915" y="24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791" name="Text Box 87"/>
              <p:cNvSpPr txBox="1">
                <a:spLocks noChangeArrowheads="1"/>
              </p:cNvSpPr>
              <p:nvPr/>
            </p:nvSpPr>
            <p:spPr bwMode="auto">
              <a:xfrm>
                <a:off x="1156" y="370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792" name="Text Box 88"/>
              <p:cNvSpPr txBox="1">
                <a:spLocks noChangeArrowheads="1"/>
              </p:cNvSpPr>
              <p:nvPr/>
            </p:nvSpPr>
            <p:spPr bwMode="auto">
              <a:xfrm>
                <a:off x="1564" y="370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793" name="Text Box 89"/>
              <p:cNvSpPr txBox="1">
                <a:spLocks noChangeArrowheads="1"/>
              </p:cNvSpPr>
              <p:nvPr/>
            </p:nvSpPr>
            <p:spPr bwMode="auto">
              <a:xfrm>
                <a:off x="1915" y="370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794" name="Text Box 90"/>
              <p:cNvSpPr txBox="1">
                <a:spLocks noChangeArrowheads="1"/>
              </p:cNvSpPr>
              <p:nvPr/>
            </p:nvSpPr>
            <p:spPr bwMode="auto">
              <a:xfrm>
                <a:off x="1156" y="24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sp>
          <p:nvSpPr>
            <p:cNvPr id="72795" name="Line 91"/>
            <p:cNvSpPr>
              <a:spLocks noChangeShapeType="1"/>
            </p:cNvSpPr>
            <p:nvPr/>
          </p:nvSpPr>
          <p:spPr bwMode="auto">
            <a:xfrm rot="10800000">
              <a:off x="1020" y="288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2998" name="Group 294"/>
          <p:cNvGrpSpPr>
            <a:grpSpLocks/>
          </p:cNvGrpSpPr>
          <p:nvPr/>
        </p:nvGrpSpPr>
        <p:grpSpPr bwMode="auto">
          <a:xfrm>
            <a:off x="1547813" y="3355975"/>
            <a:ext cx="1871662" cy="863600"/>
            <a:chOff x="975" y="2114"/>
            <a:chExt cx="1179" cy="544"/>
          </a:xfrm>
        </p:grpSpPr>
        <p:sp>
          <p:nvSpPr>
            <p:cNvPr id="72850" name="Rectangle 146"/>
            <p:cNvSpPr>
              <a:spLocks noChangeArrowheads="1"/>
            </p:cNvSpPr>
            <p:nvPr/>
          </p:nvSpPr>
          <p:spPr bwMode="auto">
            <a:xfrm>
              <a:off x="975" y="2114"/>
              <a:ext cx="1179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1" name="Oval 147"/>
            <p:cNvSpPr>
              <a:spLocks noChangeArrowheads="1"/>
            </p:cNvSpPr>
            <p:nvPr/>
          </p:nvSpPr>
          <p:spPr bwMode="auto">
            <a:xfrm>
              <a:off x="1111" y="247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2" name="Oval 148"/>
            <p:cNvSpPr>
              <a:spLocks noChangeArrowheads="1"/>
            </p:cNvSpPr>
            <p:nvPr/>
          </p:nvSpPr>
          <p:spPr bwMode="auto">
            <a:xfrm>
              <a:off x="1519" y="247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3" name="Oval 149"/>
            <p:cNvSpPr>
              <a:spLocks noChangeArrowheads="1"/>
            </p:cNvSpPr>
            <p:nvPr/>
          </p:nvSpPr>
          <p:spPr bwMode="auto">
            <a:xfrm>
              <a:off x="1882" y="247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4" name="Oval 150"/>
            <p:cNvSpPr>
              <a:spLocks noChangeArrowheads="1"/>
            </p:cNvSpPr>
            <p:nvPr/>
          </p:nvSpPr>
          <p:spPr bwMode="auto">
            <a:xfrm>
              <a:off x="1111" y="220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5" name="Oval 151"/>
            <p:cNvSpPr>
              <a:spLocks noChangeArrowheads="1"/>
            </p:cNvSpPr>
            <p:nvPr/>
          </p:nvSpPr>
          <p:spPr bwMode="auto">
            <a:xfrm>
              <a:off x="1474" y="220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6" name="Oval 152"/>
            <p:cNvSpPr>
              <a:spLocks noChangeArrowheads="1"/>
            </p:cNvSpPr>
            <p:nvPr/>
          </p:nvSpPr>
          <p:spPr bwMode="auto">
            <a:xfrm>
              <a:off x="1882" y="220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73010" name="Group 306"/>
          <p:cNvGrpSpPr>
            <a:grpSpLocks/>
          </p:cNvGrpSpPr>
          <p:nvPr/>
        </p:nvGrpSpPr>
        <p:grpSpPr bwMode="auto">
          <a:xfrm>
            <a:off x="1403350" y="1354138"/>
            <a:ext cx="2089150" cy="2362200"/>
            <a:chOff x="884" y="853"/>
            <a:chExt cx="1316" cy="1488"/>
          </a:xfrm>
        </p:grpSpPr>
        <p:grpSp>
          <p:nvGrpSpPr>
            <p:cNvPr id="73008" name="Group 304"/>
            <p:cNvGrpSpPr>
              <a:grpSpLocks/>
            </p:cNvGrpSpPr>
            <p:nvPr/>
          </p:nvGrpSpPr>
          <p:grpSpPr bwMode="auto">
            <a:xfrm>
              <a:off x="1121" y="853"/>
              <a:ext cx="1079" cy="1488"/>
              <a:chOff x="1121" y="853"/>
              <a:chExt cx="1079" cy="1488"/>
            </a:xfrm>
          </p:grpSpPr>
          <p:sp>
            <p:nvSpPr>
              <p:cNvPr id="72948" name="Text Box 244"/>
              <p:cNvSpPr txBox="1">
                <a:spLocks noChangeArrowheads="1"/>
              </p:cNvSpPr>
              <p:nvPr/>
            </p:nvSpPr>
            <p:spPr bwMode="auto">
              <a:xfrm>
                <a:off x="1496" y="21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949" name="Text Box 245"/>
              <p:cNvSpPr txBox="1">
                <a:spLocks noChangeArrowheads="1"/>
              </p:cNvSpPr>
              <p:nvPr/>
            </p:nvSpPr>
            <p:spPr bwMode="auto">
              <a:xfrm>
                <a:off x="1145" y="21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950" name="Text Box 246"/>
              <p:cNvSpPr txBox="1">
                <a:spLocks noChangeArrowheads="1"/>
              </p:cNvSpPr>
              <p:nvPr/>
            </p:nvSpPr>
            <p:spPr bwMode="auto">
              <a:xfrm>
                <a:off x="1928" y="85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951" name="Text Box 247"/>
              <p:cNvSpPr txBox="1">
                <a:spLocks noChangeArrowheads="1"/>
              </p:cNvSpPr>
              <p:nvPr/>
            </p:nvSpPr>
            <p:spPr bwMode="auto">
              <a:xfrm>
                <a:off x="1474" y="85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952" name="Text Box 248"/>
              <p:cNvSpPr txBox="1">
                <a:spLocks noChangeArrowheads="1"/>
              </p:cNvSpPr>
              <p:nvPr/>
            </p:nvSpPr>
            <p:spPr bwMode="auto">
              <a:xfrm>
                <a:off x="1121" y="85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953" name="Text Box 249"/>
              <p:cNvSpPr txBox="1">
                <a:spLocks noChangeArrowheads="1"/>
              </p:cNvSpPr>
              <p:nvPr/>
            </p:nvSpPr>
            <p:spPr bwMode="auto">
              <a:xfrm>
                <a:off x="1928" y="216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3009" name="Group 305"/>
            <p:cNvGrpSpPr>
              <a:grpSpLocks/>
            </p:cNvGrpSpPr>
            <p:nvPr/>
          </p:nvGrpSpPr>
          <p:grpSpPr bwMode="auto">
            <a:xfrm>
              <a:off x="1064" y="1017"/>
              <a:ext cx="909" cy="1189"/>
              <a:chOff x="1064" y="1017"/>
              <a:chExt cx="909" cy="1189"/>
            </a:xfrm>
          </p:grpSpPr>
          <p:cxnSp>
            <p:nvCxnSpPr>
              <p:cNvPr id="72955" name="AutoShape 251"/>
              <p:cNvCxnSpPr>
                <a:cxnSpLocks noChangeShapeType="1"/>
                <a:stCxn id="72984" idx="6"/>
                <a:endCxn id="72991" idx="2"/>
              </p:cNvCxnSpPr>
              <p:nvPr/>
            </p:nvCxnSpPr>
            <p:spPr bwMode="auto">
              <a:xfrm rot="10800000">
                <a:off x="1212" y="1072"/>
                <a:ext cx="253" cy="907"/>
              </a:xfrm>
              <a:prstGeom prst="bentConnector3">
                <a:avLst>
                  <a:gd name="adj1" fmla="val 49801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956" name="Group 252"/>
              <p:cNvGrpSpPr>
                <a:grpSpLocks/>
              </p:cNvGrpSpPr>
              <p:nvPr/>
            </p:nvGrpSpPr>
            <p:grpSpPr bwMode="auto">
              <a:xfrm rot="10800000">
                <a:off x="1835" y="1117"/>
                <a:ext cx="92" cy="816"/>
                <a:chOff x="3920" y="2795"/>
                <a:chExt cx="92" cy="816"/>
              </a:xfrm>
            </p:grpSpPr>
            <p:sp>
              <p:nvSpPr>
                <p:cNvPr id="72957" name="Arc 25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58" name="Arc 25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59" name="Arc 25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0" name="Arc 25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1" name="Arc 25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2" name="Arc 25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3" name="Line 25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64" name="Line 26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965" name="Group 261"/>
              <p:cNvGrpSpPr>
                <a:grpSpLocks/>
              </p:cNvGrpSpPr>
              <p:nvPr/>
            </p:nvGrpSpPr>
            <p:grpSpPr bwMode="auto">
              <a:xfrm rot="10800000">
                <a:off x="1427" y="1117"/>
                <a:ext cx="92" cy="816"/>
                <a:chOff x="3920" y="2795"/>
                <a:chExt cx="92" cy="816"/>
              </a:xfrm>
            </p:grpSpPr>
            <p:sp>
              <p:nvSpPr>
                <p:cNvPr id="72966" name="Arc 262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7" name="Arc 263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8" name="Arc 264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9" name="Arc 265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0" name="Arc 266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1" name="Arc 267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2" name="Line 26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73" name="Line 2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974" name="Group 270"/>
              <p:cNvGrpSpPr>
                <a:grpSpLocks/>
              </p:cNvGrpSpPr>
              <p:nvPr/>
            </p:nvGrpSpPr>
            <p:grpSpPr bwMode="auto">
              <a:xfrm rot="10800000">
                <a:off x="1064" y="1117"/>
                <a:ext cx="92" cy="816"/>
                <a:chOff x="3920" y="2795"/>
                <a:chExt cx="92" cy="816"/>
              </a:xfrm>
            </p:grpSpPr>
            <p:sp>
              <p:nvSpPr>
                <p:cNvPr id="72975" name="Arc 271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6" name="Arc 272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7" name="Arc 273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8" name="Arc 274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9" name="Arc 275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80" name="Arc 276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81" name="Line 27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82" name="Line 27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2983" name="Oval 279"/>
              <p:cNvSpPr>
                <a:spLocks noChangeArrowheads="1"/>
              </p:cNvSpPr>
              <p:nvPr/>
            </p:nvSpPr>
            <p:spPr bwMode="auto">
              <a:xfrm rot="10800000">
                <a:off x="1883" y="193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4" name="Oval 280"/>
              <p:cNvSpPr>
                <a:spLocks noChangeArrowheads="1"/>
              </p:cNvSpPr>
              <p:nvPr/>
            </p:nvSpPr>
            <p:spPr bwMode="auto">
              <a:xfrm rot="10800000">
                <a:off x="1475" y="193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5" name="Oval 281"/>
              <p:cNvSpPr>
                <a:spLocks noChangeArrowheads="1"/>
              </p:cNvSpPr>
              <p:nvPr/>
            </p:nvSpPr>
            <p:spPr bwMode="auto">
              <a:xfrm rot="10800000">
                <a:off x="1112" y="193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6" name="Oval 282"/>
              <p:cNvSpPr>
                <a:spLocks noChangeArrowheads="1"/>
              </p:cNvSpPr>
              <p:nvPr/>
            </p:nvSpPr>
            <p:spPr bwMode="auto">
              <a:xfrm rot="10800000">
                <a:off x="1883" y="102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7" name="Oval 283"/>
              <p:cNvSpPr>
                <a:spLocks noChangeArrowheads="1"/>
              </p:cNvSpPr>
              <p:nvPr/>
            </p:nvSpPr>
            <p:spPr bwMode="auto">
              <a:xfrm rot="10800000">
                <a:off x="1475" y="102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8" name="Line 284"/>
              <p:cNvSpPr>
                <a:spLocks noChangeShapeType="1"/>
              </p:cNvSpPr>
              <p:nvPr/>
            </p:nvSpPr>
            <p:spPr bwMode="auto">
              <a:xfrm rot="10800000">
                <a:off x="1927" y="2024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9" name="Line 285"/>
              <p:cNvSpPr>
                <a:spLocks noChangeShapeType="1"/>
              </p:cNvSpPr>
              <p:nvPr/>
            </p:nvSpPr>
            <p:spPr bwMode="auto">
              <a:xfrm rot="10800000">
                <a:off x="1519" y="2024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90" name="Line 286"/>
              <p:cNvSpPr>
                <a:spLocks noChangeShapeType="1"/>
              </p:cNvSpPr>
              <p:nvPr/>
            </p:nvSpPr>
            <p:spPr bwMode="auto">
              <a:xfrm rot="10800000">
                <a:off x="1156" y="2024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91" name="Oval 287"/>
              <p:cNvSpPr>
                <a:spLocks noChangeArrowheads="1"/>
              </p:cNvSpPr>
              <p:nvPr/>
            </p:nvSpPr>
            <p:spPr bwMode="auto">
              <a:xfrm rot="10800000">
                <a:off x="1112" y="102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2992" name="AutoShape 288"/>
              <p:cNvCxnSpPr>
                <a:cxnSpLocks noChangeShapeType="1"/>
                <a:stCxn id="72983" idx="6"/>
                <a:endCxn id="72987" idx="2"/>
              </p:cNvCxnSpPr>
              <p:nvPr/>
            </p:nvCxnSpPr>
            <p:spPr bwMode="auto">
              <a:xfrm rot="10800000">
                <a:off x="1575" y="1072"/>
                <a:ext cx="298" cy="907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993" name="AutoShape 289"/>
              <p:cNvCxnSpPr>
                <a:cxnSpLocks noChangeShapeType="1"/>
                <a:stCxn id="72986" idx="4"/>
                <a:endCxn id="72985" idx="6"/>
              </p:cNvCxnSpPr>
              <p:nvPr/>
            </p:nvCxnSpPr>
            <p:spPr bwMode="auto">
              <a:xfrm rot="16200000" flipH="1" flipV="1">
                <a:off x="1034" y="1085"/>
                <a:ext cx="962" cy="826"/>
              </a:xfrm>
              <a:prstGeom prst="bentConnector4">
                <a:avLst>
                  <a:gd name="adj1" fmla="val -13931"/>
                  <a:gd name="adj2" fmla="val 11622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2994" name="Line 290"/>
            <p:cNvSpPr>
              <a:spLocks noChangeShapeType="1"/>
            </p:cNvSpPr>
            <p:nvPr/>
          </p:nvSpPr>
          <p:spPr bwMode="auto">
            <a:xfrm rot="21600000">
              <a:off x="884" y="1034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2999" name="Text Box 295"/>
          <p:cNvSpPr txBox="1">
            <a:spLocks noChangeArrowheads="1"/>
          </p:cNvSpPr>
          <p:nvPr/>
        </p:nvSpPr>
        <p:spPr bwMode="auto">
          <a:xfrm>
            <a:off x="215900" y="3933825"/>
            <a:ext cx="820738" cy="447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8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3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0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7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4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1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vstup</a:t>
            </a:r>
          </a:p>
        </p:txBody>
      </p:sp>
      <p:sp>
        <p:nvSpPr>
          <p:cNvPr id="73000" name="Text Box 296"/>
          <p:cNvSpPr txBox="1">
            <a:spLocks noChangeArrowheads="1"/>
          </p:cNvSpPr>
          <p:nvPr/>
        </p:nvSpPr>
        <p:spPr bwMode="auto">
          <a:xfrm>
            <a:off x="180975" y="3357563"/>
            <a:ext cx="962025" cy="447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8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3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0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7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4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1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výstup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99" grpId="0" animBg="1"/>
      <p:bldP spid="73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88" name="Group 160"/>
          <p:cNvGrpSpPr>
            <a:grpSpLocks/>
          </p:cNvGrpSpPr>
          <p:nvPr/>
        </p:nvGrpSpPr>
        <p:grpSpPr bwMode="auto">
          <a:xfrm>
            <a:off x="323850" y="4076700"/>
            <a:ext cx="2232025" cy="2305050"/>
            <a:chOff x="204" y="2568"/>
            <a:chExt cx="1406" cy="1452"/>
          </a:xfrm>
        </p:grpSpPr>
        <p:grpSp>
          <p:nvGrpSpPr>
            <p:cNvPr id="73887" name="Group 159"/>
            <p:cNvGrpSpPr>
              <a:grpSpLocks/>
            </p:cNvGrpSpPr>
            <p:nvPr/>
          </p:nvGrpSpPr>
          <p:grpSpPr bwMode="auto">
            <a:xfrm>
              <a:off x="521" y="2568"/>
              <a:ext cx="1089" cy="1452"/>
              <a:chOff x="521" y="2568"/>
              <a:chExt cx="1089" cy="1452"/>
            </a:xfrm>
          </p:grpSpPr>
          <p:sp>
            <p:nvSpPr>
              <p:cNvPr id="73734" name="Text Box 6"/>
              <p:cNvSpPr txBox="1">
                <a:spLocks noChangeArrowheads="1"/>
              </p:cNvSpPr>
              <p:nvPr/>
            </p:nvSpPr>
            <p:spPr bwMode="auto">
              <a:xfrm>
                <a:off x="941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735" name="Text Box 7"/>
              <p:cNvSpPr txBox="1">
                <a:spLocks noChangeArrowheads="1"/>
              </p:cNvSpPr>
              <p:nvPr/>
            </p:nvSpPr>
            <p:spPr bwMode="auto">
              <a:xfrm>
                <a:off x="1338" y="256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736" name="Text Box 8"/>
              <p:cNvSpPr txBox="1">
                <a:spLocks noChangeArrowheads="1"/>
              </p:cNvSpPr>
              <p:nvPr/>
            </p:nvSpPr>
            <p:spPr bwMode="auto">
              <a:xfrm>
                <a:off x="521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737" name="Text Box 9"/>
              <p:cNvSpPr txBox="1">
                <a:spLocks noChangeArrowheads="1"/>
              </p:cNvSpPr>
              <p:nvPr/>
            </p:nvSpPr>
            <p:spPr bwMode="auto">
              <a:xfrm>
                <a:off x="930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738" name="Text Box 10"/>
              <p:cNvSpPr txBox="1">
                <a:spLocks noChangeArrowheads="1"/>
              </p:cNvSpPr>
              <p:nvPr/>
            </p:nvSpPr>
            <p:spPr bwMode="auto">
              <a:xfrm>
                <a:off x="1293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555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3740" name="Group 12"/>
            <p:cNvGrpSpPr>
              <a:grpSpLocks/>
            </p:cNvGrpSpPr>
            <p:nvPr/>
          </p:nvGrpSpPr>
          <p:grpSpPr bwMode="auto">
            <a:xfrm rot="21600000">
              <a:off x="464" y="2712"/>
              <a:ext cx="919" cy="1189"/>
              <a:chOff x="2008" y="2795"/>
              <a:chExt cx="919" cy="1189"/>
            </a:xfrm>
          </p:grpSpPr>
          <p:grpSp>
            <p:nvGrpSpPr>
              <p:cNvPr id="73741" name="Group 13"/>
              <p:cNvGrpSpPr>
                <a:grpSpLocks/>
              </p:cNvGrpSpPr>
              <p:nvPr/>
            </p:nvGrpSpPr>
            <p:grpSpPr bwMode="auto">
              <a:xfrm>
                <a:off x="2064" y="3068"/>
                <a:ext cx="92" cy="816"/>
                <a:chOff x="3920" y="2795"/>
                <a:chExt cx="92" cy="816"/>
              </a:xfrm>
            </p:grpSpPr>
            <p:sp>
              <p:nvSpPr>
                <p:cNvPr id="73742" name="Arc 1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3" name="Arc 1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4" name="Arc 1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5" name="Arc 1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6" name="Arc 1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7" name="Arc 1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8" name="Line 2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49" name="Line 2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750" name="Group 22"/>
              <p:cNvGrpSpPr>
                <a:grpSpLocks/>
              </p:cNvGrpSpPr>
              <p:nvPr/>
            </p:nvGrpSpPr>
            <p:grpSpPr bwMode="auto">
              <a:xfrm>
                <a:off x="2472" y="3068"/>
                <a:ext cx="92" cy="816"/>
                <a:chOff x="3920" y="2795"/>
                <a:chExt cx="92" cy="816"/>
              </a:xfrm>
            </p:grpSpPr>
            <p:sp>
              <p:nvSpPr>
                <p:cNvPr id="73751" name="Arc 2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2" name="Arc 2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3" name="Arc 2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4" name="Arc 2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5" name="Arc 2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6" name="Arc 2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7" name="Line 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58" name="Line 3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759" name="Group 31"/>
              <p:cNvGrpSpPr>
                <a:grpSpLocks/>
              </p:cNvGrpSpPr>
              <p:nvPr/>
            </p:nvGrpSpPr>
            <p:grpSpPr bwMode="auto">
              <a:xfrm>
                <a:off x="2835" y="3068"/>
                <a:ext cx="92" cy="816"/>
                <a:chOff x="3920" y="2795"/>
                <a:chExt cx="92" cy="816"/>
              </a:xfrm>
            </p:grpSpPr>
            <p:sp>
              <p:nvSpPr>
                <p:cNvPr id="73760" name="Arc 32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1" name="Arc 33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2" name="Arc 34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3" name="Arc 35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4" name="Arc 36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5" name="Arc 37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6" name="Line 3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67" name="Line 3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3768" name="Oval 40"/>
              <p:cNvSpPr>
                <a:spLocks noChangeArrowheads="1"/>
              </p:cNvSpPr>
              <p:nvPr/>
            </p:nvSpPr>
            <p:spPr bwMode="auto">
              <a:xfrm>
                <a:off x="2018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69" name="Oval 41"/>
              <p:cNvSpPr>
                <a:spLocks noChangeArrowheads="1"/>
              </p:cNvSpPr>
              <p:nvPr/>
            </p:nvSpPr>
            <p:spPr bwMode="auto">
              <a:xfrm>
                <a:off x="2426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0" name="Oval 42"/>
              <p:cNvSpPr>
                <a:spLocks noChangeArrowheads="1"/>
              </p:cNvSpPr>
              <p:nvPr/>
            </p:nvSpPr>
            <p:spPr bwMode="auto">
              <a:xfrm>
                <a:off x="2789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1" name="Oval 43"/>
              <p:cNvSpPr>
                <a:spLocks noChangeArrowheads="1"/>
              </p:cNvSpPr>
              <p:nvPr/>
            </p:nvSpPr>
            <p:spPr bwMode="auto">
              <a:xfrm>
                <a:off x="2018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2" name="Oval 44"/>
              <p:cNvSpPr>
                <a:spLocks noChangeArrowheads="1"/>
              </p:cNvSpPr>
              <p:nvPr/>
            </p:nvSpPr>
            <p:spPr bwMode="auto">
              <a:xfrm>
                <a:off x="2426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>
                <a:off x="2064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>
                <a:off x="2835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6" name="Oval 48"/>
              <p:cNvSpPr>
                <a:spLocks noChangeArrowheads="1"/>
              </p:cNvSpPr>
              <p:nvPr/>
            </p:nvSpPr>
            <p:spPr bwMode="auto">
              <a:xfrm>
                <a:off x="2789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3777" name="AutoShape 49"/>
              <p:cNvCxnSpPr>
                <a:cxnSpLocks noChangeShapeType="1"/>
                <a:stCxn id="73771" idx="6"/>
                <a:endCxn id="73769" idx="2"/>
              </p:cNvCxnSpPr>
              <p:nvPr/>
            </p:nvCxnSpPr>
            <p:spPr bwMode="auto">
              <a:xfrm flipV="1">
                <a:off x="2118" y="3022"/>
                <a:ext cx="298" cy="907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78" name="AutoShape 50"/>
              <p:cNvCxnSpPr>
                <a:cxnSpLocks noChangeShapeType="1"/>
                <a:stCxn id="73772" idx="6"/>
                <a:endCxn id="73770" idx="2"/>
              </p:cNvCxnSpPr>
              <p:nvPr/>
            </p:nvCxnSpPr>
            <p:spPr bwMode="auto">
              <a:xfrm flipV="1">
                <a:off x="2526" y="3022"/>
                <a:ext cx="253" cy="907"/>
              </a:xfrm>
              <a:prstGeom prst="bentConnector3">
                <a:avLst>
                  <a:gd name="adj1" fmla="val 49801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79" name="AutoShape 51"/>
              <p:cNvCxnSpPr>
                <a:cxnSpLocks noChangeShapeType="1"/>
                <a:stCxn id="73776" idx="4"/>
                <a:endCxn id="73768" idx="2"/>
              </p:cNvCxnSpPr>
              <p:nvPr/>
            </p:nvCxnSpPr>
            <p:spPr bwMode="auto">
              <a:xfrm rot="16200000" flipV="1">
                <a:off x="1940" y="3090"/>
                <a:ext cx="962" cy="826"/>
              </a:xfrm>
              <a:prstGeom prst="bentConnector4">
                <a:avLst>
                  <a:gd name="adj1" fmla="val -13931"/>
                  <a:gd name="adj2" fmla="val 11622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3780" name="Line 52"/>
            <p:cNvSpPr>
              <a:spLocks noChangeShapeType="1"/>
            </p:cNvSpPr>
            <p:nvPr/>
          </p:nvSpPr>
          <p:spPr bwMode="auto">
            <a:xfrm rot="10800000">
              <a:off x="204" y="307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3781" name="Rectangle 53"/>
          <p:cNvSpPr>
            <a:spLocks noChangeArrowheads="1"/>
          </p:cNvSpPr>
          <p:nvPr/>
        </p:nvSpPr>
        <p:spPr bwMode="auto">
          <a:xfrm>
            <a:off x="539750" y="188913"/>
            <a:ext cx="799306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Určete označení daného zapojení a nakreslete fázorový diagram</a:t>
            </a:r>
          </a:p>
        </p:txBody>
      </p:sp>
      <p:grpSp>
        <p:nvGrpSpPr>
          <p:cNvPr id="73892" name="Group 164"/>
          <p:cNvGrpSpPr>
            <a:grpSpLocks/>
          </p:cNvGrpSpPr>
          <p:nvPr/>
        </p:nvGrpSpPr>
        <p:grpSpPr bwMode="auto">
          <a:xfrm>
            <a:off x="250825" y="1484313"/>
            <a:ext cx="2233613" cy="2449512"/>
            <a:chOff x="158" y="935"/>
            <a:chExt cx="1407" cy="1543"/>
          </a:xfrm>
        </p:grpSpPr>
        <p:grpSp>
          <p:nvGrpSpPr>
            <p:cNvPr id="73891" name="Group 163"/>
            <p:cNvGrpSpPr>
              <a:grpSpLocks/>
            </p:cNvGrpSpPr>
            <p:nvPr/>
          </p:nvGrpSpPr>
          <p:grpSpPr bwMode="auto">
            <a:xfrm>
              <a:off x="430" y="935"/>
              <a:ext cx="909" cy="1406"/>
              <a:chOff x="430" y="935"/>
              <a:chExt cx="909" cy="1406"/>
            </a:xfrm>
          </p:grpSpPr>
          <p:grpSp>
            <p:nvGrpSpPr>
              <p:cNvPr id="73785" name="Group 57"/>
              <p:cNvGrpSpPr>
                <a:grpSpLocks/>
              </p:cNvGrpSpPr>
              <p:nvPr/>
            </p:nvGrpSpPr>
            <p:grpSpPr bwMode="auto">
              <a:xfrm rot="10800000">
                <a:off x="1201" y="1252"/>
                <a:ext cx="92" cy="816"/>
                <a:chOff x="3920" y="2795"/>
                <a:chExt cx="92" cy="816"/>
              </a:xfrm>
            </p:grpSpPr>
            <p:sp>
              <p:nvSpPr>
                <p:cNvPr id="73786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87" name="Arc 59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88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89" name="Arc 61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0" name="Arc 62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1" name="Arc 63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2" name="Line 6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93" name="Line 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794" name="Group 66"/>
              <p:cNvGrpSpPr>
                <a:grpSpLocks/>
              </p:cNvGrpSpPr>
              <p:nvPr/>
            </p:nvGrpSpPr>
            <p:grpSpPr bwMode="auto">
              <a:xfrm rot="10800000">
                <a:off x="793" y="1252"/>
                <a:ext cx="92" cy="816"/>
                <a:chOff x="3920" y="2795"/>
                <a:chExt cx="92" cy="816"/>
              </a:xfrm>
            </p:grpSpPr>
            <p:sp>
              <p:nvSpPr>
                <p:cNvPr id="73795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6" name="Arc 68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7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8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9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0" name="Arc 72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1" name="Line 7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802" name="Line 7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803" name="Group 75"/>
              <p:cNvGrpSpPr>
                <a:grpSpLocks/>
              </p:cNvGrpSpPr>
              <p:nvPr/>
            </p:nvGrpSpPr>
            <p:grpSpPr bwMode="auto">
              <a:xfrm rot="10800000">
                <a:off x="430" y="1252"/>
                <a:ext cx="92" cy="816"/>
                <a:chOff x="3920" y="2795"/>
                <a:chExt cx="92" cy="816"/>
              </a:xfrm>
            </p:grpSpPr>
            <p:sp>
              <p:nvSpPr>
                <p:cNvPr id="73804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5" name="Arc 77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6" name="Arc 78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7" name="Arc 79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8" name="Arc 80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9" name="Arc 81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10" name="Line 8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811" name="Line 8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3812" name="Oval 84"/>
              <p:cNvSpPr>
                <a:spLocks noChangeArrowheads="1"/>
              </p:cNvSpPr>
              <p:nvPr/>
            </p:nvSpPr>
            <p:spPr bwMode="auto">
              <a:xfrm rot="10800000">
                <a:off x="1249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3" name="Oval 85"/>
              <p:cNvSpPr>
                <a:spLocks noChangeArrowheads="1"/>
              </p:cNvSpPr>
              <p:nvPr/>
            </p:nvSpPr>
            <p:spPr bwMode="auto">
              <a:xfrm rot="10800000">
                <a:off x="841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4" name="Oval 86"/>
              <p:cNvSpPr>
                <a:spLocks noChangeArrowheads="1"/>
              </p:cNvSpPr>
              <p:nvPr/>
            </p:nvSpPr>
            <p:spPr bwMode="auto">
              <a:xfrm rot="10800000">
                <a:off x="478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5" name="Oval 87"/>
              <p:cNvSpPr>
                <a:spLocks noChangeArrowheads="1"/>
              </p:cNvSpPr>
              <p:nvPr/>
            </p:nvSpPr>
            <p:spPr bwMode="auto">
              <a:xfrm rot="10800000">
                <a:off x="1249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6" name="Oval 88"/>
              <p:cNvSpPr>
                <a:spLocks noChangeArrowheads="1"/>
              </p:cNvSpPr>
              <p:nvPr/>
            </p:nvSpPr>
            <p:spPr bwMode="auto">
              <a:xfrm rot="10800000">
                <a:off x="841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7" name="Line 89"/>
              <p:cNvSpPr>
                <a:spLocks noChangeShapeType="1"/>
              </p:cNvSpPr>
              <p:nvPr/>
            </p:nvSpPr>
            <p:spPr bwMode="auto">
              <a:xfrm rot="10800000">
                <a:off x="1293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8" name="Line 90"/>
              <p:cNvSpPr>
                <a:spLocks noChangeShapeType="1"/>
              </p:cNvSpPr>
              <p:nvPr/>
            </p:nvSpPr>
            <p:spPr bwMode="auto">
              <a:xfrm rot="10800000">
                <a:off x="885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9" name="Line 91"/>
              <p:cNvSpPr>
                <a:spLocks noChangeShapeType="1"/>
              </p:cNvSpPr>
              <p:nvPr/>
            </p:nvSpPr>
            <p:spPr bwMode="auto">
              <a:xfrm rot="10800000">
                <a:off x="522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20" name="Oval 92"/>
              <p:cNvSpPr>
                <a:spLocks noChangeArrowheads="1"/>
              </p:cNvSpPr>
              <p:nvPr/>
            </p:nvSpPr>
            <p:spPr bwMode="auto">
              <a:xfrm rot="10800000">
                <a:off x="478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21" name="Oval 93"/>
              <p:cNvSpPr>
                <a:spLocks noChangeArrowheads="1"/>
              </p:cNvSpPr>
              <p:nvPr/>
            </p:nvSpPr>
            <p:spPr bwMode="auto">
              <a:xfrm rot="10800000">
                <a:off x="841" y="935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3822" name="AutoShape 94"/>
              <p:cNvCxnSpPr>
                <a:cxnSpLocks noChangeShapeType="1"/>
                <a:stCxn id="73815" idx="4"/>
                <a:endCxn id="73821" idx="2"/>
              </p:cNvCxnSpPr>
              <p:nvPr/>
            </p:nvCxnSpPr>
            <p:spPr bwMode="auto">
              <a:xfrm rot="5400000" flipH="1">
                <a:off x="1032" y="889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23" name="AutoShape 95"/>
              <p:cNvCxnSpPr>
                <a:cxnSpLocks noChangeShapeType="1"/>
                <a:stCxn id="73821" idx="0"/>
                <a:endCxn id="73816" idx="4"/>
              </p:cNvCxnSpPr>
              <p:nvPr/>
            </p:nvCxnSpPr>
            <p:spPr bwMode="auto">
              <a:xfrm>
                <a:off x="886" y="1035"/>
                <a:ext cx="0" cy="117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24" name="AutoShape 96"/>
              <p:cNvCxnSpPr>
                <a:cxnSpLocks noChangeShapeType="1"/>
                <a:stCxn id="73821" idx="6"/>
                <a:endCxn id="73820" idx="4"/>
              </p:cNvCxnSpPr>
              <p:nvPr/>
            </p:nvCxnSpPr>
            <p:spPr bwMode="auto">
              <a:xfrm rot="10800000" flipV="1">
                <a:off x="523" y="980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890" name="Group 162"/>
            <p:cNvGrpSpPr>
              <a:grpSpLocks/>
            </p:cNvGrpSpPr>
            <p:nvPr/>
          </p:nvGrpSpPr>
          <p:grpSpPr bwMode="auto">
            <a:xfrm>
              <a:off x="261" y="1032"/>
              <a:ext cx="1304" cy="1446"/>
              <a:chOff x="261" y="1032"/>
              <a:chExt cx="1304" cy="1446"/>
            </a:xfrm>
          </p:grpSpPr>
          <p:sp>
            <p:nvSpPr>
              <p:cNvPr id="73826" name="Text Box 98"/>
              <p:cNvSpPr txBox="1">
                <a:spLocks noChangeArrowheads="1"/>
              </p:cNvSpPr>
              <p:nvPr/>
            </p:nvSpPr>
            <p:spPr bwMode="auto">
              <a:xfrm>
                <a:off x="885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827" name="Text Box 99"/>
              <p:cNvSpPr txBox="1">
                <a:spLocks noChangeArrowheads="1"/>
              </p:cNvSpPr>
              <p:nvPr/>
            </p:nvSpPr>
            <p:spPr bwMode="auto">
              <a:xfrm>
                <a:off x="534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828" name="Text Box 100"/>
              <p:cNvSpPr txBox="1">
                <a:spLocks noChangeArrowheads="1"/>
              </p:cNvSpPr>
              <p:nvPr/>
            </p:nvSpPr>
            <p:spPr bwMode="auto">
              <a:xfrm>
                <a:off x="1020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829" name="Text Box 101"/>
              <p:cNvSpPr txBox="1">
                <a:spLocks noChangeArrowheads="1"/>
              </p:cNvSpPr>
              <p:nvPr/>
            </p:nvSpPr>
            <p:spPr bwMode="auto">
              <a:xfrm>
                <a:off x="612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830" name="Text Box 102"/>
              <p:cNvSpPr txBox="1">
                <a:spLocks noChangeArrowheads="1"/>
              </p:cNvSpPr>
              <p:nvPr/>
            </p:nvSpPr>
            <p:spPr bwMode="auto">
              <a:xfrm>
                <a:off x="261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831" name="Text Box 103"/>
              <p:cNvSpPr txBox="1">
                <a:spLocks noChangeArrowheads="1"/>
              </p:cNvSpPr>
              <p:nvPr/>
            </p:nvSpPr>
            <p:spPr bwMode="auto">
              <a:xfrm>
                <a:off x="1293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sp>
          <p:nvSpPr>
            <p:cNvPr id="73832" name="Line 104"/>
            <p:cNvSpPr>
              <a:spLocks noChangeShapeType="1"/>
            </p:cNvSpPr>
            <p:nvPr/>
          </p:nvSpPr>
          <p:spPr bwMode="auto">
            <a:xfrm rot="21600000">
              <a:off x="158" y="1207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3889" name="Group 161"/>
          <p:cNvGrpSpPr>
            <a:grpSpLocks/>
          </p:cNvGrpSpPr>
          <p:nvPr/>
        </p:nvGrpSpPr>
        <p:grpSpPr bwMode="auto">
          <a:xfrm>
            <a:off x="539750" y="3573463"/>
            <a:ext cx="2016125" cy="863600"/>
            <a:chOff x="340" y="2251"/>
            <a:chExt cx="1270" cy="544"/>
          </a:xfrm>
        </p:grpSpPr>
        <p:sp>
          <p:nvSpPr>
            <p:cNvPr id="73835" name="Rectangle 107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6" name="Oval 108"/>
            <p:cNvSpPr>
              <a:spLocks noChangeArrowheads="1"/>
            </p:cNvSpPr>
            <p:nvPr/>
          </p:nvSpPr>
          <p:spPr bwMode="auto">
            <a:xfrm>
              <a:off x="476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7" name="Oval 109"/>
            <p:cNvSpPr>
              <a:spLocks noChangeArrowheads="1"/>
            </p:cNvSpPr>
            <p:nvPr/>
          </p:nvSpPr>
          <p:spPr bwMode="auto">
            <a:xfrm>
              <a:off x="884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8" name="Oval 110"/>
            <p:cNvSpPr>
              <a:spLocks noChangeArrowheads="1"/>
            </p:cNvSpPr>
            <p:nvPr/>
          </p:nvSpPr>
          <p:spPr bwMode="auto">
            <a:xfrm>
              <a:off x="1247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9" name="Oval 111"/>
            <p:cNvSpPr>
              <a:spLocks noChangeArrowheads="1"/>
            </p:cNvSpPr>
            <p:nvPr/>
          </p:nvSpPr>
          <p:spPr bwMode="auto">
            <a:xfrm>
              <a:off x="476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40" name="Oval 112"/>
            <p:cNvSpPr>
              <a:spLocks noChangeArrowheads="1"/>
            </p:cNvSpPr>
            <p:nvPr/>
          </p:nvSpPr>
          <p:spPr bwMode="auto">
            <a:xfrm>
              <a:off x="839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41" name="Oval 113"/>
            <p:cNvSpPr>
              <a:spLocks noChangeArrowheads="1"/>
            </p:cNvSpPr>
            <p:nvPr/>
          </p:nvSpPr>
          <p:spPr bwMode="auto">
            <a:xfrm>
              <a:off x="1247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3847" name="Line 119"/>
          <p:cNvSpPr>
            <a:spLocks noChangeShapeType="1"/>
          </p:cNvSpPr>
          <p:nvPr/>
        </p:nvSpPr>
        <p:spPr bwMode="auto">
          <a:xfrm flipV="1">
            <a:off x="6480175" y="2349500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48" name="Line 120"/>
          <p:cNvSpPr>
            <a:spLocks noChangeShapeType="1"/>
          </p:cNvSpPr>
          <p:nvPr/>
        </p:nvSpPr>
        <p:spPr bwMode="auto">
          <a:xfrm rot="7200000" flipV="1">
            <a:off x="7161213" y="3536950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49" name="Line 121"/>
          <p:cNvSpPr>
            <a:spLocks noChangeShapeType="1"/>
          </p:cNvSpPr>
          <p:nvPr/>
        </p:nvSpPr>
        <p:spPr bwMode="auto">
          <a:xfrm rot="14400000" flipV="1">
            <a:off x="5794376" y="3536950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50" name="Line 122"/>
          <p:cNvSpPr>
            <a:spLocks noChangeShapeType="1"/>
          </p:cNvSpPr>
          <p:nvPr/>
        </p:nvSpPr>
        <p:spPr bwMode="auto">
          <a:xfrm flipV="1">
            <a:off x="7164388" y="2782888"/>
            <a:ext cx="0" cy="2301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53" name="Line 125"/>
          <p:cNvSpPr>
            <a:spLocks noChangeShapeType="1"/>
          </p:cNvSpPr>
          <p:nvPr/>
        </p:nvSpPr>
        <p:spPr bwMode="auto">
          <a:xfrm rot="1800000" flipV="1">
            <a:off x="6938963" y="2220913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69" name="Text Box 141"/>
          <p:cNvSpPr txBox="1">
            <a:spLocks noChangeArrowheads="1"/>
          </p:cNvSpPr>
          <p:nvPr/>
        </p:nvSpPr>
        <p:spPr bwMode="auto">
          <a:xfrm>
            <a:off x="4859338" y="1773238"/>
            <a:ext cx="194468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330</a:t>
            </a:r>
            <a:r>
              <a:rPr lang="cs-CZ" altLang="cs-CZ" sz="1600" baseline="30000"/>
              <a:t>0</a:t>
            </a:r>
            <a:r>
              <a:rPr lang="cs-CZ" altLang="cs-CZ" sz="1600"/>
              <a:t> = 11 hodin</a:t>
            </a:r>
          </a:p>
        </p:txBody>
      </p:sp>
      <p:sp>
        <p:nvSpPr>
          <p:cNvPr id="73874" name="Text Box 146"/>
          <p:cNvSpPr txBox="1">
            <a:spLocks noChangeArrowheads="1"/>
          </p:cNvSpPr>
          <p:nvPr/>
        </p:nvSpPr>
        <p:spPr bwMode="auto">
          <a:xfrm>
            <a:off x="6219825" y="2278063"/>
            <a:ext cx="212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3875" name="Text Box 147"/>
          <p:cNvSpPr txBox="1">
            <a:spLocks noChangeArrowheads="1"/>
          </p:cNvSpPr>
          <p:nvPr/>
        </p:nvSpPr>
        <p:spPr bwMode="auto">
          <a:xfrm>
            <a:off x="7815263" y="4378325"/>
            <a:ext cx="2000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3876" name="Text Box 148"/>
          <p:cNvSpPr txBox="1">
            <a:spLocks noChangeArrowheads="1"/>
          </p:cNvSpPr>
          <p:nvPr/>
        </p:nvSpPr>
        <p:spPr bwMode="auto">
          <a:xfrm>
            <a:off x="5167313" y="4667250"/>
            <a:ext cx="250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3877" name="Text Box 149"/>
          <p:cNvSpPr txBox="1">
            <a:spLocks noChangeArrowheads="1"/>
          </p:cNvSpPr>
          <p:nvPr/>
        </p:nvSpPr>
        <p:spPr bwMode="auto">
          <a:xfrm>
            <a:off x="6877050" y="5026025"/>
            <a:ext cx="225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3878" name="Text Box 150"/>
          <p:cNvSpPr txBox="1">
            <a:spLocks noChangeArrowheads="1"/>
          </p:cNvSpPr>
          <p:nvPr/>
        </p:nvSpPr>
        <p:spPr bwMode="auto">
          <a:xfrm>
            <a:off x="7235825" y="2708275"/>
            <a:ext cx="2381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3879" name="Text Box 151"/>
          <p:cNvSpPr txBox="1">
            <a:spLocks noChangeArrowheads="1"/>
          </p:cNvSpPr>
          <p:nvPr/>
        </p:nvSpPr>
        <p:spPr bwMode="auto">
          <a:xfrm>
            <a:off x="5057775" y="3513138"/>
            <a:ext cx="288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3881" name="Line 153"/>
          <p:cNvSpPr>
            <a:spLocks noChangeShapeType="1"/>
          </p:cNvSpPr>
          <p:nvPr/>
        </p:nvSpPr>
        <p:spPr bwMode="auto">
          <a:xfrm rot="7200000" flipV="1">
            <a:off x="6154738" y="3357562"/>
            <a:ext cx="0" cy="2301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82" name="Line 154"/>
          <p:cNvSpPr>
            <a:spLocks noChangeShapeType="1"/>
          </p:cNvSpPr>
          <p:nvPr/>
        </p:nvSpPr>
        <p:spPr bwMode="auto">
          <a:xfrm rot="14400000" flipV="1">
            <a:off x="6154738" y="2206625"/>
            <a:ext cx="0" cy="23018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85" name="Freeform 157"/>
          <p:cNvSpPr>
            <a:spLocks/>
          </p:cNvSpPr>
          <p:nvPr/>
        </p:nvSpPr>
        <p:spPr bwMode="auto">
          <a:xfrm>
            <a:off x="6005513" y="3565525"/>
            <a:ext cx="844550" cy="790575"/>
          </a:xfrm>
          <a:custGeom>
            <a:avLst/>
            <a:gdLst>
              <a:gd name="T0" fmla="*/ 400 w 532"/>
              <a:gd name="T1" fmla="*/ 51 h 498"/>
              <a:gd name="T2" fmla="*/ 530 w 532"/>
              <a:gd name="T3" fmla="*/ 216 h 498"/>
              <a:gd name="T4" fmla="*/ 412 w 532"/>
              <a:gd name="T5" fmla="*/ 458 h 498"/>
              <a:gd name="T6" fmla="*/ 127 w 532"/>
              <a:gd name="T7" fmla="*/ 454 h 498"/>
              <a:gd name="T8" fmla="*/ 33 w 532"/>
              <a:gd name="T9" fmla="*/ 310 h 498"/>
              <a:gd name="T10" fmla="*/ 19 w 532"/>
              <a:gd name="T11" fmla="*/ 173 h 498"/>
              <a:gd name="T12" fmla="*/ 148 w 532"/>
              <a:gd name="T13" fmla="*/ 29 h 498"/>
              <a:gd name="T14" fmla="*/ 271 w 532"/>
              <a:gd name="T15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2" h="498">
                <a:moveTo>
                  <a:pt x="400" y="51"/>
                </a:moveTo>
                <a:cubicBezTo>
                  <a:pt x="422" y="78"/>
                  <a:pt x="528" y="148"/>
                  <a:pt x="530" y="216"/>
                </a:cubicBezTo>
                <a:cubicBezTo>
                  <a:pt x="532" y="284"/>
                  <a:pt x="479" y="418"/>
                  <a:pt x="412" y="458"/>
                </a:cubicBezTo>
                <a:cubicBezTo>
                  <a:pt x="345" y="498"/>
                  <a:pt x="190" y="479"/>
                  <a:pt x="127" y="454"/>
                </a:cubicBezTo>
                <a:cubicBezTo>
                  <a:pt x="64" y="429"/>
                  <a:pt x="51" y="357"/>
                  <a:pt x="33" y="310"/>
                </a:cubicBezTo>
                <a:cubicBezTo>
                  <a:pt x="15" y="263"/>
                  <a:pt x="0" y="220"/>
                  <a:pt x="19" y="173"/>
                </a:cubicBezTo>
                <a:cubicBezTo>
                  <a:pt x="38" y="126"/>
                  <a:pt x="106" y="58"/>
                  <a:pt x="148" y="29"/>
                </a:cubicBezTo>
                <a:cubicBezTo>
                  <a:pt x="190" y="0"/>
                  <a:pt x="246" y="6"/>
                  <a:pt x="27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86" name="Text Box 158"/>
          <p:cNvSpPr txBox="1">
            <a:spLocks noChangeArrowheads="1"/>
          </p:cNvSpPr>
          <p:nvPr/>
        </p:nvSpPr>
        <p:spPr bwMode="auto">
          <a:xfrm>
            <a:off x="2987675" y="5876925"/>
            <a:ext cx="2881313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Dy11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47" grpId="0" animBg="1"/>
      <p:bldP spid="73848" grpId="0" animBg="1"/>
      <p:bldP spid="73849" grpId="0" animBg="1"/>
      <p:bldP spid="73850" grpId="0" animBg="1"/>
      <p:bldP spid="73853" grpId="0" animBg="1"/>
      <p:bldP spid="73869" grpId="0" animBg="1"/>
      <p:bldP spid="73874" grpId="0"/>
      <p:bldP spid="73875" grpId="0"/>
      <p:bldP spid="73876" grpId="0"/>
      <p:bldP spid="73877" grpId="0"/>
      <p:bldP spid="73878" grpId="0"/>
      <p:bldP spid="73879" grpId="0"/>
      <p:bldP spid="73881" grpId="0" animBg="1"/>
      <p:bldP spid="73882" grpId="0" animBg="1"/>
      <p:bldP spid="73885" grpId="0" animBg="1"/>
      <p:bldP spid="738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84" name="Group 332"/>
          <p:cNvGrpSpPr>
            <a:grpSpLocks/>
          </p:cNvGrpSpPr>
          <p:nvPr/>
        </p:nvGrpSpPr>
        <p:grpSpPr bwMode="auto">
          <a:xfrm>
            <a:off x="611188" y="4581525"/>
            <a:ext cx="2520950" cy="2232025"/>
            <a:chOff x="158" y="2886"/>
            <a:chExt cx="1588" cy="1406"/>
          </a:xfrm>
        </p:grpSpPr>
        <p:sp>
          <p:nvSpPr>
            <p:cNvPr id="74910" name="Oval 158"/>
            <p:cNvSpPr>
              <a:spLocks noChangeArrowheads="1"/>
            </p:cNvSpPr>
            <p:nvPr/>
          </p:nvSpPr>
          <p:spPr bwMode="auto">
            <a:xfrm>
              <a:off x="385" y="406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15" name="Oval 163"/>
            <p:cNvSpPr>
              <a:spLocks noChangeArrowheads="1"/>
            </p:cNvSpPr>
            <p:nvPr/>
          </p:nvSpPr>
          <p:spPr bwMode="auto">
            <a:xfrm>
              <a:off x="1394" y="406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74880" name="Group 128"/>
            <p:cNvGrpSpPr>
              <a:grpSpLocks/>
            </p:cNvGrpSpPr>
            <p:nvPr/>
          </p:nvGrpSpPr>
          <p:grpSpPr bwMode="auto">
            <a:xfrm rot="10800000">
              <a:off x="340" y="3249"/>
              <a:ext cx="92" cy="816"/>
              <a:chOff x="3920" y="2795"/>
              <a:chExt cx="92" cy="816"/>
            </a:xfrm>
          </p:grpSpPr>
          <p:sp>
            <p:nvSpPr>
              <p:cNvPr id="74881" name="Arc 12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2" name="Arc 13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3" name="Arc 13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4" name="Arc 13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5" name="Arc 13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6" name="Arc 13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7" name="Line 13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88" name="Line 13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889" name="Group 137"/>
            <p:cNvGrpSpPr>
              <a:grpSpLocks/>
            </p:cNvGrpSpPr>
            <p:nvPr/>
          </p:nvGrpSpPr>
          <p:grpSpPr bwMode="auto">
            <a:xfrm rot="10800000">
              <a:off x="838" y="3249"/>
              <a:ext cx="92" cy="816"/>
              <a:chOff x="3920" y="2795"/>
              <a:chExt cx="92" cy="816"/>
            </a:xfrm>
          </p:grpSpPr>
          <p:sp>
            <p:nvSpPr>
              <p:cNvPr id="74890" name="Arc 13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1" name="Arc 13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2" name="Arc 14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3" name="Arc 14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4" name="Arc 14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5" name="Arc 14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6" name="Line 14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97" name="Line 14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898" name="Group 146"/>
            <p:cNvGrpSpPr>
              <a:grpSpLocks/>
            </p:cNvGrpSpPr>
            <p:nvPr/>
          </p:nvGrpSpPr>
          <p:grpSpPr bwMode="auto">
            <a:xfrm rot="10800000">
              <a:off x="1338" y="3249"/>
              <a:ext cx="92" cy="816"/>
              <a:chOff x="3920" y="2795"/>
              <a:chExt cx="92" cy="816"/>
            </a:xfrm>
          </p:grpSpPr>
          <p:sp>
            <p:nvSpPr>
              <p:cNvPr id="74899" name="Arc 147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0" name="Arc 148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1" name="Arc 149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2" name="Arc 150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3" name="Arc 151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4" name="Arc 152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5" name="Line 153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906" name="Line 154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4907" name="Oval 155"/>
            <p:cNvSpPr>
              <a:spLocks noChangeArrowheads="1"/>
            </p:cNvSpPr>
            <p:nvPr/>
          </p:nvSpPr>
          <p:spPr bwMode="auto">
            <a:xfrm>
              <a:off x="385" y="315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08" name="Oval 156"/>
            <p:cNvSpPr>
              <a:spLocks noChangeArrowheads="1"/>
            </p:cNvSpPr>
            <p:nvPr/>
          </p:nvSpPr>
          <p:spPr bwMode="auto">
            <a:xfrm>
              <a:off x="885" y="315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09" name="Oval 157"/>
            <p:cNvSpPr>
              <a:spLocks noChangeArrowheads="1"/>
            </p:cNvSpPr>
            <p:nvPr/>
          </p:nvSpPr>
          <p:spPr bwMode="auto">
            <a:xfrm>
              <a:off x="1382" y="315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11" name="Oval 159"/>
            <p:cNvSpPr>
              <a:spLocks noChangeArrowheads="1"/>
            </p:cNvSpPr>
            <p:nvPr/>
          </p:nvSpPr>
          <p:spPr bwMode="auto">
            <a:xfrm>
              <a:off x="885" y="406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12" name="Line 160"/>
            <p:cNvSpPr>
              <a:spLocks noChangeShapeType="1"/>
            </p:cNvSpPr>
            <p:nvPr/>
          </p:nvSpPr>
          <p:spPr bwMode="auto">
            <a:xfrm>
              <a:off x="431" y="3022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913" name="Line 161"/>
            <p:cNvSpPr>
              <a:spLocks noChangeShapeType="1"/>
            </p:cNvSpPr>
            <p:nvPr/>
          </p:nvSpPr>
          <p:spPr bwMode="auto">
            <a:xfrm>
              <a:off x="930" y="3022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914" name="Line 162"/>
            <p:cNvSpPr>
              <a:spLocks noChangeShapeType="1"/>
            </p:cNvSpPr>
            <p:nvPr/>
          </p:nvSpPr>
          <p:spPr bwMode="auto">
            <a:xfrm>
              <a:off x="1428" y="3022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916" name="Oval 164"/>
            <p:cNvSpPr>
              <a:spLocks noChangeArrowheads="1"/>
            </p:cNvSpPr>
            <p:nvPr/>
          </p:nvSpPr>
          <p:spPr bwMode="auto">
            <a:xfrm>
              <a:off x="885" y="4202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74917" name="AutoShape 165"/>
            <p:cNvCxnSpPr>
              <a:cxnSpLocks noChangeShapeType="1"/>
              <a:stCxn id="74910" idx="4"/>
              <a:endCxn id="74916" idx="2"/>
            </p:cNvCxnSpPr>
            <p:nvPr/>
          </p:nvCxnSpPr>
          <p:spPr bwMode="auto">
            <a:xfrm rot="16200000" flipH="1">
              <a:off x="612" y="3984"/>
              <a:ext cx="81" cy="445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919" name="AutoShape 167"/>
            <p:cNvCxnSpPr>
              <a:cxnSpLocks noChangeShapeType="1"/>
              <a:stCxn id="74916" idx="6"/>
              <a:endCxn id="74915" idx="4"/>
            </p:cNvCxnSpPr>
            <p:nvPr/>
          </p:nvCxnSpPr>
          <p:spPr bwMode="auto">
            <a:xfrm flipV="1">
              <a:off x="985" y="4166"/>
              <a:ext cx="454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921" name="Text Box 169"/>
            <p:cNvSpPr txBox="1">
              <a:spLocks noChangeArrowheads="1"/>
            </p:cNvSpPr>
            <p:nvPr/>
          </p:nvSpPr>
          <p:spPr bwMode="auto">
            <a:xfrm>
              <a:off x="930" y="288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74922" name="Text Box 170"/>
            <p:cNvSpPr txBox="1">
              <a:spLocks noChangeArrowheads="1"/>
            </p:cNvSpPr>
            <p:nvPr/>
          </p:nvSpPr>
          <p:spPr bwMode="auto">
            <a:xfrm>
              <a:off x="1474" y="288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74923" name="Text Box 171"/>
            <p:cNvSpPr txBox="1">
              <a:spLocks noChangeArrowheads="1"/>
            </p:cNvSpPr>
            <p:nvPr/>
          </p:nvSpPr>
          <p:spPr bwMode="auto">
            <a:xfrm>
              <a:off x="431" y="3930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74924" name="Text Box 172"/>
            <p:cNvSpPr txBox="1">
              <a:spLocks noChangeArrowheads="1"/>
            </p:cNvSpPr>
            <p:nvPr/>
          </p:nvSpPr>
          <p:spPr bwMode="auto">
            <a:xfrm>
              <a:off x="930" y="392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74925" name="Text Box 173"/>
            <p:cNvSpPr txBox="1">
              <a:spLocks noChangeArrowheads="1"/>
            </p:cNvSpPr>
            <p:nvPr/>
          </p:nvSpPr>
          <p:spPr bwMode="auto">
            <a:xfrm>
              <a:off x="1429" y="392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74926" name="Text Box 174"/>
            <p:cNvSpPr txBox="1">
              <a:spLocks noChangeArrowheads="1"/>
            </p:cNvSpPr>
            <p:nvPr/>
          </p:nvSpPr>
          <p:spPr bwMode="auto">
            <a:xfrm>
              <a:off x="431" y="288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74927" name="Line 175"/>
            <p:cNvSpPr>
              <a:spLocks noChangeShapeType="1"/>
            </p:cNvSpPr>
            <p:nvPr/>
          </p:nvSpPr>
          <p:spPr bwMode="auto">
            <a:xfrm rot="10800000">
              <a:off x="158" y="3203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5137" name="Text Box 385"/>
          <p:cNvSpPr txBox="1">
            <a:spLocks noChangeArrowheads="1"/>
          </p:cNvSpPr>
          <p:nvPr/>
        </p:nvSpPr>
        <p:spPr bwMode="auto">
          <a:xfrm>
            <a:off x="4429125" y="345122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  <p:grpSp>
        <p:nvGrpSpPr>
          <p:cNvPr id="75082" name="Group 330"/>
          <p:cNvGrpSpPr>
            <a:grpSpLocks/>
          </p:cNvGrpSpPr>
          <p:nvPr/>
        </p:nvGrpSpPr>
        <p:grpSpPr bwMode="auto">
          <a:xfrm>
            <a:off x="755650" y="4222750"/>
            <a:ext cx="2592388" cy="719138"/>
            <a:chOff x="249" y="2660"/>
            <a:chExt cx="1633" cy="453"/>
          </a:xfrm>
        </p:grpSpPr>
        <p:sp>
          <p:nvSpPr>
            <p:cNvPr id="74929" name="Rectangle 177"/>
            <p:cNvSpPr>
              <a:spLocks noChangeArrowheads="1"/>
            </p:cNvSpPr>
            <p:nvPr/>
          </p:nvSpPr>
          <p:spPr bwMode="auto">
            <a:xfrm>
              <a:off x="249" y="2660"/>
              <a:ext cx="1633" cy="453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0" name="Oval 178"/>
            <p:cNvSpPr>
              <a:spLocks noChangeArrowheads="1"/>
            </p:cNvSpPr>
            <p:nvPr/>
          </p:nvSpPr>
          <p:spPr bwMode="auto">
            <a:xfrm>
              <a:off x="385" y="2931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1" name="Oval 179"/>
            <p:cNvSpPr>
              <a:spLocks noChangeArrowheads="1"/>
            </p:cNvSpPr>
            <p:nvPr/>
          </p:nvSpPr>
          <p:spPr bwMode="auto">
            <a:xfrm>
              <a:off x="884" y="2931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2" name="Oval 180"/>
            <p:cNvSpPr>
              <a:spLocks noChangeArrowheads="1"/>
            </p:cNvSpPr>
            <p:nvPr/>
          </p:nvSpPr>
          <p:spPr bwMode="auto">
            <a:xfrm>
              <a:off x="1383" y="2931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3" name="Oval 181"/>
            <p:cNvSpPr>
              <a:spLocks noChangeArrowheads="1"/>
            </p:cNvSpPr>
            <p:nvPr/>
          </p:nvSpPr>
          <p:spPr bwMode="auto">
            <a:xfrm>
              <a:off x="385" y="2749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4" name="Oval 182"/>
            <p:cNvSpPr>
              <a:spLocks noChangeArrowheads="1"/>
            </p:cNvSpPr>
            <p:nvPr/>
          </p:nvSpPr>
          <p:spPr bwMode="auto">
            <a:xfrm>
              <a:off x="884" y="2749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5" name="Oval 183"/>
            <p:cNvSpPr>
              <a:spLocks noChangeArrowheads="1"/>
            </p:cNvSpPr>
            <p:nvPr/>
          </p:nvSpPr>
          <p:spPr bwMode="auto">
            <a:xfrm>
              <a:off x="1383" y="2749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4356100" y="188913"/>
            <a:ext cx="42481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u="sng"/>
              <a:t>Určete označení daného zapojení a nakreslete fázorový diagram</a:t>
            </a:r>
          </a:p>
        </p:txBody>
      </p:sp>
      <p:sp>
        <p:nvSpPr>
          <p:cNvPr id="74877" name="Text Box 125"/>
          <p:cNvSpPr txBox="1">
            <a:spLocks noChangeArrowheads="1"/>
          </p:cNvSpPr>
          <p:nvPr/>
        </p:nvSpPr>
        <p:spPr bwMode="auto">
          <a:xfrm>
            <a:off x="5364163" y="5876925"/>
            <a:ext cx="2881312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Yzn1</a:t>
            </a:r>
          </a:p>
        </p:txBody>
      </p:sp>
      <p:cxnSp>
        <p:nvCxnSpPr>
          <p:cNvPr id="74918" name="AutoShape 166"/>
          <p:cNvCxnSpPr>
            <a:cxnSpLocks noChangeShapeType="1"/>
            <a:stCxn id="74916" idx="0"/>
            <a:endCxn id="74911" idx="4"/>
          </p:cNvCxnSpPr>
          <p:nvPr/>
        </p:nvCxnSpPr>
        <p:spPr bwMode="auto">
          <a:xfrm flipV="1">
            <a:off x="1836738" y="6613525"/>
            <a:ext cx="0" cy="41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087" name="Group 335"/>
          <p:cNvGrpSpPr>
            <a:grpSpLocks/>
          </p:cNvGrpSpPr>
          <p:nvPr/>
        </p:nvGrpSpPr>
        <p:grpSpPr bwMode="auto">
          <a:xfrm>
            <a:off x="596900" y="188913"/>
            <a:ext cx="2606675" cy="4392612"/>
            <a:chOff x="149" y="119"/>
            <a:chExt cx="1642" cy="2767"/>
          </a:xfrm>
        </p:grpSpPr>
        <p:sp>
          <p:nvSpPr>
            <p:cNvPr id="75044" name="Freeform 292"/>
            <p:cNvSpPr>
              <a:spLocks/>
            </p:cNvSpPr>
            <p:nvPr/>
          </p:nvSpPr>
          <p:spPr bwMode="auto">
            <a:xfrm rot="10800000">
              <a:off x="473" y="256"/>
              <a:ext cx="453" cy="1314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5071" name="Freeform 319"/>
            <p:cNvSpPr>
              <a:spLocks/>
            </p:cNvSpPr>
            <p:nvPr/>
          </p:nvSpPr>
          <p:spPr bwMode="auto">
            <a:xfrm rot="10800000">
              <a:off x="975" y="254"/>
              <a:ext cx="450" cy="1316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75086" name="Group 334"/>
            <p:cNvGrpSpPr>
              <a:grpSpLocks/>
            </p:cNvGrpSpPr>
            <p:nvPr/>
          </p:nvGrpSpPr>
          <p:grpSpPr bwMode="auto">
            <a:xfrm>
              <a:off x="149" y="119"/>
              <a:ext cx="1642" cy="2767"/>
              <a:chOff x="156" y="119"/>
              <a:chExt cx="1642" cy="2767"/>
            </a:xfrm>
          </p:grpSpPr>
          <p:grpSp>
            <p:nvGrpSpPr>
              <p:cNvPr id="75085" name="Group 333"/>
              <p:cNvGrpSpPr>
                <a:grpSpLocks/>
              </p:cNvGrpSpPr>
              <p:nvPr/>
            </p:nvGrpSpPr>
            <p:grpSpPr bwMode="auto">
              <a:xfrm>
                <a:off x="156" y="119"/>
                <a:ext cx="1642" cy="2767"/>
                <a:chOff x="156" y="119"/>
                <a:chExt cx="1642" cy="2767"/>
              </a:xfrm>
            </p:grpSpPr>
            <p:sp>
              <p:nvSpPr>
                <p:cNvPr id="74992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657" y="16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v</a:t>
                  </a:r>
                  <a:r>
                    <a:rPr lang="cs-CZ" altLang="cs-CZ" sz="1800" b="0" baseline="-25000"/>
                    <a:t>2</a:t>
                  </a:r>
                </a:p>
              </p:txBody>
            </p:sp>
            <p:sp>
              <p:nvSpPr>
                <p:cNvPr id="74993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1156" y="270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w</a:t>
                  </a:r>
                  <a:r>
                    <a:rPr lang="cs-CZ" altLang="cs-CZ" sz="1800" b="0" baseline="-25000"/>
                    <a:t>1</a:t>
                  </a:r>
                </a:p>
              </p:txBody>
            </p:sp>
            <p:sp>
              <p:nvSpPr>
                <p:cNvPr id="74989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930" y="270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v</a:t>
                  </a:r>
                  <a:r>
                    <a:rPr lang="cs-CZ" altLang="cs-CZ" sz="1800" b="0" baseline="-25000"/>
                    <a:t>1</a:t>
                  </a:r>
                </a:p>
              </p:txBody>
            </p:sp>
            <p:sp>
              <p:nvSpPr>
                <p:cNvPr id="74990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158" y="16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u</a:t>
                  </a:r>
                  <a:r>
                    <a:rPr lang="cs-CZ" altLang="cs-CZ" sz="1800" b="0" baseline="-25000"/>
                    <a:t>2</a:t>
                  </a:r>
                </a:p>
              </p:txBody>
            </p:sp>
            <p:sp>
              <p:nvSpPr>
                <p:cNvPr id="74986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431" y="2713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u</a:t>
                  </a:r>
                  <a:r>
                    <a:rPr lang="cs-CZ" altLang="cs-CZ" sz="1800" b="0" baseline="-25000"/>
                    <a:t>1</a:t>
                  </a:r>
                </a:p>
              </p:txBody>
            </p:sp>
            <p:sp>
              <p:nvSpPr>
                <p:cNvPr id="74987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w</a:t>
                  </a:r>
                  <a:r>
                    <a:rPr lang="cs-CZ" altLang="cs-CZ" sz="1800" b="0" baseline="-25000"/>
                    <a:t>2</a:t>
                  </a:r>
                </a:p>
              </p:txBody>
            </p:sp>
            <p:grpSp>
              <p:nvGrpSpPr>
                <p:cNvPr id="74995" name="Group 243"/>
                <p:cNvGrpSpPr>
                  <a:grpSpLocks/>
                </p:cNvGrpSpPr>
                <p:nvPr/>
              </p:nvGrpSpPr>
              <p:grpSpPr bwMode="auto">
                <a:xfrm rot="10800000">
                  <a:off x="338" y="1662"/>
                  <a:ext cx="92" cy="816"/>
                  <a:chOff x="3920" y="2795"/>
                  <a:chExt cx="92" cy="816"/>
                </a:xfrm>
              </p:grpSpPr>
              <p:sp>
                <p:nvSpPr>
                  <p:cNvPr id="74996" name="Arc 2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997" name="Arc 24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998" name="Arc 246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999" name="Arc 24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0" name="Arc 24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1" name="Arc 249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2" name="Line 25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03" name="Line 25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04" name="Oval 252"/>
                <p:cNvSpPr>
                  <a:spLocks noChangeArrowheads="1"/>
                </p:cNvSpPr>
                <p:nvPr/>
              </p:nvSpPr>
              <p:spPr bwMode="auto">
                <a:xfrm rot="10800000">
                  <a:off x="384" y="2478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05" name="Line 253"/>
                <p:cNvSpPr>
                  <a:spLocks noChangeShapeType="1"/>
                </p:cNvSpPr>
                <p:nvPr/>
              </p:nvSpPr>
              <p:spPr bwMode="auto">
                <a:xfrm rot="10800000">
                  <a:off x="429" y="2568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06" name="Oval 254"/>
                <p:cNvSpPr>
                  <a:spLocks noChangeArrowheads="1"/>
                </p:cNvSpPr>
                <p:nvPr/>
              </p:nvSpPr>
              <p:spPr bwMode="auto">
                <a:xfrm rot="10800000">
                  <a:off x="383" y="157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07" name="Group 255"/>
                <p:cNvGrpSpPr>
                  <a:grpSpLocks/>
                </p:cNvGrpSpPr>
                <p:nvPr/>
              </p:nvGrpSpPr>
              <p:grpSpPr bwMode="auto">
                <a:xfrm rot="10800000">
                  <a:off x="1336" y="301"/>
                  <a:ext cx="92" cy="816"/>
                  <a:chOff x="3920" y="2795"/>
                  <a:chExt cx="92" cy="816"/>
                </a:xfrm>
              </p:grpSpPr>
              <p:sp>
                <p:nvSpPr>
                  <p:cNvPr id="75008" name="Arc 25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9" name="Arc 257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0" name="Arc 258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1" name="Arc 25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2" name="Arc 26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3" name="Arc 26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4" name="Line 262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15" name="Line 26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16" name="Oval 264"/>
                <p:cNvSpPr>
                  <a:spLocks noChangeArrowheads="1"/>
                </p:cNvSpPr>
                <p:nvPr/>
              </p:nvSpPr>
              <p:spPr bwMode="auto">
                <a:xfrm rot="10800000">
                  <a:off x="1384" y="111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17" name="Oval 265"/>
                <p:cNvSpPr>
                  <a:spLocks noChangeArrowheads="1"/>
                </p:cNvSpPr>
                <p:nvPr/>
              </p:nvSpPr>
              <p:spPr bwMode="auto">
                <a:xfrm rot="10800000">
                  <a:off x="1384" y="21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18" name="Freeform 266"/>
                <p:cNvSpPr>
                  <a:spLocks/>
                </p:cNvSpPr>
                <p:nvPr/>
              </p:nvSpPr>
              <p:spPr bwMode="auto">
                <a:xfrm rot="10800000">
                  <a:off x="156" y="119"/>
                  <a:ext cx="1270" cy="1451"/>
                </a:xfrm>
                <a:custGeom>
                  <a:avLst/>
                  <a:gdLst>
                    <a:gd name="T0" fmla="*/ 0 w 1270"/>
                    <a:gd name="T1" fmla="*/ 1542 h 1678"/>
                    <a:gd name="T2" fmla="*/ 0 w 1270"/>
                    <a:gd name="T3" fmla="*/ 1678 h 1678"/>
                    <a:gd name="T4" fmla="*/ 1270 w 1270"/>
                    <a:gd name="T5" fmla="*/ 1678 h 1678"/>
                    <a:gd name="T6" fmla="*/ 1270 w 1270"/>
                    <a:gd name="T7" fmla="*/ 136 h 1678"/>
                    <a:gd name="T8" fmla="*/ 998 w 1270"/>
                    <a:gd name="T9" fmla="*/ 136 h 1678"/>
                    <a:gd name="T10" fmla="*/ 998 w 1270"/>
                    <a:gd name="T11" fmla="*/ 0 h 1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70" h="1678">
                      <a:moveTo>
                        <a:pt x="0" y="1542"/>
                      </a:moveTo>
                      <a:lnTo>
                        <a:pt x="0" y="1678"/>
                      </a:lnTo>
                      <a:lnTo>
                        <a:pt x="1270" y="1678"/>
                      </a:lnTo>
                      <a:lnTo>
                        <a:pt x="1270" y="136"/>
                      </a:lnTo>
                      <a:lnTo>
                        <a:pt x="998" y="136"/>
                      </a:lnTo>
                      <a:lnTo>
                        <a:pt x="998" y="0"/>
                      </a:lnTo>
                    </a:path>
                  </a:pathLst>
                </a:custGeom>
                <a:noFill/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21" name="Group 269"/>
                <p:cNvGrpSpPr>
                  <a:grpSpLocks/>
                </p:cNvGrpSpPr>
                <p:nvPr/>
              </p:nvGrpSpPr>
              <p:grpSpPr bwMode="auto">
                <a:xfrm rot="10800000">
                  <a:off x="837" y="1662"/>
                  <a:ext cx="92" cy="816"/>
                  <a:chOff x="3920" y="2795"/>
                  <a:chExt cx="92" cy="816"/>
                </a:xfrm>
              </p:grpSpPr>
              <p:sp>
                <p:nvSpPr>
                  <p:cNvPr id="75022" name="Arc 27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3" name="Arc 27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4" name="Arc 27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5" name="Arc 2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6" name="Arc 27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7" name="Arc 27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8" name="Line 27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29" name="Line 27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30" name="Oval 278"/>
                <p:cNvSpPr>
                  <a:spLocks noChangeArrowheads="1"/>
                </p:cNvSpPr>
                <p:nvPr/>
              </p:nvSpPr>
              <p:spPr bwMode="auto">
                <a:xfrm rot="10800000">
                  <a:off x="883" y="2478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31" name="Oval 279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1571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32" name="Line 280"/>
                <p:cNvSpPr>
                  <a:spLocks noChangeShapeType="1"/>
                </p:cNvSpPr>
                <p:nvPr/>
              </p:nvSpPr>
              <p:spPr bwMode="auto">
                <a:xfrm rot="10800000">
                  <a:off x="928" y="2568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33" name="Group 281"/>
                <p:cNvGrpSpPr>
                  <a:grpSpLocks/>
                </p:cNvGrpSpPr>
                <p:nvPr/>
              </p:nvGrpSpPr>
              <p:grpSpPr bwMode="auto">
                <a:xfrm rot="10800000">
                  <a:off x="338" y="301"/>
                  <a:ext cx="92" cy="816"/>
                  <a:chOff x="3920" y="2795"/>
                  <a:chExt cx="92" cy="816"/>
                </a:xfrm>
              </p:grpSpPr>
              <p:sp>
                <p:nvSpPr>
                  <p:cNvPr id="75034" name="Arc 28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5" name="Arc 28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6" name="Arc 284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7" name="Arc 28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8" name="Arc 28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9" name="Arc 287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40" name="Line 28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41" name="Line 289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42" name="Oval 290"/>
                <p:cNvSpPr>
                  <a:spLocks noChangeArrowheads="1"/>
                </p:cNvSpPr>
                <p:nvPr/>
              </p:nvSpPr>
              <p:spPr bwMode="auto">
                <a:xfrm rot="10800000">
                  <a:off x="383" y="111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43" name="Oval 291"/>
                <p:cNvSpPr>
                  <a:spLocks noChangeArrowheads="1"/>
                </p:cNvSpPr>
                <p:nvPr/>
              </p:nvSpPr>
              <p:spPr bwMode="auto">
                <a:xfrm rot="10800000">
                  <a:off x="383" y="21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45" name="Oval 293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1298"/>
                  <a:ext cx="90" cy="9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48" name="Group 296"/>
                <p:cNvGrpSpPr>
                  <a:grpSpLocks/>
                </p:cNvGrpSpPr>
                <p:nvPr/>
              </p:nvGrpSpPr>
              <p:grpSpPr bwMode="auto">
                <a:xfrm rot="10800000">
                  <a:off x="1335" y="1662"/>
                  <a:ext cx="92" cy="816"/>
                  <a:chOff x="3920" y="2795"/>
                  <a:chExt cx="92" cy="816"/>
                </a:xfrm>
              </p:grpSpPr>
              <p:sp>
                <p:nvSpPr>
                  <p:cNvPr id="75049" name="Arc 29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0" name="Arc 298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1" name="Arc 299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2" name="Arc 30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3" name="Arc 30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4" name="Arc 30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5" name="Line 30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56" name="Line 30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57" name="Oval 305"/>
                <p:cNvSpPr>
                  <a:spLocks noChangeArrowheads="1"/>
                </p:cNvSpPr>
                <p:nvPr/>
              </p:nvSpPr>
              <p:spPr bwMode="auto">
                <a:xfrm rot="10800000">
                  <a:off x="1383" y="2478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58" name="Oval 306"/>
                <p:cNvSpPr>
                  <a:spLocks noChangeArrowheads="1"/>
                </p:cNvSpPr>
                <p:nvPr/>
              </p:nvSpPr>
              <p:spPr bwMode="auto">
                <a:xfrm rot="10800000">
                  <a:off x="1382" y="1571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59" name="Line 307"/>
                <p:cNvSpPr>
                  <a:spLocks noChangeShapeType="1"/>
                </p:cNvSpPr>
                <p:nvPr/>
              </p:nvSpPr>
              <p:spPr bwMode="auto">
                <a:xfrm rot="10800000">
                  <a:off x="1427" y="2568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60" name="Group 308"/>
                <p:cNvGrpSpPr>
                  <a:grpSpLocks/>
                </p:cNvGrpSpPr>
                <p:nvPr/>
              </p:nvGrpSpPr>
              <p:grpSpPr bwMode="auto">
                <a:xfrm rot="10800000">
                  <a:off x="837" y="301"/>
                  <a:ext cx="92" cy="816"/>
                  <a:chOff x="3920" y="2795"/>
                  <a:chExt cx="92" cy="816"/>
                </a:xfrm>
              </p:grpSpPr>
              <p:sp>
                <p:nvSpPr>
                  <p:cNvPr id="75061" name="Arc 30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2" name="Arc 310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3" name="Arc 31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4" name="Arc 31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5" name="Arc 31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6" name="Arc 314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7" name="Line 31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68" name="Line 31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69" name="Oval 317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111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0" name="Oval 318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21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2" name="Line 32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27" y="1207"/>
                  <a:ext cx="3" cy="9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3" name="Line 321"/>
                <p:cNvSpPr>
                  <a:spLocks noChangeShapeType="1"/>
                </p:cNvSpPr>
                <p:nvPr/>
              </p:nvSpPr>
              <p:spPr bwMode="auto">
                <a:xfrm rot="21600000">
                  <a:off x="249" y="1616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4" name="Line 322"/>
                <p:cNvSpPr>
                  <a:spLocks noChangeShapeType="1"/>
                </p:cNvSpPr>
                <p:nvPr/>
              </p:nvSpPr>
              <p:spPr bwMode="auto">
                <a:xfrm rot="10800000">
                  <a:off x="249" y="436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75076" name="AutoShape 324"/>
                <p:cNvCxnSpPr>
                  <a:cxnSpLocks noChangeShapeType="1"/>
                  <a:stCxn id="75045" idx="6"/>
                  <a:endCxn id="75042" idx="0"/>
                </p:cNvCxnSpPr>
                <p:nvPr/>
              </p:nvCxnSpPr>
              <p:spPr bwMode="auto">
                <a:xfrm rot="10800000">
                  <a:off x="428" y="1217"/>
                  <a:ext cx="444" cy="126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077" name="AutoShape 325"/>
                <p:cNvCxnSpPr>
                  <a:cxnSpLocks noChangeShapeType="1"/>
                  <a:stCxn id="75016" idx="0"/>
                  <a:endCxn id="75045" idx="2"/>
                </p:cNvCxnSpPr>
                <p:nvPr/>
              </p:nvCxnSpPr>
              <p:spPr bwMode="auto">
                <a:xfrm rot="5400000">
                  <a:off x="1143" y="1056"/>
                  <a:ext cx="126" cy="447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079" name="Oval 327"/>
                <p:cNvSpPr>
                  <a:spLocks noChangeArrowheads="1"/>
                </p:cNvSpPr>
                <p:nvPr/>
              </p:nvSpPr>
              <p:spPr bwMode="auto">
                <a:xfrm>
                  <a:off x="1383" y="12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222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75080" name="AutoShape 328"/>
                <p:cNvCxnSpPr>
                  <a:cxnSpLocks noChangeShapeType="1"/>
                  <a:stCxn id="75078" idx="6"/>
                  <a:endCxn id="75079" idx="6"/>
                </p:cNvCxnSpPr>
                <p:nvPr/>
              </p:nvCxnSpPr>
              <p:spPr bwMode="auto">
                <a:xfrm flipH="1" flipV="1">
                  <a:off x="1481" y="1344"/>
                  <a:ext cx="317" cy="1452"/>
                </a:xfrm>
                <a:prstGeom prst="bentConnector3">
                  <a:avLst>
                    <a:gd name="adj1" fmla="val -42903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081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474" y="2713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n</a:t>
                  </a:r>
                  <a:endParaRPr lang="cs-CZ" altLang="cs-CZ" sz="1800" b="0" baseline="-25000"/>
                </a:p>
              </p:txBody>
            </p:sp>
          </p:grpSp>
          <p:sp>
            <p:nvSpPr>
              <p:cNvPr id="75078" name="Oval 326"/>
              <p:cNvSpPr>
                <a:spLocks noChangeArrowheads="1"/>
              </p:cNvSpPr>
              <p:nvPr/>
            </p:nvSpPr>
            <p:spPr bwMode="auto">
              <a:xfrm>
                <a:off x="1700" y="2750"/>
                <a:ext cx="91" cy="91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5090" name="Line 338"/>
          <p:cNvSpPr>
            <a:spLocks noChangeShapeType="1"/>
          </p:cNvSpPr>
          <p:nvPr/>
        </p:nvSpPr>
        <p:spPr bwMode="auto">
          <a:xfrm flipV="1">
            <a:off x="6480175" y="2276475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091" name="Line 339"/>
          <p:cNvSpPr>
            <a:spLocks noChangeShapeType="1"/>
          </p:cNvSpPr>
          <p:nvPr/>
        </p:nvSpPr>
        <p:spPr bwMode="auto">
          <a:xfrm rot="7200000" flipV="1">
            <a:off x="7161213" y="3463925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092" name="Line 340"/>
          <p:cNvSpPr>
            <a:spLocks noChangeShapeType="1"/>
          </p:cNvSpPr>
          <p:nvPr/>
        </p:nvSpPr>
        <p:spPr bwMode="auto">
          <a:xfrm rot="14400000" flipV="1">
            <a:off x="5794376" y="3463925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12" name="Text Box 360"/>
          <p:cNvSpPr txBox="1">
            <a:spLocks noChangeArrowheads="1"/>
          </p:cNvSpPr>
          <p:nvPr/>
        </p:nvSpPr>
        <p:spPr bwMode="auto">
          <a:xfrm>
            <a:off x="6659563" y="1700213"/>
            <a:ext cx="158273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30</a:t>
            </a:r>
            <a:r>
              <a:rPr lang="cs-CZ" altLang="cs-CZ" sz="1600" baseline="30000"/>
              <a:t>0</a:t>
            </a:r>
            <a:r>
              <a:rPr lang="cs-CZ" altLang="cs-CZ" sz="1600"/>
              <a:t> = 1 hodina</a:t>
            </a:r>
          </a:p>
        </p:txBody>
      </p:sp>
      <p:sp>
        <p:nvSpPr>
          <p:cNvPr id="75117" name="Text Box 365"/>
          <p:cNvSpPr txBox="1">
            <a:spLocks noChangeArrowheads="1"/>
          </p:cNvSpPr>
          <p:nvPr/>
        </p:nvSpPr>
        <p:spPr bwMode="auto">
          <a:xfrm>
            <a:off x="6207125" y="2205038"/>
            <a:ext cx="2381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5118" name="Text Box 366"/>
          <p:cNvSpPr txBox="1">
            <a:spLocks noChangeArrowheads="1"/>
          </p:cNvSpPr>
          <p:nvPr/>
        </p:nvSpPr>
        <p:spPr bwMode="auto">
          <a:xfrm>
            <a:off x="7802563" y="4305300"/>
            <a:ext cx="225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5119" name="Text Box 367"/>
          <p:cNvSpPr txBox="1">
            <a:spLocks noChangeArrowheads="1"/>
          </p:cNvSpPr>
          <p:nvPr/>
        </p:nvSpPr>
        <p:spPr bwMode="auto">
          <a:xfrm>
            <a:off x="5148263" y="4594225"/>
            <a:ext cx="2889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5120" name="Text Box 368"/>
          <p:cNvSpPr txBox="1">
            <a:spLocks noChangeArrowheads="1"/>
          </p:cNvSpPr>
          <p:nvPr/>
        </p:nvSpPr>
        <p:spPr bwMode="auto">
          <a:xfrm>
            <a:off x="7324725" y="4903788"/>
            <a:ext cx="2000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5121" name="Text Box 369"/>
          <p:cNvSpPr txBox="1">
            <a:spLocks noChangeArrowheads="1"/>
          </p:cNvSpPr>
          <p:nvPr/>
        </p:nvSpPr>
        <p:spPr bwMode="auto">
          <a:xfrm>
            <a:off x="7019925" y="2155825"/>
            <a:ext cx="2127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5122" name="Text Box 370"/>
          <p:cNvSpPr txBox="1">
            <a:spLocks noChangeArrowheads="1"/>
          </p:cNvSpPr>
          <p:nvPr/>
        </p:nvSpPr>
        <p:spPr bwMode="auto">
          <a:xfrm>
            <a:off x="4932363" y="3811588"/>
            <a:ext cx="250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5123" name="Freeform 371"/>
          <p:cNvSpPr>
            <a:spLocks/>
          </p:cNvSpPr>
          <p:nvPr/>
        </p:nvSpPr>
        <p:spPr bwMode="auto">
          <a:xfrm>
            <a:off x="6497638" y="2762250"/>
            <a:ext cx="549275" cy="138113"/>
          </a:xfrm>
          <a:custGeom>
            <a:avLst/>
            <a:gdLst>
              <a:gd name="T0" fmla="*/ 0 w 346"/>
              <a:gd name="T1" fmla="*/ 0 h 87"/>
              <a:gd name="T2" fmla="*/ 202 w 346"/>
              <a:gd name="T3" fmla="*/ 22 h 87"/>
              <a:gd name="T4" fmla="*/ 346 w 34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" h="87">
                <a:moveTo>
                  <a:pt x="0" y="0"/>
                </a:moveTo>
                <a:cubicBezTo>
                  <a:pt x="34" y="3"/>
                  <a:pt x="145" y="8"/>
                  <a:pt x="202" y="22"/>
                </a:cubicBezTo>
                <a:cubicBezTo>
                  <a:pt x="259" y="36"/>
                  <a:pt x="316" y="73"/>
                  <a:pt x="346" y="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4" name="Line 372"/>
          <p:cNvSpPr>
            <a:spLocks noChangeShapeType="1"/>
          </p:cNvSpPr>
          <p:nvPr/>
        </p:nvSpPr>
        <p:spPr bwMode="auto">
          <a:xfrm rot="10800000" flipV="1">
            <a:off x="6477000" y="3852863"/>
            <a:ext cx="0" cy="936625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5" name="Line 373"/>
          <p:cNvSpPr>
            <a:spLocks noChangeShapeType="1"/>
          </p:cNvSpPr>
          <p:nvPr/>
        </p:nvSpPr>
        <p:spPr bwMode="auto">
          <a:xfrm rot="7200000" flipV="1">
            <a:off x="6894513" y="4532312"/>
            <a:ext cx="0" cy="936625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6" name="Line 374"/>
          <p:cNvSpPr>
            <a:spLocks noChangeShapeType="1"/>
          </p:cNvSpPr>
          <p:nvPr/>
        </p:nvSpPr>
        <p:spPr bwMode="auto">
          <a:xfrm rot="18000000" flipV="1">
            <a:off x="6064251" y="3140075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7" name="Line 375"/>
          <p:cNvSpPr>
            <a:spLocks noChangeShapeType="1"/>
          </p:cNvSpPr>
          <p:nvPr/>
        </p:nvSpPr>
        <p:spPr bwMode="auto">
          <a:xfrm rot="9000000" flipV="1">
            <a:off x="6880225" y="3751263"/>
            <a:ext cx="0" cy="1600200"/>
          </a:xfrm>
          <a:prstGeom prst="line">
            <a:avLst/>
          </a:prstGeom>
          <a:noFill/>
          <a:ln w="22225">
            <a:solidFill>
              <a:srgbClr val="00CC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8" name="Line 376"/>
          <p:cNvSpPr>
            <a:spLocks noChangeShapeType="1"/>
          </p:cNvSpPr>
          <p:nvPr/>
        </p:nvSpPr>
        <p:spPr bwMode="auto">
          <a:xfrm rot="3600000" flipV="1">
            <a:off x="6883401" y="3140075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9" name="Line 377"/>
          <p:cNvSpPr>
            <a:spLocks noChangeShapeType="1"/>
          </p:cNvSpPr>
          <p:nvPr/>
        </p:nvSpPr>
        <p:spPr bwMode="auto">
          <a:xfrm flipV="1">
            <a:off x="7289800" y="2444750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0" name="Line 378"/>
          <p:cNvSpPr>
            <a:spLocks noChangeShapeType="1"/>
          </p:cNvSpPr>
          <p:nvPr/>
        </p:nvSpPr>
        <p:spPr bwMode="auto">
          <a:xfrm rot="14400000" flipV="1">
            <a:off x="5265738" y="3140075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1" name="Line 379"/>
          <p:cNvSpPr>
            <a:spLocks noChangeShapeType="1"/>
          </p:cNvSpPr>
          <p:nvPr/>
        </p:nvSpPr>
        <p:spPr bwMode="auto">
          <a:xfrm rot="1800000" flipV="1">
            <a:off x="6872288" y="2336800"/>
            <a:ext cx="0" cy="16002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2" name="Line 380"/>
          <p:cNvSpPr>
            <a:spLocks noChangeShapeType="1"/>
          </p:cNvSpPr>
          <p:nvPr/>
        </p:nvSpPr>
        <p:spPr bwMode="auto">
          <a:xfrm rot="16200000" flipV="1">
            <a:off x="5675313" y="3048000"/>
            <a:ext cx="0" cy="1600200"/>
          </a:xfrm>
          <a:prstGeom prst="line">
            <a:avLst/>
          </a:prstGeom>
          <a:noFill/>
          <a:ln w="22225">
            <a:solidFill>
              <a:srgbClr val="0000FF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3" name="Text Box 381"/>
          <p:cNvSpPr txBox="1">
            <a:spLocks noChangeArrowheads="1"/>
          </p:cNvSpPr>
          <p:nvPr/>
        </p:nvSpPr>
        <p:spPr bwMode="auto">
          <a:xfrm>
            <a:off x="5900738" y="44608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4" name="Text Box 382"/>
          <p:cNvSpPr txBox="1">
            <a:spLocks noChangeArrowheads="1"/>
          </p:cNvSpPr>
          <p:nvPr/>
        </p:nvSpPr>
        <p:spPr bwMode="auto">
          <a:xfrm>
            <a:off x="6804025" y="51800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5" name="Text Box 383"/>
          <p:cNvSpPr txBox="1">
            <a:spLocks noChangeArrowheads="1"/>
          </p:cNvSpPr>
          <p:nvPr/>
        </p:nvSpPr>
        <p:spPr bwMode="auto">
          <a:xfrm>
            <a:off x="5581650" y="3114675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6" name="Text Box 384"/>
          <p:cNvSpPr txBox="1">
            <a:spLocks noChangeArrowheads="1"/>
          </p:cNvSpPr>
          <p:nvPr/>
        </p:nvSpPr>
        <p:spPr bwMode="auto">
          <a:xfrm>
            <a:off x="7307263" y="232410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8" name="Text Box 386"/>
          <p:cNvSpPr txBox="1">
            <a:spLocks noChangeArrowheads="1"/>
          </p:cNvSpPr>
          <p:nvPr/>
        </p:nvSpPr>
        <p:spPr bwMode="auto">
          <a:xfrm>
            <a:off x="7091363" y="3379788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37" grpId="0"/>
      <p:bldP spid="74877" grpId="0" animBg="1"/>
      <p:bldP spid="75090" grpId="0" animBg="1"/>
      <p:bldP spid="75091" grpId="0" animBg="1"/>
      <p:bldP spid="75092" grpId="0" animBg="1"/>
      <p:bldP spid="75112" grpId="0" animBg="1"/>
      <p:bldP spid="75117" grpId="0"/>
      <p:bldP spid="75118" grpId="0"/>
      <p:bldP spid="75119" grpId="0"/>
      <p:bldP spid="75120" grpId="0"/>
      <p:bldP spid="75121" grpId="0"/>
      <p:bldP spid="75122" grpId="0"/>
      <p:bldP spid="75123" grpId="0" animBg="1"/>
      <p:bldP spid="75124" grpId="0" animBg="1"/>
      <p:bldP spid="75125" grpId="0" animBg="1"/>
      <p:bldP spid="75126" grpId="0" animBg="1"/>
      <p:bldP spid="75127" grpId="0" animBg="1"/>
      <p:bldP spid="75128" grpId="0" animBg="1"/>
      <p:bldP spid="75129" grpId="0" animBg="1"/>
      <p:bldP spid="75130" grpId="0" animBg="1"/>
      <p:bldP spid="75131" grpId="0" animBg="1"/>
      <p:bldP spid="75132" grpId="0" animBg="1"/>
      <p:bldP spid="75133" grpId="0"/>
      <p:bldP spid="75134" grpId="0"/>
      <p:bldP spid="75135" grpId="0"/>
      <p:bldP spid="75136" grpId="0"/>
      <p:bldP spid="75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23850" y="4076700"/>
            <a:ext cx="2232025" cy="2305050"/>
            <a:chOff x="204" y="2568"/>
            <a:chExt cx="1406" cy="1452"/>
          </a:xfrm>
        </p:grpSpPr>
        <p:grpSp>
          <p:nvGrpSpPr>
            <p:cNvPr id="76803" name="Group 3"/>
            <p:cNvGrpSpPr>
              <a:grpSpLocks/>
            </p:cNvGrpSpPr>
            <p:nvPr/>
          </p:nvGrpSpPr>
          <p:grpSpPr bwMode="auto">
            <a:xfrm>
              <a:off x="521" y="2568"/>
              <a:ext cx="1089" cy="1452"/>
              <a:chOff x="521" y="2568"/>
              <a:chExt cx="1089" cy="1452"/>
            </a:xfrm>
          </p:grpSpPr>
          <p:sp>
            <p:nvSpPr>
              <p:cNvPr id="76804" name="Text Box 4"/>
              <p:cNvSpPr txBox="1">
                <a:spLocks noChangeArrowheads="1"/>
              </p:cNvSpPr>
              <p:nvPr/>
            </p:nvSpPr>
            <p:spPr bwMode="auto">
              <a:xfrm>
                <a:off x="941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05" name="Text Box 5"/>
              <p:cNvSpPr txBox="1">
                <a:spLocks noChangeArrowheads="1"/>
              </p:cNvSpPr>
              <p:nvPr/>
            </p:nvSpPr>
            <p:spPr bwMode="auto">
              <a:xfrm>
                <a:off x="1338" y="256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06" name="Text Box 6"/>
              <p:cNvSpPr txBox="1">
                <a:spLocks noChangeArrowheads="1"/>
              </p:cNvSpPr>
              <p:nvPr/>
            </p:nvSpPr>
            <p:spPr bwMode="auto">
              <a:xfrm>
                <a:off x="521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07" name="Text Box 7"/>
              <p:cNvSpPr txBox="1">
                <a:spLocks noChangeArrowheads="1"/>
              </p:cNvSpPr>
              <p:nvPr/>
            </p:nvSpPr>
            <p:spPr bwMode="auto">
              <a:xfrm>
                <a:off x="930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08" name="Text Box 8"/>
              <p:cNvSpPr txBox="1">
                <a:spLocks noChangeArrowheads="1"/>
              </p:cNvSpPr>
              <p:nvPr/>
            </p:nvSpPr>
            <p:spPr bwMode="auto">
              <a:xfrm>
                <a:off x="1293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09" name="Text Box 9"/>
              <p:cNvSpPr txBox="1">
                <a:spLocks noChangeArrowheads="1"/>
              </p:cNvSpPr>
              <p:nvPr/>
            </p:nvSpPr>
            <p:spPr bwMode="auto">
              <a:xfrm>
                <a:off x="555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6810" name="Group 10"/>
            <p:cNvGrpSpPr>
              <a:grpSpLocks/>
            </p:cNvGrpSpPr>
            <p:nvPr/>
          </p:nvGrpSpPr>
          <p:grpSpPr bwMode="auto">
            <a:xfrm rot="21600000">
              <a:off x="464" y="2712"/>
              <a:ext cx="919" cy="1189"/>
              <a:chOff x="2008" y="2795"/>
              <a:chExt cx="919" cy="1189"/>
            </a:xfrm>
          </p:grpSpPr>
          <p:grpSp>
            <p:nvGrpSpPr>
              <p:cNvPr id="76811" name="Group 11"/>
              <p:cNvGrpSpPr>
                <a:grpSpLocks/>
              </p:cNvGrpSpPr>
              <p:nvPr/>
            </p:nvGrpSpPr>
            <p:grpSpPr bwMode="auto">
              <a:xfrm>
                <a:off x="2064" y="3068"/>
                <a:ext cx="92" cy="816"/>
                <a:chOff x="3920" y="2795"/>
                <a:chExt cx="92" cy="816"/>
              </a:xfrm>
            </p:grpSpPr>
            <p:sp>
              <p:nvSpPr>
                <p:cNvPr id="76812" name="Arc 12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3" name="Arc 13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4" name="Arc 14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5" name="Arc 15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6" name="Arc 16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7" name="Arc 17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8" name="Line 1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19" name="Line 1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20" name="Group 20"/>
              <p:cNvGrpSpPr>
                <a:grpSpLocks/>
              </p:cNvGrpSpPr>
              <p:nvPr/>
            </p:nvGrpSpPr>
            <p:grpSpPr bwMode="auto">
              <a:xfrm>
                <a:off x="2472" y="3068"/>
                <a:ext cx="92" cy="816"/>
                <a:chOff x="3920" y="2795"/>
                <a:chExt cx="92" cy="816"/>
              </a:xfrm>
            </p:grpSpPr>
            <p:sp>
              <p:nvSpPr>
                <p:cNvPr id="76821" name="Arc 21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2" name="Arc 22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3" name="Arc 23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4" name="Arc 24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5" name="Arc 25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6" name="Arc 26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7" name="Line 2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28" name="Line 2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29" name="Group 29"/>
              <p:cNvGrpSpPr>
                <a:grpSpLocks/>
              </p:cNvGrpSpPr>
              <p:nvPr/>
            </p:nvGrpSpPr>
            <p:grpSpPr bwMode="auto">
              <a:xfrm>
                <a:off x="2835" y="3068"/>
                <a:ext cx="92" cy="816"/>
                <a:chOff x="3920" y="2795"/>
                <a:chExt cx="92" cy="816"/>
              </a:xfrm>
            </p:grpSpPr>
            <p:sp>
              <p:nvSpPr>
                <p:cNvPr id="76830" name="Arc 30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1" name="Arc 31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2" name="Arc 32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3" name="Arc 33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4" name="Arc 34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5" name="Arc 35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6" name="Line 3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37" name="Line 3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6838" name="Oval 38"/>
              <p:cNvSpPr>
                <a:spLocks noChangeArrowheads="1"/>
              </p:cNvSpPr>
              <p:nvPr/>
            </p:nvSpPr>
            <p:spPr bwMode="auto">
              <a:xfrm>
                <a:off x="2018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39" name="Oval 39"/>
              <p:cNvSpPr>
                <a:spLocks noChangeArrowheads="1"/>
              </p:cNvSpPr>
              <p:nvPr/>
            </p:nvSpPr>
            <p:spPr bwMode="auto">
              <a:xfrm>
                <a:off x="2426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0" name="Oval 40"/>
              <p:cNvSpPr>
                <a:spLocks noChangeArrowheads="1"/>
              </p:cNvSpPr>
              <p:nvPr/>
            </p:nvSpPr>
            <p:spPr bwMode="auto">
              <a:xfrm>
                <a:off x="2789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1" name="Oval 41"/>
              <p:cNvSpPr>
                <a:spLocks noChangeArrowheads="1"/>
              </p:cNvSpPr>
              <p:nvPr/>
            </p:nvSpPr>
            <p:spPr bwMode="auto">
              <a:xfrm>
                <a:off x="2018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2" name="Oval 42"/>
              <p:cNvSpPr>
                <a:spLocks noChangeArrowheads="1"/>
              </p:cNvSpPr>
              <p:nvPr/>
            </p:nvSpPr>
            <p:spPr bwMode="auto">
              <a:xfrm>
                <a:off x="2426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3" name="Line 43"/>
              <p:cNvSpPr>
                <a:spLocks noChangeShapeType="1"/>
              </p:cNvSpPr>
              <p:nvPr/>
            </p:nvSpPr>
            <p:spPr bwMode="auto">
              <a:xfrm>
                <a:off x="2064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4" name="Line 44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5" name="Line 45"/>
              <p:cNvSpPr>
                <a:spLocks noChangeShapeType="1"/>
              </p:cNvSpPr>
              <p:nvPr/>
            </p:nvSpPr>
            <p:spPr bwMode="auto">
              <a:xfrm>
                <a:off x="2835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6" name="Oval 46"/>
              <p:cNvSpPr>
                <a:spLocks noChangeArrowheads="1"/>
              </p:cNvSpPr>
              <p:nvPr/>
            </p:nvSpPr>
            <p:spPr bwMode="auto">
              <a:xfrm>
                <a:off x="2789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6847" name="AutoShape 47"/>
              <p:cNvCxnSpPr>
                <a:cxnSpLocks noChangeShapeType="1"/>
                <a:stCxn id="76841" idx="6"/>
                <a:endCxn id="76839" idx="2"/>
              </p:cNvCxnSpPr>
              <p:nvPr/>
            </p:nvCxnSpPr>
            <p:spPr bwMode="auto">
              <a:xfrm flipV="1">
                <a:off x="2118" y="3022"/>
                <a:ext cx="298" cy="907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48" name="AutoShape 48"/>
              <p:cNvCxnSpPr>
                <a:cxnSpLocks noChangeShapeType="1"/>
                <a:stCxn id="76842" idx="6"/>
                <a:endCxn id="76840" idx="2"/>
              </p:cNvCxnSpPr>
              <p:nvPr/>
            </p:nvCxnSpPr>
            <p:spPr bwMode="auto">
              <a:xfrm flipV="1">
                <a:off x="2526" y="3022"/>
                <a:ext cx="253" cy="907"/>
              </a:xfrm>
              <a:prstGeom prst="bentConnector3">
                <a:avLst>
                  <a:gd name="adj1" fmla="val 49801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49" name="AutoShape 49"/>
              <p:cNvCxnSpPr>
                <a:cxnSpLocks noChangeShapeType="1"/>
                <a:stCxn id="76846" idx="4"/>
                <a:endCxn id="76838" idx="2"/>
              </p:cNvCxnSpPr>
              <p:nvPr/>
            </p:nvCxnSpPr>
            <p:spPr bwMode="auto">
              <a:xfrm rot="16200000" flipV="1">
                <a:off x="1940" y="3090"/>
                <a:ext cx="962" cy="826"/>
              </a:xfrm>
              <a:prstGeom prst="bentConnector4">
                <a:avLst>
                  <a:gd name="adj1" fmla="val -13931"/>
                  <a:gd name="adj2" fmla="val 11622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6850" name="Line 50"/>
            <p:cNvSpPr>
              <a:spLocks noChangeShapeType="1"/>
            </p:cNvSpPr>
            <p:nvPr/>
          </p:nvSpPr>
          <p:spPr bwMode="auto">
            <a:xfrm rot="10800000">
              <a:off x="204" y="307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6851" name="Rectangle 51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Kreslení fázorového diagramu z měření</a:t>
            </a:r>
          </a:p>
        </p:txBody>
      </p:sp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250825" y="1484313"/>
            <a:ext cx="2233613" cy="2449512"/>
            <a:chOff x="158" y="935"/>
            <a:chExt cx="1407" cy="1543"/>
          </a:xfrm>
        </p:grpSpPr>
        <p:grpSp>
          <p:nvGrpSpPr>
            <p:cNvPr id="76853" name="Group 53"/>
            <p:cNvGrpSpPr>
              <a:grpSpLocks/>
            </p:cNvGrpSpPr>
            <p:nvPr/>
          </p:nvGrpSpPr>
          <p:grpSpPr bwMode="auto">
            <a:xfrm>
              <a:off x="430" y="935"/>
              <a:ext cx="909" cy="1406"/>
              <a:chOff x="430" y="935"/>
              <a:chExt cx="909" cy="1406"/>
            </a:xfrm>
          </p:grpSpPr>
          <p:grpSp>
            <p:nvGrpSpPr>
              <p:cNvPr id="76854" name="Group 54"/>
              <p:cNvGrpSpPr>
                <a:grpSpLocks/>
              </p:cNvGrpSpPr>
              <p:nvPr/>
            </p:nvGrpSpPr>
            <p:grpSpPr bwMode="auto">
              <a:xfrm rot="10800000">
                <a:off x="1201" y="1252"/>
                <a:ext cx="92" cy="816"/>
                <a:chOff x="3920" y="2795"/>
                <a:chExt cx="92" cy="816"/>
              </a:xfrm>
            </p:grpSpPr>
            <p:sp>
              <p:nvSpPr>
                <p:cNvPr id="76855" name="Arc 5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6" name="Arc 5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7" name="Arc 5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8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9" name="Arc 5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0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1" name="Line 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62" name="Line 6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63" name="Group 63"/>
              <p:cNvGrpSpPr>
                <a:grpSpLocks/>
              </p:cNvGrpSpPr>
              <p:nvPr/>
            </p:nvGrpSpPr>
            <p:grpSpPr bwMode="auto">
              <a:xfrm rot="10800000">
                <a:off x="793" y="1252"/>
                <a:ext cx="92" cy="816"/>
                <a:chOff x="3920" y="2795"/>
                <a:chExt cx="92" cy="816"/>
              </a:xfrm>
            </p:grpSpPr>
            <p:sp>
              <p:nvSpPr>
                <p:cNvPr id="76864" name="Arc 6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5" name="Arc 6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6" name="Arc 6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7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8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9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0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71" name="Line 7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72" name="Group 72"/>
              <p:cNvGrpSpPr>
                <a:grpSpLocks/>
              </p:cNvGrpSpPr>
              <p:nvPr/>
            </p:nvGrpSpPr>
            <p:grpSpPr bwMode="auto">
              <a:xfrm rot="10800000">
                <a:off x="430" y="1252"/>
                <a:ext cx="92" cy="816"/>
                <a:chOff x="3920" y="2795"/>
                <a:chExt cx="92" cy="816"/>
              </a:xfrm>
            </p:grpSpPr>
            <p:sp>
              <p:nvSpPr>
                <p:cNvPr id="76873" name="Arc 7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4" name="Arc 7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5" name="Arc 7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6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7" name="Arc 7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8" name="Arc 7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9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8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6881" name="Oval 81"/>
              <p:cNvSpPr>
                <a:spLocks noChangeArrowheads="1"/>
              </p:cNvSpPr>
              <p:nvPr/>
            </p:nvSpPr>
            <p:spPr bwMode="auto">
              <a:xfrm rot="10800000">
                <a:off x="1249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2" name="Oval 82"/>
              <p:cNvSpPr>
                <a:spLocks noChangeArrowheads="1"/>
              </p:cNvSpPr>
              <p:nvPr/>
            </p:nvSpPr>
            <p:spPr bwMode="auto">
              <a:xfrm rot="10800000">
                <a:off x="841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3" name="Oval 83"/>
              <p:cNvSpPr>
                <a:spLocks noChangeArrowheads="1"/>
              </p:cNvSpPr>
              <p:nvPr/>
            </p:nvSpPr>
            <p:spPr bwMode="auto">
              <a:xfrm rot="10800000">
                <a:off x="478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4" name="Oval 84"/>
              <p:cNvSpPr>
                <a:spLocks noChangeArrowheads="1"/>
              </p:cNvSpPr>
              <p:nvPr/>
            </p:nvSpPr>
            <p:spPr bwMode="auto">
              <a:xfrm rot="10800000">
                <a:off x="1249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5" name="Oval 85"/>
              <p:cNvSpPr>
                <a:spLocks noChangeArrowheads="1"/>
              </p:cNvSpPr>
              <p:nvPr/>
            </p:nvSpPr>
            <p:spPr bwMode="auto">
              <a:xfrm rot="10800000">
                <a:off x="841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6" name="Line 86"/>
              <p:cNvSpPr>
                <a:spLocks noChangeShapeType="1"/>
              </p:cNvSpPr>
              <p:nvPr/>
            </p:nvSpPr>
            <p:spPr bwMode="auto">
              <a:xfrm rot="10800000">
                <a:off x="1293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7" name="Line 87"/>
              <p:cNvSpPr>
                <a:spLocks noChangeShapeType="1"/>
              </p:cNvSpPr>
              <p:nvPr/>
            </p:nvSpPr>
            <p:spPr bwMode="auto">
              <a:xfrm rot="10800000">
                <a:off x="885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8" name="Line 88"/>
              <p:cNvSpPr>
                <a:spLocks noChangeShapeType="1"/>
              </p:cNvSpPr>
              <p:nvPr/>
            </p:nvSpPr>
            <p:spPr bwMode="auto">
              <a:xfrm rot="10800000">
                <a:off x="522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9" name="Oval 89"/>
              <p:cNvSpPr>
                <a:spLocks noChangeArrowheads="1"/>
              </p:cNvSpPr>
              <p:nvPr/>
            </p:nvSpPr>
            <p:spPr bwMode="auto">
              <a:xfrm rot="10800000">
                <a:off x="478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90" name="Oval 90"/>
              <p:cNvSpPr>
                <a:spLocks noChangeArrowheads="1"/>
              </p:cNvSpPr>
              <p:nvPr/>
            </p:nvSpPr>
            <p:spPr bwMode="auto">
              <a:xfrm rot="10800000">
                <a:off x="841" y="935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6891" name="AutoShape 91"/>
              <p:cNvCxnSpPr>
                <a:cxnSpLocks noChangeShapeType="1"/>
                <a:stCxn id="76884" idx="4"/>
                <a:endCxn id="76890" idx="2"/>
              </p:cNvCxnSpPr>
              <p:nvPr/>
            </p:nvCxnSpPr>
            <p:spPr bwMode="auto">
              <a:xfrm rot="5400000" flipH="1">
                <a:off x="1032" y="889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92" name="AutoShape 92"/>
              <p:cNvCxnSpPr>
                <a:cxnSpLocks noChangeShapeType="1"/>
                <a:stCxn id="76890" idx="0"/>
                <a:endCxn id="76885" idx="4"/>
              </p:cNvCxnSpPr>
              <p:nvPr/>
            </p:nvCxnSpPr>
            <p:spPr bwMode="auto">
              <a:xfrm>
                <a:off x="886" y="1035"/>
                <a:ext cx="0" cy="117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93" name="AutoShape 93"/>
              <p:cNvCxnSpPr>
                <a:cxnSpLocks noChangeShapeType="1"/>
                <a:stCxn id="76890" idx="6"/>
                <a:endCxn id="76889" idx="4"/>
              </p:cNvCxnSpPr>
              <p:nvPr/>
            </p:nvCxnSpPr>
            <p:spPr bwMode="auto">
              <a:xfrm rot="10800000" flipV="1">
                <a:off x="523" y="980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894" name="Group 94"/>
            <p:cNvGrpSpPr>
              <a:grpSpLocks/>
            </p:cNvGrpSpPr>
            <p:nvPr/>
          </p:nvGrpSpPr>
          <p:grpSpPr bwMode="auto">
            <a:xfrm>
              <a:off x="261" y="1032"/>
              <a:ext cx="1304" cy="1446"/>
              <a:chOff x="261" y="1032"/>
              <a:chExt cx="1304" cy="1446"/>
            </a:xfrm>
          </p:grpSpPr>
          <p:sp>
            <p:nvSpPr>
              <p:cNvPr id="76895" name="Text Box 95"/>
              <p:cNvSpPr txBox="1">
                <a:spLocks noChangeArrowheads="1"/>
              </p:cNvSpPr>
              <p:nvPr/>
            </p:nvSpPr>
            <p:spPr bwMode="auto">
              <a:xfrm>
                <a:off x="885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96" name="Text Box 96"/>
              <p:cNvSpPr txBox="1">
                <a:spLocks noChangeArrowheads="1"/>
              </p:cNvSpPr>
              <p:nvPr/>
            </p:nvSpPr>
            <p:spPr bwMode="auto">
              <a:xfrm>
                <a:off x="534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97" name="Text Box 97"/>
              <p:cNvSpPr txBox="1">
                <a:spLocks noChangeArrowheads="1"/>
              </p:cNvSpPr>
              <p:nvPr/>
            </p:nvSpPr>
            <p:spPr bwMode="auto">
              <a:xfrm>
                <a:off x="1020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98" name="Text Box 98"/>
              <p:cNvSpPr txBox="1">
                <a:spLocks noChangeArrowheads="1"/>
              </p:cNvSpPr>
              <p:nvPr/>
            </p:nvSpPr>
            <p:spPr bwMode="auto">
              <a:xfrm>
                <a:off x="612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99" name="Text Box 99"/>
              <p:cNvSpPr txBox="1">
                <a:spLocks noChangeArrowheads="1"/>
              </p:cNvSpPr>
              <p:nvPr/>
            </p:nvSpPr>
            <p:spPr bwMode="auto">
              <a:xfrm>
                <a:off x="261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900" name="Text Box 100"/>
              <p:cNvSpPr txBox="1">
                <a:spLocks noChangeArrowheads="1"/>
              </p:cNvSpPr>
              <p:nvPr/>
            </p:nvSpPr>
            <p:spPr bwMode="auto">
              <a:xfrm>
                <a:off x="1293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sp>
          <p:nvSpPr>
            <p:cNvPr id="76901" name="Line 101"/>
            <p:cNvSpPr>
              <a:spLocks noChangeShapeType="1"/>
            </p:cNvSpPr>
            <p:nvPr/>
          </p:nvSpPr>
          <p:spPr bwMode="auto">
            <a:xfrm rot="21600000">
              <a:off x="158" y="1207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6902" name="Group 102"/>
          <p:cNvGrpSpPr>
            <a:grpSpLocks/>
          </p:cNvGrpSpPr>
          <p:nvPr/>
        </p:nvGrpSpPr>
        <p:grpSpPr bwMode="auto">
          <a:xfrm>
            <a:off x="539750" y="3573463"/>
            <a:ext cx="2016125" cy="863600"/>
            <a:chOff x="340" y="2251"/>
            <a:chExt cx="1270" cy="544"/>
          </a:xfrm>
        </p:grpSpPr>
        <p:sp>
          <p:nvSpPr>
            <p:cNvPr id="76903" name="Rectangle 103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4" name="Oval 104"/>
            <p:cNvSpPr>
              <a:spLocks noChangeArrowheads="1"/>
            </p:cNvSpPr>
            <p:nvPr/>
          </p:nvSpPr>
          <p:spPr bwMode="auto">
            <a:xfrm>
              <a:off x="476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5" name="Oval 105"/>
            <p:cNvSpPr>
              <a:spLocks noChangeArrowheads="1"/>
            </p:cNvSpPr>
            <p:nvPr/>
          </p:nvSpPr>
          <p:spPr bwMode="auto">
            <a:xfrm>
              <a:off x="884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6" name="Oval 106"/>
            <p:cNvSpPr>
              <a:spLocks noChangeArrowheads="1"/>
            </p:cNvSpPr>
            <p:nvPr/>
          </p:nvSpPr>
          <p:spPr bwMode="auto">
            <a:xfrm>
              <a:off x="1247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7" name="Oval 107"/>
            <p:cNvSpPr>
              <a:spLocks noChangeArrowheads="1"/>
            </p:cNvSpPr>
            <p:nvPr/>
          </p:nvSpPr>
          <p:spPr bwMode="auto">
            <a:xfrm>
              <a:off x="476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8" name="Oval 108"/>
            <p:cNvSpPr>
              <a:spLocks noChangeArrowheads="1"/>
            </p:cNvSpPr>
            <p:nvPr/>
          </p:nvSpPr>
          <p:spPr bwMode="auto">
            <a:xfrm>
              <a:off x="839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9" name="Oval 109"/>
            <p:cNvSpPr>
              <a:spLocks noChangeArrowheads="1"/>
            </p:cNvSpPr>
            <p:nvPr/>
          </p:nvSpPr>
          <p:spPr bwMode="auto">
            <a:xfrm>
              <a:off x="1247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6910" name="Line 110"/>
          <p:cNvSpPr>
            <a:spLocks noChangeShapeType="1"/>
          </p:cNvSpPr>
          <p:nvPr/>
        </p:nvSpPr>
        <p:spPr bwMode="auto">
          <a:xfrm flipV="1">
            <a:off x="7391400" y="4087813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1" name="Line 111"/>
          <p:cNvSpPr>
            <a:spLocks noChangeShapeType="1"/>
          </p:cNvSpPr>
          <p:nvPr/>
        </p:nvSpPr>
        <p:spPr bwMode="auto">
          <a:xfrm rot="7200000" flipV="1">
            <a:off x="8078788" y="5272087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2" name="Line 112"/>
          <p:cNvSpPr>
            <a:spLocks noChangeShapeType="1"/>
          </p:cNvSpPr>
          <p:nvPr/>
        </p:nvSpPr>
        <p:spPr bwMode="auto">
          <a:xfrm rot="14400000" flipV="1">
            <a:off x="6710363" y="5272087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3" name="Line 113"/>
          <p:cNvSpPr>
            <a:spLocks noChangeShapeType="1"/>
          </p:cNvSpPr>
          <p:nvPr/>
        </p:nvSpPr>
        <p:spPr bwMode="auto">
          <a:xfrm flipV="1">
            <a:off x="7318375" y="4078288"/>
            <a:ext cx="0" cy="2301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4" name="Line 114"/>
          <p:cNvSpPr>
            <a:spLocks noChangeShapeType="1"/>
          </p:cNvSpPr>
          <p:nvPr/>
        </p:nvSpPr>
        <p:spPr bwMode="auto">
          <a:xfrm rot="1800000" flipV="1">
            <a:off x="7181850" y="3165475"/>
            <a:ext cx="0" cy="21955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7" name="Text Box 117"/>
          <p:cNvSpPr txBox="1">
            <a:spLocks noChangeArrowheads="1"/>
          </p:cNvSpPr>
          <p:nvPr/>
        </p:nvSpPr>
        <p:spPr bwMode="auto">
          <a:xfrm>
            <a:off x="8675688" y="6092825"/>
            <a:ext cx="2000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6918" name="Text Box 118"/>
          <p:cNvSpPr txBox="1">
            <a:spLocks noChangeArrowheads="1"/>
          </p:cNvSpPr>
          <p:nvPr/>
        </p:nvSpPr>
        <p:spPr bwMode="auto">
          <a:xfrm>
            <a:off x="5940425" y="6092825"/>
            <a:ext cx="250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6919" name="Text Box 119"/>
          <p:cNvSpPr txBox="1">
            <a:spLocks noChangeArrowheads="1"/>
          </p:cNvSpPr>
          <p:nvPr/>
        </p:nvSpPr>
        <p:spPr bwMode="auto">
          <a:xfrm>
            <a:off x="7031038" y="6321425"/>
            <a:ext cx="225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6920" name="Text Box 120"/>
          <p:cNvSpPr txBox="1">
            <a:spLocks noChangeArrowheads="1"/>
          </p:cNvSpPr>
          <p:nvPr/>
        </p:nvSpPr>
        <p:spPr bwMode="auto">
          <a:xfrm>
            <a:off x="7812088" y="3933825"/>
            <a:ext cx="6381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 = u</a:t>
            </a:r>
          </a:p>
        </p:txBody>
      </p:sp>
      <p:sp>
        <p:nvSpPr>
          <p:cNvPr id="76921" name="Text Box 121"/>
          <p:cNvSpPr txBox="1">
            <a:spLocks noChangeArrowheads="1"/>
          </p:cNvSpPr>
          <p:nvPr/>
        </p:nvSpPr>
        <p:spPr bwMode="auto">
          <a:xfrm>
            <a:off x="5211763" y="4808538"/>
            <a:ext cx="288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6922" name="Line 122"/>
          <p:cNvSpPr>
            <a:spLocks noChangeShapeType="1"/>
          </p:cNvSpPr>
          <p:nvPr/>
        </p:nvSpPr>
        <p:spPr bwMode="auto">
          <a:xfrm rot="7200000" flipV="1">
            <a:off x="6308726" y="4652962"/>
            <a:ext cx="0" cy="2301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23" name="Line 123"/>
          <p:cNvSpPr>
            <a:spLocks noChangeShapeType="1"/>
          </p:cNvSpPr>
          <p:nvPr/>
        </p:nvSpPr>
        <p:spPr bwMode="auto">
          <a:xfrm rot="14400000" flipV="1">
            <a:off x="6308726" y="3502025"/>
            <a:ext cx="0" cy="23018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24" name="Freeform 124"/>
          <p:cNvSpPr>
            <a:spLocks/>
          </p:cNvSpPr>
          <p:nvPr/>
        </p:nvSpPr>
        <p:spPr bwMode="auto">
          <a:xfrm>
            <a:off x="6877050" y="3789363"/>
            <a:ext cx="844550" cy="790575"/>
          </a:xfrm>
          <a:custGeom>
            <a:avLst/>
            <a:gdLst>
              <a:gd name="T0" fmla="*/ 400 w 532"/>
              <a:gd name="T1" fmla="*/ 51 h 498"/>
              <a:gd name="T2" fmla="*/ 530 w 532"/>
              <a:gd name="T3" fmla="*/ 216 h 498"/>
              <a:gd name="T4" fmla="*/ 412 w 532"/>
              <a:gd name="T5" fmla="*/ 458 h 498"/>
              <a:gd name="T6" fmla="*/ 127 w 532"/>
              <a:gd name="T7" fmla="*/ 454 h 498"/>
              <a:gd name="T8" fmla="*/ 33 w 532"/>
              <a:gd name="T9" fmla="*/ 310 h 498"/>
              <a:gd name="T10" fmla="*/ 19 w 532"/>
              <a:gd name="T11" fmla="*/ 173 h 498"/>
              <a:gd name="T12" fmla="*/ 148 w 532"/>
              <a:gd name="T13" fmla="*/ 29 h 498"/>
              <a:gd name="T14" fmla="*/ 271 w 532"/>
              <a:gd name="T15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2" h="498">
                <a:moveTo>
                  <a:pt x="400" y="51"/>
                </a:moveTo>
                <a:cubicBezTo>
                  <a:pt x="422" y="78"/>
                  <a:pt x="528" y="148"/>
                  <a:pt x="530" y="216"/>
                </a:cubicBezTo>
                <a:cubicBezTo>
                  <a:pt x="532" y="284"/>
                  <a:pt x="479" y="418"/>
                  <a:pt x="412" y="458"/>
                </a:cubicBezTo>
                <a:cubicBezTo>
                  <a:pt x="345" y="498"/>
                  <a:pt x="190" y="479"/>
                  <a:pt x="127" y="454"/>
                </a:cubicBezTo>
                <a:cubicBezTo>
                  <a:pt x="64" y="429"/>
                  <a:pt x="51" y="357"/>
                  <a:pt x="33" y="310"/>
                </a:cubicBezTo>
                <a:cubicBezTo>
                  <a:pt x="15" y="263"/>
                  <a:pt x="0" y="220"/>
                  <a:pt x="19" y="173"/>
                </a:cubicBezTo>
                <a:cubicBezTo>
                  <a:pt x="38" y="126"/>
                  <a:pt x="106" y="58"/>
                  <a:pt x="148" y="29"/>
                </a:cubicBezTo>
                <a:cubicBezTo>
                  <a:pt x="190" y="0"/>
                  <a:pt x="246" y="6"/>
                  <a:pt x="27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25" name="Text Box 125"/>
          <p:cNvSpPr txBox="1">
            <a:spLocks noChangeArrowheads="1"/>
          </p:cNvSpPr>
          <p:nvPr/>
        </p:nvSpPr>
        <p:spPr bwMode="auto">
          <a:xfrm>
            <a:off x="2555875" y="5734050"/>
            <a:ext cx="2881313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Dy11</a:t>
            </a:r>
          </a:p>
        </p:txBody>
      </p:sp>
      <p:sp>
        <p:nvSpPr>
          <p:cNvPr id="76926" name="Text Box 126"/>
          <p:cNvSpPr txBox="1">
            <a:spLocks noChangeArrowheads="1"/>
          </p:cNvSpPr>
          <p:nvPr/>
        </p:nvSpPr>
        <p:spPr bwMode="auto">
          <a:xfrm>
            <a:off x="2987675" y="908050"/>
            <a:ext cx="5111750" cy="1309688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Při měření propojíme začátek stejné fáze vstupního a výstupního vinutí </a:t>
            </a: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u="sng" dirty="0">
                <a:sym typeface="Symbol" panose="05050102010706020507" pitchFamily="18" charset="2"/>
              </a:rPr>
              <a:t>vytvoříme společný bod ve </a:t>
            </a:r>
            <a:r>
              <a:rPr lang="cs-CZ" altLang="cs-CZ" sz="1800" u="sng" dirty="0" err="1">
                <a:sym typeface="Symbol" panose="05050102010706020507" pitchFamily="18" charset="2"/>
              </a:rPr>
              <a:t>fázorovém</a:t>
            </a:r>
            <a:r>
              <a:rPr lang="cs-CZ" altLang="cs-CZ" sz="1800" u="sng" dirty="0">
                <a:sym typeface="Symbol" panose="05050102010706020507" pitchFamily="18" charset="2"/>
              </a:rPr>
              <a:t> diagramu.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V našem případě propojíme první fázi.</a:t>
            </a:r>
          </a:p>
        </p:txBody>
      </p:sp>
      <p:cxnSp>
        <p:nvCxnSpPr>
          <p:cNvPr id="76927" name="AutoShape 127"/>
          <p:cNvCxnSpPr>
            <a:cxnSpLocks noChangeShapeType="1"/>
            <a:stCxn id="76907" idx="2"/>
            <a:endCxn id="76904" idx="2"/>
          </p:cNvCxnSpPr>
          <p:nvPr/>
        </p:nvCxnSpPr>
        <p:spPr bwMode="auto">
          <a:xfrm rot="10800000" flipH="1" flipV="1">
            <a:off x="744538" y="3790950"/>
            <a:ext cx="1587" cy="431800"/>
          </a:xfrm>
          <a:prstGeom prst="bentConnector3">
            <a:avLst>
              <a:gd name="adj1" fmla="val -3310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928" name="Text Box 128"/>
          <p:cNvSpPr txBox="1">
            <a:spLocks noChangeArrowheads="1"/>
          </p:cNvSpPr>
          <p:nvPr/>
        </p:nvSpPr>
        <p:spPr bwMode="auto">
          <a:xfrm>
            <a:off x="2987675" y="2276475"/>
            <a:ext cx="5832475" cy="896938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Měříme	-	vstupní vinutí mezi sebou </a:t>
            </a:r>
            <a:r>
              <a:rPr lang="cs-CZ" altLang="cs-CZ" sz="1800" dirty="0">
                <a:sym typeface="Symbol" panose="05050102010706020507" pitchFamily="18" charset="2"/>
              </a:rPr>
              <a:t> UV, UW, VW</a:t>
            </a:r>
          </a:p>
          <a:p>
            <a:pPr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	-	výstupní vinutí mezi sebou  </a:t>
            </a:r>
            <a:r>
              <a:rPr lang="cs-CZ" altLang="cs-CZ" sz="1800" dirty="0" err="1">
                <a:sym typeface="Symbol" panose="05050102010706020507" pitchFamily="18" charset="2"/>
              </a:rPr>
              <a:t>uv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uw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vw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	-	nepropojené fáze  </a:t>
            </a:r>
            <a:r>
              <a:rPr lang="cs-CZ" altLang="cs-CZ" sz="1800" dirty="0" err="1">
                <a:sym typeface="Symbol" panose="05050102010706020507" pitchFamily="18" charset="2"/>
              </a:rPr>
              <a:t>Vv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Vw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Wv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Ww</a:t>
            </a:r>
            <a:endParaRPr lang="cs-CZ" altLang="cs-CZ" sz="1800" dirty="0">
              <a:sym typeface="Symbol" panose="05050102010706020507" pitchFamily="18" charset="2"/>
            </a:endParaRPr>
          </a:p>
        </p:txBody>
      </p:sp>
      <p:sp>
        <p:nvSpPr>
          <p:cNvPr id="76930" name="Line 130"/>
          <p:cNvSpPr>
            <a:spLocks noChangeShapeType="1"/>
          </p:cNvSpPr>
          <p:nvPr/>
        </p:nvSpPr>
        <p:spPr bwMode="auto">
          <a:xfrm flipV="1">
            <a:off x="7308850" y="3357563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0" grpId="0" animBg="1"/>
      <p:bldP spid="76911" grpId="0" animBg="1"/>
      <p:bldP spid="76912" grpId="0" animBg="1"/>
      <p:bldP spid="76913" grpId="0" animBg="1"/>
      <p:bldP spid="76914" grpId="0" animBg="1"/>
      <p:bldP spid="76917" grpId="0"/>
      <p:bldP spid="76918" grpId="0"/>
      <p:bldP spid="76919" grpId="0"/>
      <p:bldP spid="76920" grpId="0"/>
      <p:bldP spid="76921" grpId="0"/>
      <p:bldP spid="76922" grpId="0" animBg="1"/>
      <p:bldP spid="76923" grpId="0" animBg="1"/>
      <p:bldP spid="76924" grpId="0" animBg="1"/>
      <p:bldP spid="76925" grpId="0" animBg="1"/>
      <p:bldP spid="76928" grpId="0"/>
      <p:bldP spid="769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5" name="Text Box 151"/>
          <p:cNvSpPr txBox="1">
            <a:spLocks noChangeArrowheads="1"/>
          </p:cNvSpPr>
          <p:nvPr/>
        </p:nvSpPr>
        <p:spPr bwMode="auto">
          <a:xfrm>
            <a:off x="7019925" y="3284538"/>
            <a:ext cx="2017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150</a:t>
            </a:r>
            <a:r>
              <a:rPr lang="cs-CZ" altLang="cs-CZ" sz="2000" baseline="30000"/>
              <a:t>0</a:t>
            </a:r>
            <a:r>
              <a:rPr lang="cs-CZ" altLang="cs-CZ" sz="2000"/>
              <a:t> = 5hodin</a:t>
            </a:r>
          </a:p>
        </p:txBody>
      </p:sp>
      <p:grpSp>
        <p:nvGrpSpPr>
          <p:cNvPr id="77965" name="Group 141"/>
          <p:cNvGrpSpPr>
            <a:grpSpLocks/>
          </p:cNvGrpSpPr>
          <p:nvPr/>
        </p:nvGrpSpPr>
        <p:grpSpPr bwMode="auto">
          <a:xfrm>
            <a:off x="323850" y="1557338"/>
            <a:ext cx="2232025" cy="2362200"/>
            <a:chOff x="204" y="981"/>
            <a:chExt cx="1406" cy="1488"/>
          </a:xfrm>
        </p:grpSpPr>
        <p:grpSp>
          <p:nvGrpSpPr>
            <p:cNvPr id="77963" name="Group 139"/>
            <p:cNvGrpSpPr>
              <a:grpSpLocks/>
            </p:cNvGrpSpPr>
            <p:nvPr/>
          </p:nvGrpSpPr>
          <p:grpSpPr bwMode="auto">
            <a:xfrm>
              <a:off x="295" y="981"/>
              <a:ext cx="1315" cy="1488"/>
              <a:chOff x="295" y="981"/>
              <a:chExt cx="1315" cy="1488"/>
            </a:xfrm>
          </p:grpSpPr>
          <p:sp>
            <p:nvSpPr>
              <p:cNvPr id="77919" name="Text Box 95"/>
              <p:cNvSpPr txBox="1">
                <a:spLocks noChangeArrowheads="1"/>
              </p:cNvSpPr>
              <p:nvPr/>
            </p:nvSpPr>
            <p:spPr bwMode="auto">
              <a:xfrm>
                <a:off x="884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920" name="Text Box 96"/>
              <p:cNvSpPr txBox="1">
                <a:spLocks noChangeArrowheads="1"/>
              </p:cNvSpPr>
              <p:nvPr/>
            </p:nvSpPr>
            <p:spPr bwMode="auto">
              <a:xfrm>
                <a:off x="521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921" name="Text Box 97"/>
              <p:cNvSpPr txBox="1">
                <a:spLocks noChangeArrowheads="1"/>
              </p:cNvSpPr>
              <p:nvPr/>
            </p:nvSpPr>
            <p:spPr bwMode="auto">
              <a:xfrm>
                <a:off x="1020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922" name="Text Box 98"/>
              <p:cNvSpPr txBox="1">
                <a:spLocks noChangeArrowheads="1"/>
              </p:cNvSpPr>
              <p:nvPr/>
            </p:nvSpPr>
            <p:spPr bwMode="auto">
              <a:xfrm>
                <a:off x="657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923" name="Text Box 99"/>
              <p:cNvSpPr txBox="1">
                <a:spLocks noChangeArrowheads="1"/>
              </p:cNvSpPr>
              <p:nvPr/>
            </p:nvSpPr>
            <p:spPr bwMode="auto">
              <a:xfrm>
                <a:off x="295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924" name="Text Box 100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7964" name="Group 140"/>
            <p:cNvGrpSpPr>
              <a:grpSpLocks/>
            </p:cNvGrpSpPr>
            <p:nvPr/>
          </p:nvGrpSpPr>
          <p:grpSpPr bwMode="auto">
            <a:xfrm>
              <a:off x="204" y="1152"/>
              <a:ext cx="1146" cy="1189"/>
              <a:chOff x="204" y="1152"/>
              <a:chExt cx="1146" cy="1189"/>
            </a:xfrm>
          </p:grpSpPr>
          <p:grpSp>
            <p:nvGrpSpPr>
              <p:cNvPr id="77834" name="Group 10"/>
              <p:cNvGrpSpPr>
                <a:grpSpLocks/>
              </p:cNvGrpSpPr>
              <p:nvPr/>
            </p:nvGrpSpPr>
            <p:grpSpPr bwMode="auto">
              <a:xfrm rot="10800000">
                <a:off x="431" y="1152"/>
                <a:ext cx="919" cy="1189"/>
                <a:chOff x="2008" y="2795"/>
                <a:chExt cx="919" cy="1189"/>
              </a:xfrm>
            </p:grpSpPr>
            <p:grpSp>
              <p:nvGrpSpPr>
                <p:cNvPr id="77835" name="Group 11"/>
                <p:cNvGrpSpPr>
                  <a:grpSpLocks/>
                </p:cNvGrpSpPr>
                <p:nvPr/>
              </p:nvGrpSpPr>
              <p:grpSpPr bwMode="auto">
                <a:xfrm>
                  <a:off x="2064" y="3068"/>
                  <a:ext cx="92" cy="816"/>
                  <a:chOff x="3920" y="2795"/>
                  <a:chExt cx="92" cy="816"/>
                </a:xfrm>
              </p:grpSpPr>
              <p:sp>
                <p:nvSpPr>
                  <p:cNvPr id="77836" name="Arc 1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37" name="Arc 1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38" name="Arc 14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39" name="Arc 1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0" name="Arc 1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1" name="Arc 17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2" name="Line 1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843" name="Line 19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7844" name="Group 20"/>
                <p:cNvGrpSpPr>
                  <a:grpSpLocks/>
                </p:cNvGrpSpPr>
                <p:nvPr/>
              </p:nvGrpSpPr>
              <p:grpSpPr bwMode="auto">
                <a:xfrm>
                  <a:off x="2472" y="3068"/>
                  <a:ext cx="92" cy="816"/>
                  <a:chOff x="3920" y="2795"/>
                  <a:chExt cx="92" cy="816"/>
                </a:xfrm>
              </p:grpSpPr>
              <p:sp>
                <p:nvSpPr>
                  <p:cNvPr id="77845" name="Arc 2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6" name="Arc 2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7" name="Arc 2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8" name="Arc 2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9" name="Arc 2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0" name="Arc 26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1" name="Line 2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852" name="Line 2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7853" name="Group 29"/>
                <p:cNvGrpSpPr>
                  <a:grpSpLocks/>
                </p:cNvGrpSpPr>
                <p:nvPr/>
              </p:nvGrpSpPr>
              <p:grpSpPr bwMode="auto">
                <a:xfrm>
                  <a:off x="2835" y="3068"/>
                  <a:ext cx="92" cy="816"/>
                  <a:chOff x="3920" y="2795"/>
                  <a:chExt cx="92" cy="816"/>
                </a:xfrm>
              </p:grpSpPr>
              <p:sp>
                <p:nvSpPr>
                  <p:cNvPr id="77854" name="Arc 3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5" name="Arc 3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6" name="Arc 3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7" name="Arc 3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8" name="Arc 3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9" name="Arc 3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60" name="Line 3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861" name="Line 3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7862" name="Oval 38"/>
                <p:cNvSpPr>
                  <a:spLocks noChangeArrowheads="1"/>
                </p:cNvSpPr>
                <p:nvPr/>
              </p:nvSpPr>
              <p:spPr bwMode="auto">
                <a:xfrm>
                  <a:off x="2018" y="297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3" name="Oval 39"/>
                <p:cNvSpPr>
                  <a:spLocks noChangeArrowheads="1"/>
                </p:cNvSpPr>
                <p:nvPr/>
              </p:nvSpPr>
              <p:spPr bwMode="auto">
                <a:xfrm>
                  <a:off x="2426" y="297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4" name="Oval 40"/>
                <p:cNvSpPr>
                  <a:spLocks noChangeArrowheads="1"/>
                </p:cNvSpPr>
                <p:nvPr/>
              </p:nvSpPr>
              <p:spPr bwMode="auto">
                <a:xfrm>
                  <a:off x="2789" y="297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5" name="Oval 41"/>
                <p:cNvSpPr>
                  <a:spLocks noChangeArrowheads="1"/>
                </p:cNvSpPr>
                <p:nvPr/>
              </p:nvSpPr>
              <p:spPr bwMode="auto">
                <a:xfrm>
                  <a:off x="2018" y="3884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6" name="Oval 42"/>
                <p:cNvSpPr>
                  <a:spLocks noChangeArrowheads="1"/>
                </p:cNvSpPr>
                <p:nvPr/>
              </p:nvSpPr>
              <p:spPr bwMode="auto">
                <a:xfrm>
                  <a:off x="2426" y="3884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7" name="Line 43"/>
                <p:cNvSpPr>
                  <a:spLocks noChangeShapeType="1"/>
                </p:cNvSpPr>
                <p:nvPr/>
              </p:nvSpPr>
              <p:spPr bwMode="auto">
                <a:xfrm>
                  <a:off x="2064" y="2795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8" name="Line 44"/>
                <p:cNvSpPr>
                  <a:spLocks noChangeShapeType="1"/>
                </p:cNvSpPr>
                <p:nvPr/>
              </p:nvSpPr>
              <p:spPr bwMode="auto">
                <a:xfrm>
                  <a:off x="2472" y="2795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9" name="Line 45"/>
                <p:cNvSpPr>
                  <a:spLocks noChangeShapeType="1"/>
                </p:cNvSpPr>
                <p:nvPr/>
              </p:nvSpPr>
              <p:spPr bwMode="auto">
                <a:xfrm>
                  <a:off x="2835" y="2795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70" name="Oval 46"/>
                <p:cNvSpPr>
                  <a:spLocks noChangeArrowheads="1"/>
                </p:cNvSpPr>
                <p:nvPr/>
              </p:nvSpPr>
              <p:spPr bwMode="auto">
                <a:xfrm>
                  <a:off x="2789" y="3884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77871" name="AutoShape 47"/>
                <p:cNvCxnSpPr>
                  <a:cxnSpLocks noChangeShapeType="1"/>
                  <a:stCxn id="77865" idx="6"/>
                  <a:endCxn id="77863" idx="2"/>
                </p:cNvCxnSpPr>
                <p:nvPr/>
              </p:nvCxnSpPr>
              <p:spPr bwMode="auto">
                <a:xfrm flipV="1">
                  <a:off x="2118" y="3022"/>
                  <a:ext cx="298" cy="907"/>
                </a:xfrm>
                <a:prstGeom prst="bentConnector3">
                  <a:avLst>
                    <a:gd name="adj1" fmla="val 50000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872" name="AutoShape 48"/>
                <p:cNvCxnSpPr>
                  <a:cxnSpLocks noChangeShapeType="1"/>
                  <a:stCxn id="77866" idx="6"/>
                  <a:endCxn id="77864" idx="2"/>
                </p:cNvCxnSpPr>
                <p:nvPr/>
              </p:nvCxnSpPr>
              <p:spPr bwMode="auto">
                <a:xfrm flipV="1">
                  <a:off x="2526" y="3022"/>
                  <a:ext cx="253" cy="907"/>
                </a:xfrm>
                <a:prstGeom prst="bentConnector3">
                  <a:avLst>
                    <a:gd name="adj1" fmla="val 49801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873" name="AutoShape 49"/>
                <p:cNvCxnSpPr>
                  <a:cxnSpLocks noChangeShapeType="1"/>
                  <a:stCxn id="77870" idx="4"/>
                  <a:endCxn id="77862" idx="2"/>
                </p:cNvCxnSpPr>
                <p:nvPr/>
              </p:nvCxnSpPr>
              <p:spPr bwMode="auto">
                <a:xfrm rot="16200000" flipV="1">
                  <a:off x="1940" y="3090"/>
                  <a:ext cx="962" cy="826"/>
                </a:xfrm>
                <a:prstGeom prst="bentConnector4">
                  <a:avLst>
                    <a:gd name="adj1" fmla="val -13931"/>
                    <a:gd name="adj2" fmla="val 116222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>
                <a:off x="204" y="1253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684213" y="333375"/>
            <a:ext cx="5256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Určete zapojení</a:t>
            </a:r>
          </a:p>
        </p:txBody>
      </p:sp>
      <p:grpSp>
        <p:nvGrpSpPr>
          <p:cNvPr id="77926" name="Group 102"/>
          <p:cNvGrpSpPr>
            <a:grpSpLocks/>
          </p:cNvGrpSpPr>
          <p:nvPr/>
        </p:nvGrpSpPr>
        <p:grpSpPr bwMode="auto">
          <a:xfrm>
            <a:off x="539750" y="3573463"/>
            <a:ext cx="2016125" cy="863600"/>
            <a:chOff x="340" y="2251"/>
            <a:chExt cx="1270" cy="544"/>
          </a:xfrm>
        </p:grpSpPr>
        <p:sp>
          <p:nvSpPr>
            <p:cNvPr id="77927" name="Rectangle 103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28" name="Oval 104"/>
            <p:cNvSpPr>
              <a:spLocks noChangeArrowheads="1"/>
            </p:cNvSpPr>
            <p:nvPr/>
          </p:nvSpPr>
          <p:spPr bwMode="auto">
            <a:xfrm>
              <a:off x="476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29" name="Oval 105"/>
            <p:cNvSpPr>
              <a:spLocks noChangeArrowheads="1"/>
            </p:cNvSpPr>
            <p:nvPr/>
          </p:nvSpPr>
          <p:spPr bwMode="auto">
            <a:xfrm>
              <a:off x="884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0" name="Oval 106"/>
            <p:cNvSpPr>
              <a:spLocks noChangeArrowheads="1"/>
            </p:cNvSpPr>
            <p:nvPr/>
          </p:nvSpPr>
          <p:spPr bwMode="auto">
            <a:xfrm>
              <a:off x="1247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1" name="Oval 107"/>
            <p:cNvSpPr>
              <a:spLocks noChangeArrowheads="1"/>
            </p:cNvSpPr>
            <p:nvPr/>
          </p:nvSpPr>
          <p:spPr bwMode="auto">
            <a:xfrm>
              <a:off x="476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2" name="Oval 108"/>
            <p:cNvSpPr>
              <a:spLocks noChangeArrowheads="1"/>
            </p:cNvSpPr>
            <p:nvPr/>
          </p:nvSpPr>
          <p:spPr bwMode="auto">
            <a:xfrm>
              <a:off x="839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3" name="Oval 109"/>
            <p:cNvSpPr>
              <a:spLocks noChangeArrowheads="1"/>
            </p:cNvSpPr>
            <p:nvPr/>
          </p:nvSpPr>
          <p:spPr bwMode="auto">
            <a:xfrm>
              <a:off x="1247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7938" name="Line 114"/>
          <p:cNvSpPr>
            <a:spLocks noChangeShapeType="1"/>
          </p:cNvSpPr>
          <p:nvPr/>
        </p:nvSpPr>
        <p:spPr bwMode="auto">
          <a:xfrm rot="9000000" flipV="1">
            <a:off x="6877050" y="2781300"/>
            <a:ext cx="0" cy="21955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77978" name="Group 154"/>
          <p:cNvGrpSpPr>
            <a:grpSpLocks/>
          </p:cNvGrpSpPr>
          <p:nvPr/>
        </p:nvGrpSpPr>
        <p:grpSpPr bwMode="auto">
          <a:xfrm>
            <a:off x="5435600" y="4005263"/>
            <a:ext cx="3106738" cy="2736850"/>
            <a:chOff x="3424" y="2523"/>
            <a:chExt cx="1957" cy="1724"/>
          </a:xfrm>
        </p:grpSpPr>
        <p:sp>
          <p:nvSpPr>
            <p:cNvPr id="77942" name="Text Box 118"/>
            <p:cNvSpPr txBox="1">
              <a:spLocks noChangeArrowheads="1"/>
            </p:cNvSpPr>
            <p:nvPr/>
          </p:nvSpPr>
          <p:spPr bwMode="auto">
            <a:xfrm>
              <a:off x="3884" y="2523"/>
              <a:ext cx="40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U = u</a:t>
              </a:r>
            </a:p>
          </p:txBody>
        </p:sp>
        <p:grpSp>
          <p:nvGrpSpPr>
            <p:cNvPr id="77976" name="Group 152"/>
            <p:cNvGrpSpPr>
              <a:grpSpLocks/>
            </p:cNvGrpSpPr>
            <p:nvPr/>
          </p:nvGrpSpPr>
          <p:grpSpPr bwMode="auto">
            <a:xfrm>
              <a:off x="3424" y="2546"/>
              <a:ext cx="1957" cy="1701"/>
              <a:chOff x="3424" y="2546"/>
              <a:chExt cx="1957" cy="1701"/>
            </a:xfrm>
          </p:grpSpPr>
          <p:grpSp>
            <p:nvGrpSpPr>
              <p:cNvPr id="77969" name="Group 145"/>
              <p:cNvGrpSpPr>
                <a:grpSpLocks/>
              </p:cNvGrpSpPr>
              <p:nvPr/>
            </p:nvGrpSpPr>
            <p:grpSpPr bwMode="auto">
              <a:xfrm>
                <a:off x="3470" y="2546"/>
                <a:ext cx="1864" cy="1247"/>
                <a:chOff x="3103" y="868"/>
                <a:chExt cx="1864" cy="1247"/>
              </a:xfrm>
            </p:grpSpPr>
            <p:sp>
              <p:nvSpPr>
                <p:cNvPr id="7793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030" y="868"/>
                  <a:ext cx="0" cy="99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935" name="Line 111"/>
                <p:cNvSpPr>
                  <a:spLocks noChangeShapeType="1"/>
                </p:cNvSpPr>
                <p:nvPr/>
              </p:nvSpPr>
              <p:spPr bwMode="auto">
                <a:xfrm rot="7200000" flipV="1">
                  <a:off x="4468" y="1616"/>
                  <a:ext cx="0" cy="998"/>
                </a:xfrm>
                <a:prstGeom prst="line">
                  <a:avLst/>
                </a:prstGeom>
                <a:noFill/>
                <a:ln w="25400">
                  <a:solidFill>
                    <a:srgbClr val="00CC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936" name="Line 112"/>
                <p:cNvSpPr>
                  <a:spLocks noChangeShapeType="1"/>
                </p:cNvSpPr>
                <p:nvPr/>
              </p:nvSpPr>
              <p:spPr bwMode="auto">
                <a:xfrm rot="14400000" flipV="1">
                  <a:off x="3602" y="1616"/>
                  <a:ext cx="0" cy="9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77941" name="Text Box 117"/>
              <p:cNvSpPr txBox="1">
                <a:spLocks noChangeArrowheads="1"/>
              </p:cNvSpPr>
              <p:nvPr/>
            </p:nvSpPr>
            <p:spPr bwMode="auto">
              <a:xfrm>
                <a:off x="5239" y="4028"/>
                <a:ext cx="142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>
                    <a:solidFill>
                      <a:srgbClr val="00CC00"/>
                    </a:solidFill>
                  </a:rPr>
                  <a:t>V</a:t>
                </a:r>
              </a:p>
            </p:txBody>
          </p:sp>
          <p:sp>
            <p:nvSpPr>
              <p:cNvPr id="77943" name="Text Box 119"/>
              <p:cNvSpPr txBox="1">
                <a:spLocks noChangeArrowheads="1"/>
              </p:cNvSpPr>
              <p:nvPr/>
            </p:nvSpPr>
            <p:spPr bwMode="auto">
              <a:xfrm>
                <a:off x="3424" y="4020"/>
                <a:ext cx="182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>
                    <a:solidFill>
                      <a:srgbClr val="0000FF"/>
                    </a:solidFill>
                  </a:rPr>
                  <a:t>W</a:t>
                </a:r>
              </a:p>
            </p:txBody>
          </p:sp>
        </p:grpSp>
      </p:grpSp>
      <p:grpSp>
        <p:nvGrpSpPr>
          <p:cNvPr id="77977" name="Group 153"/>
          <p:cNvGrpSpPr>
            <a:grpSpLocks/>
          </p:cNvGrpSpPr>
          <p:nvPr/>
        </p:nvGrpSpPr>
        <p:grpSpPr bwMode="auto">
          <a:xfrm>
            <a:off x="4787900" y="1484313"/>
            <a:ext cx="2335213" cy="2592387"/>
            <a:chOff x="3016" y="935"/>
            <a:chExt cx="1471" cy="1633"/>
          </a:xfrm>
        </p:grpSpPr>
        <p:sp>
          <p:nvSpPr>
            <p:cNvPr id="77939" name="Text Box 115"/>
            <p:cNvSpPr txBox="1">
              <a:spLocks noChangeArrowheads="1"/>
            </p:cNvSpPr>
            <p:nvPr/>
          </p:nvSpPr>
          <p:spPr bwMode="auto">
            <a:xfrm>
              <a:off x="3016" y="1842"/>
              <a:ext cx="1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CC00"/>
                  </a:solidFill>
                </a:rPr>
                <a:t>v</a:t>
              </a:r>
            </a:p>
          </p:txBody>
        </p:sp>
        <p:sp>
          <p:nvSpPr>
            <p:cNvPr id="77940" name="Text Box 116"/>
            <p:cNvSpPr txBox="1">
              <a:spLocks noChangeArrowheads="1"/>
            </p:cNvSpPr>
            <p:nvPr/>
          </p:nvSpPr>
          <p:spPr bwMode="auto">
            <a:xfrm>
              <a:off x="4195" y="935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00FF"/>
                  </a:solidFill>
                </a:rPr>
                <a:t>w</a:t>
              </a:r>
            </a:p>
          </p:txBody>
        </p:sp>
        <p:grpSp>
          <p:nvGrpSpPr>
            <p:cNvPr id="77970" name="Group 146"/>
            <p:cNvGrpSpPr>
              <a:grpSpLocks/>
            </p:cNvGrpSpPr>
            <p:nvPr/>
          </p:nvGrpSpPr>
          <p:grpSpPr bwMode="auto">
            <a:xfrm>
              <a:off x="3037" y="1118"/>
              <a:ext cx="1450" cy="1450"/>
              <a:chOff x="1202" y="981"/>
              <a:chExt cx="1450" cy="1450"/>
            </a:xfrm>
          </p:grpSpPr>
          <p:sp>
            <p:nvSpPr>
              <p:cNvPr id="77937" name="Line 113"/>
              <p:cNvSpPr>
                <a:spLocks noChangeShapeType="1"/>
              </p:cNvSpPr>
              <p:nvPr/>
            </p:nvSpPr>
            <p:spPr bwMode="auto">
              <a:xfrm flipV="1">
                <a:off x="2557" y="981"/>
                <a:ext cx="0" cy="14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44" name="Line 120"/>
              <p:cNvSpPr>
                <a:spLocks noChangeShapeType="1"/>
              </p:cNvSpPr>
              <p:nvPr/>
            </p:nvSpPr>
            <p:spPr bwMode="auto">
              <a:xfrm rot="7200000" flipV="1">
                <a:off x="1927" y="1343"/>
                <a:ext cx="0" cy="1450"/>
              </a:xfrm>
              <a:prstGeom prst="line">
                <a:avLst/>
              </a:prstGeom>
              <a:noFill/>
              <a:ln w="25400">
                <a:solidFill>
                  <a:srgbClr val="00CC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45" name="Line 121"/>
              <p:cNvSpPr>
                <a:spLocks noChangeShapeType="1"/>
              </p:cNvSpPr>
              <p:nvPr/>
            </p:nvSpPr>
            <p:spPr bwMode="auto">
              <a:xfrm rot="14400000" flipV="1">
                <a:off x="1927" y="618"/>
                <a:ext cx="0" cy="145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7947" name="Text Box 123"/>
          <p:cNvSpPr txBox="1">
            <a:spLocks noChangeArrowheads="1"/>
          </p:cNvSpPr>
          <p:nvPr/>
        </p:nvSpPr>
        <p:spPr bwMode="auto">
          <a:xfrm>
            <a:off x="6948488" y="260350"/>
            <a:ext cx="2016125" cy="6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Dané zapojení Yd5</a:t>
            </a:r>
          </a:p>
        </p:txBody>
      </p:sp>
      <p:cxnSp>
        <p:nvCxnSpPr>
          <p:cNvPr id="77949" name="AutoShape 125"/>
          <p:cNvCxnSpPr>
            <a:cxnSpLocks noChangeShapeType="1"/>
            <a:stCxn id="77931" idx="2"/>
            <a:endCxn id="77928" idx="2"/>
          </p:cNvCxnSpPr>
          <p:nvPr/>
        </p:nvCxnSpPr>
        <p:spPr bwMode="auto">
          <a:xfrm rot="10800000" flipH="1" flipV="1">
            <a:off x="744538" y="3790950"/>
            <a:ext cx="1587" cy="431800"/>
          </a:xfrm>
          <a:prstGeom prst="bentConnector3">
            <a:avLst>
              <a:gd name="adj1" fmla="val -3310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51" name="Line 127"/>
          <p:cNvSpPr>
            <a:spLocks noChangeShapeType="1"/>
          </p:cNvSpPr>
          <p:nvPr/>
        </p:nvSpPr>
        <p:spPr bwMode="auto">
          <a:xfrm flipV="1">
            <a:off x="7019925" y="3355975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cxnSp>
        <p:nvCxnSpPr>
          <p:cNvPr id="77955" name="AutoShape 131"/>
          <p:cNvCxnSpPr>
            <a:cxnSpLocks noChangeShapeType="1"/>
            <a:stCxn id="77914" idx="0"/>
            <a:endCxn id="77906" idx="0"/>
          </p:cNvCxnSpPr>
          <p:nvPr/>
        </p:nvCxnSpPr>
        <p:spPr bwMode="auto">
          <a:xfrm rot="5400000">
            <a:off x="1165225" y="4978401"/>
            <a:ext cx="4127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7966" name="Group 142"/>
          <p:cNvGrpSpPr>
            <a:grpSpLocks/>
          </p:cNvGrpSpPr>
          <p:nvPr/>
        </p:nvGrpSpPr>
        <p:grpSpPr bwMode="auto">
          <a:xfrm>
            <a:off x="107950" y="4076700"/>
            <a:ext cx="2447925" cy="2592388"/>
            <a:chOff x="68" y="2568"/>
            <a:chExt cx="1542" cy="1633"/>
          </a:xfrm>
        </p:grpSpPr>
        <p:grpSp>
          <p:nvGrpSpPr>
            <p:cNvPr id="77962" name="Group 138"/>
            <p:cNvGrpSpPr>
              <a:grpSpLocks/>
            </p:cNvGrpSpPr>
            <p:nvPr/>
          </p:nvGrpSpPr>
          <p:grpSpPr bwMode="auto">
            <a:xfrm>
              <a:off x="68" y="2568"/>
              <a:ext cx="1542" cy="1633"/>
              <a:chOff x="68" y="2568"/>
              <a:chExt cx="1542" cy="1633"/>
            </a:xfrm>
          </p:grpSpPr>
          <p:sp>
            <p:nvSpPr>
              <p:cNvPr id="77828" name="Text Box 4"/>
              <p:cNvSpPr txBox="1">
                <a:spLocks noChangeArrowheads="1"/>
              </p:cNvSpPr>
              <p:nvPr/>
            </p:nvSpPr>
            <p:spPr bwMode="auto">
              <a:xfrm>
                <a:off x="941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829" name="Text Box 5"/>
              <p:cNvSpPr txBox="1">
                <a:spLocks noChangeArrowheads="1"/>
              </p:cNvSpPr>
              <p:nvPr/>
            </p:nvSpPr>
            <p:spPr bwMode="auto">
              <a:xfrm>
                <a:off x="1338" y="256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830" name="Text Box 6"/>
              <p:cNvSpPr txBox="1">
                <a:spLocks noChangeArrowheads="1"/>
              </p:cNvSpPr>
              <p:nvPr/>
            </p:nvSpPr>
            <p:spPr bwMode="auto">
              <a:xfrm>
                <a:off x="68" y="402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831" name="Text Box 7"/>
              <p:cNvSpPr txBox="1">
                <a:spLocks noChangeArrowheads="1"/>
              </p:cNvSpPr>
              <p:nvPr/>
            </p:nvSpPr>
            <p:spPr bwMode="auto">
              <a:xfrm>
                <a:off x="476" y="402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auto">
              <a:xfrm>
                <a:off x="1293" y="4020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555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7961" name="Group 137"/>
            <p:cNvGrpSpPr>
              <a:grpSpLocks/>
            </p:cNvGrpSpPr>
            <p:nvPr/>
          </p:nvGrpSpPr>
          <p:grpSpPr bwMode="auto">
            <a:xfrm>
              <a:off x="157" y="2712"/>
              <a:ext cx="1135" cy="1454"/>
              <a:chOff x="158" y="2712"/>
              <a:chExt cx="1135" cy="1454"/>
            </a:xfrm>
          </p:grpSpPr>
          <p:grpSp>
            <p:nvGrpSpPr>
              <p:cNvPr id="77878" name="Group 54"/>
              <p:cNvGrpSpPr>
                <a:grpSpLocks/>
              </p:cNvGrpSpPr>
              <p:nvPr/>
            </p:nvGrpSpPr>
            <p:grpSpPr bwMode="auto">
              <a:xfrm rot="21600000">
                <a:off x="341" y="3250"/>
                <a:ext cx="92" cy="816"/>
                <a:chOff x="3920" y="2795"/>
                <a:chExt cx="92" cy="816"/>
              </a:xfrm>
            </p:grpSpPr>
            <p:sp>
              <p:nvSpPr>
                <p:cNvPr id="77879" name="Arc 5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0" name="Arc 5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1" name="Arc 5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2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3" name="Arc 5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4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5" name="Line 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886" name="Line 6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7887" name="Group 63"/>
              <p:cNvGrpSpPr>
                <a:grpSpLocks/>
              </p:cNvGrpSpPr>
              <p:nvPr/>
            </p:nvGrpSpPr>
            <p:grpSpPr bwMode="auto">
              <a:xfrm rot="21600000">
                <a:off x="749" y="3250"/>
                <a:ext cx="92" cy="816"/>
                <a:chOff x="3920" y="2795"/>
                <a:chExt cx="92" cy="816"/>
              </a:xfrm>
            </p:grpSpPr>
            <p:sp>
              <p:nvSpPr>
                <p:cNvPr id="77888" name="Arc 6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9" name="Arc 6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0" name="Arc 6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1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2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3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4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895" name="Line 7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7896" name="Group 72"/>
              <p:cNvGrpSpPr>
                <a:grpSpLocks/>
              </p:cNvGrpSpPr>
              <p:nvPr/>
            </p:nvGrpSpPr>
            <p:grpSpPr bwMode="auto">
              <a:xfrm rot="21600000">
                <a:off x="1112" y="3250"/>
                <a:ext cx="92" cy="816"/>
                <a:chOff x="3920" y="2795"/>
                <a:chExt cx="92" cy="816"/>
              </a:xfrm>
            </p:grpSpPr>
            <p:sp>
              <p:nvSpPr>
                <p:cNvPr id="77897" name="Arc 7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8" name="Arc 7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9" name="Arc 7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0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1" name="Arc 7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2" name="Arc 7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3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904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7905" name="Oval 81"/>
              <p:cNvSpPr>
                <a:spLocks noChangeArrowheads="1"/>
              </p:cNvSpPr>
              <p:nvPr/>
            </p:nvSpPr>
            <p:spPr bwMode="auto">
              <a:xfrm rot="21600000">
                <a:off x="294" y="315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6" name="Oval 82"/>
              <p:cNvSpPr>
                <a:spLocks noChangeArrowheads="1"/>
              </p:cNvSpPr>
              <p:nvPr/>
            </p:nvSpPr>
            <p:spPr bwMode="auto">
              <a:xfrm rot="21600000">
                <a:off x="703" y="315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7" name="Oval 83"/>
              <p:cNvSpPr>
                <a:spLocks noChangeArrowheads="1"/>
              </p:cNvSpPr>
              <p:nvPr/>
            </p:nvSpPr>
            <p:spPr bwMode="auto">
              <a:xfrm rot="21600000">
                <a:off x="1066" y="315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8" name="Oval 84"/>
              <p:cNvSpPr>
                <a:spLocks noChangeArrowheads="1"/>
              </p:cNvSpPr>
              <p:nvPr/>
            </p:nvSpPr>
            <p:spPr bwMode="auto">
              <a:xfrm rot="21600000">
                <a:off x="295" y="406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9" name="Oval 85"/>
              <p:cNvSpPr>
                <a:spLocks noChangeArrowheads="1"/>
              </p:cNvSpPr>
              <p:nvPr/>
            </p:nvSpPr>
            <p:spPr bwMode="auto">
              <a:xfrm rot="21600000">
                <a:off x="703" y="406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13" name="Oval 89"/>
              <p:cNvSpPr>
                <a:spLocks noChangeArrowheads="1"/>
              </p:cNvSpPr>
              <p:nvPr/>
            </p:nvSpPr>
            <p:spPr bwMode="auto">
              <a:xfrm rot="21600000">
                <a:off x="1066" y="406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14" name="Oval 90"/>
              <p:cNvSpPr>
                <a:spLocks noChangeArrowheads="1"/>
              </p:cNvSpPr>
              <p:nvPr/>
            </p:nvSpPr>
            <p:spPr bwMode="auto">
              <a:xfrm rot="32400000">
                <a:off x="703" y="3023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25" name="Line 101"/>
              <p:cNvSpPr>
                <a:spLocks noChangeShapeType="1"/>
              </p:cNvSpPr>
              <p:nvPr/>
            </p:nvSpPr>
            <p:spPr bwMode="auto">
              <a:xfrm rot="32400000">
                <a:off x="158" y="3249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7956" name="AutoShape 132"/>
              <p:cNvCxnSpPr>
                <a:cxnSpLocks noChangeShapeType="1"/>
                <a:stCxn id="77914" idx="6"/>
                <a:endCxn id="77905" idx="0"/>
              </p:cNvCxnSpPr>
              <p:nvPr/>
            </p:nvCxnSpPr>
            <p:spPr bwMode="auto">
              <a:xfrm rot="10800000" flipV="1">
                <a:off x="339" y="3068"/>
                <a:ext cx="354" cy="81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57" name="AutoShape 133"/>
              <p:cNvCxnSpPr>
                <a:cxnSpLocks noChangeShapeType="1"/>
                <a:stCxn id="77914" idx="2"/>
                <a:endCxn id="77907" idx="0"/>
              </p:cNvCxnSpPr>
              <p:nvPr/>
            </p:nvCxnSpPr>
            <p:spPr bwMode="auto">
              <a:xfrm>
                <a:off x="803" y="3068"/>
                <a:ext cx="308" cy="81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58" name="AutoShape 134"/>
              <p:cNvCxnSpPr>
                <a:cxnSpLocks noChangeShapeType="1"/>
                <a:stCxn id="77928" idx="4"/>
                <a:endCxn id="77908" idx="4"/>
              </p:cNvCxnSpPr>
              <p:nvPr/>
            </p:nvCxnSpPr>
            <p:spPr bwMode="auto">
              <a:xfrm rot="5400000">
                <a:off x="-296" y="3348"/>
                <a:ext cx="1454" cy="182"/>
              </a:xfrm>
              <a:prstGeom prst="bentConnector3">
                <a:avLst>
                  <a:gd name="adj1" fmla="val 104264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59" name="AutoShape 135"/>
              <p:cNvCxnSpPr>
                <a:cxnSpLocks noChangeShapeType="1"/>
                <a:stCxn id="77929" idx="4"/>
                <a:endCxn id="77909" idx="4"/>
              </p:cNvCxnSpPr>
              <p:nvPr/>
            </p:nvCxnSpPr>
            <p:spPr bwMode="auto">
              <a:xfrm rot="5400000">
                <a:off x="112" y="3348"/>
                <a:ext cx="1454" cy="182"/>
              </a:xfrm>
              <a:prstGeom prst="bentConnector3">
                <a:avLst>
                  <a:gd name="adj1" fmla="val 104745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60" name="AutoShape 136"/>
              <p:cNvCxnSpPr>
                <a:cxnSpLocks noChangeShapeType="1"/>
                <a:stCxn id="77930" idx="4"/>
                <a:endCxn id="77913" idx="4"/>
              </p:cNvCxnSpPr>
              <p:nvPr/>
            </p:nvCxnSpPr>
            <p:spPr bwMode="auto">
              <a:xfrm rot="5400000">
                <a:off x="475" y="3348"/>
                <a:ext cx="1454" cy="182"/>
              </a:xfrm>
              <a:prstGeom prst="bentConnector3">
                <a:avLst>
                  <a:gd name="adj1" fmla="val 10378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7974" name="Freeform 150"/>
          <p:cNvSpPr>
            <a:spLocks/>
          </p:cNvSpPr>
          <p:nvPr/>
        </p:nvSpPr>
        <p:spPr bwMode="auto">
          <a:xfrm>
            <a:off x="7019925" y="3573463"/>
            <a:ext cx="420688" cy="863600"/>
          </a:xfrm>
          <a:custGeom>
            <a:avLst/>
            <a:gdLst>
              <a:gd name="T0" fmla="*/ 0 w 265"/>
              <a:gd name="T1" fmla="*/ 0 h 544"/>
              <a:gd name="T2" fmla="*/ 227 w 265"/>
              <a:gd name="T3" fmla="*/ 136 h 544"/>
              <a:gd name="T4" fmla="*/ 227 w 265"/>
              <a:gd name="T5" fmla="*/ 408 h 544"/>
              <a:gd name="T6" fmla="*/ 136 w 265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5" h="544">
                <a:moveTo>
                  <a:pt x="0" y="0"/>
                </a:moveTo>
                <a:cubicBezTo>
                  <a:pt x="94" y="34"/>
                  <a:pt x="189" y="68"/>
                  <a:pt x="227" y="136"/>
                </a:cubicBezTo>
                <a:cubicBezTo>
                  <a:pt x="265" y="204"/>
                  <a:pt x="242" y="340"/>
                  <a:pt x="227" y="408"/>
                </a:cubicBezTo>
                <a:cubicBezTo>
                  <a:pt x="212" y="476"/>
                  <a:pt x="174" y="510"/>
                  <a:pt x="136" y="5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78014" name="Group 190"/>
          <p:cNvGraphicFramePr>
            <a:graphicFrameLocks noGrp="1"/>
          </p:cNvGraphicFramePr>
          <p:nvPr/>
        </p:nvGraphicFramePr>
        <p:xfrm>
          <a:off x="2771775" y="1908175"/>
          <a:ext cx="1787525" cy="4186176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naměřené hodnoty (V)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7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75" grpId="0"/>
      <p:bldP spid="77938" grpId="0" animBg="1"/>
      <p:bldP spid="77947" grpId="0"/>
      <p:bldP spid="77951" grpId="0" animBg="1"/>
      <p:bldP spid="779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61" name="Rectangle 53"/>
          <p:cNvSpPr>
            <a:spLocks noChangeArrowheads="1"/>
          </p:cNvSpPr>
          <p:nvPr/>
        </p:nvSpPr>
        <p:spPr bwMode="auto">
          <a:xfrm>
            <a:off x="684213" y="333375"/>
            <a:ext cx="5256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Určete zapojení</a:t>
            </a: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2771775" y="1052513"/>
            <a:ext cx="2016125" cy="6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Dy11</a:t>
            </a:r>
          </a:p>
        </p:txBody>
      </p:sp>
      <p:graphicFrame>
        <p:nvGraphicFramePr>
          <p:cNvPr id="119941" name="Group 133"/>
          <p:cNvGraphicFramePr>
            <a:graphicFrameLocks noGrp="1"/>
          </p:cNvGraphicFramePr>
          <p:nvPr/>
        </p:nvGraphicFramePr>
        <p:xfrm>
          <a:off x="2916238" y="1989138"/>
          <a:ext cx="1787525" cy="4186176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naměřené hodnoty (V)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9974" name="Group 166"/>
          <p:cNvGrpSpPr>
            <a:grpSpLocks/>
          </p:cNvGrpSpPr>
          <p:nvPr/>
        </p:nvGrpSpPr>
        <p:grpSpPr bwMode="auto">
          <a:xfrm>
            <a:off x="250825" y="1125538"/>
            <a:ext cx="2376488" cy="5037137"/>
            <a:chOff x="158" y="709"/>
            <a:chExt cx="1497" cy="3173"/>
          </a:xfrm>
        </p:grpSpPr>
        <p:grpSp>
          <p:nvGrpSpPr>
            <p:cNvPr id="119812" name="Group 4"/>
            <p:cNvGrpSpPr>
              <a:grpSpLocks/>
            </p:cNvGrpSpPr>
            <p:nvPr/>
          </p:nvGrpSpPr>
          <p:grpSpPr bwMode="auto">
            <a:xfrm>
              <a:off x="340" y="754"/>
              <a:ext cx="1315" cy="1488"/>
              <a:chOff x="295" y="981"/>
              <a:chExt cx="1315" cy="1488"/>
            </a:xfrm>
          </p:grpSpPr>
          <p:sp>
            <p:nvSpPr>
              <p:cNvPr id="119813" name="Text Box 5"/>
              <p:cNvSpPr txBox="1">
                <a:spLocks noChangeArrowheads="1"/>
              </p:cNvSpPr>
              <p:nvPr/>
            </p:nvSpPr>
            <p:spPr bwMode="auto">
              <a:xfrm>
                <a:off x="884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119814" name="Text Box 6"/>
              <p:cNvSpPr txBox="1">
                <a:spLocks noChangeArrowheads="1"/>
              </p:cNvSpPr>
              <p:nvPr/>
            </p:nvSpPr>
            <p:spPr bwMode="auto">
              <a:xfrm>
                <a:off x="521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119815" name="Text Box 7"/>
              <p:cNvSpPr txBox="1">
                <a:spLocks noChangeArrowheads="1"/>
              </p:cNvSpPr>
              <p:nvPr/>
            </p:nvSpPr>
            <p:spPr bwMode="auto">
              <a:xfrm>
                <a:off x="1020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119816" name="Text Box 8"/>
              <p:cNvSpPr txBox="1">
                <a:spLocks noChangeArrowheads="1"/>
              </p:cNvSpPr>
              <p:nvPr/>
            </p:nvSpPr>
            <p:spPr bwMode="auto">
              <a:xfrm>
                <a:off x="657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119817" name="Text Box 9"/>
              <p:cNvSpPr txBox="1">
                <a:spLocks noChangeArrowheads="1"/>
              </p:cNvSpPr>
              <p:nvPr/>
            </p:nvSpPr>
            <p:spPr bwMode="auto">
              <a:xfrm>
                <a:off x="295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119818" name="Text Box 10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 rot="10800000">
              <a:off x="1248" y="1026"/>
              <a:ext cx="92" cy="816"/>
              <a:chOff x="3920" y="2795"/>
              <a:chExt cx="92" cy="816"/>
            </a:xfrm>
          </p:grpSpPr>
          <p:sp>
            <p:nvSpPr>
              <p:cNvPr id="119822" name="Arc 14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3" name="Arc 15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4" name="Arc 16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5" name="Arc 17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6" name="Arc 18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7" name="Arc 19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29" name="Line 21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830" name="Group 22"/>
            <p:cNvGrpSpPr>
              <a:grpSpLocks/>
            </p:cNvGrpSpPr>
            <p:nvPr/>
          </p:nvGrpSpPr>
          <p:grpSpPr bwMode="auto">
            <a:xfrm rot="10800000">
              <a:off x="840" y="1026"/>
              <a:ext cx="92" cy="816"/>
              <a:chOff x="3920" y="2795"/>
              <a:chExt cx="92" cy="816"/>
            </a:xfrm>
          </p:grpSpPr>
          <p:sp>
            <p:nvSpPr>
              <p:cNvPr id="119831" name="Arc 23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2" name="Arc 24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3" name="Arc 25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4" name="Arc 26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5" name="Arc 27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6" name="Arc 28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7" name="Line 29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38" name="Line 30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839" name="Group 31"/>
            <p:cNvGrpSpPr>
              <a:grpSpLocks/>
            </p:cNvGrpSpPr>
            <p:nvPr/>
          </p:nvGrpSpPr>
          <p:grpSpPr bwMode="auto">
            <a:xfrm rot="10800000">
              <a:off x="477" y="1026"/>
              <a:ext cx="92" cy="816"/>
              <a:chOff x="3920" y="2795"/>
              <a:chExt cx="92" cy="816"/>
            </a:xfrm>
          </p:grpSpPr>
          <p:sp>
            <p:nvSpPr>
              <p:cNvPr id="119840" name="Arc 32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1" name="Arc 33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2" name="Arc 34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3" name="Arc 35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4" name="Arc 36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5" name="Arc 37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6" name="Line 38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47" name="Line 39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9848" name="Oval 40"/>
            <p:cNvSpPr>
              <a:spLocks noChangeArrowheads="1"/>
            </p:cNvSpPr>
            <p:nvPr/>
          </p:nvSpPr>
          <p:spPr bwMode="auto">
            <a:xfrm rot="10800000">
              <a:off x="1296" y="184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49" name="Oval 41"/>
            <p:cNvSpPr>
              <a:spLocks noChangeArrowheads="1"/>
            </p:cNvSpPr>
            <p:nvPr/>
          </p:nvSpPr>
          <p:spPr bwMode="auto">
            <a:xfrm rot="10800000">
              <a:off x="888" y="184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0" name="Oval 42"/>
            <p:cNvSpPr>
              <a:spLocks noChangeArrowheads="1"/>
            </p:cNvSpPr>
            <p:nvPr/>
          </p:nvSpPr>
          <p:spPr bwMode="auto">
            <a:xfrm rot="10800000">
              <a:off x="525" y="184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1" name="Oval 43"/>
            <p:cNvSpPr>
              <a:spLocks noChangeArrowheads="1"/>
            </p:cNvSpPr>
            <p:nvPr/>
          </p:nvSpPr>
          <p:spPr bwMode="auto">
            <a:xfrm rot="10800000">
              <a:off x="1296" y="93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2" name="Oval 44"/>
            <p:cNvSpPr>
              <a:spLocks noChangeArrowheads="1"/>
            </p:cNvSpPr>
            <p:nvPr/>
          </p:nvSpPr>
          <p:spPr bwMode="auto">
            <a:xfrm rot="10800000">
              <a:off x="888" y="93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3" name="Line 45"/>
            <p:cNvSpPr>
              <a:spLocks noChangeShapeType="1"/>
            </p:cNvSpPr>
            <p:nvPr/>
          </p:nvSpPr>
          <p:spPr bwMode="auto">
            <a:xfrm rot="10800000">
              <a:off x="1340" y="1933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54" name="Line 46"/>
            <p:cNvSpPr>
              <a:spLocks noChangeShapeType="1"/>
            </p:cNvSpPr>
            <p:nvPr/>
          </p:nvSpPr>
          <p:spPr bwMode="auto">
            <a:xfrm rot="10800000">
              <a:off x="932" y="1933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55" name="Line 47"/>
            <p:cNvSpPr>
              <a:spLocks noChangeShapeType="1"/>
            </p:cNvSpPr>
            <p:nvPr/>
          </p:nvSpPr>
          <p:spPr bwMode="auto">
            <a:xfrm rot="10800000">
              <a:off x="569" y="1933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56" name="Oval 48"/>
            <p:cNvSpPr>
              <a:spLocks noChangeArrowheads="1"/>
            </p:cNvSpPr>
            <p:nvPr/>
          </p:nvSpPr>
          <p:spPr bwMode="auto">
            <a:xfrm rot="10800000">
              <a:off x="525" y="93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19857" name="AutoShape 49"/>
            <p:cNvCxnSpPr>
              <a:cxnSpLocks noChangeShapeType="1"/>
            </p:cNvCxnSpPr>
            <p:nvPr/>
          </p:nvCxnSpPr>
          <p:spPr bwMode="auto">
            <a:xfrm rot="10800000" flipV="1">
              <a:off x="612" y="2748"/>
              <a:ext cx="298" cy="90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1020" y="2748"/>
              <a:ext cx="253" cy="907"/>
            </a:xfrm>
            <a:prstGeom prst="bentConnector3">
              <a:avLst>
                <a:gd name="adj1" fmla="val 49801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60" name="Line 52"/>
            <p:cNvSpPr>
              <a:spLocks noChangeShapeType="1"/>
            </p:cNvSpPr>
            <p:nvPr/>
          </p:nvSpPr>
          <p:spPr bwMode="auto">
            <a:xfrm>
              <a:off x="249" y="102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63" name="Rectangle 55"/>
            <p:cNvSpPr>
              <a:spLocks noChangeArrowheads="1"/>
            </p:cNvSpPr>
            <p:nvPr/>
          </p:nvSpPr>
          <p:spPr bwMode="auto">
            <a:xfrm>
              <a:off x="385" y="2024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4" name="Oval 56"/>
            <p:cNvSpPr>
              <a:spLocks noChangeArrowheads="1"/>
            </p:cNvSpPr>
            <p:nvPr/>
          </p:nvSpPr>
          <p:spPr bwMode="auto">
            <a:xfrm>
              <a:off x="521" y="238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5" name="Oval 57"/>
            <p:cNvSpPr>
              <a:spLocks noChangeArrowheads="1"/>
            </p:cNvSpPr>
            <p:nvPr/>
          </p:nvSpPr>
          <p:spPr bwMode="auto">
            <a:xfrm>
              <a:off x="929" y="238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6" name="Oval 58"/>
            <p:cNvSpPr>
              <a:spLocks noChangeArrowheads="1"/>
            </p:cNvSpPr>
            <p:nvPr/>
          </p:nvSpPr>
          <p:spPr bwMode="auto">
            <a:xfrm>
              <a:off x="1292" y="238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7" name="Oval 59"/>
            <p:cNvSpPr>
              <a:spLocks noChangeArrowheads="1"/>
            </p:cNvSpPr>
            <p:nvPr/>
          </p:nvSpPr>
          <p:spPr bwMode="auto">
            <a:xfrm>
              <a:off x="521" y="211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8" name="Oval 60"/>
            <p:cNvSpPr>
              <a:spLocks noChangeArrowheads="1"/>
            </p:cNvSpPr>
            <p:nvPr/>
          </p:nvSpPr>
          <p:spPr bwMode="auto">
            <a:xfrm>
              <a:off x="884" y="211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9" name="Oval 61"/>
            <p:cNvSpPr>
              <a:spLocks noChangeArrowheads="1"/>
            </p:cNvSpPr>
            <p:nvPr/>
          </p:nvSpPr>
          <p:spPr bwMode="auto">
            <a:xfrm>
              <a:off x="1292" y="211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19888" name="AutoShape 80"/>
            <p:cNvCxnSpPr>
              <a:cxnSpLocks noChangeShapeType="1"/>
              <a:stCxn id="119867" idx="2"/>
              <a:endCxn id="119864" idx="2"/>
            </p:cNvCxnSpPr>
            <p:nvPr/>
          </p:nvCxnSpPr>
          <p:spPr bwMode="auto">
            <a:xfrm rot="10800000" flipH="1" flipV="1">
              <a:off x="514" y="2161"/>
              <a:ext cx="1" cy="272"/>
            </a:xfrm>
            <a:prstGeom prst="bentConnector3">
              <a:avLst>
                <a:gd name="adj1" fmla="val -13700000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93" name="Text Box 85"/>
            <p:cNvSpPr txBox="1">
              <a:spLocks noChangeArrowheads="1"/>
            </p:cNvSpPr>
            <p:nvPr/>
          </p:nvSpPr>
          <p:spPr bwMode="auto">
            <a:xfrm>
              <a:off x="1066" y="2205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119894" name="Text Box 86"/>
            <p:cNvSpPr txBox="1">
              <a:spLocks noChangeArrowheads="1"/>
            </p:cNvSpPr>
            <p:nvPr/>
          </p:nvSpPr>
          <p:spPr bwMode="auto">
            <a:xfrm>
              <a:off x="1383" y="234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119895" name="Text Box 87"/>
            <p:cNvSpPr txBox="1">
              <a:spLocks noChangeArrowheads="1"/>
            </p:cNvSpPr>
            <p:nvPr/>
          </p:nvSpPr>
          <p:spPr bwMode="auto">
            <a:xfrm>
              <a:off x="431" y="3701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119896" name="Text Box 88"/>
            <p:cNvSpPr txBox="1">
              <a:spLocks noChangeArrowheads="1"/>
            </p:cNvSpPr>
            <p:nvPr/>
          </p:nvSpPr>
          <p:spPr bwMode="auto">
            <a:xfrm>
              <a:off x="839" y="370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119897" name="Text Box 89"/>
            <p:cNvSpPr txBox="1">
              <a:spLocks noChangeArrowheads="1"/>
            </p:cNvSpPr>
            <p:nvPr/>
          </p:nvSpPr>
          <p:spPr bwMode="auto">
            <a:xfrm>
              <a:off x="1338" y="370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119898" name="Text Box 90"/>
            <p:cNvSpPr txBox="1">
              <a:spLocks noChangeArrowheads="1"/>
            </p:cNvSpPr>
            <p:nvPr/>
          </p:nvSpPr>
          <p:spPr bwMode="auto">
            <a:xfrm>
              <a:off x="600" y="2341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  <p:grpSp>
          <p:nvGrpSpPr>
            <p:cNvPr id="119900" name="Group 92"/>
            <p:cNvGrpSpPr>
              <a:grpSpLocks/>
            </p:cNvGrpSpPr>
            <p:nvPr/>
          </p:nvGrpSpPr>
          <p:grpSpPr bwMode="auto">
            <a:xfrm rot="21600000">
              <a:off x="566" y="2795"/>
              <a:ext cx="92" cy="816"/>
              <a:chOff x="3920" y="2795"/>
              <a:chExt cx="92" cy="816"/>
            </a:xfrm>
          </p:grpSpPr>
          <p:sp>
            <p:nvSpPr>
              <p:cNvPr id="119901" name="Arc 93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2" name="Arc 94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3" name="Arc 95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4" name="Arc 96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5" name="Arc 97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6" name="Arc 98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7" name="Line 99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08" name="Line 100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909" name="Group 101"/>
            <p:cNvGrpSpPr>
              <a:grpSpLocks/>
            </p:cNvGrpSpPr>
            <p:nvPr/>
          </p:nvGrpSpPr>
          <p:grpSpPr bwMode="auto">
            <a:xfrm rot="21600000">
              <a:off x="974" y="2795"/>
              <a:ext cx="92" cy="816"/>
              <a:chOff x="3920" y="2795"/>
              <a:chExt cx="92" cy="816"/>
            </a:xfrm>
          </p:grpSpPr>
          <p:sp>
            <p:nvSpPr>
              <p:cNvPr id="119910" name="Arc 102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1" name="Arc 103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2" name="Arc 104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3" name="Arc 105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4" name="Arc 106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5" name="Arc 107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6" name="Line 108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17" name="Line 109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918" name="Group 110"/>
            <p:cNvGrpSpPr>
              <a:grpSpLocks/>
            </p:cNvGrpSpPr>
            <p:nvPr/>
          </p:nvGrpSpPr>
          <p:grpSpPr bwMode="auto">
            <a:xfrm rot="21600000">
              <a:off x="1337" y="2795"/>
              <a:ext cx="92" cy="816"/>
              <a:chOff x="3920" y="2795"/>
              <a:chExt cx="92" cy="816"/>
            </a:xfrm>
          </p:grpSpPr>
          <p:sp>
            <p:nvSpPr>
              <p:cNvPr id="119919" name="Arc 111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0" name="Arc 112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1" name="Arc 113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2" name="Arc 114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3" name="Arc 115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4" name="Arc 116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5" name="Line 117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26" name="Line 118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9927" name="Oval 119"/>
            <p:cNvSpPr>
              <a:spLocks noChangeArrowheads="1"/>
            </p:cNvSpPr>
            <p:nvPr/>
          </p:nvSpPr>
          <p:spPr bwMode="auto">
            <a:xfrm rot="21600000">
              <a:off x="519" y="270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28" name="Oval 120"/>
            <p:cNvSpPr>
              <a:spLocks noChangeArrowheads="1"/>
            </p:cNvSpPr>
            <p:nvPr/>
          </p:nvSpPr>
          <p:spPr bwMode="auto">
            <a:xfrm rot="21600000">
              <a:off x="928" y="270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29" name="Oval 121"/>
            <p:cNvSpPr>
              <a:spLocks noChangeArrowheads="1"/>
            </p:cNvSpPr>
            <p:nvPr/>
          </p:nvSpPr>
          <p:spPr bwMode="auto">
            <a:xfrm rot="21600000">
              <a:off x="1291" y="270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0" name="Oval 122"/>
            <p:cNvSpPr>
              <a:spLocks noChangeArrowheads="1"/>
            </p:cNvSpPr>
            <p:nvPr/>
          </p:nvSpPr>
          <p:spPr bwMode="auto">
            <a:xfrm rot="21600000">
              <a:off x="520" y="361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1" name="Oval 123"/>
            <p:cNvSpPr>
              <a:spLocks noChangeArrowheads="1"/>
            </p:cNvSpPr>
            <p:nvPr/>
          </p:nvSpPr>
          <p:spPr bwMode="auto">
            <a:xfrm rot="21600000">
              <a:off x="928" y="361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2" name="Oval 124"/>
            <p:cNvSpPr>
              <a:spLocks noChangeArrowheads="1"/>
            </p:cNvSpPr>
            <p:nvPr/>
          </p:nvSpPr>
          <p:spPr bwMode="auto">
            <a:xfrm rot="21600000">
              <a:off x="1291" y="361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3" name="Oval 125"/>
            <p:cNvSpPr>
              <a:spLocks noChangeArrowheads="1"/>
            </p:cNvSpPr>
            <p:nvPr/>
          </p:nvSpPr>
          <p:spPr bwMode="auto">
            <a:xfrm rot="32400000">
              <a:off x="884" y="709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4" name="Line 126"/>
            <p:cNvSpPr>
              <a:spLocks noChangeShapeType="1"/>
            </p:cNvSpPr>
            <p:nvPr/>
          </p:nvSpPr>
          <p:spPr bwMode="auto">
            <a:xfrm rot="32400000">
              <a:off x="158" y="2795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cxnSp>
          <p:nvCxnSpPr>
            <p:cNvPr id="119966" name="AutoShape 158"/>
            <p:cNvCxnSpPr>
              <a:cxnSpLocks noChangeShapeType="1"/>
              <a:stCxn id="119927" idx="0"/>
              <a:endCxn id="119864" idx="4"/>
            </p:cNvCxnSpPr>
            <p:nvPr/>
          </p:nvCxnSpPr>
          <p:spPr bwMode="auto">
            <a:xfrm flipV="1">
              <a:off x="564" y="2485"/>
              <a:ext cx="3" cy="20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68" name="AutoShape 160"/>
            <p:cNvCxnSpPr>
              <a:cxnSpLocks noChangeShapeType="1"/>
              <a:stCxn id="119928" idx="0"/>
              <a:endCxn id="119865" idx="4"/>
            </p:cNvCxnSpPr>
            <p:nvPr/>
          </p:nvCxnSpPr>
          <p:spPr bwMode="auto">
            <a:xfrm flipV="1">
              <a:off x="973" y="2485"/>
              <a:ext cx="2" cy="20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69" name="AutoShape 161"/>
            <p:cNvCxnSpPr>
              <a:cxnSpLocks noChangeShapeType="1"/>
              <a:stCxn id="119929" idx="0"/>
              <a:endCxn id="119866" idx="4"/>
            </p:cNvCxnSpPr>
            <p:nvPr/>
          </p:nvCxnSpPr>
          <p:spPr bwMode="auto">
            <a:xfrm flipV="1">
              <a:off x="1336" y="2485"/>
              <a:ext cx="2" cy="20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0" name="AutoShape 162"/>
            <p:cNvCxnSpPr>
              <a:cxnSpLocks noChangeShapeType="1"/>
              <a:stCxn id="119927" idx="2"/>
              <a:endCxn id="119932" idx="4"/>
            </p:cNvCxnSpPr>
            <p:nvPr/>
          </p:nvCxnSpPr>
          <p:spPr bwMode="auto">
            <a:xfrm rot="10800000" flipH="1" flipV="1">
              <a:off x="509" y="2749"/>
              <a:ext cx="827" cy="962"/>
            </a:xfrm>
            <a:prstGeom prst="bentConnector4">
              <a:avLst>
                <a:gd name="adj1" fmla="val -29144"/>
                <a:gd name="adj2" fmla="val 121722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1" name="AutoShape 163"/>
            <p:cNvCxnSpPr>
              <a:cxnSpLocks noChangeShapeType="1"/>
              <a:stCxn id="119852" idx="4"/>
              <a:endCxn id="119933" idx="0"/>
            </p:cNvCxnSpPr>
            <p:nvPr/>
          </p:nvCxnSpPr>
          <p:spPr bwMode="auto">
            <a:xfrm flipH="1" flipV="1">
              <a:off x="929" y="809"/>
              <a:ext cx="4" cy="11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2" name="AutoShape 164"/>
            <p:cNvCxnSpPr>
              <a:cxnSpLocks noChangeShapeType="1"/>
              <a:stCxn id="119856" idx="4"/>
              <a:endCxn id="119933" idx="6"/>
            </p:cNvCxnSpPr>
            <p:nvPr/>
          </p:nvCxnSpPr>
          <p:spPr bwMode="auto">
            <a:xfrm rot="16200000">
              <a:off x="636" y="688"/>
              <a:ext cx="172" cy="304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3" name="AutoShape 165"/>
            <p:cNvCxnSpPr>
              <a:cxnSpLocks noChangeShapeType="1"/>
              <a:stCxn id="119851" idx="4"/>
              <a:endCxn id="119933" idx="2"/>
            </p:cNvCxnSpPr>
            <p:nvPr/>
          </p:nvCxnSpPr>
          <p:spPr bwMode="auto">
            <a:xfrm rot="5400000" flipH="1">
              <a:off x="1077" y="661"/>
              <a:ext cx="172" cy="357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11188" y="331788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Provedení trojfázového transformátoru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7950" y="1196975"/>
            <a:ext cx="8856663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1.	</a:t>
            </a:r>
            <a:r>
              <a:rPr lang="cs-CZ" altLang="cs-CZ" sz="2400" u="sng"/>
              <a:t>Tři jednofázové transformátory</a:t>
            </a:r>
            <a:r>
              <a:rPr lang="cs-CZ" altLang="cs-CZ" sz="200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Výhoda</a:t>
            </a:r>
            <a:r>
              <a:rPr lang="cs-CZ" altLang="cs-CZ" sz="2000"/>
              <a:t>:	nezávislý magnetický systém, jednodušší doprava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Nevýhoda</a:t>
            </a:r>
            <a:r>
              <a:rPr lang="cs-CZ" altLang="cs-CZ" sz="2000"/>
              <a:t>:	velká spotřeba materiálu, cena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Použití</a:t>
            </a:r>
            <a:r>
              <a:rPr lang="cs-CZ" altLang="cs-CZ" sz="2000"/>
              <a:t>:	transformátory největších výkonů	</a:t>
            </a: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8353425" cy="31765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Přehled používaných zapojení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8642350" cy="178728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Vlastnosti </a:t>
            </a:r>
            <a:r>
              <a:rPr lang="cs-CZ" altLang="cs-CZ" sz="2000" u="sng" dirty="0" smtClean="0"/>
              <a:t>zapojení</a:t>
            </a:r>
            <a:r>
              <a:rPr lang="cs-CZ" altLang="cs-CZ" sz="2000" u="sng" dirty="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err="1"/>
              <a:t>Yy</a:t>
            </a:r>
            <a:r>
              <a:rPr lang="cs-CZ" altLang="cs-CZ" sz="2000" b="0" dirty="0"/>
              <a:t>	souměrná zatížení, malé a střední výkony</a:t>
            </a:r>
          </a:p>
          <a:p>
            <a:pPr>
              <a:buFontTx/>
              <a:buNone/>
            </a:pPr>
            <a:r>
              <a:rPr lang="cs-CZ" altLang="cs-CZ" sz="2000" dirty="0" err="1"/>
              <a:t>Yd</a:t>
            </a:r>
            <a:r>
              <a:rPr lang="cs-CZ" altLang="cs-CZ" sz="2000" b="0" dirty="0"/>
              <a:t>	velké výkony, nevzniká 3. harmonická magnetického toku</a:t>
            </a:r>
          </a:p>
          <a:p>
            <a:pPr>
              <a:buFontTx/>
              <a:buNone/>
            </a:pPr>
            <a:r>
              <a:rPr lang="cs-CZ" altLang="cs-CZ" sz="2000" dirty="0" err="1"/>
              <a:t>Yzn</a:t>
            </a:r>
            <a:r>
              <a:rPr lang="cs-CZ" altLang="cs-CZ" sz="2000" b="0" dirty="0"/>
              <a:t>	distribuční transformátory malých výkonů (do 250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  <a:p>
            <a:pPr>
              <a:buFontTx/>
              <a:buNone/>
            </a:pPr>
            <a:r>
              <a:rPr lang="cs-CZ" altLang="cs-CZ" sz="2000" dirty="0"/>
              <a:t>Dyn</a:t>
            </a:r>
            <a:r>
              <a:rPr lang="cs-CZ" altLang="cs-CZ" sz="2000" b="0" dirty="0"/>
              <a:t>	distribuční transformátory velkých výkonů (od 400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2350" cy="1479509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Používaná </a:t>
            </a:r>
            <a:r>
              <a:rPr lang="cs-CZ" altLang="cs-CZ" sz="2000" u="sng" smtClean="0"/>
              <a:t>zapojení</a:t>
            </a:r>
            <a:r>
              <a:rPr lang="cs-CZ" altLang="cs-CZ" sz="2000" u="sng" dirty="0" smtClean="0"/>
              <a:t>:</a:t>
            </a:r>
            <a:endParaRPr lang="cs-CZ" altLang="cs-CZ" sz="2000" u="sng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yD1</a:t>
            </a:r>
            <a:r>
              <a:rPr lang="cs-CZ" altLang="cs-CZ" sz="2000" b="0" dirty="0"/>
              <a:t>	blokové transformátory v elektrárnách </a:t>
            </a:r>
          </a:p>
          <a:p>
            <a:pPr>
              <a:buFontTx/>
              <a:buNone/>
            </a:pPr>
            <a:r>
              <a:rPr lang="cs-CZ" altLang="cs-CZ" sz="2000" dirty="0"/>
              <a:t>Yzn1</a:t>
            </a:r>
            <a:r>
              <a:rPr lang="cs-CZ" altLang="cs-CZ" sz="2000" b="0" dirty="0"/>
              <a:t>	distribuční transformátory malých výkonů (do 250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  <a:p>
            <a:pPr>
              <a:buFontTx/>
              <a:buNone/>
            </a:pPr>
            <a:r>
              <a:rPr lang="cs-CZ" altLang="cs-CZ" sz="2000" dirty="0"/>
              <a:t>Dyn1</a:t>
            </a:r>
            <a:r>
              <a:rPr lang="cs-CZ" altLang="cs-CZ" sz="2000" b="0" dirty="0"/>
              <a:t>	distribuční transformátory velkých výkonů (od 400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11188" y="331788"/>
            <a:ext cx="7993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Provozní stavy transformátoru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84213" y="3357563"/>
            <a:ext cx="788511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Princip výpočtu je stejný jako u jednofázového transformátoru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Pozor na trojfázové vyjádření</a:t>
            </a:r>
            <a:r>
              <a:rPr lang="cs-CZ" altLang="cs-CZ" sz="2000">
                <a:sym typeface="Symbol" panose="05050102010706020507" pitchFamily="18" charset="2"/>
              </a:rPr>
              <a:t>: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47700" y="1052513"/>
            <a:ext cx="78851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Provozní stavy jsou stejné jako u jednofázových transformátorů</a:t>
            </a:r>
            <a:endParaRPr lang="cs-CZ" altLang="cs-CZ" sz="2000">
              <a:sym typeface="Symbol" panose="05050102010706020507" pitchFamily="18" charset="2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908175" y="1606550"/>
            <a:ext cx="5048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400"/>
              <a:t>?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39750" y="2492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 dirty="0"/>
              <a:t>Výpočet trojfázového transformátoru</a:t>
            </a:r>
          </a:p>
        </p:txBody>
      </p:sp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4427538" y="3860800"/>
          <a:ext cx="4321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Rovnice" r:id="rId3" imgW="1942920" imgH="469800" progId="Equation.3">
                  <p:embed/>
                </p:oleObj>
              </mc:Choice>
              <mc:Fallback>
                <p:oleObj name="Rovnice" r:id="rId3" imgW="194292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860800"/>
                        <a:ext cx="4321175" cy="10445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203575" y="4941888"/>
            <a:ext cx="55451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kde I je průměrná hodnota proudů I</a:t>
            </a:r>
            <a:r>
              <a:rPr lang="cs-CZ" altLang="cs-CZ" sz="2000" baseline="-25000"/>
              <a:t>1</a:t>
            </a:r>
            <a:r>
              <a:rPr lang="cs-CZ" altLang="cs-CZ" sz="2000"/>
              <a:t>, I</a:t>
            </a:r>
            <a:r>
              <a:rPr lang="cs-CZ" altLang="cs-CZ" sz="2000" baseline="-25000"/>
              <a:t>2</a:t>
            </a:r>
            <a:r>
              <a:rPr lang="cs-CZ" altLang="cs-CZ" sz="2000"/>
              <a:t> a I</a:t>
            </a:r>
            <a:r>
              <a:rPr lang="cs-CZ" altLang="cs-CZ" sz="2000" baseline="-25000"/>
              <a:t>3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84213" y="5702300"/>
            <a:ext cx="7885112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>
                <a:sym typeface="Symbol" panose="05050102010706020507" pitchFamily="18" charset="2"/>
              </a:rPr>
              <a:t>Fázorové diagramy se kreslí jednofázově, simulace se provádějí jednopólově.</a:t>
            </a:r>
            <a:endParaRPr lang="cs-CZ" altLang="cs-CZ" sz="2400" dirty="0">
              <a:sym typeface="Symbol" panose="05050102010706020507" pitchFamily="18" charset="2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924300" y="1484313"/>
            <a:ext cx="25908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naprázdno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nakrátko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při zatížení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843213" y="1606550"/>
            <a:ext cx="863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400">
                <a:sym typeface="Symbol" panose="05050102010706020507" pitchFamily="18" charset="2"/>
              </a:rPr>
              <a:t>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5" grpId="0"/>
      <p:bldP spid="645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64235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 dirty="0"/>
              <a:t>Příklad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Vypočítejte příčné a podélné parametry trojfázového </a:t>
            </a:r>
            <a:r>
              <a:rPr lang="cs-CZ" altLang="cs-CZ" sz="1800"/>
              <a:t>transformátoru </a:t>
            </a:r>
            <a:r>
              <a:rPr lang="cs-CZ" altLang="cs-CZ" sz="1800" smtClean="0"/>
              <a:t>Yy0 s </a:t>
            </a:r>
            <a:r>
              <a:rPr lang="cs-CZ" altLang="cs-CZ" sz="1800" dirty="0"/>
              <a:t>výkonem 1000 VA, převodem 400/48 V, proudem naprázdno 3%, napětím nakrátko 8%, výkonem naprázdno 7,5 W a výkonem nakrátko 68 W.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39750" y="333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Výpočet trojfázového transformátoru</a:t>
            </a:r>
          </a:p>
        </p:txBody>
      </p:sp>
      <p:graphicFrame>
        <p:nvGraphicFramePr>
          <p:cNvPr id="6667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42284"/>
              </p:ext>
            </p:extLst>
          </p:nvPr>
        </p:nvGraphicFramePr>
        <p:xfrm>
          <a:off x="682625" y="2924175"/>
          <a:ext cx="3168650" cy="3313116"/>
        </p:xfrm>
        <a:graphic>
          <a:graphicData uri="http://schemas.openxmlformats.org/drawingml/2006/table">
            <a:tbl>
              <a:tblPr/>
              <a:tblGrid>
                <a:gridCol w="1668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naprázdno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 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0,0108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0,0333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21 296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 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6 907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667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00337"/>
              </p:ext>
            </p:extLst>
          </p:nvPr>
        </p:nvGraphicFramePr>
        <p:xfrm>
          <a:off x="4619625" y="3035300"/>
          <a:ext cx="3768725" cy="2914650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nakrátko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 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12,73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10,82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6,706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Paralelní chod transformátorů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301839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Význam:</a:t>
            </a:r>
          </a:p>
          <a:p>
            <a:pPr>
              <a:buFontTx/>
              <a:buNone/>
            </a:pPr>
            <a:r>
              <a:rPr lang="cs-CZ" altLang="cs-CZ" sz="2000" dirty="0"/>
              <a:t>*	při malém odběru možnost odpojení jednoho transformátoru </a:t>
            </a:r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>
                <a:sym typeface="Symbol" panose="05050102010706020507" pitchFamily="18" charset="2"/>
              </a:rPr>
              <a:t> ekonomický provoz</a:t>
            </a:r>
          </a:p>
          <a:p>
            <a:pPr>
              <a:buFontTx/>
              <a:buNone/>
            </a:pPr>
            <a:r>
              <a:rPr lang="cs-CZ" altLang="cs-CZ" sz="2000" dirty="0"/>
              <a:t>*	vyšší spolehlivost napájení (porucha, revize, …)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Nevýhody:</a:t>
            </a:r>
          </a:p>
          <a:p>
            <a:pPr>
              <a:buFontTx/>
              <a:buNone/>
            </a:pPr>
            <a:r>
              <a:rPr lang="cs-CZ" altLang="cs-CZ" sz="2000" dirty="0"/>
              <a:t>*	vyšší cena skupiny (dvou nebo více) transformátorů</a:t>
            </a:r>
          </a:p>
          <a:p>
            <a:pPr>
              <a:buFontTx/>
              <a:buNone/>
            </a:pPr>
            <a:r>
              <a:rPr lang="cs-CZ" altLang="cs-CZ" sz="2000" dirty="0"/>
              <a:t>*	výrazné zhoršení zkratových </a:t>
            </a:r>
            <a:r>
              <a:rPr lang="cs-CZ" altLang="cs-CZ" sz="2000" dirty="0" smtClean="0"/>
              <a:t>poměrů při propojení za transformátory (</a:t>
            </a:r>
            <a:r>
              <a:rPr lang="cs-CZ" altLang="cs-CZ" sz="2000" dirty="0"/>
              <a:t>paralelní zapojení impedance </a:t>
            </a:r>
            <a:r>
              <a:rPr lang="cs-CZ" altLang="cs-CZ" sz="2000" dirty="0">
                <a:sym typeface="Symbol" panose="05050102010706020507" pitchFamily="18" charset="2"/>
              </a:rPr>
              <a:t> </a:t>
            </a:r>
            <a:r>
              <a:rPr lang="cs-CZ" altLang="cs-CZ" sz="2000" u="sng" dirty="0">
                <a:sym typeface="Symbol" panose="05050102010706020507" pitchFamily="18" charset="2"/>
              </a:rPr>
              <a:t>zvýšení zkratového proudu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79389" y="3981549"/>
            <a:ext cx="5616748" cy="14795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Podmínky pro paralelní chod: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*	stejný převod transformátorů naprázdno</a:t>
            </a:r>
          </a:p>
          <a:p>
            <a:pPr>
              <a:buFontTx/>
              <a:buNone/>
            </a:pPr>
            <a:r>
              <a:rPr lang="cs-CZ" altLang="cs-CZ" sz="2000" dirty="0"/>
              <a:t>*	stejný hodinový úhel</a:t>
            </a:r>
          </a:p>
          <a:p>
            <a:pPr>
              <a:buFontTx/>
              <a:buNone/>
            </a:pPr>
            <a:r>
              <a:rPr lang="cs-CZ" altLang="cs-CZ" sz="2000" dirty="0"/>
              <a:t>*	přibližně stejné napětí nakrátko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9388" y="5582493"/>
            <a:ext cx="8785225" cy="1158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Paralelní chod: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na vstupní straně je společná síť a na výstupní straně je společná přípojnice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13424"/>
            <a:ext cx="185166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Paralelní chod transformátorů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785225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Stejný převod transformátoru:</a:t>
            </a:r>
          </a:p>
          <a:p>
            <a:pPr>
              <a:buFontTx/>
              <a:buNone/>
            </a:pPr>
            <a:r>
              <a:rPr lang="cs-CZ" altLang="cs-CZ" sz="2000" dirty="0"/>
              <a:t>*	při nestejném převodu je na výstupní straně různé napětí a vzniká vyrovnávací proud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/>
              <a:t>*	</a:t>
            </a:r>
            <a:r>
              <a:rPr lang="cs-CZ" altLang="cs-CZ" sz="2000" u="sng" dirty="0"/>
              <a:t>maximální dovolená odchylka je </a:t>
            </a:r>
            <a:r>
              <a:rPr lang="en-US" altLang="cs-CZ" sz="2000" u="sng" dirty="0">
                <a:cs typeface="Arial" panose="020B0604020202020204" pitchFamily="34" charset="0"/>
              </a:rPr>
              <a:t>±</a:t>
            </a:r>
            <a:r>
              <a:rPr lang="cs-CZ" altLang="cs-CZ" sz="2000" u="sng" dirty="0">
                <a:cs typeface="Arial" panose="020B0604020202020204" pitchFamily="34" charset="0"/>
              </a:rPr>
              <a:t> 0,5%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 vyrovnávací proud je </a:t>
            </a:r>
          </a:p>
          <a:p>
            <a:pPr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	I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= (5-10)% I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n.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8712200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Stejný hodinový úhel: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*	při nestejném hodinovém úhlu je na výstupní různý fázový posun napětí a vzniká vyrovnávací proud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/>
              <a:t>*	při rozdílu 1 hodina vzniká vyrovnávací proud I</a:t>
            </a:r>
            <a:r>
              <a:rPr lang="cs-CZ" altLang="cs-CZ" sz="2000" baseline="-25000" dirty="0"/>
              <a:t>v</a:t>
            </a:r>
            <a:r>
              <a:rPr lang="cs-CZ" altLang="cs-CZ" sz="2000" dirty="0"/>
              <a:t> = 25% </a:t>
            </a:r>
            <a:r>
              <a:rPr lang="cs-CZ" altLang="cs-CZ" sz="2000" dirty="0" err="1"/>
              <a:t>I</a:t>
            </a:r>
            <a:r>
              <a:rPr lang="cs-CZ" altLang="cs-CZ" sz="2000" baseline="-25000" dirty="0" err="1"/>
              <a:t>kn</a:t>
            </a:r>
            <a:r>
              <a:rPr lang="cs-CZ" altLang="cs-CZ" sz="2000" baseline="-25000" dirty="0"/>
              <a:t> </a:t>
            </a: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	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u="sng" dirty="0">
                <a:cs typeface="Arial" panose="020B0604020202020204" pitchFamily="34" charset="0"/>
                <a:sym typeface="Symbol" panose="05050102010706020507" pitchFamily="18" charset="2"/>
              </a:rPr>
              <a:t>transformátory musí mít stejný hodinový úhel</a:t>
            </a:r>
            <a:endParaRPr lang="cs-CZ" altLang="cs-CZ" sz="2000" u="sng" baseline="-25000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87122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Přibližně stejné napětí nakrátko:</a:t>
            </a:r>
          </a:p>
          <a:p>
            <a:pPr>
              <a:buFontTx/>
              <a:buNone/>
            </a:pPr>
            <a:r>
              <a:rPr lang="cs-CZ" altLang="cs-CZ" sz="2000" dirty="0"/>
              <a:t>*	transformátory musí mít na vstupu a výstupu stejné napětí </a:t>
            </a:r>
            <a:r>
              <a:rPr lang="cs-CZ" altLang="cs-CZ" sz="2000" dirty="0">
                <a:sym typeface="Symbol" panose="05050102010706020507" pitchFamily="18" charset="2"/>
              </a:rPr>
              <a:t> mají stejný úbytek napětí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 U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 =  U</a:t>
            </a:r>
            <a:r>
              <a:rPr lang="cs-CZ" altLang="cs-CZ" sz="2000" baseline="-25000" dirty="0">
                <a:sym typeface="Symbol" panose="05050102010706020507" pitchFamily="18" charset="2"/>
              </a:rPr>
              <a:t>B</a:t>
            </a:r>
            <a:r>
              <a:rPr lang="cs-CZ" altLang="cs-CZ" sz="2000" dirty="0">
                <a:sym typeface="Symbol" panose="05050102010706020507" pitchFamily="18" charset="2"/>
              </a:rPr>
              <a:t>  I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*Z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 = I</a:t>
            </a:r>
            <a:r>
              <a:rPr lang="cs-CZ" altLang="cs-CZ" sz="2000" baseline="-25000" dirty="0">
                <a:sym typeface="Symbol" panose="05050102010706020507" pitchFamily="18" charset="2"/>
              </a:rPr>
              <a:t>B</a:t>
            </a:r>
            <a:r>
              <a:rPr lang="cs-CZ" altLang="cs-CZ" sz="2000" dirty="0">
                <a:sym typeface="Symbol" panose="05050102010706020507" pitchFamily="18" charset="2"/>
              </a:rPr>
              <a:t> * Z</a:t>
            </a:r>
            <a:r>
              <a:rPr lang="cs-CZ" altLang="cs-CZ" sz="2000" baseline="-25000" dirty="0">
                <a:sym typeface="Symbol" panose="05050102010706020507" pitchFamily="18" charset="2"/>
              </a:rPr>
              <a:t>B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transformátor s nižší impedancí převezme vyšší výkon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dovolená tolerance je 10</a:t>
            </a:r>
            <a:r>
              <a:rPr lang="cs-CZ" altLang="cs-CZ" sz="2000" dirty="0">
                <a:sym typeface="Symbol" panose="05050102010706020507" pitchFamily="18" charset="2"/>
              </a:rPr>
              <a:t>%   </a:t>
            </a:r>
            <a:endParaRPr lang="cs-CZ" altLang="cs-CZ" sz="2000" u="sng" baseline="-25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Rozložení zatížení při paralelním chodu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785225" cy="10178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smtClean="0"/>
              <a:t>Napětí </a:t>
            </a:r>
            <a:r>
              <a:rPr lang="cs-CZ" altLang="cs-CZ" sz="2000" dirty="0"/>
              <a:t>na obou transformátorech musí být stejná: 	</a:t>
            </a:r>
            <a:r>
              <a:rPr lang="cs-CZ" altLang="cs-CZ" sz="2400" dirty="0" smtClean="0"/>
              <a:t>U</a:t>
            </a:r>
            <a:r>
              <a:rPr lang="cs-CZ" altLang="cs-CZ" sz="2400" baseline="-25000" dirty="0" smtClean="0"/>
              <a:t>nA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= </a:t>
            </a:r>
            <a:r>
              <a:rPr lang="cs-CZ" altLang="cs-CZ" sz="2400" dirty="0" err="1" smtClean="0"/>
              <a:t>U</a:t>
            </a:r>
            <a:r>
              <a:rPr lang="cs-CZ" altLang="cs-CZ" sz="2400" baseline="-25000" dirty="0" err="1" smtClean="0"/>
              <a:t>nB</a:t>
            </a:r>
            <a:endParaRPr lang="cs-CZ" altLang="cs-CZ" sz="2400" baseline="-25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Úbytky na transformátorech musí být stejné:	</a:t>
            </a:r>
            <a:r>
              <a:rPr lang="cs-CZ" altLang="cs-CZ" sz="2400" dirty="0" smtClean="0">
                <a:sym typeface="Symbol" panose="05050102010706020507" pitchFamily="18" charset="2"/>
              </a:rPr>
              <a:t>U=</a:t>
            </a:r>
            <a:r>
              <a:rPr lang="cs-CZ" altLang="cs-CZ" sz="2400" dirty="0" smtClean="0"/>
              <a:t>I</a:t>
            </a:r>
            <a:r>
              <a:rPr lang="cs-CZ" altLang="cs-CZ" sz="2400" baseline="-25000" dirty="0" smtClean="0"/>
              <a:t>A</a:t>
            </a:r>
            <a:r>
              <a:rPr lang="cs-CZ" altLang="cs-CZ" sz="2400" dirty="0" smtClean="0"/>
              <a:t>*Z</a:t>
            </a:r>
            <a:r>
              <a:rPr lang="cs-CZ" altLang="cs-CZ" sz="2400" baseline="-25000" dirty="0" smtClean="0"/>
              <a:t>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= I</a:t>
            </a:r>
            <a:r>
              <a:rPr lang="cs-CZ" altLang="cs-CZ" sz="2400" baseline="-25000" dirty="0"/>
              <a:t>B</a:t>
            </a:r>
            <a:r>
              <a:rPr lang="cs-CZ" altLang="cs-CZ" sz="2400" dirty="0"/>
              <a:t>*Z</a:t>
            </a:r>
            <a:r>
              <a:rPr lang="cs-CZ" altLang="cs-CZ" sz="2400" baseline="-25000" dirty="0"/>
              <a:t>B</a:t>
            </a:r>
            <a:endParaRPr lang="cs-CZ" altLang="cs-CZ" sz="2400" dirty="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851275" y="2441469"/>
            <a:ext cx="1512888" cy="428625"/>
          </a:xfrm>
          <a:prstGeom prst="rect">
            <a:avLst/>
          </a:prstGeom>
          <a:noFill/>
          <a:ln w="31750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podobně 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403648" y="4796008"/>
            <a:ext cx="2159000" cy="428625"/>
          </a:xfrm>
          <a:prstGeom prst="rect">
            <a:avLst/>
          </a:prstGeom>
          <a:noFill/>
          <a:ln w="31750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po dosazení 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07504" y="5631472"/>
            <a:ext cx="4007346" cy="1017844"/>
          </a:xfrm>
          <a:prstGeom prst="rect">
            <a:avLst/>
          </a:prstGeom>
          <a:noFill/>
          <a:ln w="31750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 smtClean="0"/>
              <a:t>čitatel lze rozšířit o </a:t>
            </a:r>
            <a:r>
              <a:rPr lang="cs-CZ" altLang="cs-CZ" sz="2000" dirty="0">
                <a:sym typeface="Symbol" panose="05050102010706020507" pitchFamily="18" charset="2"/>
              </a:rPr>
              <a:t></a:t>
            </a:r>
            <a:r>
              <a:rPr lang="cs-CZ" altLang="cs-CZ" sz="2000" dirty="0" smtClean="0">
                <a:sym typeface="Symbol" panose="05050102010706020507" pitchFamily="18" charset="2"/>
              </a:rPr>
              <a:t>3 a j</a:t>
            </a:r>
            <a:r>
              <a:rPr lang="cs-CZ" altLang="cs-CZ" sz="2000" dirty="0" smtClean="0"/>
              <a:t>menovatel o U</a:t>
            </a:r>
            <a:r>
              <a:rPr lang="cs-CZ" altLang="cs-CZ" sz="2000" baseline="-25000" dirty="0" smtClean="0"/>
              <a:t>n</a:t>
            </a:r>
            <a:r>
              <a:rPr lang="cs-CZ" altLang="cs-CZ" sz="2000" dirty="0" smtClean="0"/>
              <a:t>*</a:t>
            </a:r>
            <a:r>
              <a:rPr lang="cs-CZ" altLang="cs-CZ" sz="2000" dirty="0" smtClean="0">
                <a:sym typeface="Symbol" panose="05050102010706020507" pitchFamily="18" charset="2"/>
              </a:rPr>
              <a:t>3</a:t>
            </a:r>
            <a:r>
              <a:rPr lang="cs-CZ" altLang="cs-CZ" sz="2000" dirty="0" smtClean="0"/>
              <a:t>  a následně upravit </a:t>
            </a:r>
            <a:r>
              <a:rPr lang="cs-CZ" altLang="cs-CZ" sz="2000" dirty="0"/>
              <a:t>(S</a:t>
            </a:r>
            <a:r>
              <a:rPr lang="cs-CZ" altLang="cs-CZ" sz="2000" baseline="-25000" dirty="0"/>
              <a:t>n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=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  <a:r>
              <a:rPr lang="cs-CZ" altLang="cs-CZ" sz="2000" dirty="0" smtClean="0">
                <a:sym typeface="Symbol" panose="05050102010706020507" pitchFamily="18" charset="2"/>
              </a:rPr>
              <a:t>3*</a:t>
            </a:r>
            <a:r>
              <a:rPr lang="cs-CZ" altLang="cs-CZ" sz="2000" dirty="0" smtClean="0"/>
              <a:t>U*I</a:t>
            </a:r>
            <a:r>
              <a:rPr lang="cs-CZ" altLang="cs-CZ" sz="2000" baseline="-25000" dirty="0" smtClean="0"/>
              <a:t>n</a:t>
            </a:r>
            <a:r>
              <a:rPr lang="cs-CZ" altLang="cs-CZ" sz="2000" dirty="0"/>
              <a:t>)</a:t>
            </a:r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>
            <a:off x="5406533" y="255782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00"/>
          </a:solidFill>
          <a:ln w="22225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3562648" y="4796008"/>
            <a:ext cx="899318" cy="360363"/>
          </a:xfrm>
          <a:prstGeom prst="rightArrow">
            <a:avLst>
              <a:gd name="adj1" fmla="val 50000"/>
              <a:gd name="adj2" fmla="val 89868"/>
            </a:avLst>
          </a:prstGeom>
          <a:solidFill>
            <a:srgbClr val="99CC00"/>
          </a:solidFill>
          <a:ln w="22225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81985" y="2218761"/>
                <a:ext cx="1377620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5" y="2218761"/>
                <a:ext cx="1377620" cy="69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50825" y="3026202"/>
                <a:ext cx="3832972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3026202"/>
                <a:ext cx="3832972" cy="690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81985" y="3911105"/>
                <a:ext cx="210307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5" y="3911105"/>
                <a:ext cx="2103075" cy="690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366643" y="2305051"/>
                <a:ext cx="2333780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𝒌𝑩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𝒌𝑩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43" y="2305051"/>
                <a:ext cx="2333780" cy="753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607719" y="4610378"/>
                <a:ext cx="3960443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19" y="4610378"/>
                <a:ext cx="3960443" cy="690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56860" y="5585498"/>
                <a:ext cx="3031599" cy="75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𝒌𝑩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60" y="5585498"/>
                <a:ext cx="3031599" cy="756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236196" y="5934075"/>
            <a:ext cx="899318" cy="360363"/>
          </a:xfrm>
          <a:prstGeom prst="rightArrow">
            <a:avLst>
              <a:gd name="adj1" fmla="val 50000"/>
              <a:gd name="adj2" fmla="val 89868"/>
            </a:avLst>
          </a:prstGeom>
          <a:solidFill>
            <a:srgbClr val="99CC00"/>
          </a:solidFill>
          <a:ln w="22225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9" grpId="0" animBg="1"/>
      <p:bldP spid="80913" grpId="0" animBg="1"/>
      <p:bldP spid="80914" grpId="0" animBg="1"/>
      <p:bldP spid="80915" grpId="0" animBg="1"/>
      <p:bldP spid="2" grpId="0"/>
      <p:bldP spid="3" grpId="0"/>
      <p:bldP spid="4" grpId="0"/>
      <p:bldP spid="17" grpId="0"/>
      <p:bldP spid="18" grpId="0"/>
      <p:bldP spid="5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1. Stejná napětí nakrátko (u</a:t>
            </a:r>
            <a:r>
              <a:rPr lang="cs-CZ" altLang="cs-CZ" sz="3200" u="sng" baseline="-25000"/>
              <a:t>kA</a:t>
            </a:r>
            <a:r>
              <a:rPr lang="cs-CZ" altLang="cs-CZ" sz="3200" u="sng"/>
              <a:t>=u</a:t>
            </a:r>
            <a:r>
              <a:rPr lang="cs-CZ" altLang="cs-CZ" sz="3200" u="sng" baseline="-25000"/>
              <a:t>kB</a:t>
            </a:r>
            <a:r>
              <a:rPr lang="cs-CZ" altLang="cs-CZ" sz="3200" u="sng"/>
              <a:t>) a různé jmenovité výkony (S</a:t>
            </a:r>
            <a:r>
              <a:rPr lang="cs-CZ" altLang="cs-CZ" sz="3200" u="sng" baseline="-25000"/>
              <a:t>nA</a:t>
            </a:r>
            <a:r>
              <a:rPr lang="cs-CZ" altLang="cs-CZ" sz="3200" u="sng">
                <a:sym typeface="Symbol" panose="05050102010706020507" pitchFamily="18" charset="2"/>
              </a:rPr>
              <a:t>S</a:t>
            </a:r>
            <a:r>
              <a:rPr lang="cs-CZ" altLang="cs-CZ" sz="3200" u="sng" baseline="-25000">
                <a:sym typeface="Symbol" panose="05050102010706020507" pitchFamily="18" charset="2"/>
              </a:rPr>
              <a:t>nB</a:t>
            </a:r>
            <a:r>
              <a:rPr lang="cs-CZ" altLang="cs-CZ" sz="3200" u="sng"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46050" y="1628775"/>
          <a:ext cx="1978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Rovnice" r:id="rId3" imgW="711000" imgH="431640" progId="Equation.3">
                  <p:embed/>
                </p:oleObj>
              </mc:Choice>
              <mc:Fallback>
                <p:oleObj name="Rovnice" r:id="rId3" imgW="711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628775"/>
                        <a:ext cx="1978025" cy="1200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411413" y="1612900"/>
          <a:ext cx="65516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5" name="Rovnice" r:id="rId5" imgW="2286000" imgH="431640" progId="Equation.3">
                  <p:embed/>
                </p:oleObj>
              </mc:Choice>
              <mc:Fallback>
                <p:oleObj name="Rovnice" r:id="rId5" imgW="22860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12900"/>
                        <a:ext cx="6551612" cy="12398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11188" y="3141663"/>
            <a:ext cx="7921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 dirty="0"/>
              <a:t>2. Stejná jmenovité výkony (</a:t>
            </a:r>
            <a:r>
              <a:rPr lang="cs-CZ" altLang="cs-CZ" sz="3200" u="sng" dirty="0" err="1"/>
              <a:t>S</a:t>
            </a:r>
            <a:r>
              <a:rPr lang="cs-CZ" altLang="cs-CZ" sz="3200" u="sng" baseline="-25000" dirty="0" err="1"/>
              <a:t>nA</a:t>
            </a:r>
            <a:r>
              <a:rPr lang="cs-CZ" altLang="cs-CZ" sz="3200" u="sng" dirty="0"/>
              <a:t>=</a:t>
            </a:r>
            <a:r>
              <a:rPr lang="cs-CZ" altLang="cs-CZ" sz="3200" u="sng" dirty="0" err="1"/>
              <a:t>S</a:t>
            </a:r>
            <a:r>
              <a:rPr lang="cs-CZ" altLang="cs-CZ" sz="3200" u="sng" baseline="-25000" dirty="0" err="1"/>
              <a:t>nB</a:t>
            </a:r>
            <a:r>
              <a:rPr lang="cs-CZ" altLang="cs-CZ" sz="3200" u="sng" dirty="0"/>
              <a:t>) a různá napětí nakrátko (</a:t>
            </a:r>
            <a:r>
              <a:rPr lang="cs-CZ" altLang="cs-CZ" sz="3200" u="sng" dirty="0" err="1"/>
              <a:t>u</a:t>
            </a:r>
            <a:r>
              <a:rPr lang="cs-CZ" altLang="cs-CZ" sz="3200" u="sng" baseline="-25000" dirty="0" err="1"/>
              <a:t>kA</a:t>
            </a:r>
            <a:r>
              <a:rPr lang="cs-CZ" altLang="cs-CZ" sz="3200" u="sng" dirty="0" err="1">
                <a:sym typeface="Symbol" panose="05050102010706020507" pitchFamily="18" charset="2"/>
              </a:rPr>
              <a:t>u</a:t>
            </a:r>
            <a:r>
              <a:rPr lang="cs-CZ" altLang="cs-CZ" sz="3200" u="sng" baseline="-25000" dirty="0" err="1">
                <a:sym typeface="Symbol" panose="05050102010706020507" pitchFamily="18" charset="2"/>
              </a:rPr>
              <a:t>kB</a:t>
            </a:r>
            <a:r>
              <a:rPr lang="cs-CZ" altLang="cs-CZ" sz="3200" u="sng" dirty="0"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15925" y="4595813"/>
          <a:ext cx="32924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6" name="Rovnice" r:id="rId7" imgW="1180800" imgH="228600" progId="Equation.3">
                  <p:embed/>
                </p:oleObj>
              </mc:Choice>
              <mc:Fallback>
                <p:oleObj name="Rovnice" r:id="rId7" imgW="1180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4595813"/>
                        <a:ext cx="3292475" cy="6334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427038" y="5427663"/>
          <a:ext cx="82486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Rovnice" r:id="rId9" imgW="2882880" imgH="431640" progId="Equation.3">
                  <p:embed/>
                </p:oleObj>
              </mc:Choice>
              <mc:Fallback>
                <p:oleObj name="Rovnice" r:id="rId9" imgW="28828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5427663"/>
                        <a:ext cx="8248650" cy="12414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Příklady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23850" y="1196975"/>
            <a:ext cx="8280400" cy="35972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Vypočítejte rozložení výkonů mezi dva transformátory</a:t>
            </a:r>
            <a:r>
              <a:rPr lang="cs-CZ" altLang="cs-CZ" sz="2000" dirty="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a)	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kA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kB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= 6%,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/>
              <a:t> = 1000kVA,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nB</a:t>
            </a:r>
            <a:r>
              <a:rPr lang="cs-CZ" altLang="cs-CZ" sz="2000" dirty="0"/>
              <a:t> = 630 </a:t>
            </a:r>
            <a:r>
              <a:rPr lang="cs-CZ" altLang="cs-CZ" sz="2000" dirty="0" err="1"/>
              <a:t>kVA</a:t>
            </a:r>
            <a:r>
              <a:rPr lang="cs-CZ" altLang="cs-CZ" sz="2000" dirty="0"/>
              <a:t>, S = 1450kVA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</a:t>
            </a:r>
            <a:r>
              <a:rPr lang="cs-CZ" altLang="cs-CZ" sz="2000" baseline="-25000" dirty="0"/>
              <a:t>A</a:t>
            </a:r>
            <a:r>
              <a:rPr lang="cs-CZ" altLang="cs-CZ" sz="2000" dirty="0"/>
              <a:t> = (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/>
              <a:t>*S)/(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 err="1"/>
              <a:t>+B</a:t>
            </a:r>
            <a:r>
              <a:rPr lang="cs-CZ" altLang="cs-CZ" sz="2000" baseline="-25000" dirty="0" err="1"/>
              <a:t>nB</a:t>
            </a:r>
            <a:r>
              <a:rPr lang="cs-CZ" altLang="cs-CZ" sz="2000" dirty="0"/>
              <a:t>) = (1000*1450)/(1000+630) = 889,6 </a:t>
            </a:r>
            <a:r>
              <a:rPr lang="cs-CZ" altLang="cs-CZ" sz="2000" dirty="0" err="1"/>
              <a:t>kVA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</a:t>
            </a:r>
            <a:r>
              <a:rPr lang="cs-CZ" altLang="cs-CZ" sz="2000" baseline="-25000" dirty="0"/>
              <a:t>B</a:t>
            </a:r>
            <a:r>
              <a:rPr lang="cs-CZ" altLang="cs-CZ" sz="2000" dirty="0"/>
              <a:t> = S-S</a:t>
            </a:r>
            <a:r>
              <a:rPr lang="cs-CZ" altLang="cs-CZ" sz="2000" baseline="-25000" dirty="0"/>
              <a:t>A</a:t>
            </a:r>
            <a:r>
              <a:rPr lang="cs-CZ" altLang="cs-CZ" sz="2000" dirty="0"/>
              <a:t> = 1450 – 889,6 = 560,4 </a:t>
            </a:r>
            <a:r>
              <a:rPr lang="cs-CZ" altLang="cs-CZ" sz="2000" dirty="0" err="1"/>
              <a:t>kVA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b)	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kA</a:t>
            </a:r>
            <a:r>
              <a:rPr lang="cs-CZ" altLang="cs-CZ" sz="2000" dirty="0"/>
              <a:t> = 6,2 %, 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kB</a:t>
            </a:r>
            <a:r>
              <a:rPr lang="cs-CZ" altLang="cs-CZ" sz="2000" dirty="0"/>
              <a:t> = 5,8%,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nB</a:t>
            </a:r>
            <a:r>
              <a:rPr lang="cs-CZ" altLang="cs-CZ" sz="2000" dirty="0"/>
              <a:t> = 1000kVA, S = 1900kVA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SA = (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kB</a:t>
            </a:r>
            <a:r>
              <a:rPr lang="cs-CZ" altLang="cs-CZ" sz="2000" dirty="0"/>
              <a:t>*S)/(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kA</a:t>
            </a:r>
            <a:r>
              <a:rPr lang="cs-CZ" altLang="cs-CZ" sz="2000" dirty="0" err="1"/>
              <a:t>+u</a:t>
            </a:r>
            <a:r>
              <a:rPr lang="cs-CZ" altLang="cs-CZ" sz="2000" baseline="-25000" dirty="0" err="1"/>
              <a:t>kB</a:t>
            </a:r>
            <a:r>
              <a:rPr lang="cs-CZ" altLang="cs-CZ" sz="2000" dirty="0"/>
              <a:t>) = (5,8*1900)/(6,2+5,8) = 918,33 </a:t>
            </a:r>
            <a:r>
              <a:rPr lang="cs-CZ" altLang="cs-CZ" sz="2000" dirty="0" err="1"/>
              <a:t>kVA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SB = S-SA = 1900 – 918,33 = 981,67 </a:t>
            </a:r>
            <a:r>
              <a:rPr lang="cs-CZ" altLang="cs-CZ" sz="2000" dirty="0" err="1"/>
              <a:t>kVA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9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Ztráty při paralelní spolupráci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42486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Obecný vztah pro výpočet ztrát: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P =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+ n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 	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kde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 n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= S/</a:t>
            </a:r>
            <a:r>
              <a:rPr lang="cs-CZ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9388" y="1989138"/>
            <a:ext cx="8424862" cy="19494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Jestliže pracuje pouze transformátor A, pak jsou celkové ztráty</a:t>
            </a:r>
            <a:r>
              <a:rPr lang="cs-CZ" altLang="cs-CZ" sz="2000" dirty="0"/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ym typeface="Symbol" panose="05050102010706020507" pitchFamily="18" charset="2"/>
              </a:rPr>
              <a:t>P</a:t>
            </a:r>
            <a:r>
              <a:rPr lang="cs-CZ" altLang="cs-CZ" sz="2400" baseline="-25000" dirty="0">
                <a:sym typeface="Symbol" panose="05050102010706020507" pitchFamily="18" charset="2"/>
              </a:rPr>
              <a:t>A</a:t>
            </a:r>
            <a:r>
              <a:rPr lang="cs-CZ" altLang="cs-CZ" sz="2400" dirty="0">
                <a:sym typeface="Symbol" panose="05050102010706020507" pitchFamily="18" charset="2"/>
              </a:rPr>
              <a:t> =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0A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+ n</a:t>
            </a:r>
            <a:r>
              <a:rPr lang="en-US" altLang="cs-CZ" sz="24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4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4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kA</a:t>
            </a:r>
            <a:endParaRPr lang="en-US" altLang="cs-CZ" sz="2400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u="sng" dirty="0"/>
              <a:t>Jestliže pracují transformátor A + B, pak jsou celkové ztráty</a:t>
            </a:r>
            <a:r>
              <a:rPr lang="cs-CZ" altLang="cs-CZ" sz="2000" dirty="0"/>
              <a:t>: </a:t>
            </a:r>
            <a:endParaRPr lang="en-US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ym typeface="Symbol" panose="05050102010706020507" pitchFamily="18" charset="2"/>
              </a:rPr>
              <a:t>P =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2*P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0A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2 * (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n/2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cs-CZ" sz="24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4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4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kA</a:t>
            </a:r>
            <a:endParaRPr lang="en-US" altLang="cs-CZ" sz="2400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79388" y="4117975"/>
            <a:ext cx="7129462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Při jaké zátěži jsou ztráty stejné (kdy je vhodné z pohledu ztrát odpojit jeden transformátor) ?</a:t>
            </a:r>
            <a:r>
              <a:rPr lang="cs-CZ" altLang="cs-CZ" sz="2000" dirty="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Předpoklad – oba transformátory mají stejné parametry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P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 = P 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+ n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=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2*P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2 * (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n/2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cs-CZ" sz="2000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6516688" y="5373688"/>
          <a:ext cx="21590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Rovnice" r:id="rId3" imgW="761760" imgH="482400" progId="Equation.3">
                  <p:embed/>
                </p:oleObj>
              </mc:Choice>
              <mc:Fallback>
                <p:oleObj name="Rovnice" r:id="rId3" imgW="76176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373688"/>
                        <a:ext cx="2159000" cy="13684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Porovnání ztrát na 2 transformátorech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graphicFrame>
        <p:nvGraphicFramePr>
          <p:cNvPr id="85043" name="Group 51"/>
          <p:cNvGraphicFramePr>
            <a:graphicFrameLocks noGrp="1"/>
          </p:cNvGraphicFramePr>
          <p:nvPr/>
        </p:nvGraphicFramePr>
        <p:xfrm>
          <a:off x="1403350" y="963613"/>
          <a:ext cx="6280150" cy="1315913"/>
        </p:xfrm>
        <a:graphic>
          <a:graphicData uri="http://schemas.openxmlformats.org/drawingml/2006/table">
            <a:tbl>
              <a:tblPr/>
              <a:tblGrid>
                <a:gridCol w="15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113">
                <a:tc gridSpan="4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Amorfní distribuční transformátor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(kVA)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U (kV)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P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(W)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P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k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(W)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22/0,42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6 500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5045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43150"/>
            <a:ext cx="67691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46" name="Text Box 54"/>
          <p:cNvSpPr txBox="1">
            <a:spLocks noChangeArrowheads="1"/>
          </p:cNvSpPr>
          <p:nvPr/>
        </p:nvSpPr>
        <p:spPr bwMode="auto">
          <a:xfrm>
            <a:off x="6948488" y="2924175"/>
            <a:ext cx="1944687" cy="8223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/>
              <a:t>ověřte výpočtem</a:t>
            </a:r>
          </a:p>
        </p:txBody>
      </p:sp>
      <p:sp>
        <p:nvSpPr>
          <p:cNvPr id="85047" name="Text Box 55"/>
          <p:cNvSpPr txBox="1">
            <a:spLocks noChangeArrowheads="1"/>
          </p:cNvSpPr>
          <p:nvPr/>
        </p:nvSpPr>
        <p:spPr bwMode="auto">
          <a:xfrm>
            <a:off x="6877050" y="4292600"/>
            <a:ext cx="2087563" cy="8540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 = 0,254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S = 160,14 kVA</a:t>
            </a:r>
          </a:p>
        </p:txBody>
      </p:sp>
      <p:sp>
        <p:nvSpPr>
          <p:cNvPr id="85048" name="Text Box 56"/>
          <p:cNvSpPr txBox="1">
            <a:spLocks noChangeArrowheads="1"/>
          </p:cNvSpPr>
          <p:nvPr/>
        </p:nvSpPr>
        <p:spPr bwMode="auto">
          <a:xfrm>
            <a:off x="6877050" y="4292600"/>
            <a:ext cx="2087563" cy="914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5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46" grpId="0" animBg="1"/>
      <p:bldP spid="85047" grpId="0" animBg="1"/>
      <p:bldP spid="85048" grpId="0" animBg="1"/>
      <p:bldP spid="850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11188" y="331788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Provedení trojfázového transformátoru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2.	</a:t>
            </a:r>
            <a:r>
              <a:rPr lang="cs-CZ" altLang="cs-CZ" sz="2400" u="sng"/>
              <a:t>Trojfázový transformátor</a:t>
            </a:r>
            <a:r>
              <a:rPr lang="cs-CZ" altLang="cs-CZ" sz="200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Výhoda</a:t>
            </a:r>
            <a:r>
              <a:rPr lang="cs-CZ" altLang="cs-CZ" sz="2000"/>
              <a:t>:	menší celková hmotnost, nižší cena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Nevýhoda</a:t>
            </a:r>
            <a:r>
              <a:rPr lang="cs-CZ" altLang="cs-CZ" sz="2000"/>
              <a:t>:	nesymetrie v magnetickém obvodu, transformátory největších výkonů - doprava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Použití</a:t>
            </a:r>
            <a:r>
              <a:rPr lang="cs-CZ" altLang="cs-CZ" sz="2000"/>
              <a:t>:	běžné trojfázové transformátory	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7454" y="5445125"/>
            <a:ext cx="3600450" cy="92551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u="sng"/>
              <a:t>Jádrový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na každém sloupku je vinutí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716463" y="5445125"/>
            <a:ext cx="4176712" cy="92551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u="sng"/>
              <a:t>Plášťový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krajní sloupky jsou bez vinutí </a:t>
            </a:r>
          </a:p>
        </p:txBody>
      </p:sp>
      <p:grpSp>
        <p:nvGrpSpPr>
          <p:cNvPr id="60430" name="Group 14"/>
          <p:cNvGrpSpPr>
            <a:grpSpLocks/>
          </p:cNvGrpSpPr>
          <p:nvPr/>
        </p:nvGrpSpPr>
        <p:grpSpPr bwMode="auto">
          <a:xfrm>
            <a:off x="179388" y="3141663"/>
            <a:ext cx="8713787" cy="2247900"/>
            <a:chOff x="113" y="1979"/>
            <a:chExt cx="5489" cy="1416"/>
          </a:xfrm>
        </p:grpSpPr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979"/>
              <a:ext cx="5489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36" y="2341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793" y="2341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649" y="2297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4082" y="2296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3493" y="2296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450" y="2341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4213" y="331788"/>
            <a:ext cx="79200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Vytvoření jádrového magnetického obvodu trojfázového transformátoru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4088"/>
            <a:ext cx="8569325" cy="32924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121400" y="2349500"/>
            <a:ext cx="2663825" cy="3167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50825" y="5876925"/>
            <a:ext cx="7850188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3 samostatné transformátory, součet okamžitých hodnot toků na prostředním sloupku je nulový </a:t>
            </a:r>
            <a:r>
              <a:rPr lang="cs-CZ" altLang="cs-CZ" sz="2000">
                <a:sym typeface="Symbol" panose="05050102010706020507" pitchFamily="18" charset="2"/>
              </a:rPr>
              <a:t> sloupek lze odstranit.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787900" y="6237288"/>
            <a:ext cx="2736850" cy="2873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492500" y="2349500"/>
            <a:ext cx="2447925" cy="309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399" grpId="1" animBg="1"/>
      <p:bldP spid="59400" grpId="0"/>
      <p:bldP spid="59401" grpId="0" animBg="1"/>
      <p:bldP spid="59401" grpId="1" animBg="1"/>
      <p:bldP spid="59398" grpId="0" animBg="1"/>
      <p:bldP spid="5939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6025"/>
            <a:ext cx="593725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2625" y="333375"/>
            <a:ext cx="3097213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průchodky – strana vn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07950" y="5516563"/>
            <a:ext cx="2592388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magnetický obvod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07950" y="4005263"/>
            <a:ext cx="1296988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vinutí vn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07950" y="1628775"/>
            <a:ext cx="2160588" cy="10318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nádoba transformátoru s olejem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07950" y="908050"/>
            <a:ext cx="3097213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průchodky – strana nn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860925" y="1052513"/>
            <a:ext cx="2016125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zásobník oleje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07950" y="4724400"/>
            <a:ext cx="1296988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vinutí nn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3995738" y="73025"/>
            <a:ext cx="489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800" u="sng"/>
              <a:t>Konstrukce distribučního transformátoru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2698750" y="5659438"/>
            <a:ext cx="1223963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1403350" y="4221163"/>
            <a:ext cx="2160588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1403350" y="4005263"/>
            <a:ext cx="19446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268538" y="2636838"/>
            <a:ext cx="935037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779838" y="765175"/>
            <a:ext cx="1368425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203575" y="1341438"/>
            <a:ext cx="1368425" cy="863600"/>
          </a:xfrm>
          <a:custGeom>
            <a:avLst/>
            <a:gdLst>
              <a:gd name="T0" fmla="*/ 0 w 862"/>
              <a:gd name="T1" fmla="*/ 0 h 544"/>
              <a:gd name="T2" fmla="*/ 726 w 862"/>
              <a:gd name="T3" fmla="*/ 90 h 544"/>
              <a:gd name="T4" fmla="*/ 862 w 862"/>
              <a:gd name="T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2" h="544">
                <a:moveTo>
                  <a:pt x="0" y="0"/>
                </a:moveTo>
                <a:lnTo>
                  <a:pt x="726" y="90"/>
                </a:lnTo>
                <a:lnTo>
                  <a:pt x="862" y="54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6877050" y="1484313"/>
            <a:ext cx="431800" cy="73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7" grpId="0" animBg="1"/>
      <p:bldP spid="58389" grpId="0" animBg="1"/>
      <p:bldP spid="58390" grpId="0" animBg="1"/>
      <p:bldP spid="58391" grpId="0" animBg="1"/>
      <p:bldP spid="58392" grpId="0" animBg="1"/>
      <p:bldP spid="58393" grpId="0" animBg="1"/>
      <p:bldP spid="58395" grpId="0" animBg="1"/>
      <p:bldP spid="583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74381"/>
            <a:ext cx="5040113" cy="4022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smtClean="0">
                <a:sym typeface="Symbol" panose="05050102010706020507" pitchFamily="18" charset="2"/>
                <a:hlinkClick r:id="rId2" action="ppaction://hlinkfile"/>
              </a:rPr>
              <a:t>Transformátory - konstrukce a přeprava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" y="620688"/>
            <a:ext cx="8064896" cy="60486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" y="620688"/>
            <a:ext cx="8064896" cy="60486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5" y="620687"/>
            <a:ext cx="8062487" cy="60468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26" y="620687"/>
            <a:ext cx="4535149" cy="60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639175" cy="66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23850" y="188913"/>
            <a:ext cx="8353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Ukázky trojfázových transformátorů</a:t>
            </a:r>
          </a:p>
        </p:txBody>
      </p:sp>
      <p:pic>
        <p:nvPicPr>
          <p:cNvPr id="7192" name="Picture 24" descr="800px-Trafostation_Alter_Hellweg_IMGP4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33450"/>
            <a:ext cx="864235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350px-Drehstromtransformater_im_Schnitt_Hochspan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908050"/>
            <a:ext cx="336867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2578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2578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595813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561263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331788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Chlazení transformátoru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07950" y="1196975"/>
            <a:ext cx="8856663" cy="280294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/>
              <a:t>Chladící látka (výběr):</a:t>
            </a:r>
            <a:r>
              <a:rPr lang="cs-CZ" altLang="cs-CZ" sz="2000" dirty="0"/>
              <a:t>	vzduch</a:t>
            </a:r>
          </a:p>
          <a:p>
            <a:pPr>
              <a:buFontTx/>
              <a:buNone/>
            </a:pPr>
            <a:r>
              <a:rPr lang="cs-CZ" altLang="cs-CZ" sz="2000" dirty="0"/>
              <a:t>			olej</a:t>
            </a:r>
          </a:p>
          <a:p>
            <a:pPr>
              <a:buFontTx/>
              <a:buNone/>
            </a:pPr>
            <a:r>
              <a:rPr lang="cs-CZ" altLang="cs-CZ" sz="2000" dirty="0"/>
              <a:t>			pevný izolant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/>
              <a:t>Oběh chladící látky:</a:t>
            </a:r>
            <a:r>
              <a:rPr lang="cs-CZ" altLang="cs-CZ" sz="2000" b="0" dirty="0"/>
              <a:t>	</a:t>
            </a:r>
            <a:r>
              <a:rPr lang="cs-CZ" altLang="cs-CZ" sz="2000" dirty="0"/>
              <a:t>přirozený (přirozené proudění)</a:t>
            </a:r>
          </a:p>
          <a:p>
            <a:pPr>
              <a:buFontTx/>
              <a:buNone/>
            </a:pPr>
            <a:r>
              <a:rPr lang="cs-CZ" altLang="cs-CZ" sz="2000" dirty="0"/>
              <a:t>			nucený </a:t>
            </a:r>
            <a:r>
              <a:rPr lang="cs-CZ" altLang="cs-CZ" sz="2000" dirty="0" smtClean="0"/>
              <a:t>(ventilátory, čerpadla)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/>
              <a:t>Chladící okruhy:</a:t>
            </a:r>
            <a:r>
              <a:rPr lang="cs-CZ" altLang="cs-CZ" sz="2000" b="0" dirty="0"/>
              <a:t>	</a:t>
            </a:r>
            <a:r>
              <a:rPr lang="cs-CZ" altLang="cs-CZ" sz="2000" dirty="0"/>
              <a:t>chlazení aktivních částí</a:t>
            </a:r>
          </a:p>
          <a:p>
            <a:pPr>
              <a:buFontTx/>
              <a:buNone/>
            </a:pPr>
            <a:r>
              <a:rPr lang="cs-CZ" altLang="cs-CZ" sz="2000" dirty="0"/>
              <a:t>			vnější chlazení chladící látky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07950" y="4149725"/>
            <a:ext cx="8856663" cy="2556727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Používané chladící látky:</a:t>
            </a:r>
            <a:r>
              <a:rPr lang="cs-CZ" altLang="cs-CZ" sz="2000" dirty="0"/>
              <a:t>	</a:t>
            </a:r>
            <a:r>
              <a:rPr lang="cs-CZ" altLang="cs-CZ" sz="2000" u="sng" dirty="0"/>
              <a:t>transformátorový olej</a:t>
            </a:r>
          </a:p>
          <a:p>
            <a:pPr>
              <a:buFontTx/>
              <a:buNone/>
            </a:pPr>
            <a:r>
              <a:rPr lang="cs-CZ" altLang="cs-CZ" sz="2000" dirty="0"/>
              <a:t>			*	nestabilní, silně navlhavý</a:t>
            </a:r>
          </a:p>
          <a:p>
            <a:pPr>
              <a:buFontTx/>
              <a:buNone/>
            </a:pPr>
            <a:r>
              <a:rPr lang="cs-CZ" altLang="cs-CZ" sz="2000" dirty="0"/>
              <a:t>			* 	hořlavý</a:t>
            </a:r>
          </a:p>
          <a:p>
            <a:pPr>
              <a:buFontTx/>
              <a:buNone/>
            </a:pPr>
            <a:r>
              <a:rPr lang="cs-CZ" altLang="cs-CZ" sz="2000" dirty="0"/>
              <a:t>			*	neekologický</a:t>
            </a:r>
          </a:p>
          <a:p>
            <a:pPr>
              <a:buFontTx/>
              <a:buNone/>
            </a:pPr>
            <a:r>
              <a:rPr lang="cs-CZ" altLang="cs-CZ" sz="2000" dirty="0"/>
              <a:t>			</a:t>
            </a:r>
            <a:r>
              <a:rPr lang="cs-CZ" altLang="cs-CZ" sz="2000" dirty="0">
                <a:sym typeface="Symbol" panose="05050102010706020507" pitchFamily="18" charset="2"/>
              </a:rPr>
              <a:t>	</a:t>
            </a:r>
            <a:r>
              <a:rPr lang="cs-CZ" altLang="cs-CZ" sz="2000" dirty="0" smtClean="0">
                <a:sym typeface="Symbol" panose="05050102010706020507" pitchFamily="18" charset="2"/>
              </a:rPr>
              <a:t>pro střední a velké výkony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		</a:t>
            </a:r>
            <a:r>
              <a:rPr lang="cs-CZ" altLang="cs-CZ" sz="2000" u="sng" dirty="0">
                <a:sym typeface="Symbol" panose="05050102010706020507" pitchFamily="18" charset="2"/>
              </a:rPr>
              <a:t>vzduch</a:t>
            </a:r>
            <a:r>
              <a:rPr lang="cs-CZ" altLang="cs-CZ" sz="2000" dirty="0">
                <a:sym typeface="Symbol" panose="05050102010706020507" pitchFamily="18" charset="2"/>
              </a:rPr>
              <a:t>	-  transformátory malých výkonů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		</a:t>
            </a:r>
            <a:r>
              <a:rPr lang="cs-CZ" altLang="cs-CZ" sz="2000" u="sng" dirty="0">
                <a:sym typeface="Symbol" panose="05050102010706020507" pitchFamily="18" charset="2"/>
              </a:rPr>
              <a:t>pevné izolanty</a:t>
            </a:r>
            <a:r>
              <a:rPr lang="cs-CZ" altLang="cs-CZ" sz="2000" dirty="0">
                <a:sym typeface="Symbol" panose="05050102010706020507" pitchFamily="18" charset="2"/>
              </a:rPr>
              <a:t> -	pro </a:t>
            </a:r>
            <a:r>
              <a:rPr lang="cs-CZ" altLang="cs-CZ" sz="2000" dirty="0" smtClean="0">
                <a:sym typeface="Symbol" panose="05050102010706020507" pitchFamily="18" charset="2"/>
              </a:rPr>
              <a:t>střední výkony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ym typeface="Symbol" panose="05050102010706020507" pitchFamily="18" charset="2"/>
              </a:rPr>
              <a:t>						-  speciální případy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altLang="cs-CZ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altLang="cs-CZ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1896</Words>
  <Application>Microsoft Office PowerPoint</Application>
  <PresentationFormat>Předvádění na obrazovce (4:3)</PresentationFormat>
  <Paragraphs>422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Výchozí návrh</vt:lpstr>
      <vt:lpstr>Rovnice</vt:lpstr>
      <vt:lpstr>Trojfázový transformátor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Transformátor</dc:title>
  <dc:creator>pe</dc:creator>
  <cp:lastModifiedBy>Ivo Petricek</cp:lastModifiedBy>
  <cp:revision>255</cp:revision>
  <dcterms:created xsi:type="dcterms:W3CDTF">2008-05-30T06:42:32Z</dcterms:created>
  <dcterms:modified xsi:type="dcterms:W3CDTF">2023-02-16T15:26:44Z</dcterms:modified>
</cp:coreProperties>
</file>