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62" r:id="rId3"/>
    <p:sldId id="265" r:id="rId4"/>
    <p:sldId id="264" r:id="rId5"/>
    <p:sldId id="263" r:id="rId6"/>
    <p:sldId id="321" r:id="rId7"/>
    <p:sldId id="266" r:id="rId8"/>
    <p:sldId id="260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320" r:id="rId20"/>
    <p:sldId id="277" r:id="rId21"/>
    <p:sldId id="268" r:id="rId22"/>
    <p:sldId id="270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4" r:id="rId32"/>
    <p:sldId id="295" r:id="rId33"/>
    <p:sldId id="318" r:id="rId34"/>
    <p:sldId id="319" r:id="rId35"/>
    <p:sldId id="288" r:id="rId36"/>
    <p:sldId id="296" r:id="rId37"/>
    <p:sldId id="313" r:id="rId38"/>
    <p:sldId id="314" r:id="rId39"/>
    <p:sldId id="316" r:id="rId40"/>
    <p:sldId id="315" r:id="rId41"/>
    <p:sldId id="317" r:id="rId42"/>
    <p:sldId id="289" r:id="rId43"/>
    <p:sldId id="297" r:id="rId44"/>
    <p:sldId id="298" r:id="rId45"/>
    <p:sldId id="290" r:id="rId46"/>
    <p:sldId id="291" r:id="rId47"/>
    <p:sldId id="301" r:id="rId48"/>
    <p:sldId id="300" r:id="rId49"/>
    <p:sldId id="299" r:id="rId50"/>
    <p:sldId id="302" r:id="rId51"/>
    <p:sldId id="303" r:id="rId52"/>
    <p:sldId id="304" r:id="rId53"/>
    <p:sldId id="322" r:id="rId54"/>
    <p:sldId id="292" r:id="rId55"/>
    <p:sldId id="305" r:id="rId56"/>
    <p:sldId id="306" r:id="rId57"/>
    <p:sldId id="308" r:id="rId58"/>
    <p:sldId id="293" r:id="rId59"/>
    <p:sldId id="307" r:id="rId60"/>
    <p:sldId id="309" r:id="rId61"/>
    <p:sldId id="310" r:id="rId62"/>
    <p:sldId id="311" r:id="rId63"/>
    <p:sldId id="312" r:id="rId6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99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B7358-3362-4387-996A-37C98311038C}" type="datetimeFigureOut">
              <a:rPr lang="cs-CZ" smtClean="0"/>
              <a:t>13.01.2025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D9690-ECD2-4759-AB1F-519A1BFE58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14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9690-ECD2-4759-AB1F-519A1BFE584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38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CE26D-6811-4C8E-9530-21F33A8151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850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CE1C7-57DA-4AEA-BAB5-ADAB70F001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136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213AC-F994-4D2F-ACCE-9122F2911F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28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18474-2419-495C-9907-EC3CAA9903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788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CD9CF-390A-493E-AA0D-6FD757118F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968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A3547-E3FD-4E51-BC84-FDCCCAED10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32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ACE28-8AB5-4735-BB2A-39FD6F6A2B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547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878F8-C13D-416F-AE77-2680E8EA9C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288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0430-613A-4695-B835-CFDDD49BDD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492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6D94B-1980-4E30-BCFF-21AFC3CDAF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708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35675-551F-49FA-96C0-E26FE6A857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011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/>
            </a:lvl1pPr>
          </a:lstStyle>
          <a:p>
            <a:fld id="{32A5E22B-4DFF-42B6-8BAE-43F69D199A3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foto_trafo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15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3.wmf"/><Relationship Id="rId9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800px-Trafostation_Alter_Hellweg_IMGP4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5300663"/>
            <a:ext cx="5973762" cy="1470025"/>
          </a:xfrm>
          <a:solidFill>
            <a:srgbClr val="FFFF99"/>
          </a:solidFill>
        </p:spPr>
        <p:txBody>
          <a:bodyPr anchor="ctr"/>
          <a:lstStyle/>
          <a:p>
            <a:r>
              <a:rPr lang="cs-CZ" altLang="cs-CZ" sz="4800" b="1" u="sng"/>
              <a:t>Trojfázový transformátor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39750" y="333375"/>
            <a:ext cx="7993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Zapojení trojfázového transformátoru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07950" y="1196975"/>
            <a:ext cx="8856663" cy="26828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/>
              <a:t>Možnosti zapojení vinutí</a:t>
            </a:r>
            <a:r>
              <a:rPr lang="cs-CZ" altLang="cs-CZ" sz="200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a)	podle směru navíjení cívky	-	pravotočivé</a:t>
            </a:r>
          </a:p>
          <a:p>
            <a:pPr>
              <a:buFontTx/>
              <a:buNone/>
            </a:pPr>
            <a:r>
              <a:rPr lang="cs-CZ" altLang="cs-CZ" sz="2000"/>
              <a:t>		-	levotočivé</a:t>
            </a:r>
          </a:p>
          <a:p>
            <a:pPr>
              <a:buFontTx/>
              <a:buNone/>
            </a:pPr>
            <a:r>
              <a:rPr lang="cs-CZ" altLang="cs-CZ" sz="2000"/>
              <a:t>	Pro pravotočivou cívku se směr indukovaného napětí shoduje se směrem magnetického toku.</a:t>
            </a:r>
          </a:p>
          <a:p>
            <a:pPr>
              <a:buFontTx/>
              <a:buNone/>
            </a:pPr>
            <a:r>
              <a:rPr lang="cs-CZ" altLang="cs-CZ" sz="2000"/>
              <a:t>	Při rozboru transformátoru </a:t>
            </a:r>
            <a:r>
              <a:rPr lang="cs-CZ" altLang="cs-CZ" sz="2000" u="sng"/>
              <a:t>předpokládáme vždy pravotočivé vinutí</a:t>
            </a:r>
            <a:r>
              <a:rPr lang="cs-CZ" altLang="cs-CZ" sz="2000"/>
              <a:t>. </a:t>
            </a:r>
            <a:r>
              <a:rPr lang="cs-CZ" altLang="cs-CZ" sz="2000" u="sng"/>
              <a:t>Je-li vinutí levotočivé, ve schématu se zamění vstupní a výstupní svorky.  </a:t>
            </a:r>
          </a:p>
        </p:txBody>
      </p: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827088" y="5013325"/>
            <a:ext cx="1054100" cy="1584325"/>
            <a:chOff x="505" y="2795"/>
            <a:chExt cx="664" cy="998"/>
          </a:xfrm>
        </p:grpSpPr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>
              <a:off x="793" y="2795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>
              <a:off x="1111" y="2795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auto">
            <a:xfrm>
              <a:off x="505" y="2886"/>
              <a:ext cx="294" cy="1"/>
            </a:xfrm>
            <a:custGeom>
              <a:avLst/>
              <a:gdLst>
                <a:gd name="T0" fmla="*/ 0 w 294"/>
                <a:gd name="T1" fmla="*/ 0 h 1"/>
                <a:gd name="T2" fmla="*/ 294 w 29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4" h="1">
                  <a:moveTo>
                    <a:pt x="0" y="0"/>
                  </a:moveTo>
                  <a:cubicBezTo>
                    <a:pt x="98" y="0"/>
                    <a:pt x="196" y="0"/>
                    <a:pt x="294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auto">
            <a:xfrm>
              <a:off x="735" y="2886"/>
              <a:ext cx="420" cy="276"/>
            </a:xfrm>
            <a:custGeom>
              <a:avLst/>
              <a:gdLst>
                <a:gd name="T0" fmla="*/ 382 w 420"/>
                <a:gd name="T1" fmla="*/ 0 h 276"/>
                <a:gd name="T2" fmla="*/ 382 w 420"/>
                <a:gd name="T3" fmla="*/ 94 h 276"/>
                <a:gd name="T4" fmla="*/ 311 w 420"/>
                <a:gd name="T5" fmla="*/ 112 h 276"/>
                <a:gd name="T6" fmla="*/ 247 w 420"/>
                <a:gd name="T7" fmla="*/ 141 h 276"/>
                <a:gd name="T8" fmla="*/ 100 w 420"/>
                <a:gd name="T9" fmla="*/ 164 h 276"/>
                <a:gd name="T10" fmla="*/ 11 w 420"/>
                <a:gd name="T11" fmla="*/ 200 h 276"/>
                <a:gd name="T12" fmla="*/ 53 w 420"/>
                <a:gd name="T1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276">
                  <a:moveTo>
                    <a:pt x="382" y="0"/>
                  </a:moveTo>
                  <a:cubicBezTo>
                    <a:pt x="420" y="13"/>
                    <a:pt x="409" y="72"/>
                    <a:pt x="382" y="94"/>
                  </a:cubicBezTo>
                  <a:cubicBezTo>
                    <a:pt x="365" y="108"/>
                    <a:pt x="331" y="105"/>
                    <a:pt x="311" y="112"/>
                  </a:cubicBezTo>
                  <a:cubicBezTo>
                    <a:pt x="290" y="120"/>
                    <a:pt x="268" y="135"/>
                    <a:pt x="247" y="141"/>
                  </a:cubicBezTo>
                  <a:cubicBezTo>
                    <a:pt x="201" y="154"/>
                    <a:pt x="147" y="160"/>
                    <a:pt x="100" y="164"/>
                  </a:cubicBezTo>
                  <a:cubicBezTo>
                    <a:pt x="69" y="174"/>
                    <a:pt x="38" y="182"/>
                    <a:pt x="11" y="200"/>
                  </a:cubicBezTo>
                  <a:cubicBezTo>
                    <a:pt x="0" y="237"/>
                    <a:pt x="10" y="276"/>
                    <a:pt x="53" y="276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auto">
            <a:xfrm>
              <a:off x="725" y="3180"/>
              <a:ext cx="444" cy="300"/>
            </a:xfrm>
            <a:custGeom>
              <a:avLst/>
              <a:gdLst>
                <a:gd name="T0" fmla="*/ 392 w 444"/>
                <a:gd name="T1" fmla="*/ 0 h 300"/>
                <a:gd name="T2" fmla="*/ 427 w 444"/>
                <a:gd name="T3" fmla="*/ 6 h 300"/>
                <a:gd name="T4" fmla="*/ 427 w 444"/>
                <a:gd name="T5" fmla="*/ 64 h 300"/>
                <a:gd name="T6" fmla="*/ 409 w 444"/>
                <a:gd name="T7" fmla="*/ 70 h 300"/>
                <a:gd name="T8" fmla="*/ 321 w 444"/>
                <a:gd name="T9" fmla="*/ 106 h 300"/>
                <a:gd name="T10" fmla="*/ 192 w 444"/>
                <a:gd name="T11" fmla="*/ 158 h 300"/>
                <a:gd name="T12" fmla="*/ 74 w 444"/>
                <a:gd name="T13" fmla="*/ 211 h 300"/>
                <a:gd name="T14" fmla="*/ 21 w 444"/>
                <a:gd name="T15" fmla="*/ 241 h 300"/>
                <a:gd name="T16" fmla="*/ 57 w 444"/>
                <a:gd name="T17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300">
                  <a:moveTo>
                    <a:pt x="392" y="0"/>
                  </a:moveTo>
                  <a:cubicBezTo>
                    <a:pt x="404" y="2"/>
                    <a:pt x="417" y="0"/>
                    <a:pt x="427" y="6"/>
                  </a:cubicBezTo>
                  <a:cubicBezTo>
                    <a:pt x="444" y="15"/>
                    <a:pt x="436" y="47"/>
                    <a:pt x="427" y="64"/>
                  </a:cubicBezTo>
                  <a:cubicBezTo>
                    <a:pt x="424" y="70"/>
                    <a:pt x="415" y="68"/>
                    <a:pt x="409" y="70"/>
                  </a:cubicBezTo>
                  <a:cubicBezTo>
                    <a:pt x="373" y="94"/>
                    <a:pt x="363" y="98"/>
                    <a:pt x="321" y="106"/>
                  </a:cubicBezTo>
                  <a:cubicBezTo>
                    <a:pt x="287" y="128"/>
                    <a:pt x="231" y="149"/>
                    <a:pt x="192" y="158"/>
                  </a:cubicBezTo>
                  <a:cubicBezTo>
                    <a:pt x="156" y="185"/>
                    <a:pt x="118" y="200"/>
                    <a:pt x="74" y="211"/>
                  </a:cubicBezTo>
                  <a:cubicBezTo>
                    <a:pt x="56" y="223"/>
                    <a:pt x="39" y="229"/>
                    <a:pt x="21" y="241"/>
                  </a:cubicBezTo>
                  <a:cubicBezTo>
                    <a:pt x="0" y="274"/>
                    <a:pt x="19" y="300"/>
                    <a:pt x="57" y="30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auto">
            <a:xfrm>
              <a:off x="535" y="3556"/>
              <a:ext cx="614" cy="136"/>
            </a:xfrm>
            <a:custGeom>
              <a:avLst/>
              <a:gdLst>
                <a:gd name="T0" fmla="*/ 582 w 614"/>
                <a:gd name="T1" fmla="*/ 0 h 136"/>
                <a:gd name="T2" fmla="*/ 464 w 614"/>
                <a:gd name="T3" fmla="*/ 88 h 136"/>
                <a:gd name="T4" fmla="*/ 0 w 614"/>
                <a:gd name="T5" fmla="*/ 1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4" h="136">
                  <a:moveTo>
                    <a:pt x="582" y="0"/>
                  </a:moveTo>
                  <a:cubicBezTo>
                    <a:pt x="614" y="97"/>
                    <a:pt x="529" y="83"/>
                    <a:pt x="464" y="88"/>
                  </a:cubicBezTo>
                  <a:cubicBezTo>
                    <a:pt x="281" y="136"/>
                    <a:pt x="262" y="123"/>
                    <a:pt x="0" y="123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65576" name="Group 40"/>
          <p:cNvGrpSpPr>
            <a:grpSpLocks/>
          </p:cNvGrpSpPr>
          <p:nvPr/>
        </p:nvGrpSpPr>
        <p:grpSpPr bwMode="auto">
          <a:xfrm>
            <a:off x="3448050" y="5013325"/>
            <a:ext cx="1052513" cy="1584325"/>
            <a:chOff x="2369" y="3022"/>
            <a:chExt cx="663" cy="998"/>
          </a:xfrm>
        </p:grpSpPr>
        <p:sp>
          <p:nvSpPr>
            <p:cNvPr id="65562" name="Line 26"/>
            <p:cNvSpPr>
              <a:spLocks noChangeShapeType="1"/>
            </p:cNvSpPr>
            <p:nvPr/>
          </p:nvSpPr>
          <p:spPr bwMode="auto">
            <a:xfrm>
              <a:off x="2669" y="3022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63" name="Line 27"/>
            <p:cNvSpPr>
              <a:spLocks noChangeShapeType="1"/>
            </p:cNvSpPr>
            <p:nvPr/>
          </p:nvSpPr>
          <p:spPr bwMode="auto">
            <a:xfrm>
              <a:off x="2987" y="3022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68" name="Freeform 32"/>
            <p:cNvSpPr>
              <a:spLocks/>
            </p:cNvSpPr>
            <p:nvPr/>
          </p:nvSpPr>
          <p:spPr bwMode="auto">
            <a:xfrm>
              <a:off x="2398" y="3115"/>
              <a:ext cx="634" cy="165"/>
            </a:xfrm>
            <a:custGeom>
              <a:avLst/>
              <a:gdLst>
                <a:gd name="T0" fmla="*/ 0 w 634"/>
                <a:gd name="T1" fmla="*/ 6 h 165"/>
                <a:gd name="T2" fmla="*/ 605 w 634"/>
                <a:gd name="T3" fmla="*/ 29 h 165"/>
                <a:gd name="T4" fmla="*/ 623 w 634"/>
                <a:gd name="T5" fmla="*/ 65 h 165"/>
                <a:gd name="T6" fmla="*/ 588 w 634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4" h="165">
                  <a:moveTo>
                    <a:pt x="0" y="6"/>
                  </a:moveTo>
                  <a:cubicBezTo>
                    <a:pt x="473" y="11"/>
                    <a:pt x="370" y="0"/>
                    <a:pt x="605" y="29"/>
                  </a:cubicBezTo>
                  <a:cubicBezTo>
                    <a:pt x="609" y="42"/>
                    <a:pt x="622" y="52"/>
                    <a:pt x="623" y="65"/>
                  </a:cubicBezTo>
                  <a:cubicBezTo>
                    <a:pt x="625" y="90"/>
                    <a:pt x="634" y="165"/>
                    <a:pt x="588" y="165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70" name="Freeform 34"/>
            <p:cNvSpPr>
              <a:spLocks/>
            </p:cNvSpPr>
            <p:nvPr/>
          </p:nvSpPr>
          <p:spPr bwMode="auto">
            <a:xfrm>
              <a:off x="2630" y="3362"/>
              <a:ext cx="384" cy="206"/>
            </a:xfrm>
            <a:custGeom>
              <a:avLst/>
              <a:gdLst>
                <a:gd name="T0" fmla="*/ 33 w 384"/>
                <a:gd name="T1" fmla="*/ 0 h 206"/>
                <a:gd name="T2" fmla="*/ 21 w 384"/>
                <a:gd name="T3" fmla="*/ 59 h 206"/>
                <a:gd name="T4" fmla="*/ 38 w 384"/>
                <a:gd name="T5" fmla="*/ 65 h 206"/>
                <a:gd name="T6" fmla="*/ 127 w 384"/>
                <a:gd name="T7" fmla="*/ 94 h 206"/>
                <a:gd name="T8" fmla="*/ 262 w 384"/>
                <a:gd name="T9" fmla="*/ 118 h 206"/>
                <a:gd name="T10" fmla="*/ 373 w 384"/>
                <a:gd name="T11" fmla="*/ 135 h 206"/>
                <a:gd name="T12" fmla="*/ 350 w 384"/>
                <a:gd name="T1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206">
                  <a:moveTo>
                    <a:pt x="33" y="0"/>
                  </a:moveTo>
                  <a:cubicBezTo>
                    <a:pt x="3" y="10"/>
                    <a:pt x="0" y="5"/>
                    <a:pt x="21" y="59"/>
                  </a:cubicBezTo>
                  <a:cubicBezTo>
                    <a:pt x="23" y="65"/>
                    <a:pt x="33" y="62"/>
                    <a:pt x="38" y="65"/>
                  </a:cubicBezTo>
                  <a:cubicBezTo>
                    <a:pt x="69" y="80"/>
                    <a:pt x="93" y="88"/>
                    <a:pt x="127" y="94"/>
                  </a:cubicBezTo>
                  <a:cubicBezTo>
                    <a:pt x="177" y="111"/>
                    <a:pt x="203" y="113"/>
                    <a:pt x="262" y="118"/>
                  </a:cubicBezTo>
                  <a:cubicBezTo>
                    <a:pt x="304" y="130"/>
                    <a:pt x="321" y="131"/>
                    <a:pt x="373" y="135"/>
                  </a:cubicBezTo>
                  <a:cubicBezTo>
                    <a:pt x="384" y="168"/>
                    <a:pt x="373" y="183"/>
                    <a:pt x="350" y="206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74" name="Freeform 38"/>
            <p:cNvSpPr>
              <a:spLocks/>
            </p:cNvSpPr>
            <p:nvPr/>
          </p:nvSpPr>
          <p:spPr bwMode="auto">
            <a:xfrm>
              <a:off x="2642" y="3621"/>
              <a:ext cx="387" cy="205"/>
            </a:xfrm>
            <a:custGeom>
              <a:avLst/>
              <a:gdLst>
                <a:gd name="T0" fmla="*/ 21 w 387"/>
                <a:gd name="T1" fmla="*/ 0 h 205"/>
                <a:gd name="T2" fmla="*/ 3 w 387"/>
                <a:gd name="T3" fmla="*/ 35 h 205"/>
                <a:gd name="T4" fmla="*/ 91 w 387"/>
                <a:gd name="T5" fmla="*/ 64 h 205"/>
                <a:gd name="T6" fmla="*/ 338 w 387"/>
                <a:gd name="T7" fmla="*/ 105 h 205"/>
                <a:gd name="T8" fmla="*/ 356 w 387"/>
                <a:gd name="T9" fmla="*/ 117 h 205"/>
                <a:gd name="T10" fmla="*/ 373 w 387"/>
                <a:gd name="T11" fmla="*/ 123 h 205"/>
                <a:gd name="T12" fmla="*/ 356 w 387"/>
                <a:gd name="T13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205">
                  <a:moveTo>
                    <a:pt x="21" y="0"/>
                  </a:moveTo>
                  <a:cubicBezTo>
                    <a:pt x="18" y="4"/>
                    <a:pt x="0" y="27"/>
                    <a:pt x="3" y="35"/>
                  </a:cubicBezTo>
                  <a:cubicBezTo>
                    <a:pt x="11" y="54"/>
                    <a:pt x="75" y="60"/>
                    <a:pt x="91" y="64"/>
                  </a:cubicBezTo>
                  <a:cubicBezTo>
                    <a:pt x="171" y="84"/>
                    <a:pt x="256" y="98"/>
                    <a:pt x="338" y="105"/>
                  </a:cubicBezTo>
                  <a:cubicBezTo>
                    <a:pt x="344" y="109"/>
                    <a:pt x="350" y="114"/>
                    <a:pt x="356" y="117"/>
                  </a:cubicBezTo>
                  <a:cubicBezTo>
                    <a:pt x="361" y="120"/>
                    <a:pt x="372" y="117"/>
                    <a:pt x="373" y="123"/>
                  </a:cubicBezTo>
                  <a:cubicBezTo>
                    <a:pt x="383" y="194"/>
                    <a:pt x="387" y="188"/>
                    <a:pt x="356" y="205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75" name="Freeform 39"/>
            <p:cNvSpPr>
              <a:spLocks/>
            </p:cNvSpPr>
            <p:nvPr/>
          </p:nvSpPr>
          <p:spPr bwMode="auto">
            <a:xfrm>
              <a:off x="2369" y="3885"/>
              <a:ext cx="288" cy="12"/>
            </a:xfrm>
            <a:custGeom>
              <a:avLst/>
              <a:gdLst>
                <a:gd name="T0" fmla="*/ 288 w 288"/>
                <a:gd name="T1" fmla="*/ 0 h 12"/>
                <a:gd name="T2" fmla="*/ 0 w 28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8" h="12">
                  <a:moveTo>
                    <a:pt x="288" y="0"/>
                  </a:moveTo>
                  <a:cubicBezTo>
                    <a:pt x="191" y="4"/>
                    <a:pt x="97" y="12"/>
                    <a:pt x="0" y="12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65584" name="Group 48"/>
          <p:cNvGrpSpPr>
            <a:grpSpLocks/>
          </p:cNvGrpSpPr>
          <p:nvPr/>
        </p:nvGrpSpPr>
        <p:grpSpPr bwMode="auto">
          <a:xfrm>
            <a:off x="6443663" y="5013325"/>
            <a:ext cx="1758950" cy="1584325"/>
            <a:chOff x="4059" y="3022"/>
            <a:chExt cx="1108" cy="998"/>
          </a:xfrm>
        </p:grpSpPr>
        <p:sp>
          <p:nvSpPr>
            <p:cNvPr id="65555" name="Line 19"/>
            <p:cNvSpPr>
              <a:spLocks noChangeShapeType="1"/>
            </p:cNvSpPr>
            <p:nvPr/>
          </p:nvSpPr>
          <p:spPr bwMode="auto">
            <a:xfrm>
              <a:off x="4756" y="3022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56" name="Line 20"/>
            <p:cNvSpPr>
              <a:spLocks noChangeShapeType="1"/>
            </p:cNvSpPr>
            <p:nvPr/>
          </p:nvSpPr>
          <p:spPr bwMode="auto">
            <a:xfrm>
              <a:off x="5074" y="3022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58" name="Freeform 22"/>
            <p:cNvSpPr>
              <a:spLocks/>
            </p:cNvSpPr>
            <p:nvPr/>
          </p:nvSpPr>
          <p:spPr bwMode="auto">
            <a:xfrm>
              <a:off x="4698" y="3113"/>
              <a:ext cx="420" cy="276"/>
            </a:xfrm>
            <a:custGeom>
              <a:avLst/>
              <a:gdLst>
                <a:gd name="T0" fmla="*/ 382 w 420"/>
                <a:gd name="T1" fmla="*/ 0 h 276"/>
                <a:gd name="T2" fmla="*/ 382 w 420"/>
                <a:gd name="T3" fmla="*/ 94 h 276"/>
                <a:gd name="T4" fmla="*/ 311 w 420"/>
                <a:gd name="T5" fmla="*/ 112 h 276"/>
                <a:gd name="T6" fmla="*/ 247 w 420"/>
                <a:gd name="T7" fmla="*/ 141 h 276"/>
                <a:gd name="T8" fmla="*/ 100 w 420"/>
                <a:gd name="T9" fmla="*/ 164 h 276"/>
                <a:gd name="T10" fmla="*/ 11 w 420"/>
                <a:gd name="T11" fmla="*/ 200 h 276"/>
                <a:gd name="T12" fmla="*/ 53 w 420"/>
                <a:gd name="T1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276">
                  <a:moveTo>
                    <a:pt x="382" y="0"/>
                  </a:moveTo>
                  <a:cubicBezTo>
                    <a:pt x="420" y="13"/>
                    <a:pt x="409" y="72"/>
                    <a:pt x="382" y="94"/>
                  </a:cubicBezTo>
                  <a:cubicBezTo>
                    <a:pt x="365" y="108"/>
                    <a:pt x="331" y="105"/>
                    <a:pt x="311" y="112"/>
                  </a:cubicBezTo>
                  <a:cubicBezTo>
                    <a:pt x="290" y="120"/>
                    <a:pt x="268" y="135"/>
                    <a:pt x="247" y="141"/>
                  </a:cubicBezTo>
                  <a:cubicBezTo>
                    <a:pt x="201" y="154"/>
                    <a:pt x="147" y="160"/>
                    <a:pt x="100" y="164"/>
                  </a:cubicBezTo>
                  <a:cubicBezTo>
                    <a:pt x="69" y="174"/>
                    <a:pt x="38" y="182"/>
                    <a:pt x="11" y="200"/>
                  </a:cubicBezTo>
                  <a:cubicBezTo>
                    <a:pt x="0" y="237"/>
                    <a:pt x="10" y="276"/>
                    <a:pt x="53" y="276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59" name="Freeform 23"/>
            <p:cNvSpPr>
              <a:spLocks/>
            </p:cNvSpPr>
            <p:nvPr/>
          </p:nvSpPr>
          <p:spPr bwMode="auto">
            <a:xfrm>
              <a:off x="4688" y="3407"/>
              <a:ext cx="444" cy="300"/>
            </a:xfrm>
            <a:custGeom>
              <a:avLst/>
              <a:gdLst>
                <a:gd name="T0" fmla="*/ 392 w 444"/>
                <a:gd name="T1" fmla="*/ 0 h 300"/>
                <a:gd name="T2" fmla="*/ 427 w 444"/>
                <a:gd name="T3" fmla="*/ 6 h 300"/>
                <a:gd name="T4" fmla="*/ 427 w 444"/>
                <a:gd name="T5" fmla="*/ 64 h 300"/>
                <a:gd name="T6" fmla="*/ 409 w 444"/>
                <a:gd name="T7" fmla="*/ 70 h 300"/>
                <a:gd name="T8" fmla="*/ 321 w 444"/>
                <a:gd name="T9" fmla="*/ 106 h 300"/>
                <a:gd name="T10" fmla="*/ 192 w 444"/>
                <a:gd name="T11" fmla="*/ 158 h 300"/>
                <a:gd name="T12" fmla="*/ 74 w 444"/>
                <a:gd name="T13" fmla="*/ 211 h 300"/>
                <a:gd name="T14" fmla="*/ 21 w 444"/>
                <a:gd name="T15" fmla="*/ 241 h 300"/>
                <a:gd name="T16" fmla="*/ 57 w 444"/>
                <a:gd name="T17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300">
                  <a:moveTo>
                    <a:pt x="392" y="0"/>
                  </a:moveTo>
                  <a:cubicBezTo>
                    <a:pt x="404" y="2"/>
                    <a:pt x="417" y="0"/>
                    <a:pt x="427" y="6"/>
                  </a:cubicBezTo>
                  <a:cubicBezTo>
                    <a:pt x="444" y="15"/>
                    <a:pt x="436" y="47"/>
                    <a:pt x="427" y="64"/>
                  </a:cubicBezTo>
                  <a:cubicBezTo>
                    <a:pt x="424" y="70"/>
                    <a:pt x="415" y="68"/>
                    <a:pt x="409" y="70"/>
                  </a:cubicBezTo>
                  <a:cubicBezTo>
                    <a:pt x="373" y="94"/>
                    <a:pt x="363" y="98"/>
                    <a:pt x="321" y="106"/>
                  </a:cubicBezTo>
                  <a:cubicBezTo>
                    <a:pt x="287" y="128"/>
                    <a:pt x="231" y="149"/>
                    <a:pt x="192" y="158"/>
                  </a:cubicBezTo>
                  <a:cubicBezTo>
                    <a:pt x="156" y="185"/>
                    <a:pt x="118" y="200"/>
                    <a:pt x="74" y="211"/>
                  </a:cubicBezTo>
                  <a:cubicBezTo>
                    <a:pt x="56" y="223"/>
                    <a:pt x="39" y="229"/>
                    <a:pt x="21" y="241"/>
                  </a:cubicBezTo>
                  <a:cubicBezTo>
                    <a:pt x="0" y="274"/>
                    <a:pt x="19" y="300"/>
                    <a:pt x="57" y="30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77" name="Freeform 41"/>
            <p:cNvSpPr>
              <a:spLocks/>
            </p:cNvSpPr>
            <p:nvPr/>
          </p:nvSpPr>
          <p:spPr bwMode="auto">
            <a:xfrm>
              <a:off x="4059" y="3067"/>
              <a:ext cx="681" cy="726"/>
            </a:xfrm>
            <a:custGeom>
              <a:avLst/>
              <a:gdLst>
                <a:gd name="T0" fmla="*/ 545 w 545"/>
                <a:gd name="T1" fmla="*/ 0 h 726"/>
                <a:gd name="T2" fmla="*/ 273 w 545"/>
                <a:gd name="T3" fmla="*/ 0 h 726"/>
                <a:gd name="T4" fmla="*/ 273 w 545"/>
                <a:gd name="T5" fmla="*/ 726 h 726"/>
                <a:gd name="T6" fmla="*/ 0 w 545"/>
                <a:gd name="T7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5" h="726">
                  <a:moveTo>
                    <a:pt x="545" y="0"/>
                  </a:moveTo>
                  <a:lnTo>
                    <a:pt x="273" y="0"/>
                  </a:lnTo>
                  <a:lnTo>
                    <a:pt x="273" y="726"/>
                  </a:lnTo>
                  <a:lnTo>
                    <a:pt x="0" y="726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78" name="Freeform 42"/>
            <p:cNvSpPr>
              <a:spLocks/>
            </p:cNvSpPr>
            <p:nvPr/>
          </p:nvSpPr>
          <p:spPr bwMode="auto">
            <a:xfrm>
              <a:off x="4279" y="3815"/>
              <a:ext cx="888" cy="93"/>
            </a:xfrm>
            <a:custGeom>
              <a:avLst/>
              <a:gdLst>
                <a:gd name="T0" fmla="*/ 805 w 888"/>
                <a:gd name="T1" fmla="*/ 0 h 93"/>
                <a:gd name="T2" fmla="*/ 817 w 888"/>
                <a:gd name="T3" fmla="*/ 52 h 93"/>
                <a:gd name="T4" fmla="*/ 717 w 888"/>
                <a:gd name="T5" fmla="*/ 58 h 93"/>
                <a:gd name="T6" fmla="*/ 0 w 888"/>
                <a:gd name="T7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8" h="93">
                  <a:moveTo>
                    <a:pt x="805" y="0"/>
                  </a:moveTo>
                  <a:cubicBezTo>
                    <a:pt x="813" y="2"/>
                    <a:pt x="888" y="17"/>
                    <a:pt x="817" y="52"/>
                  </a:cubicBezTo>
                  <a:cubicBezTo>
                    <a:pt x="787" y="67"/>
                    <a:pt x="750" y="56"/>
                    <a:pt x="717" y="58"/>
                  </a:cubicBezTo>
                  <a:cubicBezTo>
                    <a:pt x="576" y="93"/>
                    <a:pt x="100" y="70"/>
                    <a:pt x="0" y="7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5579" name="Freeform 43"/>
            <p:cNvSpPr>
              <a:spLocks/>
            </p:cNvSpPr>
            <p:nvPr/>
          </p:nvSpPr>
          <p:spPr bwMode="auto">
            <a:xfrm>
              <a:off x="4059" y="3067"/>
              <a:ext cx="227" cy="817"/>
            </a:xfrm>
            <a:custGeom>
              <a:avLst/>
              <a:gdLst>
                <a:gd name="T0" fmla="*/ 227 w 227"/>
                <a:gd name="T1" fmla="*/ 817 h 817"/>
                <a:gd name="T2" fmla="*/ 227 w 227"/>
                <a:gd name="T3" fmla="*/ 0 h 817"/>
                <a:gd name="T4" fmla="*/ 0 w 227"/>
                <a:gd name="T5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817">
                  <a:moveTo>
                    <a:pt x="227" y="817"/>
                  </a:moveTo>
                  <a:lnTo>
                    <a:pt x="227" y="0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65580" name="Text Box 44"/>
          <p:cNvSpPr txBox="1">
            <a:spLocks noChangeArrowheads="1"/>
          </p:cNvSpPr>
          <p:nvPr/>
        </p:nvSpPr>
        <p:spPr bwMode="auto">
          <a:xfrm>
            <a:off x="684213" y="4005263"/>
            <a:ext cx="1655762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pravotočivá cívka </a:t>
            </a:r>
          </a:p>
        </p:txBody>
      </p:sp>
      <p:sp>
        <p:nvSpPr>
          <p:cNvPr id="65581" name="Line 45"/>
          <p:cNvSpPr>
            <a:spLocks noChangeShapeType="1"/>
          </p:cNvSpPr>
          <p:nvPr/>
        </p:nvSpPr>
        <p:spPr bwMode="auto">
          <a:xfrm>
            <a:off x="827088" y="5300663"/>
            <a:ext cx="0" cy="10080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82" name="Line 46"/>
          <p:cNvSpPr>
            <a:spLocks noChangeShapeType="1"/>
          </p:cNvSpPr>
          <p:nvPr/>
        </p:nvSpPr>
        <p:spPr bwMode="auto">
          <a:xfrm>
            <a:off x="3419475" y="5300663"/>
            <a:ext cx="0" cy="10080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83" name="Line 47"/>
          <p:cNvSpPr>
            <a:spLocks noChangeShapeType="1"/>
          </p:cNvSpPr>
          <p:nvPr/>
        </p:nvSpPr>
        <p:spPr bwMode="auto">
          <a:xfrm>
            <a:off x="6372225" y="5157788"/>
            <a:ext cx="0" cy="10080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85" name="Text Box 49"/>
          <p:cNvSpPr txBox="1">
            <a:spLocks noChangeArrowheads="1"/>
          </p:cNvSpPr>
          <p:nvPr/>
        </p:nvSpPr>
        <p:spPr bwMode="auto">
          <a:xfrm>
            <a:off x="3203575" y="4005263"/>
            <a:ext cx="1655763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levotočivá cívka </a:t>
            </a:r>
          </a:p>
        </p:txBody>
      </p:sp>
      <p:sp>
        <p:nvSpPr>
          <p:cNvPr id="65586" name="Text Box 50"/>
          <p:cNvSpPr txBox="1">
            <a:spLocks noChangeArrowheads="1"/>
          </p:cNvSpPr>
          <p:nvPr/>
        </p:nvSpPr>
        <p:spPr bwMode="auto">
          <a:xfrm>
            <a:off x="5651500" y="4005263"/>
            <a:ext cx="3313113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dirty="0"/>
              <a:t>pravotočivá cívka se změnou vstupních svorek </a:t>
            </a:r>
          </a:p>
        </p:txBody>
      </p:sp>
      <p:sp>
        <p:nvSpPr>
          <p:cNvPr id="65587" name="Text Box 51"/>
          <p:cNvSpPr txBox="1">
            <a:spLocks noChangeArrowheads="1"/>
          </p:cNvSpPr>
          <p:nvPr/>
        </p:nvSpPr>
        <p:spPr bwMode="auto">
          <a:xfrm>
            <a:off x="539750" y="551021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65588" name="Text Box 52"/>
          <p:cNvSpPr txBox="1">
            <a:spLocks noChangeArrowheads="1"/>
          </p:cNvSpPr>
          <p:nvPr/>
        </p:nvSpPr>
        <p:spPr bwMode="auto">
          <a:xfrm>
            <a:off x="3132138" y="551021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65589" name="Text Box 53"/>
          <p:cNvSpPr txBox="1">
            <a:spLocks noChangeArrowheads="1"/>
          </p:cNvSpPr>
          <p:nvPr/>
        </p:nvSpPr>
        <p:spPr bwMode="auto">
          <a:xfrm>
            <a:off x="6083300" y="5445125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U</a:t>
            </a:r>
          </a:p>
        </p:txBody>
      </p:sp>
      <p:sp>
        <p:nvSpPr>
          <p:cNvPr id="65590" name="Line 54"/>
          <p:cNvSpPr>
            <a:spLocks noChangeShapeType="1"/>
          </p:cNvSpPr>
          <p:nvPr/>
        </p:nvSpPr>
        <p:spPr bwMode="auto">
          <a:xfrm>
            <a:off x="827088" y="5084763"/>
            <a:ext cx="2159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91" name="Line 55"/>
          <p:cNvSpPr>
            <a:spLocks noChangeShapeType="1"/>
          </p:cNvSpPr>
          <p:nvPr/>
        </p:nvSpPr>
        <p:spPr bwMode="auto">
          <a:xfrm>
            <a:off x="6372225" y="4976813"/>
            <a:ext cx="2159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92" name="Line 56"/>
          <p:cNvSpPr>
            <a:spLocks noChangeShapeType="1"/>
          </p:cNvSpPr>
          <p:nvPr/>
        </p:nvSpPr>
        <p:spPr bwMode="auto">
          <a:xfrm>
            <a:off x="3492500" y="5084763"/>
            <a:ext cx="2159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93" name="Line 57"/>
          <p:cNvSpPr>
            <a:spLocks noChangeShapeType="1"/>
          </p:cNvSpPr>
          <p:nvPr/>
        </p:nvSpPr>
        <p:spPr bwMode="auto">
          <a:xfrm>
            <a:off x="6948488" y="6488113"/>
            <a:ext cx="2159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94" name="Text Box 58"/>
          <p:cNvSpPr txBox="1">
            <a:spLocks noChangeArrowheads="1"/>
          </p:cNvSpPr>
          <p:nvPr/>
        </p:nvSpPr>
        <p:spPr bwMode="auto">
          <a:xfrm>
            <a:off x="6083300" y="4724400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5595" name="Text Box 59"/>
          <p:cNvSpPr txBox="1">
            <a:spLocks noChangeArrowheads="1"/>
          </p:cNvSpPr>
          <p:nvPr/>
        </p:nvSpPr>
        <p:spPr bwMode="auto">
          <a:xfrm>
            <a:off x="3276600" y="4797425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5596" name="Text Box 60"/>
          <p:cNvSpPr txBox="1">
            <a:spLocks noChangeArrowheads="1"/>
          </p:cNvSpPr>
          <p:nvPr/>
        </p:nvSpPr>
        <p:spPr bwMode="auto">
          <a:xfrm>
            <a:off x="611188" y="4791075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5597" name="Line 61"/>
          <p:cNvSpPr>
            <a:spLocks noChangeShapeType="1"/>
          </p:cNvSpPr>
          <p:nvPr/>
        </p:nvSpPr>
        <p:spPr bwMode="auto">
          <a:xfrm>
            <a:off x="1511300" y="5013325"/>
            <a:ext cx="0" cy="1584325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98" name="Line 62"/>
          <p:cNvSpPr>
            <a:spLocks noChangeShapeType="1"/>
          </p:cNvSpPr>
          <p:nvPr/>
        </p:nvSpPr>
        <p:spPr bwMode="auto">
          <a:xfrm rot="10800000">
            <a:off x="7812088" y="5013325"/>
            <a:ext cx="0" cy="1584325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599" name="Line 63"/>
          <p:cNvSpPr>
            <a:spLocks noChangeShapeType="1"/>
          </p:cNvSpPr>
          <p:nvPr/>
        </p:nvSpPr>
        <p:spPr bwMode="auto">
          <a:xfrm rot="10800000">
            <a:off x="4140200" y="4941888"/>
            <a:ext cx="0" cy="1584325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5600" name="Text Box 64"/>
          <p:cNvSpPr txBox="1">
            <a:spLocks noChangeArrowheads="1"/>
          </p:cNvSpPr>
          <p:nvPr/>
        </p:nvSpPr>
        <p:spPr bwMode="auto">
          <a:xfrm>
            <a:off x="1476375" y="4724400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  <a:sym typeface="Symbol" panose="05050102010706020507" pitchFamily="18" charset="2"/>
              </a:rPr>
              <a:t></a:t>
            </a:r>
          </a:p>
        </p:txBody>
      </p:sp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7740650" y="4724400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  <a:sym typeface="Symbol" panose="05050102010706020507" pitchFamily="18" charset="2"/>
              </a:rPr>
              <a:t></a:t>
            </a:r>
          </a:p>
        </p:txBody>
      </p:sp>
      <p:sp>
        <p:nvSpPr>
          <p:cNvPr id="65604" name="Text Box 68"/>
          <p:cNvSpPr txBox="1">
            <a:spLocks noChangeArrowheads="1"/>
          </p:cNvSpPr>
          <p:nvPr/>
        </p:nvSpPr>
        <p:spPr bwMode="auto">
          <a:xfrm>
            <a:off x="4141788" y="4718050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  <a:sym typeface="Symbol" panose="05050102010706020507" pitchFamily="18" charset="2"/>
              </a:rPr>
              <a:t>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0" grpId="0" animBg="1"/>
      <p:bldP spid="65581" grpId="0" animBg="1"/>
      <p:bldP spid="65582" grpId="0" animBg="1"/>
      <p:bldP spid="65583" grpId="0" animBg="1"/>
      <p:bldP spid="65585" grpId="0" animBg="1"/>
      <p:bldP spid="65586" grpId="0" animBg="1"/>
      <p:bldP spid="65587" grpId="0"/>
      <p:bldP spid="65588" grpId="0"/>
      <p:bldP spid="65589" grpId="0"/>
      <p:bldP spid="65590" grpId="0" animBg="1"/>
      <p:bldP spid="65591" grpId="0" animBg="1"/>
      <p:bldP spid="65592" grpId="0" animBg="1"/>
      <p:bldP spid="65593" grpId="0" animBg="1"/>
      <p:bldP spid="65594" grpId="0"/>
      <p:bldP spid="65595" grpId="0"/>
      <p:bldP spid="65596" grpId="0"/>
      <p:bldP spid="65597" grpId="0" animBg="1"/>
      <p:bldP spid="65598" grpId="0" animBg="1"/>
      <p:bldP spid="65599" grpId="0" animBg="1"/>
      <p:bldP spid="65600" grpId="0"/>
      <p:bldP spid="65603" grpId="0"/>
      <p:bldP spid="656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61" name="Group 253"/>
          <p:cNvGrpSpPr>
            <a:grpSpLocks/>
          </p:cNvGrpSpPr>
          <p:nvPr/>
        </p:nvGrpSpPr>
        <p:grpSpPr bwMode="auto">
          <a:xfrm>
            <a:off x="6084888" y="4724400"/>
            <a:ext cx="1636712" cy="1716088"/>
            <a:chOff x="113" y="2976"/>
            <a:chExt cx="1031" cy="1081"/>
          </a:xfrm>
        </p:grpSpPr>
        <p:sp>
          <p:nvSpPr>
            <p:cNvPr id="68862" name="Text Box 254"/>
            <p:cNvSpPr txBox="1">
              <a:spLocks noChangeArrowheads="1"/>
            </p:cNvSpPr>
            <p:nvPr/>
          </p:nvSpPr>
          <p:spPr bwMode="auto">
            <a:xfrm>
              <a:off x="521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8863" name="Text Box 255"/>
            <p:cNvSpPr txBox="1">
              <a:spLocks noChangeArrowheads="1"/>
            </p:cNvSpPr>
            <p:nvPr/>
          </p:nvSpPr>
          <p:spPr bwMode="auto">
            <a:xfrm>
              <a:off x="872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8864" name="Text Box 256"/>
            <p:cNvSpPr txBox="1">
              <a:spLocks noChangeArrowheads="1"/>
            </p:cNvSpPr>
            <p:nvPr/>
          </p:nvSpPr>
          <p:spPr bwMode="auto">
            <a:xfrm>
              <a:off x="113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865" name="Text Box 257"/>
            <p:cNvSpPr txBox="1">
              <a:spLocks noChangeArrowheads="1"/>
            </p:cNvSpPr>
            <p:nvPr/>
          </p:nvSpPr>
          <p:spPr bwMode="auto">
            <a:xfrm>
              <a:off x="521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866" name="Text Box 258"/>
            <p:cNvSpPr txBox="1">
              <a:spLocks noChangeArrowheads="1"/>
            </p:cNvSpPr>
            <p:nvPr/>
          </p:nvSpPr>
          <p:spPr bwMode="auto">
            <a:xfrm>
              <a:off x="872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867" name="Text Box 259"/>
            <p:cNvSpPr txBox="1">
              <a:spLocks noChangeArrowheads="1"/>
            </p:cNvSpPr>
            <p:nvPr/>
          </p:nvSpPr>
          <p:spPr bwMode="auto">
            <a:xfrm>
              <a:off x="113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1</a:t>
              </a:r>
            </a:p>
          </p:txBody>
        </p:sp>
      </p:grp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39750" y="333375"/>
            <a:ext cx="7993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Zapojení trojfázového transformátoru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07950" y="1196975"/>
            <a:ext cx="8856663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defTabSz="696913">
              <a:spcBef>
                <a:spcPct val="0"/>
              </a:spcBef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defTabSz="696913">
              <a:spcBef>
                <a:spcPct val="0"/>
              </a:spcBef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696913">
              <a:spcBef>
                <a:spcPct val="0"/>
              </a:spcBef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696913">
              <a:spcBef>
                <a:spcPct val="0"/>
              </a:spcBef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696913">
              <a:spcBef>
                <a:spcPct val="0"/>
              </a:spcBef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030663" algn="l"/>
                <a:tab pos="4217988" algn="l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 b)	podle zapojení konců vinutí 			vyšší 	nižší </a:t>
            </a:r>
          </a:p>
          <a:p>
            <a:pPr>
              <a:buFontTx/>
              <a:buNone/>
            </a:pPr>
            <a:r>
              <a:rPr lang="cs-CZ" altLang="cs-CZ" sz="2000" dirty="0"/>
              <a:t>				napětí	napětí	</a:t>
            </a:r>
          </a:p>
          <a:p>
            <a:pPr>
              <a:buFontTx/>
              <a:buNone/>
            </a:pPr>
            <a:r>
              <a:rPr lang="cs-CZ" altLang="cs-CZ" sz="2000" dirty="0"/>
              <a:t>		-	trojúhelník	D	d</a:t>
            </a:r>
          </a:p>
          <a:p>
            <a:pPr>
              <a:buFontTx/>
              <a:buNone/>
            </a:pPr>
            <a:r>
              <a:rPr lang="cs-CZ" altLang="cs-CZ" sz="2000" dirty="0"/>
              <a:t>		-	hvězda	Y	y</a:t>
            </a:r>
          </a:p>
          <a:p>
            <a:pPr>
              <a:buFontTx/>
              <a:buNone/>
            </a:pPr>
            <a:r>
              <a:rPr lang="cs-CZ" altLang="cs-CZ" sz="2000" dirty="0"/>
              <a:t>		-	střední vodič	N	n	</a:t>
            </a: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395288" y="3411538"/>
            <a:ext cx="1655762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dirty="0"/>
              <a:t>zapojení do hvězdy </a:t>
            </a: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4068763" y="3411538"/>
            <a:ext cx="3240087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zapojení do trojúhelníku (2 možnosti) 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536575" y="4508500"/>
            <a:ext cx="1443038" cy="2232025"/>
            <a:chOff x="536575" y="4508500"/>
            <a:chExt cx="1443038" cy="2232025"/>
          </a:xfrm>
        </p:grpSpPr>
        <p:grpSp>
          <p:nvGrpSpPr>
            <p:cNvPr id="68666" name="Group 58"/>
            <p:cNvGrpSpPr>
              <a:grpSpLocks/>
            </p:cNvGrpSpPr>
            <p:nvPr/>
          </p:nvGrpSpPr>
          <p:grpSpPr bwMode="auto">
            <a:xfrm>
              <a:off x="609600" y="4941888"/>
              <a:ext cx="146050" cy="1295400"/>
              <a:chOff x="3920" y="2795"/>
              <a:chExt cx="92" cy="816"/>
            </a:xfrm>
          </p:grpSpPr>
          <p:sp>
            <p:nvSpPr>
              <p:cNvPr id="68667" name="Arc 59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68" name="Arc 60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69" name="Arc 61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70" name="Arc 62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71" name="Arc 63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72" name="Arc 64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73" name="Line 65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674" name="Line 66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687" name="Group 79"/>
            <p:cNvGrpSpPr>
              <a:grpSpLocks/>
            </p:cNvGrpSpPr>
            <p:nvPr/>
          </p:nvGrpSpPr>
          <p:grpSpPr bwMode="auto">
            <a:xfrm>
              <a:off x="1257300" y="4941888"/>
              <a:ext cx="146050" cy="1295400"/>
              <a:chOff x="3920" y="2795"/>
              <a:chExt cx="92" cy="816"/>
            </a:xfrm>
          </p:grpSpPr>
          <p:sp>
            <p:nvSpPr>
              <p:cNvPr id="68688" name="Arc 80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89" name="Arc 81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90" name="Arc 82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91" name="Arc 83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92" name="Arc 84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93" name="Arc 85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94" name="Line 86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695" name="Line 87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696" name="Group 88"/>
            <p:cNvGrpSpPr>
              <a:grpSpLocks/>
            </p:cNvGrpSpPr>
            <p:nvPr/>
          </p:nvGrpSpPr>
          <p:grpSpPr bwMode="auto">
            <a:xfrm>
              <a:off x="1833563" y="4941888"/>
              <a:ext cx="146050" cy="1295400"/>
              <a:chOff x="3920" y="2795"/>
              <a:chExt cx="92" cy="816"/>
            </a:xfrm>
          </p:grpSpPr>
          <p:sp>
            <p:nvSpPr>
              <p:cNvPr id="68697" name="Arc 89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98" name="Arc 90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699" name="Arc 91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00" name="Arc 92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01" name="Arc 93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02" name="Arc 94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03" name="Line 95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704" name="Line 96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8705" name="Oval 97"/>
            <p:cNvSpPr>
              <a:spLocks noChangeArrowheads="1"/>
            </p:cNvSpPr>
            <p:nvPr/>
          </p:nvSpPr>
          <p:spPr bwMode="auto">
            <a:xfrm>
              <a:off x="536575" y="4797425"/>
              <a:ext cx="142875" cy="142875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09" name="Oval 101"/>
            <p:cNvSpPr>
              <a:spLocks noChangeArrowheads="1"/>
            </p:cNvSpPr>
            <p:nvPr/>
          </p:nvSpPr>
          <p:spPr bwMode="auto">
            <a:xfrm>
              <a:off x="1184275" y="4797425"/>
              <a:ext cx="142875" cy="142875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10" name="Oval 102"/>
            <p:cNvSpPr>
              <a:spLocks noChangeArrowheads="1"/>
            </p:cNvSpPr>
            <p:nvPr/>
          </p:nvSpPr>
          <p:spPr bwMode="auto">
            <a:xfrm>
              <a:off x="1760538" y="4797425"/>
              <a:ext cx="142875" cy="142875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11" name="Oval 103"/>
            <p:cNvSpPr>
              <a:spLocks noChangeArrowheads="1"/>
            </p:cNvSpPr>
            <p:nvPr/>
          </p:nvSpPr>
          <p:spPr bwMode="auto">
            <a:xfrm>
              <a:off x="536575" y="6237288"/>
              <a:ext cx="142875" cy="142875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12" name="Oval 104"/>
            <p:cNvSpPr>
              <a:spLocks noChangeArrowheads="1"/>
            </p:cNvSpPr>
            <p:nvPr/>
          </p:nvSpPr>
          <p:spPr bwMode="auto">
            <a:xfrm>
              <a:off x="1184275" y="6237288"/>
              <a:ext cx="142875" cy="142875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13" name="Line 105"/>
            <p:cNvSpPr>
              <a:spLocks noChangeShapeType="1"/>
            </p:cNvSpPr>
            <p:nvPr/>
          </p:nvSpPr>
          <p:spPr bwMode="auto">
            <a:xfrm>
              <a:off x="609600" y="4508500"/>
              <a:ext cx="0" cy="2889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714" name="Line 106"/>
            <p:cNvSpPr>
              <a:spLocks noChangeShapeType="1"/>
            </p:cNvSpPr>
            <p:nvPr/>
          </p:nvSpPr>
          <p:spPr bwMode="auto">
            <a:xfrm>
              <a:off x="1257300" y="4508500"/>
              <a:ext cx="0" cy="2889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715" name="Line 107"/>
            <p:cNvSpPr>
              <a:spLocks noChangeShapeType="1"/>
            </p:cNvSpPr>
            <p:nvPr/>
          </p:nvSpPr>
          <p:spPr bwMode="auto">
            <a:xfrm>
              <a:off x="1833563" y="4508500"/>
              <a:ext cx="0" cy="2889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718" name="Oval 110"/>
            <p:cNvSpPr>
              <a:spLocks noChangeArrowheads="1"/>
            </p:cNvSpPr>
            <p:nvPr/>
          </p:nvSpPr>
          <p:spPr bwMode="auto">
            <a:xfrm>
              <a:off x="1760538" y="6237288"/>
              <a:ext cx="142875" cy="142875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19" name="Oval 111"/>
            <p:cNvSpPr>
              <a:spLocks noChangeArrowheads="1"/>
            </p:cNvSpPr>
            <p:nvPr/>
          </p:nvSpPr>
          <p:spPr bwMode="auto">
            <a:xfrm>
              <a:off x="1184275" y="6597650"/>
              <a:ext cx="142875" cy="142875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68720" name="AutoShape 112"/>
            <p:cNvCxnSpPr>
              <a:cxnSpLocks noChangeShapeType="1"/>
              <a:stCxn id="68711" idx="4"/>
              <a:endCxn id="68719" idx="2"/>
            </p:cNvCxnSpPr>
            <p:nvPr/>
          </p:nvCxnSpPr>
          <p:spPr bwMode="auto">
            <a:xfrm rot="16200000" flipH="1">
              <a:off x="752475" y="6251575"/>
              <a:ext cx="273050" cy="560388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21" name="AutoShape 113"/>
            <p:cNvCxnSpPr>
              <a:cxnSpLocks noChangeShapeType="1"/>
              <a:stCxn id="68719" idx="0"/>
              <a:endCxn id="68712" idx="4"/>
            </p:cNvCxnSpPr>
            <p:nvPr/>
          </p:nvCxnSpPr>
          <p:spPr bwMode="auto">
            <a:xfrm flipV="1">
              <a:off x="1255713" y="6396038"/>
              <a:ext cx="0" cy="18573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22" name="AutoShape 114"/>
            <p:cNvCxnSpPr>
              <a:cxnSpLocks noChangeShapeType="1"/>
              <a:stCxn id="68719" idx="6"/>
              <a:endCxn id="68718" idx="4"/>
            </p:cNvCxnSpPr>
            <p:nvPr/>
          </p:nvCxnSpPr>
          <p:spPr bwMode="auto">
            <a:xfrm flipV="1">
              <a:off x="1343025" y="6396038"/>
              <a:ext cx="488950" cy="273050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8817" name="Group 209"/>
          <p:cNvGrpSpPr>
            <a:grpSpLocks/>
          </p:cNvGrpSpPr>
          <p:nvPr/>
        </p:nvGrpSpPr>
        <p:grpSpPr bwMode="auto">
          <a:xfrm>
            <a:off x="3656013" y="4808538"/>
            <a:ext cx="1636712" cy="1716087"/>
            <a:chOff x="113" y="2976"/>
            <a:chExt cx="1031" cy="1081"/>
          </a:xfrm>
        </p:grpSpPr>
        <p:sp>
          <p:nvSpPr>
            <p:cNvPr id="68685" name="Text Box 77"/>
            <p:cNvSpPr txBox="1">
              <a:spLocks noChangeArrowheads="1"/>
            </p:cNvSpPr>
            <p:nvPr/>
          </p:nvSpPr>
          <p:spPr bwMode="auto">
            <a:xfrm>
              <a:off x="521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8724" name="Text Box 116"/>
            <p:cNvSpPr txBox="1">
              <a:spLocks noChangeArrowheads="1"/>
            </p:cNvSpPr>
            <p:nvPr/>
          </p:nvSpPr>
          <p:spPr bwMode="auto">
            <a:xfrm>
              <a:off x="872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8725" name="Text Box 117"/>
            <p:cNvSpPr txBox="1">
              <a:spLocks noChangeArrowheads="1"/>
            </p:cNvSpPr>
            <p:nvPr/>
          </p:nvSpPr>
          <p:spPr bwMode="auto">
            <a:xfrm>
              <a:off x="113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726" name="Text Box 118"/>
            <p:cNvSpPr txBox="1">
              <a:spLocks noChangeArrowheads="1"/>
            </p:cNvSpPr>
            <p:nvPr/>
          </p:nvSpPr>
          <p:spPr bwMode="auto">
            <a:xfrm>
              <a:off x="521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727" name="Text Box 119"/>
            <p:cNvSpPr txBox="1">
              <a:spLocks noChangeArrowheads="1"/>
            </p:cNvSpPr>
            <p:nvPr/>
          </p:nvSpPr>
          <p:spPr bwMode="auto">
            <a:xfrm>
              <a:off x="872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730" name="Text Box 122"/>
            <p:cNvSpPr txBox="1">
              <a:spLocks noChangeArrowheads="1"/>
            </p:cNvSpPr>
            <p:nvPr/>
          </p:nvSpPr>
          <p:spPr bwMode="auto">
            <a:xfrm>
              <a:off x="113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1</a:t>
              </a:r>
            </a:p>
          </p:txBody>
        </p:sp>
      </p:grpSp>
      <p:grpSp>
        <p:nvGrpSpPr>
          <p:cNvPr id="68816" name="Group 208"/>
          <p:cNvGrpSpPr>
            <a:grpSpLocks/>
          </p:cNvGrpSpPr>
          <p:nvPr/>
        </p:nvGrpSpPr>
        <p:grpSpPr bwMode="auto">
          <a:xfrm>
            <a:off x="3619500" y="4437063"/>
            <a:ext cx="1458913" cy="1887537"/>
            <a:chOff x="2008" y="2795"/>
            <a:chExt cx="919" cy="1189"/>
          </a:xfrm>
        </p:grpSpPr>
        <p:grpSp>
          <p:nvGrpSpPr>
            <p:cNvPr id="68733" name="Group 125"/>
            <p:cNvGrpSpPr>
              <a:grpSpLocks/>
            </p:cNvGrpSpPr>
            <p:nvPr/>
          </p:nvGrpSpPr>
          <p:grpSpPr bwMode="auto">
            <a:xfrm>
              <a:off x="2064" y="3068"/>
              <a:ext cx="92" cy="816"/>
              <a:chOff x="3920" y="2795"/>
              <a:chExt cx="92" cy="816"/>
            </a:xfrm>
          </p:grpSpPr>
          <p:sp>
            <p:nvSpPr>
              <p:cNvPr id="68734" name="Arc 126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35" name="Arc 127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36" name="Arc 128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37" name="Arc 129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38" name="Arc 130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39" name="Arc 131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40" name="Line 132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741" name="Line 133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742" name="Group 134"/>
            <p:cNvGrpSpPr>
              <a:grpSpLocks/>
            </p:cNvGrpSpPr>
            <p:nvPr/>
          </p:nvGrpSpPr>
          <p:grpSpPr bwMode="auto">
            <a:xfrm>
              <a:off x="2472" y="3068"/>
              <a:ext cx="92" cy="816"/>
              <a:chOff x="3920" y="2795"/>
              <a:chExt cx="92" cy="816"/>
            </a:xfrm>
          </p:grpSpPr>
          <p:sp>
            <p:nvSpPr>
              <p:cNvPr id="68743" name="Arc 135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44" name="Arc 136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45" name="Arc 137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46" name="Arc 138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47" name="Arc 139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48" name="Arc 140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49" name="Line 141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750" name="Line 142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751" name="Group 143"/>
            <p:cNvGrpSpPr>
              <a:grpSpLocks/>
            </p:cNvGrpSpPr>
            <p:nvPr/>
          </p:nvGrpSpPr>
          <p:grpSpPr bwMode="auto">
            <a:xfrm>
              <a:off x="2835" y="3068"/>
              <a:ext cx="92" cy="816"/>
              <a:chOff x="3920" y="2795"/>
              <a:chExt cx="92" cy="816"/>
            </a:xfrm>
          </p:grpSpPr>
          <p:sp>
            <p:nvSpPr>
              <p:cNvPr id="68752" name="Arc 144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53" name="Arc 145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54" name="Arc 146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55" name="Arc 147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56" name="Arc 148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57" name="Arc 149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58" name="Line 150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759" name="Line 151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8760" name="Oval 152"/>
            <p:cNvSpPr>
              <a:spLocks noChangeArrowheads="1"/>
            </p:cNvSpPr>
            <p:nvPr/>
          </p:nvSpPr>
          <p:spPr bwMode="auto">
            <a:xfrm>
              <a:off x="2018" y="2977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61" name="Oval 153"/>
            <p:cNvSpPr>
              <a:spLocks noChangeArrowheads="1"/>
            </p:cNvSpPr>
            <p:nvPr/>
          </p:nvSpPr>
          <p:spPr bwMode="auto">
            <a:xfrm>
              <a:off x="2426" y="2977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62" name="Oval 154"/>
            <p:cNvSpPr>
              <a:spLocks noChangeArrowheads="1"/>
            </p:cNvSpPr>
            <p:nvPr/>
          </p:nvSpPr>
          <p:spPr bwMode="auto">
            <a:xfrm>
              <a:off x="2789" y="2977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63" name="Oval 155"/>
            <p:cNvSpPr>
              <a:spLocks noChangeArrowheads="1"/>
            </p:cNvSpPr>
            <p:nvPr/>
          </p:nvSpPr>
          <p:spPr bwMode="auto">
            <a:xfrm>
              <a:off x="2018" y="388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64" name="Oval 156"/>
            <p:cNvSpPr>
              <a:spLocks noChangeArrowheads="1"/>
            </p:cNvSpPr>
            <p:nvPr/>
          </p:nvSpPr>
          <p:spPr bwMode="auto">
            <a:xfrm>
              <a:off x="2426" y="388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765" name="Line 157"/>
            <p:cNvSpPr>
              <a:spLocks noChangeShapeType="1"/>
            </p:cNvSpPr>
            <p:nvPr/>
          </p:nvSpPr>
          <p:spPr bwMode="auto">
            <a:xfrm>
              <a:off x="2064" y="2795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766" name="Line 158"/>
            <p:cNvSpPr>
              <a:spLocks noChangeShapeType="1"/>
            </p:cNvSpPr>
            <p:nvPr/>
          </p:nvSpPr>
          <p:spPr bwMode="auto">
            <a:xfrm>
              <a:off x="2472" y="2795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767" name="Line 159"/>
            <p:cNvSpPr>
              <a:spLocks noChangeShapeType="1"/>
            </p:cNvSpPr>
            <p:nvPr/>
          </p:nvSpPr>
          <p:spPr bwMode="auto">
            <a:xfrm>
              <a:off x="2835" y="2795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768" name="Oval 160"/>
            <p:cNvSpPr>
              <a:spLocks noChangeArrowheads="1"/>
            </p:cNvSpPr>
            <p:nvPr/>
          </p:nvSpPr>
          <p:spPr bwMode="auto">
            <a:xfrm>
              <a:off x="2789" y="388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68773" name="AutoShape 165"/>
            <p:cNvCxnSpPr>
              <a:cxnSpLocks noChangeShapeType="1"/>
              <a:stCxn id="68763" idx="6"/>
              <a:endCxn id="68761" idx="2"/>
            </p:cNvCxnSpPr>
            <p:nvPr/>
          </p:nvCxnSpPr>
          <p:spPr bwMode="auto">
            <a:xfrm flipV="1">
              <a:off x="2118" y="3022"/>
              <a:ext cx="298" cy="907"/>
            </a:xfrm>
            <a:prstGeom prst="bentConnector3">
              <a:avLst>
                <a:gd name="adj1" fmla="val 50000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74" name="AutoShape 166"/>
            <p:cNvCxnSpPr>
              <a:cxnSpLocks noChangeShapeType="1"/>
              <a:stCxn id="68764" idx="6"/>
              <a:endCxn id="68762" idx="2"/>
            </p:cNvCxnSpPr>
            <p:nvPr/>
          </p:nvCxnSpPr>
          <p:spPr bwMode="auto">
            <a:xfrm flipV="1">
              <a:off x="2526" y="3022"/>
              <a:ext cx="253" cy="907"/>
            </a:xfrm>
            <a:prstGeom prst="bentConnector3">
              <a:avLst>
                <a:gd name="adj1" fmla="val 49801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775" name="AutoShape 167"/>
            <p:cNvCxnSpPr>
              <a:cxnSpLocks noChangeShapeType="1"/>
              <a:stCxn id="68768" idx="4"/>
              <a:endCxn id="68760" idx="2"/>
            </p:cNvCxnSpPr>
            <p:nvPr/>
          </p:nvCxnSpPr>
          <p:spPr bwMode="auto">
            <a:xfrm rot="16200000" flipV="1">
              <a:off x="1940" y="3090"/>
              <a:ext cx="962" cy="826"/>
            </a:xfrm>
            <a:prstGeom prst="bentConnector4">
              <a:avLst>
                <a:gd name="adj1" fmla="val -13931"/>
                <a:gd name="adj2" fmla="val 116222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8876" name="Group 268"/>
          <p:cNvGrpSpPr>
            <a:grpSpLocks/>
          </p:cNvGrpSpPr>
          <p:nvPr/>
        </p:nvGrpSpPr>
        <p:grpSpPr bwMode="auto">
          <a:xfrm>
            <a:off x="6369050" y="4365625"/>
            <a:ext cx="1443038" cy="1887538"/>
            <a:chOff x="4012" y="2750"/>
            <a:chExt cx="909" cy="1189"/>
          </a:xfrm>
        </p:grpSpPr>
        <p:cxnSp>
          <p:nvCxnSpPr>
            <p:cNvPr id="68819" name="AutoShape 211"/>
            <p:cNvCxnSpPr>
              <a:cxnSpLocks noChangeShapeType="1"/>
              <a:stCxn id="68805" idx="6"/>
              <a:endCxn id="68812" idx="2"/>
            </p:cNvCxnSpPr>
            <p:nvPr/>
          </p:nvCxnSpPr>
          <p:spPr bwMode="auto">
            <a:xfrm>
              <a:off x="4520" y="2977"/>
              <a:ext cx="253" cy="907"/>
            </a:xfrm>
            <a:prstGeom prst="bentConnector3">
              <a:avLst>
                <a:gd name="adj1" fmla="val 49801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777" name="Group 169"/>
            <p:cNvGrpSpPr>
              <a:grpSpLocks/>
            </p:cNvGrpSpPr>
            <p:nvPr/>
          </p:nvGrpSpPr>
          <p:grpSpPr bwMode="auto">
            <a:xfrm>
              <a:off x="4058" y="3023"/>
              <a:ext cx="92" cy="816"/>
              <a:chOff x="3920" y="2795"/>
              <a:chExt cx="92" cy="816"/>
            </a:xfrm>
          </p:grpSpPr>
          <p:sp>
            <p:nvSpPr>
              <p:cNvPr id="68778" name="Arc 170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79" name="Arc 171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80" name="Arc 172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81" name="Arc 173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82" name="Arc 174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83" name="Arc 175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84" name="Line 176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785" name="Line 177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786" name="Group 178"/>
            <p:cNvGrpSpPr>
              <a:grpSpLocks/>
            </p:cNvGrpSpPr>
            <p:nvPr/>
          </p:nvGrpSpPr>
          <p:grpSpPr bwMode="auto">
            <a:xfrm>
              <a:off x="4466" y="3023"/>
              <a:ext cx="92" cy="816"/>
              <a:chOff x="3920" y="2795"/>
              <a:chExt cx="92" cy="816"/>
            </a:xfrm>
          </p:grpSpPr>
          <p:sp>
            <p:nvSpPr>
              <p:cNvPr id="68787" name="Arc 179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88" name="Arc 180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89" name="Arc 181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90" name="Arc 182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91" name="Arc 183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92" name="Arc 184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93" name="Line 185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794" name="Line 186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795" name="Group 187"/>
            <p:cNvGrpSpPr>
              <a:grpSpLocks/>
            </p:cNvGrpSpPr>
            <p:nvPr/>
          </p:nvGrpSpPr>
          <p:grpSpPr bwMode="auto">
            <a:xfrm>
              <a:off x="4829" y="3023"/>
              <a:ext cx="92" cy="816"/>
              <a:chOff x="3920" y="2795"/>
              <a:chExt cx="92" cy="816"/>
            </a:xfrm>
          </p:grpSpPr>
          <p:sp>
            <p:nvSpPr>
              <p:cNvPr id="68796" name="Arc 188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97" name="Arc 189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98" name="Arc 190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799" name="Arc 191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800" name="Arc 192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801" name="Arc 193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8802" name="Line 194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803" name="Line 195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8804" name="Oval 196"/>
            <p:cNvSpPr>
              <a:spLocks noChangeArrowheads="1"/>
            </p:cNvSpPr>
            <p:nvPr/>
          </p:nvSpPr>
          <p:spPr bwMode="auto">
            <a:xfrm>
              <a:off x="4012" y="2932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805" name="Oval 197"/>
            <p:cNvSpPr>
              <a:spLocks noChangeArrowheads="1"/>
            </p:cNvSpPr>
            <p:nvPr/>
          </p:nvSpPr>
          <p:spPr bwMode="auto">
            <a:xfrm>
              <a:off x="4420" y="2932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806" name="Oval 198"/>
            <p:cNvSpPr>
              <a:spLocks noChangeArrowheads="1"/>
            </p:cNvSpPr>
            <p:nvPr/>
          </p:nvSpPr>
          <p:spPr bwMode="auto">
            <a:xfrm>
              <a:off x="4783" y="2932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807" name="Oval 199"/>
            <p:cNvSpPr>
              <a:spLocks noChangeArrowheads="1"/>
            </p:cNvSpPr>
            <p:nvPr/>
          </p:nvSpPr>
          <p:spPr bwMode="auto">
            <a:xfrm>
              <a:off x="4012" y="383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808" name="Oval 200"/>
            <p:cNvSpPr>
              <a:spLocks noChangeArrowheads="1"/>
            </p:cNvSpPr>
            <p:nvPr/>
          </p:nvSpPr>
          <p:spPr bwMode="auto">
            <a:xfrm>
              <a:off x="4420" y="383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8809" name="Line 201"/>
            <p:cNvSpPr>
              <a:spLocks noChangeShapeType="1"/>
            </p:cNvSpPr>
            <p:nvPr/>
          </p:nvSpPr>
          <p:spPr bwMode="auto">
            <a:xfrm>
              <a:off x="4058" y="2750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810" name="Line 202"/>
            <p:cNvSpPr>
              <a:spLocks noChangeShapeType="1"/>
            </p:cNvSpPr>
            <p:nvPr/>
          </p:nvSpPr>
          <p:spPr bwMode="auto">
            <a:xfrm>
              <a:off x="4466" y="2750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811" name="Line 203"/>
            <p:cNvSpPr>
              <a:spLocks noChangeShapeType="1"/>
            </p:cNvSpPr>
            <p:nvPr/>
          </p:nvSpPr>
          <p:spPr bwMode="auto">
            <a:xfrm>
              <a:off x="4829" y="2750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8812" name="Oval 204"/>
            <p:cNvSpPr>
              <a:spLocks noChangeArrowheads="1"/>
            </p:cNvSpPr>
            <p:nvPr/>
          </p:nvSpPr>
          <p:spPr bwMode="auto">
            <a:xfrm>
              <a:off x="4783" y="383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68818" name="AutoShape 210"/>
            <p:cNvCxnSpPr>
              <a:cxnSpLocks noChangeShapeType="1"/>
              <a:stCxn id="68804" idx="6"/>
              <a:endCxn id="68808" idx="2"/>
            </p:cNvCxnSpPr>
            <p:nvPr/>
          </p:nvCxnSpPr>
          <p:spPr bwMode="auto">
            <a:xfrm>
              <a:off x="4112" y="2977"/>
              <a:ext cx="298" cy="907"/>
            </a:xfrm>
            <a:prstGeom prst="bentConnector3">
              <a:avLst>
                <a:gd name="adj1" fmla="val 50000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820" name="AutoShape 212"/>
            <p:cNvCxnSpPr>
              <a:cxnSpLocks noChangeShapeType="1"/>
              <a:stCxn id="68807" idx="4"/>
              <a:endCxn id="68806" idx="6"/>
            </p:cNvCxnSpPr>
            <p:nvPr/>
          </p:nvCxnSpPr>
          <p:spPr bwMode="auto">
            <a:xfrm rot="5400000" flipH="1" flipV="1">
              <a:off x="3989" y="3045"/>
              <a:ext cx="962" cy="826"/>
            </a:xfrm>
            <a:prstGeom prst="bentConnector4">
              <a:avLst>
                <a:gd name="adj1" fmla="val -13931"/>
                <a:gd name="adj2" fmla="val 116222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8869" name="Group 261"/>
          <p:cNvGrpSpPr>
            <a:grpSpLocks/>
          </p:cNvGrpSpPr>
          <p:nvPr/>
        </p:nvGrpSpPr>
        <p:grpSpPr bwMode="auto">
          <a:xfrm>
            <a:off x="611188" y="4868863"/>
            <a:ext cx="1636712" cy="1716087"/>
            <a:chOff x="113" y="2976"/>
            <a:chExt cx="1031" cy="1081"/>
          </a:xfrm>
        </p:grpSpPr>
        <p:sp>
          <p:nvSpPr>
            <p:cNvPr id="68870" name="Text Box 262"/>
            <p:cNvSpPr txBox="1">
              <a:spLocks noChangeArrowheads="1"/>
            </p:cNvSpPr>
            <p:nvPr/>
          </p:nvSpPr>
          <p:spPr bwMode="auto">
            <a:xfrm>
              <a:off x="521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8871" name="Text Box 263"/>
            <p:cNvSpPr txBox="1">
              <a:spLocks noChangeArrowheads="1"/>
            </p:cNvSpPr>
            <p:nvPr/>
          </p:nvSpPr>
          <p:spPr bwMode="auto">
            <a:xfrm>
              <a:off x="872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8872" name="Text Box 264"/>
            <p:cNvSpPr txBox="1">
              <a:spLocks noChangeArrowheads="1"/>
            </p:cNvSpPr>
            <p:nvPr/>
          </p:nvSpPr>
          <p:spPr bwMode="auto">
            <a:xfrm>
              <a:off x="113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873" name="Text Box 265"/>
            <p:cNvSpPr txBox="1">
              <a:spLocks noChangeArrowheads="1"/>
            </p:cNvSpPr>
            <p:nvPr/>
          </p:nvSpPr>
          <p:spPr bwMode="auto">
            <a:xfrm>
              <a:off x="521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874" name="Text Box 266"/>
            <p:cNvSpPr txBox="1">
              <a:spLocks noChangeArrowheads="1"/>
            </p:cNvSpPr>
            <p:nvPr/>
          </p:nvSpPr>
          <p:spPr bwMode="auto">
            <a:xfrm>
              <a:off x="872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8875" name="Text Box 267"/>
            <p:cNvSpPr txBox="1">
              <a:spLocks noChangeArrowheads="1"/>
            </p:cNvSpPr>
            <p:nvPr/>
          </p:nvSpPr>
          <p:spPr bwMode="auto">
            <a:xfrm>
              <a:off x="113" y="297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1</a:t>
              </a:r>
            </a:p>
          </p:txBody>
        </p:sp>
      </p:grpSp>
      <p:sp>
        <p:nvSpPr>
          <p:cNvPr id="68877" name="Line 269"/>
          <p:cNvSpPr>
            <a:spLocks noChangeShapeType="1"/>
          </p:cNvSpPr>
          <p:nvPr/>
        </p:nvSpPr>
        <p:spPr bwMode="auto">
          <a:xfrm rot="10800000">
            <a:off x="395288" y="5013325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8878" name="Line 270"/>
          <p:cNvSpPr>
            <a:spLocks noChangeShapeType="1"/>
          </p:cNvSpPr>
          <p:nvPr/>
        </p:nvSpPr>
        <p:spPr bwMode="auto">
          <a:xfrm rot="10800000">
            <a:off x="3563938" y="5084763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8879" name="Line 271"/>
          <p:cNvSpPr>
            <a:spLocks noChangeShapeType="1"/>
          </p:cNvSpPr>
          <p:nvPr/>
        </p:nvSpPr>
        <p:spPr bwMode="auto">
          <a:xfrm rot="10800000">
            <a:off x="6084888" y="4868863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1766888" y="4545012"/>
            <a:ext cx="716880" cy="2198688"/>
            <a:chOff x="1766888" y="4545012"/>
            <a:chExt cx="716880" cy="2198688"/>
          </a:xfrm>
        </p:grpSpPr>
        <p:sp>
          <p:nvSpPr>
            <p:cNvPr id="151" name="Oval 111"/>
            <p:cNvSpPr>
              <a:spLocks noChangeArrowheads="1"/>
            </p:cNvSpPr>
            <p:nvPr/>
          </p:nvSpPr>
          <p:spPr bwMode="auto">
            <a:xfrm>
              <a:off x="1766888" y="6600825"/>
              <a:ext cx="142875" cy="142875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4" name="Pravoúhlá spojnice 3"/>
            <p:cNvCxnSpPr>
              <a:stCxn id="151" idx="6"/>
            </p:cNvCxnSpPr>
            <p:nvPr/>
          </p:nvCxnSpPr>
          <p:spPr bwMode="auto">
            <a:xfrm flipV="1">
              <a:off x="1909763" y="4545012"/>
              <a:ext cx="574005" cy="2127251"/>
            </a:xfrm>
            <a:prstGeom prst="bentConnector2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8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8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8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8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4" grpId="0" animBg="1"/>
      <p:bldP spid="68638" grpId="0" animBg="1"/>
      <p:bldP spid="68877" grpId="0" animBg="1"/>
      <p:bldP spid="68878" grpId="0" animBg="1"/>
      <p:bldP spid="688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65" name="Group 233"/>
          <p:cNvGrpSpPr>
            <a:grpSpLocks/>
          </p:cNvGrpSpPr>
          <p:nvPr/>
        </p:nvGrpSpPr>
        <p:grpSpPr bwMode="auto">
          <a:xfrm>
            <a:off x="684213" y="1916113"/>
            <a:ext cx="1617662" cy="4524375"/>
            <a:chOff x="431" y="1207"/>
            <a:chExt cx="1019" cy="2850"/>
          </a:xfrm>
        </p:grpSpPr>
        <p:sp>
          <p:nvSpPr>
            <p:cNvPr id="69775" name="Text Box 143"/>
            <p:cNvSpPr txBox="1">
              <a:spLocks noChangeArrowheads="1"/>
            </p:cNvSpPr>
            <p:nvPr/>
          </p:nvSpPr>
          <p:spPr bwMode="auto">
            <a:xfrm>
              <a:off x="1178" y="1207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9776" name="Text Box 144"/>
            <p:cNvSpPr txBox="1">
              <a:spLocks noChangeArrowheads="1"/>
            </p:cNvSpPr>
            <p:nvPr/>
          </p:nvSpPr>
          <p:spPr bwMode="auto">
            <a:xfrm>
              <a:off x="431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2</a:t>
              </a:r>
            </a:p>
          </p:txBody>
        </p:sp>
      </p:grpSp>
      <p:grpSp>
        <p:nvGrpSpPr>
          <p:cNvPr id="69864" name="Group 232"/>
          <p:cNvGrpSpPr>
            <a:grpSpLocks/>
          </p:cNvGrpSpPr>
          <p:nvPr/>
        </p:nvGrpSpPr>
        <p:grpSpPr bwMode="auto">
          <a:xfrm>
            <a:off x="1116013" y="1916113"/>
            <a:ext cx="1617662" cy="4524375"/>
            <a:chOff x="703" y="1207"/>
            <a:chExt cx="1019" cy="2850"/>
          </a:xfrm>
        </p:grpSpPr>
        <p:sp>
          <p:nvSpPr>
            <p:cNvPr id="69774" name="Text Box 142"/>
            <p:cNvSpPr txBox="1">
              <a:spLocks noChangeArrowheads="1"/>
            </p:cNvSpPr>
            <p:nvPr/>
          </p:nvSpPr>
          <p:spPr bwMode="auto">
            <a:xfrm>
              <a:off x="703" y="1207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69778" name="Text Box 146"/>
            <p:cNvSpPr txBox="1">
              <a:spLocks noChangeArrowheads="1"/>
            </p:cNvSpPr>
            <p:nvPr/>
          </p:nvSpPr>
          <p:spPr bwMode="auto">
            <a:xfrm>
              <a:off x="1450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2</a:t>
              </a:r>
            </a:p>
          </p:txBody>
        </p:sp>
      </p:grpSp>
      <p:grpSp>
        <p:nvGrpSpPr>
          <p:cNvPr id="69863" name="Group 231"/>
          <p:cNvGrpSpPr>
            <a:grpSpLocks/>
          </p:cNvGrpSpPr>
          <p:nvPr/>
        </p:nvGrpSpPr>
        <p:grpSpPr bwMode="auto">
          <a:xfrm>
            <a:off x="323850" y="1916113"/>
            <a:ext cx="1584325" cy="4524375"/>
            <a:chOff x="204" y="1207"/>
            <a:chExt cx="998" cy="2850"/>
          </a:xfrm>
        </p:grpSpPr>
        <p:sp>
          <p:nvSpPr>
            <p:cNvPr id="69777" name="Text Box 145"/>
            <p:cNvSpPr txBox="1">
              <a:spLocks noChangeArrowheads="1"/>
            </p:cNvSpPr>
            <p:nvPr/>
          </p:nvSpPr>
          <p:spPr bwMode="auto">
            <a:xfrm>
              <a:off x="930" y="388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69779" name="Text Box 147"/>
            <p:cNvSpPr txBox="1">
              <a:spLocks noChangeArrowheads="1"/>
            </p:cNvSpPr>
            <p:nvPr/>
          </p:nvSpPr>
          <p:spPr bwMode="auto">
            <a:xfrm>
              <a:off x="204" y="1207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1</a:t>
              </a:r>
            </a:p>
          </p:txBody>
        </p:sp>
      </p:grp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539750" y="333375"/>
            <a:ext cx="79930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Zapojení trojfázového transformátoru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555875" y="1196975"/>
            <a:ext cx="6408738" cy="17684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defTabSz="696913">
              <a:spcBef>
                <a:spcPct val="0"/>
              </a:spcBef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defTabSz="696913">
              <a:spcBef>
                <a:spcPct val="0"/>
              </a:spcBef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696913">
              <a:spcBef>
                <a:spcPct val="0"/>
              </a:spcBef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696913">
              <a:spcBef>
                <a:spcPct val="0"/>
              </a:spcBef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696913">
              <a:spcBef>
                <a:spcPct val="0"/>
              </a:spcBef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9691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314700" algn="ctr"/>
                <a:tab pos="5018088" algn="ctr"/>
                <a:tab pos="6550025" algn="ctr"/>
                <a:tab pos="78978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 b)	podle zapojení konců vinutí 	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		vyšší 	nižší 		napětí	napětí	</a:t>
            </a:r>
          </a:p>
          <a:p>
            <a:pPr>
              <a:buFontTx/>
              <a:buNone/>
            </a:pPr>
            <a:r>
              <a:rPr lang="cs-CZ" altLang="cs-CZ" sz="2000" dirty="0"/>
              <a:t>-	lomená hvězda		z</a:t>
            </a:r>
          </a:p>
          <a:p>
            <a:pPr>
              <a:buFontTx/>
              <a:buNone/>
            </a:pPr>
            <a:r>
              <a:rPr lang="cs-CZ" altLang="cs-CZ" sz="2000" dirty="0"/>
              <a:t>	(Lomená hvězda se používá pouze na straně </a:t>
            </a:r>
            <a:r>
              <a:rPr lang="cs-CZ" altLang="cs-CZ" sz="2000" dirty="0" err="1"/>
              <a:t>nn</a:t>
            </a:r>
            <a:r>
              <a:rPr lang="cs-CZ" altLang="cs-CZ" sz="2000" dirty="0"/>
              <a:t>)	</a:t>
            </a:r>
          </a:p>
        </p:txBody>
      </p:sp>
      <p:grpSp>
        <p:nvGrpSpPr>
          <p:cNvPr id="69862" name="Group 230"/>
          <p:cNvGrpSpPr>
            <a:grpSpLocks/>
          </p:cNvGrpSpPr>
          <p:nvPr/>
        </p:nvGrpSpPr>
        <p:grpSpPr bwMode="auto">
          <a:xfrm>
            <a:off x="608013" y="2062163"/>
            <a:ext cx="2092325" cy="4535487"/>
            <a:chOff x="383" y="1299"/>
            <a:chExt cx="1318" cy="2857"/>
          </a:xfrm>
        </p:grpSpPr>
        <p:grpSp>
          <p:nvGrpSpPr>
            <p:cNvPr id="69664" name="Group 32"/>
            <p:cNvGrpSpPr>
              <a:grpSpLocks/>
            </p:cNvGrpSpPr>
            <p:nvPr/>
          </p:nvGrpSpPr>
          <p:grpSpPr bwMode="auto">
            <a:xfrm>
              <a:off x="1427" y="1572"/>
              <a:ext cx="92" cy="816"/>
              <a:chOff x="3920" y="2795"/>
              <a:chExt cx="92" cy="816"/>
            </a:xfrm>
          </p:grpSpPr>
          <p:sp>
            <p:nvSpPr>
              <p:cNvPr id="69665" name="Arc 33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66" name="Arc 34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67" name="Arc 35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68" name="Arc 36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69" name="Arc 37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70" name="Arc 38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71" name="Line 39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672" name="Line 40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9675" name="Oval 43"/>
            <p:cNvSpPr>
              <a:spLocks noChangeArrowheads="1"/>
            </p:cNvSpPr>
            <p:nvPr/>
          </p:nvSpPr>
          <p:spPr bwMode="auto">
            <a:xfrm>
              <a:off x="1384" y="1481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680" name="Line 48"/>
            <p:cNvSpPr>
              <a:spLocks noChangeShapeType="1"/>
            </p:cNvSpPr>
            <p:nvPr/>
          </p:nvSpPr>
          <p:spPr bwMode="auto">
            <a:xfrm>
              <a:off x="1429" y="1299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9681" name="Oval 49"/>
            <p:cNvSpPr>
              <a:spLocks noChangeArrowheads="1"/>
            </p:cNvSpPr>
            <p:nvPr/>
          </p:nvSpPr>
          <p:spPr bwMode="auto">
            <a:xfrm>
              <a:off x="1384" y="2388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69781" name="Group 149"/>
            <p:cNvGrpSpPr>
              <a:grpSpLocks/>
            </p:cNvGrpSpPr>
            <p:nvPr/>
          </p:nvGrpSpPr>
          <p:grpSpPr bwMode="auto">
            <a:xfrm>
              <a:off x="429" y="3113"/>
              <a:ext cx="92" cy="816"/>
              <a:chOff x="3920" y="2795"/>
              <a:chExt cx="92" cy="816"/>
            </a:xfrm>
          </p:grpSpPr>
          <p:sp>
            <p:nvSpPr>
              <p:cNvPr id="69782" name="Arc 150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83" name="Arc 151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84" name="Arc 152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85" name="Arc 153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86" name="Arc 154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87" name="Arc 155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88" name="Line 156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789" name="Line 157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9808" name="Oval 176"/>
            <p:cNvSpPr>
              <a:spLocks noChangeArrowheads="1"/>
            </p:cNvSpPr>
            <p:nvPr/>
          </p:nvSpPr>
          <p:spPr bwMode="auto">
            <a:xfrm>
              <a:off x="383" y="3022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811" name="Oval 179"/>
            <p:cNvSpPr>
              <a:spLocks noChangeArrowheads="1"/>
            </p:cNvSpPr>
            <p:nvPr/>
          </p:nvSpPr>
          <p:spPr bwMode="auto">
            <a:xfrm>
              <a:off x="383" y="392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826" name="Freeform 194"/>
            <p:cNvSpPr>
              <a:spLocks/>
            </p:cNvSpPr>
            <p:nvPr/>
          </p:nvSpPr>
          <p:spPr bwMode="auto">
            <a:xfrm>
              <a:off x="431" y="2478"/>
              <a:ext cx="1270" cy="1678"/>
            </a:xfrm>
            <a:custGeom>
              <a:avLst/>
              <a:gdLst>
                <a:gd name="T0" fmla="*/ 0 w 1270"/>
                <a:gd name="T1" fmla="*/ 1542 h 1678"/>
                <a:gd name="T2" fmla="*/ 0 w 1270"/>
                <a:gd name="T3" fmla="*/ 1678 h 1678"/>
                <a:gd name="T4" fmla="*/ 1270 w 1270"/>
                <a:gd name="T5" fmla="*/ 1678 h 1678"/>
                <a:gd name="T6" fmla="*/ 1270 w 1270"/>
                <a:gd name="T7" fmla="*/ 136 h 1678"/>
                <a:gd name="T8" fmla="*/ 998 w 1270"/>
                <a:gd name="T9" fmla="*/ 136 h 1678"/>
                <a:gd name="T10" fmla="*/ 998 w 1270"/>
                <a:gd name="T11" fmla="*/ 0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0" h="1678">
                  <a:moveTo>
                    <a:pt x="0" y="1542"/>
                  </a:moveTo>
                  <a:lnTo>
                    <a:pt x="0" y="1678"/>
                  </a:lnTo>
                  <a:lnTo>
                    <a:pt x="1270" y="1678"/>
                  </a:lnTo>
                  <a:lnTo>
                    <a:pt x="1270" y="136"/>
                  </a:lnTo>
                  <a:lnTo>
                    <a:pt x="998" y="136"/>
                  </a:lnTo>
                  <a:lnTo>
                    <a:pt x="998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9832" name="Freeform 200"/>
            <p:cNvSpPr>
              <a:spLocks/>
            </p:cNvSpPr>
            <p:nvPr/>
          </p:nvSpPr>
          <p:spPr bwMode="auto">
            <a:xfrm>
              <a:off x="431" y="2840"/>
              <a:ext cx="453" cy="182"/>
            </a:xfrm>
            <a:custGeom>
              <a:avLst/>
              <a:gdLst>
                <a:gd name="T0" fmla="*/ 0 w 453"/>
                <a:gd name="T1" fmla="*/ 182 h 182"/>
                <a:gd name="T2" fmla="*/ 0 w 453"/>
                <a:gd name="T3" fmla="*/ 0 h 182"/>
                <a:gd name="T4" fmla="*/ 453 w 453"/>
                <a:gd name="T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182">
                  <a:moveTo>
                    <a:pt x="0" y="182"/>
                  </a:moveTo>
                  <a:lnTo>
                    <a:pt x="0" y="0"/>
                  </a:lnTo>
                  <a:lnTo>
                    <a:pt x="453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69861" name="Group 229"/>
          <p:cNvGrpSpPr>
            <a:grpSpLocks/>
          </p:cNvGrpSpPr>
          <p:nvPr/>
        </p:nvGrpSpPr>
        <p:grpSpPr bwMode="auto">
          <a:xfrm>
            <a:off x="1404938" y="2062163"/>
            <a:ext cx="1006475" cy="4318000"/>
            <a:chOff x="885" y="1299"/>
            <a:chExt cx="634" cy="2720"/>
          </a:xfrm>
        </p:grpSpPr>
        <p:grpSp>
          <p:nvGrpSpPr>
            <p:cNvPr id="69655" name="Group 23"/>
            <p:cNvGrpSpPr>
              <a:grpSpLocks/>
            </p:cNvGrpSpPr>
            <p:nvPr/>
          </p:nvGrpSpPr>
          <p:grpSpPr bwMode="auto">
            <a:xfrm>
              <a:off x="928" y="1572"/>
              <a:ext cx="92" cy="816"/>
              <a:chOff x="3920" y="2795"/>
              <a:chExt cx="92" cy="816"/>
            </a:xfrm>
          </p:grpSpPr>
          <p:sp>
            <p:nvSpPr>
              <p:cNvPr id="69656" name="Arc 24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57" name="Arc 25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58" name="Arc 26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59" name="Arc 27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60" name="Arc 28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61" name="Arc 29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62" name="Line 30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663" name="Line 31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9674" name="Oval 42"/>
            <p:cNvSpPr>
              <a:spLocks noChangeArrowheads="1"/>
            </p:cNvSpPr>
            <p:nvPr/>
          </p:nvSpPr>
          <p:spPr bwMode="auto">
            <a:xfrm>
              <a:off x="885" y="1481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677" name="Oval 45"/>
            <p:cNvSpPr>
              <a:spLocks noChangeArrowheads="1"/>
            </p:cNvSpPr>
            <p:nvPr/>
          </p:nvSpPr>
          <p:spPr bwMode="auto">
            <a:xfrm>
              <a:off x="885" y="2388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679" name="Line 47"/>
            <p:cNvSpPr>
              <a:spLocks noChangeShapeType="1"/>
            </p:cNvSpPr>
            <p:nvPr/>
          </p:nvSpPr>
          <p:spPr bwMode="auto">
            <a:xfrm>
              <a:off x="930" y="1299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69799" name="Group 167"/>
            <p:cNvGrpSpPr>
              <a:grpSpLocks/>
            </p:cNvGrpSpPr>
            <p:nvPr/>
          </p:nvGrpSpPr>
          <p:grpSpPr bwMode="auto">
            <a:xfrm>
              <a:off x="1427" y="3113"/>
              <a:ext cx="92" cy="816"/>
              <a:chOff x="3920" y="2795"/>
              <a:chExt cx="92" cy="816"/>
            </a:xfrm>
          </p:grpSpPr>
          <p:sp>
            <p:nvSpPr>
              <p:cNvPr id="69800" name="Arc 168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801" name="Arc 169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802" name="Arc 170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803" name="Arc 171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804" name="Arc 172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805" name="Arc 173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806" name="Line 174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807" name="Line 175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9810" name="Oval 178"/>
            <p:cNvSpPr>
              <a:spLocks noChangeArrowheads="1"/>
            </p:cNvSpPr>
            <p:nvPr/>
          </p:nvSpPr>
          <p:spPr bwMode="auto">
            <a:xfrm>
              <a:off x="1384" y="3022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816" name="Oval 184"/>
            <p:cNvSpPr>
              <a:spLocks noChangeArrowheads="1"/>
            </p:cNvSpPr>
            <p:nvPr/>
          </p:nvSpPr>
          <p:spPr bwMode="auto">
            <a:xfrm>
              <a:off x="1384" y="392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825" name="Freeform 193"/>
            <p:cNvSpPr>
              <a:spLocks/>
            </p:cNvSpPr>
            <p:nvPr/>
          </p:nvSpPr>
          <p:spPr bwMode="auto">
            <a:xfrm>
              <a:off x="930" y="2478"/>
              <a:ext cx="453" cy="1496"/>
            </a:xfrm>
            <a:custGeom>
              <a:avLst/>
              <a:gdLst>
                <a:gd name="T0" fmla="*/ 0 w 453"/>
                <a:gd name="T1" fmla="*/ 0 h 1496"/>
                <a:gd name="T2" fmla="*/ 0 w 453"/>
                <a:gd name="T3" fmla="*/ 136 h 1496"/>
                <a:gd name="T4" fmla="*/ 272 w 453"/>
                <a:gd name="T5" fmla="*/ 136 h 1496"/>
                <a:gd name="T6" fmla="*/ 272 w 453"/>
                <a:gd name="T7" fmla="*/ 1496 h 1496"/>
                <a:gd name="T8" fmla="*/ 453 w 453"/>
                <a:gd name="T9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96">
                  <a:moveTo>
                    <a:pt x="0" y="0"/>
                  </a:moveTo>
                  <a:lnTo>
                    <a:pt x="0" y="136"/>
                  </a:lnTo>
                  <a:lnTo>
                    <a:pt x="272" y="136"/>
                  </a:lnTo>
                  <a:lnTo>
                    <a:pt x="272" y="1496"/>
                  </a:lnTo>
                  <a:lnTo>
                    <a:pt x="453" y="1496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9817" name="Oval 185"/>
            <p:cNvSpPr>
              <a:spLocks noChangeArrowheads="1"/>
            </p:cNvSpPr>
            <p:nvPr/>
          </p:nvSpPr>
          <p:spPr bwMode="auto">
            <a:xfrm>
              <a:off x="885" y="2796"/>
              <a:ext cx="90" cy="90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833" name="Freeform 201"/>
            <p:cNvSpPr>
              <a:spLocks/>
            </p:cNvSpPr>
            <p:nvPr/>
          </p:nvSpPr>
          <p:spPr bwMode="auto">
            <a:xfrm>
              <a:off x="975" y="2840"/>
              <a:ext cx="454" cy="182"/>
            </a:xfrm>
            <a:custGeom>
              <a:avLst/>
              <a:gdLst>
                <a:gd name="T0" fmla="*/ 0 w 454"/>
                <a:gd name="T1" fmla="*/ 0 h 182"/>
                <a:gd name="T2" fmla="*/ 454 w 454"/>
                <a:gd name="T3" fmla="*/ 0 h 182"/>
                <a:gd name="T4" fmla="*/ 454 w 454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4" h="182">
                  <a:moveTo>
                    <a:pt x="0" y="0"/>
                  </a:moveTo>
                  <a:lnTo>
                    <a:pt x="454" y="0"/>
                  </a:lnTo>
                  <a:lnTo>
                    <a:pt x="454" y="182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69860" name="Group 228"/>
          <p:cNvGrpSpPr>
            <a:grpSpLocks/>
          </p:cNvGrpSpPr>
          <p:nvPr/>
        </p:nvGrpSpPr>
        <p:grpSpPr bwMode="auto">
          <a:xfrm>
            <a:off x="611188" y="2062163"/>
            <a:ext cx="1008062" cy="4318000"/>
            <a:chOff x="385" y="1299"/>
            <a:chExt cx="635" cy="2720"/>
          </a:xfrm>
        </p:grpSpPr>
        <p:grpSp>
          <p:nvGrpSpPr>
            <p:cNvPr id="69646" name="Group 14"/>
            <p:cNvGrpSpPr>
              <a:grpSpLocks/>
            </p:cNvGrpSpPr>
            <p:nvPr/>
          </p:nvGrpSpPr>
          <p:grpSpPr bwMode="auto">
            <a:xfrm>
              <a:off x="431" y="1572"/>
              <a:ext cx="92" cy="816"/>
              <a:chOff x="3920" y="2795"/>
              <a:chExt cx="92" cy="816"/>
            </a:xfrm>
          </p:grpSpPr>
          <p:sp>
            <p:nvSpPr>
              <p:cNvPr id="69647" name="Arc 15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48" name="Arc 16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49" name="Arc 17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50" name="Arc 18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51" name="Arc 19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52" name="Arc 20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653" name="Line 21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654" name="Line 22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9673" name="Oval 41"/>
            <p:cNvSpPr>
              <a:spLocks noChangeArrowheads="1"/>
            </p:cNvSpPr>
            <p:nvPr/>
          </p:nvSpPr>
          <p:spPr bwMode="auto">
            <a:xfrm>
              <a:off x="385" y="1481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676" name="Oval 44"/>
            <p:cNvSpPr>
              <a:spLocks noChangeArrowheads="1"/>
            </p:cNvSpPr>
            <p:nvPr/>
          </p:nvSpPr>
          <p:spPr bwMode="auto">
            <a:xfrm>
              <a:off x="385" y="2388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678" name="Line 46"/>
            <p:cNvSpPr>
              <a:spLocks noChangeShapeType="1"/>
            </p:cNvSpPr>
            <p:nvPr/>
          </p:nvSpPr>
          <p:spPr bwMode="auto">
            <a:xfrm>
              <a:off x="431" y="1299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69790" name="Group 158"/>
            <p:cNvGrpSpPr>
              <a:grpSpLocks/>
            </p:cNvGrpSpPr>
            <p:nvPr/>
          </p:nvGrpSpPr>
          <p:grpSpPr bwMode="auto">
            <a:xfrm>
              <a:off x="928" y="3113"/>
              <a:ext cx="92" cy="816"/>
              <a:chOff x="3920" y="2795"/>
              <a:chExt cx="92" cy="816"/>
            </a:xfrm>
          </p:grpSpPr>
          <p:sp>
            <p:nvSpPr>
              <p:cNvPr id="69791" name="Arc 159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92" name="Arc 160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93" name="Arc 161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94" name="Arc 162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95" name="Arc 163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96" name="Arc 164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9797" name="Line 165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798" name="Line 166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9809" name="Oval 177"/>
            <p:cNvSpPr>
              <a:spLocks noChangeArrowheads="1"/>
            </p:cNvSpPr>
            <p:nvPr/>
          </p:nvSpPr>
          <p:spPr bwMode="auto">
            <a:xfrm>
              <a:off x="885" y="3022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812" name="Oval 180"/>
            <p:cNvSpPr>
              <a:spLocks noChangeArrowheads="1"/>
            </p:cNvSpPr>
            <p:nvPr/>
          </p:nvSpPr>
          <p:spPr bwMode="auto">
            <a:xfrm>
              <a:off x="885" y="392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9824" name="Freeform 192"/>
            <p:cNvSpPr>
              <a:spLocks/>
            </p:cNvSpPr>
            <p:nvPr/>
          </p:nvSpPr>
          <p:spPr bwMode="auto">
            <a:xfrm>
              <a:off x="431" y="2478"/>
              <a:ext cx="453" cy="1496"/>
            </a:xfrm>
            <a:custGeom>
              <a:avLst/>
              <a:gdLst>
                <a:gd name="T0" fmla="*/ 0 w 453"/>
                <a:gd name="T1" fmla="*/ 0 h 1496"/>
                <a:gd name="T2" fmla="*/ 0 w 453"/>
                <a:gd name="T3" fmla="*/ 136 h 1496"/>
                <a:gd name="T4" fmla="*/ 272 w 453"/>
                <a:gd name="T5" fmla="*/ 136 h 1496"/>
                <a:gd name="T6" fmla="*/ 272 w 453"/>
                <a:gd name="T7" fmla="*/ 1496 h 1496"/>
                <a:gd name="T8" fmla="*/ 453 w 453"/>
                <a:gd name="T9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96">
                  <a:moveTo>
                    <a:pt x="0" y="0"/>
                  </a:moveTo>
                  <a:lnTo>
                    <a:pt x="0" y="136"/>
                  </a:lnTo>
                  <a:lnTo>
                    <a:pt x="272" y="136"/>
                  </a:lnTo>
                  <a:lnTo>
                    <a:pt x="272" y="1496"/>
                  </a:lnTo>
                  <a:lnTo>
                    <a:pt x="453" y="1496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69836" name="Line 204"/>
            <p:cNvSpPr>
              <a:spLocks noChangeShapeType="1"/>
            </p:cNvSpPr>
            <p:nvPr/>
          </p:nvSpPr>
          <p:spPr bwMode="auto">
            <a:xfrm flipV="1">
              <a:off x="930" y="2886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69839" name="Line 207"/>
          <p:cNvSpPr>
            <a:spLocks noChangeShapeType="1"/>
          </p:cNvSpPr>
          <p:nvPr/>
        </p:nvSpPr>
        <p:spPr bwMode="auto">
          <a:xfrm rot="10800000">
            <a:off x="360363" y="2636838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0" name="Line 208"/>
          <p:cNvSpPr>
            <a:spLocks noChangeShapeType="1"/>
          </p:cNvSpPr>
          <p:nvPr/>
        </p:nvSpPr>
        <p:spPr bwMode="auto">
          <a:xfrm>
            <a:off x="358775" y="5013325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1" name="Line 209"/>
          <p:cNvSpPr>
            <a:spLocks noChangeShapeType="1"/>
          </p:cNvSpPr>
          <p:nvPr/>
        </p:nvSpPr>
        <p:spPr bwMode="auto">
          <a:xfrm flipV="1">
            <a:off x="5508625" y="4000500"/>
            <a:ext cx="0" cy="9366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2" name="Line 210"/>
          <p:cNvSpPr>
            <a:spLocks noChangeShapeType="1"/>
          </p:cNvSpPr>
          <p:nvPr/>
        </p:nvSpPr>
        <p:spPr bwMode="auto">
          <a:xfrm rot="18000000" flipV="1">
            <a:off x="5091113" y="3321050"/>
            <a:ext cx="0" cy="9366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3" name="Line 211"/>
          <p:cNvSpPr>
            <a:spLocks noChangeShapeType="1"/>
          </p:cNvSpPr>
          <p:nvPr/>
        </p:nvSpPr>
        <p:spPr bwMode="auto">
          <a:xfrm rot="7200000" flipV="1">
            <a:off x="5919788" y="4713287"/>
            <a:ext cx="0" cy="936625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5" name="Line 213"/>
          <p:cNvSpPr>
            <a:spLocks noChangeShapeType="1"/>
          </p:cNvSpPr>
          <p:nvPr/>
        </p:nvSpPr>
        <p:spPr bwMode="auto">
          <a:xfrm rot="19800000" flipV="1">
            <a:off x="5105400" y="3438525"/>
            <a:ext cx="0" cy="16002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6" name="Line 214"/>
          <p:cNvSpPr>
            <a:spLocks noChangeShapeType="1"/>
          </p:cNvSpPr>
          <p:nvPr/>
        </p:nvSpPr>
        <p:spPr bwMode="auto">
          <a:xfrm rot="14400000" flipV="1">
            <a:off x="5102226" y="4713287"/>
            <a:ext cx="0" cy="9366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7" name="Line 215"/>
          <p:cNvSpPr>
            <a:spLocks noChangeShapeType="1"/>
          </p:cNvSpPr>
          <p:nvPr/>
        </p:nvSpPr>
        <p:spPr bwMode="auto">
          <a:xfrm rot="10800000" flipV="1">
            <a:off x="4695825" y="5408613"/>
            <a:ext cx="0" cy="9366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48" name="Line 216"/>
          <p:cNvSpPr>
            <a:spLocks noChangeShapeType="1"/>
          </p:cNvSpPr>
          <p:nvPr/>
        </p:nvSpPr>
        <p:spPr bwMode="auto">
          <a:xfrm rot="3600000" flipV="1">
            <a:off x="6718301" y="4713287"/>
            <a:ext cx="0" cy="936625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51" name="Line 219"/>
          <p:cNvSpPr>
            <a:spLocks noChangeShapeType="1"/>
          </p:cNvSpPr>
          <p:nvPr/>
        </p:nvSpPr>
        <p:spPr bwMode="auto">
          <a:xfrm rot="12600000" flipV="1">
            <a:off x="5113338" y="4852988"/>
            <a:ext cx="0" cy="16002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52" name="Line 220"/>
          <p:cNvSpPr>
            <a:spLocks noChangeShapeType="1"/>
          </p:cNvSpPr>
          <p:nvPr/>
        </p:nvSpPr>
        <p:spPr bwMode="auto">
          <a:xfrm rot="5400000" flipV="1">
            <a:off x="6308725" y="4141788"/>
            <a:ext cx="0" cy="16002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69854" name="Text Box 222"/>
          <p:cNvSpPr txBox="1">
            <a:spLocks noChangeArrowheads="1"/>
          </p:cNvSpPr>
          <p:nvPr/>
        </p:nvSpPr>
        <p:spPr bwMode="auto">
          <a:xfrm>
            <a:off x="5437188" y="40290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+½</a:t>
            </a:r>
            <a:r>
              <a:rPr lang="cs-CZ" altLang="cs-CZ" sz="1600">
                <a:cs typeface="Arial" panose="020B0604020202020204" pitchFamily="34" charset="0"/>
              </a:rPr>
              <a:t>U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69855" name="Text Box 223"/>
          <p:cNvSpPr txBox="1">
            <a:spLocks noChangeArrowheads="1"/>
          </p:cNvSpPr>
          <p:nvPr/>
        </p:nvSpPr>
        <p:spPr bwMode="auto">
          <a:xfrm>
            <a:off x="4787900" y="3357563"/>
            <a:ext cx="576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-½</a:t>
            </a:r>
            <a:r>
              <a:rPr lang="cs-CZ" altLang="cs-CZ" sz="1600">
                <a:cs typeface="Arial" panose="020B0604020202020204" pitchFamily="34" charset="0"/>
              </a:rPr>
              <a:t>V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69856" name="Text Box 224"/>
          <p:cNvSpPr txBox="1">
            <a:spLocks noChangeArrowheads="1"/>
          </p:cNvSpPr>
          <p:nvPr/>
        </p:nvSpPr>
        <p:spPr bwMode="auto">
          <a:xfrm>
            <a:off x="5724525" y="5373688"/>
            <a:ext cx="719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+½</a:t>
            </a:r>
            <a:r>
              <a:rPr lang="cs-CZ" altLang="cs-CZ" sz="1600">
                <a:cs typeface="Arial" panose="020B0604020202020204" pitchFamily="34" charset="0"/>
              </a:rPr>
              <a:t>V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69857" name="Text Box 225"/>
          <p:cNvSpPr txBox="1">
            <a:spLocks noChangeArrowheads="1"/>
          </p:cNvSpPr>
          <p:nvPr/>
        </p:nvSpPr>
        <p:spPr bwMode="auto">
          <a:xfrm>
            <a:off x="4138613" y="6092825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-½</a:t>
            </a:r>
            <a:r>
              <a:rPr lang="cs-CZ" altLang="cs-CZ" sz="1600">
                <a:cs typeface="Arial" panose="020B0604020202020204" pitchFamily="34" charset="0"/>
              </a:rPr>
              <a:t>U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69858" name="Text Box 226"/>
          <p:cNvSpPr txBox="1">
            <a:spLocks noChangeArrowheads="1"/>
          </p:cNvSpPr>
          <p:nvPr/>
        </p:nvSpPr>
        <p:spPr bwMode="auto">
          <a:xfrm>
            <a:off x="6948488" y="4941888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-½</a:t>
            </a:r>
            <a:r>
              <a:rPr lang="cs-CZ" altLang="cs-CZ" sz="1600">
                <a:cs typeface="Arial" panose="020B0604020202020204" pitchFamily="34" charset="0"/>
              </a:rPr>
              <a:t>W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69859" name="Text Box 227"/>
          <p:cNvSpPr txBox="1">
            <a:spLocks noChangeArrowheads="1"/>
          </p:cNvSpPr>
          <p:nvPr/>
        </p:nvSpPr>
        <p:spPr bwMode="auto">
          <a:xfrm>
            <a:off x="4283075" y="5013325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+½</a:t>
            </a:r>
            <a:r>
              <a:rPr lang="cs-CZ" altLang="cs-CZ" sz="1600">
                <a:cs typeface="Arial" panose="020B0604020202020204" pitchFamily="34" charset="0"/>
              </a:rPr>
              <a:t>W</a:t>
            </a:r>
            <a:endParaRPr lang="en-US" altLang="cs-CZ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9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9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9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9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9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9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9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69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69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6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6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6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6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6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6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9" grpId="0" animBg="1"/>
      <p:bldP spid="69839" grpId="1" animBg="1"/>
      <p:bldP spid="69839" grpId="2" animBg="1"/>
      <p:bldP spid="69840" grpId="0" animBg="1"/>
      <p:bldP spid="69840" grpId="1" animBg="1"/>
      <p:bldP spid="69840" grpId="2" animBg="1"/>
      <p:bldP spid="69841" grpId="0" animBg="1"/>
      <p:bldP spid="69842" grpId="0" animBg="1"/>
      <p:bldP spid="69843" grpId="0" animBg="1"/>
      <p:bldP spid="69845" grpId="0" animBg="1"/>
      <p:bldP spid="69846" grpId="0" animBg="1"/>
      <p:bldP spid="69847" grpId="0" animBg="1"/>
      <p:bldP spid="69848" grpId="0" animBg="1"/>
      <p:bldP spid="69851" grpId="0" animBg="1"/>
      <p:bldP spid="69852" grpId="0" animBg="1"/>
      <p:bldP spid="69854" grpId="0"/>
      <p:bldP spid="69855" grpId="0"/>
      <p:bldP spid="69856" grpId="0"/>
      <p:bldP spid="69857" grpId="0"/>
      <p:bldP spid="69858" grpId="0"/>
      <p:bldP spid="698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39750" y="188913"/>
            <a:ext cx="7993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Hodinový úhel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642350" cy="1054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790700" indent="-1790700">
              <a:spcBef>
                <a:spcPct val="0"/>
              </a:spcBef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70088">
              <a:spcBef>
                <a:spcPct val="0"/>
              </a:spcBef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149475">
              <a:spcBef>
                <a:spcPct val="0"/>
              </a:spcBef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28863">
              <a:spcBef>
                <a:spcPct val="0"/>
              </a:spcBef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08250">
              <a:spcBef>
                <a:spcPct val="0"/>
              </a:spcBef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6545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2265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7985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3705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u="sng" dirty="0"/>
              <a:t>Hodinový úhel</a:t>
            </a:r>
            <a:r>
              <a:rPr lang="cs-CZ" altLang="cs-CZ" sz="1800" dirty="0"/>
              <a:t> 	vyjadřuje fázový posun mezi </a:t>
            </a:r>
            <a:r>
              <a:rPr lang="cs-CZ" altLang="cs-CZ" sz="1800" dirty="0" err="1"/>
              <a:t>fázory</a:t>
            </a:r>
            <a:r>
              <a:rPr lang="cs-CZ" altLang="cs-CZ" sz="1800" dirty="0"/>
              <a:t> vstupního a výstupního napětí stejné fáze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	udává se v hodinách, jedna hodina je 30</a:t>
            </a:r>
            <a:r>
              <a:rPr lang="cs-CZ" altLang="cs-CZ" sz="1800" baseline="30000" dirty="0"/>
              <a:t>0</a:t>
            </a:r>
            <a:r>
              <a:rPr lang="cs-CZ" altLang="cs-CZ" sz="1800" dirty="0"/>
              <a:t> </a:t>
            </a:r>
          </a:p>
        </p:txBody>
      </p:sp>
      <p:sp>
        <p:nvSpPr>
          <p:cNvPr id="70662" name="Oval 6"/>
          <p:cNvSpPr>
            <a:spLocks noChangeAspect="1" noChangeArrowheads="1"/>
          </p:cNvSpPr>
          <p:nvPr/>
        </p:nvSpPr>
        <p:spPr bwMode="auto">
          <a:xfrm>
            <a:off x="4391025" y="2924175"/>
            <a:ext cx="3455988" cy="345598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V="1">
            <a:off x="6119813" y="3068638"/>
            <a:ext cx="0" cy="158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rot="7200000" flipV="1">
            <a:off x="6800851" y="4256087"/>
            <a:ext cx="0" cy="158432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rot="14400000" flipV="1">
            <a:off x="5434013" y="4256087"/>
            <a:ext cx="0" cy="15843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V="1">
            <a:off x="6588125" y="3860800"/>
            <a:ext cx="0" cy="158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rot="7200000" flipV="1">
            <a:off x="5903913" y="4256087"/>
            <a:ext cx="0" cy="158432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rot="14400000" flipV="1">
            <a:off x="5903913" y="3465512"/>
            <a:ext cx="0" cy="15843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 rot="1800000" flipV="1">
            <a:off x="6578600" y="2940050"/>
            <a:ext cx="0" cy="1836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 rot="3600000" flipV="1">
            <a:off x="6930232" y="3267869"/>
            <a:ext cx="0" cy="1836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 rot="5400000" flipV="1">
            <a:off x="7038182" y="3725069"/>
            <a:ext cx="0" cy="1836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 rot="9000000" flipV="1">
            <a:off x="6588125" y="4516438"/>
            <a:ext cx="0" cy="1836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 rot="10800000" flipV="1">
            <a:off x="6119813" y="4641850"/>
            <a:ext cx="0" cy="1836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rot="12600000" flipV="1">
            <a:off x="5667375" y="4508500"/>
            <a:ext cx="0" cy="1836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 rot="16200000" flipV="1">
            <a:off x="5201444" y="3725069"/>
            <a:ext cx="0" cy="1836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 rot="18000000" flipV="1">
            <a:off x="5331619" y="3267869"/>
            <a:ext cx="0" cy="1836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 rot="19800000" flipV="1">
            <a:off x="5667375" y="2921000"/>
            <a:ext cx="0" cy="18367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4356100" y="5445125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8</a:t>
            </a: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5003800" y="6165850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7</a:t>
            </a:r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6084888" y="6332538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6</a:t>
            </a:r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6948488" y="6165850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5</a:t>
            </a: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7596188" y="5445125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4</a:t>
            </a: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7885113" y="4460875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3</a:t>
            </a: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7667625" y="3500438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2</a:t>
            </a:r>
          </a:p>
        </p:txBody>
      </p:sp>
      <p:sp>
        <p:nvSpPr>
          <p:cNvPr id="70688" name="Text Box 32"/>
          <p:cNvSpPr txBox="1">
            <a:spLocks noChangeArrowheads="1"/>
          </p:cNvSpPr>
          <p:nvPr/>
        </p:nvSpPr>
        <p:spPr bwMode="auto">
          <a:xfrm>
            <a:off x="7019925" y="2805113"/>
            <a:ext cx="1582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30</a:t>
            </a:r>
            <a:r>
              <a:rPr lang="cs-CZ" altLang="cs-CZ" sz="1600" baseline="30000"/>
              <a:t>0</a:t>
            </a:r>
            <a:r>
              <a:rPr lang="cs-CZ" altLang="cs-CZ" sz="1600"/>
              <a:t> = 1 hodina</a:t>
            </a:r>
          </a:p>
        </p:txBody>
      </p:sp>
      <p:sp>
        <p:nvSpPr>
          <p:cNvPr id="70689" name="Text Box 33"/>
          <p:cNvSpPr txBox="1">
            <a:spLocks noChangeArrowheads="1"/>
          </p:cNvSpPr>
          <p:nvPr/>
        </p:nvSpPr>
        <p:spPr bwMode="auto">
          <a:xfrm>
            <a:off x="5651500" y="2516188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0 = 12</a:t>
            </a:r>
          </a:p>
        </p:txBody>
      </p:sp>
      <p:sp>
        <p:nvSpPr>
          <p:cNvPr id="70690" name="Text Box 34"/>
          <p:cNvSpPr txBox="1">
            <a:spLocks noChangeArrowheads="1"/>
          </p:cNvSpPr>
          <p:nvPr/>
        </p:nvSpPr>
        <p:spPr bwMode="auto">
          <a:xfrm>
            <a:off x="4787900" y="2781300"/>
            <a:ext cx="50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11</a:t>
            </a:r>
          </a:p>
        </p:txBody>
      </p:sp>
      <p:sp>
        <p:nvSpPr>
          <p:cNvPr id="70691" name="Text Box 35"/>
          <p:cNvSpPr txBox="1">
            <a:spLocks noChangeArrowheads="1"/>
          </p:cNvSpPr>
          <p:nvPr/>
        </p:nvSpPr>
        <p:spPr bwMode="auto">
          <a:xfrm>
            <a:off x="4140200" y="3524250"/>
            <a:ext cx="50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10</a:t>
            </a:r>
          </a:p>
        </p:txBody>
      </p:sp>
      <p:sp>
        <p:nvSpPr>
          <p:cNvPr id="70692" name="Text Box 36"/>
          <p:cNvSpPr txBox="1">
            <a:spLocks noChangeArrowheads="1"/>
          </p:cNvSpPr>
          <p:nvPr/>
        </p:nvSpPr>
        <p:spPr bwMode="auto">
          <a:xfrm>
            <a:off x="3995738" y="4437063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107950" y="2133600"/>
            <a:ext cx="3851275" cy="20462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Předpoklad: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Vstupní strana – hvězda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Výstupní strana – trojúhelník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Obě vinutí jsou pravotočivé </a:t>
            </a:r>
            <a:r>
              <a:rPr lang="cs-CZ" altLang="cs-CZ" sz="1800" dirty="0">
                <a:sym typeface="Symbol" panose="05050102010706020507" pitchFamily="18" charset="2"/>
              </a:rPr>
              <a:t></a:t>
            </a:r>
            <a:r>
              <a:rPr lang="cs-CZ" altLang="cs-CZ" sz="1800" dirty="0"/>
              <a:t> </a:t>
            </a:r>
            <a:r>
              <a:rPr lang="cs-CZ" altLang="cs-CZ" sz="1800" u="sng" dirty="0" err="1"/>
              <a:t>fázory</a:t>
            </a:r>
            <a:r>
              <a:rPr lang="cs-CZ" altLang="cs-CZ" sz="1800" u="sng" dirty="0"/>
              <a:t> napětí na jednom sloupku musí mít stejný směr</a:t>
            </a:r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auto">
          <a:xfrm>
            <a:off x="5846763" y="2997200"/>
            <a:ext cx="2381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auto">
          <a:xfrm>
            <a:off x="7442200" y="5097463"/>
            <a:ext cx="2254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0696" name="Text Box 40"/>
          <p:cNvSpPr txBox="1">
            <a:spLocks noChangeArrowheads="1"/>
          </p:cNvSpPr>
          <p:nvPr/>
        </p:nvSpPr>
        <p:spPr bwMode="auto">
          <a:xfrm>
            <a:off x="4787900" y="5386388"/>
            <a:ext cx="2889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0697" name="Text Box 41"/>
          <p:cNvSpPr txBox="1">
            <a:spLocks noChangeArrowheads="1"/>
          </p:cNvSpPr>
          <p:nvPr/>
        </p:nvSpPr>
        <p:spPr bwMode="auto">
          <a:xfrm>
            <a:off x="6300788" y="5373688"/>
            <a:ext cx="2000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0698" name="Text Box 42"/>
          <p:cNvSpPr txBox="1">
            <a:spLocks noChangeArrowheads="1"/>
          </p:cNvSpPr>
          <p:nvPr/>
        </p:nvSpPr>
        <p:spPr bwMode="auto">
          <a:xfrm>
            <a:off x="6672263" y="3789363"/>
            <a:ext cx="2127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0699" name="Text Box 43"/>
          <p:cNvSpPr txBox="1">
            <a:spLocks noChangeArrowheads="1"/>
          </p:cNvSpPr>
          <p:nvPr/>
        </p:nvSpPr>
        <p:spPr bwMode="auto">
          <a:xfrm>
            <a:off x="6011863" y="2133600"/>
            <a:ext cx="2881312" cy="377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Dané zapojení Yd1</a:t>
            </a:r>
          </a:p>
        </p:txBody>
      </p:sp>
      <p:sp>
        <p:nvSpPr>
          <p:cNvPr id="70700" name="Text Box 44"/>
          <p:cNvSpPr txBox="1">
            <a:spLocks noChangeArrowheads="1"/>
          </p:cNvSpPr>
          <p:nvPr/>
        </p:nvSpPr>
        <p:spPr bwMode="auto">
          <a:xfrm>
            <a:off x="5148263" y="4221163"/>
            <a:ext cx="2508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0701" name="Text Box 45"/>
          <p:cNvSpPr txBox="1">
            <a:spLocks noChangeArrowheads="1"/>
          </p:cNvSpPr>
          <p:nvPr/>
        </p:nvSpPr>
        <p:spPr bwMode="auto">
          <a:xfrm>
            <a:off x="107950" y="4437063"/>
            <a:ext cx="3851275" cy="18780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Pro určení hodinového úhlu musíme porovnávat stejné fáze a stejnou hodnotu napětí (fázové nebo sdružené). </a:t>
            </a:r>
            <a:r>
              <a:rPr lang="cs-CZ" altLang="cs-CZ" sz="1800" u="sng" dirty="0"/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u="sng" dirty="0"/>
              <a:t>V tomto případě porovnáváme fázor fázového napětí první fáze </a:t>
            </a:r>
          </a:p>
        </p:txBody>
      </p:sp>
      <p:sp>
        <p:nvSpPr>
          <p:cNvPr id="70702" name="Freeform 46"/>
          <p:cNvSpPr>
            <a:spLocks/>
          </p:cNvSpPr>
          <p:nvPr/>
        </p:nvSpPr>
        <p:spPr bwMode="auto">
          <a:xfrm>
            <a:off x="6137275" y="3554413"/>
            <a:ext cx="549275" cy="138112"/>
          </a:xfrm>
          <a:custGeom>
            <a:avLst/>
            <a:gdLst>
              <a:gd name="T0" fmla="*/ 0 w 346"/>
              <a:gd name="T1" fmla="*/ 0 h 87"/>
              <a:gd name="T2" fmla="*/ 202 w 346"/>
              <a:gd name="T3" fmla="*/ 22 h 87"/>
              <a:gd name="T4" fmla="*/ 346 w 346"/>
              <a:gd name="T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" h="87">
                <a:moveTo>
                  <a:pt x="0" y="0"/>
                </a:moveTo>
                <a:cubicBezTo>
                  <a:pt x="34" y="3"/>
                  <a:pt x="145" y="8"/>
                  <a:pt x="202" y="22"/>
                </a:cubicBezTo>
                <a:cubicBezTo>
                  <a:pt x="259" y="36"/>
                  <a:pt x="316" y="73"/>
                  <a:pt x="346" y="8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0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2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2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2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20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20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8" dur="20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20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20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7" dur="20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6" dur="20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  <p:bldP spid="70668" grpId="0" animBg="1"/>
      <p:bldP spid="70670" grpId="0" animBg="1"/>
      <p:bldP spid="70671" grpId="0" animBg="1"/>
      <p:bldP spid="70672" grpId="0" animBg="1"/>
      <p:bldP spid="70673" grpId="0" animBg="1"/>
      <p:bldP spid="70674" grpId="0" animBg="1"/>
      <p:bldP spid="70675" grpId="0" animBg="1"/>
      <p:bldP spid="70676" grpId="0" animBg="1"/>
      <p:bldP spid="70677" grpId="0" animBg="1"/>
      <p:bldP spid="70678" grpId="0" animBg="1"/>
      <p:bldP spid="70681" grpId="0"/>
      <p:bldP spid="70682" grpId="0"/>
      <p:bldP spid="70683" grpId="0"/>
      <p:bldP spid="70684" grpId="0"/>
      <p:bldP spid="70685" grpId="0"/>
      <p:bldP spid="70686" grpId="0"/>
      <p:bldP spid="70687" grpId="0"/>
      <p:bldP spid="70688" grpId="0"/>
      <p:bldP spid="70689" grpId="0"/>
      <p:bldP spid="70690" grpId="0"/>
      <p:bldP spid="70691" grpId="0"/>
      <p:bldP spid="70692" grpId="0"/>
      <p:bldP spid="70694" grpId="0"/>
      <p:bldP spid="70695" grpId="0"/>
      <p:bldP spid="70696" grpId="0"/>
      <p:bldP spid="70697" grpId="0"/>
      <p:bldP spid="70698" grpId="0"/>
      <p:bldP spid="70699" grpId="0" animBg="1"/>
      <p:bldP spid="70700" grpId="0"/>
      <p:bldP spid="70701" grpId="0" build="allAtOnce"/>
      <p:bldP spid="707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539750" y="188913"/>
            <a:ext cx="7993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Zapojení vinutí Yd1</a:t>
            </a:r>
          </a:p>
        </p:txBody>
      </p:sp>
      <p:grpSp>
        <p:nvGrpSpPr>
          <p:cNvPr id="72746" name="Group 42"/>
          <p:cNvGrpSpPr>
            <a:grpSpLocks/>
          </p:cNvGrpSpPr>
          <p:nvPr/>
        </p:nvGrpSpPr>
        <p:grpSpPr bwMode="auto">
          <a:xfrm>
            <a:off x="4356100" y="1196975"/>
            <a:ext cx="4606925" cy="4152900"/>
            <a:chOff x="2472" y="753"/>
            <a:chExt cx="2902" cy="2616"/>
          </a:xfrm>
        </p:grpSpPr>
        <p:sp>
          <p:nvSpPr>
            <p:cNvPr id="72708" name="Oval 4"/>
            <p:cNvSpPr>
              <a:spLocks noChangeAspect="1" noChangeArrowheads="1"/>
            </p:cNvSpPr>
            <p:nvPr/>
          </p:nvSpPr>
          <p:spPr bwMode="auto">
            <a:xfrm>
              <a:off x="2721" y="1010"/>
              <a:ext cx="2177" cy="2177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2709" name="Line 5"/>
            <p:cNvSpPr>
              <a:spLocks noChangeShapeType="1"/>
            </p:cNvSpPr>
            <p:nvPr/>
          </p:nvSpPr>
          <p:spPr bwMode="auto">
            <a:xfrm flipV="1">
              <a:off x="3810" y="1101"/>
              <a:ext cx="0" cy="9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0" name="Line 6"/>
            <p:cNvSpPr>
              <a:spLocks noChangeShapeType="1"/>
            </p:cNvSpPr>
            <p:nvPr/>
          </p:nvSpPr>
          <p:spPr bwMode="auto">
            <a:xfrm rot="7200000" flipV="1">
              <a:off x="4239" y="1849"/>
              <a:ext cx="0" cy="998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1" name="Line 7"/>
            <p:cNvSpPr>
              <a:spLocks noChangeShapeType="1"/>
            </p:cNvSpPr>
            <p:nvPr/>
          </p:nvSpPr>
          <p:spPr bwMode="auto">
            <a:xfrm rot="14400000" flipV="1">
              <a:off x="3378" y="1849"/>
              <a:ext cx="0" cy="99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2" name="Line 8"/>
            <p:cNvSpPr>
              <a:spLocks noChangeShapeType="1"/>
            </p:cNvSpPr>
            <p:nvPr/>
          </p:nvSpPr>
          <p:spPr bwMode="auto">
            <a:xfrm flipV="1">
              <a:off x="4105" y="1600"/>
              <a:ext cx="0" cy="9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3" name="Line 9"/>
            <p:cNvSpPr>
              <a:spLocks noChangeShapeType="1"/>
            </p:cNvSpPr>
            <p:nvPr/>
          </p:nvSpPr>
          <p:spPr bwMode="auto">
            <a:xfrm rot="7200000" flipV="1">
              <a:off x="3674" y="1849"/>
              <a:ext cx="0" cy="998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4" name="Line 10"/>
            <p:cNvSpPr>
              <a:spLocks noChangeShapeType="1"/>
            </p:cNvSpPr>
            <p:nvPr/>
          </p:nvSpPr>
          <p:spPr bwMode="auto">
            <a:xfrm rot="14400000" flipV="1">
              <a:off x="3674" y="1351"/>
              <a:ext cx="0" cy="99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5" name="Line 11"/>
            <p:cNvSpPr>
              <a:spLocks noChangeShapeType="1"/>
            </p:cNvSpPr>
            <p:nvPr/>
          </p:nvSpPr>
          <p:spPr bwMode="auto">
            <a:xfrm rot="1800000" flipV="1">
              <a:off x="4099" y="1020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6" name="Line 12"/>
            <p:cNvSpPr>
              <a:spLocks noChangeShapeType="1"/>
            </p:cNvSpPr>
            <p:nvPr/>
          </p:nvSpPr>
          <p:spPr bwMode="auto">
            <a:xfrm rot="3600000" flipV="1">
              <a:off x="4321" y="1226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7" name="Line 13"/>
            <p:cNvSpPr>
              <a:spLocks noChangeShapeType="1"/>
            </p:cNvSpPr>
            <p:nvPr/>
          </p:nvSpPr>
          <p:spPr bwMode="auto">
            <a:xfrm rot="5400000" flipV="1">
              <a:off x="4389" y="1514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8" name="Line 14"/>
            <p:cNvSpPr>
              <a:spLocks noChangeShapeType="1"/>
            </p:cNvSpPr>
            <p:nvPr/>
          </p:nvSpPr>
          <p:spPr bwMode="auto">
            <a:xfrm rot="9000000" flipV="1">
              <a:off x="4105" y="2013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19" name="Line 15"/>
            <p:cNvSpPr>
              <a:spLocks noChangeShapeType="1"/>
            </p:cNvSpPr>
            <p:nvPr/>
          </p:nvSpPr>
          <p:spPr bwMode="auto">
            <a:xfrm rot="10800000" flipV="1">
              <a:off x="3810" y="2092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20" name="Line 16"/>
            <p:cNvSpPr>
              <a:spLocks noChangeShapeType="1"/>
            </p:cNvSpPr>
            <p:nvPr/>
          </p:nvSpPr>
          <p:spPr bwMode="auto">
            <a:xfrm rot="12600000" flipV="1">
              <a:off x="3525" y="2008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21" name="Line 17"/>
            <p:cNvSpPr>
              <a:spLocks noChangeShapeType="1"/>
            </p:cNvSpPr>
            <p:nvPr/>
          </p:nvSpPr>
          <p:spPr bwMode="auto">
            <a:xfrm rot="16200000" flipV="1">
              <a:off x="3232" y="1514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22" name="Line 18"/>
            <p:cNvSpPr>
              <a:spLocks noChangeShapeType="1"/>
            </p:cNvSpPr>
            <p:nvPr/>
          </p:nvSpPr>
          <p:spPr bwMode="auto">
            <a:xfrm rot="18000000" flipV="1">
              <a:off x="3314" y="1226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23" name="Line 19"/>
            <p:cNvSpPr>
              <a:spLocks noChangeShapeType="1"/>
            </p:cNvSpPr>
            <p:nvPr/>
          </p:nvSpPr>
          <p:spPr bwMode="auto">
            <a:xfrm rot="19800000" flipV="1">
              <a:off x="3525" y="1008"/>
              <a:ext cx="0" cy="1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2724" name="Text Box 20"/>
            <p:cNvSpPr txBox="1">
              <a:spLocks noChangeArrowheads="1"/>
            </p:cNvSpPr>
            <p:nvPr/>
          </p:nvSpPr>
          <p:spPr bwMode="auto">
            <a:xfrm>
              <a:off x="2699" y="2598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8</a:t>
              </a:r>
            </a:p>
          </p:txBody>
        </p:sp>
        <p:sp>
          <p:nvSpPr>
            <p:cNvPr id="72725" name="Text Box 21"/>
            <p:cNvSpPr txBox="1">
              <a:spLocks noChangeArrowheads="1"/>
            </p:cNvSpPr>
            <p:nvPr/>
          </p:nvSpPr>
          <p:spPr bwMode="auto">
            <a:xfrm>
              <a:off x="3107" y="3052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7</a:t>
              </a:r>
            </a:p>
          </p:txBody>
        </p:sp>
        <p:sp>
          <p:nvSpPr>
            <p:cNvPr id="72726" name="Text Box 22"/>
            <p:cNvSpPr txBox="1">
              <a:spLocks noChangeArrowheads="1"/>
            </p:cNvSpPr>
            <p:nvPr/>
          </p:nvSpPr>
          <p:spPr bwMode="auto">
            <a:xfrm>
              <a:off x="3788" y="3157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6</a:t>
              </a:r>
            </a:p>
          </p:txBody>
        </p:sp>
        <p:sp>
          <p:nvSpPr>
            <p:cNvPr id="72727" name="Text Box 23"/>
            <p:cNvSpPr txBox="1">
              <a:spLocks noChangeArrowheads="1"/>
            </p:cNvSpPr>
            <p:nvPr/>
          </p:nvSpPr>
          <p:spPr bwMode="auto">
            <a:xfrm>
              <a:off x="4332" y="3052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5</a:t>
              </a:r>
            </a:p>
          </p:txBody>
        </p:sp>
        <p:sp>
          <p:nvSpPr>
            <p:cNvPr id="72728" name="Text Box 24"/>
            <p:cNvSpPr txBox="1">
              <a:spLocks noChangeArrowheads="1"/>
            </p:cNvSpPr>
            <p:nvPr/>
          </p:nvSpPr>
          <p:spPr bwMode="auto">
            <a:xfrm>
              <a:off x="4740" y="2598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4</a:t>
              </a:r>
            </a:p>
          </p:txBody>
        </p:sp>
        <p:sp>
          <p:nvSpPr>
            <p:cNvPr id="72729" name="Text Box 25"/>
            <p:cNvSpPr txBox="1">
              <a:spLocks noChangeArrowheads="1"/>
            </p:cNvSpPr>
            <p:nvPr/>
          </p:nvSpPr>
          <p:spPr bwMode="auto">
            <a:xfrm>
              <a:off x="4922" y="1978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3</a:t>
              </a:r>
            </a:p>
          </p:txBody>
        </p:sp>
        <p:sp>
          <p:nvSpPr>
            <p:cNvPr id="72730" name="Text Box 26"/>
            <p:cNvSpPr txBox="1">
              <a:spLocks noChangeArrowheads="1"/>
            </p:cNvSpPr>
            <p:nvPr/>
          </p:nvSpPr>
          <p:spPr bwMode="auto">
            <a:xfrm>
              <a:off x="4785" y="1373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2</a:t>
              </a:r>
            </a:p>
          </p:txBody>
        </p:sp>
        <p:sp>
          <p:nvSpPr>
            <p:cNvPr id="72731" name="Text Box 27"/>
            <p:cNvSpPr txBox="1">
              <a:spLocks noChangeArrowheads="1"/>
            </p:cNvSpPr>
            <p:nvPr/>
          </p:nvSpPr>
          <p:spPr bwMode="auto">
            <a:xfrm>
              <a:off x="4377" y="935"/>
              <a:ext cx="9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30</a:t>
              </a:r>
              <a:r>
                <a:rPr lang="cs-CZ" altLang="cs-CZ" sz="1600" baseline="30000"/>
                <a:t>0</a:t>
              </a:r>
              <a:r>
                <a:rPr lang="cs-CZ" altLang="cs-CZ" sz="1600"/>
                <a:t> = 1 hodina</a:t>
              </a:r>
            </a:p>
          </p:txBody>
        </p:sp>
        <p:sp>
          <p:nvSpPr>
            <p:cNvPr id="72732" name="Text Box 28"/>
            <p:cNvSpPr txBox="1">
              <a:spLocks noChangeArrowheads="1"/>
            </p:cNvSpPr>
            <p:nvPr/>
          </p:nvSpPr>
          <p:spPr bwMode="auto">
            <a:xfrm>
              <a:off x="3515" y="753"/>
              <a:ext cx="5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0 = 12</a:t>
              </a:r>
            </a:p>
          </p:txBody>
        </p:sp>
        <p:sp>
          <p:nvSpPr>
            <p:cNvPr id="72733" name="Text Box 29"/>
            <p:cNvSpPr txBox="1">
              <a:spLocks noChangeArrowheads="1"/>
            </p:cNvSpPr>
            <p:nvPr/>
          </p:nvSpPr>
          <p:spPr bwMode="auto">
            <a:xfrm>
              <a:off x="2971" y="920"/>
              <a:ext cx="31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11</a:t>
              </a:r>
            </a:p>
          </p:txBody>
        </p:sp>
        <p:sp>
          <p:nvSpPr>
            <p:cNvPr id="72734" name="Text Box 30"/>
            <p:cNvSpPr txBox="1">
              <a:spLocks noChangeArrowheads="1"/>
            </p:cNvSpPr>
            <p:nvPr/>
          </p:nvSpPr>
          <p:spPr bwMode="auto">
            <a:xfrm>
              <a:off x="2563" y="1388"/>
              <a:ext cx="31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10</a:t>
              </a:r>
            </a:p>
          </p:txBody>
        </p:sp>
        <p:sp>
          <p:nvSpPr>
            <p:cNvPr id="72735" name="Text Box 31"/>
            <p:cNvSpPr txBox="1">
              <a:spLocks noChangeArrowheads="1"/>
            </p:cNvSpPr>
            <p:nvPr/>
          </p:nvSpPr>
          <p:spPr bwMode="auto">
            <a:xfrm>
              <a:off x="2472" y="1963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/>
                <a:t>9</a:t>
              </a:r>
            </a:p>
          </p:txBody>
        </p:sp>
        <p:sp>
          <p:nvSpPr>
            <p:cNvPr id="72737" name="Text Box 33"/>
            <p:cNvSpPr txBox="1">
              <a:spLocks noChangeArrowheads="1"/>
            </p:cNvSpPr>
            <p:nvPr/>
          </p:nvSpPr>
          <p:spPr bwMode="auto">
            <a:xfrm>
              <a:off x="3638" y="1056"/>
              <a:ext cx="15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FF0000"/>
                  </a:solidFill>
                </a:rPr>
                <a:t>U</a:t>
              </a:r>
            </a:p>
          </p:txBody>
        </p:sp>
        <p:sp>
          <p:nvSpPr>
            <p:cNvPr id="72738" name="Text Box 34"/>
            <p:cNvSpPr txBox="1">
              <a:spLocks noChangeArrowheads="1"/>
            </p:cNvSpPr>
            <p:nvPr/>
          </p:nvSpPr>
          <p:spPr bwMode="auto">
            <a:xfrm>
              <a:off x="4643" y="2379"/>
              <a:ext cx="14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00CC00"/>
                  </a:solidFill>
                </a:rPr>
                <a:t>V</a:t>
              </a:r>
            </a:p>
          </p:txBody>
        </p:sp>
        <p:sp>
          <p:nvSpPr>
            <p:cNvPr id="72739" name="Text Box 35"/>
            <p:cNvSpPr txBox="1">
              <a:spLocks noChangeArrowheads="1"/>
            </p:cNvSpPr>
            <p:nvPr/>
          </p:nvSpPr>
          <p:spPr bwMode="auto">
            <a:xfrm>
              <a:off x="2971" y="2561"/>
              <a:ext cx="18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0000FF"/>
                  </a:solidFill>
                </a:rPr>
                <a:t>W</a:t>
              </a:r>
            </a:p>
          </p:txBody>
        </p:sp>
        <p:sp>
          <p:nvSpPr>
            <p:cNvPr id="72740" name="Text Box 36"/>
            <p:cNvSpPr txBox="1">
              <a:spLocks noChangeArrowheads="1"/>
            </p:cNvSpPr>
            <p:nvPr/>
          </p:nvSpPr>
          <p:spPr bwMode="auto">
            <a:xfrm>
              <a:off x="3924" y="2553"/>
              <a:ext cx="12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00CC00"/>
                  </a:solidFill>
                </a:rPr>
                <a:t>v</a:t>
              </a:r>
            </a:p>
          </p:txBody>
        </p:sp>
        <p:sp>
          <p:nvSpPr>
            <p:cNvPr id="72741" name="Text Box 37"/>
            <p:cNvSpPr txBox="1">
              <a:spLocks noChangeArrowheads="1"/>
            </p:cNvSpPr>
            <p:nvPr/>
          </p:nvSpPr>
          <p:spPr bwMode="auto">
            <a:xfrm>
              <a:off x="4158" y="1555"/>
              <a:ext cx="1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FF0000"/>
                  </a:solidFill>
                </a:rPr>
                <a:t>u</a:t>
              </a:r>
            </a:p>
          </p:txBody>
        </p:sp>
        <p:sp>
          <p:nvSpPr>
            <p:cNvPr id="72743" name="Text Box 39"/>
            <p:cNvSpPr txBox="1">
              <a:spLocks noChangeArrowheads="1"/>
            </p:cNvSpPr>
            <p:nvPr/>
          </p:nvSpPr>
          <p:spPr bwMode="auto">
            <a:xfrm>
              <a:off x="3198" y="1827"/>
              <a:ext cx="15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0000FF"/>
                  </a:solidFill>
                </a:rPr>
                <a:t>w</a:t>
              </a:r>
            </a:p>
          </p:txBody>
        </p:sp>
        <p:sp>
          <p:nvSpPr>
            <p:cNvPr id="72745" name="Freeform 41"/>
            <p:cNvSpPr>
              <a:spLocks/>
            </p:cNvSpPr>
            <p:nvPr/>
          </p:nvSpPr>
          <p:spPr bwMode="auto">
            <a:xfrm>
              <a:off x="3821" y="1407"/>
              <a:ext cx="346" cy="87"/>
            </a:xfrm>
            <a:custGeom>
              <a:avLst/>
              <a:gdLst>
                <a:gd name="T0" fmla="*/ 0 w 346"/>
                <a:gd name="T1" fmla="*/ 0 h 87"/>
                <a:gd name="T2" fmla="*/ 202 w 346"/>
                <a:gd name="T3" fmla="*/ 22 h 87"/>
                <a:gd name="T4" fmla="*/ 346 w 34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6" h="87">
                  <a:moveTo>
                    <a:pt x="0" y="0"/>
                  </a:moveTo>
                  <a:cubicBezTo>
                    <a:pt x="34" y="3"/>
                    <a:pt x="145" y="8"/>
                    <a:pt x="202" y="22"/>
                  </a:cubicBezTo>
                  <a:cubicBezTo>
                    <a:pt x="259" y="36"/>
                    <a:pt x="316" y="73"/>
                    <a:pt x="346" y="8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73003" name="Group 299"/>
          <p:cNvGrpSpPr>
            <a:grpSpLocks/>
          </p:cNvGrpSpPr>
          <p:nvPr/>
        </p:nvGrpSpPr>
        <p:grpSpPr bwMode="auto">
          <a:xfrm>
            <a:off x="1619250" y="3860800"/>
            <a:ext cx="1852613" cy="2447925"/>
            <a:chOff x="1020" y="2432"/>
            <a:chExt cx="1167" cy="1542"/>
          </a:xfrm>
        </p:grpSpPr>
        <p:grpSp>
          <p:nvGrpSpPr>
            <p:cNvPr id="73002" name="Group 298"/>
            <p:cNvGrpSpPr>
              <a:grpSpLocks/>
            </p:cNvGrpSpPr>
            <p:nvPr/>
          </p:nvGrpSpPr>
          <p:grpSpPr bwMode="auto">
            <a:xfrm>
              <a:off x="1109" y="2568"/>
              <a:ext cx="909" cy="1406"/>
              <a:chOff x="1109" y="2568"/>
              <a:chExt cx="909" cy="1406"/>
            </a:xfrm>
          </p:grpSpPr>
          <p:grpSp>
            <p:nvGrpSpPr>
              <p:cNvPr id="72748" name="Group 44"/>
              <p:cNvGrpSpPr>
                <a:grpSpLocks/>
              </p:cNvGrpSpPr>
              <p:nvPr/>
            </p:nvGrpSpPr>
            <p:grpSpPr bwMode="auto">
              <a:xfrm>
                <a:off x="1155" y="2841"/>
                <a:ext cx="92" cy="816"/>
                <a:chOff x="3920" y="2795"/>
                <a:chExt cx="92" cy="816"/>
              </a:xfrm>
            </p:grpSpPr>
            <p:sp>
              <p:nvSpPr>
                <p:cNvPr id="72749" name="Arc 45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50" name="Arc 46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51" name="Arc 47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52" name="Arc 48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53" name="Arc 49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54" name="Arc 50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55" name="Line 5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756" name="Line 5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2757" name="Group 53"/>
              <p:cNvGrpSpPr>
                <a:grpSpLocks/>
              </p:cNvGrpSpPr>
              <p:nvPr/>
            </p:nvGrpSpPr>
            <p:grpSpPr bwMode="auto">
              <a:xfrm>
                <a:off x="1563" y="2841"/>
                <a:ext cx="92" cy="816"/>
                <a:chOff x="3920" y="2795"/>
                <a:chExt cx="92" cy="816"/>
              </a:xfrm>
            </p:grpSpPr>
            <p:sp>
              <p:nvSpPr>
                <p:cNvPr id="72758" name="Arc 54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59" name="Arc 55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60" name="Arc 56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61" name="Arc 57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62" name="Arc 58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63" name="Arc 59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64" name="Line 6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765" name="Line 6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2766" name="Group 62"/>
              <p:cNvGrpSpPr>
                <a:grpSpLocks/>
              </p:cNvGrpSpPr>
              <p:nvPr/>
            </p:nvGrpSpPr>
            <p:grpSpPr bwMode="auto">
              <a:xfrm>
                <a:off x="1926" y="2841"/>
                <a:ext cx="92" cy="816"/>
                <a:chOff x="3920" y="2795"/>
                <a:chExt cx="92" cy="816"/>
              </a:xfrm>
            </p:grpSpPr>
            <p:sp>
              <p:nvSpPr>
                <p:cNvPr id="72767" name="Arc 63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68" name="Arc 64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69" name="Arc 65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70" name="Arc 66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71" name="Arc 67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72" name="Arc 68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773" name="Line 6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774" name="Line 7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2775" name="Oval 71"/>
              <p:cNvSpPr>
                <a:spLocks noChangeArrowheads="1"/>
              </p:cNvSpPr>
              <p:nvPr/>
            </p:nvSpPr>
            <p:spPr bwMode="auto">
              <a:xfrm>
                <a:off x="1109" y="2750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76" name="Oval 72"/>
              <p:cNvSpPr>
                <a:spLocks noChangeArrowheads="1"/>
              </p:cNvSpPr>
              <p:nvPr/>
            </p:nvSpPr>
            <p:spPr bwMode="auto">
              <a:xfrm>
                <a:off x="1517" y="2750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77" name="Oval 73"/>
              <p:cNvSpPr>
                <a:spLocks noChangeArrowheads="1"/>
              </p:cNvSpPr>
              <p:nvPr/>
            </p:nvSpPr>
            <p:spPr bwMode="auto">
              <a:xfrm>
                <a:off x="1880" y="2750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78" name="Oval 74"/>
              <p:cNvSpPr>
                <a:spLocks noChangeArrowheads="1"/>
              </p:cNvSpPr>
              <p:nvPr/>
            </p:nvSpPr>
            <p:spPr bwMode="auto">
              <a:xfrm>
                <a:off x="1109" y="365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79" name="Oval 75"/>
              <p:cNvSpPr>
                <a:spLocks noChangeArrowheads="1"/>
              </p:cNvSpPr>
              <p:nvPr/>
            </p:nvSpPr>
            <p:spPr bwMode="auto">
              <a:xfrm>
                <a:off x="1517" y="365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80" name="Line 76"/>
              <p:cNvSpPr>
                <a:spLocks noChangeShapeType="1"/>
              </p:cNvSpPr>
              <p:nvPr/>
            </p:nvSpPr>
            <p:spPr bwMode="auto">
              <a:xfrm>
                <a:off x="1155" y="2568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81" name="Line 77"/>
              <p:cNvSpPr>
                <a:spLocks noChangeShapeType="1"/>
              </p:cNvSpPr>
              <p:nvPr/>
            </p:nvSpPr>
            <p:spPr bwMode="auto">
              <a:xfrm>
                <a:off x="1563" y="2568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82" name="Line 78"/>
              <p:cNvSpPr>
                <a:spLocks noChangeShapeType="1"/>
              </p:cNvSpPr>
              <p:nvPr/>
            </p:nvSpPr>
            <p:spPr bwMode="auto">
              <a:xfrm>
                <a:off x="1926" y="2568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83" name="Oval 79"/>
              <p:cNvSpPr>
                <a:spLocks noChangeArrowheads="1"/>
              </p:cNvSpPr>
              <p:nvPr/>
            </p:nvSpPr>
            <p:spPr bwMode="auto">
              <a:xfrm>
                <a:off x="1880" y="365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784" name="Oval 80"/>
              <p:cNvSpPr>
                <a:spLocks noChangeArrowheads="1"/>
              </p:cNvSpPr>
              <p:nvPr/>
            </p:nvSpPr>
            <p:spPr bwMode="auto">
              <a:xfrm>
                <a:off x="1517" y="3884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2785" name="AutoShape 81"/>
              <p:cNvCxnSpPr>
                <a:cxnSpLocks noChangeShapeType="1"/>
                <a:stCxn id="72778" idx="4"/>
                <a:endCxn id="72784" idx="2"/>
              </p:cNvCxnSpPr>
              <p:nvPr/>
            </p:nvCxnSpPr>
            <p:spPr bwMode="auto">
              <a:xfrm rot="16200000" flipH="1">
                <a:off x="1245" y="3666"/>
                <a:ext cx="172" cy="353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86" name="AutoShape 82"/>
              <p:cNvCxnSpPr>
                <a:cxnSpLocks noChangeShapeType="1"/>
                <a:stCxn id="72784" idx="0"/>
                <a:endCxn id="72779" idx="4"/>
              </p:cNvCxnSpPr>
              <p:nvPr/>
            </p:nvCxnSpPr>
            <p:spPr bwMode="auto">
              <a:xfrm flipV="1">
                <a:off x="1562" y="3757"/>
                <a:ext cx="0" cy="117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787" name="AutoShape 83"/>
              <p:cNvCxnSpPr>
                <a:cxnSpLocks noChangeShapeType="1"/>
                <a:stCxn id="72784" idx="6"/>
                <a:endCxn id="72783" idx="4"/>
              </p:cNvCxnSpPr>
              <p:nvPr/>
            </p:nvCxnSpPr>
            <p:spPr bwMode="auto">
              <a:xfrm flipV="1">
                <a:off x="1617" y="3757"/>
                <a:ext cx="308" cy="172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001" name="Group 297"/>
            <p:cNvGrpSpPr>
              <a:grpSpLocks/>
            </p:cNvGrpSpPr>
            <p:nvPr/>
          </p:nvGrpSpPr>
          <p:grpSpPr bwMode="auto">
            <a:xfrm>
              <a:off x="1156" y="2432"/>
              <a:ext cx="1031" cy="1444"/>
              <a:chOff x="1156" y="2432"/>
              <a:chExt cx="1031" cy="1444"/>
            </a:xfrm>
          </p:grpSpPr>
          <p:sp>
            <p:nvSpPr>
              <p:cNvPr id="72789" name="Text Box 85"/>
              <p:cNvSpPr txBox="1">
                <a:spLocks noChangeArrowheads="1"/>
              </p:cNvSpPr>
              <p:nvPr/>
            </p:nvSpPr>
            <p:spPr bwMode="auto">
              <a:xfrm>
                <a:off x="1564" y="24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2790" name="Text Box 86"/>
              <p:cNvSpPr txBox="1">
                <a:spLocks noChangeArrowheads="1"/>
              </p:cNvSpPr>
              <p:nvPr/>
            </p:nvSpPr>
            <p:spPr bwMode="auto">
              <a:xfrm>
                <a:off x="1915" y="24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2791" name="Text Box 87"/>
              <p:cNvSpPr txBox="1">
                <a:spLocks noChangeArrowheads="1"/>
              </p:cNvSpPr>
              <p:nvPr/>
            </p:nvSpPr>
            <p:spPr bwMode="auto">
              <a:xfrm>
                <a:off x="1156" y="3703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2792" name="Text Box 88"/>
              <p:cNvSpPr txBox="1">
                <a:spLocks noChangeArrowheads="1"/>
              </p:cNvSpPr>
              <p:nvPr/>
            </p:nvSpPr>
            <p:spPr bwMode="auto">
              <a:xfrm>
                <a:off x="1564" y="3703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2793" name="Text Box 89"/>
              <p:cNvSpPr txBox="1">
                <a:spLocks noChangeArrowheads="1"/>
              </p:cNvSpPr>
              <p:nvPr/>
            </p:nvSpPr>
            <p:spPr bwMode="auto">
              <a:xfrm>
                <a:off x="1915" y="3703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2794" name="Text Box 90"/>
              <p:cNvSpPr txBox="1">
                <a:spLocks noChangeArrowheads="1"/>
              </p:cNvSpPr>
              <p:nvPr/>
            </p:nvSpPr>
            <p:spPr bwMode="auto">
              <a:xfrm>
                <a:off x="1156" y="24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sp>
          <p:nvSpPr>
            <p:cNvPr id="72795" name="Line 91"/>
            <p:cNvSpPr>
              <a:spLocks noChangeShapeType="1"/>
            </p:cNvSpPr>
            <p:nvPr/>
          </p:nvSpPr>
          <p:spPr bwMode="auto">
            <a:xfrm rot="10800000">
              <a:off x="1020" y="2886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72998" name="Group 294"/>
          <p:cNvGrpSpPr>
            <a:grpSpLocks/>
          </p:cNvGrpSpPr>
          <p:nvPr/>
        </p:nvGrpSpPr>
        <p:grpSpPr bwMode="auto">
          <a:xfrm>
            <a:off x="1547813" y="3355975"/>
            <a:ext cx="1871662" cy="863600"/>
            <a:chOff x="975" y="2114"/>
            <a:chExt cx="1179" cy="544"/>
          </a:xfrm>
        </p:grpSpPr>
        <p:sp>
          <p:nvSpPr>
            <p:cNvPr id="72850" name="Rectangle 146"/>
            <p:cNvSpPr>
              <a:spLocks noChangeArrowheads="1"/>
            </p:cNvSpPr>
            <p:nvPr/>
          </p:nvSpPr>
          <p:spPr bwMode="auto">
            <a:xfrm>
              <a:off x="975" y="2114"/>
              <a:ext cx="1179" cy="544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2851" name="Oval 147"/>
            <p:cNvSpPr>
              <a:spLocks noChangeArrowheads="1"/>
            </p:cNvSpPr>
            <p:nvPr/>
          </p:nvSpPr>
          <p:spPr bwMode="auto">
            <a:xfrm>
              <a:off x="1111" y="2477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2852" name="Oval 148"/>
            <p:cNvSpPr>
              <a:spLocks noChangeArrowheads="1"/>
            </p:cNvSpPr>
            <p:nvPr/>
          </p:nvSpPr>
          <p:spPr bwMode="auto">
            <a:xfrm>
              <a:off x="1519" y="2477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2853" name="Oval 149"/>
            <p:cNvSpPr>
              <a:spLocks noChangeArrowheads="1"/>
            </p:cNvSpPr>
            <p:nvPr/>
          </p:nvSpPr>
          <p:spPr bwMode="auto">
            <a:xfrm>
              <a:off x="1882" y="2477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2854" name="Oval 150"/>
            <p:cNvSpPr>
              <a:spLocks noChangeArrowheads="1"/>
            </p:cNvSpPr>
            <p:nvPr/>
          </p:nvSpPr>
          <p:spPr bwMode="auto">
            <a:xfrm>
              <a:off x="1111" y="2205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2855" name="Oval 151"/>
            <p:cNvSpPr>
              <a:spLocks noChangeArrowheads="1"/>
            </p:cNvSpPr>
            <p:nvPr/>
          </p:nvSpPr>
          <p:spPr bwMode="auto">
            <a:xfrm>
              <a:off x="1474" y="2205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2856" name="Oval 152"/>
            <p:cNvSpPr>
              <a:spLocks noChangeArrowheads="1"/>
            </p:cNvSpPr>
            <p:nvPr/>
          </p:nvSpPr>
          <p:spPr bwMode="auto">
            <a:xfrm>
              <a:off x="1882" y="2205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73010" name="Group 306"/>
          <p:cNvGrpSpPr>
            <a:grpSpLocks/>
          </p:cNvGrpSpPr>
          <p:nvPr/>
        </p:nvGrpSpPr>
        <p:grpSpPr bwMode="auto">
          <a:xfrm>
            <a:off x="1403350" y="1354138"/>
            <a:ext cx="2089150" cy="2362200"/>
            <a:chOff x="884" y="853"/>
            <a:chExt cx="1316" cy="1488"/>
          </a:xfrm>
        </p:grpSpPr>
        <p:grpSp>
          <p:nvGrpSpPr>
            <p:cNvPr id="73008" name="Group 304"/>
            <p:cNvGrpSpPr>
              <a:grpSpLocks/>
            </p:cNvGrpSpPr>
            <p:nvPr/>
          </p:nvGrpSpPr>
          <p:grpSpPr bwMode="auto">
            <a:xfrm>
              <a:off x="1121" y="853"/>
              <a:ext cx="1079" cy="1488"/>
              <a:chOff x="1121" y="853"/>
              <a:chExt cx="1079" cy="1488"/>
            </a:xfrm>
          </p:grpSpPr>
          <p:sp>
            <p:nvSpPr>
              <p:cNvPr id="72948" name="Text Box 244"/>
              <p:cNvSpPr txBox="1">
                <a:spLocks noChangeArrowheads="1"/>
              </p:cNvSpPr>
              <p:nvPr/>
            </p:nvSpPr>
            <p:spPr bwMode="auto">
              <a:xfrm>
                <a:off x="1496" y="21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2949" name="Text Box 245"/>
              <p:cNvSpPr txBox="1">
                <a:spLocks noChangeArrowheads="1"/>
              </p:cNvSpPr>
              <p:nvPr/>
            </p:nvSpPr>
            <p:spPr bwMode="auto">
              <a:xfrm>
                <a:off x="1145" y="21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2950" name="Text Box 246"/>
              <p:cNvSpPr txBox="1">
                <a:spLocks noChangeArrowheads="1"/>
              </p:cNvSpPr>
              <p:nvPr/>
            </p:nvSpPr>
            <p:spPr bwMode="auto">
              <a:xfrm>
                <a:off x="1928" y="853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2951" name="Text Box 247"/>
              <p:cNvSpPr txBox="1">
                <a:spLocks noChangeArrowheads="1"/>
              </p:cNvSpPr>
              <p:nvPr/>
            </p:nvSpPr>
            <p:spPr bwMode="auto">
              <a:xfrm>
                <a:off x="1474" y="853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2952" name="Text Box 248"/>
              <p:cNvSpPr txBox="1">
                <a:spLocks noChangeArrowheads="1"/>
              </p:cNvSpPr>
              <p:nvPr/>
            </p:nvSpPr>
            <p:spPr bwMode="auto">
              <a:xfrm>
                <a:off x="1121" y="853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2953" name="Text Box 249"/>
              <p:cNvSpPr txBox="1">
                <a:spLocks noChangeArrowheads="1"/>
              </p:cNvSpPr>
              <p:nvPr/>
            </p:nvSpPr>
            <p:spPr bwMode="auto">
              <a:xfrm>
                <a:off x="1928" y="2167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grpSp>
          <p:nvGrpSpPr>
            <p:cNvPr id="73009" name="Group 305"/>
            <p:cNvGrpSpPr>
              <a:grpSpLocks/>
            </p:cNvGrpSpPr>
            <p:nvPr/>
          </p:nvGrpSpPr>
          <p:grpSpPr bwMode="auto">
            <a:xfrm>
              <a:off x="1064" y="1017"/>
              <a:ext cx="909" cy="1189"/>
              <a:chOff x="1064" y="1017"/>
              <a:chExt cx="909" cy="1189"/>
            </a:xfrm>
          </p:grpSpPr>
          <p:cxnSp>
            <p:nvCxnSpPr>
              <p:cNvPr id="72955" name="AutoShape 251"/>
              <p:cNvCxnSpPr>
                <a:cxnSpLocks noChangeShapeType="1"/>
                <a:stCxn id="72984" idx="6"/>
                <a:endCxn id="72991" idx="2"/>
              </p:cNvCxnSpPr>
              <p:nvPr/>
            </p:nvCxnSpPr>
            <p:spPr bwMode="auto">
              <a:xfrm rot="10800000">
                <a:off x="1212" y="1072"/>
                <a:ext cx="253" cy="907"/>
              </a:xfrm>
              <a:prstGeom prst="bentConnector3">
                <a:avLst>
                  <a:gd name="adj1" fmla="val 49801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2956" name="Group 252"/>
              <p:cNvGrpSpPr>
                <a:grpSpLocks/>
              </p:cNvGrpSpPr>
              <p:nvPr/>
            </p:nvGrpSpPr>
            <p:grpSpPr bwMode="auto">
              <a:xfrm rot="10800000">
                <a:off x="1835" y="1117"/>
                <a:ext cx="92" cy="816"/>
                <a:chOff x="3920" y="2795"/>
                <a:chExt cx="92" cy="816"/>
              </a:xfrm>
            </p:grpSpPr>
            <p:sp>
              <p:nvSpPr>
                <p:cNvPr id="72957" name="Arc 253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58" name="Arc 254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59" name="Arc 255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60" name="Arc 256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61" name="Arc 257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62" name="Arc 258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63" name="Line 25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964" name="Line 26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2965" name="Group 261"/>
              <p:cNvGrpSpPr>
                <a:grpSpLocks/>
              </p:cNvGrpSpPr>
              <p:nvPr/>
            </p:nvGrpSpPr>
            <p:grpSpPr bwMode="auto">
              <a:xfrm rot="10800000">
                <a:off x="1427" y="1117"/>
                <a:ext cx="92" cy="816"/>
                <a:chOff x="3920" y="2795"/>
                <a:chExt cx="92" cy="816"/>
              </a:xfrm>
            </p:grpSpPr>
            <p:sp>
              <p:nvSpPr>
                <p:cNvPr id="72966" name="Arc 262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67" name="Arc 263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68" name="Arc 264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69" name="Arc 265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70" name="Arc 266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71" name="Arc 267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72" name="Line 26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973" name="Line 26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2974" name="Group 270"/>
              <p:cNvGrpSpPr>
                <a:grpSpLocks/>
              </p:cNvGrpSpPr>
              <p:nvPr/>
            </p:nvGrpSpPr>
            <p:grpSpPr bwMode="auto">
              <a:xfrm rot="10800000">
                <a:off x="1064" y="1117"/>
                <a:ext cx="92" cy="816"/>
                <a:chOff x="3920" y="2795"/>
                <a:chExt cx="92" cy="816"/>
              </a:xfrm>
            </p:grpSpPr>
            <p:sp>
              <p:nvSpPr>
                <p:cNvPr id="72975" name="Arc 271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76" name="Arc 272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77" name="Arc 273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78" name="Arc 274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79" name="Arc 275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80" name="Arc 276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981" name="Line 27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982" name="Line 27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2983" name="Oval 279"/>
              <p:cNvSpPr>
                <a:spLocks noChangeArrowheads="1"/>
              </p:cNvSpPr>
              <p:nvPr/>
            </p:nvSpPr>
            <p:spPr bwMode="auto">
              <a:xfrm rot="10800000">
                <a:off x="1883" y="193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84" name="Oval 280"/>
              <p:cNvSpPr>
                <a:spLocks noChangeArrowheads="1"/>
              </p:cNvSpPr>
              <p:nvPr/>
            </p:nvSpPr>
            <p:spPr bwMode="auto">
              <a:xfrm rot="10800000">
                <a:off x="1475" y="193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85" name="Oval 281"/>
              <p:cNvSpPr>
                <a:spLocks noChangeArrowheads="1"/>
              </p:cNvSpPr>
              <p:nvPr/>
            </p:nvSpPr>
            <p:spPr bwMode="auto">
              <a:xfrm rot="10800000">
                <a:off x="1112" y="193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86" name="Oval 282"/>
              <p:cNvSpPr>
                <a:spLocks noChangeArrowheads="1"/>
              </p:cNvSpPr>
              <p:nvPr/>
            </p:nvSpPr>
            <p:spPr bwMode="auto">
              <a:xfrm rot="10800000">
                <a:off x="1883" y="102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87" name="Oval 283"/>
              <p:cNvSpPr>
                <a:spLocks noChangeArrowheads="1"/>
              </p:cNvSpPr>
              <p:nvPr/>
            </p:nvSpPr>
            <p:spPr bwMode="auto">
              <a:xfrm rot="10800000">
                <a:off x="1475" y="102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88" name="Line 284"/>
              <p:cNvSpPr>
                <a:spLocks noChangeShapeType="1"/>
              </p:cNvSpPr>
              <p:nvPr/>
            </p:nvSpPr>
            <p:spPr bwMode="auto">
              <a:xfrm rot="10800000">
                <a:off x="1927" y="2024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89" name="Line 285"/>
              <p:cNvSpPr>
                <a:spLocks noChangeShapeType="1"/>
              </p:cNvSpPr>
              <p:nvPr/>
            </p:nvSpPr>
            <p:spPr bwMode="auto">
              <a:xfrm rot="10800000">
                <a:off x="1519" y="2024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90" name="Line 286"/>
              <p:cNvSpPr>
                <a:spLocks noChangeShapeType="1"/>
              </p:cNvSpPr>
              <p:nvPr/>
            </p:nvSpPr>
            <p:spPr bwMode="auto">
              <a:xfrm rot="10800000">
                <a:off x="1156" y="2024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2991" name="Oval 287"/>
              <p:cNvSpPr>
                <a:spLocks noChangeArrowheads="1"/>
              </p:cNvSpPr>
              <p:nvPr/>
            </p:nvSpPr>
            <p:spPr bwMode="auto">
              <a:xfrm rot="10800000">
                <a:off x="1112" y="102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2992" name="AutoShape 288"/>
              <p:cNvCxnSpPr>
                <a:cxnSpLocks noChangeShapeType="1"/>
                <a:stCxn id="72983" idx="6"/>
                <a:endCxn id="72987" idx="2"/>
              </p:cNvCxnSpPr>
              <p:nvPr/>
            </p:nvCxnSpPr>
            <p:spPr bwMode="auto">
              <a:xfrm rot="10800000">
                <a:off x="1575" y="1072"/>
                <a:ext cx="298" cy="907"/>
              </a:xfrm>
              <a:prstGeom prst="bentConnector3">
                <a:avLst>
                  <a:gd name="adj1" fmla="val 5000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993" name="AutoShape 289"/>
              <p:cNvCxnSpPr>
                <a:cxnSpLocks noChangeShapeType="1"/>
                <a:stCxn id="72986" idx="4"/>
                <a:endCxn id="72985" idx="6"/>
              </p:cNvCxnSpPr>
              <p:nvPr/>
            </p:nvCxnSpPr>
            <p:spPr bwMode="auto">
              <a:xfrm rot="16200000" flipH="1" flipV="1">
                <a:off x="1034" y="1085"/>
                <a:ext cx="962" cy="826"/>
              </a:xfrm>
              <a:prstGeom prst="bentConnector4">
                <a:avLst>
                  <a:gd name="adj1" fmla="val -13931"/>
                  <a:gd name="adj2" fmla="val 116222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2994" name="Line 290"/>
            <p:cNvSpPr>
              <a:spLocks noChangeShapeType="1"/>
            </p:cNvSpPr>
            <p:nvPr/>
          </p:nvSpPr>
          <p:spPr bwMode="auto">
            <a:xfrm rot="21600000">
              <a:off x="884" y="1034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72999" name="Text Box 295"/>
          <p:cNvSpPr txBox="1">
            <a:spLocks noChangeArrowheads="1"/>
          </p:cNvSpPr>
          <p:nvPr/>
        </p:nvSpPr>
        <p:spPr bwMode="auto">
          <a:xfrm>
            <a:off x="215900" y="3933825"/>
            <a:ext cx="820738" cy="447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6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85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8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31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0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7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47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19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vstup</a:t>
            </a:r>
          </a:p>
        </p:txBody>
      </p:sp>
      <p:sp>
        <p:nvSpPr>
          <p:cNvPr id="73000" name="Text Box 296"/>
          <p:cNvSpPr txBox="1">
            <a:spLocks noChangeArrowheads="1"/>
          </p:cNvSpPr>
          <p:nvPr/>
        </p:nvSpPr>
        <p:spPr bwMode="auto">
          <a:xfrm>
            <a:off x="180975" y="3357563"/>
            <a:ext cx="962025" cy="447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6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85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8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3163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03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75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47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196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výstup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99" grpId="0" animBg="1"/>
      <p:bldP spid="730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88" name="Group 160"/>
          <p:cNvGrpSpPr>
            <a:grpSpLocks/>
          </p:cNvGrpSpPr>
          <p:nvPr/>
        </p:nvGrpSpPr>
        <p:grpSpPr bwMode="auto">
          <a:xfrm>
            <a:off x="323850" y="4076700"/>
            <a:ext cx="2232025" cy="2305050"/>
            <a:chOff x="204" y="2568"/>
            <a:chExt cx="1406" cy="1452"/>
          </a:xfrm>
        </p:grpSpPr>
        <p:grpSp>
          <p:nvGrpSpPr>
            <p:cNvPr id="73887" name="Group 159"/>
            <p:cNvGrpSpPr>
              <a:grpSpLocks/>
            </p:cNvGrpSpPr>
            <p:nvPr/>
          </p:nvGrpSpPr>
          <p:grpSpPr bwMode="auto">
            <a:xfrm>
              <a:off x="521" y="2568"/>
              <a:ext cx="1089" cy="1452"/>
              <a:chOff x="521" y="2568"/>
              <a:chExt cx="1089" cy="1452"/>
            </a:xfrm>
          </p:grpSpPr>
          <p:sp>
            <p:nvSpPr>
              <p:cNvPr id="73734" name="Text Box 6"/>
              <p:cNvSpPr txBox="1">
                <a:spLocks noChangeArrowheads="1"/>
              </p:cNvSpPr>
              <p:nvPr/>
            </p:nvSpPr>
            <p:spPr bwMode="auto">
              <a:xfrm>
                <a:off x="941" y="25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3735" name="Text Box 7"/>
              <p:cNvSpPr txBox="1">
                <a:spLocks noChangeArrowheads="1"/>
              </p:cNvSpPr>
              <p:nvPr/>
            </p:nvSpPr>
            <p:spPr bwMode="auto">
              <a:xfrm>
                <a:off x="1338" y="2569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3736" name="Text Box 8"/>
              <p:cNvSpPr txBox="1">
                <a:spLocks noChangeArrowheads="1"/>
              </p:cNvSpPr>
              <p:nvPr/>
            </p:nvSpPr>
            <p:spPr bwMode="auto">
              <a:xfrm>
                <a:off x="521" y="3847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3737" name="Text Box 9"/>
              <p:cNvSpPr txBox="1">
                <a:spLocks noChangeArrowheads="1"/>
              </p:cNvSpPr>
              <p:nvPr/>
            </p:nvSpPr>
            <p:spPr bwMode="auto">
              <a:xfrm>
                <a:off x="930" y="3847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3738" name="Text Box 10"/>
              <p:cNvSpPr txBox="1">
                <a:spLocks noChangeArrowheads="1"/>
              </p:cNvSpPr>
              <p:nvPr/>
            </p:nvSpPr>
            <p:spPr bwMode="auto">
              <a:xfrm>
                <a:off x="1293" y="3847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3739" name="Text Box 11"/>
              <p:cNvSpPr txBox="1">
                <a:spLocks noChangeArrowheads="1"/>
              </p:cNvSpPr>
              <p:nvPr/>
            </p:nvSpPr>
            <p:spPr bwMode="auto">
              <a:xfrm>
                <a:off x="555" y="25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grpSp>
          <p:nvGrpSpPr>
            <p:cNvPr id="73740" name="Group 12"/>
            <p:cNvGrpSpPr>
              <a:grpSpLocks/>
            </p:cNvGrpSpPr>
            <p:nvPr/>
          </p:nvGrpSpPr>
          <p:grpSpPr bwMode="auto">
            <a:xfrm rot="21600000">
              <a:off x="464" y="2712"/>
              <a:ext cx="919" cy="1189"/>
              <a:chOff x="2008" y="2795"/>
              <a:chExt cx="919" cy="1189"/>
            </a:xfrm>
          </p:grpSpPr>
          <p:grpSp>
            <p:nvGrpSpPr>
              <p:cNvPr id="73741" name="Group 13"/>
              <p:cNvGrpSpPr>
                <a:grpSpLocks/>
              </p:cNvGrpSpPr>
              <p:nvPr/>
            </p:nvGrpSpPr>
            <p:grpSpPr bwMode="auto">
              <a:xfrm>
                <a:off x="2064" y="3068"/>
                <a:ext cx="92" cy="816"/>
                <a:chOff x="3920" y="2795"/>
                <a:chExt cx="92" cy="816"/>
              </a:xfrm>
            </p:grpSpPr>
            <p:sp>
              <p:nvSpPr>
                <p:cNvPr id="73742" name="Arc 14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43" name="Arc 15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44" name="Arc 16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45" name="Arc 17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46" name="Arc 18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47" name="Arc 19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48" name="Line 2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749" name="Line 2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3750" name="Group 22"/>
              <p:cNvGrpSpPr>
                <a:grpSpLocks/>
              </p:cNvGrpSpPr>
              <p:nvPr/>
            </p:nvGrpSpPr>
            <p:grpSpPr bwMode="auto">
              <a:xfrm>
                <a:off x="2472" y="3068"/>
                <a:ext cx="92" cy="816"/>
                <a:chOff x="3920" y="2795"/>
                <a:chExt cx="92" cy="816"/>
              </a:xfrm>
            </p:grpSpPr>
            <p:sp>
              <p:nvSpPr>
                <p:cNvPr id="73751" name="Arc 23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52" name="Arc 24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53" name="Arc 25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54" name="Arc 26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55" name="Arc 27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56" name="Arc 28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57" name="Line 2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758" name="Line 3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3759" name="Group 31"/>
              <p:cNvGrpSpPr>
                <a:grpSpLocks/>
              </p:cNvGrpSpPr>
              <p:nvPr/>
            </p:nvGrpSpPr>
            <p:grpSpPr bwMode="auto">
              <a:xfrm>
                <a:off x="2835" y="3068"/>
                <a:ext cx="92" cy="816"/>
                <a:chOff x="3920" y="2795"/>
                <a:chExt cx="92" cy="816"/>
              </a:xfrm>
            </p:grpSpPr>
            <p:sp>
              <p:nvSpPr>
                <p:cNvPr id="73760" name="Arc 32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61" name="Arc 33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62" name="Arc 34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63" name="Arc 35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64" name="Arc 36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65" name="Arc 37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66" name="Line 3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767" name="Line 3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3768" name="Oval 40"/>
              <p:cNvSpPr>
                <a:spLocks noChangeArrowheads="1"/>
              </p:cNvSpPr>
              <p:nvPr/>
            </p:nvSpPr>
            <p:spPr bwMode="auto">
              <a:xfrm>
                <a:off x="2018" y="297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69" name="Oval 41"/>
              <p:cNvSpPr>
                <a:spLocks noChangeArrowheads="1"/>
              </p:cNvSpPr>
              <p:nvPr/>
            </p:nvSpPr>
            <p:spPr bwMode="auto">
              <a:xfrm>
                <a:off x="2426" y="297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70" name="Oval 42"/>
              <p:cNvSpPr>
                <a:spLocks noChangeArrowheads="1"/>
              </p:cNvSpPr>
              <p:nvPr/>
            </p:nvSpPr>
            <p:spPr bwMode="auto">
              <a:xfrm>
                <a:off x="2789" y="297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71" name="Oval 43"/>
              <p:cNvSpPr>
                <a:spLocks noChangeArrowheads="1"/>
              </p:cNvSpPr>
              <p:nvPr/>
            </p:nvSpPr>
            <p:spPr bwMode="auto">
              <a:xfrm>
                <a:off x="2018" y="388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72" name="Oval 44"/>
              <p:cNvSpPr>
                <a:spLocks noChangeArrowheads="1"/>
              </p:cNvSpPr>
              <p:nvPr/>
            </p:nvSpPr>
            <p:spPr bwMode="auto">
              <a:xfrm>
                <a:off x="2426" y="388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73" name="Line 45"/>
              <p:cNvSpPr>
                <a:spLocks noChangeShapeType="1"/>
              </p:cNvSpPr>
              <p:nvPr/>
            </p:nvSpPr>
            <p:spPr bwMode="auto">
              <a:xfrm>
                <a:off x="2064" y="2795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74" name="Line 46"/>
              <p:cNvSpPr>
                <a:spLocks noChangeShapeType="1"/>
              </p:cNvSpPr>
              <p:nvPr/>
            </p:nvSpPr>
            <p:spPr bwMode="auto">
              <a:xfrm>
                <a:off x="2472" y="2795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75" name="Line 47"/>
              <p:cNvSpPr>
                <a:spLocks noChangeShapeType="1"/>
              </p:cNvSpPr>
              <p:nvPr/>
            </p:nvSpPr>
            <p:spPr bwMode="auto">
              <a:xfrm>
                <a:off x="2835" y="2795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776" name="Oval 48"/>
              <p:cNvSpPr>
                <a:spLocks noChangeArrowheads="1"/>
              </p:cNvSpPr>
              <p:nvPr/>
            </p:nvSpPr>
            <p:spPr bwMode="auto">
              <a:xfrm>
                <a:off x="2789" y="388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3777" name="AutoShape 49"/>
              <p:cNvCxnSpPr>
                <a:cxnSpLocks noChangeShapeType="1"/>
                <a:stCxn id="73771" idx="6"/>
                <a:endCxn id="73769" idx="2"/>
              </p:cNvCxnSpPr>
              <p:nvPr/>
            </p:nvCxnSpPr>
            <p:spPr bwMode="auto">
              <a:xfrm flipV="1">
                <a:off x="2118" y="3022"/>
                <a:ext cx="298" cy="907"/>
              </a:xfrm>
              <a:prstGeom prst="bentConnector3">
                <a:avLst>
                  <a:gd name="adj1" fmla="val 5000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778" name="AutoShape 50"/>
              <p:cNvCxnSpPr>
                <a:cxnSpLocks noChangeShapeType="1"/>
                <a:stCxn id="73772" idx="6"/>
                <a:endCxn id="73770" idx="2"/>
              </p:cNvCxnSpPr>
              <p:nvPr/>
            </p:nvCxnSpPr>
            <p:spPr bwMode="auto">
              <a:xfrm flipV="1">
                <a:off x="2526" y="3022"/>
                <a:ext cx="253" cy="907"/>
              </a:xfrm>
              <a:prstGeom prst="bentConnector3">
                <a:avLst>
                  <a:gd name="adj1" fmla="val 49801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779" name="AutoShape 51"/>
              <p:cNvCxnSpPr>
                <a:cxnSpLocks noChangeShapeType="1"/>
                <a:stCxn id="73776" idx="4"/>
                <a:endCxn id="73768" idx="2"/>
              </p:cNvCxnSpPr>
              <p:nvPr/>
            </p:nvCxnSpPr>
            <p:spPr bwMode="auto">
              <a:xfrm rot="16200000" flipV="1">
                <a:off x="1940" y="3090"/>
                <a:ext cx="962" cy="826"/>
              </a:xfrm>
              <a:prstGeom prst="bentConnector4">
                <a:avLst>
                  <a:gd name="adj1" fmla="val -13931"/>
                  <a:gd name="adj2" fmla="val 116222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3780" name="Line 52"/>
            <p:cNvSpPr>
              <a:spLocks noChangeShapeType="1"/>
            </p:cNvSpPr>
            <p:nvPr/>
          </p:nvSpPr>
          <p:spPr bwMode="auto">
            <a:xfrm rot="10800000">
              <a:off x="204" y="3076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73781" name="Rectangle 53"/>
          <p:cNvSpPr>
            <a:spLocks noChangeArrowheads="1"/>
          </p:cNvSpPr>
          <p:nvPr/>
        </p:nvSpPr>
        <p:spPr bwMode="auto">
          <a:xfrm>
            <a:off x="539750" y="188913"/>
            <a:ext cx="799306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Určete označení daného zapojení a nakreslete fázorový diagram</a:t>
            </a:r>
          </a:p>
        </p:txBody>
      </p:sp>
      <p:grpSp>
        <p:nvGrpSpPr>
          <p:cNvPr id="73892" name="Group 164"/>
          <p:cNvGrpSpPr>
            <a:grpSpLocks/>
          </p:cNvGrpSpPr>
          <p:nvPr/>
        </p:nvGrpSpPr>
        <p:grpSpPr bwMode="auto">
          <a:xfrm>
            <a:off x="250825" y="1484313"/>
            <a:ext cx="2233613" cy="2449512"/>
            <a:chOff x="158" y="935"/>
            <a:chExt cx="1407" cy="1543"/>
          </a:xfrm>
        </p:grpSpPr>
        <p:grpSp>
          <p:nvGrpSpPr>
            <p:cNvPr id="73891" name="Group 163"/>
            <p:cNvGrpSpPr>
              <a:grpSpLocks/>
            </p:cNvGrpSpPr>
            <p:nvPr/>
          </p:nvGrpSpPr>
          <p:grpSpPr bwMode="auto">
            <a:xfrm>
              <a:off x="430" y="935"/>
              <a:ext cx="909" cy="1406"/>
              <a:chOff x="430" y="935"/>
              <a:chExt cx="909" cy="1406"/>
            </a:xfrm>
          </p:grpSpPr>
          <p:grpSp>
            <p:nvGrpSpPr>
              <p:cNvPr id="73785" name="Group 57"/>
              <p:cNvGrpSpPr>
                <a:grpSpLocks/>
              </p:cNvGrpSpPr>
              <p:nvPr/>
            </p:nvGrpSpPr>
            <p:grpSpPr bwMode="auto">
              <a:xfrm rot="10800000">
                <a:off x="1201" y="1252"/>
                <a:ext cx="92" cy="816"/>
                <a:chOff x="3920" y="2795"/>
                <a:chExt cx="92" cy="816"/>
              </a:xfrm>
            </p:grpSpPr>
            <p:sp>
              <p:nvSpPr>
                <p:cNvPr id="73786" name="Arc 58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87" name="Arc 59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88" name="Arc 60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89" name="Arc 61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90" name="Arc 62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91" name="Arc 63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92" name="Line 6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793" name="Line 6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3794" name="Group 66"/>
              <p:cNvGrpSpPr>
                <a:grpSpLocks/>
              </p:cNvGrpSpPr>
              <p:nvPr/>
            </p:nvGrpSpPr>
            <p:grpSpPr bwMode="auto">
              <a:xfrm rot="10800000">
                <a:off x="793" y="1252"/>
                <a:ext cx="92" cy="816"/>
                <a:chOff x="3920" y="2795"/>
                <a:chExt cx="92" cy="816"/>
              </a:xfrm>
            </p:grpSpPr>
            <p:sp>
              <p:nvSpPr>
                <p:cNvPr id="73795" name="Arc 67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96" name="Arc 68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97" name="Arc 69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98" name="Arc 70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799" name="Arc 71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00" name="Arc 72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01" name="Line 7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802" name="Line 7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3803" name="Group 75"/>
              <p:cNvGrpSpPr>
                <a:grpSpLocks/>
              </p:cNvGrpSpPr>
              <p:nvPr/>
            </p:nvGrpSpPr>
            <p:grpSpPr bwMode="auto">
              <a:xfrm rot="10800000">
                <a:off x="430" y="1252"/>
                <a:ext cx="92" cy="816"/>
                <a:chOff x="3920" y="2795"/>
                <a:chExt cx="92" cy="816"/>
              </a:xfrm>
            </p:grpSpPr>
            <p:sp>
              <p:nvSpPr>
                <p:cNvPr id="73804" name="Arc 76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05" name="Arc 77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06" name="Arc 78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07" name="Arc 79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08" name="Arc 80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09" name="Arc 81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810" name="Line 8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811" name="Line 8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3812" name="Oval 84"/>
              <p:cNvSpPr>
                <a:spLocks noChangeArrowheads="1"/>
              </p:cNvSpPr>
              <p:nvPr/>
            </p:nvSpPr>
            <p:spPr bwMode="auto">
              <a:xfrm rot="10800000">
                <a:off x="1249" y="206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13" name="Oval 85"/>
              <p:cNvSpPr>
                <a:spLocks noChangeArrowheads="1"/>
              </p:cNvSpPr>
              <p:nvPr/>
            </p:nvSpPr>
            <p:spPr bwMode="auto">
              <a:xfrm rot="10800000">
                <a:off x="841" y="206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14" name="Oval 86"/>
              <p:cNvSpPr>
                <a:spLocks noChangeArrowheads="1"/>
              </p:cNvSpPr>
              <p:nvPr/>
            </p:nvSpPr>
            <p:spPr bwMode="auto">
              <a:xfrm rot="10800000">
                <a:off x="478" y="206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15" name="Oval 87"/>
              <p:cNvSpPr>
                <a:spLocks noChangeArrowheads="1"/>
              </p:cNvSpPr>
              <p:nvPr/>
            </p:nvSpPr>
            <p:spPr bwMode="auto">
              <a:xfrm rot="10800000">
                <a:off x="1249" y="1162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16" name="Oval 88"/>
              <p:cNvSpPr>
                <a:spLocks noChangeArrowheads="1"/>
              </p:cNvSpPr>
              <p:nvPr/>
            </p:nvSpPr>
            <p:spPr bwMode="auto">
              <a:xfrm rot="10800000">
                <a:off x="841" y="1162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17" name="Line 89"/>
              <p:cNvSpPr>
                <a:spLocks noChangeShapeType="1"/>
              </p:cNvSpPr>
              <p:nvPr/>
            </p:nvSpPr>
            <p:spPr bwMode="auto">
              <a:xfrm rot="10800000">
                <a:off x="1293" y="2159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18" name="Line 90"/>
              <p:cNvSpPr>
                <a:spLocks noChangeShapeType="1"/>
              </p:cNvSpPr>
              <p:nvPr/>
            </p:nvSpPr>
            <p:spPr bwMode="auto">
              <a:xfrm rot="10800000">
                <a:off x="885" y="2159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19" name="Line 91"/>
              <p:cNvSpPr>
                <a:spLocks noChangeShapeType="1"/>
              </p:cNvSpPr>
              <p:nvPr/>
            </p:nvSpPr>
            <p:spPr bwMode="auto">
              <a:xfrm rot="10800000">
                <a:off x="522" y="2159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20" name="Oval 92"/>
              <p:cNvSpPr>
                <a:spLocks noChangeArrowheads="1"/>
              </p:cNvSpPr>
              <p:nvPr/>
            </p:nvSpPr>
            <p:spPr bwMode="auto">
              <a:xfrm rot="10800000">
                <a:off x="478" y="1162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3821" name="Oval 93"/>
              <p:cNvSpPr>
                <a:spLocks noChangeArrowheads="1"/>
              </p:cNvSpPr>
              <p:nvPr/>
            </p:nvSpPr>
            <p:spPr bwMode="auto">
              <a:xfrm rot="10800000">
                <a:off x="841" y="935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3822" name="AutoShape 94"/>
              <p:cNvCxnSpPr>
                <a:cxnSpLocks noChangeShapeType="1"/>
                <a:stCxn id="73815" idx="4"/>
                <a:endCxn id="73821" idx="2"/>
              </p:cNvCxnSpPr>
              <p:nvPr/>
            </p:nvCxnSpPr>
            <p:spPr bwMode="auto">
              <a:xfrm rot="5400000" flipH="1">
                <a:off x="1032" y="889"/>
                <a:ext cx="172" cy="353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823" name="AutoShape 95"/>
              <p:cNvCxnSpPr>
                <a:cxnSpLocks noChangeShapeType="1"/>
                <a:stCxn id="73821" idx="0"/>
                <a:endCxn id="73816" idx="4"/>
              </p:cNvCxnSpPr>
              <p:nvPr/>
            </p:nvCxnSpPr>
            <p:spPr bwMode="auto">
              <a:xfrm>
                <a:off x="886" y="1035"/>
                <a:ext cx="0" cy="117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824" name="AutoShape 96"/>
              <p:cNvCxnSpPr>
                <a:cxnSpLocks noChangeShapeType="1"/>
                <a:stCxn id="73821" idx="6"/>
                <a:endCxn id="73820" idx="4"/>
              </p:cNvCxnSpPr>
              <p:nvPr/>
            </p:nvCxnSpPr>
            <p:spPr bwMode="auto">
              <a:xfrm rot="10800000" flipV="1">
                <a:off x="523" y="980"/>
                <a:ext cx="308" cy="172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890" name="Group 162"/>
            <p:cNvGrpSpPr>
              <a:grpSpLocks/>
            </p:cNvGrpSpPr>
            <p:nvPr/>
          </p:nvGrpSpPr>
          <p:grpSpPr bwMode="auto">
            <a:xfrm>
              <a:off x="261" y="1032"/>
              <a:ext cx="1304" cy="1446"/>
              <a:chOff x="261" y="1032"/>
              <a:chExt cx="1304" cy="1446"/>
            </a:xfrm>
          </p:grpSpPr>
          <p:sp>
            <p:nvSpPr>
              <p:cNvPr id="73826" name="Text Box 98"/>
              <p:cNvSpPr txBox="1">
                <a:spLocks noChangeArrowheads="1"/>
              </p:cNvSpPr>
              <p:nvPr/>
            </p:nvSpPr>
            <p:spPr bwMode="auto">
              <a:xfrm>
                <a:off x="885" y="2305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3827" name="Text Box 99"/>
              <p:cNvSpPr txBox="1">
                <a:spLocks noChangeArrowheads="1"/>
              </p:cNvSpPr>
              <p:nvPr/>
            </p:nvSpPr>
            <p:spPr bwMode="auto">
              <a:xfrm>
                <a:off x="534" y="2305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3828" name="Text Box 100"/>
              <p:cNvSpPr txBox="1">
                <a:spLocks noChangeArrowheads="1"/>
              </p:cNvSpPr>
              <p:nvPr/>
            </p:nvSpPr>
            <p:spPr bwMode="auto">
              <a:xfrm>
                <a:off x="1020" y="10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3829" name="Text Box 101"/>
              <p:cNvSpPr txBox="1">
                <a:spLocks noChangeArrowheads="1"/>
              </p:cNvSpPr>
              <p:nvPr/>
            </p:nvSpPr>
            <p:spPr bwMode="auto">
              <a:xfrm>
                <a:off x="612" y="10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3830" name="Text Box 102"/>
              <p:cNvSpPr txBox="1">
                <a:spLocks noChangeArrowheads="1"/>
              </p:cNvSpPr>
              <p:nvPr/>
            </p:nvSpPr>
            <p:spPr bwMode="auto">
              <a:xfrm>
                <a:off x="261" y="10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3831" name="Text Box 103"/>
              <p:cNvSpPr txBox="1">
                <a:spLocks noChangeArrowheads="1"/>
              </p:cNvSpPr>
              <p:nvPr/>
            </p:nvSpPr>
            <p:spPr bwMode="auto">
              <a:xfrm>
                <a:off x="1293" y="2305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sp>
          <p:nvSpPr>
            <p:cNvPr id="73832" name="Line 104"/>
            <p:cNvSpPr>
              <a:spLocks noChangeShapeType="1"/>
            </p:cNvSpPr>
            <p:nvPr/>
          </p:nvSpPr>
          <p:spPr bwMode="auto">
            <a:xfrm rot="21600000">
              <a:off x="158" y="1207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73889" name="Group 161"/>
          <p:cNvGrpSpPr>
            <a:grpSpLocks/>
          </p:cNvGrpSpPr>
          <p:nvPr/>
        </p:nvGrpSpPr>
        <p:grpSpPr bwMode="auto">
          <a:xfrm>
            <a:off x="539750" y="3573463"/>
            <a:ext cx="2016125" cy="863600"/>
            <a:chOff x="340" y="2251"/>
            <a:chExt cx="1270" cy="544"/>
          </a:xfrm>
        </p:grpSpPr>
        <p:sp>
          <p:nvSpPr>
            <p:cNvPr id="73835" name="Rectangle 107"/>
            <p:cNvSpPr>
              <a:spLocks noChangeArrowheads="1"/>
            </p:cNvSpPr>
            <p:nvPr/>
          </p:nvSpPr>
          <p:spPr bwMode="auto">
            <a:xfrm>
              <a:off x="340" y="2251"/>
              <a:ext cx="1270" cy="544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3836" name="Oval 108"/>
            <p:cNvSpPr>
              <a:spLocks noChangeArrowheads="1"/>
            </p:cNvSpPr>
            <p:nvPr/>
          </p:nvSpPr>
          <p:spPr bwMode="auto">
            <a:xfrm>
              <a:off x="476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3837" name="Oval 109"/>
            <p:cNvSpPr>
              <a:spLocks noChangeArrowheads="1"/>
            </p:cNvSpPr>
            <p:nvPr/>
          </p:nvSpPr>
          <p:spPr bwMode="auto">
            <a:xfrm>
              <a:off x="884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3838" name="Oval 110"/>
            <p:cNvSpPr>
              <a:spLocks noChangeArrowheads="1"/>
            </p:cNvSpPr>
            <p:nvPr/>
          </p:nvSpPr>
          <p:spPr bwMode="auto">
            <a:xfrm>
              <a:off x="1247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3839" name="Oval 111"/>
            <p:cNvSpPr>
              <a:spLocks noChangeArrowheads="1"/>
            </p:cNvSpPr>
            <p:nvPr/>
          </p:nvSpPr>
          <p:spPr bwMode="auto">
            <a:xfrm>
              <a:off x="476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3840" name="Oval 112"/>
            <p:cNvSpPr>
              <a:spLocks noChangeArrowheads="1"/>
            </p:cNvSpPr>
            <p:nvPr/>
          </p:nvSpPr>
          <p:spPr bwMode="auto">
            <a:xfrm>
              <a:off x="839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3841" name="Oval 113"/>
            <p:cNvSpPr>
              <a:spLocks noChangeArrowheads="1"/>
            </p:cNvSpPr>
            <p:nvPr/>
          </p:nvSpPr>
          <p:spPr bwMode="auto">
            <a:xfrm>
              <a:off x="1247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73847" name="Line 119"/>
          <p:cNvSpPr>
            <a:spLocks noChangeShapeType="1"/>
          </p:cNvSpPr>
          <p:nvPr/>
        </p:nvSpPr>
        <p:spPr bwMode="auto">
          <a:xfrm flipV="1">
            <a:off x="6480175" y="2349500"/>
            <a:ext cx="0" cy="158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48" name="Line 120"/>
          <p:cNvSpPr>
            <a:spLocks noChangeShapeType="1"/>
          </p:cNvSpPr>
          <p:nvPr/>
        </p:nvSpPr>
        <p:spPr bwMode="auto">
          <a:xfrm rot="7200000" flipV="1">
            <a:off x="7161213" y="3536950"/>
            <a:ext cx="0" cy="158432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49" name="Line 121"/>
          <p:cNvSpPr>
            <a:spLocks noChangeShapeType="1"/>
          </p:cNvSpPr>
          <p:nvPr/>
        </p:nvSpPr>
        <p:spPr bwMode="auto">
          <a:xfrm rot="14400000" flipV="1">
            <a:off x="5794376" y="3536950"/>
            <a:ext cx="0" cy="15843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50" name="Line 122"/>
          <p:cNvSpPr>
            <a:spLocks noChangeShapeType="1"/>
          </p:cNvSpPr>
          <p:nvPr/>
        </p:nvSpPr>
        <p:spPr bwMode="auto">
          <a:xfrm flipV="1">
            <a:off x="7164388" y="2782888"/>
            <a:ext cx="0" cy="2301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53" name="Line 125"/>
          <p:cNvSpPr>
            <a:spLocks noChangeShapeType="1"/>
          </p:cNvSpPr>
          <p:nvPr/>
        </p:nvSpPr>
        <p:spPr bwMode="auto">
          <a:xfrm rot="1800000" flipV="1">
            <a:off x="6938963" y="2220913"/>
            <a:ext cx="0" cy="1836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69" name="Text Box 141"/>
          <p:cNvSpPr txBox="1">
            <a:spLocks noChangeArrowheads="1"/>
          </p:cNvSpPr>
          <p:nvPr/>
        </p:nvSpPr>
        <p:spPr bwMode="auto">
          <a:xfrm>
            <a:off x="4859338" y="1773238"/>
            <a:ext cx="1944687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330</a:t>
            </a:r>
            <a:r>
              <a:rPr lang="cs-CZ" altLang="cs-CZ" sz="1600" baseline="30000"/>
              <a:t>0</a:t>
            </a:r>
            <a:r>
              <a:rPr lang="cs-CZ" altLang="cs-CZ" sz="1600"/>
              <a:t> = 11 hodin</a:t>
            </a:r>
          </a:p>
        </p:txBody>
      </p:sp>
      <p:sp>
        <p:nvSpPr>
          <p:cNvPr id="73874" name="Text Box 146"/>
          <p:cNvSpPr txBox="1">
            <a:spLocks noChangeArrowheads="1"/>
          </p:cNvSpPr>
          <p:nvPr/>
        </p:nvSpPr>
        <p:spPr bwMode="auto">
          <a:xfrm>
            <a:off x="6219825" y="2278063"/>
            <a:ext cx="2127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3875" name="Text Box 147"/>
          <p:cNvSpPr txBox="1">
            <a:spLocks noChangeArrowheads="1"/>
          </p:cNvSpPr>
          <p:nvPr/>
        </p:nvSpPr>
        <p:spPr bwMode="auto">
          <a:xfrm>
            <a:off x="7815263" y="4378325"/>
            <a:ext cx="2000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3876" name="Text Box 148"/>
          <p:cNvSpPr txBox="1">
            <a:spLocks noChangeArrowheads="1"/>
          </p:cNvSpPr>
          <p:nvPr/>
        </p:nvSpPr>
        <p:spPr bwMode="auto">
          <a:xfrm>
            <a:off x="5167313" y="4667250"/>
            <a:ext cx="2508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3877" name="Text Box 149"/>
          <p:cNvSpPr txBox="1">
            <a:spLocks noChangeArrowheads="1"/>
          </p:cNvSpPr>
          <p:nvPr/>
        </p:nvSpPr>
        <p:spPr bwMode="auto">
          <a:xfrm>
            <a:off x="6877050" y="5026025"/>
            <a:ext cx="2254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3878" name="Text Box 150"/>
          <p:cNvSpPr txBox="1">
            <a:spLocks noChangeArrowheads="1"/>
          </p:cNvSpPr>
          <p:nvPr/>
        </p:nvSpPr>
        <p:spPr bwMode="auto">
          <a:xfrm>
            <a:off x="7235825" y="2708275"/>
            <a:ext cx="2381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3879" name="Text Box 151"/>
          <p:cNvSpPr txBox="1">
            <a:spLocks noChangeArrowheads="1"/>
          </p:cNvSpPr>
          <p:nvPr/>
        </p:nvSpPr>
        <p:spPr bwMode="auto">
          <a:xfrm>
            <a:off x="5057775" y="3513138"/>
            <a:ext cx="2889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3881" name="Line 153"/>
          <p:cNvSpPr>
            <a:spLocks noChangeShapeType="1"/>
          </p:cNvSpPr>
          <p:nvPr/>
        </p:nvSpPr>
        <p:spPr bwMode="auto">
          <a:xfrm rot="7200000" flipV="1">
            <a:off x="6154738" y="3357562"/>
            <a:ext cx="0" cy="23018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82" name="Line 154"/>
          <p:cNvSpPr>
            <a:spLocks noChangeShapeType="1"/>
          </p:cNvSpPr>
          <p:nvPr/>
        </p:nvSpPr>
        <p:spPr bwMode="auto">
          <a:xfrm rot="14400000" flipV="1">
            <a:off x="6154738" y="2206625"/>
            <a:ext cx="0" cy="23018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85" name="Freeform 157"/>
          <p:cNvSpPr>
            <a:spLocks/>
          </p:cNvSpPr>
          <p:nvPr/>
        </p:nvSpPr>
        <p:spPr bwMode="auto">
          <a:xfrm>
            <a:off x="6005513" y="3565525"/>
            <a:ext cx="844550" cy="790575"/>
          </a:xfrm>
          <a:custGeom>
            <a:avLst/>
            <a:gdLst>
              <a:gd name="T0" fmla="*/ 400 w 532"/>
              <a:gd name="T1" fmla="*/ 51 h 498"/>
              <a:gd name="T2" fmla="*/ 530 w 532"/>
              <a:gd name="T3" fmla="*/ 216 h 498"/>
              <a:gd name="T4" fmla="*/ 412 w 532"/>
              <a:gd name="T5" fmla="*/ 458 h 498"/>
              <a:gd name="T6" fmla="*/ 127 w 532"/>
              <a:gd name="T7" fmla="*/ 454 h 498"/>
              <a:gd name="T8" fmla="*/ 33 w 532"/>
              <a:gd name="T9" fmla="*/ 310 h 498"/>
              <a:gd name="T10" fmla="*/ 19 w 532"/>
              <a:gd name="T11" fmla="*/ 173 h 498"/>
              <a:gd name="T12" fmla="*/ 148 w 532"/>
              <a:gd name="T13" fmla="*/ 29 h 498"/>
              <a:gd name="T14" fmla="*/ 271 w 532"/>
              <a:gd name="T15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2" h="498">
                <a:moveTo>
                  <a:pt x="400" y="51"/>
                </a:moveTo>
                <a:cubicBezTo>
                  <a:pt x="422" y="78"/>
                  <a:pt x="528" y="148"/>
                  <a:pt x="530" y="216"/>
                </a:cubicBezTo>
                <a:cubicBezTo>
                  <a:pt x="532" y="284"/>
                  <a:pt x="479" y="418"/>
                  <a:pt x="412" y="458"/>
                </a:cubicBezTo>
                <a:cubicBezTo>
                  <a:pt x="345" y="498"/>
                  <a:pt x="190" y="479"/>
                  <a:pt x="127" y="454"/>
                </a:cubicBezTo>
                <a:cubicBezTo>
                  <a:pt x="64" y="429"/>
                  <a:pt x="51" y="357"/>
                  <a:pt x="33" y="310"/>
                </a:cubicBezTo>
                <a:cubicBezTo>
                  <a:pt x="15" y="263"/>
                  <a:pt x="0" y="220"/>
                  <a:pt x="19" y="173"/>
                </a:cubicBezTo>
                <a:cubicBezTo>
                  <a:pt x="38" y="126"/>
                  <a:pt x="106" y="58"/>
                  <a:pt x="148" y="29"/>
                </a:cubicBezTo>
                <a:cubicBezTo>
                  <a:pt x="190" y="0"/>
                  <a:pt x="246" y="6"/>
                  <a:pt x="27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886" name="Text Box 158"/>
          <p:cNvSpPr txBox="1">
            <a:spLocks noChangeArrowheads="1"/>
          </p:cNvSpPr>
          <p:nvPr/>
        </p:nvSpPr>
        <p:spPr bwMode="auto">
          <a:xfrm>
            <a:off x="2987675" y="5876925"/>
            <a:ext cx="2881313" cy="377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Dané zapojení Dy11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3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3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47" grpId="0" animBg="1"/>
      <p:bldP spid="73848" grpId="0" animBg="1"/>
      <p:bldP spid="73849" grpId="0" animBg="1"/>
      <p:bldP spid="73850" grpId="0" animBg="1"/>
      <p:bldP spid="73853" grpId="0" animBg="1"/>
      <p:bldP spid="73869" grpId="0" animBg="1"/>
      <p:bldP spid="73874" grpId="0"/>
      <p:bldP spid="73875" grpId="0"/>
      <p:bldP spid="73876" grpId="0"/>
      <p:bldP spid="73877" grpId="0"/>
      <p:bldP spid="73878" grpId="0"/>
      <p:bldP spid="73879" grpId="0"/>
      <p:bldP spid="73881" grpId="0" animBg="1"/>
      <p:bldP spid="73882" grpId="0" animBg="1"/>
      <p:bldP spid="73885" grpId="0" animBg="1"/>
      <p:bldP spid="738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84" name="Group 332"/>
          <p:cNvGrpSpPr>
            <a:grpSpLocks/>
          </p:cNvGrpSpPr>
          <p:nvPr/>
        </p:nvGrpSpPr>
        <p:grpSpPr bwMode="auto">
          <a:xfrm>
            <a:off x="611188" y="4581525"/>
            <a:ext cx="2520950" cy="2232025"/>
            <a:chOff x="158" y="2886"/>
            <a:chExt cx="1588" cy="1406"/>
          </a:xfrm>
        </p:grpSpPr>
        <p:sp>
          <p:nvSpPr>
            <p:cNvPr id="74910" name="Oval 158"/>
            <p:cNvSpPr>
              <a:spLocks noChangeArrowheads="1"/>
            </p:cNvSpPr>
            <p:nvPr/>
          </p:nvSpPr>
          <p:spPr bwMode="auto">
            <a:xfrm>
              <a:off x="385" y="4066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15" name="Oval 163"/>
            <p:cNvSpPr>
              <a:spLocks noChangeArrowheads="1"/>
            </p:cNvSpPr>
            <p:nvPr/>
          </p:nvSpPr>
          <p:spPr bwMode="auto">
            <a:xfrm>
              <a:off x="1394" y="4066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74880" name="Group 128"/>
            <p:cNvGrpSpPr>
              <a:grpSpLocks/>
            </p:cNvGrpSpPr>
            <p:nvPr/>
          </p:nvGrpSpPr>
          <p:grpSpPr bwMode="auto">
            <a:xfrm rot="10800000">
              <a:off x="340" y="3249"/>
              <a:ext cx="92" cy="816"/>
              <a:chOff x="3920" y="2795"/>
              <a:chExt cx="92" cy="816"/>
            </a:xfrm>
          </p:grpSpPr>
          <p:sp>
            <p:nvSpPr>
              <p:cNvPr id="74881" name="Arc 129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82" name="Arc 130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83" name="Arc 131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84" name="Arc 132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85" name="Arc 133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86" name="Arc 134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87" name="Line 135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888" name="Line 136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4889" name="Group 137"/>
            <p:cNvGrpSpPr>
              <a:grpSpLocks/>
            </p:cNvGrpSpPr>
            <p:nvPr/>
          </p:nvGrpSpPr>
          <p:grpSpPr bwMode="auto">
            <a:xfrm rot="10800000">
              <a:off x="838" y="3249"/>
              <a:ext cx="92" cy="816"/>
              <a:chOff x="3920" y="2795"/>
              <a:chExt cx="92" cy="816"/>
            </a:xfrm>
          </p:grpSpPr>
          <p:sp>
            <p:nvSpPr>
              <p:cNvPr id="74890" name="Arc 138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91" name="Arc 139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92" name="Arc 140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93" name="Arc 141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94" name="Arc 142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95" name="Arc 143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896" name="Line 144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897" name="Line 145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4898" name="Group 146"/>
            <p:cNvGrpSpPr>
              <a:grpSpLocks/>
            </p:cNvGrpSpPr>
            <p:nvPr/>
          </p:nvGrpSpPr>
          <p:grpSpPr bwMode="auto">
            <a:xfrm rot="10800000">
              <a:off x="1338" y="3249"/>
              <a:ext cx="92" cy="816"/>
              <a:chOff x="3920" y="2795"/>
              <a:chExt cx="92" cy="816"/>
            </a:xfrm>
          </p:grpSpPr>
          <p:sp>
            <p:nvSpPr>
              <p:cNvPr id="74899" name="Arc 147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900" name="Arc 148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901" name="Arc 149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902" name="Arc 150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903" name="Arc 151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904" name="Arc 152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4905" name="Line 153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906" name="Line 154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4907" name="Oval 155"/>
            <p:cNvSpPr>
              <a:spLocks noChangeArrowheads="1"/>
            </p:cNvSpPr>
            <p:nvPr/>
          </p:nvSpPr>
          <p:spPr bwMode="auto">
            <a:xfrm>
              <a:off x="385" y="3158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08" name="Oval 156"/>
            <p:cNvSpPr>
              <a:spLocks noChangeArrowheads="1"/>
            </p:cNvSpPr>
            <p:nvPr/>
          </p:nvSpPr>
          <p:spPr bwMode="auto">
            <a:xfrm>
              <a:off x="885" y="3158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09" name="Oval 157"/>
            <p:cNvSpPr>
              <a:spLocks noChangeArrowheads="1"/>
            </p:cNvSpPr>
            <p:nvPr/>
          </p:nvSpPr>
          <p:spPr bwMode="auto">
            <a:xfrm>
              <a:off x="1382" y="315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11" name="Oval 159"/>
            <p:cNvSpPr>
              <a:spLocks noChangeArrowheads="1"/>
            </p:cNvSpPr>
            <p:nvPr/>
          </p:nvSpPr>
          <p:spPr bwMode="auto">
            <a:xfrm>
              <a:off x="885" y="4066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12" name="Line 160"/>
            <p:cNvSpPr>
              <a:spLocks noChangeShapeType="1"/>
            </p:cNvSpPr>
            <p:nvPr/>
          </p:nvSpPr>
          <p:spPr bwMode="auto">
            <a:xfrm>
              <a:off x="431" y="3022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4913" name="Line 161"/>
            <p:cNvSpPr>
              <a:spLocks noChangeShapeType="1"/>
            </p:cNvSpPr>
            <p:nvPr/>
          </p:nvSpPr>
          <p:spPr bwMode="auto">
            <a:xfrm>
              <a:off x="930" y="3022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4914" name="Line 162"/>
            <p:cNvSpPr>
              <a:spLocks noChangeShapeType="1"/>
            </p:cNvSpPr>
            <p:nvPr/>
          </p:nvSpPr>
          <p:spPr bwMode="auto">
            <a:xfrm>
              <a:off x="1428" y="3022"/>
              <a:ext cx="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4916" name="Oval 164"/>
            <p:cNvSpPr>
              <a:spLocks noChangeArrowheads="1"/>
            </p:cNvSpPr>
            <p:nvPr/>
          </p:nvSpPr>
          <p:spPr bwMode="auto">
            <a:xfrm>
              <a:off x="885" y="4202"/>
              <a:ext cx="90" cy="90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74917" name="AutoShape 165"/>
            <p:cNvCxnSpPr>
              <a:cxnSpLocks noChangeShapeType="1"/>
              <a:stCxn id="74910" idx="4"/>
              <a:endCxn id="74916" idx="2"/>
            </p:cNvCxnSpPr>
            <p:nvPr/>
          </p:nvCxnSpPr>
          <p:spPr bwMode="auto">
            <a:xfrm rot="16200000" flipH="1">
              <a:off x="612" y="3984"/>
              <a:ext cx="81" cy="445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919" name="AutoShape 167"/>
            <p:cNvCxnSpPr>
              <a:cxnSpLocks noChangeShapeType="1"/>
              <a:stCxn id="74916" idx="6"/>
              <a:endCxn id="74915" idx="4"/>
            </p:cNvCxnSpPr>
            <p:nvPr/>
          </p:nvCxnSpPr>
          <p:spPr bwMode="auto">
            <a:xfrm flipV="1">
              <a:off x="985" y="4166"/>
              <a:ext cx="454" cy="8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921" name="Text Box 169"/>
            <p:cNvSpPr txBox="1">
              <a:spLocks noChangeArrowheads="1"/>
            </p:cNvSpPr>
            <p:nvPr/>
          </p:nvSpPr>
          <p:spPr bwMode="auto">
            <a:xfrm>
              <a:off x="930" y="288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74922" name="Text Box 170"/>
            <p:cNvSpPr txBox="1">
              <a:spLocks noChangeArrowheads="1"/>
            </p:cNvSpPr>
            <p:nvPr/>
          </p:nvSpPr>
          <p:spPr bwMode="auto">
            <a:xfrm>
              <a:off x="1474" y="288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74923" name="Text Box 171"/>
            <p:cNvSpPr txBox="1">
              <a:spLocks noChangeArrowheads="1"/>
            </p:cNvSpPr>
            <p:nvPr/>
          </p:nvSpPr>
          <p:spPr bwMode="auto">
            <a:xfrm>
              <a:off x="431" y="3930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74924" name="Text Box 172"/>
            <p:cNvSpPr txBox="1">
              <a:spLocks noChangeArrowheads="1"/>
            </p:cNvSpPr>
            <p:nvPr/>
          </p:nvSpPr>
          <p:spPr bwMode="auto">
            <a:xfrm>
              <a:off x="930" y="3929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74925" name="Text Box 173"/>
            <p:cNvSpPr txBox="1">
              <a:spLocks noChangeArrowheads="1"/>
            </p:cNvSpPr>
            <p:nvPr/>
          </p:nvSpPr>
          <p:spPr bwMode="auto">
            <a:xfrm>
              <a:off x="1429" y="3929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74926" name="Text Box 174"/>
            <p:cNvSpPr txBox="1">
              <a:spLocks noChangeArrowheads="1"/>
            </p:cNvSpPr>
            <p:nvPr/>
          </p:nvSpPr>
          <p:spPr bwMode="auto">
            <a:xfrm>
              <a:off x="431" y="2886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74927" name="Line 175"/>
            <p:cNvSpPr>
              <a:spLocks noChangeShapeType="1"/>
            </p:cNvSpPr>
            <p:nvPr/>
          </p:nvSpPr>
          <p:spPr bwMode="auto">
            <a:xfrm rot="10800000">
              <a:off x="158" y="3203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75137" name="Text Box 385"/>
          <p:cNvSpPr txBox="1">
            <a:spLocks noChangeArrowheads="1"/>
          </p:cNvSpPr>
          <p:nvPr/>
        </p:nvSpPr>
        <p:spPr bwMode="auto">
          <a:xfrm>
            <a:off x="4429125" y="345122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+½</a:t>
            </a:r>
            <a:r>
              <a:rPr lang="cs-CZ" altLang="cs-CZ" sz="1600">
                <a:cs typeface="Arial" panose="020B0604020202020204" pitchFamily="34" charset="0"/>
              </a:rPr>
              <a:t>w</a:t>
            </a:r>
            <a:endParaRPr lang="en-US" altLang="cs-CZ" sz="1600">
              <a:cs typeface="Arial" panose="020B0604020202020204" pitchFamily="34" charset="0"/>
            </a:endParaRPr>
          </a:p>
        </p:txBody>
      </p:sp>
      <p:grpSp>
        <p:nvGrpSpPr>
          <p:cNvPr id="75082" name="Group 330"/>
          <p:cNvGrpSpPr>
            <a:grpSpLocks/>
          </p:cNvGrpSpPr>
          <p:nvPr/>
        </p:nvGrpSpPr>
        <p:grpSpPr bwMode="auto">
          <a:xfrm>
            <a:off x="755650" y="4222750"/>
            <a:ext cx="2592388" cy="719138"/>
            <a:chOff x="249" y="2660"/>
            <a:chExt cx="1633" cy="453"/>
          </a:xfrm>
        </p:grpSpPr>
        <p:sp>
          <p:nvSpPr>
            <p:cNvPr id="74929" name="Rectangle 177"/>
            <p:cNvSpPr>
              <a:spLocks noChangeArrowheads="1"/>
            </p:cNvSpPr>
            <p:nvPr/>
          </p:nvSpPr>
          <p:spPr bwMode="auto">
            <a:xfrm>
              <a:off x="249" y="2660"/>
              <a:ext cx="1633" cy="453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30" name="Oval 178"/>
            <p:cNvSpPr>
              <a:spLocks noChangeArrowheads="1"/>
            </p:cNvSpPr>
            <p:nvPr/>
          </p:nvSpPr>
          <p:spPr bwMode="auto">
            <a:xfrm>
              <a:off x="385" y="2931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31" name="Oval 179"/>
            <p:cNvSpPr>
              <a:spLocks noChangeArrowheads="1"/>
            </p:cNvSpPr>
            <p:nvPr/>
          </p:nvSpPr>
          <p:spPr bwMode="auto">
            <a:xfrm>
              <a:off x="884" y="2931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32" name="Oval 180"/>
            <p:cNvSpPr>
              <a:spLocks noChangeArrowheads="1"/>
            </p:cNvSpPr>
            <p:nvPr/>
          </p:nvSpPr>
          <p:spPr bwMode="auto">
            <a:xfrm>
              <a:off x="1383" y="2931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33" name="Oval 181"/>
            <p:cNvSpPr>
              <a:spLocks noChangeArrowheads="1"/>
            </p:cNvSpPr>
            <p:nvPr/>
          </p:nvSpPr>
          <p:spPr bwMode="auto">
            <a:xfrm>
              <a:off x="385" y="2749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34" name="Oval 182"/>
            <p:cNvSpPr>
              <a:spLocks noChangeArrowheads="1"/>
            </p:cNvSpPr>
            <p:nvPr/>
          </p:nvSpPr>
          <p:spPr bwMode="auto">
            <a:xfrm>
              <a:off x="884" y="2749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4935" name="Oval 183"/>
            <p:cNvSpPr>
              <a:spLocks noChangeArrowheads="1"/>
            </p:cNvSpPr>
            <p:nvPr/>
          </p:nvSpPr>
          <p:spPr bwMode="auto">
            <a:xfrm>
              <a:off x="1383" y="2749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74803" name="Rectangle 51"/>
          <p:cNvSpPr>
            <a:spLocks noChangeArrowheads="1"/>
          </p:cNvSpPr>
          <p:nvPr/>
        </p:nvSpPr>
        <p:spPr bwMode="auto">
          <a:xfrm>
            <a:off x="4356100" y="188913"/>
            <a:ext cx="42481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400" u="sng"/>
              <a:t>Určete označení daného zapojení a nakreslete fázorový diagram</a:t>
            </a:r>
          </a:p>
        </p:txBody>
      </p:sp>
      <p:sp>
        <p:nvSpPr>
          <p:cNvPr id="74877" name="Text Box 125"/>
          <p:cNvSpPr txBox="1">
            <a:spLocks noChangeArrowheads="1"/>
          </p:cNvSpPr>
          <p:nvPr/>
        </p:nvSpPr>
        <p:spPr bwMode="auto">
          <a:xfrm>
            <a:off x="5364163" y="5876925"/>
            <a:ext cx="2881312" cy="377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Dané zapojení Yzn1</a:t>
            </a:r>
          </a:p>
        </p:txBody>
      </p:sp>
      <p:cxnSp>
        <p:nvCxnSpPr>
          <p:cNvPr id="74918" name="AutoShape 166"/>
          <p:cNvCxnSpPr>
            <a:cxnSpLocks noChangeShapeType="1"/>
            <a:stCxn id="74916" idx="0"/>
            <a:endCxn id="74911" idx="4"/>
          </p:cNvCxnSpPr>
          <p:nvPr/>
        </p:nvCxnSpPr>
        <p:spPr bwMode="auto">
          <a:xfrm flipV="1">
            <a:off x="1836738" y="6613525"/>
            <a:ext cx="0" cy="41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087" name="Group 335"/>
          <p:cNvGrpSpPr>
            <a:grpSpLocks/>
          </p:cNvGrpSpPr>
          <p:nvPr/>
        </p:nvGrpSpPr>
        <p:grpSpPr bwMode="auto">
          <a:xfrm>
            <a:off x="596900" y="188913"/>
            <a:ext cx="2606675" cy="4392612"/>
            <a:chOff x="149" y="119"/>
            <a:chExt cx="1642" cy="2767"/>
          </a:xfrm>
        </p:grpSpPr>
        <p:sp>
          <p:nvSpPr>
            <p:cNvPr id="75044" name="Freeform 292"/>
            <p:cNvSpPr>
              <a:spLocks/>
            </p:cNvSpPr>
            <p:nvPr/>
          </p:nvSpPr>
          <p:spPr bwMode="auto">
            <a:xfrm rot="10800000">
              <a:off x="473" y="256"/>
              <a:ext cx="453" cy="1314"/>
            </a:xfrm>
            <a:custGeom>
              <a:avLst/>
              <a:gdLst>
                <a:gd name="T0" fmla="*/ 0 w 453"/>
                <a:gd name="T1" fmla="*/ 0 h 1496"/>
                <a:gd name="T2" fmla="*/ 0 w 453"/>
                <a:gd name="T3" fmla="*/ 136 h 1496"/>
                <a:gd name="T4" fmla="*/ 272 w 453"/>
                <a:gd name="T5" fmla="*/ 136 h 1496"/>
                <a:gd name="T6" fmla="*/ 272 w 453"/>
                <a:gd name="T7" fmla="*/ 1496 h 1496"/>
                <a:gd name="T8" fmla="*/ 453 w 453"/>
                <a:gd name="T9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96">
                  <a:moveTo>
                    <a:pt x="0" y="0"/>
                  </a:moveTo>
                  <a:lnTo>
                    <a:pt x="0" y="136"/>
                  </a:lnTo>
                  <a:lnTo>
                    <a:pt x="272" y="136"/>
                  </a:lnTo>
                  <a:lnTo>
                    <a:pt x="272" y="1496"/>
                  </a:lnTo>
                  <a:lnTo>
                    <a:pt x="453" y="1496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75071" name="Freeform 319"/>
            <p:cNvSpPr>
              <a:spLocks/>
            </p:cNvSpPr>
            <p:nvPr/>
          </p:nvSpPr>
          <p:spPr bwMode="auto">
            <a:xfrm rot="10800000">
              <a:off x="975" y="254"/>
              <a:ext cx="450" cy="1316"/>
            </a:xfrm>
            <a:custGeom>
              <a:avLst/>
              <a:gdLst>
                <a:gd name="T0" fmla="*/ 0 w 453"/>
                <a:gd name="T1" fmla="*/ 0 h 1496"/>
                <a:gd name="T2" fmla="*/ 0 w 453"/>
                <a:gd name="T3" fmla="*/ 136 h 1496"/>
                <a:gd name="T4" fmla="*/ 272 w 453"/>
                <a:gd name="T5" fmla="*/ 136 h 1496"/>
                <a:gd name="T6" fmla="*/ 272 w 453"/>
                <a:gd name="T7" fmla="*/ 1496 h 1496"/>
                <a:gd name="T8" fmla="*/ 453 w 453"/>
                <a:gd name="T9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1496">
                  <a:moveTo>
                    <a:pt x="0" y="0"/>
                  </a:moveTo>
                  <a:lnTo>
                    <a:pt x="0" y="136"/>
                  </a:lnTo>
                  <a:lnTo>
                    <a:pt x="272" y="136"/>
                  </a:lnTo>
                  <a:lnTo>
                    <a:pt x="272" y="1496"/>
                  </a:lnTo>
                  <a:lnTo>
                    <a:pt x="453" y="1496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75086" name="Group 334"/>
            <p:cNvGrpSpPr>
              <a:grpSpLocks/>
            </p:cNvGrpSpPr>
            <p:nvPr/>
          </p:nvGrpSpPr>
          <p:grpSpPr bwMode="auto">
            <a:xfrm>
              <a:off x="149" y="119"/>
              <a:ext cx="1642" cy="2767"/>
              <a:chOff x="156" y="119"/>
              <a:chExt cx="1642" cy="2767"/>
            </a:xfrm>
          </p:grpSpPr>
          <p:grpSp>
            <p:nvGrpSpPr>
              <p:cNvPr id="75085" name="Group 333"/>
              <p:cNvGrpSpPr>
                <a:grpSpLocks/>
              </p:cNvGrpSpPr>
              <p:nvPr/>
            </p:nvGrpSpPr>
            <p:grpSpPr bwMode="auto">
              <a:xfrm>
                <a:off x="156" y="119"/>
                <a:ext cx="1642" cy="2767"/>
                <a:chOff x="156" y="119"/>
                <a:chExt cx="1642" cy="2767"/>
              </a:xfrm>
            </p:grpSpPr>
            <p:sp>
              <p:nvSpPr>
                <p:cNvPr id="74992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657" y="164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800" b="0"/>
                    <a:t>v</a:t>
                  </a:r>
                  <a:r>
                    <a:rPr lang="cs-CZ" altLang="cs-CZ" sz="1800" b="0" baseline="-25000"/>
                    <a:t>2</a:t>
                  </a:r>
                </a:p>
              </p:txBody>
            </p:sp>
            <p:sp>
              <p:nvSpPr>
                <p:cNvPr id="74993" name="Text Box 241"/>
                <p:cNvSpPr txBox="1">
                  <a:spLocks noChangeArrowheads="1"/>
                </p:cNvSpPr>
                <p:nvPr/>
              </p:nvSpPr>
              <p:spPr bwMode="auto">
                <a:xfrm>
                  <a:off x="1156" y="2704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800" b="0"/>
                    <a:t>w</a:t>
                  </a:r>
                  <a:r>
                    <a:rPr lang="cs-CZ" altLang="cs-CZ" sz="1800" b="0" baseline="-25000"/>
                    <a:t>1</a:t>
                  </a:r>
                </a:p>
              </p:txBody>
            </p:sp>
            <p:sp>
              <p:nvSpPr>
                <p:cNvPr id="74989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930" y="2704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800" b="0"/>
                    <a:t>v</a:t>
                  </a:r>
                  <a:r>
                    <a:rPr lang="cs-CZ" altLang="cs-CZ" sz="1800" b="0" baseline="-25000"/>
                    <a:t>1</a:t>
                  </a:r>
                </a:p>
              </p:txBody>
            </p:sp>
            <p:sp>
              <p:nvSpPr>
                <p:cNvPr id="74990" name="Text Box 238"/>
                <p:cNvSpPr txBox="1">
                  <a:spLocks noChangeArrowheads="1"/>
                </p:cNvSpPr>
                <p:nvPr/>
              </p:nvSpPr>
              <p:spPr bwMode="auto">
                <a:xfrm>
                  <a:off x="158" y="164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800" b="0"/>
                    <a:t>u</a:t>
                  </a:r>
                  <a:r>
                    <a:rPr lang="cs-CZ" altLang="cs-CZ" sz="1800" b="0" baseline="-25000"/>
                    <a:t>2</a:t>
                  </a:r>
                </a:p>
              </p:txBody>
            </p:sp>
            <p:sp>
              <p:nvSpPr>
                <p:cNvPr id="74986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431" y="2713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800" b="0"/>
                    <a:t>u</a:t>
                  </a:r>
                  <a:r>
                    <a:rPr lang="cs-CZ" altLang="cs-CZ" sz="1800" b="0" baseline="-25000"/>
                    <a:t>1</a:t>
                  </a:r>
                </a:p>
              </p:txBody>
            </p:sp>
            <p:sp>
              <p:nvSpPr>
                <p:cNvPr id="74987" name="Text Box 235"/>
                <p:cNvSpPr txBox="1">
                  <a:spLocks noChangeArrowheads="1"/>
                </p:cNvSpPr>
                <p:nvPr/>
              </p:nvSpPr>
              <p:spPr bwMode="auto">
                <a:xfrm>
                  <a:off x="1474" y="164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800" b="0"/>
                    <a:t>w</a:t>
                  </a:r>
                  <a:r>
                    <a:rPr lang="cs-CZ" altLang="cs-CZ" sz="1800" b="0" baseline="-25000"/>
                    <a:t>2</a:t>
                  </a:r>
                </a:p>
              </p:txBody>
            </p:sp>
            <p:grpSp>
              <p:nvGrpSpPr>
                <p:cNvPr id="74995" name="Group 243"/>
                <p:cNvGrpSpPr>
                  <a:grpSpLocks/>
                </p:cNvGrpSpPr>
                <p:nvPr/>
              </p:nvGrpSpPr>
              <p:grpSpPr bwMode="auto">
                <a:xfrm rot="10800000">
                  <a:off x="338" y="1662"/>
                  <a:ext cx="92" cy="816"/>
                  <a:chOff x="3920" y="2795"/>
                  <a:chExt cx="92" cy="816"/>
                </a:xfrm>
              </p:grpSpPr>
              <p:sp>
                <p:nvSpPr>
                  <p:cNvPr id="74996" name="Arc 24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4997" name="Arc 245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4998" name="Arc 246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4999" name="Arc 24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00" name="Arc 24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01" name="Arc 249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02" name="Line 250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003" name="Line 251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5004" name="Oval 252"/>
                <p:cNvSpPr>
                  <a:spLocks noChangeArrowheads="1"/>
                </p:cNvSpPr>
                <p:nvPr/>
              </p:nvSpPr>
              <p:spPr bwMode="auto">
                <a:xfrm rot="10800000">
                  <a:off x="384" y="2478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05" name="Line 253"/>
                <p:cNvSpPr>
                  <a:spLocks noChangeShapeType="1"/>
                </p:cNvSpPr>
                <p:nvPr/>
              </p:nvSpPr>
              <p:spPr bwMode="auto">
                <a:xfrm rot="10800000">
                  <a:off x="429" y="2568"/>
                  <a:ext cx="0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06" name="Oval 254"/>
                <p:cNvSpPr>
                  <a:spLocks noChangeArrowheads="1"/>
                </p:cNvSpPr>
                <p:nvPr/>
              </p:nvSpPr>
              <p:spPr bwMode="auto">
                <a:xfrm rot="10800000">
                  <a:off x="383" y="1570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75007" name="Group 255"/>
                <p:cNvGrpSpPr>
                  <a:grpSpLocks/>
                </p:cNvGrpSpPr>
                <p:nvPr/>
              </p:nvGrpSpPr>
              <p:grpSpPr bwMode="auto">
                <a:xfrm rot="10800000">
                  <a:off x="1336" y="301"/>
                  <a:ext cx="92" cy="816"/>
                  <a:chOff x="3920" y="2795"/>
                  <a:chExt cx="92" cy="816"/>
                </a:xfrm>
              </p:grpSpPr>
              <p:sp>
                <p:nvSpPr>
                  <p:cNvPr id="75008" name="Arc 25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09" name="Arc 257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10" name="Arc 258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11" name="Arc 259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12" name="Arc 26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13" name="Arc 261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14" name="Line 262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015" name="Line 263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5016" name="Oval 264"/>
                <p:cNvSpPr>
                  <a:spLocks noChangeArrowheads="1"/>
                </p:cNvSpPr>
                <p:nvPr/>
              </p:nvSpPr>
              <p:spPr bwMode="auto">
                <a:xfrm rot="10800000">
                  <a:off x="1384" y="1117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17" name="Oval 265"/>
                <p:cNvSpPr>
                  <a:spLocks noChangeArrowheads="1"/>
                </p:cNvSpPr>
                <p:nvPr/>
              </p:nvSpPr>
              <p:spPr bwMode="auto">
                <a:xfrm rot="10800000">
                  <a:off x="1384" y="210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18" name="Freeform 266"/>
                <p:cNvSpPr>
                  <a:spLocks/>
                </p:cNvSpPr>
                <p:nvPr/>
              </p:nvSpPr>
              <p:spPr bwMode="auto">
                <a:xfrm rot="10800000">
                  <a:off x="156" y="119"/>
                  <a:ext cx="1270" cy="1451"/>
                </a:xfrm>
                <a:custGeom>
                  <a:avLst/>
                  <a:gdLst>
                    <a:gd name="T0" fmla="*/ 0 w 1270"/>
                    <a:gd name="T1" fmla="*/ 1542 h 1678"/>
                    <a:gd name="T2" fmla="*/ 0 w 1270"/>
                    <a:gd name="T3" fmla="*/ 1678 h 1678"/>
                    <a:gd name="T4" fmla="*/ 1270 w 1270"/>
                    <a:gd name="T5" fmla="*/ 1678 h 1678"/>
                    <a:gd name="T6" fmla="*/ 1270 w 1270"/>
                    <a:gd name="T7" fmla="*/ 136 h 1678"/>
                    <a:gd name="T8" fmla="*/ 998 w 1270"/>
                    <a:gd name="T9" fmla="*/ 136 h 1678"/>
                    <a:gd name="T10" fmla="*/ 998 w 1270"/>
                    <a:gd name="T11" fmla="*/ 0 h 1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70" h="1678">
                      <a:moveTo>
                        <a:pt x="0" y="1542"/>
                      </a:moveTo>
                      <a:lnTo>
                        <a:pt x="0" y="1678"/>
                      </a:lnTo>
                      <a:lnTo>
                        <a:pt x="1270" y="1678"/>
                      </a:lnTo>
                      <a:lnTo>
                        <a:pt x="1270" y="136"/>
                      </a:lnTo>
                      <a:lnTo>
                        <a:pt x="998" y="136"/>
                      </a:lnTo>
                      <a:lnTo>
                        <a:pt x="998" y="0"/>
                      </a:lnTo>
                    </a:path>
                  </a:pathLst>
                </a:custGeom>
                <a:noFill/>
                <a:ln w="222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75021" name="Group 269"/>
                <p:cNvGrpSpPr>
                  <a:grpSpLocks/>
                </p:cNvGrpSpPr>
                <p:nvPr/>
              </p:nvGrpSpPr>
              <p:grpSpPr bwMode="auto">
                <a:xfrm rot="10800000">
                  <a:off x="837" y="1662"/>
                  <a:ext cx="92" cy="816"/>
                  <a:chOff x="3920" y="2795"/>
                  <a:chExt cx="92" cy="816"/>
                </a:xfrm>
              </p:grpSpPr>
              <p:sp>
                <p:nvSpPr>
                  <p:cNvPr id="75022" name="Arc 27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23" name="Arc 271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24" name="Arc 272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25" name="Arc 27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26" name="Arc 27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27" name="Arc 275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28" name="Line 27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029" name="Line 277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5030" name="Oval 278"/>
                <p:cNvSpPr>
                  <a:spLocks noChangeArrowheads="1"/>
                </p:cNvSpPr>
                <p:nvPr/>
              </p:nvSpPr>
              <p:spPr bwMode="auto">
                <a:xfrm rot="10800000">
                  <a:off x="883" y="2478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31" name="Oval 279"/>
                <p:cNvSpPr>
                  <a:spLocks noChangeArrowheads="1"/>
                </p:cNvSpPr>
                <p:nvPr/>
              </p:nvSpPr>
              <p:spPr bwMode="auto">
                <a:xfrm rot="10800000">
                  <a:off x="882" y="1571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32" name="Line 280"/>
                <p:cNvSpPr>
                  <a:spLocks noChangeShapeType="1"/>
                </p:cNvSpPr>
                <p:nvPr/>
              </p:nvSpPr>
              <p:spPr bwMode="auto">
                <a:xfrm rot="10800000">
                  <a:off x="928" y="2568"/>
                  <a:ext cx="0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75033" name="Group 281"/>
                <p:cNvGrpSpPr>
                  <a:grpSpLocks/>
                </p:cNvGrpSpPr>
                <p:nvPr/>
              </p:nvGrpSpPr>
              <p:grpSpPr bwMode="auto">
                <a:xfrm rot="10800000">
                  <a:off x="338" y="301"/>
                  <a:ext cx="92" cy="816"/>
                  <a:chOff x="3920" y="2795"/>
                  <a:chExt cx="92" cy="816"/>
                </a:xfrm>
              </p:grpSpPr>
              <p:sp>
                <p:nvSpPr>
                  <p:cNvPr id="75034" name="Arc 282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35" name="Arc 283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36" name="Arc 284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37" name="Arc 285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38" name="Arc 28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39" name="Arc 287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40" name="Line 288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041" name="Line 289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5042" name="Oval 290"/>
                <p:cNvSpPr>
                  <a:spLocks noChangeArrowheads="1"/>
                </p:cNvSpPr>
                <p:nvPr/>
              </p:nvSpPr>
              <p:spPr bwMode="auto">
                <a:xfrm rot="10800000">
                  <a:off x="383" y="1117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43" name="Oval 291"/>
                <p:cNvSpPr>
                  <a:spLocks noChangeArrowheads="1"/>
                </p:cNvSpPr>
                <p:nvPr/>
              </p:nvSpPr>
              <p:spPr bwMode="auto">
                <a:xfrm rot="10800000">
                  <a:off x="383" y="210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45" name="Oval 293"/>
                <p:cNvSpPr>
                  <a:spLocks noChangeArrowheads="1"/>
                </p:cNvSpPr>
                <p:nvPr/>
              </p:nvSpPr>
              <p:spPr bwMode="auto">
                <a:xfrm rot="10800000">
                  <a:off x="882" y="1298"/>
                  <a:ext cx="90" cy="90"/>
                </a:xfrm>
                <a:prstGeom prst="ellipse">
                  <a:avLst/>
                </a:prstGeom>
                <a:solidFill>
                  <a:schemeClr val="tx1"/>
                </a:solidFill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75048" name="Group 296"/>
                <p:cNvGrpSpPr>
                  <a:grpSpLocks/>
                </p:cNvGrpSpPr>
                <p:nvPr/>
              </p:nvGrpSpPr>
              <p:grpSpPr bwMode="auto">
                <a:xfrm rot="10800000">
                  <a:off x="1335" y="1662"/>
                  <a:ext cx="92" cy="816"/>
                  <a:chOff x="3920" y="2795"/>
                  <a:chExt cx="92" cy="816"/>
                </a:xfrm>
              </p:grpSpPr>
              <p:sp>
                <p:nvSpPr>
                  <p:cNvPr id="75049" name="Arc 29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50" name="Arc 298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51" name="Arc 299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52" name="Arc 30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53" name="Arc 30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54" name="Arc 302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55" name="Line 303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056" name="Line 304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5057" name="Oval 305"/>
                <p:cNvSpPr>
                  <a:spLocks noChangeArrowheads="1"/>
                </p:cNvSpPr>
                <p:nvPr/>
              </p:nvSpPr>
              <p:spPr bwMode="auto">
                <a:xfrm rot="10800000">
                  <a:off x="1383" y="2478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58" name="Oval 306"/>
                <p:cNvSpPr>
                  <a:spLocks noChangeArrowheads="1"/>
                </p:cNvSpPr>
                <p:nvPr/>
              </p:nvSpPr>
              <p:spPr bwMode="auto">
                <a:xfrm rot="10800000">
                  <a:off x="1382" y="1571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59" name="Line 307"/>
                <p:cNvSpPr>
                  <a:spLocks noChangeShapeType="1"/>
                </p:cNvSpPr>
                <p:nvPr/>
              </p:nvSpPr>
              <p:spPr bwMode="auto">
                <a:xfrm rot="10800000">
                  <a:off x="1427" y="2568"/>
                  <a:ext cx="0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75060" name="Group 308"/>
                <p:cNvGrpSpPr>
                  <a:grpSpLocks/>
                </p:cNvGrpSpPr>
                <p:nvPr/>
              </p:nvGrpSpPr>
              <p:grpSpPr bwMode="auto">
                <a:xfrm rot="10800000">
                  <a:off x="837" y="301"/>
                  <a:ext cx="92" cy="816"/>
                  <a:chOff x="3920" y="2795"/>
                  <a:chExt cx="92" cy="816"/>
                </a:xfrm>
              </p:grpSpPr>
              <p:sp>
                <p:nvSpPr>
                  <p:cNvPr id="75061" name="Arc 309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62" name="Arc 310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63" name="Arc 311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64" name="Arc 312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65" name="Arc 31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66" name="Arc 314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5067" name="Line 315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068" name="Line 31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5069" name="Oval 317"/>
                <p:cNvSpPr>
                  <a:spLocks noChangeArrowheads="1"/>
                </p:cNvSpPr>
                <p:nvPr/>
              </p:nvSpPr>
              <p:spPr bwMode="auto">
                <a:xfrm rot="10800000">
                  <a:off x="882" y="1117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70" name="Oval 318"/>
                <p:cNvSpPr>
                  <a:spLocks noChangeArrowheads="1"/>
                </p:cNvSpPr>
                <p:nvPr/>
              </p:nvSpPr>
              <p:spPr bwMode="auto">
                <a:xfrm rot="10800000">
                  <a:off x="882" y="210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72" name="Line 32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27" y="1207"/>
                  <a:ext cx="3" cy="91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73" name="Line 321"/>
                <p:cNvSpPr>
                  <a:spLocks noChangeShapeType="1"/>
                </p:cNvSpPr>
                <p:nvPr/>
              </p:nvSpPr>
              <p:spPr bwMode="auto">
                <a:xfrm rot="21600000">
                  <a:off x="249" y="1616"/>
                  <a:ext cx="0" cy="8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5074" name="Line 322"/>
                <p:cNvSpPr>
                  <a:spLocks noChangeShapeType="1"/>
                </p:cNvSpPr>
                <p:nvPr/>
              </p:nvSpPr>
              <p:spPr bwMode="auto">
                <a:xfrm rot="10800000">
                  <a:off x="249" y="436"/>
                  <a:ext cx="0" cy="8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75076" name="AutoShape 324"/>
                <p:cNvCxnSpPr>
                  <a:cxnSpLocks noChangeShapeType="1"/>
                  <a:stCxn id="75045" idx="6"/>
                  <a:endCxn id="75042" idx="0"/>
                </p:cNvCxnSpPr>
                <p:nvPr/>
              </p:nvCxnSpPr>
              <p:spPr bwMode="auto">
                <a:xfrm rot="10800000">
                  <a:off x="428" y="1217"/>
                  <a:ext cx="444" cy="126"/>
                </a:xfrm>
                <a:prstGeom prst="bentConnector2">
                  <a:avLst/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5077" name="AutoShape 325"/>
                <p:cNvCxnSpPr>
                  <a:cxnSpLocks noChangeShapeType="1"/>
                  <a:stCxn id="75016" idx="0"/>
                  <a:endCxn id="75045" idx="2"/>
                </p:cNvCxnSpPr>
                <p:nvPr/>
              </p:nvCxnSpPr>
              <p:spPr bwMode="auto">
                <a:xfrm rot="5400000">
                  <a:off x="1143" y="1056"/>
                  <a:ext cx="126" cy="447"/>
                </a:xfrm>
                <a:prstGeom prst="bentConnector2">
                  <a:avLst/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5079" name="Oval 327"/>
                <p:cNvSpPr>
                  <a:spLocks noChangeArrowheads="1"/>
                </p:cNvSpPr>
                <p:nvPr/>
              </p:nvSpPr>
              <p:spPr bwMode="auto">
                <a:xfrm>
                  <a:off x="1383" y="129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2222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75080" name="AutoShape 328"/>
                <p:cNvCxnSpPr>
                  <a:cxnSpLocks noChangeShapeType="1"/>
                  <a:stCxn id="75078" idx="6"/>
                  <a:endCxn id="75079" idx="6"/>
                </p:cNvCxnSpPr>
                <p:nvPr/>
              </p:nvCxnSpPr>
              <p:spPr bwMode="auto">
                <a:xfrm flipH="1" flipV="1">
                  <a:off x="1481" y="1344"/>
                  <a:ext cx="317" cy="1452"/>
                </a:xfrm>
                <a:prstGeom prst="bentConnector3">
                  <a:avLst>
                    <a:gd name="adj1" fmla="val -42903"/>
                  </a:avLst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5081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1474" y="2713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1800" b="0"/>
                    <a:t>n</a:t>
                  </a:r>
                  <a:endParaRPr lang="cs-CZ" altLang="cs-CZ" sz="1800" b="0" baseline="-25000"/>
                </a:p>
              </p:txBody>
            </p:sp>
          </p:grpSp>
          <p:sp>
            <p:nvSpPr>
              <p:cNvPr id="75078" name="Oval 326"/>
              <p:cNvSpPr>
                <a:spLocks noChangeArrowheads="1"/>
              </p:cNvSpPr>
              <p:nvPr/>
            </p:nvSpPr>
            <p:spPr bwMode="auto">
              <a:xfrm>
                <a:off x="1700" y="2750"/>
                <a:ext cx="91" cy="91"/>
              </a:xfrm>
              <a:prstGeom prst="ellips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75090" name="Line 338"/>
          <p:cNvSpPr>
            <a:spLocks noChangeShapeType="1"/>
          </p:cNvSpPr>
          <p:nvPr/>
        </p:nvSpPr>
        <p:spPr bwMode="auto">
          <a:xfrm flipV="1">
            <a:off x="6480175" y="2276475"/>
            <a:ext cx="0" cy="158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091" name="Line 339"/>
          <p:cNvSpPr>
            <a:spLocks noChangeShapeType="1"/>
          </p:cNvSpPr>
          <p:nvPr/>
        </p:nvSpPr>
        <p:spPr bwMode="auto">
          <a:xfrm rot="7200000" flipV="1">
            <a:off x="7161213" y="3463925"/>
            <a:ext cx="0" cy="158432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092" name="Line 340"/>
          <p:cNvSpPr>
            <a:spLocks noChangeShapeType="1"/>
          </p:cNvSpPr>
          <p:nvPr/>
        </p:nvSpPr>
        <p:spPr bwMode="auto">
          <a:xfrm rot="14400000" flipV="1">
            <a:off x="5794376" y="3463925"/>
            <a:ext cx="0" cy="15843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12" name="Text Box 360"/>
          <p:cNvSpPr txBox="1">
            <a:spLocks noChangeArrowheads="1"/>
          </p:cNvSpPr>
          <p:nvPr/>
        </p:nvSpPr>
        <p:spPr bwMode="auto">
          <a:xfrm>
            <a:off x="6659563" y="1700213"/>
            <a:ext cx="1582737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/>
              <a:t>30</a:t>
            </a:r>
            <a:r>
              <a:rPr lang="cs-CZ" altLang="cs-CZ" sz="1600" baseline="30000"/>
              <a:t>0</a:t>
            </a:r>
            <a:r>
              <a:rPr lang="cs-CZ" altLang="cs-CZ" sz="1600"/>
              <a:t> = 1 hodina</a:t>
            </a:r>
          </a:p>
        </p:txBody>
      </p:sp>
      <p:sp>
        <p:nvSpPr>
          <p:cNvPr id="75117" name="Text Box 365"/>
          <p:cNvSpPr txBox="1">
            <a:spLocks noChangeArrowheads="1"/>
          </p:cNvSpPr>
          <p:nvPr/>
        </p:nvSpPr>
        <p:spPr bwMode="auto">
          <a:xfrm>
            <a:off x="6207125" y="2205038"/>
            <a:ext cx="2381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5118" name="Text Box 366"/>
          <p:cNvSpPr txBox="1">
            <a:spLocks noChangeArrowheads="1"/>
          </p:cNvSpPr>
          <p:nvPr/>
        </p:nvSpPr>
        <p:spPr bwMode="auto">
          <a:xfrm>
            <a:off x="7802563" y="4305300"/>
            <a:ext cx="2254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5119" name="Text Box 367"/>
          <p:cNvSpPr txBox="1">
            <a:spLocks noChangeArrowheads="1"/>
          </p:cNvSpPr>
          <p:nvPr/>
        </p:nvSpPr>
        <p:spPr bwMode="auto">
          <a:xfrm>
            <a:off x="5148263" y="4594225"/>
            <a:ext cx="2889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5120" name="Text Box 368"/>
          <p:cNvSpPr txBox="1">
            <a:spLocks noChangeArrowheads="1"/>
          </p:cNvSpPr>
          <p:nvPr/>
        </p:nvSpPr>
        <p:spPr bwMode="auto">
          <a:xfrm>
            <a:off x="7324725" y="4903788"/>
            <a:ext cx="2000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5121" name="Text Box 369"/>
          <p:cNvSpPr txBox="1">
            <a:spLocks noChangeArrowheads="1"/>
          </p:cNvSpPr>
          <p:nvPr/>
        </p:nvSpPr>
        <p:spPr bwMode="auto">
          <a:xfrm>
            <a:off x="7019925" y="2155825"/>
            <a:ext cx="2127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75122" name="Text Box 370"/>
          <p:cNvSpPr txBox="1">
            <a:spLocks noChangeArrowheads="1"/>
          </p:cNvSpPr>
          <p:nvPr/>
        </p:nvSpPr>
        <p:spPr bwMode="auto">
          <a:xfrm>
            <a:off x="4932363" y="3811588"/>
            <a:ext cx="2508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5123" name="Freeform 371"/>
          <p:cNvSpPr>
            <a:spLocks/>
          </p:cNvSpPr>
          <p:nvPr/>
        </p:nvSpPr>
        <p:spPr bwMode="auto">
          <a:xfrm>
            <a:off x="6497638" y="2762250"/>
            <a:ext cx="549275" cy="138113"/>
          </a:xfrm>
          <a:custGeom>
            <a:avLst/>
            <a:gdLst>
              <a:gd name="T0" fmla="*/ 0 w 346"/>
              <a:gd name="T1" fmla="*/ 0 h 87"/>
              <a:gd name="T2" fmla="*/ 202 w 346"/>
              <a:gd name="T3" fmla="*/ 22 h 87"/>
              <a:gd name="T4" fmla="*/ 346 w 346"/>
              <a:gd name="T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" h="87">
                <a:moveTo>
                  <a:pt x="0" y="0"/>
                </a:moveTo>
                <a:cubicBezTo>
                  <a:pt x="34" y="3"/>
                  <a:pt x="145" y="8"/>
                  <a:pt x="202" y="22"/>
                </a:cubicBezTo>
                <a:cubicBezTo>
                  <a:pt x="259" y="36"/>
                  <a:pt x="316" y="73"/>
                  <a:pt x="346" y="8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24" name="Line 372"/>
          <p:cNvSpPr>
            <a:spLocks noChangeShapeType="1"/>
          </p:cNvSpPr>
          <p:nvPr/>
        </p:nvSpPr>
        <p:spPr bwMode="auto">
          <a:xfrm rot="10800000" flipV="1">
            <a:off x="6477000" y="3852863"/>
            <a:ext cx="0" cy="936625"/>
          </a:xfrm>
          <a:prstGeom prst="line">
            <a:avLst/>
          </a:prstGeom>
          <a:noFill/>
          <a:ln w="22225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25" name="Line 373"/>
          <p:cNvSpPr>
            <a:spLocks noChangeShapeType="1"/>
          </p:cNvSpPr>
          <p:nvPr/>
        </p:nvSpPr>
        <p:spPr bwMode="auto">
          <a:xfrm rot="7200000" flipV="1">
            <a:off x="6894513" y="4532312"/>
            <a:ext cx="0" cy="936625"/>
          </a:xfrm>
          <a:prstGeom prst="line">
            <a:avLst/>
          </a:prstGeom>
          <a:noFill/>
          <a:ln w="22225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26" name="Line 374"/>
          <p:cNvSpPr>
            <a:spLocks noChangeShapeType="1"/>
          </p:cNvSpPr>
          <p:nvPr/>
        </p:nvSpPr>
        <p:spPr bwMode="auto">
          <a:xfrm rot="18000000" flipV="1">
            <a:off x="6064251" y="3140075"/>
            <a:ext cx="0" cy="9366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27" name="Line 375"/>
          <p:cNvSpPr>
            <a:spLocks noChangeShapeType="1"/>
          </p:cNvSpPr>
          <p:nvPr/>
        </p:nvSpPr>
        <p:spPr bwMode="auto">
          <a:xfrm rot="9000000" flipV="1">
            <a:off x="6880225" y="3751263"/>
            <a:ext cx="0" cy="1600200"/>
          </a:xfrm>
          <a:prstGeom prst="line">
            <a:avLst/>
          </a:prstGeom>
          <a:noFill/>
          <a:ln w="22225">
            <a:solidFill>
              <a:srgbClr val="00CC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28" name="Line 376"/>
          <p:cNvSpPr>
            <a:spLocks noChangeShapeType="1"/>
          </p:cNvSpPr>
          <p:nvPr/>
        </p:nvSpPr>
        <p:spPr bwMode="auto">
          <a:xfrm rot="3600000" flipV="1">
            <a:off x="6883401" y="3140075"/>
            <a:ext cx="0" cy="9366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29" name="Line 377"/>
          <p:cNvSpPr>
            <a:spLocks noChangeShapeType="1"/>
          </p:cNvSpPr>
          <p:nvPr/>
        </p:nvSpPr>
        <p:spPr bwMode="auto">
          <a:xfrm flipV="1">
            <a:off x="7289800" y="2444750"/>
            <a:ext cx="0" cy="9366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30" name="Line 378"/>
          <p:cNvSpPr>
            <a:spLocks noChangeShapeType="1"/>
          </p:cNvSpPr>
          <p:nvPr/>
        </p:nvSpPr>
        <p:spPr bwMode="auto">
          <a:xfrm rot="14400000" flipV="1">
            <a:off x="5265738" y="3140075"/>
            <a:ext cx="0" cy="9366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31" name="Line 379"/>
          <p:cNvSpPr>
            <a:spLocks noChangeShapeType="1"/>
          </p:cNvSpPr>
          <p:nvPr/>
        </p:nvSpPr>
        <p:spPr bwMode="auto">
          <a:xfrm rot="1800000" flipV="1">
            <a:off x="6872288" y="2336800"/>
            <a:ext cx="0" cy="160020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32" name="Line 380"/>
          <p:cNvSpPr>
            <a:spLocks noChangeShapeType="1"/>
          </p:cNvSpPr>
          <p:nvPr/>
        </p:nvSpPr>
        <p:spPr bwMode="auto">
          <a:xfrm rot="16200000" flipV="1">
            <a:off x="5675313" y="3048000"/>
            <a:ext cx="0" cy="1600200"/>
          </a:xfrm>
          <a:prstGeom prst="line">
            <a:avLst/>
          </a:prstGeom>
          <a:noFill/>
          <a:ln w="22225">
            <a:solidFill>
              <a:srgbClr val="0000FF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5133" name="Text Box 381"/>
          <p:cNvSpPr txBox="1">
            <a:spLocks noChangeArrowheads="1"/>
          </p:cNvSpPr>
          <p:nvPr/>
        </p:nvSpPr>
        <p:spPr bwMode="auto">
          <a:xfrm>
            <a:off x="5900738" y="44608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-½</a:t>
            </a:r>
            <a:r>
              <a:rPr lang="cs-CZ" altLang="cs-CZ" sz="1600">
                <a:cs typeface="Arial" panose="020B0604020202020204" pitchFamily="34" charset="0"/>
              </a:rPr>
              <a:t>u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75134" name="Text Box 382"/>
          <p:cNvSpPr txBox="1">
            <a:spLocks noChangeArrowheads="1"/>
          </p:cNvSpPr>
          <p:nvPr/>
        </p:nvSpPr>
        <p:spPr bwMode="auto">
          <a:xfrm>
            <a:off x="6804025" y="51800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+½</a:t>
            </a:r>
            <a:r>
              <a:rPr lang="cs-CZ" altLang="cs-CZ" sz="1600">
                <a:cs typeface="Arial" panose="020B0604020202020204" pitchFamily="34" charset="0"/>
              </a:rPr>
              <a:t>v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75135" name="Text Box 383"/>
          <p:cNvSpPr txBox="1">
            <a:spLocks noChangeArrowheads="1"/>
          </p:cNvSpPr>
          <p:nvPr/>
        </p:nvSpPr>
        <p:spPr bwMode="auto">
          <a:xfrm>
            <a:off x="5581650" y="3114675"/>
            <a:ext cx="719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-½</a:t>
            </a:r>
            <a:r>
              <a:rPr lang="cs-CZ" altLang="cs-CZ" sz="1600">
                <a:cs typeface="Arial" panose="020B0604020202020204" pitchFamily="34" charset="0"/>
              </a:rPr>
              <a:t>v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75136" name="Text Box 384"/>
          <p:cNvSpPr txBox="1">
            <a:spLocks noChangeArrowheads="1"/>
          </p:cNvSpPr>
          <p:nvPr/>
        </p:nvSpPr>
        <p:spPr bwMode="auto">
          <a:xfrm>
            <a:off x="7307263" y="2324100"/>
            <a:ext cx="649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-½</a:t>
            </a:r>
            <a:r>
              <a:rPr lang="cs-CZ" altLang="cs-CZ" sz="1600">
                <a:cs typeface="Arial" panose="020B0604020202020204" pitchFamily="34" charset="0"/>
              </a:rPr>
              <a:t>u</a:t>
            </a:r>
            <a:endParaRPr lang="en-US" altLang="cs-CZ" sz="1600">
              <a:cs typeface="Arial" panose="020B0604020202020204" pitchFamily="34" charset="0"/>
            </a:endParaRPr>
          </a:p>
        </p:txBody>
      </p:sp>
      <p:sp>
        <p:nvSpPr>
          <p:cNvPr id="75138" name="Text Box 386"/>
          <p:cNvSpPr txBox="1">
            <a:spLocks noChangeArrowheads="1"/>
          </p:cNvSpPr>
          <p:nvPr/>
        </p:nvSpPr>
        <p:spPr bwMode="auto">
          <a:xfrm>
            <a:off x="7091363" y="3379788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1600">
                <a:cs typeface="Arial" panose="020B0604020202020204" pitchFamily="34" charset="0"/>
              </a:rPr>
              <a:t>-½</a:t>
            </a:r>
            <a:r>
              <a:rPr lang="cs-CZ" altLang="cs-CZ" sz="1600">
                <a:cs typeface="Arial" panose="020B0604020202020204" pitchFamily="34" charset="0"/>
              </a:rPr>
              <a:t>w</a:t>
            </a:r>
            <a:endParaRPr lang="en-US" altLang="cs-CZ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37" grpId="0"/>
      <p:bldP spid="74877" grpId="0" animBg="1"/>
      <p:bldP spid="75090" grpId="0" animBg="1"/>
      <p:bldP spid="75091" grpId="0" animBg="1"/>
      <p:bldP spid="75092" grpId="0" animBg="1"/>
      <p:bldP spid="75112" grpId="0" animBg="1"/>
      <p:bldP spid="75117" grpId="0"/>
      <p:bldP spid="75118" grpId="0"/>
      <p:bldP spid="75119" grpId="0"/>
      <p:bldP spid="75120" grpId="0"/>
      <p:bldP spid="75121" grpId="0"/>
      <p:bldP spid="75122" grpId="0"/>
      <p:bldP spid="75123" grpId="0" animBg="1"/>
      <p:bldP spid="75124" grpId="0" animBg="1"/>
      <p:bldP spid="75125" grpId="0" animBg="1"/>
      <p:bldP spid="75126" grpId="0" animBg="1"/>
      <p:bldP spid="75127" grpId="0" animBg="1"/>
      <p:bldP spid="75128" grpId="0" animBg="1"/>
      <p:bldP spid="75129" grpId="0" animBg="1"/>
      <p:bldP spid="75130" grpId="0" animBg="1"/>
      <p:bldP spid="75131" grpId="0" animBg="1"/>
      <p:bldP spid="75132" grpId="0" animBg="1"/>
      <p:bldP spid="75133" grpId="0"/>
      <p:bldP spid="75134" grpId="0"/>
      <p:bldP spid="75135" grpId="0"/>
      <p:bldP spid="75136" grpId="0"/>
      <p:bldP spid="751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323850" y="4076700"/>
            <a:ext cx="2232025" cy="2305050"/>
            <a:chOff x="204" y="2568"/>
            <a:chExt cx="1406" cy="1452"/>
          </a:xfrm>
        </p:grpSpPr>
        <p:grpSp>
          <p:nvGrpSpPr>
            <p:cNvPr id="76803" name="Group 3"/>
            <p:cNvGrpSpPr>
              <a:grpSpLocks/>
            </p:cNvGrpSpPr>
            <p:nvPr/>
          </p:nvGrpSpPr>
          <p:grpSpPr bwMode="auto">
            <a:xfrm>
              <a:off x="521" y="2568"/>
              <a:ext cx="1089" cy="1452"/>
              <a:chOff x="521" y="2568"/>
              <a:chExt cx="1089" cy="1452"/>
            </a:xfrm>
          </p:grpSpPr>
          <p:sp>
            <p:nvSpPr>
              <p:cNvPr id="76804" name="Text Box 4"/>
              <p:cNvSpPr txBox="1">
                <a:spLocks noChangeArrowheads="1"/>
              </p:cNvSpPr>
              <p:nvPr/>
            </p:nvSpPr>
            <p:spPr bwMode="auto">
              <a:xfrm>
                <a:off x="941" y="25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6805" name="Text Box 5"/>
              <p:cNvSpPr txBox="1">
                <a:spLocks noChangeArrowheads="1"/>
              </p:cNvSpPr>
              <p:nvPr/>
            </p:nvSpPr>
            <p:spPr bwMode="auto">
              <a:xfrm>
                <a:off x="1338" y="2569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6806" name="Text Box 6"/>
              <p:cNvSpPr txBox="1">
                <a:spLocks noChangeArrowheads="1"/>
              </p:cNvSpPr>
              <p:nvPr/>
            </p:nvSpPr>
            <p:spPr bwMode="auto">
              <a:xfrm>
                <a:off x="521" y="3847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6807" name="Text Box 7"/>
              <p:cNvSpPr txBox="1">
                <a:spLocks noChangeArrowheads="1"/>
              </p:cNvSpPr>
              <p:nvPr/>
            </p:nvSpPr>
            <p:spPr bwMode="auto">
              <a:xfrm>
                <a:off x="930" y="3847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6808" name="Text Box 8"/>
              <p:cNvSpPr txBox="1">
                <a:spLocks noChangeArrowheads="1"/>
              </p:cNvSpPr>
              <p:nvPr/>
            </p:nvSpPr>
            <p:spPr bwMode="auto">
              <a:xfrm>
                <a:off x="1293" y="3847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6809" name="Text Box 9"/>
              <p:cNvSpPr txBox="1">
                <a:spLocks noChangeArrowheads="1"/>
              </p:cNvSpPr>
              <p:nvPr/>
            </p:nvSpPr>
            <p:spPr bwMode="auto">
              <a:xfrm>
                <a:off x="555" y="25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grpSp>
          <p:nvGrpSpPr>
            <p:cNvPr id="76810" name="Group 10"/>
            <p:cNvGrpSpPr>
              <a:grpSpLocks/>
            </p:cNvGrpSpPr>
            <p:nvPr/>
          </p:nvGrpSpPr>
          <p:grpSpPr bwMode="auto">
            <a:xfrm rot="21600000">
              <a:off x="464" y="2712"/>
              <a:ext cx="919" cy="1189"/>
              <a:chOff x="2008" y="2795"/>
              <a:chExt cx="919" cy="1189"/>
            </a:xfrm>
          </p:grpSpPr>
          <p:grpSp>
            <p:nvGrpSpPr>
              <p:cNvPr id="76811" name="Group 11"/>
              <p:cNvGrpSpPr>
                <a:grpSpLocks/>
              </p:cNvGrpSpPr>
              <p:nvPr/>
            </p:nvGrpSpPr>
            <p:grpSpPr bwMode="auto">
              <a:xfrm>
                <a:off x="2064" y="3068"/>
                <a:ext cx="92" cy="816"/>
                <a:chOff x="3920" y="2795"/>
                <a:chExt cx="92" cy="816"/>
              </a:xfrm>
            </p:grpSpPr>
            <p:sp>
              <p:nvSpPr>
                <p:cNvPr id="76812" name="Arc 12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13" name="Arc 13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14" name="Arc 14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15" name="Arc 15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16" name="Arc 16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17" name="Arc 17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18" name="Line 1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819" name="Line 1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6820" name="Group 20"/>
              <p:cNvGrpSpPr>
                <a:grpSpLocks/>
              </p:cNvGrpSpPr>
              <p:nvPr/>
            </p:nvGrpSpPr>
            <p:grpSpPr bwMode="auto">
              <a:xfrm>
                <a:off x="2472" y="3068"/>
                <a:ext cx="92" cy="816"/>
                <a:chOff x="3920" y="2795"/>
                <a:chExt cx="92" cy="816"/>
              </a:xfrm>
            </p:grpSpPr>
            <p:sp>
              <p:nvSpPr>
                <p:cNvPr id="76821" name="Arc 21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22" name="Arc 22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23" name="Arc 23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24" name="Arc 24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25" name="Arc 25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26" name="Arc 26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27" name="Line 2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828" name="Line 2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6829" name="Group 29"/>
              <p:cNvGrpSpPr>
                <a:grpSpLocks/>
              </p:cNvGrpSpPr>
              <p:nvPr/>
            </p:nvGrpSpPr>
            <p:grpSpPr bwMode="auto">
              <a:xfrm>
                <a:off x="2835" y="3068"/>
                <a:ext cx="92" cy="816"/>
                <a:chOff x="3920" y="2795"/>
                <a:chExt cx="92" cy="816"/>
              </a:xfrm>
            </p:grpSpPr>
            <p:sp>
              <p:nvSpPr>
                <p:cNvPr id="76830" name="Arc 30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31" name="Arc 31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32" name="Arc 32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33" name="Arc 33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34" name="Arc 34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35" name="Arc 35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36" name="Line 3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837" name="Line 3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6838" name="Oval 38"/>
              <p:cNvSpPr>
                <a:spLocks noChangeArrowheads="1"/>
              </p:cNvSpPr>
              <p:nvPr/>
            </p:nvSpPr>
            <p:spPr bwMode="auto">
              <a:xfrm>
                <a:off x="2018" y="297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39" name="Oval 39"/>
              <p:cNvSpPr>
                <a:spLocks noChangeArrowheads="1"/>
              </p:cNvSpPr>
              <p:nvPr/>
            </p:nvSpPr>
            <p:spPr bwMode="auto">
              <a:xfrm>
                <a:off x="2426" y="297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40" name="Oval 40"/>
              <p:cNvSpPr>
                <a:spLocks noChangeArrowheads="1"/>
              </p:cNvSpPr>
              <p:nvPr/>
            </p:nvSpPr>
            <p:spPr bwMode="auto">
              <a:xfrm>
                <a:off x="2789" y="2977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41" name="Oval 41"/>
              <p:cNvSpPr>
                <a:spLocks noChangeArrowheads="1"/>
              </p:cNvSpPr>
              <p:nvPr/>
            </p:nvSpPr>
            <p:spPr bwMode="auto">
              <a:xfrm>
                <a:off x="2018" y="388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42" name="Oval 42"/>
              <p:cNvSpPr>
                <a:spLocks noChangeArrowheads="1"/>
              </p:cNvSpPr>
              <p:nvPr/>
            </p:nvSpPr>
            <p:spPr bwMode="auto">
              <a:xfrm>
                <a:off x="2426" y="388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43" name="Line 43"/>
              <p:cNvSpPr>
                <a:spLocks noChangeShapeType="1"/>
              </p:cNvSpPr>
              <p:nvPr/>
            </p:nvSpPr>
            <p:spPr bwMode="auto">
              <a:xfrm>
                <a:off x="2064" y="2795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44" name="Line 44"/>
              <p:cNvSpPr>
                <a:spLocks noChangeShapeType="1"/>
              </p:cNvSpPr>
              <p:nvPr/>
            </p:nvSpPr>
            <p:spPr bwMode="auto">
              <a:xfrm>
                <a:off x="2472" y="2795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45" name="Line 45"/>
              <p:cNvSpPr>
                <a:spLocks noChangeShapeType="1"/>
              </p:cNvSpPr>
              <p:nvPr/>
            </p:nvSpPr>
            <p:spPr bwMode="auto">
              <a:xfrm>
                <a:off x="2835" y="2795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46" name="Oval 46"/>
              <p:cNvSpPr>
                <a:spLocks noChangeArrowheads="1"/>
              </p:cNvSpPr>
              <p:nvPr/>
            </p:nvSpPr>
            <p:spPr bwMode="auto">
              <a:xfrm>
                <a:off x="2789" y="388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6847" name="AutoShape 47"/>
              <p:cNvCxnSpPr>
                <a:cxnSpLocks noChangeShapeType="1"/>
                <a:stCxn id="76841" idx="6"/>
                <a:endCxn id="76839" idx="2"/>
              </p:cNvCxnSpPr>
              <p:nvPr/>
            </p:nvCxnSpPr>
            <p:spPr bwMode="auto">
              <a:xfrm flipV="1">
                <a:off x="2118" y="3022"/>
                <a:ext cx="298" cy="907"/>
              </a:xfrm>
              <a:prstGeom prst="bentConnector3">
                <a:avLst>
                  <a:gd name="adj1" fmla="val 5000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848" name="AutoShape 48"/>
              <p:cNvCxnSpPr>
                <a:cxnSpLocks noChangeShapeType="1"/>
                <a:stCxn id="76842" idx="6"/>
                <a:endCxn id="76840" idx="2"/>
              </p:cNvCxnSpPr>
              <p:nvPr/>
            </p:nvCxnSpPr>
            <p:spPr bwMode="auto">
              <a:xfrm flipV="1">
                <a:off x="2526" y="3022"/>
                <a:ext cx="253" cy="907"/>
              </a:xfrm>
              <a:prstGeom prst="bentConnector3">
                <a:avLst>
                  <a:gd name="adj1" fmla="val 49801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849" name="AutoShape 49"/>
              <p:cNvCxnSpPr>
                <a:cxnSpLocks noChangeShapeType="1"/>
                <a:stCxn id="76846" idx="4"/>
                <a:endCxn id="76838" idx="2"/>
              </p:cNvCxnSpPr>
              <p:nvPr/>
            </p:nvCxnSpPr>
            <p:spPr bwMode="auto">
              <a:xfrm rot="16200000" flipV="1">
                <a:off x="1940" y="3090"/>
                <a:ext cx="962" cy="826"/>
              </a:xfrm>
              <a:prstGeom prst="bentConnector4">
                <a:avLst>
                  <a:gd name="adj1" fmla="val -13931"/>
                  <a:gd name="adj2" fmla="val 116222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6850" name="Line 50"/>
            <p:cNvSpPr>
              <a:spLocks noChangeShapeType="1"/>
            </p:cNvSpPr>
            <p:nvPr/>
          </p:nvSpPr>
          <p:spPr bwMode="auto">
            <a:xfrm rot="10800000">
              <a:off x="204" y="3076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76851" name="Rectangle 51"/>
          <p:cNvSpPr>
            <a:spLocks noChangeArrowheads="1"/>
          </p:cNvSpPr>
          <p:nvPr/>
        </p:nvSpPr>
        <p:spPr bwMode="auto">
          <a:xfrm>
            <a:off x="539750" y="188913"/>
            <a:ext cx="7993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Kreslení fázorového diagramu z měření</a:t>
            </a:r>
          </a:p>
        </p:txBody>
      </p:sp>
      <p:grpSp>
        <p:nvGrpSpPr>
          <p:cNvPr id="76852" name="Group 52"/>
          <p:cNvGrpSpPr>
            <a:grpSpLocks/>
          </p:cNvGrpSpPr>
          <p:nvPr/>
        </p:nvGrpSpPr>
        <p:grpSpPr bwMode="auto">
          <a:xfrm>
            <a:off x="250825" y="1484313"/>
            <a:ext cx="2233613" cy="2449512"/>
            <a:chOff x="158" y="935"/>
            <a:chExt cx="1407" cy="1543"/>
          </a:xfrm>
        </p:grpSpPr>
        <p:grpSp>
          <p:nvGrpSpPr>
            <p:cNvPr id="76853" name="Group 53"/>
            <p:cNvGrpSpPr>
              <a:grpSpLocks/>
            </p:cNvGrpSpPr>
            <p:nvPr/>
          </p:nvGrpSpPr>
          <p:grpSpPr bwMode="auto">
            <a:xfrm>
              <a:off x="430" y="935"/>
              <a:ext cx="909" cy="1406"/>
              <a:chOff x="430" y="935"/>
              <a:chExt cx="909" cy="1406"/>
            </a:xfrm>
          </p:grpSpPr>
          <p:grpSp>
            <p:nvGrpSpPr>
              <p:cNvPr id="76854" name="Group 54"/>
              <p:cNvGrpSpPr>
                <a:grpSpLocks/>
              </p:cNvGrpSpPr>
              <p:nvPr/>
            </p:nvGrpSpPr>
            <p:grpSpPr bwMode="auto">
              <a:xfrm rot="10800000">
                <a:off x="1201" y="1252"/>
                <a:ext cx="92" cy="816"/>
                <a:chOff x="3920" y="2795"/>
                <a:chExt cx="92" cy="816"/>
              </a:xfrm>
            </p:grpSpPr>
            <p:sp>
              <p:nvSpPr>
                <p:cNvPr id="76855" name="Arc 55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56" name="Arc 56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57" name="Arc 57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58" name="Arc 58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59" name="Arc 59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60" name="Arc 60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61" name="Line 6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862" name="Line 6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6863" name="Group 63"/>
              <p:cNvGrpSpPr>
                <a:grpSpLocks/>
              </p:cNvGrpSpPr>
              <p:nvPr/>
            </p:nvGrpSpPr>
            <p:grpSpPr bwMode="auto">
              <a:xfrm rot="10800000">
                <a:off x="793" y="1252"/>
                <a:ext cx="92" cy="816"/>
                <a:chOff x="3920" y="2795"/>
                <a:chExt cx="92" cy="816"/>
              </a:xfrm>
            </p:grpSpPr>
            <p:sp>
              <p:nvSpPr>
                <p:cNvPr id="76864" name="Arc 64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65" name="Arc 65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66" name="Arc 66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67" name="Arc 67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68" name="Arc 68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69" name="Arc 69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70" name="Line 7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871" name="Line 7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6872" name="Group 72"/>
              <p:cNvGrpSpPr>
                <a:grpSpLocks/>
              </p:cNvGrpSpPr>
              <p:nvPr/>
            </p:nvGrpSpPr>
            <p:grpSpPr bwMode="auto">
              <a:xfrm rot="10800000">
                <a:off x="430" y="1252"/>
                <a:ext cx="92" cy="816"/>
                <a:chOff x="3920" y="2795"/>
                <a:chExt cx="92" cy="816"/>
              </a:xfrm>
            </p:grpSpPr>
            <p:sp>
              <p:nvSpPr>
                <p:cNvPr id="76873" name="Arc 73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74" name="Arc 74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75" name="Arc 75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76" name="Arc 76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77" name="Arc 77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78" name="Arc 78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879" name="Line 7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880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6881" name="Oval 81"/>
              <p:cNvSpPr>
                <a:spLocks noChangeArrowheads="1"/>
              </p:cNvSpPr>
              <p:nvPr/>
            </p:nvSpPr>
            <p:spPr bwMode="auto">
              <a:xfrm rot="10800000">
                <a:off x="1249" y="206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2" name="Oval 82"/>
              <p:cNvSpPr>
                <a:spLocks noChangeArrowheads="1"/>
              </p:cNvSpPr>
              <p:nvPr/>
            </p:nvSpPr>
            <p:spPr bwMode="auto">
              <a:xfrm rot="10800000">
                <a:off x="841" y="206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3" name="Oval 83"/>
              <p:cNvSpPr>
                <a:spLocks noChangeArrowheads="1"/>
              </p:cNvSpPr>
              <p:nvPr/>
            </p:nvSpPr>
            <p:spPr bwMode="auto">
              <a:xfrm rot="10800000">
                <a:off x="478" y="206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4" name="Oval 84"/>
              <p:cNvSpPr>
                <a:spLocks noChangeArrowheads="1"/>
              </p:cNvSpPr>
              <p:nvPr/>
            </p:nvSpPr>
            <p:spPr bwMode="auto">
              <a:xfrm rot="10800000">
                <a:off x="1249" y="1162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5" name="Oval 85"/>
              <p:cNvSpPr>
                <a:spLocks noChangeArrowheads="1"/>
              </p:cNvSpPr>
              <p:nvPr/>
            </p:nvSpPr>
            <p:spPr bwMode="auto">
              <a:xfrm rot="10800000">
                <a:off x="841" y="1162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6" name="Line 86"/>
              <p:cNvSpPr>
                <a:spLocks noChangeShapeType="1"/>
              </p:cNvSpPr>
              <p:nvPr/>
            </p:nvSpPr>
            <p:spPr bwMode="auto">
              <a:xfrm rot="10800000">
                <a:off x="1293" y="2159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7" name="Line 87"/>
              <p:cNvSpPr>
                <a:spLocks noChangeShapeType="1"/>
              </p:cNvSpPr>
              <p:nvPr/>
            </p:nvSpPr>
            <p:spPr bwMode="auto">
              <a:xfrm rot="10800000">
                <a:off x="885" y="2159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8" name="Line 88"/>
              <p:cNvSpPr>
                <a:spLocks noChangeShapeType="1"/>
              </p:cNvSpPr>
              <p:nvPr/>
            </p:nvSpPr>
            <p:spPr bwMode="auto">
              <a:xfrm rot="10800000">
                <a:off x="522" y="2159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89" name="Oval 89"/>
              <p:cNvSpPr>
                <a:spLocks noChangeArrowheads="1"/>
              </p:cNvSpPr>
              <p:nvPr/>
            </p:nvSpPr>
            <p:spPr bwMode="auto">
              <a:xfrm rot="10800000">
                <a:off x="478" y="1162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6890" name="Oval 90"/>
              <p:cNvSpPr>
                <a:spLocks noChangeArrowheads="1"/>
              </p:cNvSpPr>
              <p:nvPr/>
            </p:nvSpPr>
            <p:spPr bwMode="auto">
              <a:xfrm rot="10800000">
                <a:off x="841" y="935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6891" name="AutoShape 91"/>
              <p:cNvCxnSpPr>
                <a:cxnSpLocks noChangeShapeType="1"/>
                <a:stCxn id="76884" idx="4"/>
                <a:endCxn id="76890" idx="2"/>
              </p:cNvCxnSpPr>
              <p:nvPr/>
            </p:nvCxnSpPr>
            <p:spPr bwMode="auto">
              <a:xfrm rot="5400000" flipH="1">
                <a:off x="1032" y="889"/>
                <a:ext cx="172" cy="353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892" name="AutoShape 92"/>
              <p:cNvCxnSpPr>
                <a:cxnSpLocks noChangeShapeType="1"/>
                <a:stCxn id="76890" idx="0"/>
                <a:endCxn id="76885" idx="4"/>
              </p:cNvCxnSpPr>
              <p:nvPr/>
            </p:nvCxnSpPr>
            <p:spPr bwMode="auto">
              <a:xfrm>
                <a:off x="886" y="1035"/>
                <a:ext cx="0" cy="117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893" name="AutoShape 93"/>
              <p:cNvCxnSpPr>
                <a:cxnSpLocks noChangeShapeType="1"/>
                <a:stCxn id="76890" idx="6"/>
                <a:endCxn id="76889" idx="4"/>
              </p:cNvCxnSpPr>
              <p:nvPr/>
            </p:nvCxnSpPr>
            <p:spPr bwMode="auto">
              <a:xfrm rot="10800000" flipV="1">
                <a:off x="523" y="980"/>
                <a:ext cx="308" cy="172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6894" name="Group 94"/>
            <p:cNvGrpSpPr>
              <a:grpSpLocks/>
            </p:cNvGrpSpPr>
            <p:nvPr/>
          </p:nvGrpSpPr>
          <p:grpSpPr bwMode="auto">
            <a:xfrm>
              <a:off x="261" y="1032"/>
              <a:ext cx="1304" cy="1446"/>
              <a:chOff x="261" y="1032"/>
              <a:chExt cx="1304" cy="1446"/>
            </a:xfrm>
          </p:grpSpPr>
          <p:sp>
            <p:nvSpPr>
              <p:cNvPr id="76895" name="Text Box 95"/>
              <p:cNvSpPr txBox="1">
                <a:spLocks noChangeArrowheads="1"/>
              </p:cNvSpPr>
              <p:nvPr/>
            </p:nvSpPr>
            <p:spPr bwMode="auto">
              <a:xfrm>
                <a:off x="885" y="2305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6896" name="Text Box 96"/>
              <p:cNvSpPr txBox="1">
                <a:spLocks noChangeArrowheads="1"/>
              </p:cNvSpPr>
              <p:nvPr/>
            </p:nvSpPr>
            <p:spPr bwMode="auto">
              <a:xfrm>
                <a:off x="534" y="2305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6897" name="Text Box 97"/>
              <p:cNvSpPr txBox="1">
                <a:spLocks noChangeArrowheads="1"/>
              </p:cNvSpPr>
              <p:nvPr/>
            </p:nvSpPr>
            <p:spPr bwMode="auto">
              <a:xfrm>
                <a:off x="1020" y="10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6898" name="Text Box 98"/>
              <p:cNvSpPr txBox="1">
                <a:spLocks noChangeArrowheads="1"/>
              </p:cNvSpPr>
              <p:nvPr/>
            </p:nvSpPr>
            <p:spPr bwMode="auto">
              <a:xfrm>
                <a:off x="612" y="10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6899" name="Text Box 99"/>
              <p:cNvSpPr txBox="1">
                <a:spLocks noChangeArrowheads="1"/>
              </p:cNvSpPr>
              <p:nvPr/>
            </p:nvSpPr>
            <p:spPr bwMode="auto">
              <a:xfrm>
                <a:off x="261" y="103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6900" name="Text Box 100"/>
              <p:cNvSpPr txBox="1">
                <a:spLocks noChangeArrowheads="1"/>
              </p:cNvSpPr>
              <p:nvPr/>
            </p:nvSpPr>
            <p:spPr bwMode="auto">
              <a:xfrm>
                <a:off x="1293" y="2305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sp>
          <p:nvSpPr>
            <p:cNvPr id="76901" name="Line 101"/>
            <p:cNvSpPr>
              <a:spLocks noChangeShapeType="1"/>
            </p:cNvSpPr>
            <p:nvPr/>
          </p:nvSpPr>
          <p:spPr bwMode="auto">
            <a:xfrm rot="21600000">
              <a:off x="158" y="1207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76902" name="Group 102"/>
          <p:cNvGrpSpPr>
            <a:grpSpLocks/>
          </p:cNvGrpSpPr>
          <p:nvPr/>
        </p:nvGrpSpPr>
        <p:grpSpPr bwMode="auto">
          <a:xfrm>
            <a:off x="539750" y="3573463"/>
            <a:ext cx="2016125" cy="863600"/>
            <a:chOff x="340" y="2251"/>
            <a:chExt cx="1270" cy="544"/>
          </a:xfrm>
        </p:grpSpPr>
        <p:sp>
          <p:nvSpPr>
            <p:cNvPr id="76903" name="Rectangle 103"/>
            <p:cNvSpPr>
              <a:spLocks noChangeArrowheads="1"/>
            </p:cNvSpPr>
            <p:nvPr/>
          </p:nvSpPr>
          <p:spPr bwMode="auto">
            <a:xfrm>
              <a:off x="340" y="2251"/>
              <a:ext cx="1270" cy="544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6904" name="Oval 104"/>
            <p:cNvSpPr>
              <a:spLocks noChangeArrowheads="1"/>
            </p:cNvSpPr>
            <p:nvPr/>
          </p:nvSpPr>
          <p:spPr bwMode="auto">
            <a:xfrm>
              <a:off x="476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6905" name="Oval 105"/>
            <p:cNvSpPr>
              <a:spLocks noChangeArrowheads="1"/>
            </p:cNvSpPr>
            <p:nvPr/>
          </p:nvSpPr>
          <p:spPr bwMode="auto">
            <a:xfrm>
              <a:off x="884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6906" name="Oval 106"/>
            <p:cNvSpPr>
              <a:spLocks noChangeArrowheads="1"/>
            </p:cNvSpPr>
            <p:nvPr/>
          </p:nvSpPr>
          <p:spPr bwMode="auto">
            <a:xfrm>
              <a:off x="1247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6907" name="Oval 107"/>
            <p:cNvSpPr>
              <a:spLocks noChangeArrowheads="1"/>
            </p:cNvSpPr>
            <p:nvPr/>
          </p:nvSpPr>
          <p:spPr bwMode="auto">
            <a:xfrm>
              <a:off x="476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6908" name="Oval 108"/>
            <p:cNvSpPr>
              <a:spLocks noChangeArrowheads="1"/>
            </p:cNvSpPr>
            <p:nvPr/>
          </p:nvSpPr>
          <p:spPr bwMode="auto">
            <a:xfrm>
              <a:off x="839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6909" name="Oval 109"/>
            <p:cNvSpPr>
              <a:spLocks noChangeArrowheads="1"/>
            </p:cNvSpPr>
            <p:nvPr/>
          </p:nvSpPr>
          <p:spPr bwMode="auto">
            <a:xfrm>
              <a:off x="1247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76910" name="Line 110"/>
          <p:cNvSpPr>
            <a:spLocks noChangeShapeType="1"/>
          </p:cNvSpPr>
          <p:nvPr/>
        </p:nvSpPr>
        <p:spPr bwMode="auto">
          <a:xfrm flipV="1">
            <a:off x="7391400" y="4087813"/>
            <a:ext cx="0" cy="158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11" name="Line 111"/>
          <p:cNvSpPr>
            <a:spLocks noChangeShapeType="1"/>
          </p:cNvSpPr>
          <p:nvPr/>
        </p:nvSpPr>
        <p:spPr bwMode="auto">
          <a:xfrm rot="7200000" flipV="1">
            <a:off x="8078788" y="5272087"/>
            <a:ext cx="0" cy="158432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12" name="Line 112"/>
          <p:cNvSpPr>
            <a:spLocks noChangeShapeType="1"/>
          </p:cNvSpPr>
          <p:nvPr/>
        </p:nvSpPr>
        <p:spPr bwMode="auto">
          <a:xfrm rot="14400000" flipV="1">
            <a:off x="6710363" y="5272087"/>
            <a:ext cx="0" cy="15843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13" name="Line 113"/>
          <p:cNvSpPr>
            <a:spLocks noChangeShapeType="1"/>
          </p:cNvSpPr>
          <p:nvPr/>
        </p:nvSpPr>
        <p:spPr bwMode="auto">
          <a:xfrm flipV="1">
            <a:off x="7318375" y="4078288"/>
            <a:ext cx="0" cy="2301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14" name="Line 114"/>
          <p:cNvSpPr>
            <a:spLocks noChangeShapeType="1"/>
          </p:cNvSpPr>
          <p:nvPr/>
        </p:nvSpPr>
        <p:spPr bwMode="auto">
          <a:xfrm rot="1800000" flipV="1">
            <a:off x="7181850" y="3165475"/>
            <a:ext cx="0" cy="21955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17" name="Text Box 117"/>
          <p:cNvSpPr txBox="1">
            <a:spLocks noChangeArrowheads="1"/>
          </p:cNvSpPr>
          <p:nvPr/>
        </p:nvSpPr>
        <p:spPr bwMode="auto">
          <a:xfrm>
            <a:off x="8675688" y="6092825"/>
            <a:ext cx="2000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6918" name="Text Box 118"/>
          <p:cNvSpPr txBox="1">
            <a:spLocks noChangeArrowheads="1"/>
          </p:cNvSpPr>
          <p:nvPr/>
        </p:nvSpPr>
        <p:spPr bwMode="auto">
          <a:xfrm>
            <a:off x="5940425" y="6092825"/>
            <a:ext cx="2508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6919" name="Text Box 119"/>
          <p:cNvSpPr txBox="1">
            <a:spLocks noChangeArrowheads="1"/>
          </p:cNvSpPr>
          <p:nvPr/>
        </p:nvSpPr>
        <p:spPr bwMode="auto">
          <a:xfrm>
            <a:off x="7031038" y="6321425"/>
            <a:ext cx="2254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CC00"/>
                </a:solidFill>
              </a:rPr>
              <a:t>V</a:t>
            </a:r>
          </a:p>
        </p:txBody>
      </p:sp>
      <p:sp>
        <p:nvSpPr>
          <p:cNvPr id="76920" name="Text Box 120"/>
          <p:cNvSpPr txBox="1">
            <a:spLocks noChangeArrowheads="1"/>
          </p:cNvSpPr>
          <p:nvPr/>
        </p:nvSpPr>
        <p:spPr bwMode="auto">
          <a:xfrm>
            <a:off x="7812088" y="3933825"/>
            <a:ext cx="6381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U = u</a:t>
            </a:r>
          </a:p>
        </p:txBody>
      </p:sp>
      <p:sp>
        <p:nvSpPr>
          <p:cNvPr id="76921" name="Text Box 121"/>
          <p:cNvSpPr txBox="1">
            <a:spLocks noChangeArrowheads="1"/>
          </p:cNvSpPr>
          <p:nvPr/>
        </p:nvSpPr>
        <p:spPr bwMode="auto">
          <a:xfrm>
            <a:off x="5211763" y="4808538"/>
            <a:ext cx="2889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76922" name="Line 122"/>
          <p:cNvSpPr>
            <a:spLocks noChangeShapeType="1"/>
          </p:cNvSpPr>
          <p:nvPr/>
        </p:nvSpPr>
        <p:spPr bwMode="auto">
          <a:xfrm rot="7200000" flipV="1">
            <a:off x="6308726" y="4652962"/>
            <a:ext cx="0" cy="23018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23" name="Line 123"/>
          <p:cNvSpPr>
            <a:spLocks noChangeShapeType="1"/>
          </p:cNvSpPr>
          <p:nvPr/>
        </p:nvSpPr>
        <p:spPr bwMode="auto">
          <a:xfrm rot="14400000" flipV="1">
            <a:off x="6308726" y="3502025"/>
            <a:ext cx="0" cy="23018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24" name="Freeform 124"/>
          <p:cNvSpPr>
            <a:spLocks/>
          </p:cNvSpPr>
          <p:nvPr/>
        </p:nvSpPr>
        <p:spPr bwMode="auto">
          <a:xfrm>
            <a:off x="6877050" y="3789363"/>
            <a:ext cx="844550" cy="790575"/>
          </a:xfrm>
          <a:custGeom>
            <a:avLst/>
            <a:gdLst>
              <a:gd name="T0" fmla="*/ 400 w 532"/>
              <a:gd name="T1" fmla="*/ 51 h 498"/>
              <a:gd name="T2" fmla="*/ 530 w 532"/>
              <a:gd name="T3" fmla="*/ 216 h 498"/>
              <a:gd name="T4" fmla="*/ 412 w 532"/>
              <a:gd name="T5" fmla="*/ 458 h 498"/>
              <a:gd name="T6" fmla="*/ 127 w 532"/>
              <a:gd name="T7" fmla="*/ 454 h 498"/>
              <a:gd name="T8" fmla="*/ 33 w 532"/>
              <a:gd name="T9" fmla="*/ 310 h 498"/>
              <a:gd name="T10" fmla="*/ 19 w 532"/>
              <a:gd name="T11" fmla="*/ 173 h 498"/>
              <a:gd name="T12" fmla="*/ 148 w 532"/>
              <a:gd name="T13" fmla="*/ 29 h 498"/>
              <a:gd name="T14" fmla="*/ 271 w 532"/>
              <a:gd name="T15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2" h="498">
                <a:moveTo>
                  <a:pt x="400" y="51"/>
                </a:moveTo>
                <a:cubicBezTo>
                  <a:pt x="422" y="78"/>
                  <a:pt x="528" y="148"/>
                  <a:pt x="530" y="216"/>
                </a:cubicBezTo>
                <a:cubicBezTo>
                  <a:pt x="532" y="284"/>
                  <a:pt x="479" y="418"/>
                  <a:pt x="412" y="458"/>
                </a:cubicBezTo>
                <a:cubicBezTo>
                  <a:pt x="345" y="498"/>
                  <a:pt x="190" y="479"/>
                  <a:pt x="127" y="454"/>
                </a:cubicBezTo>
                <a:cubicBezTo>
                  <a:pt x="64" y="429"/>
                  <a:pt x="51" y="357"/>
                  <a:pt x="33" y="310"/>
                </a:cubicBezTo>
                <a:cubicBezTo>
                  <a:pt x="15" y="263"/>
                  <a:pt x="0" y="220"/>
                  <a:pt x="19" y="173"/>
                </a:cubicBezTo>
                <a:cubicBezTo>
                  <a:pt x="38" y="126"/>
                  <a:pt x="106" y="58"/>
                  <a:pt x="148" y="29"/>
                </a:cubicBezTo>
                <a:cubicBezTo>
                  <a:pt x="190" y="0"/>
                  <a:pt x="246" y="6"/>
                  <a:pt x="271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6925" name="Text Box 125"/>
          <p:cNvSpPr txBox="1">
            <a:spLocks noChangeArrowheads="1"/>
          </p:cNvSpPr>
          <p:nvPr/>
        </p:nvSpPr>
        <p:spPr bwMode="auto">
          <a:xfrm>
            <a:off x="2555875" y="5734050"/>
            <a:ext cx="2881313" cy="377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Dané zapojení Dy11</a:t>
            </a:r>
          </a:p>
        </p:txBody>
      </p:sp>
      <p:sp>
        <p:nvSpPr>
          <p:cNvPr id="76926" name="Text Box 126"/>
          <p:cNvSpPr txBox="1">
            <a:spLocks noChangeArrowheads="1"/>
          </p:cNvSpPr>
          <p:nvPr/>
        </p:nvSpPr>
        <p:spPr bwMode="auto">
          <a:xfrm>
            <a:off x="2987675" y="908050"/>
            <a:ext cx="5111750" cy="1309688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Při měření propojíme začátek stejné fáze vstupního a výstupního vinutí </a:t>
            </a:r>
            <a:r>
              <a:rPr lang="cs-CZ" altLang="cs-CZ" sz="1800" dirty="0">
                <a:sym typeface="Symbol" panose="05050102010706020507" pitchFamily="18" charset="2"/>
              </a:rPr>
              <a:t> </a:t>
            </a:r>
            <a:r>
              <a:rPr lang="cs-CZ" altLang="cs-CZ" sz="1800" u="sng" dirty="0">
                <a:sym typeface="Symbol" panose="05050102010706020507" pitchFamily="18" charset="2"/>
              </a:rPr>
              <a:t>vytvoříme společný bod ve </a:t>
            </a:r>
            <a:r>
              <a:rPr lang="cs-CZ" altLang="cs-CZ" sz="1800" u="sng" dirty="0" err="1">
                <a:sym typeface="Symbol" panose="05050102010706020507" pitchFamily="18" charset="2"/>
              </a:rPr>
              <a:t>fázorovém</a:t>
            </a:r>
            <a:r>
              <a:rPr lang="cs-CZ" altLang="cs-CZ" sz="1800" u="sng" dirty="0">
                <a:sym typeface="Symbol" panose="05050102010706020507" pitchFamily="18" charset="2"/>
              </a:rPr>
              <a:t> diagramu.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V našem případě propojíme první fázi.</a:t>
            </a:r>
          </a:p>
        </p:txBody>
      </p:sp>
      <p:cxnSp>
        <p:nvCxnSpPr>
          <p:cNvPr id="76927" name="AutoShape 127"/>
          <p:cNvCxnSpPr>
            <a:cxnSpLocks noChangeShapeType="1"/>
            <a:stCxn id="76907" idx="2"/>
            <a:endCxn id="76904" idx="2"/>
          </p:cNvCxnSpPr>
          <p:nvPr/>
        </p:nvCxnSpPr>
        <p:spPr bwMode="auto">
          <a:xfrm rot="10800000" flipH="1" flipV="1">
            <a:off x="744538" y="3790950"/>
            <a:ext cx="1587" cy="431800"/>
          </a:xfrm>
          <a:prstGeom prst="bentConnector3">
            <a:avLst>
              <a:gd name="adj1" fmla="val -3310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928" name="Text Box 128"/>
          <p:cNvSpPr txBox="1">
            <a:spLocks noChangeArrowheads="1"/>
          </p:cNvSpPr>
          <p:nvPr/>
        </p:nvSpPr>
        <p:spPr bwMode="auto">
          <a:xfrm>
            <a:off x="2987675" y="2276475"/>
            <a:ext cx="5832475" cy="896938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92175" algn="l"/>
                <a:tab pos="1074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/>
              <a:t>Měříme	-	vstupní vinutí mezi sebou </a:t>
            </a:r>
            <a:r>
              <a:rPr lang="cs-CZ" altLang="cs-CZ" sz="1800" dirty="0">
                <a:sym typeface="Symbol" panose="05050102010706020507" pitchFamily="18" charset="2"/>
              </a:rPr>
              <a:t> UV, UW, VW</a:t>
            </a:r>
          </a:p>
          <a:p>
            <a:pPr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	-	výstupní vinutí mezi sebou  </a:t>
            </a:r>
            <a:r>
              <a:rPr lang="cs-CZ" altLang="cs-CZ" sz="1800" dirty="0" err="1">
                <a:sym typeface="Symbol" panose="05050102010706020507" pitchFamily="18" charset="2"/>
              </a:rPr>
              <a:t>uv</a:t>
            </a:r>
            <a:r>
              <a:rPr lang="cs-CZ" altLang="cs-CZ" sz="1800" dirty="0">
                <a:sym typeface="Symbol" panose="05050102010706020507" pitchFamily="18" charset="2"/>
              </a:rPr>
              <a:t>, </a:t>
            </a:r>
            <a:r>
              <a:rPr lang="cs-CZ" altLang="cs-CZ" sz="1800" dirty="0" err="1">
                <a:sym typeface="Symbol" panose="05050102010706020507" pitchFamily="18" charset="2"/>
              </a:rPr>
              <a:t>uw</a:t>
            </a:r>
            <a:r>
              <a:rPr lang="cs-CZ" altLang="cs-CZ" sz="1800" dirty="0">
                <a:sym typeface="Symbol" panose="05050102010706020507" pitchFamily="18" charset="2"/>
              </a:rPr>
              <a:t>, </a:t>
            </a:r>
            <a:r>
              <a:rPr lang="cs-CZ" altLang="cs-CZ" sz="1800" dirty="0" err="1">
                <a:sym typeface="Symbol" panose="05050102010706020507" pitchFamily="18" charset="2"/>
              </a:rPr>
              <a:t>vw</a:t>
            </a:r>
            <a:endParaRPr lang="cs-CZ" altLang="cs-CZ" sz="18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	-	nepropojené fáze  </a:t>
            </a:r>
            <a:r>
              <a:rPr lang="cs-CZ" altLang="cs-CZ" sz="1800" dirty="0" err="1">
                <a:sym typeface="Symbol" panose="05050102010706020507" pitchFamily="18" charset="2"/>
              </a:rPr>
              <a:t>Vv</a:t>
            </a:r>
            <a:r>
              <a:rPr lang="cs-CZ" altLang="cs-CZ" sz="1800" dirty="0">
                <a:sym typeface="Symbol" panose="05050102010706020507" pitchFamily="18" charset="2"/>
              </a:rPr>
              <a:t>, </a:t>
            </a:r>
            <a:r>
              <a:rPr lang="cs-CZ" altLang="cs-CZ" sz="1800" dirty="0" err="1">
                <a:sym typeface="Symbol" panose="05050102010706020507" pitchFamily="18" charset="2"/>
              </a:rPr>
              <a:t>Vw</a:t>
            </a:r>
            <a:r>
              <a:rPr lang="cs-CZ" altLang="cs-CZ" sz="1800" dirty="0">
                <a:sym typeface="Symbol" panose="05050102010706020507" pitchFamily="18" charset="2"/>
              </a:rPr>
              <a:t>, </a:t>
            </a:r>
            <a:r>
              <a:rPr lang="cs-CZ" altLang="cs-CZ" sz="1800" dirty="0" err="1">
                <a:sym typeface="Symbol" panose="05050102010706020507" pitchFamily="18" charset="2"/>
              </a:rPr>
              <a:t>Wv</a:t>
            </a:r>
            <a:r>
              <a:rPr lang="cs-CZ" altLang="cs-CZ" sz="1800" dirty="0">
                <a:sym typeface="Symbol" panose="05050102010706020507" pitchFamily="18" charset="2"/>
              </a:rPr>
              <a:t>, </a:t>
            </a:r>
            <a:r>
              <a:rPr lang="cs-CZ" altLang="cs-CZ" sz="1800" dirty="0" err="1">
                <a:sym typeface="Symbol" panose="05050102010706020507" pitchFamily="18" charset="2"/>
              </a:rPr>
              <a:t>Ww</a:t>
            </a:r>
            <a:endParaRPr lang="cs-CZ" altLang="cs-CZ" sz="1800" dirty="0">
              <a:sym typeface="Symbol" panose="05050102010706020507" pitchFamily="18" charset="2"/>
            </a:endParaRPr>
          </a:p>
        </p:txBody>
      </p:sp>
      <p:sp>
        <p:nvSpPr>
          <p:cNvPr id="76930" name="Line 130"/>
          <p:cNvSpPr>
            <a:spLocks noChangeShapeType="1"/>
          </p:cNvSpPr>
          <p:nvPr/>
        </p:nvSpPr>
        <p:spPr bwMode="auto">
          <a:xfrm flipV="1">
            <a:off x="7308850" y="3357563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6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6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6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7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10" grpId="0" animBg="1"/>
      <p:bldP spid="76911" grpId="0" animBg="1"/>
      <p:bldP spid="76912" grpId="0" animBg="1"/>
      <p:bldP spid="76913" grpId="0" animBg="1"/>
      <p:bldP spid="76914" grpId="0" animBg="1"/>
      <p:bldP spid="76917" grpId="0"/>
      <p:bldP spid="76918" grpId="0"/>
      <p:bldP spid="76919" grpId="0"/>
      <p:bldP spid="76920" grpId="0"/>
      <p:bldP spid="76921" grpId="0"/>
      <p:bldP spid="76922" grpId="0" animBg="1"/>
      <p:bldP spid="76923" grpId="0" animBg="1"/>
      <p:bldP spid="76924" grpId="0" animBg="1"/>
      <p:bldP spid="76925" grpId="0" animBg="1"/>
      <p:bldP spid="76928" grpId="0"/>
      <p:bldP spid="769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75" name="Text Box 151"/>
          <p:cNvSpPr txBox="1">
            <a:spLocks noChangeArrowheads="1"/>
          </p:cNvSpPr>
          <p:nvPr/>
        </p:nvSpPr>
        <p:spPr bwMode="auto">
          <a:xfrm>
            <a:off x="7019925" y="3284538"/>
            <a:ext cx="2017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150</a:t>
            </a:r>
            <a:r>
              <a:rPr lang="cs-CZ" altLang="cs-CZ" sz="2000" baseline="30000"/>
              <a:t>0</a:t>
            </a:r>
            <a:r>
              <a:rPr lang="cs-CZ" altLang="cs-CZ" sz="2000"/>
              <a:t> = 5hodin</a:t>
            </a:r>
          </a:p>
        </p:txBody>
      </p:sp>
      <p:grpSp>
        <p:nvGrpSpPr>
          <p:cNvPr id="77965" name="Group 141"/>
          <p:cNvGrpSpPr>
            <a:grpSpLocks/>
          </p:cNvGrpSpPr>
          <p:nvPr/>
        </p:nvGrpSpPr>
        <p:grpSpPr bwMode="auto">
          <a:xfrm>
            <a:off x="323850" y="1557338"/>
            <a:ext cx="2232025" cy="2362200"/>
            <a:chOff x="204" y="981"/>
            <a:chExt cx="1406" cy="1488"/>
          </a:xfrm>
        </p:grpSpPr>
        <p:grpSp>
          <p:nvGrpSpPr>
            <p:cNvPr id="77963" name="Group 139"/>
            <p:cNvGrpSpPr>
              <a:grpSpLocks/>
            </p:cNvGrpSpPr>
            <p:nvPr/>
          </p:nvGrpSpPr>
          <p:grpSpPr bwMode="auto">
            <a:xfrm>
              <a:off x="295" y="981"/>
              <a:ext cx="1315" cy="1488"/>
              <a:chOff x="295" y="981"/>
              <a:chExt cx="1315" cy="1488"/>
            </a:xfrm>
          </p:grpSpPr>
          <p:sp>
            <p:nvSpPr>
              <p:cNvPr id="77919" name="Text Box 95"/>
              <p:cNvSpPr txBox="1">
                <a:spLocks noChangeArrowheads="1"/>
              </p:cNvSpPr>
              <p:nvPr/>
            </p:nvSpPr>
            <p:spPr bwMode="auto">
              <a:xfrm>
                <a:off x="884" y="2296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7920" name="Text Box 96"/>
              <p:cNvSpPr txBox="1">
                <a:spLocks noChangeArrowheads="1"/>
              </p:cNvSpPr>
              <p:nvPr/>
            </p:nvSpPr>
            <p:spPr bwMode="auto">
              <a:xfrm>
                <a:off x="521" y="2296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7921" name="Text Box 97"/>
              <p:cNvSpPr txBox="1">
                <a:spLocks noChangeArrowheads="1"/>
              </p:cNvSpPr>
              <p:nvPr/>
            </p:nvSpPr>
            <p:spPr bwMode="auto">
              <a:xfrm>
                <a:off x="1020" y="981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7922" name="Text Box 98"/>
              <p:cNvSpPr txBox="1">
                <a:spLocks noChangeArrowheads="1"/>
              </p:cNvSpPr>
              <p:nvPr/>
            </p:nvSpPr>
            <p:spPr bwMode="auto">
              <a:xfrm>
                <a:off x="657" y="981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7923" name="Text Box 99"/>
              <p:cNvSpPr txBox="1">
                <a:spLocks noChangeArrowheads="1"/>
              </p:cNvSpPr>
              <p:nvPr/>
            </p:nvSpPr>
            <p:spPr bwMode="auto">
              <a:xfrm>
                <a:off x="295" y="981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7924" name="Text Box 100"/>
              <p:cNvSpPr txBox="1">
                <a:spLocks noChangeArrowheads="1"/>
              </p:cNvSpPr>
              <p:nvPr/>
            </p:nvSpPr>
            <p:spPr bwMode="auto">
              <a:xfrm>
                <a:off x="1338" y="2296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grpSp>
          <p:nvGrpSpPr>
            <p:cNvPr id="77964" name="Group 140"/>
            <p:cNvGrpSpPr>
              <a:grpSpLocks/>
            </p:cNvGrpSpPr>
            <p:nvPr/>
          </p:nvGrpSpPr>
          <p:grpSpPr bwMode="auto">
            <a:xfrm>
              <a:off x="204" y="1152"/>
              <a:ext cx="1146" cy="1189"/>
              <a:chOff x="204" y="1152"/>
              <a:chExt cx="1146" cy="1189"/>
            </a:xfrm>
          </p:grpSpPr>
          <p:grpSp>
            <p:nvGrpSpPr>
              <p:cNvPr id="77834" name="Group 10"/>
              <p:cNvGrpSpPr>
                <a:grpSpLocks/>
              </p:cNvGrpSpPr>
              <p:nvPr/>
            </p:nvGrpSpPr>
            <p:grpSpPr bwMode="auto">
              <a:xfrm rot="10800000">
                <a:off x="431" y="1152"/>
                <a:ext cx="919" cy="1189"/>
                <a:chOff x="2008" y="2795"/>
                <a:chExt cx="919" cy="1189"/>
              </a:xfrm>
            </p:grpSpPr>
            <p:grpSp>
              <p:nvGrpSpPr>
                <p:cNvPr id="77835" name="Group 11"/>
                <p:cNvGrpSpPr>
                  <a:grpSpLocks/>
                </p:cNvGrpSpPr>
                <p:nvPr/>
              </p:nvGrpSpPr>
              <p:grpSpPr bwMode="auto">
                <a:xfrm>
                  <a:off x="2064" y="3068"/>
                  <a:ext cx="92" cy="816"/>
                  <a:chOff x="3920" y="2795"/>
                  <a:chExt cx="92" cy="816"/>
                </a:xfrm>
              </p:grpSpPr>
              <p:sp>
                <p:nvSpPr>
                  <p:cNvPr id="77836" name="Arc 12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37" name="Arc 13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38" name="Arc 14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39" name="Arc 15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40" name="Arc 1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41" name="Arc 17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42" name="Line 18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7843" name="Line 19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7844" name="Group 20"/>
                <p:cNvGrpSpPr>
                  <a:grpSpLocks/>
                </p:cNvGrpSpPr>
                <p:nvPr/>
              </p:nvGrpSpPr>
              <p:grpSpPr bwMode="auto">
                <a:xfrm>
                  <a:off x="2472" y="3068"/>
                  <a:ext cx="92" cy="816"/>
                  <a:chOff x="3920" y="2795"/>
                  <a:chExt cx="92" cy="816"/>
                </a:xfrm>
              </p:grpSpPr>
              <p:sp>
                <p:nvSpPr>
                  <p:cNvPr id="77845" name="Arc 2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46" name="Arc 22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47" name="Arc 23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48" name="Arc 2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49" name="Arc 25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50" name="Arc 26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51" name="Line 27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7852" name="Line 28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7853" name="Group 29"/>
                <p:cNvGrpSpPr>
                  <a:grpSpLocks/>
                </p:cNvGrpSpPr>
                <p:nvPr/>
              </p:nvGrpSpPr>
              <p:grpSpPr bwMode="auto">
                <a:xfrm>
                  <a:off x="2835" y="3068"/>
                  <a:ext cx="92" cy="816"/>
                  <a:chOff x="3920" y="2795"/>
                  <a:chExt cx="92" cy="816"/>
                </a:xfrm>
              </p:grpSpPr>
              <p:sp>
                <p:nvSpPr>
                  <p:cNvPr id="77854" name="Arc 3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55" name="Arc 31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56" name="Arc 32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57" name="Arc 3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58" name="Arc 3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59" name="Arc 35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7860" name="Line 3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7861" name="Line 37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7862" name="Oval 38"/>
                <p:cNvSpPr>
                  <a:spLocks noChangeArrowheads="1"/>
                </p:cNvSpPr>
                <p:nvPr/>
              </p:nvSpPr>
              <p:spPr bwMode="auto">
                <a:xfrm>
                  <a:off x="2018" y="2977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63" name="Oval 39"/>
                <p:cNvSpPr>
                  <a:spLocks noChangeArrowheads="1"/>
                </p:cNvSpPr>
                <p:nvPr/>
              </p:nvSpPr>
              <p:spPr bwMode="auto">
                <a:xfrm>
                  <a:off x="2426" y="2977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64" name="Oval 40"/>
                <p:cNvSpPr>
                  <a:spLocks noChangeArrowheads="1"/>
                </p:cNvSpPr>
                <p:nvPr/>
              </p:nvSpPr>
              <p:spPr bwMode="auto">
                <a:xfrm>
                  <a:off x="2789" y="2977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65" name="Oval 41"/>
                <p:cNvSpPr>
                  <a:spLocks noChangeArrowheads="1"/>
                </p:cNvSpPr>
                <p:nvPr/>
              </p:nvSpPr>
              <p:spPr bwMode="auto">
                <a:xfrm>
                  <a:off x="2018" y="3884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66" name="Oval 42"/>
                <p:cNvSpPr>
                  <a:spLocks noChangeArrowheads="1"/>
                </p:cNvSpPr>
                <p:nvPr/>
              </p:nvSpPr>
              <p:spPr bwMode="auto">
                <a:xfrm>
                  <a:off x="2426" y="3884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67" name="Line 43"/>
                <p:cNvSpPr>
                  <a:spLocks noChangeShapeType="1"/>
                </p:cNvSpPr>
                <p:nvPr/>
              </p:nvSpPr>
              <p:spPr bwMode="auto">
                <a:xfrm>
                  <a:off x="2064" y="2795"/>
                  <a:ext cx="0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68" name="Line 44"/>
                <p:cNvSpPr>
                  <a:spLocks noChangeShapeType="1"/>
                </p:cNvSpPr>
                <p:nvPr/>
              </p:nvSpPr>
              <p:spPr bwMode="auto">
                <a:xfrm>
                  <a:off x="2472" y="2795"/>
                  <a:ext cx="0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69" name="Line 45"/>
                <p:cNvSpPr>
                  <a:spLocks noChangeShapeType="1"/>
                </p:cNvSpPr>
                <p:nvPr/>
              </p:nvSpPr>
              <p:spPr bwMode="auto">
                <a:xfrm>
                  <a:off x="2835" y="2795"/>
                  <a:ext cx="0" cy="18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870" name="Oval 46"/>
                <p:cNvSpPr>
                  <a:spLocks noChangeArrowheads="1"/>
                </p:cNvSpPr>
                <p:nvPr/>
              </p:nvSpPr>
              <p:spPr bwMode="auto">
                <a:xfrm>
                  <a:off x="2789" y="3884"/>
                  <a:ext cx="90" cy="90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77871" name="AutoShape 47"/>
                <p:cNvCxnSpPr>
                  <a:cxnSpLocks noChangeShapeType="1"/>
                  <a:stCxn id="77865" idx="6"/>
                  <a:endCxn id="77863" idx="2"/>
                </p:cNvCxnSpPr>
                <p:nvPr/>
              </p:nvCxnSpPr>
              <p:spPr bwMode="auto">
                <a:xfrm flipV="1">
                  <a:off x="2118" y="3022"/>
                  <a:ext cx="298" cy="907"/>
                </a:xfrm>
                <a:prstGeom prst="bentConnector3">
                  <a:avLst>
                    <a:gd name="adj1" fmla="val 50000"/>
                  </a:avLst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7872" name="AutoShape 48"/>
                <p:cNvCxnSpPr>
                  <a:cxnSpLocks noChangeShapeType="1"/>
                  <a:stCxn id="77866" idx="6"/>
                  <a:endCxn id="77864" idx="2"/>
                </p:cNvCxnSpPr>
                <p:nvPr/>
              </p:nvCxnSpPr>
              <p:spPr bwMode="auto">
                <a:xfrm flipV="1">
                  <a:off x="2526" y="3022"/>
                  <a:ext cx="253" cy="907"/>
                </a:xfrm>
                <a:prstGeom prst="bentConnector3">
                  <a:avLst>
                    <a:gd name="adj1" fmla="val 49801"/>
                  </a:avLst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7873" name="AutoShape 49"/>
                <p:cNvCxnSpPr>
                  <a:cxnSpLocks noChangeShapeType="1"/>
                  <a:stCxn id="77870" idx="4"/>
                  <a:endCxn id="77862" idx="2"/>
                </p:cNvCxnSpPr>
                <p:nvPr/>
              </p:nvCxnSpPr>
              <p:spPr bwMode="auto">
                <a:xfrm rot="16200000" flipV="1">
                  <a:off x="1940" y="3090"/>
                  <a:ext cx="962" cy="826"/>
                </a:xfrm>
                <a:prstGeom prst="bentConnector4">
                  <a:avLst>
                    <a:gd name="adj1" fmla="val -13931"/>
                    <a:gd name="adj2" fmla="val 116222"/>
                  </a:avLst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7874" name="Line 50"/>
              <p:cNvSpPr>
                <a:spLocks noChangeShapeType="1"/>
              </p:cNvSpPr>
              <p:nvPr/>
            </p:nvSpPr>
            <p:spPr bwMode="auto">
              <a:xfrm>
                <a:off x="204" y="1253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77875" name="Rectangle 51"/>
          <p:cNvSpPr>
            <a:spLocks noChangeArrowheads="1"/>
          </p:cNvSpPr>
          <p:nvPr/>
        </p:nvSpPr>
        <p:spPr bwMode="auto">
          <a:xfrm>
            <a:off x="684213" y="333375"/>
            <a:ext cx="52562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Určete zapojení</a:t>
            </a:r>
          </a:p>
        </p:txBody>
      </p:sp>
      <p:grpSp>
        <p:nvGrpSpPr>
          <p:cNvPr id="77926" name="Group 102"/>
          <p:cNvGrpSpPr>
            <a:grpSpLocks/>
          </p:cNvGrpSpPr>
          <p:nvPr/>
        </p:nvGrpSpPr>
        <p:grpSpPr bwMode="auto">
          <a:xfrm>
            <a:off x="539750" y="3573463"/>
            <a:ext cx="2016125" cy="863600"/>
            <a:chOff x="340" y="2251"/>
            <a:chExt cx="1270" cy="544"/>
          </a:xfrm>
        </p:grpSpPr>
        <p:sp>
          <p:nvSpPr>
            <p:cNvPr id="77927" name="Rectangle 103"/>
            <p:cNvSpPr>
              <a:spLocks noChangeArrowheads="1"/>
            </p:cNvSpPr>
            <p:nvPr/>
          </p:nvSpPr>
          <p:spPr bwMode="auto">
            <a:xfrm>
              <a:off x="340" y="2251"/>
              <a:ext cx="1270" cy="544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7928" name="Oval 104"/>
            <p:cNvSpPr>
              <a:spLocks noChangeArrowheads="1"/>
            </p:cNvSpPr>
            <p:nvPr/>
          </p:nvSpPr>
          <p:spPr bwMode="auto">
            <a:xfrm>
              <a:off x="476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7929" name="Oval 105"/>
            <p:cNvSpPr>
              <a:spLocks noChangeArrowheads="1"/>
            </p:cNvSpPr>
            <p:nvPr/>
          </p:nvSpPr>
          <p:spPr bwMode="auto">
            <a:xfrm>
              <a:off x="884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7930" name="Oval 106"/>
            <p:cNvSpPr>
              <a:spLocks noChangeArrowheads="1"/>
            </p:cNvSpPr>
            <p:nvPr/>
          </p:nvSpPr>
          <p:spPr bwMode="auto">
            <a:xfrm>
              <a:off x="1247" y="2614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7931" name="Oval 107"/>
            <p:cNvSpPr>
              <a:spLocks noChangeArrowheads="1"/>
            </p:cNvSpPr>
            <p:nvPr/>
          </p:nvSpPr>
          <p:spPr bwMode="auto">
            <a:xfrm>
              <a:off x="476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7932" name="Oval 108"/>
            <p:cNvSpPr>
              <a:spLocks noChangeArrowheads="1"/>
            </p:cNvSpPr>
            <p:nvPr/>
          </p:nvSpPr>
          <p:spPr bwMode="auto">
            <a:xfrm>
              <a:off x="839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77933" name="Oval 109"/>
            <p:cNvSpPr>
              <a:spLocks noChangeArrowheads="1"/>
            </p:cNvSpPr>
            <p:nvPr/>
          </p:nvSpPr>
          <p:spPr bwMode="auto">
            <a:xfrm>
              <a:off x="1247" y="2342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77938" name="Line 114"/>
          <p:cNvSpPr>
            <a:spLocks noChangeShapeType="1"/>
          </p:cNvSpPr>
          <p:nvPr/>
        </p:nvSpPr>
        <p:spPr bwMode="auto">
          <a:xfrm rot="9000000" flipV="1">
            <a:off x="6877050" y="2781300"/>
            <a:ext cx="0" cy="21955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77978" name="Group 154"/>
          <p:cNvGrpSpPr>
            <a:grpSpLocks/>
          </p:cNvGrpSpPr>
          <p:nvPr/>
        </p:nvGrpSpPr>
        <p:grpSpPr bwMode="auto">
          <a:xfrm>
            <a:off x="5435600" y="4005263"/>
            <a:ext cx="3106738" cy="2736850"/>
            <a:chOff x="3424" y="2523"/>
            <a:chExt cx="1957" cy="1724"/>
          </a:xfrm>
        </p:grpSpPr>
        <p:sp>
          <p:nvSpPr>
            <p:cNvPr id="77942" name="Text Box 118"/>
            <p:cNvSpPr txBox="1">
              <a:spLocks noChangeArrowheads="1"/>
            </p:cNvSpPr>
            <p:nvPr/>
          </p:nvSpPr>
          <p:spPr bwMode="auto">
            <a:xfrm>
              <a:off x="3884" y="2523"/>
              <a:ext cx="40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FF0000"/>
                  </a:solidFill>
                </a:rPr>
                <a:t>U = u</a:t>
              </a:r>
            </a:p>
          </p:txBody>
        </p:sp>
        <p:grpSp>
          <p:nvGrpSpPr>
            <p:cNvPr id="77976" name="Group 152"/>
            <p:cNvGrpSpPr>
              <a:grpSpLocks/>
            </p:cNvGrpSpPr>
            <p:nvPr/>
          </p:nvGrpSpPr>
          <p:grpSpPr bwMode="auto">
            <a:xfrm>
              <a:off x="3424" y="2546"/>
              <a:ext cx="1957" cy="1701"/>
              <a:chOff x="3424" y="2546"/>
              <a:chExt cx="1957" cy="1701"/>
            </a:xfrm>
          </p:grpSpPr>
          <p:grpSp>
            <p:nvGrpSpPr>
              <p:cNvPr id="77969" name="Group 145"/>
              <p:cNvGrpSpPr>
                <a:grpSpLocks/>
              </p:cNvGrpSpPr>
              <p:nvPr/>
            </p:nvGrpSpPr>
            <p:grpSpPr bwMode="auto">
              <a:xfrm>
                <a:off x="3470" y="2546"/>
                <a:ext cx="1864" cy="1247"/>
                <a:chOff x="3103" y="868"/>
                <a:chExt cx="1864" cy="1247"/>
              </a:xfrm>
            </p:grpSpPr>
            <p:sp>
              <p:nvSpPr>
                <p:cNvPr id="77934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030" y="868"/>
                  <a:ext cx="0" cy="998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935" name="Line 111"/>
                <p:cNvSpPr>
                  <a:spLocks noChangeShapeType="1"/>
                </p:cNvSpPr>
                <p:nvPr/>
              </p:nvSpPr>
              <p:spPr bwMode="auto">
                <a:xfrm rot="7200000" flipV="1">
                  <a:off x="4468" y="1616"/>
                  <a:ext cx="0" cy="998"/>
                </a:xfrm>
                <a:prstGeom prst="line">
                  <a:avLst/>
                </a:prstGeom>
                <a:noFill/>
                <a:ln w="25400">
                  <a:solidFill>
                    <a:srgbClr val="00CC00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7936" name="Line 112"/>
                <p:cNvSpPr>
                  <a:spLocks noChangeShapeType="1"/>
                </p:cNvSpPr>
                <p:nvPr/>
              </p:nvSpPr>
              <p:spPr bwMode="auto">
                <a:xfrm rot="14400000" flipV="1">
                  <a:off x="3602" y="1616"/>
                  <a:ext cx="0" cy="99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77941" name="Text Box 117"/>
              <p:cNvSpPr txBox="1">
                <a:spLocks noChangeArrowheads="1"/>
              </p:cNvSpPr>
              <p:nvPr/>
            </p:nvSpPr>
            <p:spPr bwMode="auto">
              <a:xfrm>
                <a:off x="5239" y="4028"/>
                <a:ext cx="142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33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>
                    <a:solidFill>
                      <a:srgbClr val="00CC00"/>
                    </a:solidFill>
                  </a:rPr>
                  <a:t>V</a:t>
                </a:r>
              </a:p>
            </p:txBody>
          </p:sp>
          <p:sp>
            <p:nvSpPr>
              <p:cNvPr id="77943" name="Text Box 119"/>
              <p:cNvSpPr txBox="1">
                <a:spLocks noChangeArrowheads="1"/>
              </p:cNvSpPr>
              <p:nvPr/>
            </p:nvSpPr>
            <p:spPr bwMode="auto">
              <a:xfrm>
                <a:off x="3424" y="4020"/>
                <a:ext cx="182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33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>
                    <a:solidFill>
                      <a:srgbClr val="0000FF"/>
                    </a:solidFill>
                  </a:rPr>
                  <a:t>W</a:t>
                </a:r>
              </a:p>
            </p:txBody>
          </p:sp>
        </p:grpSp>
      </p:grpSp>
      <p:grpSp>
        <p:nvGrpSpPr>
          <p:cNvPr id="77977" name="Group 153"/>
          <p:cNvGrpSpPr>
            <a:grpSpLocks/>
          </p:cNvGrpSpPr>
          <p:nvPr/>
        </p:nvGrpSpPr>
        <p:grpSpPr bwMode="auto">
          <a:xfrm>
            <a:off x="4787900" y="1484313"/>
            <a:ext cx="2335213" cy="2592387"/>
            <a:chOff x="3016" y="935"/>
            <a:chExt cx="1471" cy="1633"/>
          </a:xfrm>
        </p:grpSpPr>
        <p:sp>
          <p:nvSpPr>
            <p:cNvPr id="77939" name="Text Box 115"/>
            <p:cNvSpPr txBox="1">
              <a:spLocks noChangeArrowheads="1"/>
            </p:cNvSpPr>
            <p:nvPr/>
          </p:nvSpPr>
          <p:spPr bwMode="auto">
            <a:xfrm>
              <a:off x="3016" y="1842"/>
              <a:ext cx="12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00CC00"/>
                  </a:solidFill>
                </a:rPr>
                <a:t>v</a:t>
              </a:r>
            </a:p>
          </p:txBody>
        </p:sp>
        <p:sp>
          <p:nvSpPr>
            <p:cNvPr id="77940" name="Text Box 116"/>
            <p:cNvSpPr txBox="1">
              <a:spLocks noChangeArrowheads="1"/>
            </p:cNvSpPr>
            <p:nvPr/>
          </p:nvSpPr>
          <p:spPr bwMode="auto">
            <a:xfrm>
              <a:off x="4195" y="935"/>
              <a:ext cx="15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olidFill>
                    <a:srgbClr val="0000FF"/>
                  </a:solidFill>
                </a:rPr>
                <a:t>w</a:t>
              </a:r>
            </a:p>
          </p:txBody>
        </p:sp>
        <p:grpSp>
          <p:nvGrpSpPr>
            <p:cNvPr id="77970" name="Group 146"/>
            <p:cNvGrpSpPr>
              <a:grpSpLocks/>
            </p:cNvGrpSpPr>
            <p:nvPr/>
          </p:nvGrpSpPr>
          <p:grpSpPr bwMode="auto">
            <a:xfrm>
              <a:off x="3037" y="1118"/>
              <a:ext cx="1450" cy="1450"/>
              <a:chOff x="1202" y="981"/>
              <a:chExt cx="1450" cy="1450"/>
            </a:xfrm>
          </p:grpSpPr>
          <p:sp>
            <p:nvSpPr>
              <p:cNvPr id="77937" name="Line 113"/>
              <p:cNvSpPr>
                <a:spLocks noChangeShapeType="1"/>
              </p:cNvSpPr>
              <p:nvPr/>
            </p:nvSpPr>
            <p:spPr bwMode="auto">
              <a:xfrm flipV="1">
                <a:off x="2557" y="981"/>
                <a:ext cx="0" cy="145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44" name="Line 120"/>
              <p:cNvSpPr>
                <a:spLocks noChangeShapeType="1"/>
              </p:cNvSpPr>
              <p:nvPr/>
            </p:nvSpPr>
            <p:spPr bwMode="auto">
              <a:xfrm rot="7200000" flipV="1">
                <a:off x="1927" y="1343"/>
                <a:ext cx="0" cy="1450"/>
              </a:xfrm>
              <a:prstGeom prst="line">
                <a:avLst/>
              </a:prstGeom>
              <a:noFill/>
              <a:ln w="25400">
                <a:solidFill>
                  <a:srgbClr val="00CC00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45" name="Line 121"/>
              <p:cNvSpPr>
                <a:spLocks noChangeShapeType="1"/>
              </p:cNvSpPr>
              <p:nvPr/>
            </p:nvSpPr>
            <p:spPr bwMode="auto">
              <a:xfrm rot="14400000" flipV="1">
                <a:off x="1927" y="618"/>
                <a:ext cx="0" cy="145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77947" name="Text Box 123"/>
          <p:cNvSpPr txBox="1">
            <a:spLocks noChangeArrowheads="1"/>
          </p:cNvSpPr>
          <p:nvPr/>
        </p:nvSpPr>
        <p:spPr bwMode="auto">
          <a:xfrm>
            <a:off x="6948488" y="260350"/>
            <a:ext cx="2016125" cy="682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dirty="0"/>
              <a:t>Dané zapojení Yd5</a:t>
            </a:r>
          </a:p>
        </p:txBody>
      </p:sp>
      <p:cxnSp>
        <p:nvCxnSpPr>
          <p:cNvPr id="77949" name="AutoShape 125"/>
          <p:cNvCxnSpPr>
            <a:cxnSpLocks noChangeShapeType="1"/>
            <a:stCxn id="77931" idx="2"/>
            <a:endCxn id="77928" idx="2"/>
          </p:cNvCxnSpPr>
          <p:nvPr/>
        </p:nvCxnSpPr>
        <p:spPr bwMode="auto">
          <a:xfrm rot="10800000" flipH="1" flipV="1">
            <a:off x="744538" y="3790950"/>
            <a:ext cx="1587" cy="431800"/>
          </a:xfrm>
          <a:prstGeom prst="bentConnector3">
            <a:avLst>
              <a:gd name="adj1" fmla="val -33100000"/>
            </a:avLst>
          </a:prstGeom>
          <a:noFill/>
          <a:ln w="31750">
            <a:solidFill>
              <a:srgbClr val="0000FF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951" name="Line 127"/>
          <p:cNvSpPr>
            <a:spLocks noChangeShapeType="1"/>
          </p:cNvSpPr>
          <p:nvPr/>
        </p:nvSpPr>
        <p:spPr bwMode="auto">
          <a:xfrm flipV="1">
            <a:off x="7019925" y="3355975"/>
            <a:ext cx="0" cy="6492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cxnSp>
        <p:nvCxnSpPr>
          <p:cNvPr id="77955" name="AutoShape 131"/>
          <p:cNvCxnSpPr>
            <a:cxnSpLocks noChangeShapeType="1"/>
            <a:stCxn id="77914" idx="0"/>
            <a:endCxn id="77906" idx="0"/>
          </p:cNvCxnSpPr>
          <p:nvPr/>
        </p:nvCxnSpPr>
        <p:spPr bwMode="auto">
          <a:xfrm rot="5400000">
            <a:off x="1165225" y="4978401"/>
            <a:ext cx="41275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7966" name="Group 142"/>
          <p:cNvGrpSpPr>
            <a:grpSpLocks/>
          </p:cNvGrpSpPr>
          <p:nvPr/>
        </p:nvGrpSpPr>
        <p:grpSpPr bwMode="auto">
          <a:xfrm>
            <a:off x="107950" y="4076700"/>
            <a:ext cx="2447925" cy="2592388"/>
            <a:chOff x="68" y="2568"/>
            <a:chExt cx="1542" cy="1633"/>
          </a:xfrm>
        </p:grpSpPr>
        <p:grpSp>
          <p:nvGrpSpPr>
            <p:cNvPr id="77962" name="Group 138"/>
            <p:cNvGrpSpPr>
              <a:grpSpLocks/>
            </p:cNvGrpSpPr>
            <p:nvPr/>
          </p:nvGrpSpPr>
          <p:grpSpPr bwMode="auto">
            <a:xfrm>
              <a:off x="68" y="2568"/>
              <a:ext cx="1542" cy="1633"/>
              <a:chOff x="68" y="2568"/>
              <a:chExt cx="1542" cy="1633"/>
            </a:xfrm>
          </p:grpSpPr>
          <p:sp>
            <p:nvSpPr>
              <p:cNvPr id="77828" name="Text Box 4"/>
              <p:cNvSpPr txBox="1">
                <a:spLocks noChangeArrowheads="1"/>
              </p:cNvSpPr>
              <p:nvPr/>
            </p:nvSpPr>
            <p:spPr bwMode="auto">
              <a:xfrm>
                <a:off x="941" y="25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7829" name="Text Box 5"/>
              <p:cNvSpPr txBox="1">
                <a:spLocks noChangeArrowheads="1"/>
              </p:cNvSpPr>
              <p:nvPr/>
            </p:nvSpPr>
            <p:spPr bwMode="auto">
              <a:xfrm>
                <a:off x="1338" y="2569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77830" name="Text Box 6"/>
              <p:cNvSpPr txBox="1">
                <a:spLocks noChangeArrowheads="1"/>
              </p:cNvSpPr>
              <p:nvPr/>
            </p:nvSpPr>
            <p:spPr bwMode="auto">
              <a:xfrm>
                <a:off x="68" y="402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7831" name="Text Box 7"/>
              <p:cNvSpPr txBox="1">
                <a:spLocks noChangeArrowheads="1"/>
              </p:cNvSpPr>
              <p:nvPr/>
            </p:nvSpPr>
            <p:spPr bwMode="auto">
              <a:xfrm>
                <a:off x="476" y="402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7832" name="Text Box 8"/>
              <p:cNvSpPr txBox="1">
                <a:spLocks noChangeArrowheads="1"/>
              </p:cNvSpPr>
              <p:nvPr/>
            </p:nvSpPr>
            <p:spPr bwMode="auto">
              <a:xfrm>
                <a:off x="1293" y="4020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77833" name="Text Box 9"/>
              <p:cNvSpPr txBox="1">
                <a:spLocks noChangeArrowheads="1"/>
              </p:cNvSpPr>
              <p:nvPr/>
            </p:nvSpPr>
            <p:spPr bwMode="auto">
              <a:xfrm>
                <a:off x="555" y="2568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grpSp>
          <p:nvGrpSpPr>
            <p:cNvPr id="77961" name="Group 137"/>
            <p:cNvGrpSpPr>
              <a:grpSpLocks/>
            </p:cNvGrpSpPr>
            <p:nvPr/>
          </p:nvGrpSpPr>
          <p:grpSpPr bwMode="auto">
            <a:xfrm>
              <a:off x="157" y="2712"/>
              <a:ext cx="1135" cy="1454"/>
              <a:chOff x="158" y="2712"/>
              <a:chExt cx="1135" cy="1454"/>
            </a:xfrm>
          </p:grpSpPr>
          <p:grpSp>
            <p:nvGrpSpPr>
              <p:cNvPr id="77878" name="Group 54"/>
              <p:cNvGrpSpPr>
                <a:grpSpLocks/>
              </p:cNvGrpSpPr>
              <p:nvPr/>
            </p:nvGrpSpPr>
            <p:grpSpPr bwMode="auto">
              <a:xfrm rot="21600000">
                <a:off x="341" y="3250"/>
                <a:ext cx="92" cy="816"/>
                <a:chOff x="3920" y="2795"/>
                <a:chExt cx="92" cy="816"/>
              </a:xfrm>
            </p:grpSpPr>
            <p:sp>
              <p:nvSpPr>
                <p:cNvPr id="77879" name="Arc 55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80" name="Arc 56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81" name="Arc 57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82" name="Arc 58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83" name="Arc 59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84" name="Arc 60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85" name="Line 6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886" name="Line 6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7887" name="Group 63"/>
              <p:cNvGrpSpPr>
                <a:grpSpLocks/>
              </p:cNvGrpSpPr>
              <p:nvPr/>
            </p:nvGrpSpPr>
            <p:grpSpPr bwMode="auto">
              <a:xfrm rot="21600000">
                <a:off x="749" y="3250"/>
                <a:ext cx="92" cy="816"/>
                <a:chOff x="3920" y="2795"/>
                <a:chExt cx="92" cy="816"/>
              </a:xfrm>
            </p:grpSpPr>
            <p:sp>
              <p:nvSpPr>
                <p:cNvPr id="77888" name="Arc 64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89" name="Arc 65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90" name="Arc 66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91" name="Arc 67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92" name="Arc 68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93" name="Arc 69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94" name="Line 7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895" name="Line 7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77896" name="Group 72"/>
              <p:cNvGrpSpPr>
                <a:grpSpLocks/>
              </p:cNvGrpSpPr>
              <p:nvPr/>
            </p:nvGrpSpPr>
            <p:grpSpPr bwMode="auto">
              <a:xfrm rot="21600000">
                <a:off x="1112" y="3250"/>
                <a:ext cx="92" cy="816"/>
                <a:chOff x="3920" y="2795"/>
                <a:chExt cx="92" cy="816"/>
              </a:xfrm>
            </p:grpSpPr>
            <p:sp>
              <p:nvSpPr>
                <p:cNvPr id="77897" name="Arc 73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98" name="Arc 74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899" name="Arc 75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900" name="Arc 76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901" name="Arc 77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902" name="Arc 78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903" name="Line 7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904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7905" name="Oval 81"/>
              <p:cNvSpPr>
                <a:spLocks noChangeArrowheads="1"/>
              </p:cNvSpPr>
              <p:nvPr/>
            </p:nvSpPr>
            <p:spPr bwMode="auto">
              <a:xfrm rot="21600000">
                <a:off x="294" y="315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06" name="Oval 82"/>
              <p:cNvSpPr>
                <a:spLocks noChangeArrowheads="1"/>
              </p:cNvSpPr>
              <p:nvPr/>
            </p:nvSpPr>
            <p:spPr bwMode="auto">
              <a:xfrm rot="21600000">
                <a:off x="703" y="315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07" name="Oval 83"/>
              <p:cNvSpPr>
                <a:spLocks noChangeArrowheads="1"/>
              </p:cNvSpPr>
              <p:nvPr/>
            </p:nvSpPr>
            <p:spPr bwMode="auto">
              <a:xfrm rot="21600000">
                <a:off x="1066" y="315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08" name="Oval 84"/>
              <p:cNvSpPr>
                <a:spLocks noChangeArrowheads="1"/>
              </p:cNvSpPr>
              <p:nvPr/>
            </p:nvSpPr>
            <p:spPr bwMode="auto">
              <a:xfrm rot="21600000">
                <a:off x="295" y="4066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09" name="Oval 85"/>
              <p:cNvSpPr>
                <a:spLocks noChangeArrowheads="1"/>
              </p:cNvSpPr>
              <p:nvPr/>
            </p:nvSpPr>
            <p:spPr bwMode="auto">
              <a:xfrm rot="21600000">
                <a:off x="703" y="4066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13" name="Oval 89"/>
              <p:cNvSpPr>
                <a:spLocks noChangeArrowheads="1"/>
              </p:cNvSpPr>
              <p:nvPr/>
            </p:nvSpPr>
            <p:spPr bwMode="auto">
              <a:xfrm rot="21600000">
                <a:off x="1066" y="4066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14" name="Oval 90"/>
              <p:cNvSpPr>
                <a:spLocks noChangeArrowheads="1"/>
              </p:cNvSpPr>
              <p:nvPr/>
            </p:nvSpPr>
            <p:spPr bwMode="auto">
              <a:xfrm rot="32400000">
                <a:off x="703" y="3023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77925" name="Line 101"/>
              <p:cNvSpPr>
                <a:spLocks noChangeShapeType="1"/>
              </p:cNvSpPr>
              <p:nvPr/>
            </p:nvSpPr>
            <p:spPr bwMode="auto">
              <a:xfrm rot="32400000">
                <a:off x="158" y="3249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77956" name="AutoShape 132"/>
              <p:cNvCxnSpPr>
                <a:cxnSpLocks noChangeShapeType="1"/>
                <a:stCxn id="77914" idx="6"/>
                <a:endCxn id="77905" idx="0"/>
              </p:cNvCxnSpPr>
              <p:nvPr/>
            </p:nvCxnSpPr>
            <p:spPr bwMode="auto">
              <a:xfrm rot="10800000" flipV="1">
                <a:off x="339" y="3068"/>
                <a:ext cx="354" cy="81"/>
              </a:xfrm>
              <a:prstGeom prst="bentConnector2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957" name="AutoShape 133"/>
              <p:cNvCxnSpPr>
                <a:cxnSpLocks noChangeShapeType="1"/>
                <a:stCxn id="77914" idx="2"/>
                <a:endCxn id="77907" idx="0"/>
              </p:cNvCxnSpPr>
              <p:nvPr/>
            </p:nvCxnSpPr>
            <p:spPr bwMode="auto">
              <a:xfrm>
                <a:off x="803" y="3068"/>
                <a:ext cx="308" cy="81"/>
              </a:xfrm>
              <a:prstGeom prst="bentConnector2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958" name="AutoShape 134"/>
              <p:cNvCxnSpPr>
                <a:cxnSpLocks noChangeShapeType="1"/>
                <a:stCxn id="77928" idx="4"/>
                <a:endCxn id="77908" idx="4"/>
              </p:cNvCxnSpPr>
              <p:nvPr/>
            </p:nvCxnSpPr>
            <p:spPr bwMode="auto">
              <a:xfrm rot="5400000">
                <a:off x="-296" y="3348"/>
                <a:ext cx="1454" cy="182"/>
              </a:xfrm>
              <a:prstGeom prst="bentConnector3">
                <a:avLst>
                  <a:gd name="adj1" fmla="val 104264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959" name="AutoShape 135"/>
              <p:cNvCxnSpPr>
                <a:cxnSpLocks noChangeShapeType="1"/>
                <a:stCxn id="77929" idx="4"/>
                <a:endCxn id="77909" idx="4"/>
              </p:cNvCxnSpPr>
              <p:nvPr/>
            </p:nvCxnSpPr>
            <p:spPr bwMode="auto">
              <a:xfrm rot="5400000">
                <a:off x="112" y="3348"/>
                <a:ext cx="1454" cy="182"/>
              </a:xfrm>
              <a:prstGeom prst="bentConnector3">
                <a:avLst>
                  <a:gd name="adj1" fmla="val 104745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960" name="AutoShape 136"/>
              <p:cNvCxnSpPr>
                <a:cxnSpLocks noChangeShapeType="1"/>
                <a:stCxn id="77930" idx="4"/>
                <a:endCxn id="77913" idx="4"/>
              </p:cNvCxnSpPr>
              <p:nvPr/>
            </p:nvCxnSpPr>
            <p:spPr bwMode="auto">
              <a:xfrm rot="5400000">
                <a:off x="475" y="3348"/>
                <a:ext cx="1454" cy="182"/>
              </a:xfrm>
              <a:prstGeom prst="bentConnector3">
                <a:avLst>
                  <a:gd name="adj1" fmla="val 103782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77974" name="Freeform 150"/>
          <p:cNvSpPr>
            <a:spLocks/>
          </p:cNvSpPr>
          <p:nvPr/>
        </p:nvSpPr>
        <p:spPr bwMode="auto">
          <a:xfrm>
            <a:off x="7019925" y="3573463"/>
            <a:ext cx="420688" cy="863600"/>
          </a:xfrm>
          <a:custGeom>
            <a:avLst/>
            <a:gdLst>
              <a:gd name="T0" fmla="*/ 0 w 265"/>
              <a:gd name="T1" fmla="*/ 0 h 544"/>
              <a:gd name="T2" fmla="*/ 227 w 265"/>
              <a:gd name="T3" fmla="*/ 136 h 544"/>
              <a:gd name="T4" fmla="*/ 227 w 265"/>
              <a:gd name="T5" fmla="*/ 408 h 544"/>
              <a:gd name="T6" fmla="*/ 136 w 265"/>
              <a:gd name="T7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5" h="544">
                <a:moveTo>
                  <a:pt x="0" y="0"/>
                </a:moveTo>
                <a:cubicBezTo>
                  <a:pt x="94" y="34"/>
                  <a:pt x="189" y="68"/>
                  <a:pt x="227" y="136"/>
                </a:cubicBezTo>
                <a:cubicBezTo>
                  <a:pt x="265" y="204"/>
                  <a:pt x="242" y="340"/>
                  <a:pt x="227" y="408"/>
                </a:cubicBezTo>
                <a:cubicBezTo>
                  <a:pt x="212" y="476"/>
                  <a:pt x="174" y="510"/>
                  <a:pt x="136" y="5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78014" name="Group 190"/>
          <p:cNvGraphicFramePr>
            <a:graphicFrameLocks noGrp="1"/>
          </p:cNvGraphicFramePr>
          <p:nvPr/>
        </p:nvGraphicFramePr>
        <p:xfrm>
          <a:off x="2771775" y="1908175"/>
          <a:ext cx="1787525" cy="4186176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 gridSpan="2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naměřené hodnoty (V)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vstup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výstup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Vv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Wv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Ww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7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75" grpId="0"/>
      <p:bldP spid="77938" grpId="0" animBg="1"/>
      <p:bldP spid="77947" grpId="0"/>
      <p:bldP spid="77951" grpId="0" animBg="1"/>
      <p:bldP spid="779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61" name="Rectangle 53"/>
          <p:cNvSpPr>
            <a:spLocks noChangeArrowheads="1"/>
          </p:cNvSpPr>
          <p:nvPr/>
        </p:nvSpPr>
        <p:spPr bwMode="auto">
          <a:xfrm>
            <a:off x="684213" y="333375"/>
            <a:ext cx="52562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Určete zapojení</a:t>
            </a:r>
          </a:p>
        </p:txBody>
      </p:sp>
      <p:sp>
        <p:nvSpPr>
          <p:cNvPr id="119887" name="Text Box 79"/>
          <p:cNvSpPr txBox="1">
            <a:spLocks noChangeArrowheads="1"/>
          </p:cNvSpPr>
          <p:nvPr/>
        </p:nvSpPr>
        <p:spPr bwMode="auto">
          <a:xfrm>
            <a:off x="2771775" y="1052513"/>
            <a:ext cx="2016125" cy="682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Dané zapojení Dy11</a:t>
            </a:r>
          </a:p>
        </p:txBody>
      </p:sp>
      <p:graphicFrame>
        <p:nvGraphicFramePr>
          <p:cNvPr id="119941" name="Group 133"/>
          <p:cNvGraphicFramePr>
            <a:graphicFrameLocks noGrp="1"/>
          </p:cNvGraphicFramePr>
          <p:nvPr/>
        </p:nvGraphicFramePr>
        <p:xfrm>
          <a:off x="2916238" y="1989138"/>
          <a:ext cx="1787525" cy="4186176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 gridSpan="2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naměřené hodnoty (V)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vstup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výstup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Vv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Wv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Ww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9974" name="Group 166"/>
          <p:cNvGrpSpPr>
            <a:grpSpLocks/>
          </p:cNvGrpSpPr>
          <p:nvPr/>
        </p:nvGrpSpPr>
        <p:grpSpPr bwMode="auto">
          <a:xfrm>
            <a:off x="250825" y="1125538"/>
            <a:ext cx="2376488" cy="5037137"/>
            <a:chOff x="158" y="709"/>
            <a:chExt cx="1497" cy="3173"/>
          </a:xfrm>
        </p:grpSpPr>
        <p:grpSp>
          <p:nvGrpSpPr>
            <p:cNvPr id="119812" name="Group 4"/>
            <p:cNvGrpSpPr>
              <a:grpSpLocks/>
            </p:cNvGrpSpPr>
            <p:nvPr/>
          </p:nvGrpSpPr>
          <p:grpSpPr bwMode="auto">
            <a:xfrm>
              <a:off x="340" y="754"/>
              <a:ext cx="1315" cy="1488"/>
              <a:chOff x="295" y="981"/>
              <a:chExt cx="1315" cy="1488"/>
            </a:xfrm>
          </p:grpSpPr>
          <p:sp>
            <p:nvSpPr>
              <p:cNvPr id="119813" name="Text Box 5"/>
              <p:cNvSpPr txBox="1">
                <a:spLocks noChangeArrowheads="1"/>
              </p:cNvSpPr>
              <p:nvPr/>
            </p:nvSpPr>
            <p:spPr bwMode="auto">
              <a:xfrm>
                <a:off x="884" y="2296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119814" name="Text Box 6"/>
              <p:cNvSpPr txBox="1">
                <a:spLocks noChangeArrowheads="1"/>
              </p:cNvSpPr>
              <p:nvPr/>
            </p:nvSpPr>
            <p:spPr bwMode="auto">
              <a:xfrm>
                <a:off x="521" y="2296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1</a:t>
                </a:r>
              </a:p>
            </p:txBody>
          </p:sp>
          <p:sp>
            <p:nvSpPr>
              <p:cNvPr id="119815" name="Text Box 7"/>
              <p:cNvSpPr txBox="1">
                <a:spLocks noChangeArrowheads="1"/>
              </p:cNvSpPr>
              <p:nvPr/>
            </p:nvSpPr>
            <p:spPr bwMode="auto">
              <a:xfrm>
                <a:off x="1020" y="981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119816" name="Text Box 8"/>
              <p:cNvSpPr txBox="1">
                <a:spLocks noChangeArrowheads="1"/>
              </p:cNvSpPr>
              <p:nvPr/>
            </p:nvSpPr>
            <p:spPr bwMode="auto">
              <a:xfrm>
                <a:off x="657" y="981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v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119817" name="Text Box 9"/>
              <p:cNvSpPr txBox="1">
                <a:spLocks noChangeArrowheads="1"/>
              </p:cNvSpPr>
              <p:nvPr/>
            </p:nvSpPr>
            <p:spPr bwMode="auto">
              <a:xfrm>
                <a:off x="295" y="981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u</a:t>
                </a:r>
                <a:r>
                  <a:rPr lang="cs-CZ" altLang="cs-CZ" sz="1800" b="0" baseline="-25000"/>
                  <a:t>2</a:t>
                </a:r>
              </a:p>
            </p:txBody>
          </p:sp>
          <p:sp>
            <p:nvSpPr>
              <p:cNvPr id="119818" name="Text Box 10"/>
              <p:cNvSpPr txBox="1">
                <a:spLocks noChangeArrowheads="1"/>
              </p:cNvSpPr>
              <p:nvPr/>
            </p:nvSpPr>
            <p:spPr bwMode="auto">
              <a:xfrm>
                <a:off x="1338" y="2296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 b="0"/>
                  <a:t>w</a:t>
                </a:r>
                <a:r>
                  <a:rPr lang="cs-CZ" altLang="cs-CZ" sz="1800" b="0" baseline="-25000"/>
                  <a:t>1</a:t>
                </a:r>
              </a:p>
            </p:txBody>
          </p:sp>
        </p:grpSp>
        <p:grpSp>
          <p:nvGrpSpPr>
            <p:cNvPr id="119821" name="Group 13"/>
            <p:cNvGrpSpPr>
              <a:grpSpLocks/>
            </p:cNvGrpSpPr>
            <p:nvPr/>
          </p:nvGrpSpPr>
          <p:grpSpPr bwMode="auto">
            <a:xfrm rot="10800000">
              <a:off x="1248" y="1026"/>
              <a:ext cx="92" cy="816"/>
              <a:chOff x="3920" y="2795"/>
              <a:chExt cx="92" cy="816"/>
            </a:xfrm>
          </p:grpSpPr>
          <p:sp>
            <p:nvSpPr>
              <p:cNvPr id="119822" name="Arc 14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23" name="Arc 15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24" name="Arc 16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25" name="Arc 17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26" name="Arc 18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27" name="Arc 19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28" name="Line 20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829" name="Line 21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9830" name="Group 22"/>
            <p:cNvGrpSpPr>
              <a:grpSpLocks/>
            </p:cNvGrpSpPr>
            <p:nvPr/>
          </p:nvGrpSpPr>
          <p:grpSpPr bwMode="auto">
            <a:xfrm rot="10800000">
              <a:off x="840" y="1026"/>
              <a:ext cx="92" cy="816"/>
              <a:chOff x="3920" y="2795"/>
              <a:chExt cx="92" cy="816"/>
            </a:xfrm>
          </p:grpSpPr>
          <p:sp>
            <p:nvSpPr>
              <p:cNvPr id="119831" name="Arc 23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32" name="Arc 24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33" name="Arc 25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34" name="Arc 26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35" name="Arc 27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36" name="Arc 28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37" name="Line 29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838" name="Line 30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9839" name="Group 31"/>
            <p:cNvGrpSpPr>
              <a:grpSpLocks/>
            </p:cNvGrpSpPr>
            <p:nvPr/>
          </p:nvGrpSpPr>
          <p:grpSpPr bwMode="auto">
            <a:xfrm rot="10800000">
              <a:off x="477" y="1026"/>
              <a:ext cx="92" cy="816"/>
              <a:chOff x="3920" y="2795"/>
              <a:chExt cx="92" cy="816"/>
            </a:xfrm>
          </p:grpSpPr>
          <p:sp>
            <p:nvSpPr>
              <p:cNvPr id="119840" name="Arc 32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41" name="Arc 33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42" name="Arc 34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43" name="Arc 35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44" name="Arc 36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45" name="Arc 37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846" name="Line 38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847" name="Line 39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9848" name="Oval 40"/>
            <p:cNvSpPr>
              <a:spLocks noChangeArrowheads="1"/>
            </p:cNvSpPr>
            <p:nvPr/>
          </p:nvSpPr>
          <p:spPr bwMode="auto">
            <a:xfrm rot="10800000">
              <a:off x="1296" y="1843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49" name="Oval 41"/>
            <p:cNvSpPr>
              <a:spLocks noChangeArrowheads="1"/>
            </p:cNvSpPr>
            <p:nvPr/>
          </p:nvSpPr>
          <p:spPr bwMode="auto">
            <a:xfrm rot="10800000">
              <a:off x="888" y="1843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50" name="Oval 42"/>
            <p:cNvSpPr>
              <a:spLocks noChangeArrowheads="1"/>
            </p:cNvSpPr>
            <p:nvPr/>
          </p:nvSpPr>
          <p:spPr bwMode="auto">
            <a:xfrm rot="10800000">
              <a:off x="525" y="1843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51" name="Oval 43"/>
            <p:cNvSpPr>
              <a:spLocks noChangeArrowheads="1"/>
            </p:cNvSpPr>
            <p:nvPr/>
          </p:nvSpPr>
          <p:spPr bwMode="auto">
            <a:xfrm rot="10800000">
              <a:off x="1296" y="936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52" name="Oval 44"/>
            <p:cNvSpPr>
              <a:spLocks noChangeArrowheads="1"/>
            </p:cNvSpPr>
            <p:nvPr/>
          </p:nvSpPr>
          <p:spPr bwMode="auto">
            <a:xfrm rot="10800000">
              <a:off x="888" y="936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53" name="Line 45"/>
            <p:cNvSpPr>
              <a:spLocks noChangeShapeType="1"/>
            </p:cNvSpPr>
            <p:nvPr/>
          </p:nvSpPr>
          <p:spPr bwMode="auto">
            <a:xfrm rot="10800000">
              <a:off x="1340" y="1933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9854" name="Line 46"/>
            <p:cNvSpPr>
              <a:spLocks noChangeShapeType="1"/>
            </p:cNvSpPr>
            <p:nvPr/>
          </p:nvSpPr>
          <p:spPr bwMode="auto">
            <a:xfrm rot="10800000">
              <a:off x="932" y="1933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9855" name="Line 47"/>
            <p:cNvSpPr>
              <a:spLocks noChangeShapeType="1"/>
            </p:cNvSpPr>
            <p:nvPr/>
          </p:nvSpPr>
          <p:spPr bwMode="auto">
            <a:xfrm rot="10800000">
              <a:off x="569" y="1933"/>
              <a:ext cx="0" cy="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9856" name="Oval 48"/>
            <p:cNvSpPr>
              <a:spLocks noChangeArrowheads="1"/>
            </p:cNvSpPr>
            <p:nvPr/>
          </p:nvSpPr>
          <p:spPr bwMode="auto">
            <a:xfrm rot="10800000">
              <a:off x="525" y="936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119857" name="AutoShape 49"/>
            <p:cNvCxnSpPr>
              <a:cxnSpLocks noChangeShapeType="1"/>
            </p:cNvCxnSpPr>
            <p:nvPr/>
          </p:nvCxnSpPr>
          <p:spPr bwMode="auto">
            <a:xfrm rot="10800000" flipV="1">
              <a:off x="612" y="2748"/>
              <a:ext cx="298" cy="907"/>
            </a:xfrm>
            <a:prstGeom prst="bentConnector3">
              <a:avLst>
                <a:gd name="adj1" fmla="val 50000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8" name="AutoShape 50"/>
            <p:cNvCxnSpPr>
              <a:cxnSpLocks noChangeShapeType="1"/>
            </p:cNvCxnSpPr>
            <p:nvPr/>
          </p:nvCxnSpPr>
          <p:spPr bwMode="auto">
            <a:xfrm rot="10800000" flipV="1">
              <a:off x="1020" y="2748"/>
              <a:ext cx="253" cy="907"/>
            </a:xfrm>
            <a:prstGeom prst="bentConnector3">
              <a:avLst>
                <a:gd name="adj1" fmla="val 49801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860" name="Line 52"/>
            <p:cNvSpPr>
              <a:spLocks noChangeShapeType="1"/>
            </p:cNvSpPr>
            <p:nvPr/>
          </p:nvSpPr>
          <p:spPr bwMode="auto">
            <a:xfrm>
              <a:off x="249" y="1026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9863" name="Rectangle 55"/>
            <p:cNvSpPr>
              <a:spLocks noChangeArrowheads="1"/>
            </p:cNvSpPr>
            <p:nvPr/>
          </p:nvSpPr>
          <p:spPr bwMode="auto">
            <a:xfrm>
              <a:off x="385" y="2024"/>
              <a:ext cx="1270" cy="544"/>
            </a:xfrm>
            <a:prstGeom prst="rect">
              <a:avLst/>
            </a:prstGeom>
            <a:noFill/>
            <a:ln w="22225" algn="ctr">
              <a:solidFill>
                <a:schemeClr val="tx1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64" name="Oval 56"/>
            <p:cNvSpPr>
              <a:spLocks noChangeArrowheads="1"/>
            </p:cNvSpPr>
            <p:nvPr/>
          </p:nvSpPr>
          <p:spPr bwMode="auto">
            <a:xfrm>
              <a:off x="521" y="2387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65" name="Oval 57"/>
            <p:cNvSpPr>
              <a:spLocks noChangeArrowheads="1"/>
            </p:cNvSpPr>
            <p:nvPr/>
          </p:nvSpPr>
          <p:spPr bwMode="auto">
            <a:xfrm>
              <a:off x="929" y="2387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66" name="Oval 58"/>
            <p:cNvSpPr>
              <a:spLocks noChangeArrowheads="1"/>
            </p:cNvSpPr>
            <p:nvPr/>
          </p:nvSpPr>
          <p:spPr bwMode="auto">
            <a:xfrm>
              <a:off x="1292" y="2387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67" name="Oval 59"/>
            <p:cNvSpPr>
              <a:spLocks noChangeArrowheads="1"/>
            </p:cNvSpPr>
            <p:nvPr/>
          </p:nvSpPr>
          <p:spPr bwMode="auto">
            <a:xfrm>
              <a:off x="521" y="2115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68" name="Oval 60"/>
            <p:cNvSpPr>
              <a:spLocks noChangeArrowheads="1"/>
            </p:cNvSpPr>
            <p:nvPr/>
          </p:nvSpPr>
          <p:spPr bwMode="auto">
            <a:xfrm>
              <a:off x="884" y="2115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869" name="Oval 61"/>
            <p:cNvSpPr>
              <a:spLocks noChangeArrowheads="1"/>
            </p:cNvSpPr>
            <p:nvPr/>
          </p:nvSpPr>
          <p:spPr bwMode="auto">
            <a:xfrm>
              <a:off x="1292" y="2115"/>
              <a:ext cx="91" cy="91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119888" name="AutoShape 80"/>
            <p:cNvCxnSpPr>
              <a:cxnSpLocks noChangeShapeType="1"/>
              <a:stCxn id="119867" idx="2"/>
              <a:endCxn id="119864" idx="2"/>
            </p:cNvCxnSpPr>
            <p:nvPr/>
          </p:nvCxnSpPr>
          <p:spPr bwMode="auto">
            <a:xfrm rot="10800000" flipH="1" flipV="1">
              <a:off x="514" y="2161"/>
              <a:ext cx="1" cy="272"/>
            </a:xfrm>
            <a:prstGeom prst="bentConnector3">
              <a:avLst>
                <a:gd name="adj1" fmla="val -13700000"/>
              </a:avLst>
            </a:prstGeom>
            <a:noFill/>
            <a:ln w="31750">
              <a:solidFill>
                <a:srgbClr val="0000FF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893" name="Text Box 85"/>
            <p:cNvSpPr txBox="1">
              <a:spLocks noChangeArrowheads="1"/>
            </p:cNvSpPr>
            <p:nvPr/>
          </p:nvSpPr>
          <p:spPr bwMode="auto">
            <a:xfrm>
              <a:off x="1066" y="2205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119894" name="Text Box 86"/>
            <p:cNvSpPr txBox="1">
              <a:spLocks noChangeArrowheads="1"/>
            </p:cNvSpPr>
            <p:nvPr/>
          </p:nvSpPr>
          <p:spPr bwMode="auto">
            <a:xfrm>
              <a:off x="1383" y="2342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1</a:t>
              </a:r>
            </a:p>
          </p:txBody>
        </p:sp>
        <p:sp>
          <p:nvSpPr>
            <p:cNvPr id="119895" name="Text Box 87"/>
            <p:cNvSpPr txBox="1">
              <a:spLocks noChangeArrowheads="1"/>
            </p:cNvSpPr>
            <p:nvPr/>
          </p:nvSpPr>
          <p:spPr bwMode="auto">
            <a:xfrm>
              <a:off x="431" y="3701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119896" name="Text Box 88"/>
            <p:cNvSpPr txBox="1">
              <a:spLocks noChangeArrowheads="1"/>
            </p:cNvSpPr>
            <p:nvPr/>
          </p:nvSpPr>
          <p:spPr bwMode="auto">
            <a:xfrm>
              <a:off x="839" y="3709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V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119897" name="Text Box 89"/>
            <p:cNvSpPr txBox="1">
              <a:spLocks noChangeArrowheads="1"/>
            </p:cNvSpPr>
            <p:nvPr/>
          </p:nvSpPr>
          <p:spPr bwMode="auto">
            <a:xfrm>
              <a:off x="1338" y="3702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W</a:t>
              </a:r>
              <a:r>
                <a:rPr lang="cs-CZ" altLang="cs-CZ" sz="1800" b="0" baseline="-25000"/>
                <a:t>2</a:t>
              </a:r>
            </a:p>
          </p:txBody>
        </p:sp>
        <p:sp>
          <p:nvSpPr>
            <p:cNvPr id="119898" name="Text Box 90"/>
            <p:cNvSpPr txBox="1">
              <a:spLocks noChangeArrowheads="1"/>
            </p:cNvSpPr>
            <p:nvPr/>
          </p:nvSpPr>
          <p:spPr bwMode="auto">
            <a:xfrm>
              <a:off x="600" y="2341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 b="0"/>
                <a:t>U</a:t>
              </a:r>
              <a:r>
                <a:rPr lang="cs-CZ" altLang="cs-CZ" sz="1800" b="0" baseline="-25000"/>
                <a:t>1</a:t>
              </a:r>
            </a:p>
          </p:txBody>
        </p:sp>
        <p:grpSp>
          <p:nvGrpSpPr>
            <p:cNvPr id="119900" name="Group 92"/>
            <p:cNvGrpSpPr>
              <a:grpSpLocks/>
            </p:cNvGrpSpPr>
            <p:nvPr/>
          </p:nvGrpSpPr>
          <p:grpSpPr bwMode="auto">
            <a:xfrm rot="21600000">
              <a:off x="566" y="2795"/>
              <a:ext cx="92" cy="816"/>
              <a:chOff x="3920" y="2795"/>
              <a:chExt cx="92" cy="816"/>
            </a:xfrm>
          </p:grpSpPr>
          <p:sp>
            <p:nvSpPr>
              <p:cNvPr id="119901" name="Arc 93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02" name="Arc 94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03" name="Arc 95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04" name="Arc 96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05" name="Arc 97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06" name="Arc 98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07" name="Line 99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908" name="Line 100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9909" name="Group 101"/>
            <p:cNvGrpSpPr>
              <a:grpSpLocks/>
            </p:cNvGrpSpPr>
            <p:nvPr/>
          </p:nvGrpSpPr>
          <p:grpSpPr bwMode="auto">
            <a:xfrm rot="21600000">
              <a:off x="974" y="2795"/>
              <a:ext cx="92" cy="816"/>
              <a:chOff x="3920" y="2795"/>
              <a:chExt cx="92" cy="816"/>
            </a:xfrm>
          </p:grpSpPr>
          <p:sp>
            <p:nvSpPr>
              <p:cNvPr id="119910" name="Arc 102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11" name="Arc 103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12" name="Arc 104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13" name="Arc 105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14" name="Arc 106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15" name="Arc 107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16" name="Line 108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917" name="Line 109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9918" name="Group 110"/>
            <p:cNvGrpSpPr>
              <a:grpSpLocks/>
            </p:cNvGrpSpPr>
            <p:nvPr/>
          </p:nvGrpSpPr>
          <p:grpSpPr bwMode="auto">
            <a:xfrm rot="21600000">
              <a:off x="1337" y="2795"/>
              <a:ext cx="92" cy="816"/>
              <a:chOff x="3920" y="2795"/>
              <a:chExt cx="92" cy="816"/>
            </a:xfrm>
          </p:grpSpPr>
          <p:sp>
            <p:nvSpPr>
              <p:cNvPr id="119919" name="Arc 111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20" name="Arc 112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21" name="Arc 113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22" name="Arc 114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23" name="Arc 115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24" name="Arc 116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9925" name="Line 117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926" name="Line 118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9927" name="Oval 119"/>
            <p:cNvSpPr>
              <a:spLocks noChangeArrowheads="1"/>
            </p:cNvSpPr>
            <p:nvPr/>
          </p:nvSpPr>
          <p:spPr bwMode="auto">
            <a:xfrm rot="21600000">
              <a:off x="519" y="270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928" name="Oval 120"/>
            <p:cNvSpPr>
              <a:spLocks noChangeArrowheads="1"/>
            </p:cNvSpPr>
            <p:nvPr/>
          </p:nvSpPr>
          <p:spPr bwMode="auto">
            <a:xfrm rot="21600000">
              <a:off x="928" y="270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929" name="Oval 121"/>
            <p:cNvSpPr>
              <a:spLocks noChangeArrowheads="1"/>
            </p:cNvSpPr>
            <p:nvPr/>
          </p:nvSpPr>
          <p:spPr bwMode="auto">
            <a:xfrm rot="21600000">
              <a:off x="1291" y="270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930" name="Oval 122"/>
            <p:cNvSpPr>
              <a:spLocks noChangeArrowheads="1"/>
            </p:cNvSpPr>
            <p:nvPr/>
          </p:nvSpPr>
          <p:spPr bwMode="auto">
            <a:xfrm rot="21600000">
              <a:off x="520" y="3611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931" name="Oval 123"/>
            <p:cNvSpPr>
              <a:spLocks noChangeArrowheads="1"/>
            </p:cNvSpPr>
            <p:nvPr/>
          </p:nvSpPr>
          <p:spPr bwMode="auto">
            <a:xfrm rot="21600000">
              <a:off x="928" y="3611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932" name="Oval 124"/>
            <p:cNvSpPr>
              <a:spLocks noChangeArrowheads="1"/>
            </p:cNvSpPr>
            <p:nvPr/>
          </p:nvSpPr>
          <p:spPr bwMode="auto">
            <a:xfrm rot="21600000">
              <a:off x="1291" y="3611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933" name="Oval 125"/>
            <p:cNvSpPr>
              <a:spLocks noChangeArrowheads="1"/>
            </p:cNvSpPr>
            <p:nvPr/>
          </p:nvSpPr>
          <p:spPr bwMode="auto">
            <a:xfrm rot="32400000">
              <a:off x="884" y="709"/>
              <a:ext cx="90" cy="90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9934" name="Line 126"/>
            <p:cNvSpPr>
              <a:spLocks noChangeShapeType="1"/>
            </p:cNvSpPr>
            <p:nvPr/>
          </p:nvSpPr>
          <p:spPr bwMode="auto">
            <a:xfrm rot="32400000">
              <a:off x="158" y="2795"/>
              <a:ext cx="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cxnSp>
          <p:nvCxnSpPr>
            <p:cNvPr id="119966" name="AutoShape 158"/>
            <p:cNvCxnSpPr>
              <a:cxnSpLocks noChangeShapeType="1"/>
              <a:stCxn id="119927" idx="0"/>
              <a:endCxn id="119864" idx="4"/>
            </p:cNvCxnSpPr>
            <p:nvPr/>
          </p:nvCxnSpPr>
          <p:spPr bwMode="auto">
            <a:xfrm flipV="1">
              <a:off x="564" y="2485"/>
              <a:ext cx="3" cy="209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968" name="AutoShape 160"/>
            <p:cNvCxnSpPr>
              <a:cxnSpLocks noChangeShapeType="1"/>
              <a:stCxn id="119928" idx="0"/>
              <a:endCxn id="119865" idx="4"/>
            </p:cNvCxnSpPr>
            <p:nvPr/>
          </p:nvCxnSpPr>
          <p:spPr bwMode="auto">
            <a:xfrm flipV="1">
              <a:off x="973" y="2485"/>
              <a:ext cx="2" cy="209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969" name="AutoShape 161"/>
            <p:cNvCxnSpPr>
              <a:cxnSpLocks noChangeShapeType="1"/>
              <a:stCxn id="119929" idx="0"/>
              <a:endCxn id="119866" idx="4"/>
            </p:cNvCxnSpPr>
            <p:nvPr/>
          </p:nvCxnSpPr>
          <p:spPr bwMode="auto">
            <a:xfrm flipV="1">
              <a:off x="1336" y="2485"/>
              <a:ext cx="2" cy="209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970" name="AutoShape 162"/>
            <p:cNvCxnSpPr>
              <a:cxnSpLocks noChangeShapeType="1"/>
              <a:stCxn id="119927" idx="2"/>
              <a:endCxn id="119932" idx="4"/>
            </p:cNvCxnSpPr>
            <p:nvPr/>
          </p:nvCxnSpPr>
          <p:spPr bwMode="auto">
            <a:xfrm rot="10800000" flipH="1" flipV="1">
              <a:off x="509" y="2749"/>
              <a:ext cx="827" cy="962"/>
            </a:xfrm>
            <a:prstGeom prst="bentConnector4">
              <a:avLst>
                <a:gd name="adj1" fmla="val -29144"/>
                <a:gd name="adj2" fmla="val 121722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971" name="AutoShape 163"/>
            <p:cNvCxnSpPr>
              <a:cxnSpLocks noChangeShapeType="1"/>
              <a:stCxn id="119852" idx="4"/>
              <a:endCxn id="119933" idx="0"/>
            </p:cNvCxnSpPr>
            <p:nvPr/>
          </p:nvCxnSpPr>
          <p:spPr bwMode="auto">
            <a:xfrm flipH="1" flipV="1">
              <a:off x="929" y="809"/>
              <a:ext cx="4" cy="117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972" name="AutoShape 164"/>
            <p:cNvCxnSpPr>
              <a:cxnSpLocks noChangeShapeType="1"/>
              <a:stCxn id="119856" idx="4"/>
              <a:endCxn id="119933" idx="6"/>
            </p:cNvCxnSpPr>
            <p:nvPr/>
          </p:nvCxnSpPr>
          <p:spPr bwMode="auto">
            <a:xfrm rot="16200000">
              <a:off x="636" y="688"/>
              <a:ext cx="172" cy="304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973" name="AutoShape 165"/>
            <p:cNvCxnSpPr>
              <a:cxnSpLocks noChangeShapeType="1"/>
              <a:stCxn id="119851" idx="4"/>
              <a:endCxn id="119933" idx="2"/>
            </p:cNvCxnSpPr>
            <p:nvPr/>
          </p:nvCxnSpPr>
          <p:spPr bwMode="auto">
            <a:xfrm rot="5400000" flipH="1">
              <a:off x="1077" y="661"/>
              <a:ext cx="172" cy="357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11188" y="331788"/>
            <a:ext cx="79930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Provedení trojfázového transformátoru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07950" y="1196975"/>
            <a:ext cx="8856663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1.	</a:t>
            </a:r>
            <a:r>
              <a:rPr lang="cs-CZ" altLang="cs-CZ" sz="2400" u="sng"/>
              <a:t>Tři jednofázové transformátory</a:t>
            </a:r>
            <a:r>
              <a:rPr lang="cs-CZ" altLang="cs-CZ" sz="2000"/>
              <a:t>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	</a:t>
            </a:r>
            <a:r>
              <a:rPr lang="cs-CZ" altLang="cs-CZ" sz="2000" u="sng"/>
              <a:t>Výhoda</a:t>
            </a:r>
            <a:r>
              <a:rPr lang="cs-CZ" altLang="cs-CZ" sz="2000"/>
              <a:t>:	nezávislý magnetický systém, jednodušší doprava</a:t>
            </a:r>
          </a:p>
          <a:p>
            <a:pPr>
              <a:buFontTx/>
              <a:buNone/>
            </a:pPr>
            <a:r>
              <a:rPr lang="cs-CZ" altLang="cs-CZ" sz="2000"/>
              <a:t>	</a:t>
            </a:r>
            <a:r>
              <a:rPr lang="cs-CZ" altLang="cs-CZ" sz="2000" u="sng"/>
              <a:t>Nevýhoda</a:t>
            </a:r>
            <a:r>
              <a:rPr lang="cs-CZ" altLang="cs-CZ" sz="2000"/>
              <a:t>:	velká spotřeba materiálu, cena</a:t>
            </a:r>
          </a:p>
          <a:p>
            <a:pPr>
              <a:buFontTx/>
              <a:buNone/>
            </a:pPr>
            <a:r>
              <a:rPr lang="cs-CZ" altLang="cs-CZ" sz="2000"/>
              <a:t>	</a:t>
            </a:r>
            <a:r>
              <a:rPr lang="cs-CZ" altLang="cs-CZ" sz="2000" u="sng"/>
              <a:t>Použití</a:t>
            </a:r>
            <a:r>
              <a:rPr lang="cs-CZ" altLang="cs-CZ" sz="2000"/>
              <a:t>:	transformátory největších výkonů	</a:t>
            </a:r>
          </a:p>
        </p:txBody>
      </p:sp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8353425" cy="317658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539750" y="188913"/>
            <a:ext cx="7993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Přehled používaných zapojení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8642350" cy="178728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Vlastnosti </a:t>
            </a:r>
            <a:r>
              <a:rPr lang="cs-CZ" altLang="cs-CZ" sz="2000" u="sng" dirty="0" smtClean="0"/>
              <a:t>zapojení</a:t>
            </a:r>
            <a:r>
              <a:rPr lang="cs-CZ" altLang="cs-CZ" sz="2000" u="sng" dirty="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 err="1"/>
              <a:t>Yy</a:t>
            </a:r>
            <a:r>
              <a:rPr lang="cs-CZ" altLang="cs-CZ" sz="2000" b="0" dirty="0"/>
              <a:t>	souměrná zatížení, malé a střední výkony</a:t>
            </a:r>
          </a:p>
          <a:p>
            <a:pPr>
              <a:buFontTx/>
              <a:buNone/>
            </a:pPr>
            <a:r>
              <a:rPr lang="cs-CZ" altLang="cs-CZ" sz="2000" dirty="0" err="1"/>
              <a:t>Yd</a:t>
            </a:r>
            <a:r>
              <a:rPr lang="cs-CZ" altLang="cs-CZ" sz="2000" b="0" dirty="0"/>
              <a:t>	velké výkony, nevzniká 3. harmonická magnetického toku</a:t>
            </a:r>
          </a:p>
          <a:p>
            <a:pPr>
              <a:buFontTx/>
              <a:buNone/>
            </a:pPr>
            <a:r>
              <a:rPr lang="cs-CZ" altLang="cs-CZ" sz="2000" dirty="0" err="1"/>
              <a:t>Yzn</a:t>
            </a:r>
            <a:r>
              <a:rPr lang="cs-CZ" altLang="cs-CZ" sz="2000" b="0" dirty="0"/>
              <a:t>	distribuční transformátory malých výkonů (do 250 </a:t>
            </a:r>
            <a:r>
              <a:rPr lang="cs-CZ" altLang="cs-CZ" sz="2000" b="0" dirty="0" err="1"/>
              <a:t>kVA</a:t>
            </a:r>
            <a:r>
              <a:rPr lang="cs-CZ" altLang="cs-CZ" sz="2000" b="0" dirty="0"/>
              <a:t> včetně)</a:t>
            </a:r>
          </a:p>
          <a:p>
            <a:pPr>
              <a:buFontTx/>
              <a:buNone/>
            </a:pPr>
            <a:r>
              <a:rPr lang="cs-CZ" altLang="cs-CZ" sz="2000" dirty="0"/>
              <a:t>Dyn</a:t>
            </a:r>
            <a:r>
              <a:rPr lang="cs-CZ" altLang="cs-CZ" sz="2000" b="0" dirty="0"/>
              <a:t>	distribuční transformátory velkých výkonů (od 400 </a:t>
            </a:r>
            <a:r>
              <a:rPr lang="cs-CZ" altLang="cs-CZ" sz="2000" b="0" dirty="0" err="1"/>
              <a:t>kVA</a:t>
            </a:r>
            <a:r>
              <a:rPr lang="cs-CZ" altLang="cs-CZ" sz="2000" b="0" dirty="0"/>
              <a:t> včetně)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642350" cy="1479509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/>
              <a:t>Používaná </a:t>
            </a:r>
            <a:r>
              <a:rPr lang="cs-CZ" altLang="cs-CZ" sz="2000" u="sng" smtClean="0"/>
              <a:t>zapojení</a:t>
            </a:r>
            <a:r>
              <a:rPr lang="cs-CZ" altLang="cs-CZ" sz="2000" u="sng" dirty="0" smtClean="0"/>
              <a:t>:</a:t>
            </a:r>
            <a:endParaRPr lang="cs-CZ" altLang="cs-CZ" sz="2000" u="sng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yD1</a:t>
            </a:r>
            <a:r>
              <a:rPr lang="cs-CZ" altLang="cs-CZ" sz="2000" b="0" dirty="0"/>
              <a:t>	blokové transformátory v elektrárnách </a:t>
            </a:r>
          </a:p>
          <a:p>
            <a:pPr>
              <a:buFontTx/>
              <a:buNone/>
            </a:pPr>
            <a:r>
              <a:rPr lang="cs-CZ" altLang="cs-CZ" sz="2000" dirty="0"/>
              <a:t>Yzn1</a:t>
            </a:r>
            <a:r>
              <a:rPr lang="cs-CZ" altLang="cs-CZ" sz="2000" b="0" dirty="0"/>
              <a:t>	distribuční transformátory malých výkonů (do 250 </a:t>
            </a:r>
            <a:r>
              <a:rPr lang="cs-CZ" altLang="cs-CZ" sz="2000" b="0" dirty="0" err="1"/>
              <a:t>kVA</a:t>
            </a:r>
            <a:r>
              <a:rPr lang="cs-CZ" altLang="cs-CZ" sz="2000" b="0" dirty="0"/>
              <a:t> včetně)</a:t>
            </a:r>
          </a:p>
          <a:p>
            <a:pPr>
              <a:buFontTx/>
              <a:buNone/>
            </a:pPr>
            <a:r>
              <a:rPr lang="cs-CZ" altLang="cs-CZ" sz="2000" dirty="0"/>
              <a:t>Dyn1</a:t>
            </a:r>
            <a:r>
              <a:rPr lang="cs-CZ" altLang="cs-CZ" sz="2000" b="0" dirty="0"/>
              <a:t>	distribuční transformátory velkých výkonů (od 400 </a:t>
            </a:r>
            <a:r>
              <a:rPr lang="cs-CZ" altLang="cs-CZ" sz="2000" b="0" dirty="0" err="1"/>
              <a:t>kVA</a:t>
            </a:r>
            <a:r>
              <a:rPr lang="cs-CZ" altLang="cs-CZ" sz="2000" b="0" dirty="0"/>
              <a:t> včetně)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11188" y="331788"/>
            <a:ext cx="79930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Provozní stavy transformátoru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84213" y="3357563"/>
            <a:ext cx="7885112" cy="854075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46800" rIns="36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Princip výpočtu je stejný jako u jednofázového transformátoru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Pozor na trojfázové vyjádření</a:t>
            </a:r>
            <a:r>
              <a:rPr lang="cs-CZ" altLang="cs-CZ" sz="2000">
                <a:sym typeface="Symbol" panose="05050102010706020507" pitchFamily="18" charset="2"/>
              </a:rPr>
              <a:t>:	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47700" y="1052513"/>
            <a:ext cx="788511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46800" rIns="36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/>
              <a:t>Provozní stavy jsou stejné jako u jednofázových transformátorů</a:t>
            </a:r>
            <a:endParaRPr lang="cs-CZ" altLang="cs-CZ" sz="2000">
              <a:sym typeface="Symbol" panose="05050102010706020507" pitchFamily="18" charset="2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908175" y="1606550"/>
            <a:ext cx="504825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4400"/>
              <a:t>?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539750" y="2492375"/>
            <a:ext cx="7993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 dirty="0"/>
              <a:t>Výpočet trojfázového transformátoru</a:t>
            </a:r>
          </a:p>
        </p:txBody>
      </p:sp>
      <p:graphicFrame>
        <p:nvGraphicFramePr>
          <p:cNvPr id="64521" name="Object 9"/>
          <p:cNvGraphicFramePr>
            <a:graphicFrameLocks noChangeAspect="1"/>
          </p:cNvGraphicFramePr>
          <p:nvPr/>
        </p:nvGraphicFramePr>
        <p:xfrm>
          <a:off x="4427538" y="3860800"/>
          <a:ext cx="43211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" name="Rovnice" r:id="rId3" imgW="1942920" imgH="469800" progId="Equation.3">
                  <p:embed/>
                </p:oleObj>
              </mc:Choice>
              <mc:Fallback>
                <p:oleObj name="Rovnice" r:id="rId3" imgW="1942920" imgH="469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860800"/>
                        <a:ext cx="4321175" cy="104457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203575" y="4941888"/>
            <a:ext cx="554513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46800" rIns="36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kde I je průměrná hodnota proudů I</a:t>
            </a:r>
            <a:r>
              <a:rPr lang="cs-CZ" altLang="cs-CZ" sz="2000" baseline="-25000"/>
              <a:t>1</a:t>
            </a:r>
            <a:r>
              <a:rPr lang="cs-CZ" altLang="cs-CZ" sz="2000"/>
              <a:t>, I</a:t>
            </a:r>
            <a:r>
              <a:rPr lang="cs-CZ" altLang="cs-CZ" sz="2000" baseline="-25000"/>
              <a:t>2</a:t>
            </a:r>
            <a:r>
              <a:rPr lang="cs-CZ" altLang="cs-CZ" sz="2000"/>
              <a:t> a I</a:t>
            </a:r>
            <a:r>
              <a:rPr lang="cs-CZ" altLang="cs-CZ" sz="2000" baseline="-25000"/>
              <a:t>3</a:t>
            </a:r>
            <a:endParaRPr lang="cs-CZ" altLang="cs-CZ" sz="2000" baseline="-25000">
              <a:sym typeface="Symbol" panose="05050102010706020507" pitchFamily="18" charset="2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684213" y="5702300"/>
            <a:ext cx="7885112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46800" rIns="36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u="sng" dirty="0">
                <a:sym typeface="Symbol" panose="05050102010706020507" pitchFamily="18" charset="2"/>
              </a:rPr>
              <a:t>Fázorové diagramy se kreslí jednofázově, simulace se provádějí jednopólově.</a:t>
            </a:r>
            <a:endParaRPr lang="cs-CZ" altLang="cs-CZ" sz="2400" dirty="0">
              <a:sym typeface="Symbol" panose="05050102010706020507" pitchFamily="18" charset="2"/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3924300" y="1484313"/>
            <a:ext cx="2590800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/>
              <a:t>naprázdno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/>
              <a:t>nakrátko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/>
              <a:t>při zatížení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843213" y="1606550"/>
            <a:ext cx="8636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4400">
                <a:sym typeface="Symbol" panose="05050102010706020507" pitchFamily="18" charset="2"/>
              </a:rPr>
              <a:t>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64525" grpId="0"/>
      <p:bldP spid="645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642350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u="sng" dirty="0"/>
              <a:t>Příklad</a:t>
            </a:r>
            <a:r>
              <a:rPr lang="cs-CZ" altLang="cs-CZ" sz="1800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Vypočítejte příčné a podélné parametry trojfázového </a:t>
            </a:r>
            <a:r>
              <a:rPr lang="cs-CZ" altLang="cs-CZ" sz="1800"/>
              <a:t>transformátoru </a:t>
            </a:r>
            <a:r>
              <a:rPr lang="cs-CZ" altLang="cs-CZ" sz="1800" smtClean="0"/>
              <a:t>Yy0 s </a:t>
            </a:r>
            <a:r>
              <a:rPr lang="cs-CZ" altLang="cs-CZ" sz="1800" dirty="0"/>
              <a:t>výkonem 1000 VA, převodem 400/48 V, proudem naprázdno 3%, napětím nakrátko 8%, výkonem naprázdno 7,5 W a výkonem nakrátko 68 W.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539750" y="333375"/>
            <a:ext cx="7993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Výpočet trojfázového transformátoru</a:t>
            </a:r>
          </a:p>
        </p:txBody>
      </p:sp>
      <p:graphicFrame>
        <p:nvGraphicFramePr>
          <p:cNvPr id="66674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42284"/>
              </p:ext>
            </p:extLst>
          </p:nvPr>
        </p:nvGraphicFramePr>
        <p:xfrm>
          <a:off x="682625" y="2924175"/>
          <a:ext cx="3168650" cy="3313116"/>
        </p:xfrm>
        <a:graphic>
          <a:graphicData uri="http://schemas.openxmlformats.org/drawingml/2006/table">
            <a:tbl>
              <a:tblPr/>
              <a:tblGrid>
                <a:gridCol w="1668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 gridSpan="2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naprázdno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 (A)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1,445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cos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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č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(A)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0,0108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(A)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0,0333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)</a:t>
                      </a:r>
                      <a:endParaRPr kumimoji="0" lang="cs-CZ" altLang="cs-CZ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21 296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 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)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6 907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6675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00337"/>
              </p:ext>
            </p:extLst>
          </p:nvPr>
        </p:nvGraphicFramePr>
        <p:xfrm>
          <a:off x="4619625" y="3035300"/>
          <a:ext cx="3768725" cy="2914650"/>
        </p:xfrm>
        <a:graphic>
          <a:graphicData uri="http://schemas.openxmlformats.org/drawingml/2006/table">
            <a:tbl>
              <a:tblPr/>
              <a:tblGrid>
                <a:gridCol w="15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775">
                <a:tc gridSpan="2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nakrátko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 (A)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1,445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cos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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 (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)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12,73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)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10,82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)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6,706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39750" y="188913"/>
            <a:ext cx="7993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Paralelní chod transformátorů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785225" cy="301839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Význam:</a:t>
            </a:r>
          </a:p>
          <a:p>
            <a:pPr>
              <a:buFontTx/>
              <a:buNone/>
            </a:pPr>
            <a:r>
              <a:rPr lang="cs-CZ" altLang="cs-CZ" sz="2000" dirty="0"/>
              <a:t>*	při malém odběru možnost odpojení jednoho transformátoru </a:t>
            </a:r>
          </a:p>
          <a:p>
            <a:pPr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dirty="0">
                <a:sym typeface="Symbol" panose="05050102010706020507" pitchFamily="18" charset="2"/>
              </a:rPr>
              <a:t> ekonomický provoz</a:t>
            </a:r>
          </a:p>
          <a:p>
            <a:pPr>
              <a:buFontTx/>
              <a:buNone/>
            </a:pPr>
            <a:r>
              <a:rPr lang="cs-CZ" altLang="cs-CZ" sz="2000" dirty="0"/>
              <a:t>*	vyšší spolehlivost napájení (porucha, revize, …)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Nevýhody:</a:t>
            </a:r>
          </a:p>
          <a:p>
            <a:pPr>
              <a:buFontTx/>
              <a:buNone/>
            </a:pPr>
            <a:r>
              <a:rPr lang="cs-CZ" altLang="cs-CZ" sz="2000" dirty="0"/>
              <a:t>*	vyšší cena skupiny (dvou nebo více) transformátorů</a:t>
            </a:r>
          </a:p>
          <a:p>
            <a:pPr>
              <a:buFontTx/>
              <a:buNone/>
            </a:pPr>
            <a:r>
              <a:rPr lang="cs-CZ" altLang="cs-CZ" sz="2000" dirty="0"/>
              <a:t>*	výrazné zhoršení zkratových </a:t>
            </a:r>
            <a:r>
              <a:rPr lang="cs-CZ" altLang="cs-CZ" sz="2000" dirty="0" smtClean="0"/>
              <a:t>poměrů při propojení za transformátory (</a:t>
            </a:r>
            <a:r>
              <a:rPr lang="cs-CZ" altLang="cs-CZ" sz="2000" dirty="0"/>
              <a:t>paralelní zapojení impedance </a:t>
            </a:r>
            <a:r>
              <a:rPr lang="cs-CZ" altLang="cs-CZ" sz="2000" dirty="0">
                <a:sym typeface="Symbol" panose="05050102010706020507" pitchFamily="18" charset="2"/>
              </a:rPr>
              <a:t> </a:t>
            </a:r>
            <a:r>
              <a:rPr lang="cs-CZ" altLang="cs-CZ" sz="2000" u="sng" dirty="0">
                <a:sym typeface="Symbol" panose="05050102010706020507" pitchFamily="18" charset="2"/>
              </a:rPr>
              <a:t>zvýšení zkratového proudu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79389" y="3981549"/>
            <a:ext cx="5616748" cy="14795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Podmínky pro paralelní chod: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*	stejný převod transformátorů naprázdno</a:t>
            </a:r>
          </a:p>
          <a:p>
            <a:pPr>
              <a:buFontTx/>
              <a:buNone/>
            </a:pPr>
            <a:r>
              <a:rPr lang="cs-CZ" altLang="cs-CZ" sz="2000" dirty="0"/>
              <a:t>*	stejný hodinový úhel</a:t>
            </a:r>
          </a:p>
          <a:p>
            <a:pPr>
              <a:buFontTx/>
              <a:buNone/>
            </a:pPr>
            <a:r>
              <a:rPr lang="cs-CZ" altLang="cs-CZ" sz="2000" dirty="0"/>
              <a:t>*	přibližně stejné napětí nakrátko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79388" y="5582493"/>
            <a:ext cx="8785225" cy="11588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Paralelní chod: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na vstupní straně je společná síť a na výstupní straně je společná přípojnice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913424"/>
            <a:ext cx="185166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539750" y="188913"/>
            <a:ext cx="7993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Paralelní chod transformátorů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785225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Stejný převod transformátoru:</a:t>
            </a:r>
          </a:p>
          <a:p>
            <a:pPr>
              <a:buFontTx/>
              <a:buNone/>
            </a:pPr>
            <a:r>
              <a:rPr lang="cs-CZ" altLang="cs-CZ" sz="2000" dirty="0"/>
              <a:t>*	při nestejném převodu je na výstupní straně různé napětí a vzniká vyrovnávací proud</a:t>
            </a:r>
            <a:endParaRPr lang="cs-CZ" altLang="cs-CZ" sz="20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cs-CZ" altLang="cs-CZ" sz="2000" dirty="0"/>
              <a:t>*	</a:t>
            </a:r>
            <a:r>
              <a:rPr lang="cs-CZ" altLang="cs-CZ" sz="2000" u="sng" dirty="0"/>
              <a:t>maximální dovolená odchylka je </a:t>
            </a:r>
            <a:r>
              <a:rPr lang="en-US" altLang="cs-CZ" sz="2000" u="sng" dirty="0">
                <a:cs typeface="Arial" panose="020B0604020202020204" pitchFamily="34" charset="0"/>
              </a:rPr>
              <a:t>±</a:t>
            </a:r>
            <a:r>
              <a:rPr lang="cs-CZ" altLang="cs-CZ" sz="2000" u="sng" dirty="0">
                <a:cs typeface="Arial" panose="020B0604020202020204" pitchFamily="34" charset="0"/>
              </a:rPr>
              <a:t> 0,5%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 vyrovnávací proud je </a:t>
            </a:r>
          </a:p>
          <a:p>
            <a:pPr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	I</a:t>
            </a:r>
            <a:r>
              <a:rPr lang="cs-CZ" altLang="cs-CZ" sz="2000" baseline="-25000" dirty="0">
                <a:cs typeface="Arial" panose="020B0604020202020204" pitchFamily="34" charset="0"/>
                <a:sym typeface="Symbol" panose="05050102010706020507" pitchFamily="18" charset="2"/>
              </a:rPr>
              <a:t>v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= (5-10)% I</a:t>
            </a:r>
            <a:r>
              <a:rPr lang="cs-CZ" altLang="cs-CZ" sz="2000" baseline="-25000" dirty="0">
                <a:cs typeface="Arial" panose="020B0604020202020204" pitchFamily="34" charset="0"/>
                <a:sym typeface="Symbol" panose="05050102010706020507" pitchFamily="18" charset="2"/>
              </a:rPr>
              <a:t>n.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50825" y="2708275"/>
            <a:ext cx="8712200" cy="17684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Stejný hodinový úhel: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*	při nestejném hodinovém úhlu je na výstupní různý fázový posun napětí a vzniká vyrovnávací proud</a:t>
            </a:r>
            <a:endParaRPr lang="cs-CZ" altLang="cs-CZ" sz="20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cs-CZ" altLang="cs-CZ" sz="2000" dirty="0"/>
              <a:t>*	při rozdílu 1 hodina vzniká vyrovnávací proud I</a:t>
            </a:r>
            <a:r>
              <a:rPr lang="cs-CZ" altLang="cs-CZ" sz="2000" baseline="-25000" dirty="0"/>
              <a:t>v</a:t>
            </a:r>
            <a:r>
              <a:rPr lang="cs-CZ" altLang="cs-CZ" sz="2000" dirty="0"/>
              <a:t> = 25% </a:t>
            </a:r>
            <a:r>
              <a:rPr lang="cs-CZ" altLang="cs-CZ" sz="2000" dirty="0" err="1"/>
              <a:t>I</a:t>
            </a:r>
            <a:r>
              <a:rPr lang="cs-CZ" altLang="cs-CZ" sz="2000" baseline="-25000" dirty="0" err="1"/>
              <a:t>kn</a:t>
            </a:r>
            <a:r>
              <a:rPr lang="cs-CZ" altLang="cs-CZ" sz="2000" baseline="-25000" dirty="0"/>
              <a:t> </a:t>
            </a:r>
            <a:endParaRPr lang="cs-CZ" altLang="cs-CZ" sz="2000" dirty="0"/>
          </a:p>
          <a:p>
            <a:pPr>
              <a:buFontTx/>
              <a:buNone/>
            </a:pPr>
            <a:r>
              <a:rPr lang="cs-CZ" altLang="cs-CZ" sz="2000" dirty="0"/>
              <a:t>	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 u="sng" dirty="0">
                <a:cs typeface="Arial" panose="020B0604020202020204" pitchFamily="34" charset="0"/>
                <a:sym typeface="Symbol" panose="05050102010706020507" pitchFamily="18" charset="2"/>
              </a:rPr>
              <a:t>transformátory musí mít stejný hodinový úhel</a:t>
            </a:r>
            <a:endParaRPr lang="cs-CZ" altLang="cs-CZ" sz="2000" u="sng" baseline="-25000" dirty="0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9388" y="4652963"/>
            <a:ext cx="8712200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Přibližně stejné napětí nakrátko:</a:t>
            </a:r>
          </a:p>
          <a:p>
            <a:pPr>
              <a:buFontTx/>
              <a:buNone/>
            </a:pPr>
            <a:r>
              <a:rPr lang="cs-CZ" altLang="cs-CZ" sz="2000" dirty="0"/>
              <a:t>*	transformátory musí mít na vstupu a výstupu stejné napětí </a:t>
            </a:r>
            <a:r>
              <a:rPr lang="cs-CZ" altLang="cs-CZ" sz="2000" dirty="0">
                <a:sym typeface="Symbol" panose="05050102010706020507" pitchFamily="18" charset="2"/>
              </a:rPr>
              <a:t> mají stejný úbytek napětí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 U</a:t>
            </a:r>
            <a:r>
              <a:rPr lang="cs-CZ" altLang="cs-CZ" sz="2000" baseline="-25000" dirty="0">
                <a:sym typeface="Symbol" panose="05050102010706020507" pitchFamily="18" charset="2"/>
              </a:rPr>
              <a:t>A</a:t>
            </a:r>
            <a:r>
              <a:rPr lang="cs-CZ" altLang="cs-CZ" sz="2000" dirty="0">
                <a:sym typeface="Symbol" panose="05050102010706020507" pitchFamily="18" charset="2"/>
              </a:rPr>
              <a:t> =  U</a:t>
            </a:r>
            <a:r>
              <a:rPr lang="cs-CZ" altLang="cs-CZ" sz="2000" baseline="-25000" dirty="0">
                <a:sym typeface="Symbol" panose="05050102010706020507" pitchFamily="18" charset="2"/>
              </a:rPr>
              <a:t>B</a:t>
            </a:r>
            <a:r>
              <a:rPr lang="cs-CZ" altLang="cs-CZ" sz="2000" dirty="0">
                <a:sym typeface="Symbol" panose="05050102010706020507" pitchFamily="18" charset="2"/>
              </a:rPr>
              <a:t>  I</a:t>
            </a:r>
            <a:r>
              <a:rPr lang="cs-CZ" altLang="cs-CZ" sz="2000" baseline="-25000" dirty="0">
                <a:sym typeface="Symbol" panose="05050102010706020507" pitchFamily="18" charset="2"/>
              </a:rPr>
              <a:t>A</a:t>
            </a:r>
            <a:r>
              <a:rPr lang="cs-CZ" altLang="cs-CZ" sz="2000" dirty="0">
                <a:sym typeface="Symbol" panose="05050102010706020507" pitchFamily="18" charset="2"/>
              </a:rPr>
              <a:t>*Z</a:t>
            </a:r>
            <a:r>
              <a:rPr lang="cs-CZ" altLang="cs-CZ" sz="2000" baseline="-25000" dirty="0">
                <a:sym typeface="Symbol" panose="05050102010706020507" pitchFamily="18" charset="2"/>
              </a:rPr>
              <a:t>A</a:t>
            </a:r>
            <a:r>
              <a:rPr lang="cs-CZ" altLang="cs-CZ" sz="2000" dirty="0">
                <a:sym typeface="Symbol" panose="05050102010706020507" pitchFamily="18" charset="2"/>
              </a:rPr>
              <a:t> = I</a:t>
            </a:r>
            <a:r>
              <a:rPr lang="cs-CZ" altLang="cs-CZ" sz="2000" baseline="-25000" dirty="0">
                <a:sym typeface="Symbol" panose="05050102010706020507" pitchFamily="18" charset="2"/>
              </a:rPr>
              <a:t>B</a:t>
            </a:r>
            <a:r>
              <a:rPr lang="cs-CZ" altLang="cs-CZ" sz="2000" dirty="0">
                <a:sym typeface="Symbol" panose="05050102010706020507" pitchFamily="18" charset="2"/>
              </a:rPr>
              <a:t> * Z</a:t>
            </a:r>
            <a:r>
              <a:rPr lang="cs-CZ" altLang="cs-CZ" sz="2000" baseline="-25000" dirty="0">
                <a:sym typeface="Symbol" panose="05050102010706020507" pitchFamily="18" charset="2"/>
              </a:rPr>
              <a:t>B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</a:t>
            </a:r>
            <a:r>
              <a:rPr lang="cs-CZ" altLang="cs-CZ" sz="2000" u="sng" dirty="0">
                <a:sym typeface="Symbol" panose="05050102010706020507" pitchFamily="18" charset="2"/>
              </a:rPr>
              <a:t>transformátor s nižší impedancí převezme vyšší výkon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</a:t>
            </a:r>
            <a:r>
              <a:rPr lang="cs-CZ" altLang="cs-CZ" sz="2000" u="sng" dirty="0">
                <a:sym typeface="Symbol" panose="05050102010706020507" pitchFamily="18" charset="2"/>
              </a:rPr>
              <a:t>dovolená tolerance je 10</a:t>
            </a:r>
            <a:r>
              <a:rPr lang="cs-CZ" altLang="cs-CZ" sz="2000" dirty="0">
                <a:sym typeface="Symbol" panose="05050102010706020507" pitchFamily="18" charset="2"/>
              </a:rPr>
              <a:t>%   </a:t>
            </a:r>
            <a:endParaRPr lang="cs-CZ" altLang="cs-CZ" sz="2000" u="sng" baseline="-25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39750" y="188913"/>
            <a:ext cx="7993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Rozložení zatížení při paralelním chodu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50825" y="1125538"/>
            <a:ext cx="8785225" cy="101784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95350" algn="l"/>
                <a:tab pos="8251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 smtClean="0"/>
              <a:t>Napětí </a:t>
            </a:r>
            <a:r>
              <a:rPr lang="cs-CZ" altLang="cs-CZ" sz="2000" dirty="0"/>
              <a:t>na obou transformátorech musí být stejná: 	</a:t>
            </a:r>
            <a:r>
              <a:rPr lang="cs-CZ" altLang="cs-CZ" sz="2400" dirty="0" smtClean="0"/>
              <a:t>U</a:t>
            </a:r>
            <a:r>
              <a:rPr lang="cs-CZ" altLang="cs-CZ" sz="2400" baseline="-25000" dirty="0" smtClean="0"/>
              <a:t>nA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= </a:t>
            </a:r>
            <a:r>
              <a:rPr lang="cs-CZ" altLang="cs-CZ" sz="2400" dirty="0" err="1" smtClean="0"/>
              <a:t>U</a:t>
            </a:r>
            <a:r>
              <a:rPr lang="cs-CZ" altLang="cs-CZ" sz="2400" baseline="-25000" dirty="0" err="1" smtClean="0"/>
              <a:t>nB</a:t>
            </a:r>
            <a:endParaRPr lang="cs-CZ" altLang="cs-CZ" sz="2400" baseline="-25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Úbytky na transformátorech musí být stejné:	</a:t>
            </a:r>
            <a:r>
              <a:rPr lang="cs-CZ" altLang="cs-CZ" sz="2400" dirty="0" smtClean="0">
                <a:sym typeface="Symbol" panose="05050102010706020507" pitchFamily="18" charset="2"/>
              </a:rPr>
              <a:t>U=</a:t>
            </a:r>
            <a:r>
              <a:rPr lang="cs-CZ" altLang="cs-CZ" sz="2400" dirty="0" smtClean="0"/>
              <a:t>I</a:t>
            </a:r>
            <a:r>
              <a:rPr lang="cs-CZ" altLang="cs-CZ" sz="2400" baseline="-25000" dirty="0" smtClean="0"/>
              <a:t>A</a:t>
            </a:r>
            <a:r>
              <a:rPr lang="cs-CZ" altLang="cs-CZ" sz="2400" dirty="0" smtClean="0"/>
              <a:t>*Z</a:t>
            </a:r>
            <a:r>
              <a:rPr lang="cs-CZ" altLang="cs-CZ" sz="2400" baseline="-25000" dirty="0" smtClean="0"/>
              <a:t>A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= I</a:t>
            </a:r>
            <a:r>
              <a:rPr lang="cs-CZ" altLang="cs-CZ" sz="2400" baseline="-25000" dirty="0"/>
              <a:t>B</a:t>
            </a:r>
            <a:r>
              <a:rPr lang="cs-CZ" altLang="cs-CZ" sz="2400" dirty="0"/>
              <a:t>*Z</a:t>
            </a:r>
            <a:r>
              <a:rPr lang="cs-CZ" altLang="cs-CZ" sz="2400" baseline="-25000" dirty="0"/>
              <a:t>B</a:t>
            </a:r>
            <a:endParaRPr lang="cs-CZ" altLang="cs-CZ" sz="2400" dirty="0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3851275" y="2441469"/>
            <a:ext cx="1512888" cy="428625"/>
          </a:xfrm>
          <a:prstGeom prst="rect">
            <a:avLst/>
          </a:prstGeom>
          <a:noFill/>
          <a:ln w="31750" algn="ctr">
            <a:solidFill>
              <a:srgbClr val="99CC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podobně 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1403648" y="4796008"/>
            <a:ext cx="2159000" cy="428625"/>
          </a:xfrm>
          <a:prstGeom prst="rect">
            <a:avLst/>
          </a:prstGeom>
          <a:noFill/>
          <a:ln w="31750" algn="ctr">
            <a:solidFill>
              <a:srgbClr val="99CC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po dosazení 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107504" y="5631472"/>
            <a:ext cx="4007346" cy="1017844"/>
          </a:xfrm>
          <a:prstGeom prst="rect">
            <a:avLst/>
          </a:prstGeom>
          <a:noFill/>
          <a:ln w="31750" algn="ctr">
            <a:solidFill>
              <a:srgbClr val="99CC0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dirty="0" smtClean="0"/>
              <a:t>čitatel lze rozšířit o </a:t>
            </a:r>
            <a:r>
              <a:rPr lang="cs-CZ" altLang="cs-CZ" sz="2000" dirty="0">
                <a:sym typeface="Symbol" panose="05050102010706020507" pitchFamily="18" charset="2"/>
              </a:rPr>
              <a:t></a:t>
            </a:r>
            <a:r>
              <a:rPr lang="cs-CZ" altLang="cs-CZ" sz="2000" dirty="0" smtClean="0">
                <a:sym typeface="Symbol" panose="05050102010706020507" pitchFamily="18" charset="2"/>
              </a:rPr>
              <a:t>3 a j</a:t>
            </a:r>
            <a:r>
              <a:rPr lang="cs-CZ" altLang="cs-CZ" sz="2000" dirty="0" smtClean="0"/>
              <a:t>menovatel o U</a:t>
            </a:r>
            <a:r>
              <a:rPr lang="cs-CZ" altLang="cs-CZ" sz="2000" baseline="-25000" dirty="0" smtClean="0"/>
              <a:t>n</a:t>
            </a:r>
            <a:r>
              <a:rPr lang="cs-CZ" altLang="cs-CZ" sz="2000" dirty="0" smtClean="0"/>
              <a:t>*</a:t>
            </a:r>
            <a:r>
              <a:rPr lang="cs-CZ" altLang="cs-CZ" sz="2000" dirty="0" smtClean="0">
                <a:sym typeface="Symbol" panose="05050102010706020507" pitchFamily="18" charset="2"/>
              </a:rPr>
              <a:t>3</a:t>
            </a:r>
            <a:r>
              <a:rPr lang="cs-CZ" altLang="cs-CZ" sz="2000" dirty="0" smtClean="0"/>
              <a:t>  a následně upravit </a:t>
            </a:r>
            <a:r>
              <a:rPr lang="cs-CZ" altLang="cs-CZ" sz="2000" dirty="0"/>
              <a:t>(S</a:t>
            </a:r>
            <a:r>
              <a:rPr lang="cs-CZ" altLang="cs-CZ" sz="2000" baseline="-25000" dirty="0"/>
              <a:t>n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=</a:t>
            </a:r>
            <a:r>
              <a:rPr lang="cs-CZ" altLang="cs-CZ" sz="2000" dirty="0">
                <a:sym typeface="Symbol" panose="05050102010706020507" pitchFamily="18" charset="2"/>
              </a:rPr>
              <a:t> </a:t>
            </a:r>
            <a:r>
              <a:rPr lang="cs-CZ" altLang="cs-CZ" sz="2000" dirty="0" smtClean="0">
                <a:sym typeface="Symbol" panose="05050102010706020507" pitchFamily="18" charset="2"/>
              </a:rPr>
              <a:t>3*</a:t>
            </a:r>
            <a:r>
              <a:rPr lang="cs-CZ" altLang="cs-CZ" sz="2000" dirty="0" smtClean="0"/>
              <a:t>U*I</a:t>
            </a:r>
            <a:r>
              <a:rPr lang="cs-CZ" altLang="cs-CZ" sz="2000" baseline="-25000" dirty="0" smtClean="0"/>
              <a:t>n</a:t>
            </a:r>
            <a:r>
              <a:rPr lang="cs-CZ" altLang="cs-CZ" sz="2000" dirty="0"/>
              <a:t>)</a:t>
            </a:r>
          </a:p>
        </p:txBody>
      </p:sp>
      <p:sp>
        <p:nvSpPr>
          <p:cNvPr id="80914" name="AutoShape 18"/>
          <p:cNvSpPr>
            <a:spLocks noChangeArrowheads="1"/>
          </p:cNvSpPr>
          <p:nvPr/>
        </p:nvSpPr>
        <p:spPr bwMode="auto">
          <a:xfrm>
            <a:off x="5406533" y="2557826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00"/>
          </a:solidFill>
          <a:ln w="22225" algn="ctr">
            <a:solidFill>
              <a:srgbClr val="99CC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80915" name="AutoShape 19"/>
          <p:cNvSpPr>
            <a:spLocks noChangeArrowheads="1"/>
          </p:cNvSpPr>
          <p:nvPr/>
        </p:nvSpPr>
        <p:spPr bwMode="auto">
          <a:xfrm>
            <a:off x="3562648" y="4796008"/>
            <a:ext cx="899318" cy="360363"/>
          </a:xfrm>
          <a:prstGeom prst="rightArrow">
            <a:avLst>
              <a:gd name="adj1" fmla="val 50000"/>
              <a:gd name="adj2" fmla="val 89868"/>
            </a:avLst>
          </a:prstGeom>
          <a:solidFill>
            <a:srgbClr val="99CC00"/>
          </a:solidFill>
          <a:ln w="22225" algn="ctr">
            <a:solidFill>
              <a:srgbClr val="99CC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281985" y="2218761"/>
                <a:ext cx="1377620" cy="690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𝒌𝑨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𝒌𝑨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85" y="2218761"/>
                <a:ext cx="1377620" cy="690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50825" y="3026202"/>
                <a:ext cx="3832972" cy="690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𝒌𝑨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𝒌𝑨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</m:den>
                      </m:f>
                      <m:r>
                        <a:rPr lang="cs-CZ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𝒌𝑨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𝒏𝑨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𝒌𝑨</m:t>
                          </m:r>
                        </m:sub>
                      </m:sSub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3026202"/>
                <a:ext cx="3832972" cy="690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81985" y="3911105"/>
                <a:ext cx="2103075" cy="690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𝒌𝑨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𝒌𝑨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85" y="3911105"/>
                <a:ext cx="2103075" cy="690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6366643" y="2305051"/>
                <a:ext cx="2333780" cy="75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𝒌𝑩</m:t>
                          </m:r>
                        </m:sub>
                      </m:sSub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𝒏𝑩</m:t>
                              </m:r>
                            </m:sub>
                          </m:sSub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𝒌𝑩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𝒏𝑩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643" y="2305051"/>
                <a:ext cx="2333780" cy="753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4607719" y="4610378"/>
                <a:ext cx="3960443" cy="690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𝒌𝑨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</m:den>
                      </m:f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𝒏𝑩</m:t>
                              </m:r>
                            </m:sub>
                          </m:sSub>
                          <m:r>
                            <a:rPr lang="cs-CZ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𝒌𝑩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sz="2200" b="1" i="1" smtClean="0">
                                  <a:latin typeface="Cambria Math" panose="02040503050406030204" pitchFamily="18" charset="0"/>
                                </a:rPr>
                                <m:t>𝒏𝑩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719" y="4610378"/>
                <a:ext cx="3960443" cy="690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256860" y="5585498"/>
                <a:ext cx="3031599" cy="75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𝒌𝑨</m:t>
                          </m:r>
                        </m:sub>
                      </m:sSub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𝒏𝑨</m:t>
                              </m:r>
                            </m:sub>
                          </m:sSub>
                        </m:den>
                      </m:f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panose="02040503050406030204" pitchFamily="18" charset="0"/>
                            </a:rPr>
                            <m:t>𝒌𝑩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60" y="5585498"/>
                <a:ext cx="3031599" cy="756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4236196" y="5934075"/>
            <a:ext cx="899318" cy="360363"/>
          </a:xfrm>
          <a:prstGeom prst="rightArrow">
            <a:avLst>
              <a:gd name="adj1" fmla="val 50000"/>
              <a:gd name="adj2" fmla="val 89868"/>
            </a:avLst>
          </a:prstGeom>
          <a:solidFill>
            <a:srgbClr val="99CC00"/>
          </a:solidFill>
          <a:ln w="22225" algn="ctr">
            <a:solidFill>
              <a:srgbClr val="99CC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80909" grpId="0" animBg="1"/>
      <p:bldP spid="80913" grpId="0" animBg="1"/>
      <p:bldP spid="80914" grpId="0" animBg="1"/>
      <p:bldP spid="80915" grpId="0" animBg="1"/>
      <p:bldP spid="2" grpId="0"/>
      <p:bldP spid="3" grpId="0"/>
      <p:bldP spid="4" grpId="0"/>
      <p:bldP spid="17" grpId="0"/>
      <p:bldP spid="18" grpId="0"/>
      <p:bldP spid="5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611188" y="188913"/>
            <a:ext cx="79216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1. Stejná napětí nakrátko (u</a:t>
            </a:r>
            <a:r>
              <a:rPr lang="cs-CZ" altLang="cs-CZ" sz="3200" u="sng" baseline="-25000"/>
              <a:t>kA</a:t>
            </a:r>
            <a:r>
              <a:rPr lang="cs-CZ" altLang="cs-CZ" sz="3200" u="sng"/>
              <a:t>=u</a:t>
            </a:r>
            <a:r>
              <a:rPr lang="cs-CZ" altLang="cs-CZ" sz="3200" u="sng" baseline="-25000"/>
              <a:t>kB</a:t>
            </a:r>
            <a:r>
              <a:rPr lang="cs-CZ" altLang="cs-CZ" sz="3200" u="sng"/>
              <a:t>) a různé jmenovité výkony (S</a:t>
            </a:r>
            <a:r>
              <a:rPr lang="cs-CZ" altLang="cs-CZ" sz="3200" u="sng" baseline="-25000"/>
              <a:t>nA</a:t>
            </a:r>
            <a:r>
              <a:rPr lang="cs-CZ" altLang="cs-CZ" sz="3200" u="sng">
                <a:sym typeface="Symbol" panose="05050102010706020507" pitchFamily="18" charset="2"/>
              </a:rPr>
              <a:t>S</a:t>
            </a:r>
            <a:r>
              <a:rPr lang="cs-CZ" altLang="cs-CZ" sz="3200" u="sng" baseline="-25000">
                <a:sym typeface="Symbol" panose="05050102010706020507" pitchFamily="18" charset="2"/>
              </a:rPr>
              <a:t>nB</a:t>
            </a:r>
            <a:r>
              <a:rPr lang="cs-CZ" altLang="cs-CZ" sz="3200" u="sng">
                <a:sym typeface="Symbol" panose="05050102010706020507" pitchFamily="18" charset="2"/>
              </a:rPr>
              <a:t>)</a:t>
            </a:r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46050" y="1628775"/>
          <a:ext cx="19780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0" name="Rovnice" r:id="rId3" imgW="711000" imgH="431640" progId="Equation.3">
                  <p:embed/>
                </p:oleObj>
              </mc:Choice>
              <mc:Fallback>
                <p:oleObj name="Rovnice" r:id="rId3" imgW="711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1628775"/>
                        <a:ext cx="1978025" cy="12001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2411413" y="1612900"/>
          <a:ext cx="6551612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1" name="Rovnice" r:id="rId5" imgW="2286000" imgH="431640" progId="Equation.3">
                  <p:embed/>
                </p:oleObj>
              </mc:Choice>
              <mc:Fallback>
                <p:oleObj name="Rovnice" r:id="rId5" imgW="228600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612900"/>
                        <a:ext cx="6551612" cy="123983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611188" y="3141663"/>
            <a:ext cx="79216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 dirty="0"/>
              <a:t>2. Stejná jmenovité výkony (</a:t>
            </a:r>
            <a:r>
              <a:rPr lang="cs-CZ" altLang="cs-CZ" sz="3200" u="sng" dirty="0" err="1"/>
              <a:t>S</a:t>
            </a:r>
            <a:r>
              <a:rPr lang="cs-CZ" altLang="cs-CZ" sz="3200" u="sng" baseline="-25000" dirty="0" err="1"/>
              <a:t>nA</a:t>
            </a:r>
            <a:r>
              <a:rPr lang="cs-CZ" altLang="cs-CZ" sz="3200" u="sng" dirty="0"/>
              <a:t>=</a:t>
            </a:r>
            <a:r>
              <a:rPr lang="cs-CZ" altLang="cs-CZ" sz="3200" u="sng" dirty="0" err="1"/>
              <a:t>S</a:t>
            </a:r>
            <a:r>
              <a:rPr lang="cs-CZ" altLang="cs-CZ" sz="3200" u="sng" baseline="-25000" dirty="0" err="1"/>
              <a:t>nB</a:t>
            </a:r>
            <a:r>
              <a:rPr lang="cs-CZ" altLang="cs-CZ" sz="3200" u="sng" dirty="0"/>
              <a:t>) a různá napětí nakrátko (</a:t>
            </a:r>
            <a:r>
              <a:rPr lang="cs-CZ" altLang="cs-CZ" sz="3200" u="sng" dirty="0" err="1"/>
              <a:t>u</a:t>
            </a:r>
            <a:r>
              <a:rPr lang="cs-CZ" altLang="cs-CZ" sz="3200" u="sng" baseline="-25000" dirty="0" err="1"/>
              <a:t>kA</a:t>
            </a:r>
            <a:r>
              <a:rPr lang="cs-CZ" altLang="cs-CZ" sz="3200" u="sng" dirty="0" err="1">
                <a:sym typeface="Symbol" panose="05050102010706020507" pitchFamily="18" charset="2"/>
              </a:rPr>
              <a:t>u</a:t>
            </a:r>
            <a:r>
              <a:rPr lang="cs-CZ" altLang="cs-CZ" sz="3200" u="sng" baseline="-25000" dirty="0" err="1">
                <a:sym typeface="Symbol" panose="05050102010706020507" pitchFamily="18" charset="2"/>
              </a:rPr>
              <a:t>kB</a:t>
            </a:r>
            <a:r>
              <a:rPr lang="cs-CZ" altLang="cs-CZ" sz="3200" u="sng" dirty="0">
                <a:sym typeface="Symbol" panose="05050102010706020507" pitchFamily="18" charset="2"/>
              </a:rPr>
              <a:t>)</a:t>
            </a: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415925" y="4595813"/>
          <a:ext cx="32924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2" name="Rovnice" r:id="rId7" imgW="1180800" imgH="228600" progId="Equation.3">
                  <p:embed/>
                </p:oleObj>
              </mc:Choice>
              <mc:Fallback>
                <p:oleObj name="Rovnice" r:id="rId7" imgW="11808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4595813"/>
                        <a:ext cx="3292475" cy="633412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427038" y="5427663"/>
          <a:ext cx="82486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3" name="Rovnice" r:id="rId9" imgW="2882880" imgH="431640" progId="Equation.3">
                  <p:embed/>
                </p:oleObj>
              </mc:Choice>
              <mc:Fallback>
                <p:oleObj name="Rovnice" r:id="rId9" imgW="288288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5427663"/>
                        <a:ext cx="8248650" cy="12414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Příklady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23850" y="1196975"/>
            <a:ext cx="8280400" cy="35972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446088" indent="-4460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Vypočítejte rozložení výkonů mezi dva transformátory</a:t>
            </a:r>
            <a:r>
              <a:rPr lang="cs-CZ" altLang="cs-CZ" sz="2000" dirty="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a)	</a:t>
            </a:r>
            <a:r>
              <a:rPr lang="cs-CZ" altLang="cs-CZ" sz="2000" dirty="0" err="1"/>
              <a:t>u</a:t>
            </a:r>
            <a:r>
              <a:rPr lang="cs-CZ" altLang="cs-CZ" sz="2000" baseline="-25000" dirty="0" err="1"/>
              <a:t>kA</a:t>
            </a:r>
            <a:r>
              <a:rPr lang="cs-CZ" altLang="cs-CZ" sz="2000" dirty="0"/>
              <a:t> = </a:t>
            </a:r>
            <a:r>
              <a:rPr lang="cs-CZ" altLang="cs-CZ" sz="2000" dirty="0" err="1"/>
              <a:t>u</a:t>
            </a:r>
            <a:r>
              <a:rPr lang="cs-CZ" altLang="cs-CZ" sz="2000" baseline="-25000" dirty="0" err="1"/>
              <a:t>kB</a:t>
            </a:r>
            <a:r>
              <a:rPr lang="cs-CZ" altLang="cs-CZ" sz="2000" baseline="-25000" dirty="0"/>
              <a:t> </a:t>
            </a:r>
            <a:r>
              <a:rPr lang="cs-CZ" altLang="cs-CZ" sz="2000" dirty="0"/>
              <a:t>= 6%, </a:t>
            </a:r>
            <a:r>
              <a:rPr lang="cs-CZ" altLang="cs-CZ" sz="2000" dirty="0" err="1"/>
              <a:t>S</a:t>
            </a:r>
            <a:r>
              <a:rPr lang="cs-CZ" altLang="cs-CZ" sz="2000" baseline="-25000" dirty="0" err="1"/>
              <a:t>nA</a:t>
            </a:r>
            <a:r>
              <a:rPr lang="cs-CZ" altLang="cs-CZ" sz="2000" dirty="0"/>
              <a:t> = 1000kVA, </a:t>
            </a:r>
            <a:r>
              <a:rPr lang="cs-CZ" altLang="cs-CZ" sz="2000" dirty="0" err="1"/>
              <a:t>S</a:t>
            </a:r>
            <a:r>
              <a:rPr lang="cs-CZ" altLang="cs-CZ" sz="2000" baseline="-25000" dirty="0" err="1"/>
              <a:t>nB</a:t>
            </a:r>
            <a:r>
              <a:rPr lang="cs-CZ" altLang="cs-CZ" sz="2000" dirty="0"/>
              <a:t> = 630 </a:t>
            </a:r>
            <a:r>
              <a:rPr lang="cs-CZ" altLang="cs-CZ" sz="2000" dirty="0" err="1"/>
              <a:t>kVA</a:t>
            </a:r>
            <a:r>
              <a:rPr lang="cs-CZ" altLang="cs-CZ" sz="2000" dirty="0"/>
              <a:t>, S = 1450kVA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	S</a:t>
            </a:r>
            <a:r>
              <a:rPr lang="cs-CZ" altLang="cs-CZ" sz="2000" baseline="-25000" dirty="0"/>
              <a:t>A</a:t>
            </a:r>
            <a:r>
              <a:rPr lang="cs-CZ" altLang="cs-CZ" sz="2000" dirty="0"/>
              <a:t> = (</a:t>
            </a:r>
            <a:r>
              <a:rPr lang="cs-CZ" altLang="cs-CZ" sz="2000" dirty="0" err="1"/>
              <a:t>S</a:t>
            </a:r>
            <a:r>
              <a:rPr lang="cs-CZ" altLang="cs-CZ" sz="2000" baseline="-25000" dirty="0" err="1"/>
              <a:t>nA</a:t>
            </a:r>
            <a:r>
              <a:rPr lang="cs-CZ" altLang="cs-CZ" sz="2000" dirty="0"/>
              <a:t>*S)/(</a:t>
            </a:r>
            <a:r>
              <a:rPr lang="cs-CZ" altLang="cs-CZ" sz="2000" dirty="0" err="1"/>
              <a:t>S</a:t>
            </a:r>
            <a:r>
              <a:rPr lang="cs-CZ" altLang="cs-CZ" sz="2000" baseline="-25000" dirty="0" err="1"/>
              <a:t>nA</a:t>
            </a:r>
            <a:r>
              <a:rPr lang="cs-CZ" altLang="cs-CZ" sz="2000" dirty="0" err="1"/>
              <a:t>+B</a:t>
            </a:r>
            <a:r>
              <a:rPr lang="cs-CZ" altLang="cs-CZ" sz="2000" baseline="-25000" dirty="0" err="1"/>
              <a:t>nB</a:t>
            </a:r>
            <a:r>
              <a:rPr lang="cs-CZ" altLang="cs-CZ" sz="2000" dirty="0"/>
              <a:t>) = (1000*1450)/(1000+630) = 889,6 </a:t>
            </a:r>
            <a:r>
              <a:rPr lang="cs-CZ" altLang="cs-CZ" sz="2000" dirty="0" err="1"/>
              <a:t>kVA</a:t>
            </a:r>
            <a:endParaRPr lang="cs-CZ" altLang="cs-CZ" sz="2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	S</a:t>
            </a:r>
            <a:r>
              <a:rPr lang="cs-CZ" altLang="cs-CZ" sz="2000" baseline="-25000" dirty="0"/>
              <a:t>B</a:t>
            </a:r>
            <a:r>
              <a:rPr lang="cs-CZ" altLang="cs-CZ" sz="2000" dirty="0"/>
              <a:t> = S-S</a:t>
            </a:r>
            <a:r>
              <a:rPr lang="cs-CZ" altLang="cs-CZ" sz="2000" baseline="-25000" dirty="0"/>
              <a:t>A</a:t>
            </a:r>
            <a:r>
              <a:rPr lang="cs-CZ" altLang="cs-CZ" sz="2000" dirty="0"/>
              <a:t> = 1450 – 889,6 = 560,4 </a:t>
            </a:r>
            <a:r>
              <a:rPr lang="cs-CZ" altLang="cs-CZ" sz="2000" dirty="0" err="1"/>
              <a:t>kVA</a:t>
            </a:r>
            <a:endParaRPr lang="cs-CZ" altLang="cs-CZ" sz="2000" dirty="0"/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b)	</a:t>
            </a:r>
            <a:r>
              <a:rPr lang="cs-CZ" altLang="cs-CZ" sz="2000" dirty="0" err="1"/>
              <a:t>u</a:t>
            </a:r>
            <a:r>
              <a:rPr lang="cs-CZ" altLang="cs-CZ" sz="2000" baseline="-25000" dirty="0" err="1"/>
              <a:t>kA</a:t>
            </a:r>
            <a:r>
              <a:rPr lang="cs-CZ" altLang="cs-CZ" sz="2000" dirty="0"/>
              <a:t> = 6,2 %, </a:t>
            </a:r>
            <a:r>
              <a:rPr lang="cs-CZ" altLang="cs-CZ" sz="2000" dirty="0" err="1"/>
              <a:t>u</a:t>
            </a:r>
            <a:r>
              <a:rPr lang="cs-CZ" altLang="cs-CZ" sz="2000" baseline="-25000" dirty="0" err="1"/>
              <a:t>kB</a:t>
            </a:r>
            <a:r>
              <a:rPr lang="cs-CZ" altLang="cs-CZ" sz="2000" dirty="0"/>
              <a:t> = 5,8%, </a:t>
            </a:r>
            <a:r>
              <a:rPr lang="cs-CZ" altLang="cs-CZ" sz="2000" dirty="0" err="1"/>
              <a:t>S</a:t>
            </a:r>
            <a:r>
              <a:rPr lang="cs-CZ" altLang="cs-CZ" sz="2000" baseline="-25000" dirty="0" err="1"/>
              <a:t>nA</a:t>
            </a:r>
            <a:r>
              <a:rPr lang="cs-CZ" altLang="cs-CZ" sz="2000" dirty="0"/>
              <a:t> = </a:t>
            </a:r>
            <a:r>
              <a:rPr lang="cs-CZ" altLang="cs-CZ" sz="2000" dirty="0" err="1"/>
              <a:t>S</a:t>
            </a:r>
            <a:r>
              <a:rPr lang="cs-CZ" altLang="cs-CZ" sz="2000" baseline="-25000" dirty="0" err="1"/>
              <a:t>nB</a:t>
            </a:r>
            <a:r>
              <a:rPr lang="cs-CZ" altLang="cs-CZ" sz="2000" dirty="0"/>
              <a:t> = 1000kVA, S = 1900kVA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	SA = (</a:t>
            </a:r>
            <a:r>
              <a:rPr lang="cs-CZ" altLang="cs-CZ" sz="2000" dirty="0" err="1"/>
              <a:t>u</a:t>
            </a:r>
            <a:r>
              <a:rPr lang="cs-CZ" altLang="cs-CZ" sz="2000" baseline="-25000" dirty="0" err="1"/>
              <a:t>kB</a:t>
            </a:r>
            <a:r>
              <a:rPr lang="cs-CZ" altLang="cs-CZ" sz="2000" dirty="0"/>
              <a:t>*S)/(</a:t>
            </a:r>
            <a:r>
              <a:rPr lang="cs-CZ" altLang="cs-CZ" sz="2000" dirty="0" err="1"/>
              <a:t>u</a:t>
            </a:r>
            <a:r>
              <a:rPr lang="cs-CZ" altLang="cs-CZ" sz="2000" baseline="-25000" dirty="0" err="1"/>
              <a:t>kA</a:t>
            </a:r>
            <a:r>
              <a:rPr lang="cs-CZ" altLang="cs-CZ" sz="2000" dirty="0" err="1"/>
              <a:t>+u</a:t>
            </a:r>
            <a:r>
              <a:rPr lang="cs-CZ" altLang="cs-CZ" sz="2000" baseline="-25000" dirty="0" err="1"/>
              <a:t>kB</a:t>
            </a:r>
            <a:r>
              <a:rPr lang="cs-CZ" altLang="cs-CZ" sz="2000" dirty="0"/>
              <a:t>) = (5,8*1900)/(6,2+5,8) = 918,33 </a:t>
            </a:r>
            <a:r>
              <a:rPr lang="cs-CZ" altLang="cs-CZ" sz="2000" dirty="0" err="1"/>
              <a:t>kVA</a:t>
            </a:r>
            <a:endParaRPr lang="cs-CZ" altLang="cs-CZ" sz="2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	SB = S-SA = 1900 – 918,33 = 981,67 </a:t>
            </a:r>
            <a:r>
              <a:rPr lang="cs-CZ" altLang="cs-CZ" sz="2000" dirty="0" err="1"/>
              <a:t>kVA</a:t>
            </a:r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9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29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Ztráty při paralelní spolupráci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424862" cy="8540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446088" indent="-446088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Obecný vztah pro výpočet ztrát: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P = 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000" baseline="-25000" dirty="0"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+ n</a:t>
            </a:r>
            <a:r>
              <a:rPr lang="en-US" altLang="cs-CZ" sz="20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* </a:t>
            </a:r>
            <a:r>
              <a:rPr lang="en-US" altLang="cs-CZ" sz="2000" dirty="0" err="1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000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cs-CZ" sz="2000" baseline="30000" dirty="0">
                <a:cs typeface="Arial" panose="020B0604020202020204" pitchFamily="34" charset="0"/>
                <a:sym typeface="Symbol" panose="05050102010706020507" pitchFamily="18" charset="2"/>
              </a:rPr>
              <a:t> 	</a:t>
            </a:r>
            <a:r>
              <a:rPr lang="en-US" altLang="cs-CZ" sz="2000" dirty="0" err="1">
                <a:cs typeface="Arial" panose="020B0604020202020204" pitchFamily="34" charset="0"/>
                <a:sym typeface="Symbol" panose="05050102010706020507" pitchFamily="18" charset="2"/>
              </a:rPr>
              <a:t>kde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 n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= S/</a:t>
            </a:r>
            <a:r>
              <a:rPr lang="cs-CZ" altLang="cs-CZ" sz="2000" dirty="0" err="1"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cs-CZ" altLang="cs-CZ" sz="2000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79388" y="1989138"/>
            <a:ext cx="8424862" cy="19494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Jestliže pracuje pouze transformátor A, pak jsou celkové ztráty</a:t>
            </a:r>
            <a:r>
              <a:rPr lang="cs-CZ" altLang="cs-CZ" sz="2000" dirty="0"/>
              <a:t>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>
                <a:sym typeface="Symbol" panose="05050102010706020507" pitchFamily="18" charset="2"/>
              </a:rPr>
              <a:t>P</a:t>
            </a:r>
            <a:r>
              <a:rPr lang="cs-CZ" altLang="cs-CZ" sz="2400" baseline="-25000" dirty="0">
                <a:sym typeface="Symbol" panose="05050102010706020507" pitchFamily="18" charset="2"/>
              </a:rPr>
              <a:t>A</a:t>
            </a:r>
            <a:r>
              <a:rPr lang="cs-CZ" altLang="cs-CZ" sz="2400" dirty="0">
                <a:sym typeface="Symbol" panose="05050102010706020507" pitchFamily="18" charset="2"/>
              </a:rPr>
              <a:t> = </a:t>
            </a:r>
            <a:r>
              <a:rPr lang="en-US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400" baseline="-25000" dirty="0">
                <a:cs typeface="Arial" panose="020B0604020202020204" pitchFamily="34" charset="0"/>
                <a:sym typeface="Symbol" panose="05050102010706020507" pitchFamily="18" charset="2"/>
              </a:rPr>
              <a:t>0A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+ n</a:t>
            </a:r>
            <a:r>
              <a:rPr lang="en-US" altLang="cs-CZ" sz="24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* </a:t>
            </a:r>
            <a:r>
              <a:rPr lang="en-US" altLang="cs-CZ" sz="2400" dirty="0" err="1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400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kA</a:t>
            </a:r>
            <a:endParaRPr lang="en-US" altLang="cs-CZ" sz="2400" baseline="-25000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cs-CZ" sz="2000" baseline="30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u="sng" dirty="0"/>
              <a:t>Jestliže pracují transformátor A + B, pak jsou celkové ztráty</a:t>
            </a:r>
            <a:r>
              <a:rPr lang="cs-CZ" altLang="cs-CZ" sz="2000" dirty="0"/>
              <a:t>: </a:t>
            </a:r>
            <a:endParaRPr lang="en-US" altLang="cs-CZ" sz="2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dirty="0">
                <a:sym typeface="Symbol" panose="05050102010706020507" pitchFamily="18" charset="2"/>
              </a:rPr>
              <a:t>P = </a:t>
            </a:r>
            <a:r>
              <a:rPr lang="en-US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2*P</a:t>
            </a:r>
            <a:r>
              <a:rPr lang="cs-CZ" altLang="cs-CZ" sz="2400" baseline="-25000" dirty="0">
                <a:cs typeface="Arial" panose="020B0604020202020204" pitchFamily="34" charset="0"/>
                <a:sym typeface="Symbol" panose="05050102010706020507" pitchFamily="18" charset="2"/>
              </a:rPr>
              <a:t>0A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+ 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2 * (</a:t>
            </a:r>
            <a:r>
              <a:rPr lang="en-US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n/2</a:t>
            </a:r>
            <a:r>
              <a:rPr lang="cs-CZ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cs-CZ" sz="24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cs-CZ" sz="2400" dirty="0">
                <a:cs typeface="Arial" panose="020B0604020202020204" pitchFamily="34" charset="0"/>
                <a:sym typeface="Symbol" panose="05050102010706020507" pitchFamily="18" charset="2"/>
              </a:rPr>
              <a:t> * </a:t>
            </a:r>
            <a:r>
              <a:rPr lang="en-US" altLang="cs-CZ" sz="2400" dirty="0" err="1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400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kA</a:t>
            </a:r>
            <a:endParaRPr lang="en-US" altLang="cs-CZ" sz="2400" baseline="-250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79388" y="4117975"/>
            <a:ext cx="7129462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Při jaké zátěži jsou ztráty stejné (kdy je vhodné z pohledu ztrát odpojit jeden transformátor) ?</a:t>
            </a:r>
            <a:r>
              <a:rPr lang="cs-CZ" altLang="cs-CZ" sz="2000" dirty="0"/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Předpoklad – oba transformátory mají stejné parametry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P</a:t>
            </a:r>
            <a:r>
              <a:rPr lang="cs-CZ" altLang="cs-CZ" sz="2000" baseline="-25000" dirty="0">
                <a:sym typeface="Symbol" panose="05050102010706020507" pitchFamily="18" charset="2"/>
              </a:rPr>
              <a:t>A</a:t>
            </a:r>
            <a:r>
              <a:rPr lang="cs-CZ" altLang="cs-CZ" sz="2000" dirty="0">
                <a:sym typeface="Symbol" panose="05050102010706020507" pitchFamily="18" charset="2"/>
              </a:rPr>
              <a:t> = P 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000" baseline="-25000" dirty="0"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+ n</a:t>
            </a:r>
            <a:r>
              <a:rPr lang="en-US" altLang="cs-CZ" sz="20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* </a:t>
            </a:r>
            <a:r>
              <a:rPr lang="en-US" altLang="cs-CZ" sz="2000" dirty="0" err="1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000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cs-CZ" sz="2000" baseline="-25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sym typeface="Symbol" panose="05050102010706020507" pitchFamily="18" charset="2"/>
              </a:rPr>
              <a:t>= 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2*P</a:t>
            </a:r>
            <a:r>
              <a:rPr lang="cs-CZ" altLang="cs-CZ" sz="2000" baseline="-25000" dirty="0"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+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2 * (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n/2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cs-CZ" sz="20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 * </a:t>
            </a:r>
            <a:r>
              <a:rPr lang="en-US" altLang="cs-CZ" sz="2000" dirty="0" err="1"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000" baseline="-25000" dirty="0" err="1">
                <a:cs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cs-CZ" sz="2000" baseline="300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altLang="cs-CZ" sz="2000" baseline="-250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6516688" y="5373688"/>
          <a:ext cx="21590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0" name="Rovnice" r:id="rId3" imgW="761760" imgH="482400" progId="Equation.3">
                  <p:embed/>
                </p:oleObj>
              </mc:Choice>
              <mc:Fallback>
                <p:oleObj name="Rovnice" r:id="rId3" imgW="76176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5373688"/>
                        <a:ext cx="2159000" cy="13684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Porovnání ztrát na 2 transformátorech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graphicFrame>
        <p:nvGraphicFramePr>
          <p:cNvPr id="85043" name="Group 51"/>
          <p:cNvGraphicFramePr>
            <a:graphicFrameLocks noGrp="1"/>
          </p:cNvGraphicFramePr>
          <p:nvPr/>
        </p:nvGraphicFramePr>
        <p:xfrm>
          <a:off x="1403350" y="963613"/>
          <a:ext cx="6280150" cy="1315913"/>
        </p:xfrm>
        <a:graphic>
          <a:graphicData uri="http://schemas.openxmlformats.org/drawingml/2006/table">
            <a:tbl>
              <a:tblPr/>
              <a:tblGrid>
                <a:gridCol w="157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113">
                <a:tc gridSpan="4"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Amorfní distribuční transformátor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S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n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(kVA)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U (kV)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P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0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(W)</a:t>
                      </a:r>
                      <a:endParaRPr kumimoji="0" lang="cs-CZ" altLang="cs-CZ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P</a:t>
                      </a:r>
                      <a:r>
                        <a:rPr kumimoji="0" lang="cs-CZ" alt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k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(W)</a:t>
                      </a:r>
                      <a:endParaRPr kumimoji="0" lang="cs-CZ" altLang="cs-CZ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22/0,42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6 500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5045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343150"/>
            <a:ext cx="67691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46" name="Text Box 54"/>
          <p:cNvSpPr txBox="1">
            <a:spLocks noChangeArrowheads="1"/>
          </p:cNvSpPr>
          <p:nvPr/>
        </p:nvSpPr>
        <p:spPr bwMode="auto">
          <a:xfrm>
            <a:off x="6948488" y="2924175"/>
            <a:ext cx="1944687" cy="82232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/>
              <a:t>ověřte výpočtem</a:t>
            </a:r>
          </a:p>
        </p:txBody>
      </p:sp>
      <p:sp>
        <p:nvSpPr>
          <p:cNvPr id="85047" name="Text Box 55"/>
          <p:cNvSpPr txBox="1">
            <a:spLocks noChangeArrowheads="1"/>
          </p:cNvSpPr>
          <p:nvPr/>
        </p:nvSpPr>
        <p:spPr bwMode="auto">
          <a:xfrm>
            <a:off x="6877050" y="4292600"/>
            <a:ext cx="2087563" cy="8540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n = 0,254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S = 160,14 kVA</a:t>
            </a:r>
          </a:p>
        </p:txBody>
      </p:sp>
      <p:sp>
        <p:nvSpPr>
          <p:cNvPr id="85048" name="Text Box 56"/>
          <p:cNvSpPr txBox="1">
            <a:spLocks noChangeArrowheads="1"/>
          </p:cNvSpPr>
          <p:nvPr/>
        </p:nvSpPr>
        <p:spPr bwMode="auto">
          <a:xfrm>
            <a:off x="6877050" y="4292600"/>
            <a:ext cx="2087563" cy="9144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54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5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46" grpId="0" animBg="1"/>
      <p:bldP spid="85047" grpId="0" animBg="1"/>
      <p:bldP spid="85048" grpId="0" animBg="1"/>
      <p:bldP spid="850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11188" y="331788"/>
            <a:ext cx="79930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Provedení trojfázového transformátoru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07950" y="1196975"/>
            <a:ext cx="8856663" cy="1828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2.	</a:t>
            </a:r>
            <a:r>
              <a:rPr lang="cs-CZ" altLang="cs-CZ" sz="2400" u="sng"/>
              <a:t>Trojfázový transformátor</a:t>
            </a:r>
            <a:r>
              <a:rPr lang="cs-CZ" altLang="cs-CZ" sz="2000"/>
              <a:t>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	</a:t>
            </a:r>
            <a:r>
              <a:rPr lang="cs-CZ" altLang="cs-CZ" sz="2000" u="sng"/>
              <a:t>Výhoda</a:t>
            </a:r>
            <a:r>
              <a:rPr lang="cs-CZ" altLang="cs-CZ" sz="2000"/>
              <a:t>:	menší celková hmotnost, nižší cena</a:t>
            </a:r>
          </a:p>
          <a:p>
            <a:pPr>
              <a:buFontTx/>
              <a:buNone/>
            </a:pPr>
            <a:r>
              <a:rPr lang="cs-CZ" altLang="cs-CZ" sz="2000"/>
              <a:t>	</a:t>
            </a:r>
            <a:r>
              <a:rPr lang="cs-CZ" altLang="cs-CZ" sz="2000" u="sng"/>
              <a:t>Nevýhoda</a:t>
            </a:r>
            <a:r>
              <a:rPr lang="cs-CZ" altLang="cs-CZ" sz="2000"/>
              <a:t>:	nesymetrie v magnetickém obvodu, transformátory největších výkonů - doprava</a:t>
            </a:r>
          </a:p>
          <a:p>
            <a:pPr>
              <a:buFontTx/>
              <a:buNone/>
            </a:pPr>
            <a:r>
              <a:rPr lang="cs-CZ" altLang="cs-CZ" sz="2000"/>
              <a:t>	</a:t>
            </a:r>
            <a:r>
              <a:rPr lang="cs-CZ" altLang="cs-CZ" sz="2000" u="sng"/>
              <a:t>Použití</a:t>
            </a:r>
            <a:r>
              <a:rPr lang="cs-CZ" altLang="cs-CZ" sz="2000"/>
              <a:t>:	běžné trojfázové transformátory	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07454" y="5445125"/>
            <a:ext cx="3600450" cy="92551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 u="sng"/>
              <a:t>Jádrový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na každém sloupku je vinutí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716463" y="5445125"/>
            <a:ext cx="4176712" cy="92551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 u="sng"/>
              <a:t>Plášťový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krajní sloupky jsou bez vinutí </a:t>
            </a:r>
          </a:p>
        </p:txBody>
      </p:sp>
      <p:grpSp>
        <p:nvGrpSpPr>
          <p:cNvPr id="60430" name="Group 14"/>
          <p:cNvGrpSpPr>
            <a:grpSpLocks/>
          </p:cNvGrpSpPr>
          <p:nvPr/>
        </p:nvGrpSpPr>
        <p:grpSpPr bwMode="auto">
          <a:xfrm>
            <a:off x="179388" y="3141663"/>
            <a:ext cx="8713787" cy="2247900"/>
            <a:chOff x="113" y="1979"/>
            <a:chExt cx="5489" cy="1416"/>
          </a:xfrm>
        </p:grpSpPr>
        <p:pic>
          <p:nvPicPr>
            <p:cNvPr id="604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979"/>
              <a:ext cx="5489" cy="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136" y="2341"/>
              <a:ext cx="409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793" y="2341"/>
              <a:ext cx="409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4649" y="2297"/>
              <a:ext cx="409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4082" y="2296"/>
              <a:ext cx="409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>
              <a:off x="3493" y="2296"/>
              <a:ext cx="409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auto">
            <a:xfrm>
              <a:off x="1450" y="2341"/>
              <a:ext cx="409" cy="7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  <p:bldP spid="604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11188" y="188913"/>
            <a:ext cx="79216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Regulace napětí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25438" y="836613"/>
            <a:ext cx="8567737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 dirty="0"/>
              <a:t>V praxi požadujeme konstantní hodnotu výstupního napětí podle určení spotřebitele.</a:t>
            </a:r>
            <a:endParaRPr lang="en-US" altLang="cs-CZ" sz="19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79388" y="1628775"/>
            <a:ext cx="8785225" cy="22590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 u="sng" dirty="0">
                <a:cs typeface="Arial" panose="020B0604020202020204" pitchFamily="34" charset="0"/>
                <a:sym typeface="Symbol" panose="05050102010706020507" pitchFamily="18" charset="2"/>
              </a:rPr>
              <a:t>Základní rozdělení: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 dirty="0">
                <a:cs typeface="Arial" panose="020B0604020202020204" pitchFamily="34" charset="0"/>
                <a:sym typeface="Symbol" panose="05050102010706020507" pitchFamily="18" charset="2"/>
              </a:rPr>
              <a:t>a)	podle principu regulace	-	změna počtu závitů na vstupní straně</a:t>
            </a:r>
          </a:p>
          <a:p>
            <a:pPr>
              <a:buFontTx/>
              <a:buNone/>
            </a:pPr>
            <a:r>
              <a:rPr lang="cs-CZ" altLang="cs-CZ" sz="1900" dirty="0">
                <a:cs typeface="Arial" panose="020B0604020202020204" pitchFamily="34" charset="0"/>
                <a:sym typeface="Symbol" panose="05050102010706020507" pitchFamily="18" charset="2"/>
              </a:rPr>
              <a:t>		-	změna počtu závitů na výstupní straně</a:t>
            </a:r>
          </a:p>
          <a:p>
            <a:pPr>
              <a:buFontTx/>
              <a:buNone/>
            </a:pPr>
            <a:r>
              <a:rPr lang="cs-CZ" altLang="cs-CZ" sz="1900" dirty="0">
                <a:cs typeface="Arial" panose="020B0604020202020204" pitchFamily="34" charset="0"/>
                <a:sym typeface="Symbol" panose="05050102010706020507" pitchFamily="18" charset="2"/>
              </a:rPr>
              <a:t>b)	podle způsobu regulace	-	regulace naprázdno</a:t>
            </a:r>
          </a:p>
          <a:p>
            <a:pPr>
              <a:buFontTx/>
              <a:buNone/>
            </a:pPr>
            <a:r>
              <a:rPr lang="cs-CZ" altLang="cs-CZ" sz="1900" dirty="0">
                <a:cs typeface="Arial" panose="020B0604020202020204" pitchFamily="34" charset="0"/>
                <a:sym typeface="Symbol" panose="05050102010706020507" pitchFamily="18" charset="2"/>
              </a:rPr>
              <a:t>		- 	regulace při zatížení</a:t>
            </a:r>
          </a:p>
          <a:p>
            <a:pPr>
              <a:buFontTx/>
              <a:buNone/>
            </a:pPr>
            <a:r>
              <a:rPr lang="cs-CZ" altLang="cs-CZ" sz="1900" dirty="0">
                <a:cs typeface="Arial" panose="020B0604020202020204" pitchFamily="34" charset="0"/>
                <a:sym typeface="Symbol" panose="05050102010706020507" pitchFamily="18" charset="2"/>
              </a:rPr>
              <a:t>c)	podle plynulosti změny	-	skoková regulace</a:t>
            </a:r>
          </a:p>
          <a:p>
            <a:pPr>
              <a:buFontTx/>
              <a:buNone/>
            </a:pPr>
            <a:r>
              <a:rPr lang="cs-CZ" altLang="cs-CZ" sz="1900" dirty="0">
                <a:cs typeface="Arial" panose="020B0604020202020204" pitchFamily="34" charset="0"/>
                <a:sym typeface="Symbol" panose="05050102010706020507" pitchFamily="18" charset="2"/>
              </a:rPr>
              <a:t>		-	plynulá regulace </a:t>
            </a:r>
            <a:endParaRPr lang="en-US" altLang="cs-CZ" sz="19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4860925" y="4005263"/>
          <a:ext cx="40322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2" name="Rovnice" r:id="rId3" imgW="1917360" imgH="431640" progId="Equation.3">
                  <p:embed/>
                </p:oleObj>
              </mc:Choice>
              <mc:Fallback>
                <p:oleObj name="Rovnice" r:id="rId3" imgW="191736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4005263"/>
                        <a:ext cx="4032250" cy="9080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179388" y="4184650"/>
            <a:ext cx="25558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Princip regulace:</a:t>
            </a:r>
            <a:endParaRPr lang="en-US" altLang="cs-CZ" sz="20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79388" y="5013325"/>
            <a:ext cx="8424862" cy="168116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54013" algn="l"/>
                <a:tab pos="4841875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354013" algn="l"/>
                <a:tab pos="4841875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354013" algn="l"/>
                <a:tab pos="4841875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4013" algn="l"/>
                <a:tab pos="4841875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4013" algn="l"/>
                <a:tab pos="4841875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841875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841875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841875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841875" algn="l"/>
                <a:tab pos="501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 u="sng" dirty="0"/>
              <a:t>Změna počtu závitů na vstupní straně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 dirty="0">
                <a:sym typeface="Wingdings" panose="05000000000000000000" pitchFamily="2" charset="2"/>
              </a:rPr>
              <a:t></a:t>
            </a:r>
            <a:r>
              <a:rPr lang="cs-CZ" altLang="cs-CZ" sz="1900" dirty="0"/>
              <a:t>	jemná regulace</a:t>
            </a:r>
          </a:p>
          <a:p>
            <a:pPr>
              <a:buFontTx/>
              <a:buNone/>
            </a:pPr>
            <a:r>
              <a:rPr lang="cs-CZ" altLang="cs-CZ" sz="1900" dirty="0">
                <a:sym typeface="Wingdings" panose="05000000000000000000" pitchFamily="2" charset="2"/>
              </a:rPr>
              <a:t></a:t>
            </a:r>
            <a:r>
              <a:rPr lang="cs-CZ" altLang="cs-CZ" sz="1900" dirty="0"/>
              <a:t>	menší přepínací proudy</a:t>
            </a:r>
          </a:p>
          <a:p>
            <a:pPr>
              <a:buFontTx/>
              <a:buNone/>
            </a:pPr>
            <a:r>
              <a:rPr lang="cs-CZ" altLang="cs-CZ" sz="1900" dirty="0">
                <a:sym typeface="Wingdings" panose="05000000000000000000" pitchFamily="2" charset="2"/>
              </a:rPr>
              <a:t></a:t>
            </a:r>
            <a:r>
              <a:rPr lang="cs-CZ" altLang="cs-CZ" sz="1900" dirty="0"/>
              <a:t>	změna magnetického toku (změna počtu závitů na vstupní straně)</a:t>
            </a:r>
            <a:r>
              <a:rPr lang="en-US" altLang="cs-CZ" sz="1900" dirty="0"/>
              <a:t> </a:t>
            </a:r>
            <a:r>
              <a:rPr lang="en-US" altLang="cs-CZ" sz="1900" dirty="0">
                <a:sym typeface="Symbol" panose="05050102010706020507" pitchFamily="18" charset="2"/>
              </a:rPr>
              <a:t> </a:t>
            </a:r>
            <a:r>
              <a:rPr lang="cs-CZ" altLang="cs-CZ" sz="1900" dirty="0">
                <a:sym typeface="Symbol" panose="05050102010706020507" pitchFamily="18" charset="2"/>
              </a:rPr>
              <a:t>horší využití magnetického obvodu</a:t>
            </a:r>
            <a:r>
              <a:rPr lang="en-US" altLang="cs-CZ" sz="1900" dirty="0">
                <a:sym typeface="Symbol" panose="05050102010706020507" pitchFamily="18" charset="2"/>
              </a:rPr>
              <a:t> </a:t>
            </a:r>
            <a:endParaRPr lang="en-US" altLang="cs-CZ" sz="19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2987675" y="4222750"/>
            <a:ext cx="1223963" cy="358775"/>
          </a:xfrm>
          <a:prstGeom prst="rightArrow">
            <a:avLst>
              <a:gd name="adj1" fmla="val 50000"/>
              <a:gd name="adj2" fmla="val 85288"/>
            </a:avLst>
          </a:prstGeom>
          <a:solidFill>
            <a:srgbClr val="FFFF99"/>
          </a:solidFill>
          <a:ln w="22225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6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6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11188" y="188913"/>
            <a:ext cx="79216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Možnosti a provedení regulace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25438" y="960438"/>
            <a:ext cx="8567737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 dirty="0"/>
              <a:t>Nejčastěji se provádí regulace na vstupní straně transformátoru</a:t>
            </a:r>
            <a:endParaRPr lang="en-US" altLang="cs-CZ" sz="19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79388" y="1628775"/>
            <a:ext cx="8785225" cy="18256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 u="sng" dirty="0">
                <a:cs typeface="Arial" panose="020B0604020202020204" pitchFamily="34" charset="0"/>
                <a:sym typeface="Symbol" panose="05050102010706020507" pitchFamily="18" charset="2"/>
              </a:rPr>
              <a:t>Regulace distribučních transformátorů: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 dirty="0">
                <a:cs typeface="Arial" panose="020B0604020202020204" pitchFamily="34" charset="0"/>
                <a:sym typeface="Symbol" panose="05050102010706020507" pitchFamily="18" charset="2"/>
              </a:rPr>
              <a:t>-	je skoková a provádí se ve vypnutém stavu zpravidla podle rozvodu za transformátorem a místních podmínek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 dirty="0">
                <a:cs typeface="Arial" panose="020B0604020202020204" pitchFamily="34" charset="0"/>
                <a:sym typeface="Symbol" panose="05050102010706020507" pitchFamily="18" charset="2"/>
              </a:rPr>
              <a:t>-	rozsah regulace je </a:t>
            </a:r>
            <a:r>
              <a:rPr lang="en-US" altLang="cs-CZ" sz="1900" dirty="0">
                <a:cs typeface="Arial" panose="020B0604020202020204" pitchFamily="34" charset="0"/>
                <a:sym typeface="Symbol" panose="05050102010706020507" pitchFamily="18" charset="2"/>
              </a:rPr>
              <a:t>±</a:t>
            </a:r>
            <a:r>
              <a:rPr lang="cs-CZ" altLang="cs-CZ" sz="1900" dirty="0">
                <a:cs typeface="Arial" panose="020B0604020202020204" pitchFamily="34" charset="0"/>
                <a:sym typeface="Symbol" panose="05050102010706020507" pitchFamily="18" charset="2"/>
              </a:rPr>
              <a:t> 2 x 2,5 % (celkem 5 výstupních hodnot) nebo</a:t>
            </a:r>
            <a:r>
              <a:rPr lang="en-US" altLang="cs-CZ" sz="1900" dirty="0">
                <a:cs typeface="Arial" panose="020B0604020202020204" pitchFamily="34" charset="0"/>
                <a:sym typeface="Symbol" panose="05050102010706020507" pitchFamily="18" charset="2"/>
              </a:rPr>
              <a:t> ± 5</a:t>
            </a:r>
            <a:r>
              <a:rPr lang="cs-CZ" altLang="cs-CZ" sz="1900" dirty="0">
                <a:cs typeface="Arial" panose="020B0604020202020204" pitchFamily="34" charset="0"/>
                <a:sym typeface="Symbol" panose="05050102010706020507" pitchFamily="18" charset="2"/>
              </a:rPr>
              <a:t> % (3 výstupní hodnoty)</a:t>
            </a:r>
            <a:endParaRPr lang="en-US" altLang="cs-CZ" sz="19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179388" y="3978275"/>
            <a:ext cx="8785225" cy="22590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1257300" algn="l"/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1257300" algn="l"/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1257300" algn="l"/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1257300" algn="l"/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1257300" algn="l"/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  <a:tab pos="3405188" algn="l"/>
                <a:tab pos="359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 u="sng">
                <a:cs typeface="Arial" panose="020B0604020202020204" pitchFamily="34" charset="0"/>
                <a:sym typeface="Symbol" panose="05050102010706020507" pitchFamily="18" charset="2"/>
              </a:rPr>
              <a:t>Regulace přenosových transformátorů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>
                <a:cs typeface="Arial" panose="020B0604020202020204" pitchFamily="34" charset="0"/>
                <a:sym typeface="Symbol" panose="05050102010706020507" pitchFamily="18" charset="2"/>
              </a:rPr>
              <a:t>-	je plynulá nebo skoková a provádí se za provozu podle zatížení sítě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>
                <a:cs typeface="Arial" panose="020B0604020202020204" pitchFamily="34" charset="0"/>
                <a:sym typeface="Symbol" panose="05050102010706020507" pitchFamily="18" charset="2"/>
              </a:rPr>
              <a:t>-	přepínají se konce vinutí (jednodušší) nebo výstupy ze středu vinutí (technicky výhodnější)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 u="sng">
                <a:cs typeface="Arial" panose="020B0604020202020204" pitchFamily="34" charset="0"/>
                <a:sym typeface="Symbol" panose="05050102010706020507" pitchFamily="18" charset="2"/>
              </a:rPr>
              <a:t>Příklady</a:t>
            </a:r>
            <a:r>
              <a:rPr lang="cs-CZ" altLang="cs-CZ" sz="1900">
                <a:cs typeface="Arial" panose="020B0604020202020204" pitchFamily="34" charset="0"/>
                <a:sym typeface="Symbol" panose="05050102010706020507" pitchFamily="18" charset="2"/>
              </a:rPr>
              <a:t>: 	Transformátor 16 MVA, 35±8x2% / 6,3 kV</a:t>
            </a:r>
          </a:p>
          <a:p>
            <a:pPr>
              <a:buFontTx/>
              <a:buNone/>
            </a:pPr>
            <a:r>
              <a:rPr lang="cs-CZ" altLang="cs-CZ" sz="1900">
                <a:cs typeface="Arial" panose="020B0604020202020204" pitchFamily="34" charset="0"/>
                <a:sym typeface="Symbol" panose="05050102010706020507" pitchFamily="18" charset="2"/>
              </a:rPr>
              <a:t>		Olejový transformátor 150 MVA, 220 ± 8 x 1,25% / 145 / 12 kV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3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3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167188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00438"/>
            <a:ext cx="4176713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5888"/>
            <a:ext cx="4678363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611188" y="188913"/>
            <a:ext cx="79216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Jednoduchý natáčivý transformátor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79388" y="5734050"/>
            <a:ext cx="8818562" cy="958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/>
              <a:t>Natáčivý transformátor je zabrzděný kroužkový motor (asynchronní motor s vinutým rotorem). Rotor lze natáčet samosvorným šroubovým převodem (nesmí se sám roztočit). Přívod na rotorové vinutí je ohebnými vodiči.   </a:t>
            </a:r>
            <a:endParaRPr lang="en-US" altLang="cs-CZ" sz="190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117876" name="Group 116"/>
          <p:cNvGrpSpPr>
            <a:grpSpLocks/>
          </p:cNvGrpSpPr>
          <p:nvPr/>
        </p:nvGrpSpPr>
        <p:grpSpPr bwMode="auto">
          <a:xfrm>
            <a:off x="684213" y="1125538"/>
            <a:ext cx="4102100" cy="4319587"/>
            <a:chOff x="431" y="754"/>
            <a:chExt cx="2584" cy="2721"/>
          </a:xfrm>
        </p:grpSpPr>
        <p:grpSp>
          <p:nvGrpSpPr>
            <p:cNvPr id="117866" name="Group 106"/>
            <p:cNvGrpSpPr>
              <a:grpSpLocks/>
            </p:cNvGrpSpPr>
            <p:nvPr/>
          </p:nvGrpSpPr>
          <p:grpSpPr bwMode="auto">
            <a:xfrm>
              <a:off x="1565" y="2385"/>
              <a:ext cx="1224" cy="909"/>
              <a:chOff x="1656" y="2385"/>
              <a:chExt cx="1224" cy="909"/>
            </a:xfrm>
          </p:grpSpPr>
          <p:grpSp>
            <p:nvGrpSpPr>
              <p:cNvPr id="117767" name="Group 7"/>
              <p:cNvGrpSpPr>
                <a:grpSpLocks/>
              </p:cNvGrpSpPr>
              <p:nvPr/>
            </p:nvGrpSpPr>
            <p:grpSpPr bwMode="auto">
              <a:xfrm rot="16200000">
                <a:off x="2109" y="2794"/>
                <a:ext cx="92" cy="816"/>
                <a:chOff x="3920" y="2795"/>
                <a:chExt cx="92" cy="816"/>
              </a:xfrm>
            </p:grpSpPr>
            <p:sp>
              <p:nvSpPr>
                <p:cNvPr id="117768" name="Arc 8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69" name="Arc 9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70" name="Arc 10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71" name="Arc 11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72" name="Arc 12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73" name="Arc 13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74" name="Line 1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775" name="Line 1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17776" name="Group 16"/>
              <p:cNvGrpSpPr>
                <a:grpSpLocks/>
              </p:cNvGrpSpPr>
              <p:nvPr/>
            </p:nvGrpSpPr>
            <p:grpSpPr bwMode="auto">
              <a:xfrm rot="16200000">
                <a:off x="2109" y="2386"/>
                <a:ext cx="92" cy="816"/>
                <a:chOff x="3920" y="2795"/>
                <a:chExt cx="92" cy="816"/>
              </a:xfrm>
            </p:grpSpPr>
            <p:sp>
              <p:nvSpPr>
                <p:cNvPr id="117777" name="Arc 17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78" name="Arc 18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79" name="Arc 19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80" name="Arc 20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81" name="Arc 21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82" name="Arc 22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83" name="Line 2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784" name="Line 2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17785" name="Group 25"/>
              <p:cNvGrpSpPr>
                <a:grpSpLocks/>
              </p:cNvGrpSpPr>
              <p:nvPr/>
            </p:nvGrpSpPr>
            <p:grpSpPr bwMode="auto">
              <a:xfrm rot="16200000">
                <a:off x="2109" y="2023"/>
                <a:ext cx="92" cy="816"/>
                <a:chOff x="3920" y="2795"/>
                <a:chExt cx="92" cy="816"/>
              </a:xfrm>
            </p:grpSpPr>
            <p:sp>
              <p:nvSpPr>
                <p:cNvPr id="117786" name="Arc 26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87" name="Arc 27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88" name="Arc 28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89" name="Arc 29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90" name="Arc 30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91" name="Arc 31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792" name="Line 3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793" name="Line 3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17794" name="Oval 34"/>
              <p:cNvSpPr>
                <a:spLocks noChangeArrowheads="1"/>
              </p:cNvSpPr>
              <p:nvPr/>
            </p:nvSpPr>
            <p:spPr bwMode="auto">
              <a:xfrm rot="16200000">
                <a:off x="1656" y="320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17795" name="Oval 35"/>
              <p:cNvSpPr>
                <a:spLocks noChangeArrowheads="1"/>
              </p:cNvSpPr>
              <p:nvPr/>
            </p:nvSpPr>
            <p:spPr bwMode="auto">
              <a:xfrm rot="16200000">
                <a:off x="1656" y="2796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17796" name="Oval 36"/>
              <p:cNvSpPr>
                <a:spLocks noChangeArrowheads="1"/>
              </p:cNvSpPr>
              <p:nvPr/>
            </p:nvSpPr>
            <p:spPr bwMode="auto">
              <a:xfrm rot="16200000">
                <a:off x="1656" y="2433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17797" name="Oval 37"/>
              <p:cNvSpPr>
                <a:spLocks noChangeArrowheads="1"/>
              </p:cNvSpPr>
              <p:nvPr/>
            </p:nvSpPr>
            <p:spPr bwMode="auto">
              <a:xfrm rot="16200000">
                <a:off x="2563" y="3204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17798" name="Oval 38"/>
              <p:cNvSpPr>
                <a:spLocks noChangeArrowheads="1"/>
              </p:cNvSpPr>
              <p:nvPr/>
            </p:nvSpPr>
            <p:spPr bwMode="auto">
              <a:xfrm rot="16200000">
                <a:off x="2563" y="2796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17802" name="Oval 42"/>
              <p:cNvSpPr>
                <a:spLocks noChangeArrowheads="1"/>
              </p:cNvSpPr>
              <p:nvPr/>
            </p:nvSpPr>
            <p:spPr bwMode="auto">
              <a:xfrm rot="16200000">
                <a:off x="2563" y="2433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17803" name="Oval 43"/>
              <p:cNvSpPr>
                <a:spLocks noChangeArrowheads="1"/>
              </p:cNvSpPr>
              <p:nvPr/>
            </p:nvSpPr>
            <p:spPr bwMode="auto">
              <a:xfrm rot="16200000">
                <a:off x="2790" y="2796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117804" name="AutoShape 44"/>
              <p:cNvCxnSpPr>
                <a:cxnSpLocks noChangeShapeType="1"/>
                <a:stCxn id="117797" idx="4"/>
                <a:endCxn id="117803" idx="2"/>
              </p:cNvCxnSpPr>
              <p:nvPr/>
            </p:nvCxnSpPr>
            <p:spPr bwMode="auto">
              <a:xfrm flipV="1">
                <a:off x="2663" y="2896"/>
                <a:ext cx="172" cy="353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805" name="AutoShape 45"/>
              <p:cNvCxnSpPr>
                <a:cxnSpLocks noChangeShapeType="1"/>
                <a:stCxn id="117803" idx="0"/>
                <a:endCxn id="117798" idx="4"/>
              </p:cNvCxnSpPr>
              <p:nvPr/>
            </p:nvCxnSpPr>
            <p:spPr bwMode="auto">
              <a:xfrm flipH="1">
                <a:off x="2663" y="2841"/>
                <a:ext cx="117" cy="0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806" name="AutoShape 46"/>
              <p:cNvCxnSpPr>
                <a:cxnSpLocks noChangeShapeType="1"/>
                <a:stCxn id="117803" idx="6"/>
                <a:endCxn id="117802" idx="4"/>
              </p:cNvCxnSpPr>
              <p:nvPr/>
            </p:nvCxnSpPr>
            <p:spPr bwMode="auto">
              <a:xfrm rot="5400000" flipH="1">
                <a:off x="2595" y="2546"/>
                <a:ext cx="308" cy="172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7852" name="Group 92"/>
            <p:cNvGrpSpPr>
              <a:grpSpLocks/>
            </p:cNvGrpSpPr>
            <p:nvPr/>
          </p:nvGrpSpPr>
          <p:grpSpPr bwMode="auto">
            <a:xfrm>
              <a:off x="1565" y="1160"/>
              <a:ext cx="997" cy="909"/>
              <a:chOff x="1565" y="1160"/>
              <a:chExt cx="997" cy="909"/>
            </a:xfrm>
          </p:grpSpPr>
          <p:grpSp>
            <p:nvGrpSpPr>
              <p:cNvPr id="117808" name="Group 48"/>
              <p:cNvGrpSpPr>
                <a:grpSpLocks/>
              </p:cNvGrpSpPr>
              <p:nvPr/>
            </p:nvGrpSpPr>
            <p:grpSpPr bwMode="auto">
              <a:xfrm rot="16200000">
                <a:off x="2018" y="1569"/>
                <a:ext cx="92" cy="816"/>
                <a:chOff x="3920" y="2795"/>
                <a:chExt cx="92" cy="816"/>
              </a:xfrm>
            </p:grpSpPr>
            <p:sp>
              <p:nvSpPr>
                <p:cNvPr id="117809" name="Arc 49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10" name="Arc 50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11" name="Arc 51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12" name="Arc 52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13" name="Arc 53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14" name="Arc 54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15" name="Line 5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816" name="Line 5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17817" name="Group 57"/>
              <p:cNvGrpSpPr>
                <a:grpSpLocks/>
              </p:cNvGrpSpPr>
              <p:nvPr/>
            </p:nvGrpSpPr>
            <p:grpSpPr bwMode="auto">
              <a:xfrm rot="16200000">
                <a:off x="2018" y="1161"/>
                <a:ext cx="92" cy="816"/>
                <a:chOff x="3920" y="2795"/>
                <a:chExt cx="92" cy="816"/>
              </a:xfrm>
            </p:grpSpPr>
            <p:sp>
              <p:nvSpPr>
                <p:cNvPr id="117818" name="Arc 58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19" name="Arc 59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20" name="Arc 60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21" name="Arc 61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22" name="Arc 62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23" name="Arc 63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24" name="Line 6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825" name="Line 6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17826" name="Group 66"/>
              <p:cNvGrpSpPr>
                <a:grpSpLocks/>
              </p:cNvGrpSpPr>
              <p:nvPr/>
            </p:nvGrpSpPr>
            <p:grpSpPr bwMode="auto">
              <a:xfrm rot="16200000">
                <a:off x="2018" y="798"/>
                <a:ext cx="92" cy="816"/>
                <a:chOff x="3920" y="2795"/>
                <a:chExt cx="92" cy="816"/>
              </a:xfrm>
            </p:grpSpPr>
            <p:sp>
              <p:nvSpPr>
                <p:cNvPr id="117827" name="Arc 67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28" name="Arc 68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29" name="Arc 69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30" name="Arc 70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31" name="Arc 71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32" name="Arc 72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7833" name="Line 7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834" name="Line 7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17835" name="Oval 75"/>
              <p:cNvSpPr>
                <a:spLocks noChangeArrowheads="1"/>
              </p:cNvSpPr>
              <p:nvPr/>
            </p:nvSpPr>
            <p:spPr bwMode="auto">
              <a:xfrm rot="16200000">
                <a:off x="1565" y="197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17836" name="Oval 76"/>
              <p:cNvSpPr>
                <a:spLocks noChangeArrowheads="1"/>
              </p:cNvSpPr>
              <p:nvPr/>
            </p:nvSpPr>
            <p:spPr bwMode="auto">
              <a:xfrm rot="16200000">
                <a:off x="1565" y="1571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17837" name="Oval 77"/>
              <p:cNvSpPr>
                <a:spLocks noChangeArrowheads="1"/>
              </p:cNvSpPr>
              <p:nvPr/>
            </p:nvSpPr>
            <p:spPr bwMode="auto">
              <a:xfrm rot="16200000">
                <a:off x="1565" y="1208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17838" name="Oval 78"/>
              <p:cNvSpPr>
                <a:spLocks noChangeArrowheads="1"/>
              </p:cNvSpPr>
              <p:nvPr/>
            </p:nvSpPr>
            <p:spPr bwMode="auto">
              <a:xfrm rot="16200000">
                <a:off x="2472" y="1979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17839" name="Oval 79"/>
              <p:cNvSpPr>
                <a:spLocks noChangeArrowheads="1"/>
              </p:cNvSpPr>
              <p:nvPr/>
            </p:nvSpPr>
            <p:spPr bwMode="auto">
              <a:xfrm rot="16200000">
                <a:off x="2472" y="1571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17843" name="Oval 83"/>
              <p:cNvSpPr>
                <a:spLocks noChangeArrowheads="1"/>
              </p:cNvSpPr>
              <p:nvPr/>
            </p:nvSpPr>
            <p:spPr bwMode="auto">
              <a:xfrm rot="16200000">
                <a:off x="2472" y="1208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117844" name="Oval 84"/>
            <p:cNvSpPr>
              <a:spLocks noChangeArrowheads="1"/>
            </p:cNvSpPr>
            <p:nvPr/>
          </p:nvSpPr>
          <p:spPr bwMode="auto">
            <a:xfrm rot="16200000">
              <a:off x="1021" y="1207"/>
              <a:ext cx="90" cy="90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7849" name="Oval 89"/>
            <p:cNvSpPr>
              <a:spLocks noChangeArrowheads="1"/>
            </p:cNvSpPr>
            <p:nvPr/>
          </p:nvSpPr>
          <p:spPr bwMode="auto">
            <a:xfrm rot="16200000">
              <a:off x="703" y="1571"/>
              <a:ext cx="90" cy="90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7850" name="Oval 90"/>
            <p:cNvSpPr>
              <a:spLocks noChangeArrowheads="1"/>
            </p:cNvSpPr>
            <p:nvPr/>
          </p:nvSpPr>
          <p:spPr bwMode="auto">
            <a:xfrm rot="16200000">
              <a:off x="431" y="1979"/>
              <a:ext cx="90" cy="90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7851" name="Oval 91"/>
            <p:cNvSpPr>
              <a:spLocks noChangeArrowheads="1"/>
            </p:cNvSpPr>
            <p:nvPr/>
          </p:nvSpPr>
          <p:spPr bwMode="auto">
            <a:xfrm rot="16200000">
              <a:off x="1020" y="75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7853" name="Oval 93"/>
            <p:cNvSpPr>
              <a:spLocks noChangeArrowheads="1"/>
            </p:cNvSpPr>
            <p:nvPr/>
          </p:nvSpPr>
          <p:spPr bwMode="auto">
            <a:xfrm rot="16200000">
              <a:off x="703" y="75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7854" name="Oval 94"/>
            <p:cNvSpPr>
              <a:spLocks noChangeArrowheads="1"/>
            </p:cNvSpPr>
            <p:nvPr/>
          </p:nvSpPr>
          <p:spPr bwMode="auto">
            <a:xfrm rot="16200000">
              <a:off x="431" y="754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7855" name="Oval 95"/>
            <p:cNvSpPr>
              <a:spLocks noChangeArrowheads="1"/>
            </p:cNvSpPr>
            <p:nvPr/>
          </p:nvSpPr>
          <p:spPr bwMode="auto">
            <a:xfrm rot="16200000">
              <a:off x="2925" y="1207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7856" name="Oval 96"/>
            <p:cNvSpPr>
              <a:spLocks noChangeArrowheads="1"/>
            </p:cNvSpPr>
            <p:nvPr/>
          </p:nvSpPr>
          <p:spPr bwMode="auto">
            <a:xfrm rot="16200000">
              <a:off x="2925" y="1571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17857" name="Oval 97"/>
            <p:cNvSpPr>
              <a:spLocks noChangeArrowheads="1"/>
            </p:cNvSpPr>
            <p:nvPr/>
          </p:nvSpPr>
          <p:spPr bwMode="auto">
            <a:xfrm rot="16200000">
              <a:off x="2925" y="1979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117858" name="AutoShape 98"/>
            <p:cNvCxnSpPr>
              <a:cxnSpLocks noChangeShapeType="1"/>
              <a:stCxn id="117851" idx="2"/>
              <a:endCxn id="117844" idx="6"/>
            </p:cNvCxnSpPr>
            <p:nvPr/>
          </p:nvCxnSpPr>
          <p:spPr bwMode="auto">
            <a:xfrm>
              <a:off x="1065" y="854"/>
              <a:ext cx="1" cy="34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59" name="AutoShape 99"/>
            <p:cNvCxnSpPr>
              <a:cxnSpLocks noChangeShapeType="1"/>
              <a:stCxn id="117853" idx="2"/>
              <a:endCxn id="117849" idx="6"/>
            </p:cNvCxnSpPr>
            <p:nvPr/>
          </p:nvCxnSpPr>
          <p:spPr bwMode="auto">
            <a:xfrm>
              <a:off x="748" y="854"/>
              <a:ext cx="0" cy="707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0" name="AutoShape 100"/>
            <p:cNvCxnSpPr>
              <a:cxnSpLocks noChangeShapeType="1"/>
              <a:stCxn id="117854" idx="2"/>
              <a:endCxn id="117850" idx="6"/>
            </p:cNvCxnSpPr>
            <p:nvPr/>
          </p:nvCxnSpPr>
          <p:spPr bwMode="auto">
            <a:xfrm>
              <a:off x="476" y="854"/>
              <a:ext cx="0" cy="111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1" name="AutoShape 101"/>
            <p:cNvCxnSpPr>
              <a:cxnSpLocks noChangeShapeType="1"/>
              <a:stCxn id="117844" idx="4"/>
              <a:endCxn id="117837" idx="0"/>
            </p:cNvCxnSpPr>
            <p:nvPr/>
          </p:nvCxnSpPr>
          <p:spPr bwMode="auto">
            <a:xfrm>
              <a:off x="1121" y="1252"/>
              <a:ext cx="434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3" name="AutoShape 103"/>
            <p:cNvCxnSpPr>
              <a:cxnSpLocks noChangeShapeType="1"/>
              <a:stCxn id="117849" idx="4"/>
              <a:endCxn id="117836" idx="0"/>
            </p:cNvCxnSpPr>
            <p:nvPr/>
          </p:nvCxnSpPr>
          <p:spPr bwMode="auto">
            <a:xfrm>
              <a:off x="803" y="1616"/>
              <a:ext cx="752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4" name="AutoShape 104"/>
            <p:cNvCxnSpPr>
              <a:cxnSpLocks noChangeShapeType="1"/>
              <a:stCxn id="117850" idx="4"/>
              <a:endCxn id="117835" idx="0"/>
            </p:cNvCxnSpPr>
            <p:nvPr/>
          </p:nvCxnSpPr>
          <p:spPr bwMode="auto">
            <a:xfrm>
              <a:off x="531" y="2024"/>
              <a:ext cx="1024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7" name="AutoShape 107"/>
            <p:cNvCxnSpPr>
              <a:cxnSpLocks noChangeShapeType="1"/>
              <a:stCxn id="117844" idx="2"/>
              <a:endCxn id="117796" idx="0"/>
            </p:cNvCxnSpPr>
            <p:nvPr/>
          </p:nvCxnSpPr>
          <p:spPr bwMode="auto">
            <a:xfrm rot="16200000" flipH="1">
              <a:off x="725" y="1648"/>
              <a:ext cx="1171" cy="489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8" name="AutoShape 108"/>
            <p:cNvCxnSpPr>
              <a:cxnSpLocks noChangeShapeType="1"/>
              <a:stCxn id="117849" idx="2"/>
              <a:endCxn id="117795" idx="0"/>
            </p:cNvCxnSpPr>
            <p:nvPr/>
          </p:nvCxnSpPr>
          <p:spPr bwMode="auto">
            <a:xfrm rot="16200000" flipH="1">
              <a:off x="567" y="1852"/>
              <a:ext cx="1170" cy="807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9" name="AutoShape 109"/>
            <p:cNvCxnSpPr>
              <a:cxnSpLocks noChangeShapeType="1"/>
              <a:stCxn id="117850" idx="2"/>
              <a:endCxn id="117794" idx="0"/>
            </p:cNvCxnSpPr>
            <p:nvPr/>
          </p:nvCxnSpPr>
          <p:spPr bwMode="auto">
            <a:xfrm rot="16200000" flipH="1">
              <a:off x="431" y="2124"/>
              <a:ext cx="1170" cy="1079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70" name="AutoShape 110"/>
            <p:cNvCxnSpPr>
              <a:cxnSpLocks noChangeShapeType="1"/>
              <a:stCxn id="117843" idx="4"/>
              <a:endCxn id="117855" idx="0"/>
            </p:cNvCxnSpPr>
            <p:nvPr/>
          </p:nvCxnSpPr>
          <p:spPr bwMode="auto">
            <a:xfrm flipV="1">
              <a:off x="2572" y="1252"/>
              <a:ext cx="343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72" name="AutoShape 112"/>
            <p:cNvCxnSpPr>
              <a:cxnSpLocks noChangeShapeType="1"/>
              <a:stCxn id="117839" idx="4"/>
              <a:endCxn id="117856" idx="0"/>
            </p:cNvCxnSpPr>
            <p:nvPr/>
          </p:nvCxnSpPr>
          <p:spPr bwMode="auto">
            <a:xfrm>
              <a:off x="2572" y="1616"/>
              <a:ext cx="343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73" name="AutoShape 113"/>
            <p:cNvCxnSpPr>
              <a:cxnSpLocks noChangeShapeType="1"/>
              <a:stCxn id="117838" idx="4"/>
              <a:endCxn id="117857" idx="0"/>
            </p:cNvCxnSpPr>
            <p:nvPr/>
          </p:nvCxnSpPr>
          <p:spPr bwMode="auto">
            <a:xfrm>
              <a:off x="2572" y="2024"/>
              <a:ext cx="343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875" name="Line 115"/>
            <p:cNvSpPr>
              <a:spLocks noChangeShapeType="1"/>
            </p:cNvSpPr>
            <p:nvPr/>
          </p:nvSpPr>
          <p:spPr bwMode="auto">
            <a:xfrm flipV="1">
              <a:off x="1701" y="2251"/>
              <a:ext cx="725" cy="122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17877" name="Text Box 117"/>
          <p:cNvSpPr txBox="1">
            <a:spLocks noChangeArrowheads="1"/>
          </p:cNvSpPr>
          <p:nvPr/>
        </p:nvSpPr>
        <p:spPr bwMode="auto">
          <a:xfrm>
            <a:off x="4716463" y="1125538"/>
            <a:ext cx="9366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stator</a:t>
            </a:r>
          </a:p>
        </p:txBody>
      </p:sp>
      <p:sp>
        <p:nvSpPr>
          <p:cNvPr id="117878" name="Text Box 118"/>
          <p:cNvSpPr txBox="1">
            <a:spLocks noChangeArrowheads="1"/>
          </p:cNvSpPr>
          <p:nvPr/>
        </p:nvSpPr>
        <p:spPr bwMode="auto">
          <a:xfrm rot="16200000">
            <a:off x="1601788" y="1285875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446088" indent="-4460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3*U</a:t>
            </a:r>
            <a:r>
              <a:rPr lang="cs-CZ" altLang="cs-CZ" sz="2000" baseline="-25000">
                <a:sym typeface="Symbol" panose="05050102010706020507" pitchFamily="18" charset="2"/>
              </a:rPr>
              <a:t>f1</a:t>
            </a:r>
          </a:p>
        </p:txBody>
      </p:sp>
      <p:sp>
        <p:nvSpPr>
          <p:cNvPr id="117880" name="Text Box 120"/>
          <p:cNvSpPr txBox="1">
            <a:spLocks noChangeArrowheads="1"/>
          </p:cNvSpPr>
          <p:nvPr/>
        </p:nvSpPr>
        <p:spPr bwMode="auto">
          <a:xfrm>
            <a:off x="4500563" y="4581525"/>
            <a:ext cx="9366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rotor</a:t>
            </a:r>
          </a:p>
        </p:txBody>
      </p:sp>
      <p:grpSp>
        <p:nvGrpSpPr>
          <p:cNvPr id="117884" name="Group 124"/>
          <p:cNvGrpSpPr>
            <a:grpSpLocks/>
          </p:cNvGrpSpPr>
          <p:nvPr/>
        </p:nvGrpSpPr>
        <p:grpSpPr bwMode="auto">
          <a:xfrm>
            <a:off x="2195513" y="1412875"/>
            <a:ext cx="0" cy="1368425"/>
            <a:chOff x="1383" y="890"/>
            <a:chExt cx="0" cy="862"/>
          </a:xfrm>
        </p:grpSpPr>
        <p:sp>
          <p:nvSpPr>
            <p:cNvPr id="117881" name="Line 121"/>
            <p:cNvSpPr>
              <a:spLocks noChangeShapeType="1"/>
            </p:cNvSpPr>
            <p:nvPr/>
          </p:nvSpPr>
          <p:spPr bwMode="auto">
            <a:xfrm>
              <a:off x="1383" y="890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7882" name="Line 122"/>
            <p:cNvSpPr>
              <a:spLocks noChangeShapeType="1"/>
            </p:cNvSpPr>
            <p:nvPr/>
          </p:nvSpPr>
          <p:spPr bwMode="auto">
            <a:xfrm flipV="1">
              <a:off x="1383" y="1570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7883" name="Line 123"/>
            <p:cNvSpPr>
              <a:spLocks noChangeShapeType="1"/>
            </p:cNvSpPr>
            <p:nvPr/>
          </p:nvSpPr>
          <p:spPr bwMode="auto">
            <a:xfrm>
              <a:off x="1383" y="1207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117885" name="Group 125"/>
          <p:cNvGrpSpPr>
            <a:grpSpLocks/>
          </p:cNvGrpSpPr>
          <p:nvPr/>
        </p:nvGrpSpPr>
        <p:grpSpPr bwMode="auto">
          <a:xfrm>
            <a:off x="4427538" y="1412875"/>
            <a:ext cx="0" cy="1368425"/>
            <a:chOff x="1383" y="890"/>
            <a:chExt cx="0" cy="862"/>
          </a:xfrm>
        </p:grpSpPr>
        <p:sp>
          <p:nvSpPr>
            <p:cNvPr id="117886" name="Line 126"/>
            <p:cNvSpPr>
              <a:spLocks noChangeShapeType="1"/>
            </p:cNvSpPr>
            <p:nvPr/>
          </p:nvSpPr>
          <p:spPr bwMode="auto">
            <a:xfrm>
              <a:off x="1383" y="890"/>
              <a:ext cx="0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7887" name="Line 127"/>
            <p:cNvSpPr>
              <a:spLocks noChangeShapeType="1"/>
            </p:cNvSpPr>
            <p:nvPr/>
          </p:nvSpPr>
          <p:spPr bwMode="auto">
            <a:xfrm flipV="1">
              <a:off x="1383" y="1570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7888" name="Line 128"/>
            <p:cNvSpPr>
              <a:spLocks noChangeShapeType="1"/>
            </p:cNvSpPr>
            <p:nvPr/>
          </p:nvSpPr>
          <p:spPr bwMode="auto">
            <a:xfrm>
              <a:off x="1383" y="1207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17889" name="Text Box 129"/>
          <p:cNvSpPr txBox="1">
            <a:spLocks noChangeArrowheads="1"/>
          </p:cNvSpPr>
          <p:nvPr/>
        </p:nvSpPr>
        <p:spPr bwMode="auto">
          <a:xfrm rot="16200000">
            <a:off x="3797301" y="1285875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446088" indent="-4460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3*U</a:t>
            </a:r>
            <a:r>
              <a:rPr lang="cs-CZ" altLang="cs-CZ" sz="2000" baseline="-25000">
                <a:sym typeface="Symbol" panose="05050102010706020507" pitchFamily="18" charset="2"/>
              </a:rPr>
              <a:t>f2</a:t>
            </a:r>
          </a:p>
        </p:txBody>
      </p:sp>
      <p:sp>
        <p:nvSpPr>
          <p:cNvPr id="117890" name="Line 130"/>
          <p:cNvSpPr>
            <a:spLocks noChangeShapeType="1"/>
          </p:cNvSpPr>
          <p:nvPr/>
        </p:nvSpPr>
        <p:spPr bwMode="auto">
          <a:xfrm>
            <a:off x="2843213" y="1557338"/>
            <a:ext cx="936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891" name="Text Box 131"/>
          <p:cNvSpPr txBox="1">
            <a:spLocks noChangeArrowheads="1"/>
          </p:cNvSpPr>
          <p:nvPr/>
        </p:nvSpPr>
        <p:spPr bwMode="auto">
          <a:xfrm>
            <a:off x="3059113" y="116046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446088" indent="-4460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U</a:t>
            </a:r>
            <a:r>
              <a:rPr lang="cs-CZ" altLang="cs-CZ" sz="2000" baseline="-25000">
                <a:sym typeface="Symbol" panose="05050102010706020507" pitchFamily="18" charset="2"/>
              </a:rPr>
              <a:t>p</a:t>
            </a:r>
          </a:p>
        </p:txBody>
      </p:sp>
      <p:sp>
        <p:nvSpPr>
          <p:cNvPr id="117892" name="Line 132"/>
          <p:cNvSpPr>
            <a:spLocks noChangeShapeType="1"/>
          </p:cNvSpPr>
          <p:nvPr/>
        </p:nvSpPr>
        <p:spPr bwMode="auto">
          <a:xfrm flipV="1">
            <a:off x="7462838" y="2854325"/>
            <a:ext cx="0" cy="2303463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893" name="Line 133"/>
          <p:cNvSpPr>
            <a:spLocks noChangeShapeType="1"/>
          </p:cNvSpPr>
          <p:nvPr/>
        </p:nvSpPr>
        <p:spPr bwMode="auto">
          <a:xfrm flipV="1">
            <a:off x="7462838" y="1916113"/>
            <a:ext cx="936625" cy="93503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894" name="Line 134"/>
          <p:cNvSpPr>
            <a:spLocks noChangeShapeType="1"/>
          </p:cNvSpPr>
          <p:nvPr/>
        </p:nvSpPr>
        <p:spPr bwMode="auto">
          <a:xfrm flipV="1">
            <a:off x="7462838" y="4508500"/>
            <a:ext cx="647700" cy="6492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895" name="Line 135"/>
          <p:cNvSpPr>
            <a:spLocks noChangeShapeType="1"/>
          </p:cNvSpPr>
          <p:nvPr/>
        </p:nvSpPr>
        <p:spPr bwMode="auto">
          <a:xfrm flipV="1">
            <a:off x="7462838" y="1916113"/>
            <a:ext cx="936625" cy="32416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896" name="Oval 136"/>
          <p:cNvSpPr>
            <a:spLocks noChangeAspect="1" noChangeArrowheads="1"/>
          </p:cNvSpPr>
          <p:nvPr/>
        </p:nvSpPr>
        <p:spPr bwMode="auto">
          <a:xfrm>
            <a:off x="6200775" y="1582738"/>
            <a:ext cx="2619375" cy="2619375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17899" name="Text Box 139"/>
          <p:cNvSpPr txBox="1">
            <a:spLocks noChangeArrowheads="1"/>
          </p:cNvSpPr>
          <p:nvPr/>
        </p:nvSpPr>
        <p:spPr bwMode="auto">
          <a:xfrm>
            <a:off x="8183563" y="256540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446088" indent="-4460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U</a:t>
            </a:r>
            <a:r>
              <a:rPr lang="cs-CZ" altLang="cs-CZ" sz="2000" baseline="-25000">
                <a:sym typeface="Symbol" panose="05050102010706020507" pitchFamily="18" charset="2"/>
              </a:rPr>
              <a:t>f2</a:t>
            </a:r>
          </a:p>
        </p:txBody>
      </p:sp>
      <p:sp>
        <p:nvSpPr>
          <p:cNvPr id="117900" name="Text Box 140"/>
          <p:cNvSpPr txBox="1">
            <a:spLocks noChangeArrowheads="1"/>
          </p:cNvSpPr>
          <p:nvPr/>
        </p:nvSpPr>
        <p:spPr bwMode="auto">
          <a:xfrm>
            <a:off x="7751763" y="184467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446088" indent="-4460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U</a:t>
            </a:r>
            <a:r>
              <a:rPr lang="cs-CZ" altLang="cs-CZ" sz="2000" baseline="-25000">
                <a:sym typeface="Symbol" panose="05050102010706020507" pitchFamily="18" charset="2"/>
              </a:rPr>
              <a:t>p</a:t>
            </a:r>
          </a:p>
        </p:txBody>
      </p:sp>
      <p:sp>
        <p:nvSpPr>
          <p:cNvPr id="117901" name="Text Box 141"/>
          <p:cNvSpPr txBox="1">
            <a:spLocks noChangeArrowheads="1"/>
          </p:cNvSpPr>
          <p:nvPr/>
        </p:nvSpPr>
        <p:spPr bwMode="auto">
          <a:xfrm>
            <a:off x="7031038" y="292417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446088" indent="-4460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U</a:t>
            </a:r>
            <a:r>
              <a:rPr lang="cs-CZ" altLang="cs-CZ" sz="2000" baseline="-25000">
                <a:sym typeface="Symbol" panose="05050102010706020507" pitchFamily="18" charset="2"/>
              </a:rPr>
              <a:t>f1</a:t>
            </a:r>
          </a:p>
        </p:txBody>
      </p:sp>
      <p:sp>
        <p:nvSpPr>
          <p:cNvPr id="117903" name="Text Box 143"/>
          <p:cNvSpPr txBox="1">
            <a:spLocks noChangeArrowheads="1"/>
          </p:cNvSpPr>
          <p:nvPr/>
        </p:nvSpPr>
        <p:spPr bwMode="auto">
          <a:xfrm>
            <a:off x="7894638" y="465296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446088" indent="-4460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I</a:t>
            </a:r>
            <a:r>
              <a:rPr lang="cs-CZ" altLang="cs-CZ" sz="2000" baseline="-2500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17904" name="Line 144"/>
          <p:cNvSpPr>
            <a:spLocks noChangeShapeType="1"/>
          </p:cNvSpPr>
          <p:nvPr/>
        </p:nvSpPr>
        <p:spPr bwMode="auto">
          <a:xfrm>
            <a:off x="5940425" y="5157788"/>
            <a:ext cx="151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905" name="Line 145"/>
          <p:cNvSpPr>
            <a:spLocks noChangeShapeType="1"/>
          </p:cNvSpPr>
          <p:nvPr/>
        </p:nvSpPr>
        <p:spPr bwMode="auto">
          <a:xfrm>
            <a:off x="5940425" y="1557338"/>
            <a:ext cx="151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906" name="Line 146"/>
          <p:cNvSpPr>
            <a:spLocks noChangeShapeType="1"/>
          </p:cNvSpPr>
          <p:nvPr/>
        </p:nvSpPr>
        <p:spPr bwMode="auto">
          <a:xfrm>
            <a:off x="6732588" y="4221163"/>
            <a:ext cx="719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907" name="Line 147"/>
          <p:cNvSpPr>
            <a:spLocks noChangeShapeType="1"/>
          </p:cNvSpPr>
          <p:nvPr/>
        </p:nvSpPr>
        <p:spPr bwMode="auto">
          <a:xfrm>
            <a:off x="6804025" y="4221163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908" name="Line 148"/>
          <p:cNvSpPr>
            <a:spLocks noChangeShapeType="1"/>
          </p:cNvSpPr>
          <p:nvPr/>
        </p:nvSpPr>
        <p:spPr bwMode="auto">
          <a:xfrm>
            <a:off x="6084888" y="1557338"/>
            <a:ext cx="0" cy="3600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909" name="Text Box 149"/>
          <p:cNvSpPr txBox="1">
            <a:spLocks noChangeArrowheads="1"/>
          </p:cNvSpPr>
          <p:nvPr/>
        </p:nvSpPr>
        <p:spPr bwMode="auto">
          <a:xfrm rot="16200000">
            <a:off x="5346701" y="351790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446088" indent="-4460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U</a:t>
            </a:r>
            <a:r>
              <a:rPr lang="cs-CZ" altLang="cs-CZ" sz="2000" baseline="-25000">
                <a:sym typeface="Symbol" panose="05050102010706020507" pitchFamily="18" charset="2"/>
              </a:rPr>
              <a:t>f2max</a:t>
            </a:r>
          </a:p>
        </p:txBody>
      </p:sp>
      <p:sp>
        <p:nvSpPr>
          <p:cNvPr id="117910" name="Text Box 150"/>
          <p:cNvSpPr txBox="1">
            <a:spLocks noChangeArrowheads="1"/>
          </p:cNvSpPr>
          <p:nvPr/>
        </p:nvSpPr>
        <p:spPr bwMode="auto">
          <a:xfrm rot="16200000">
            <a:off x="6102351" y="452755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46800" rIns="54000" bIns="46800">
            <a:spAutoFit/>
          </a:bodyPr>
          <a:lstStyle>
            <a:lvl1pPr marL="446088" indent="-4460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U</a:t>
            </a:r>
            <a:r>
              <a:rPr lang="cs-CZ" altLang="cs-CZ" sz="2000" baseline="-25000">
                <a:sym typeface="Symbol" panose="05050102010706020507" pitchFamily="18" charset="2"/>
              </a:rPr>
              <a:t>f2min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1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1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1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  <p:bldP spid="117877" grpId="0" animBg="1"/>
      <p:bldP spid="117878" grpId="0"/>
      <p:bldP spid="117880" grpId="0" animBg="1"/>
      <p:bldP spid="117889" grpId="0"/>
      <p:bldP spid="117890" grpId="0" animBg="1"/>
      <p:bldP spid="117891" grpId="0"/>
      <p:bldP spid="117892" grpId="0" animBg="1"/>
      <p:bldP spid="117893" grpId="0" animBg="1"/>
      <p:bldP spid="117894" grpId="0" animBg="1"/>
      <p:bldP spid="117895" grpId="0" animBg="1"/>
      <p:bldP spid="117896" grpId="0" animBg="1"/>
      <p:bldP spid="117899" grpId="0"/>
      <p:bldP spid="117900" grpId="0"/>
      <p:bldP spid="117901" grpId="0"/>
      <p:bldP spid="117903" grpId="0"/>
      <p:bldP spid="117904" grpId="0" animBg="1"/>
      <p:bldP spid="117905" grpId="0" animBg="1"/>
      <p:bldP spid="117906" grpId="0" animBg="1"/>
      <p:bldP spid="117907" grpId="0" animBg="1"/>
      <p:bldP spid="117908" grpId="0" animBg="1"/>
      <p:bldP spid="117909" grpId="0"/>
      <p:bldP spid="1179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684213" y="188913"/>
            <a:ext cx="79216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Jednoduchý natáčivý transformátor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818562" cy="441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8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u="sng"/>
              <a:t>Princip: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cs typeface="Arial" panose="020B0604020202020204" pitchFamily="34" charset="0"/>
                <a:sym typeface="Symbol" panose="05050102010706020507" pitchFamily="18" charset="2"/>
              </a:rPr>
              <a:t>1.	Na vinutí statoru je přivedeno síťové napětí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cs typeface="Arial" panose="020B0604020202020204" pitchFamily="34" charset="0"/>
                <a:sym typeface="Symbol" panose="05050102010706020507" pitchFamily="18" charset="2"/>
              </a:rPr>
              <a:t>2.	Zároveň se na vinutí statoru indukuje napětí z rotorového vinutí. Natáčení rotoru se mění fázový posun mezi fázory napětí statoru a indukovaného napětí rotoru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cs typeface="Arial" panose="020B0604020202020204" pitchFamily="34" charset="0"/>
                <a:sym typeface="Symbol" panose="05050102010706020507" pitchFamily="18" charset="2"/>
              </a:rPr>
              <a:t>3.	Výslední napětí je dáno fázorovým součtem obou napětí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cs typeface="Arial" panose="020B0604020202020204" pitchFamily="34" charset="0"/>
                <a:sym typeface="Symbol" panose="05050102010706020507" pitchFamily="18" charset="2"/>
              </a:rPr>
              <a:t>	Rozsah regulace je dán poměrem počtu závitů statoru a rotoru a koncovými mechanickými zarážkami</a:t>
            </a:r>
            <a:r>
              <a:rPr lang="en-US" altLang="cs-CZ" sz="2000"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cs-CZ" altLang="cs-CZ" sz="200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cs typeface="Arial" panose="020B0604020202020204" pitchFamily="34" charset="0"/>
                <a:sym typeface="Symbol" panose="05050102010706020507" pitchFamily="18" charset="2"/>
              </a:rPr>
              <a:t>	Chlazení je ventilátorem.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cs typeface="Arial" panose="020B0604020202020204" pitchFamily="34" charset="0"/>
                <a:sym typeface="Symbol" panose="05050102010706020507" pitchFamily="18" charset="2"/>
              </a:rPr>
              <a:t>	V současné době se natáčivý transformátor nahrazuje regulačním  autotransformátorem</a:t>
            </a:r>
            <a:r>
              <a:rPr lang="en-US" altLang="cs-CZ" sz="2000"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Magnetizační proud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748823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446088" indent="-4460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je proud potřebný k vytvoření a udržení magnetického pole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79388" y="1484313"/>
            <a:ext cx="8713787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Průběh magnetizačního proudu je dán hysterézní smyčkou </a:t>
            </a:r>
            <a:r>
              <a:rPr lang="cs-CZ" altLang="cs-CZ" sz="2000">
                <a:sym typeface="Symbol" panose="05050102010706020507" pitchFamily="18" charset="2"/>
              </a:rPr>
              <a:t> nemá sinusový průběh (při napájení transformátoru z napěťového zdroje) </a:t>
            </a: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3195638" cy="3600450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3924300" y="2349500"/>
            <a:ext cx="496887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Čím je dán tvar hysterézní smyčky</a:t>
            </a:r>
            <a:endParaRPr lang="cs-CZ" altLang="cs-CZ" sz="2000">
              <a:sym typeface="Symbol" panose="05050102010706020507" pitchFamily="18" charset="2"/>
            </a:endParaRP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3924300" y="2927350"/>
            <a:ext cx="4968875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dirty="0"/>
              <a:t>materiálem a technologií výroby (plechy válcované za tepla, za studena, amorfní)</a:t>
            </a:r>
            <a:endParaRPr lang="cs-CZ" altLang="cs-CZ" sz="2000" dirty="0">
              <a:sym typeface="Symbol" panose="05050102010706020507" pitchFamily="18" charset="2"/>
            </a:endParaRP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6011863" y="2965450"/>
            <a:ext cx="792162" cy="823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4800"/>
              <a:t>?</a:t>
            </a:r>
            <a:endParaRPr lang="cs-CZ" altLang="cs-CZ" sz="4800">
              <a:sym typeface="Symbol" panose="05050102010706020507" pitchFamily="18" charset="2"/>
            </a:endParaRP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3924300" y="4095750"/>
            <a:ext cx="496887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Průběh magnetizačního proudu lze rozložit na vyšší harmonické (1, 2, 3, ...)</a:t>
            </a:r>
            <a:endParaRPr lang="cs-CZ" altLang="cs-CZ" sz="2000">
              <a:sym typeface="Symbol" panose="05050102010706020507" pitchFamily="18" charset="2"/>
            </a:endParaRP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3924300" y="5638800"/>
            <a:ext cx="4968875" cy="958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/>
              <a:t>Jednotlivé harmonické se liší amplitudou a frekvencí (např. 3 harmonická kmitá s trojnásobnou frekvencí) </a:t>
            </a:r>
            <a:endParaRPr lang="cs-CZ" altLang="cs-CZ" sz="1900">
              <a:sym typeface="Symbol" panose="05050102010706020507" pitchFamily="18" charset="2"/>
            </a:endParaRP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3924300" y="5048250"/>
            <a:ext cx="496887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Čím se liší jednotlivé harmonické</a:t>
            </a:r>
            <a:endParaRPr lang="cs-CZ" altLang="cs-CZ" sz="2000">
              <a:sym typeface="Symbol" panose="05050102010706020507" pitchFamily="18" charset="2"/>
            </a:endParaRP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6084888" y="5629275"/>
            <a:ext cx="792162" cy="823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4800"/>
              <a:t>?</a:t>
            </a:r>
            <a:endParaRPr lang="cs-CZ" altLang="cs-CZ" sz="480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7" grpId="0"/>
      <p:bldP spid="87054" grpId="0"/>
      <p:bldP spid="87055" grpId="0"/>
      <p:bldP spid="87056" grpId="1" animBg="1"/>
      <p:bldP spid="87056" grpId="2" animBg="1"/>
      <p:bldP spid="87057" grpId="0"/>
      <p:bldP spid="87058" grpId="0"/>
      <p:bldP spid="87059" grpId="0"/>
      <p:bldP spid="87060" grpId="0" animBg="1"/>
      <p:bldP spid="8706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Magnetizační proud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179388" y="5805488"/>
            <a:ext cx="8856662" cy="958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/>
              <a:t>U magnetizačního proudu se na deformaci nejvíce projevuje 3. harmonická, která má až 50% amplitudu 1. harmonické. Účinek vyšších harmonických je nežádoucí a lze je omezit zapojením vinutí do trojúhelníka. </a:t>
            </a:r>
            <a:endParaRPr lang="cs-CZ" altLang="cs-CZ" sz="1900">
              <a:sym typeface="Symbol" panose="05050102010706020507" pitchFamily="18" charset="2"/>
            </a:endParaRPr>
          </a:p>
        </p:txBody>
      </p:sp>
      <p:pic>
        <p:nvPicPr>
          <p:cNvPr id="9524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904875"/>
            <a:ext cx="7643812" cy="4756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50825" y="188913"/>
            <a:ext cx="8642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Připojení transformátoru naprázdno na síť 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79388" y="1052513"/>
            <a:ext cx="8713787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/>
              <a:t>Při připojení transformátoru na síť vzniká přechodový děj, který má za následek nárůst proudu </a:t>
            </a:r>
            <a:r>
              <a:rPr lang="cs-CZ" altLang="cs-CZ" sz="2000" dirty="0">
                <a:sym typeface="Symbol" panose="05050102010706020507" pitchFamily="18" charset="2"/>
              </a:rPr>
              <a:t> vliv na jištění.</a:t>
            </a:r>
            <a:r>
              <a:rPr lang="cs-CZ" altLang="cs-CZ" sz="2000" dirty="0"/>
              <a:t>   </a:t>
            </a:r>
            <a:r>
              <a:rPr lang="cs-CZ" altLang="cs-CZ" sz="2000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250825" y="1989138"/>
            <a:ext cx="8713788" cy="451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182563" indent="-1825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/>
              <a:t>Předpoklady: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*	transformátor je v okamžiku připojení naprázdno</a:t>
            </a:r>
          </a:p>
          <a:p>
            <a:pPr>
              <a:buFontTx/>
              <a:buNone/>
            </a:pPr>
            <a:r>
              <a:rPr lang="cs-CZ" altLang="cs-CZ" sz="2000"/>
              <a:t>*	proud naprázdno má čistě indukční charakter (I</a:t>
            </a:r>
            <a:r>
              <a:rPr lang="cs-CZ" altLang="cs-CZ" sz="2000" baseline="-25000"/>
              <a:t>0</a:t>
            </a:r>
            <a:r>
              <a:rPr lang="cs-CZ" altLang="cs-CZ" sz="2000"/>
              <a:t> = I</a:t>
            </a:r>
            <a:r>
              <a:rPr lang="cs-CZ" altLang="cs-CZ" sz="2000" baseline="-25000">
                <a:sym typeface="Symbol" panose="05050102010706020507" pitchFamily="18" charset="2"/>
              </a:rPr>
              <a:t></a:t>
            </a:r>
            <a:r>
              <a:rPr lang="cs-CZ" altLang="cs-CZ" sz="2000">
                <a:sym typeface="Symbol" panose="05050102010706020507" pitchFamily="18" charset="2"/>
              </a:rPr>
              <a:t>, I</a:t>
            </a:r>
            <a:r>
              <a:rPr lang="cs-CZ" altLang="cs-CZ" sz="2000" baseline="-25000">
                <a:sym typeface="Symbol" panose="05050102010706020507" pitchFamily="18" charset="2"/>
              </a:rPr>
              <a:t>Fe</a:t>
            </a:r>
            <a:r>
              <a:rPr lang="cs-CZ" altLang="cs-CZ" sz="2000">
                <a:sym typeface="Symbol" panose="05050102010706020507" pitchFamily="18" charset="2"/>
              </a:rPr>
              <a:t> = 0)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Připomenut</a:t>
            </a:r>
            <a:r>
              <a:rPr lang="cs-CZ" altLang="cs-CZ" sz="2000">
                <a:sym typeface="Symbol" panose="05050102010706020507" pitchFamily="18" charset="2"/>
              </a:rPr>
              <a:t>í:</a:t>
            </a:r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*	indukční tok potřebný k vytvoření magnetického pole je ve fázi s magnetizačním proudem</a:t>
            </a:r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*	magnetizační proud (proud naprázdno) je zpožděn za napětím o 90</a:t>
            </a:r>
            <a:r>
              <a:rPr lang="cs-CZ" altLang="cs-CZ" sz="2000" baseline="30000">
                <a:sym typeface="Symbol" panose="05050102010706020507" pitchFamily="18" charset="2"/>
              </a:rPr>
              <a:t>0</a:t>
            </a:r>
            <a:r>
              <a:rPr lang="cs-CZ" altLang="cs-CZ" sz="2000">
                <a:sym typeface="Symbol" panose="05050102010706020507" pitchFamily="18" charset="2"/>
              </a:rPr>
              <a:t>.</a:t>
            </a:r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*	proud na cívce se nemůže měnit skokem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Základní úvaha</a:t>
            </a:r>
            <a:r>
              <a:rPr lang="cs-CZ" altLang="cs-CZ" sz="2000">
                <a:sym typeface="Symbol" panose="05050102010706020507" pitchFamily="18" charset="2"/>
              </a:rPr>
              <a:t>:</a:t>
            </a:r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	Proud před připojením transformátoru k síti je nulový, po připojení musí být okamžitě zpožděn za napětím o 90</a:t>
            </a:r>
            <a:r>
              <a:rPr lang="cs-CZ" altLang="cs-CZ" sz="2000" baseline="30000">
                <a:sym typeface="Symbol" panose="05050102010706020507" pitchFamily="18" charset="2"/>
              </a:rPr>
              <a:t>0</a:t>
            </a:r>
            <a:r>
              <a:rPr lang="cs-CZ" altLang="cs-CZ" sz="2000">
                <a:sym typeface="Symbol" panose="05050102010706020507" pitchFamily="18" charset="2"/>
              </a:rPr>
              <a:t>. Protože nemůže dojít ke skokové změně proudu, vytvoří se stejnosměrná složka, která zvýší amplitudu proudu naprázdno  vznikne proudová ráz.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2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2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6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26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713787" cy="85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Na čem závisí velikost proudového rázu 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/>
              <a:t>Na okamžité hodnotě napětí při připojení transformátoru k síti ! </a:t>
            </a:r>
            <a:r>
              <a:rPr lang="cs-CZ" altLang="cs-CZ" sz="2000" u="sng"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369175" cy="50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250825" y="6100763"/>
            <a:ext cx="6192838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Je znázorněný indukční tok výsledný ?</a:t>
            </a:r>
          </a:p>
          <a:p>
            <a:pPr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Ne. Došlo ke skokové změně toku, což není možné  </a:t>
            </a:r>
          </a:p>
        </p:txBody>
      </p:sp>
      <p:grpSp>
        <p:nvGrpSpPr>
          <p:cNvPr id="113679" name="Group 15"/>
          <p:cNvGrpSpPr>
            <a:grpSpLocks/>
          </p:cNvGrpSpPr>
          <p:nvPr/>
        </p:nvGrpSpPr>
        <p:grpSpPr bwMode="auto">
          <a:xfrm>
            <a:off x="1331913" y="5583238"/>
            <a:ext cx="2952750" cy="366712"/>
            <a:chOff x="1020" y="3158"/>
            <a:chExt cx="1860" cy="231"/>
          </a:xfrm>
        </p:grpSpPr>
        <p:sp>
          <p:nvSpPr>
            <p:cNvPr id="113675" name="Text Box 11"/>
            <p:cNvSpPr txBox="1">
              <a:spLocks noChangeArrowheads="1"/>
            </p:cNvSpPr>
            <p:nvPr/>
          </p:nvSpPr>
          <p:spPr bwMode="auto">
            <a:xfrm>
              <a:off x="1020" y="3158"/>
              <a:ext cx="18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ym typeface="Symbol" panose="05050102010706020507" pitchFamily="18" charset="2"/>
                </a:rPr>
                <a:t>průběh napětí</a:t>
              </a:r>
            </a:p>
          </p:txBody>
        </p:sp>
        <p:sp>
          <p:nvSpPr>
            <p:cNvPr id="113670" name="Line 6"/>
            <p:cNvSpPr>
              <a:spLocks noChangeShapeType="1"/>
            </p:cNvSpPr>
            <p:nvPr/>
          </p:nvSpPr>
          <p:spPr bwMode="auto">
            <a:xfrm>
              <a:off x="1156" y="3294"/>
              <a:ext cx="544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113681" name="Group 17"/>
          <p:cNvGrpSpPr>
            <a:grpSpLocks/>
          </p:cNvGrpSpPr>
          <p:nvPr/>
        </p:nvGrpSpPr>
        <p:grpSpPr bwMode="auto">
          <a:xfrm>
            <a:off x="4716463" y="5583238"/>
            <a:ext cx="4176712" cy="641350"/>
            <a:chOff x="2971" y="3517"/>
            <a:chExt cx="2631" cy="404"/>
          </a:xfrm>
        </p:grpSpPr>
        <p:sp>
          <p:nvSpPr>
            <p:cNvPr id="113677" name="Text Box 13"/>
            <p:cNvSpPr txBox="1">
              <a:spLocks noChangeArrowheads="1"/>
            </p:cNvSpPr>
            <p:nvPr/>
          </p:nvSpPr>
          <p:spPr bwMode="auto">
            <a:xfrm>
              <a:off x="2971" y="3517"/>
              <a:ext cx="263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ym typeface="Symbol" panose="05050102010706020507" pitchFamily="18" charset="2"/>
                </a:rPr>
                <a:t>průběh střídavé složky </a:t>
              </a:r>
            </a:p>
            <a:p>
              <a:pPr algn="r">
                <a:buFontTx/>
                <a:buNone/>
              </a:pPr>
              <a:r>
                <a:rPr lang="cs-CZ" altLang="cs-CZ" sz="1800" dirty="0">
                  <a:sym typeface="Symbol" panose="05050102010706020507" pitchFamily="18" charset="2"/>
                </a:rPr>
                <a:t>indukčního toku</a:t>
              </a:r>
            </a:p>
          </p:txBody>
        </p:sp>
        <p:sp>
          <p:nvSpPr>
            <p:cNvPr id="113676" name="Line 12"/>
            <p:cNvSpPr>
              <a:spLocks noChangeShapeType="1"/>
            </p:cNvSpPr>
            <p:nvPr/>
          </p:nvSpPr>
          <p:spPr bwMode="auto">
            <a:xfrm>
              <a:off x="3069" y="3653"/>
              <a:ext cx="59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3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073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5717" name="Group 5"/>
          <p:cNvGrpSpPr>
            <a:grpSpLocks/>
          </p:cNvGrpSpPr>
          <p:nvPr/>
        </p:nvGrpSpPr>
        <p:grpSpPr bwMode="auto">
          <a:xfrm>
            <a:off x="1187450" y="765175"/>
            <a:ext cx="2952750" cy="366713"/>
            <a:chOff x="1020" y="3158"/>
            <a:chExt cx="1860" cy="231"/>
          </a:xfrm>
        </p:grpSpPr>
        <p:sp>
          <p:nvSpPr>
            <p:cNvPr id="115718" name="Text Box 6"/>
            <p:cNvSpPr txBox="1">
              <a:spLocks noChangeArrowheads="1"/>
            </p:cNvSpPr>
            <p:nvPr/>
          </p:nvSpPr>
          <p:spPr bwMode="auto">
            <a:xfrm>
              <a:off x="1020" y="3158"/>
              <a:ext cx="186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ym typeface="Symbol" panose="05050102010706020507" pitchFamily="18" charset="2"/>
                </a:rPr>
                <a:t>průběh napětí</a:t>
              </a:r>
            </a:p>
          </p:txBody>
        </p:sp>
        <p:sp>
          <p:nvSpPr>
            <p:cNvPr id="115719" name="Line 7"/>
            <p:cNvSpPr>
              <a:spLocks noChangeShapeType="1"/>
            </p:cNvSpPr>
            <p:nvPr/>
          </p:nvSpPr>
          <p:spPr bwMode="auto">
            <a:xfrm>
              <a:off x="1156" y="3294"/>
              <a:ext cx="544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179388" y="5373688"/>
            <a:ext cx="8713787" cy="1311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Indukční tok musí vycházet z počátku, proto se vytvoří stejnosměrná složka toku. Počáteční hodnota stejnosměrné složky je stejně velká jako střídavé složky, má však opačné znaménko  </a:t>
            </a:r>
          </a:p>
          <a:p>
            <a:pPr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výsledná počáteční hodnota indukčního toku je nulová</a:t>
            </a:r>
            <a:r>
              <a:rPr lang="cs-CZ" altLang="cs-CZ" sz="2000">
                <a:sym typeface="Symbol" panose="05050102010706020507" pitchFamily="18" charset="2"/>
              </a:rPr>
              <a:t>.  </a:t>
            </a:r>
          </a:p>
        </p:txBody>
      </p:sp>
      <p:grpSp>
        <p:nvGrpSpPr>
          <p:cNvPr id="115724" name="Group 12"/>
          <p:cNvGrpSpPr>
            <a:grpSpLocks/>
          </p:cNvGrpSpPr>
          <p:nvPr/>
        </p:nvGrpSpPr>
        <p:grpSpPr bwMode="auto">
          <a:xfrm>
            <a:off x="4572000" y="765175"/>
            <a:ext cx="4176713" cy="641350"/>
            <a:chOff x="2971" y="3517"/>
            <a:chExt cx="2631" cy="404"/>
          </a:xfrm>
        </p:grpSpPr>
        <p:sp>
          <p:nvSpPr>
            <p:cNvPr id="115725" name="Text Box 13"/>
            <p:cNvSpPr txBox="1">
              <a:spLocks noChangeArrowheads="1"/>
            </p:cNvSpPr>
            <p:nvPr/>
          </p:nvSpPr>
          <p:spPr bwMode="auto">
            <a:xfrm>
              <a:off x="2971" y="3517"/>
              <a:ext cx="2631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ym typeface="Symbol" panose="05050102010706020507" pitchFamily="18" charset="2"/>
                </a:rPr>
                <a:t>průběh střídavé složky </a:t>
              </a:r>
            </a:p>
            <a:p>
              <a:pPr algn="r">
                <a:buFontTx/>
                <a:buNone/>
              </a:pPr>
              <a:r>
                <a:rPr lang="cs-CZ" altLang="cs-CZ" sz="1800" dirty="0">
                  <a:sym typeface="Symbol" panose="05050102010706020507" pitchFamily="18" charset="2"/>
                </a:rPr>
                <a:t>indukčního toku</a:t>
              </a:r>
            </a:p>
          </p:txBody>
        </p:sp>
        <p:sp>
          <p:nvSpPr>
            <p:cNvPr id="115726" name="Line 14"/>
            <p:cNvSpPr>
              <a:spLocks noChangeShapeType="1"/>
            </p:cNvSpPr>
            <p:nvPr/>
          </p:nvSpPr>
          <p:spPr bwMode="auto">
            <a:xfrm>
              <a:off x="3069" y="3653"/>
              <a:ext cx="59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115730" name="Group 18"/>
          <p:cNvGrpSpPr>
            <a:grpSpLocks/>
          </p:cNvGrpSpPr>
          <p:nvPr/>
        </p:nvGrpSpPr>
        <p:grpSpPr bwMode="auto">
          <a:xfrm>
            <a:off x="1692275" y="4797425"/>
            <a:ext cx="7056438" cy="366713"/>
            <a:chOff x="1066" y="3022"/>
            <a:chExt cx="4445" cy="231"/>
          </a:xfrm>
        </p:grpSpPr>
        <p:sp>
          <p:nvSpPr>
            <p:cNvPr id="115728" name="Text Box 16"/>
            <p:cNvSpPr txBox="1">
              <a:spLocks noChangeArrowheads="1"/>
            </p:cNvSpPr>
            <p:nvPr/>
          </p:nvSpPr>
          <p:spPr bwMode="auto">
            <a:xfrm>
              <a:off x="1066" y="3022"/>
              <a:ext cx="444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ym typeface="Symbol" panose="05050102010706020507" pitchFamily="18" charset="2"/>
                </a:rPr>
                <a:t>průběh stejnosměrné složky indukčního toku</a:t>
              </a:r>
            </a:p>
          </p:txBody>
        </p:sp>
        <p:sp>
          <p:nvSpPr>
            <p:cNvPr id="115729" name="Line 17"/>
            <p:cNvSpPr>
              <a:spLocks noChangeShapeType="1"/>
            </p:cNvSpPr>
            <p:nvPr/>
          </p:nvSpPr>
          <p:spPr bwMode="auto">
            <a:xfrm>
              <a:off x="1232" y="3158"/>
              <a:ext cx="1006" cy="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84213" y="331788"/>
            <a:ext cx="79200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Vytvoření jádrového magnetického obvodu trojfázového transformátoru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4088"/>
            <a:ext cx="8569325" cy="32924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121400" y="2349500"/>
            <a:ext cx="2663825" cy="3167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50825" y="5876925"/>
            <a:ext cx="7850188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3 samostatné transformátory, součet okamžitých hodnot toků na prostředním sloupku je nulový </a:t>
            </a:r>
            <a:r>
              <a:rPr lang="cs-CZ" altLang="cs-CZ" sz="2000">
                <a:sym typeface="Symbol" panose="05050102010706020507" pitchFamily="18" charset="2"/>
              </a:rPr>
              <a:t> sloupek lze odstranit.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4787900" y="6237288"/>
            <a:ext cx="2736850" cy="2873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492500" y="2349500"/>
            <a:ext cx="2447925" cy="309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/>
      <p:bldP spid="59399" grpId="1" animBg="1"/>
      <p:bldP spid="59400" grpId="0"/>
      <p:bldP spid="59401" grpId="0" animBg="1"/>
      <p:bldP spid="59401" grpId="1" animBg="1"/>
      <p:bldP spid="59398" grpId="0" animBg="1"/>
      <p:bldP spid="5939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8486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699" name="Group 11"/>
          <p:cNvGrpSpPr>
            <a:grpSpLocks/>
          </p:cNvGrpSpPr>
          <p:nvPr/>
        </p:nvGrpSpPr>
        <p:grpSpPr bwMode="auto">
          <a:xfrm>
            <a:off x="1979613" y="4868863"/>
            <a:ext cx="7056437" cy="366712"/>
            <a:chOff x="1066" y="3022"/>
            <a:chExt cx="4445" cy="231"/>
          </a:xfrm>
        </p:grpSpPr>
        <p:sp>
          <p:nvSpPr>
            <p:cNvPr id="114700" name="Text Box 12"/>
            <p:cNvSpPr txBox="1">
              <a:spLocks noChangeArrowheads="1"/>
            </p:cNvSpPr>
            <p:nvPr/>
          </p:nvSpPr>
          <p:spPr bwMode="auto">
            <a:xfrm>
              <a:off x="1066" y="3022"/>
              <a:ext cx="4445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ym typeface="Symbol" panose="05050102010706020507" pitchFamily="18" charset="2"/>
                </a:rPr>
                <a:t>průběh stejnosměrné složky indukčního toku</a:t>
              </a:r>
            </a:p>
          </p:txBody>
        </p:sp>
        <p:sp>
          <p:nvSpPr>
            <p:cNvPr id="114701" name="Line 13"/>
            <p:cNvSpPr>
              <a:spLocks noChangeShapeType="1"/>
            </p:cNvSpPr>
            <p:nvPr/>
          </p:nvSpPr>
          <p:spPr bwMode="auto">
            <a:xfrm>
              <a:off x="1232" y="3158"/>
              <a:ext cx="1006" cy="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114702" name="Group 14"/>
          <p:cNvGrpSpPr>
            <a:grpSpLocks/>
          </p:cNvGrpSpPr>
          <p:nvPr/>
        </p:nvGrpSpPr>
        <p:grpSpPr bwMode="auto">
          <a:xfrm>
            <a:off x="1187450" y="549275"/>
            <a:ext cx="2952750" cy="366713"/>
            <a:chOff x="1020" y="3158"/>
            <a:chExt cx="1860" cy="231"/>
          </a:xfrm>
        </p:grpSpPr>
        <p:sp>
          <p:nvSpPr>
            <p:cNvPr id="114703" name="Text Box 15"/>
            <p:cNvSpPr txBox="1">
              <a:spLocks noChangeArrowheads="1"/>
            </p:cNvSpPr>
            <p:nvPr/>
          </p:nvSpPr>
          <p:spPr bwMode="auto">
            <a:xfrm>
              <a:off x="1020" y="3158"/>
              <a:ext cx="186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ym typeface="Symbol" panose="05050102010706020507" pitchFamily="18" charset="2"/>
                </a:rPr>
                <a:t>průběh napětí</a:t>
              </a:r>
            </a:p>
          </p:txBody>
        </p:sp>
        <p:sp>
          <p:nvSpPr>
            <p:cNvPr id="114704" name="Line 16"/>
            <p:cNvSpPr>
              <a:spLocks noChangeShapeType="1"/>
            </p:cNvSpPr>
            <p:nvPr/>
          </p:nvSpPr>
          <p:spPr bwMode="auto">
            <a:xfrm>
              <a:off x="1156" y="3294"/>
              <a:ext cx="544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114705" name="Group 17"/>
          <p:cNvGrpSpPr>
            <a:grpSpLocks/>
          </p:cNvGrpSpPr>
          <p:nvPr/>
        </p:nvGrpSpPr>
        <p:grpSpPr bwMode="auto">
          <a:xfrm>
            <a:off x="4572000" y="549275"/>
            <a:ext cx="4176713" cy="641350"/>
            <a:chOff x="2971" y="3517"/>
            <a:chExt cx="2631" cy="404"/>
          </a:xfrm>
        </p:grpSpPr>
        <p:sp>
          <p:nvSpPr>
            <p:cNvPr id="114706" name="Text Box 18"/>
            <p:cNvSpPr txBox="1">
              <a:spLocks noChangeArrowheads="1"/>
            </p:cNvSpPr>
            <p:nvPr/>
          </p:nvSpPr>
          <p:spPr bwMode="auto">
            <a:xfrm>
              <a:off x="2971" y="3517"/>
              <a:ext cx="2631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cs-CZ" altLang="cs-CZ" sz="1800" dirty="0">
                  <a:sym typeface="Symbol" panose="05050102010706020507" pitchFamily="18" charset="2"/>
                </a:rPr>
                <a:t>průběh střídavé složky </a:t>
              </a:r>
            </a:p>
            <a:p>
              <a:pPr algn="r">
                <a:buFontTx/>
                <a:buNone/>
              </a:pPr>
              <a:r>
                <a:rPr lang="cs-CZ" altLang="cs-CZ" sz="1800" dirty="0">
                  <a:sym typeface="Symbol" panose="05050102010706020507" pitchFamily="18" charset="2"/>
                </a:rPr>
                <a:t>indukčního toku</a:t>
              </a:r>
            </a:p>
          </p:txBody>
        </p:sp>
        <p:sp>
          <p:nvSpPr>
            <p:cNvPr id="114707" name="Line 19"/>
            <p:cNvSpPr>
              <a:spLocks noChangeShapeType="1"/>
            </p:cNvSpPr>
            <p:nvPr/>
          </p:nvSpPr>
          <p:spPr bwMode="auto">
            <a:xfrm>
              <a:off x="3069" y="3653"/>
              <a:ext cx="59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114711" name="Group 23"/>
          <p:cNvGrpSpPr>
            <a:grpSpLocks/>
          </p:cNvGrpSpPr>
          <p:nvPr/>
        </p:nvGrpSpPr>
        <p:grpSpPr bwMode="auto">
          <a:xfrm>
            <a:off x="4716463" y="4430713"/>
            <a:ext cx="4319587" cy="366712"/>
            <a:chOff x="2835" y="3430"/>
            <a:chExt cx="2721" cy="231"/>
          </a:xfrm>
        </p:grpSpPr>
        <p:sp>
          <p:nvSpPr>
            <p:cNvPr id="114709" name="Text Box 21"/>
            <p:cNvSpPr txBox="1">
              <a:spLocks noChangeArrowheads="1"/>
            </p:cNvSpPr>
            <p:nvPr/>
          </p:nvSpPr>
          <p:spPr bwMode="auto">
            <a:xfrm>
              <a:off x="2835" y="3430"/>
              <a:ext cx="2721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ym typeface="Symbol" panose="05050102010706020507" pitchFamily="18" charset="2"/>
                </a:rPr>
                <a:t>výsledný indukční tok</a:t>
              </a:r>
            </a:p>
          </p:txBody>
        </p:sp>
        <p:sp>
          <p:nvSpPr>
            <p:cNvPr id="114710" name="Line 22"/>
            <p:cNvSpPr>
              <a:spLocks noChangeShapeType="1"/>
            </p:cNvSpPr>
            <p:nvPr/>
          </p:nvSpPr>
          <p:spPr bwMode="auto">
            <a:xfrm>
              <a:off x="2925" y="3566"/>
              <a:ext cx="100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179388" y="5373688"/>
            <a:ext cx="8713787" cy="13017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>
                <a:sym typeface="Symbol" panose="05050102010706020507" pitchFamily="18" charset="2"/>
              </a:rPr>
              <a:t>Je-li při připojení transformátoru okamžitá hodnota napětí nulová je maximální stejnosměrná složka a tím i maximální amplituda výsledného indukčního toku.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cs-CZ" altLang="cs-CZ" sz="1800">
                <a:sym typeface="Symbol" panose="05050102010706020507" pitchFamily="18" charset="2"/>
              </a:rPr>
              <a:t>Jaká je maximální hodnota výsledné amplitudy ?   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cs-CZ" altLang="cs-CZ" sz="1800" u="sng">
                <a:sym typeface="Symbol" panose="05050102010706020507" pitchFamily="18" charset="2"/>
              </a:rPr>
              <a:t>Téměř dvojnásobná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7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7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7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4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4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2" grpId="0" uiExpand="1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73" name="Text Box 37"/>
          <p:cNvSpPr txBox="1">
            <a:spLocks noChangeArrowheads="1"/>
          </p:cNvSpPr>
          <p:nvPr/>
        </p:nvSpPr>
        <p:spPr bwMode="auto">
          <a:xfrm>
            <a:off x="5508625" y="476250"/>
            <a:ext cx="27352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ym typeface="Symbol" panose="05050102010706020507" pitchFamily="18" charset="2"/>
              </a:rPr>
              <a:t>Magnetizační křivka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763713" y="4365625"/>
            <a:ext cx="7056437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Počáteční hodnota proudu naprázdno I</a:t>
            </a:r>
            <a:r>
              <a:rPr lang="cs-CZ" altLang="cs-CZ" sz="2000" baseline="-25000">
                <a:sym typeface="Symbol" panose="05050102010706020507" pitchFamily="18" charset="2"/>
              </a:rPr>
              <a:t>0max</a:t>
            </a:r>
            <a:r>
              <a:rPr lang="cs-CZ" altLang="cs-CZ" sz="2000">
                <a:sym typeface="Symbol" panose="05050102010706020507" pitchFamily="18" charset="2"/>
              </a:rPr>
              <a:t> = (20 – 60)I</a:t>
            </a:r>
            <a:r>
              <a:rPr lang="cs-CZ" altLang="cs-CZ" sz="2000" baseline="-25000">
                <a:sym typeface="Symbol" panose="05050102010706020507" pitchFamily="18" charset="2"/>
              </a:rPr>
              <a:t>0n</a:t>
            </a:r>
            <a:r>
              <a:rPr lang="cs-CZ" altLang="cs-CZ" sz="200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179388" y="5084763"/>
            <a:ext cx="8713787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Absolutní hodnota je dána proudem jmenovitým naprázdno.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Je-li i</a:t>
            </a:r>
            <a:r>
              <a:rPr lang="cs-CZ" altLang="cs-CZ" sz="2000" baseline="-25000">
                <a:sym typeface="Symbol" panose="05050102010706020507" pitchFamily="18" charset="2"/>
              </a:rPr>
              <a:t>0%</a:t>
            </a:r>
            <a:r>
              <a:rPr lang="cs-CZ" altLang="cs-CZ" sz="2000">
                <a:sym typeface="Symbol" panose="05050102010706020507" pitchFamily="18" charset="2"/>
              </a:rPr>
              <a:t> = 10 %, je maximální proudový ráz I</a:t>
            </a:r>
            <a:r>
              <a:rPr lang="cs-CZ" altLang="cs-CZ" sz="2000" baseline="-25000">
                <a:sym typeface="Symbol" panose="05050102010706020507" pitchFamily="18" charset="2"/>
              </a:rPr>
              <a:t>0max</a:t>
            </a:r>
            <a:r>
              <a:rPr lang="cs-CZ" altLang="cs-CZ" sz="2000">
                <a:sym typeface="Symbol" panose="05050102010706020507" pitchFamily="18" charset="2"/>
              </a:rPr>
              <a:t> = 6*I</a:t>
            </a:r>
            <a:r>
              <a:rPr lang="cs-CZ" altLang="cs-CZ" sz="2000" baseline="-25000">
                <a:sym typeface="Symbol" panose="05050102010706020507" pitchFamily="18" charset="2"/>
              </a:rPr>
              <a:t>n</a:t>
            </a:r>
            <a:r>
              <a:rPr lang="cs-CZ" altLang="cs-CZ" sz="2000">
                <a:sym typeface="Symbol" panose="05050102010706020507" pitchFamily="18" charset="2"/>
              </a:rPr>
              <a:t> 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Pro jištění transformátoru se používají jističe s charakteristikou D</a:t>
            </a:r>
            <a:endParaRPr lang="cs-CZ" altLang="cs-CZ" sz="2000" u="sng">
              <a:sym typeface="Symbol" panose="05050102010706020507" pitchFamily="18" charset="2"/>
            </a:endParaRPr>
          </a:p>
        </p:txBody>
      </p:sp>
      <p:sp>
        <p:nvSpPr>
          <p:cNvPr id="116755" name="Freeform 19"/>
          <p:cNvSpPr>
            <a:spLocks/>
          </p:cNvSpPr>
          <p:nvPr/>
        </p:nvSpPr>
        <p:spPr bwMode="auto">
          <a:xfrm>
            <a:off x="684213" y="765175"/>
            <a:ext cx="5040312" cy="2951163"/>
          </a:xfrm>
          <a:custGeom>
            <a:avLst/>
            <a:gdLst>
              <a:gd name="T0" fmla="*/ 0 w 3175"/>
              <a:gd name="T1" fmla="*/ 1859 h 1859"/>
              <a:gd name="T2" fmla="*/ 90 w 3175"/>
              <a:gd name="T3" fmla="*/ 952 h 1859"/>
              <a:gd name="T4" fmla="*/ 272 w 3175"/>
              <a:gd name="T5" fmla="*/ 589 h 1859"/>
              <a:gd name="T6" fmla="*/ 998 w 3175"/>
              <a:gd name="T7" fmla="*/ 317 h 1859"/>
              <a:gd name="T8" fmla="*/ 3175 w 3175"/>
              <a:gd name="T9" fmla="*/ 0 h 1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5" h="1859">
                <a:moveTo>
                  <a:pt x="0" y="1859"/>
                </a:moveTo>
                <a:cubicBezTo>
                  <a:pt x="22" y="1511"/>
                  <a:pt x="45" y="1164"/>
                  <a:pt x="90" y="952"/>
                </a:cubicBezTo>
                <a:cubicBezTo>
                  <a:pt x="135" y="740"/>
                  <a:pt x="121" y="695"/>
                  <a:pt x="272" y="589"/>
                </a:cubicBezTo>
                <a:cubicBezTo>
                  <a:pt x="423" y="483"/>
                  <a:pt x="514" y="415"/>
                  <a:pt x="998" y="317"/>
                </a:cubicBezTo>
                <a:cubicBezTo>
                  <a:pt x="1482" y="219"/>
                  <a:pt x="2328" y="109"/>
                  <a:pt x="3175" y="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116770" name="Group 34"/>
          <p:cNvGrpSpPr>
            <a:grpSpLocks/>
          </p:cNvGrpSpPr>
          <p:nvPr/>
        </p:nvGrpSpPr>
        <p:grpSpPr bwMode="auto">
          <a:xfrm>
            <a:off x="395288" y="333375"/>
            <a:ext cx="6192837" cy="3802063"/>
            <a:chOff x="249" y="210"/>
            <a:chExt cx="3901" cy="2395"/>
          </a:xfrm>
        </p:grpSpPr>
        <p:sp>
          <p:nvSpPr>
            <p:cNvPr id="116753" name="Freeform 17"/>
            <p:cNvSpPr>
              <a:spLocks/>
            </p:cNvSpPr>
            <p:nvPr/>
          </p:nvSpPr>
          <p:spPr bwMode="auto">
            <a:xfrm>
              <a:off x="431" y="300"/>
              <a:ext cx="3538" cy="2041"/>
            </a:xfrm>
            <a:custGeom>
              <a:avLst/>
              <a:gdLst>
                <a:gd name="T0" fmla="*/ 0 w 3538"/>
                <a:gd name="T1" fmla="*/ 0 h 2041"/>
                <a:gd name="T2" fmla="*/ 0 w 3538"/>
                <a:gd name="T3" fmla="*/ 2041 h 2041"/>
                <a:gd name="T4" fmla="*/ 3538 w 3538"/>
                <a:gd name="T5" fmla="*/ 2041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38" h="2041">
                  <a:moveTo>
                    <a:pt x="0" y="0"/>
                  </a:moveTo>
                  <a:lnTo>
                    <a:pt x="0" y="2041"/>
                  </a:lnTo>
                  <a:lnTo>
                    <a:pt x="3538" y="204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6757" name="Text Box 21"/>
            <p:cNvSpPr txBox="1">
              <a:spLocks noChangeArrowheads="1"/>
            </p:cNvSpPr>
            <p:nvPr/>
          </p:nvSpPr>
          <p:spPr bwMode="auto">
            <a:xfrm>
              <a:off x="249" y="210"/>
              <a:ext cx="1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116762" name="Text Box 26"/>
            <p:cNvSpPr txBox="1">
              <a:spLocks noChangeArrowheads="1"/>
            </p:cNvSpPr>
            <p:nvPr/>
          </p:nvSpPr>
          <p:spPr bwMode="auto">
            <a:xfrm>
              <a:off x="4014" y="2432"/>
              <a:ext cx="1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ym typeface="Symbol" panose="05050102010706020507" pitchFamily="18" charset="2"/>
                </a:rPr>
                <a:t>I</a:t>
              </a:r>
              <a:r>
                <a:rPr lang="cs-CZ" altLang="cs-CZ" sz="1800" baseline="-25000">
                  <a:sym typeface="Symbol" panose="05050102010706020507" pitchFamily="18" charset="2"/>
                </a:rPr>
                <a:t>0</a:t>
              </a:r>
            </a:p>
          </p:txBody>
        </p:sp>
      </p:grpSp>
      <p:grpSp>
        <p:nvGrpSpPr>
          <p:cNvPr id="116771" name="Group 35"/>
          <p:cNvGrpSpPr>
            <a:grpSpLocks/>
          </p:cNvGrpSpPr>
          <p:nvPr/>
        </p:nvGrpSpPr>
        <p:grpSpPr bwMode="auto">
          <a:xfrm>
            <a:off x="179388" y="2001838"/>
            <a:ext cx="865187" cy="2062162"/>
            <a:chOff x="113" y="1261"/>
            <a:chExt cx="545" cy="1299"/>
          </a:xfrm>
        </p:grpSpPr>
        <p:sp>
          <p:nvSpPr>
            <p:cNvPr id="116760" name="Text Box 24"/>
            <p:cNvSpPr txBox="1">
              <a:spLocks noChangeArrowheads="1"/>
            </p:cNvSpPr>
            <p:nvPr/>
          </p:nvSpPr>
          <p:spPr bwMode="auto">
            <a:xfrm>
              <a:off x="385" y="2387"/>
              <a:ext cx="2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ym typeface="Symbol" panose="05050102010706020507" pitchFamily="18" charset="2"/>
                </a:rPr>
                <a:t>I</a:t>
              </a:r>
              <a:r>
                <a:rPr lang="cs-CZ" altLang="cs-CZ" sz="1800" baseline="-25000">
                  <a:sym typeface="Symbol" panose="05050102010706020507" pitchFamily="18" charset="2"/>
                </a:rPr>
                <a:t>n0</a:t>
              </a:r>
            </a:p>
          </p:txBody>
        </p:sp>
        <p:sp>
          <p:nvSpPr>
            <p:cNvPr id="116761" name="Text Box 25"/>
            <p:cNvSpPr txBox="1">
              <a:spLocks noChangeArrowheads="1"/>
            </p:cNvSpPr>
            <p:nvPr/>
          </p:nvSpPr>
          <p:spPr bwMode="auto">
            <a:xfrm>
              <a:off x="113" y="1261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ym typeface="Symbol" panose="05050102010706020507" pitchFamily="18" charset="2"/>
                </a:rPr>
                <a:t></a:t>
              </a:r>
              <a:r>
                <a:rPr lang="cs-CZ" altLang="cs-CZ" sz="1800" baseline="-25000">
                  <a:sym typeface="Symbol" panose="05050102010706020507" pitchFamily="18" charset="2"/>
                </a:rPr>
                <a:t>n0</a:t>
              </a:r>
            </a:p>
          </p:txBody>
        </p:sp>
        <p:sp>
          <p:nvSpPr>
            <p:cNvPr id="116765" name="Freeform 29"/>
            <p:cNvSpPr>
              <a:spLocks/>
            </p:cNvSpPr>
            <p:nvPr/>
          </p:nvSpPr>
          <p:spPr bwMode="auto">
            <a:xfrm>
              <a:off x="431" y="1344"/>
              <a:ext cx="90" cy="997"/>
            </a:xfrm>
            <a:custGeom>
              <a:avLst/>
              <a:gdLst>
                <a:gd name="T0" fmla="*/ 0 w 90"/>
                <a:gd name="T1" fmla="*/ 0 h 997"/>
                <a:gd name="T2" fmla="*/ 90 w 90"/>
                <a:gd name="T3" fmla="*/ 0 h 997"/>
                <a:gd name="T4" fmla="*/ 90 w 90"/>
                <a:gd name="T5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997">
                  <a:moveTo>
                    <a:pt x="0" y="0"/>
                  </a:moveTo>
                  <a:lnTo>
                    <a:pt x="90" y="0"/>
                  </a:lnTo>
                  <a:lnTo>
                    <a:pt x="90" y="997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116772" name="Group 36"/>
          <p:cNvGrpSpPr>
            <a:grpSpLocks/>
          </p:cNvGrpSpPr>
          <p:nvPr/>
        </p:nvGrpSpPr>
        <p:grpSpPr bwMode="auto">
          <a:xfrm>
            <a:off x="684213" y="549275"/>
            <a:ext cx="4248150" cy="3514725"/>
            <a:chOff x="431" y="346"/>
            <a:chExt cx="2676" cy="2214"/>
          </a:xfrm>
        </p:grpSpPr>
        <p:sp>
          <p:nvSpPr>
            <p:cNvPr id="116759" name="Text Box 23"/>
            <p:cNvSpPr txBox="1">
              <a:spLocks noChangeArrowheads="1"/>
            </p:cNvSpPr>
            <p:nvPr/>
          </p:nvSpPr>
          <p:spPr bwMode="auto">
            <a:xfrm>
              <a:off x="476" y="346"/>
              <a:ext cx="4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ym typeface="Symbol" panose="05050102010706020507" pitchFamily="18" charset="2"/>
                </a:rPr>
                <a:t></a:t>
              </a:r>
              <a:r>
                <a:rPr lang="cs-CZ" altLang="cs-CZ" sz="1800" baseline="-25000">
                  <a:sym typeface="Symbol" panose="05050102010706020507" pitchFamily="18" charset="2"/>
                </a:rPr>
                <a:t>0max</a:t>
              </a:r>
            </a:p>
          </p:txBody>
        </p:sp>
        <p:sp>
          <p:nvSpPr>
            <p:cNvPr id="116763" name="Text Box 27"/>
            <p:cNvSpPr txBox="1">
              <a:spLocks noChangeArrowheads="1"/>
            </p:cNvSpPr>
            <p:nvPr/>
          </p:nvSpPr>
          <p:spPr bwMode="auto">
            <a:xfrm>
              <a:off x="2699" y="2387"/>
              <a:ext cx="4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90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69988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>
                  <a:sym typeface="Symbol" panose="05050102010706020507" pitchFamily="18" charset="2"/>
                </a:rPr>
                <a:t>I</a:t>
              </a:r>
              <a:r>
                <a:rPr lang="cs-CZ" altLang="cs-CZ" sz="1800" baseline="-25000">
                  <a:sym typeface="Symbol" panose="05050102010706020507" pitchFamily="18" charset="2"/>
                </a:rPr>
                <a:t>0max</a:t>
              </a:r>
            </a:p>
          </p:txBody>
        </p:sp>
        <p:sp>
          <p:nvSpPr>
            <p:cNvPr id="116766" name="Freeform 30"/>
            <p:cNvSpPr>
              <a:spLocks/>
            </p:cNvSpPr>
            <p:nvPr/>
          </p:nvSpPr>
          <p:spPr bwMode="auto">
            <a:xfrm>
              <a:off x="431" y="572"/>
              <a:ext cx="2449" cy="1769"/>
            </a:xfrm>
            <a:custGeom>
              <a:avLst/>
              <a:gdLst>
                <a:gd name="T0" fmla="*/ 0 w 2449"/>
                <a:gd name="T1" fmla="*/ 0 h 1769"/>
                <a:gd name="T2" fmla="*/ 2449 w 2449"/>
                <a:gd name="T3" fmla="*/ 0 h 1769"/>
                <a:gd name="T4" fmla="*/ 2449 w 2449"/>
                <a:gd name="T5" fmla="*/ 1769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9" h="1769">
                  <a:moveTo>
                    <a:pt x="0" y="0"/>
                  </a:moveTo>
                  <a:lnTo>
                    <a:pt x="2449" y="0"/>
                  </a:lnTo>
                  <a:lnTo>
                    <a:pt x="2449" y="1769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5292725" y="1125538"/>
            <a:ext cx="3600450" cy="9159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ym typeface="Symbol" panose="05050102010706020507" pitchFamily="18" charset="2"/>
              </a:rPr>
              <a:t>Velikost proudu naprázdno při připojení transformátoru k síti  - mezní stav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7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7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7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6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6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73" grpId="0" animBg="1"/>
      <p:bldP spid="116740" grpId="0" animBg="1"/>
      <p:bldP spid="116751" grpId="0" build="allAtOnce" animBg="1"/>
      <p:bldP spid="116755" grpId="0" animBg="1"/>
      <p:bldP spid="11676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Autotransformátor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8713787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je transformátor, který má pouze jedno vinutí s odbočkou </a:t>
            </a:r>
            <a:r>
              <a:rPr lang="cs-CZ" altLang="cs-CZ" sz="2000">
                <a:sym typeface="Symbol" panose="05050102010706020507" pitchFamily="18" charset="2"/>
              </a:rPr>
              <a:t> vstupní a výstupní strana je galvanicky spojena. 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916238" y="3255963"/>
            <a:ext cx="5976937" cy="10366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1611313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1611313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1611313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1611313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1611313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11313" algn="l"/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200" u="sng"/>
              <a:t>Rozdělení:</a:t>
            </a:r>
            <a:r>
              <a:rPr lang="cs-CZ" altLang="cs-CZ" sz="2000"/>
              <a:t>	-	snižovací (U</a:t>
            </a:r>
            <a:r>
              <a:rPr lang="cs-CZ" altLang="cs-CZ" sz="2000" baseline="-25000"/>
              <a:t>1</a:t>
            </a:r>
            <a:r>
              <a:rPr lang="cs-CZ" altLang="cs-CZ" sz="2000"/>
              <a:t> </a:t>
            </a:r>
            <a:r>
              <a:rPr lang="en-US" altLang="cs-CZ" sz="2000">
                <a:cs typeface="Arial" panose="020B0604020202020204" pitchFamily="34" charset="0"/>
              </a:rPr>
              <a:t>&gt;</a:t>
            </a:r>
            <a:r>
              <a:rPr lang="cs-CZ" altLang="cs-CZ" sz="2000">
                <a:cs typeface="Arial" panose="020B0604020202020204" pitchFamily="34" charset="0"/>
              </a:rPr>
              <a:t> U</a:t>
            </a:r>
            <a:r>
              <a:rPr lang="cs-CZ" altLang="cs-CZ" sz="2000" baseline="-25000">
                <a:cs typeface="Arial" panose="020B0604020202020204" pitchFamily="34" charset="0"/>
              </a:rPr>
              <a:t>2</a:t>
            </a:r>
            <a:r>
              <a:rPr lang="cs-CZ" altLang="cs-CZ" sz="2000">
                <a:cs typeface="Arial" panose="020B0604020202020204" pitchFamily="34" charset="0"/>
              </a:rPr>
              <a:t>)</a:t>
            </a:r>
          </a:p>
          <a:p>
            <a:pPr>
              <a:buFontTx/>
              <a:buNone/>
            </a:pPr>
            <a:r>
              <a:rPr lang="cs-CZ" altLang="cs-CZ" sz="2000">
                <a:cs typeface="Arial" panose="020B0604020202020204" pitchFamily="34" charset="0"/>
              </a:rPr>
              <a:t>	-	zvyšovací (</a:t>
            </a:r>
            <a:r>
              <a:rPr lang="cs-CZ" altLang="cs-CZ" sz="2000"/>
              <a:t>U</a:t>
            </a:r>
            <a:r>
              <a:rPr lang="cs-CZ" altLang="cs-CZ" sz="2000" baseline="-25000"/>
              <a:t>1</a:t>
            </a:r>
            <a:r>
              <a:rPr lang="cs-CZ" altLang="cs-CZ" sz="2000"/>
              <a:t> </a:t>
            </a:r>
            <a:r>
              <a:rPr lang="en-US" altLang="cs-CZ" sz="2000">
                <a:cs typeface="Arial" panose="020B0604020202020204" pitchFamily="34" charset="0"/>
              </a:rPr>
              <a:t>&lt;</a:t>
            </a:r>
            <a:r>
              <a:rPr lang="cs-CZ" altLang="cs-CZ" sz="2000">
                <a:cs typeface="Arial" panose="020B0604020202020204" pitchFamily="34" charset="0"/>
              </a:rPr>
              <a:t> U</a:t>
            </a:r>
            <a:r>
              <a:rPr lang="cs-CZ" altLang="cs-CZ" sz="2000" baseline="-25000">
                <a:cs typeface="Arial" panose="020B0604020202020204" pitchFamily="34" charset="0"/>
              </a:rPr>
              <a:t>2</a:t>
            </a:r>
            <a:r>
              <a:rPr lang="cs-CZ" altLang="cs-CZ" sz="2000">
                <a:cs typeface="Arial" panose="020B0604020202020204" pitchFamily="34" charset="0"/>
              </a:rPr>
              <a:t>)</a:t>
            </a:r>
          </a:p>
          <a:p>
            <a:pPr>
              <a:buFontTx/>
              <a:buNone/>
            </a:pPr>
            <a:r>
              <a:rPr lang="cs-CZ" altLang="cs-CZ" sz="2000">
                <a:cs typeface="Arial" panose="020B0604020202020204" pitchFamily="34" charset="0"/>
              </a:rPr>
              <a:t>	-	regulační (zpravidla U</a:t>
            </a:r>
            <a:r>
              <a:rPr lang="cs-CZ" altLang="cs-CZ" sz="2000" baseline="-25000">
                <a:cs typeface="Arial" panose="020B0604020202020204" pitchFamily="34" charset="0"/>
              </a:rPr>
              <a:t>2</a:t>
            </a:r>
            <a:r>
              <a:rPr lang="cs-CZ" altLang="cs-CZ" sz="2000">
                <a:cs typeface="Arial" panose="020B0604020202020204" pitchFamily="34" charset="0"/>
              </a:rPr>
              <a:t> = 0 – U</a:t>
            </a:r>
            <a:r>
              <a:rPr lang="cs-CZ" altLang="cs-CZ" sz="2000" baseline="-25000">
                <a:cs typeface="Arial" panose="020B0604020202020204" pitchFamily="34" charset="0"/>
              </a:rPr>
              <a:t>1</a:t>
            </a:r>
            <a:r>
              <a:rPr lang="cs-CZ" altLang="cs-CZ" sz="2000">
                <a:cs typeface="Arial" panose="020B0604020202020204" pitchFamily="34" charset="0"/>
              </a:rPr>
              <a:t>)</a:t>
            </a:r>
            <a:endParaRPr lang="cs-CZ" altLang="cs-CZ" sz="2000">
              <a:sym typeface="Symbol" panose="05050102010706020507" pitchFamily="18" charset="2"/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79388" y="1846263"/>
            <a:ext cx="8713787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Část vinutí je společná pro vstupní a výstupní vinutí a vinutím N2 prochází rozdíl proudů I</a:t>
            </a:r>
            <a:r>
              <a:rPr lang="cs-CZ" altLang="cs-CZ" sz="2000" baseline="-25000"/>
              <a:t>1</a:t>
            </a:r>
            <a:r>
              <a:rPr lang="cs-CZ" altLang="cs-CZ" sz="2000"/>
              <a:t> – I</a:t>
            </a:r>
            <a:r>
              <a:rPr lang="cs-CZ" altLang="cs-CZ" sz="2000" baseline="-25000"/>
              <a:t>2</a:t>
            </a:r>
            <a:r>
              <a:rPr lang="cs-CZ" altLang="cs-CZ" sz="2000"/>
              <a:t> (menší průřez) </a:t>
            </a:r>
            <a:r>
              <a:rPr lang="cs-CZ" altLang="cs-CZ" sz="2000">
                <a:sym typeface="Symbol" panose="05050102010706020507" pitchFamily="18" charset="2"/>
              </a:rPr>
              <a:t> </a:t>
            </a:r>
            <a:r>
              <a:rPr lang="cs-CZ" altLang="cs-CZ" sz="2000"/>
              <a:t>úsporný transformátor. </a:t>
            </a:r>
            <a:r>
              <a:rPr lang="cs-CZ" altLang="cs-CZ" sz="2000" u="sng"/>
              <a:t>Čím menší je rozdíl obou napětím, tím je úspora vyšší.</a:t>
            </a:r>
            <a:endParaRPr lang="cs-CZ" altLang="cs-CZ" sz="2000" u="sng">
              <a:sym typeface="Symbol" panose="05050102010706020507" pitchFamily="18" charset="2"/>
            </a:endParaRPr>
          </a:p>
        </p:txBody>
      </p:sp>
      <p:sp>
        <p:nvSpPr>
          <p:cNvPr id="88121" name="Line 57"/>
          <p:cNvSpPr>
            <a:spLocks noChangeShapeType="1"/>
          </p:cNvSpPr>
          <p:nvPr/>
        </p:nvSpPr>
        <p:spPr bwMode="auto">
          <a:xfrm>
            <a:off x="2843213" y="5157788"/>
            <a:ext cx="0" cy="1150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88126" name="Group 62"/>
          <p:cNvGrpSpPr>
            <a:grpSpLocks/>
          </p:cNvGrpSpPr>
          <p:nvPr/>
        </p:nvGrpSpPr>
        <p:grpSpPr bwMode="auto">
          <a:xfrm>
            <a:off x="468313" y="3502025"/>
            <a:ext cx="2446337" cy="3022600"/>
            <a:chOff x="295" y="2206"/>
            <a:chExt cx="1541" cy="1904"/>
          </a:xfrm>
        </p:grpSpPr>
        <p:grpSp>
          <p:nvGrpSpPr>
            <p:cNvPr id="88074" name="Group 10"/>
            <p:cNvGrpSpPr>
              <a:grpSpLocks/>
            </p:cNvGrpSpPr>
            <p:nvPr/>
          </p:nvGrpSpPr>
          <p:grpSpPr bwMode="auto">
            <a:xfrm>
              <a:off x="883" y="2296"/>
              <a:ext cx="92" cy="816"/>
              <a:chOff x="3920" y="2795"/>
              <a:chExt cx="92" cy="816"/>
            </a:xfrm>
          </p:grpSpPr>
          <p:sp>
            <p:nvSpPr>
              <p:cNvPr id="88075" name="Arc 11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8076" name="Arc 12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8077" name="Arc 13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8078" name="Arc 14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8079" name="Arc 15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8080" name="Arc 16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8081" name="Line 17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82" name="Line 18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8083" name="Group 19"/>
            <p:cNvGrpSpPr>
              <a:grpSpLocks/>
            </p:cNvGrpSpPr>
            <p:nvPr/>
          </p:nvGrpSpPr>
          <p:grpSpPr bwMode="auto">
            <a:xfrm>
              <a:off x="883" y="3203"/>
              <a:ext cx="92" cy="816"/>
              <a:chOff x="3920" y="2795"/>
              <a:chExt cx="92" cy="816"/>
            </a:xfrm>
          </p:grpSpPr>
          <p:sp>
            <p:nvSpPr>
              <p:cNvPr id="88084" name="Arc 20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8085" name="Arc 21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8086" name="Arc 22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8087" name="Arc 23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8088" name="Arc 24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8089" name="Arc 25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8090" name="Line 26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91" name="Line 27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101" name="Oval 37"/>
            <p:cNvSpPr>
              <a:spLocks noChangeArrowheads="1"/>
            </p:cNvSpPr>
            <p:nvPr/>
          </p:nvSpPr>
          <p:spPr bwMode="auto">
            <a:xfrm>
              <a:off x="838" y="2206"/>
              <a:ext cx="90" cy="90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88102" name="Oval 38"/>
            <p:cNvSpPr>
              <a:spLocks noChangeArrowheads="1"/>
            </p:cNvSpPr>
            <p:nvPr/>
          </p:nvSpPr>
          <p:spPr bwMode="auto">
            <a:xfrm>
              <a:off x="1746" y="3113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88103" name="Oval 39"/>
            <p:cNvSpPr>
              <a:spLocks noChangeArrowheads="1"/>
            </p:cNvSpPr>
            <p:nvPr/>
          </p:nvSpPr>
          <p:spPr bwMode="auto">
            <a:xfrm>
              <a:off x="1746" y="4020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88104" name="Oval 40"/>
            <p:cNvSpPr>
              <a:spLocks noChangeArrowheads="1"/>
            </p:cNvSpPr>
            <p:nvPr/>
          </p:nvSpPr>
          <p:spPr bwMode="auto">
            <a:xfrm>
              <a:off x="838" y="4020"/>
              <a:ext cx="90" cy="90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88105" name="Oval 41"/>
            <p:cNvSpPr>
              <a:spLocks noChangeArrowheads="1"/>
            </p:cNvSpPr>
            <p:nvPr/>
          </p:nvSpPr>
          <p:spPr bwMode="auto">
            <a:xfrm>
              <a:off x="295" y="2206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88109" name="Oval 45"/>
            <p:cNvSpPr>
              <a:spLocks noChangeArrowheads="1"/>
            </p:cNvSpPr>
            <p:nvPr/>
          </p:nvSpPr>
          <p:spPr bwMode="auto">
            <a:xfrm>
              <a:off x="295" y="4020"/>
              <a:ext cx="90" cy="9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88110" name="Oval 46"/>
            <p:cNvSpPr>
              <a:spLocks noChangeArrowheads="1"/>
            </p:cNvSpPr>
            <p:nvPr/>
          </p:nvSpPr>
          <p:spPr bwMode="auto">
            <a:xfrm>
              <a:off x="838" y="3113"/>
              <a:ext cx="90" cy="90"/>
            </a:xfrm>
            <a:prstGeom prst="ellipse">
              <a:avLst/>
            </a:prstGeom>
            <a:solidFill>
              <a:srgbClr val="000000"/>
            </a:solidFill>
            <a:ln w="31750" algn="ctr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88122" name="AutoShape 58"/>
            <p:cNvCxnSpPr>
              <a:cxnSpLocks noChangeShapeType="1"/>
              <a:stCxn id="88105" idx="6"/>
              <a:endCxn id="88101" idx="2"/>
            </p:cNvCxnSpPr>
            <p:nvPr/>
          </p:nvCxnSpPr>
          <p:spPr bwMode="auto">
            <a:xfrm>
              <a:off x="395" y="2251"/>
              <a:ext cx="433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123" name="AutoShape 59"/>
            <p:cNvCxnSpPr>
              <a:cxnSpLocks noChangeShapeType="1"/>
              <a:stCxn id="88104" idx="2"/>
              <a:endCxn id="88109" idx="6"/>
            </p:cNvCxnSpPr>
            <p:nvPr/>
          </p:nvCxnSpPr>
          <p:spPr bwMode="auto">
            <a:xfrm flipH="1">
              <a:off x="395" y="4065"/>
              <a:ext cx="433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124" name="AutoShape 60"/>
            <p:cNvCxnSpPr>
              <a:cxnSpLocks noChangeShapeType="1"/>
              <a:stCxn id="88110" idx="6"/>
              <a:endCxn id="88102" idx="2"/>
            </p:cNvCxnSpPr>
            <p:nvPr/>
          </p:nvCxnSpPr>
          <p:spPr bwMode="auto">
            <a:xfrm>
              <a:off x="938" y="3158"/>
              <a:ext cx="798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125" name="AutoShape 61"/>
            <p:cNvCxnSpPr>
              <a:cxnSpLocks noChangeShapeType="1"/>
              <a:stCxn id="88104" idx="6"/>
              <a:endCxn id="88103" idx="2"/>
            </p:cNvCxnSpPr>
            <p:nvPr/>
          </p:nvCxnSpPr>
          <p:spPr bwMode="auto">
            <a:xfrm>
              <a:off x="938" y="4065"/>
              <a:ext cx="798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8127" name="Line 63"/>
          <p:cNvSpPr>
            <a:spLocks noChangeShapeType="1"/>
          </p:cNvSpPr>
          <p:nvPr/>
        </p:nvSpPr>
        <p:spPr bwMode="auto">
          <a:xfrm>
            <a:off x="539750" y="3789363"/>
            <a:ext cx="0" cy="244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88143" name="Group 79"/>
          <p:cNvGrpSpPr>
            <a:grpSpLocks/>
          </p:cNvGrpSpPr>
          <p:nvPr/>
        </p:nvGrpSpPr>
        <p:grpSpPr bwMode="auto">
          <a:xfrm>
            <a:off x="2930525" y="5013325"/>
            <a:ext cx="1354138" cy="1439863"/>
            <a:chOff x="1846" y="3158"/>
            <a:chExt cx="853" cy="907"/>
          </a:xfrm>
        </p:grpSpPr>
        <p:grpSp>
          <p:nvGrpSpPr>
            <p:cNvPr id="88131" name="Group 67"/>
            <p:cNvGrpSpPr>
              <a:grpSpLocks/>
            </p:cNvGrpSpPr>
            <p:nvPr/>
          </p:nvGrpSpPr>
          <p:grpSpPr bwMode="auto">
            <a:xfrm>
              <a:off x="1846" y="3158"/>
              <a:ext cx="549" cy="907"/>
              <a:chOff x="1846" y="3158"/>
              <a:chExt cx="549" cy="907"/>
            </a:xfrm>
          </p:grpSpPr>
          <p:sp>
            <p:nvSpPr>
              <p:cNvPr id="8812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245" y="3430"/>
                <a:ext cx="150" cy="453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88129" name="AutoShape 65"/>
              <p:cNvCxnSpPr>
                <a:cxnSpLocks noChangeShapeType="1"/>
                <a:stCxn id="88102" idx="6"/>
                <a:endCxn id="88128" idx="0"/>
              </p:cNvCxnSpPr>
              <p:nvPr/>
            </p:nvCxnSpPr>
            <p:spPr bwMode="auto">
              <a:xfrm>
                <a:off x="1846" y="3158"/>
                <a:ext cx="474" cy="263"/>
              </a:xfrm>
              <a:prstGeom prst="bentConnector2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130" name="AutoShape 66"/>
              <p:cNvCxnSpPr>
                <a:cxnSpLocks noChangeShapeType="1"/>
                <a:stCxn id="88128" idx="2"/>
                <a:endCxn id="88103" idx="6"/>
              </p:cNvCxnSpPr>
              <p:nvPr/>
            </p:nvCxnSpPr>
            <p:spPr bwMode="auto">
              <a:xfrm rot="5400000">
                <a:off x="1996" y="3742"/>
                <a:ext cx="173" cy="474"/>
              </a:xfrm>
              <a:prstGeom prst="bentConnector2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8132" name="Text Box 68"/>
            <p:cNvSpPr txBox="1">
              <a:spLocks noChangeArrowheads="1"/>
            </p:cNvSpPr>
            <p:nvPr/>
          </p:nvSpPr>
          <p:spPr bwMode="auto">
            <a:xfrm>
              <a:off x="2381" y="3566"/>
              <a:ext cx="31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Z</a:t>
              </a:r>
              <a:endParaRPr lang="cs-CZ" altLang="cs-CZ" sz="2000" baseline="-25000"/>
            </a:p>
          </p:txBody>
        </p:sp>
      </p:grpSp>
      <p:sp>
        <p:nvSpPr>
          <p:cNvPr id="88133" name="Text Box 69"/>
          <p:cNvSpPr txBox="1">
            <a:spLocks noChangeArrowheads="1"/>
          </p:cNvSpPr>
          <p:nvPr/>
        </p:nvSpPr>
        <p:spPr bwMode="auto">
          <a:xfrm>
            <a:off x="684213" y="2924175"/>
            <a:ext cx="5048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I</a:t>
            </a:r>
            <a:r>
              <a:rPr lang="cs-CZ" altLang="cs-CZ" sz="2000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8134" name="Text Box 70"/>
          <p:cNvSpPr txBox="1">
            <a:spLocks noChangeArrowheads="1"/>
          </p:cNvSpPr>
          <p:nvPr/>
        </p:nvSpPr>
        <p:spPr bwMode="auto">
          <a:xfrm>
            <a:off x="2771775" y="5516563"/>
            <a:ext cx="5048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U</a:t>
            </a:r>
            <a:r>
              <a:rPr lang="cs-CZ" altLang="cs-CZ" sz="2000" baseline="-25000"/>
              <a:t>2</a:t>
            </a:r>
          </a:p>
        </p:txBody>
      </p:sp>
      <p:sp>
        <p:nvSpPr>
          <p:cNvPr id="88135" name="Text Box 71"/>
          <p:cNvSpPr txBox="1">
            <a:spLocks noChangeArrowheads="1"/>
          </p:cNvSpPr>
          <p:nvPr/>
        </p:nvSpPr>
        <p:spPr bwMode="auto">
          <a:xfrm>
            <a:off x="107950" y="4868863"/>
            <a:ext cx="5048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U</a:t>
            </a:r>
            <a:r>
              <a:rPr lang="cs-CZ" altLang="cs-CZ" sz="2000" baseline="-25000"/>
              <a:t>1</a:t>
            </a:r>
          </a:p>
        </p:txBody>
      </p:sp>
      <p:sp>
        <p:nvSpPr>
          <p:cNvPr id="88136" name="Text Box 72"/>
          <p:cNvSpPr txBox="1">
            <a:spLocks noChangeArrowheads="1"/>
          </p:cNvSpPr>
          <p:nvPr/>
        </p:nvSpPr>
        <p:spPr bwMode="auto">
          <a:xfrm>
            <a:off x="1979613" y="4365625"/>
            <a:ext cx="5048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I</a:t>
            </a:r>
            <a:r>
              <a:rPr lang="cs-CZ" altLang="cs-CZ" sz="20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8137" name="Text Box 73"/>
          <p:cNvSpPr txBox="1">
            <a:spLocks noChangeArrowheads="1"/>
          </p:cNvSpPr>
          <p:nvPr/>
        </p:nvSpPr>
        <p:spPr bwMode="auto">
          <a:xfrm>
            <a:off x="1835150" y="5589588"/>
            <a:ext cx="5048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N</a:t>
            </a:r>
            <a:r>
              <a:rPr lang="cs-CZ" altLang="cs-CZ" sz="2000" baseline="-25000"/>
              <a:t>2</a:t>
            </a:r>
          </a:p>
        </p:txBody>
      </p:sp>
      <p:sp>
        <p:nvSpPr>
          <p:cNvPr id="88138" name="Text Box 74"/>
          <p:cNvSpPr txBox="1">
            <a:spLocks noChangeArrowheads="1"/>
          </p:cNvSpPr>
          <p:nvPr/>
        </p:nvSpPr>
        <p:spPr bwMode="auto">
          <a:xfrm>
            <a:off x="611188" y="4797425"/>
            <a:ext cx="5048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N</a:t>
            </a:r>
            <a:r>
              <a:rPr lang="cs-CZ" altLang="cs-CZ" sz="2000" baseline="-25000"/>
              <a:t>1</a:t>
            </a:r>
          </a:p>
        </p:txBody>
      </p:sp>
      <p:sp>
        <p:nvSpPr>
          <p:cNvPr id="88139" name="AutoShape 75"/>
          <p:cNvSpPr>
            <a:spLocks/>
          </p:cNvSpPr>
          <p:nvPr/>
        </p:nvSpPr>
        <p:spPr bwMode="auto">
          <a:xfrm>
            <a:off x="1042988" y="3860800"/>
            <a:ext cx="252412" cy="2374900"/>
          </a:xfrm>
          <a:prstGeom prst="leftBrace">
            <a:avLst>
              <a:gd name="adj1" fmla="val 784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88140" name="AutoShape 76"/>
          <p:cNvSpPr>
            <a:spLocks/>
          </p:cNvSpPr>
          <p:nvPr/>
        </p:nvSpPr>
        <p:spPr bwMode="auto">
          <a:xfrm>
            <a:off x="1692275" y="5300663"/>
            <a:ext cx="155575" cy="936625"/>
          </a:xfrm>
          <a:prstGeom prst="rightBrace">
            <a:avLst>
              <a:gd name="adj1" fmla="val 501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88141" name="Line 77"/>
          <p:cNvSpPr>
            <a:spLocks noChangeShapeType="1"/>
          </p:cNvSpPr>
          <p:nvPr/>
        </p:nvSpPr>
        <p:spPr bwMode="auto">
          <a:xfrm>
            <a:off x="684213" y="3429000"/>
            <a:ext cx="4318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8142" name="Line 78"/>
          <p:cNvSpPr>
            <a:spLocks noChangeShapeType="1"/>
          </p:cNvSpPr>
          <p:nvPr/>
        </p:nvSpPr>
        <p:spPr bwMode="auto">
          <a:xfrm>
            <a:off x="1908175" y="4868863"/>
            <a:ext cx="4318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88145" name="Object 81"/>
          <p:cNvGraphicFramePr>
            <a:graphicFrameLocks noChangeAspect="1"/>
          </p:cNvGraphicFramePr>
          <p:nvPr/>
        </p:nvGraphicFramePr>
        <p:xfrm>
          <a:off x="4860925" y="5545138"/>
          <a:ext cx="40322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82" name="Rovnice" r:id="rId3" imgW="1917360" imgH="431640" progId="Equation.3">
                  <p:embed/>
                </p:oleObj>
              </mc:Choice>
              <mc:Fallback>
                <p:oleObj name="Rovnice" r:id="rId3" imgW="1917360" imgH="43164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5545138"/>
                        <a:ext cx="4032250" cy="9080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46" name="Text Box 82"/>
          <p:cNvSpPr txBox="1">
            <a:spLocks noChangeArrowheads="1"/>
          </p:cNvSpPr>
          <p:nvPr/>
        </p:nvSpPr>
        <p:spPr bwMode="auto">
          <a:xfrm>
            <a:off x="4718050" y="4868863"/>
            <a:ext cx="417512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/>
              <a:t>Převod transformátoru ?</a:t>
            </a:r>
            <a:endParaRPr lang="cs-CZ" altLang="cs-CZ" sz="240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0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18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0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0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0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94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44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94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44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94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build="allAtOnce" animBg="1"/>
      <p:bldP spid="88070" grpId="0" animBg="1"/>
      <p:bldP spid="88071" grpId="0" build="allAtOnce" animBg="1"/>
      <p:bldP spid="88121" grpId="0" animBg="1"/>
      <p:bldP spid="88127" grpId="0" animBg="1"/>
      <p:bldP spid="88133" grpId="0"/>
      <p:bldP spid="88134" grpId="0"/>
      <p:bldP spid="88135" grpId="0"/>
      <p:bldP spid="88136" grpId="0"/>
      <p:bldP spid="88137" grpId="0"/>
      <p:bldP spid="88138" grpId="0"/>
      <p:bldP spid="88139" grpId="0" animBg="1"/>
      <p:bldP spid="88140" grpId="0" animBg="1"/>
      <p:bldP spid="88141" grpId="0" animBg="1"/>
      <p:bldP spid="88142" grpId="0" animBg="1"/>
      <p:bldP spid="881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08" name="Group 52"/>
          <p:cNvGrpSpPr>
            <a:grpSpLocks/>
          </p:cNvGrpSpPr>
          <p:nvPr/>
        </p:nvGrpSpPr>
        <p:grpSpPr bwMode="auto">
          <a:xfrm>
            <a:off x="250825" y="2349500"/>
            <a:ext cx="4176713" cy="3600450"/>
            <a:chOff x="68" y="1842"/>
            <a:chExt cx="2631" cy="2268"/>
          </a:xfrm>
        </p:grpSpPr>
        <p:sp>
          <p:nvSpPr>
            <p:cNvPr id="96260" name="Line 4"/>
            <p:cNvSpPr>
              <a:spLocks noChangeShapeType="1"/>
            </p:cNvSpPr>
            <p:nvPr/>
          </p:nvSpPr>
          <p:spPr bwMode="auto">
            <a:xfrm>
              <a:off x="1791" y="3249"/>
              <a:ext cx="0" cy="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96261" name="Group 5"/>
            <p:cNvGrpSpPr>
              <a:grpSpLocks/>
            </p:cNvGrpSpPr>
            <p:nvPr/>
          </p:nvGrpSpPr>
          <p:grpSpPr bwMode="auto">
            <a:xfrm>
              <a:off x="295" y="2206"/>
              <a:ext cx="1541" cy="1904"/>
              <a:chOff x="295" y="2206"/>
              <a:chExt cx="1541" cy="1904"/>
            </a:xfrm>
          </p:grpSpPr>
          <p:grpSp>
            <p:nvGrpSpPr>
              <p:cNvPr id="96262" name="Group 6"/>
              <p:cNvGrpSpPr>
                <a:grpSpLocks/>
              </p:cNvGrpSpPr>
              <p:nvPr/>
            </p:nvGrpSpPr>
            <p:grpSpPr bwMode="auto">
              <a:xfrm>
                <a:off x="883" y="2296"/>
                <a:ext cx="92" cy="816"/>
                <a:chOff x="3920" y="2795"/>
                <a:chExt cx="92" cy="816"/>
              </a:xfrm>
            </p:grpSpPr>
            <p:sp>
              <p:nvSpPr>
                <p:cNvPr id="96263" name="Arc 7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264" name="Arc 8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265" name="Arc 9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266" name="Arc 10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267" name="Arc 11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268" name="Arc 12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269" name="Line 1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270" name="Line 1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96271" name="Group 15"/>
              <p:cNvGrpSpPr>
                <a:grpSpLocks/>
              </p:cNvGrpSpPr>
              <p:nvPr/>
            </p:nvGrpSpPr>
            <p:grpSpPr bwMode="auto">
              <a:xfrm>
                <a:off x="883" y="3203"/>
                <a:ext cx="92" cy="816"/>
                <a:chOff x="3920" y="2795"/>
                <a:chExt cx="92" cy="816"/>
              </a:xfrm>
            </p:grpSpPr>
            <p:sp>
              <p:nvSpPr>
                <p:cNvPr id="96272" name="Arc 16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273" name="Arc 17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274" name="Arc 18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275" name="Arc 19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276" name="Arc 20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277" name="Arc 21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6278" name="Line 2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279" name="Line 2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96280" name="Oval 24"/>
              <p:cNvSpPr>
                <a:spLocks noChangeArrowheads="1"/>
              </p:cNvSpPr>
              <p:nvPr/>
            </p:nvSpPr>
            <p:spPr bwMode="auto">
              <a:xfrm>
                <a:off x="838" y="2206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6281" name="Oval 25"/>
              <p:cNvSpPr>
                <a:spLocks noChangeArrowheads="1"/>
              </p:cNvSpPr>
              <p:nvPr/>
            </p:nvSpPr>
            <p:spPr bwMode="auto">
              <a:xfrm>
                <a:off x="1746" y="3113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6282" name="Oval 26"/>
              <p:cNvSpPr>
                <a:spLocks noChangeArrowheads="1"/>
              </p:cNvSpPr>
              <p:nvPr/>
            </p:nvSpPr>
            <p:spPr bwMode="auto">
              <a:xfrm>
                <a:off x="1746" y="4020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6283" name="Oval 27"/>
              <p:cNvSpPr>
                <a:spLocks noChangeArrowheads="1"/>
              </p:cNvSpPr>
              <p:nvPr/>
            </p:nvSpPr>
            <p:spPr bwMode="auto">
              <a:xfrm>
                <a:off x="838" y="4020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6284" name="Oval 28"/>
              <p:cNvSpPr>
                <a:spLocks noChangeArrowheads="1"/>
              </p:cNvSpPr>
              <p:nvPr/>
            </p:nvSpPr>
            <p:spPr bwMode="auto">
              <a:xfrm>
                <a:off x="295" y="2206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6285" name="Oval 29"/>
              <p:cNvSpPr>
                <a:spLocks noChangeArrowheads="1"/>
              </p:cNvSpPr>
              <p:nvPr/>
            </p:nvSpPr>
            <p:spPr bwMode="auto">
              <a:xfrm>
                <a:off x="295" y="4020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6286" name="Oval 30"/>
              <p:cNvSpPr>
                <a:spLocks noChangeArrowheads="1"/>
              </p:cNvSpPr>
              <p:nvPr/>
            </p:nvSpPr>
            <p:spPr bwMode="auto">
              <a:xfrm>
                <a:off x="838" y="3113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 w="31750" algn="ctr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96287" name="AutoShape 31"/>
              <p:cNvCxnSpPr>
                <a:cxnSpLocks noChangeShapeType="1"/>
                <a:stCxn id="96284" idx="6"/>
                <a:endCxn id="96280" idx="2"/>
              </p:cNvCxnSpPr>
              <p:nvPr/>
            </p:nvCxnSpPr>
            <p:spPr bwMode="auto">
              <a:xfrm>
                <a:off x="395" y="2251"/>
                <a:ext cx="433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288" name="AutoShape 32"/>
              <p:cNvCxnSpPr>
                <a:cxnSpLocks noChangeShapeType="1"/>
                <a:stCxn id="96283" idx="2"/>
                <a:endCxn id="96285" idx="6"/>
              </p:cNvCxnSpPr>
              <p:nvPr/>
            </p:nvCxnSpPr>
            <p:spPr bwMode="auto">
              <a:xfrm flipH="1">
                <a:off x="395" y="4065"/>
                <a:ext cx="433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289" name="AutoShape 33"/>
              <p:cNvCxnSpPr>
                <a:cxnSpLocks noChangeShapeType="1"/>
                <a:stCxn id="96286" idx="6"/>
                <a:endCxn id="96281" idx="2"/>
              </p:cNvCxnSpPr>
              <p:nvPr/>
            </p:nvCxnSpPr>
            <p:spPr bwMode="auto">
              <a:xfrm>
                <a:off x="938" y="3158"/>
                <a:ext cx="798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290" name="AutoShape 34"/>
              <p:cNvCxnSpPr>
                <a:cxnSpLocks noChangeShapeType="1"/>
                <a:stCxn id="96283" idx="6"/>
                <a:endCxn id="96282" idx="2"/>
              </p:cNvCxnSpPr>
              <p:nvPr/>
            </p:nvCxnSpPr>
            <p:spPr bwMode="auto">
              <a:xfrm>
                <a:off x="938" y="4065"/>
                <a:ext cx="798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6291" name="Line 35"/>
            <p:cNvSpPr>
              <a:spLocks noChangeShapeType="1"/>
            </p:cNvSpPr>
            <p:nvPr/>
          </p:nvSpPr>
          <p:spPr bwMode="auto">
            <a:xfrm>
              <a:off x="340" y="2387"/>
              <a:ext cx="0" cy="15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96292" name="Group 36"/>
            <p:cNvGrpSpPr>
              <a:grpSpLocks/>
            </p:cNvGrpSpPr>
            <p:nvPr/>
          </p:nvGrpSpPr>
          <p:grpSpPr bwMode="auto">
            <a:xfrm>
              <a:off x="1846" y="3158"/>
              <a:ext cx="853" cy="907"/>
              <a:chOff x="1846" y="3158"/>
              <a:chExt cx="853" cy="907"/>
            </a:xfrm>
          </p:grpSpPr>
          <p:grpSp>
            <p:nvGrpSpPr>
              <p:cNvPr id="96293" name="Group 37"/>
              <p:cNvGrpSpPr>
                <a:grpSpLocks/>
              </p:cNvGrpSpPr>
              <p:nvPr/>
            </p:nvGrpSpPr>
            <p:grpSpPr bwMode="auto">
              <a:xfrm>
                <a:off x="1846" y="3158"/>
                <a:ext cx="549" cy="907"/>
                <a:chOff x="1846" y="3158"/>
                <a:chExt cx="549" cy="907"/>
              </a:xfrm>
            </p:grpSpPr>
            <p:sp>
              <p:nvSpPr>
                <p:cNvPr id="96294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245" y="3430"/>
                  <a:ext cx="150" cy="453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96295" name="AutoShape 39"/>
                <p:cNvCxnSpPr>
                  <a:cxnSpLocks noChangeShapeType="1"/>
                  <a:stCxn id="96281" idx="6"/>
                  <a:endCxn id="96294" idx="0"/>
                </p:cNvCxnSpPr>
                <p:nvPr/>
              </p:nvCxnSpPr>
              <p:spPr bwMode="auto">
                <a:xfrm>
                  <a:off x="1846" y="3158"/>
                  <a:ext cx="474" cy="263"/>
                </a:xfrm>
                <a:prstGeom prst="bentConnector2">
                  <a:avLst/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6296" name="AutoShape 40"/>
                <p:cNvCxnSpPr>
                  <a:cxnSpLocks noChangeShapeType="1"/>
                  <a:stCxn id="96294" idx="2"/>
                  <a:endCxn id="96282" idx="6"/>
                </p:cNvCxnSpPr>
                <p:nvPr/>
              </p:nvCxnSpPr>
              <p:spPr bwMode="auto">
                <a:xfrm rot="5400000">
                  <a:off x="1996" y="3742"/>
                  <a:ext cx="173" cy="474"/>
                </a:xfrm>
                <a:prstGeom prst="bentConnector2">
                  <a:avLst/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96297" name="Text Box 41"/>
              <p:cNvSpPr txBox="1">
                <a:spLocks noChangeArrowheads="1"/>
              </p:cNvSpPr>
              <p:nvPr/>
            </p:nvSpPr>
            <p:spPr bwMode="auto">
              <a:xfrm>
                <a:off x="2381" y="3566"/>
                <a:ext cx="318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33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/>
                  <a:t>Z</a:t>
                </a:r>
                <a:endParaRPr lang="cs-CZ" altLang="cs-CZ" sz="2000" baseline="-25000"/>
              </a:p>
            </p:txBody>
          </p:sp>
        </p:grpSp>
        <p:sp>
          <p:nvSpPr>
            <p:cNvPr id="96298" name="Text Box 42"/>
            <p:cNvSpPr txBox="1">
              <a:spLocks noChangeArrowheads="1"/>
            </p:cNvSpPr>
            <p:nvPr/>
          </p:nvSpPr>
          <p:spPr bwMode="auto">
            <a:xfrm>
              <a:off x="431" y="1842"/>
              <a:ext cx="31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>
                  <a:solidFill>
                    <a:srgbClr val="FF0000"/>
                  </a:solidFill>
                </a:rPr>
                <a:t>I</a:t>
              </a:r>
              <a:r>
                <a:rPr lang="cs-CZ" altLang="cs-CZ" sz="20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6299" name="Text Box 43"/>
            <p:cNvSpPr txBox="1">
              <a:spLocks noChangeArrowheads="1"/>
            </p:cNvSpPr>
            <p:nvPr/>
          </p:nvSpPr>
          <p:spPr bwMode="auto">
            <a:xfrm>
              <a:off x="1746" y="3475"/>
              <a:ext cx="31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U</a:t>
              </a:r>
              <a:r>
                <a:rPr lang="cs-CZ" altLang="cs-CZ" sz="2000" baseline="-25000"/>
                <a:t>2</a:t>
              </a:r>
            </a:p>
          </p:txBody>
        </p:sp>
        <p:sp>
          <p:nvSpPr>
            <p:cNvPr id="96300" name="Text Box 44"/>
            <p:cNvSpPr txBox="1">
              <a:spLocks noChangeArrowheads="1"/>
            </p:cNvSpPr>
            <p:nvPr/>
          </p:nvSpPr>
          <p:spPr bwMode="auto">
            <a:xfrm>
              <a:off x="68" y="3067"/>
              <a:ext cx="31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U</a:t>
              </a:r>
              <a:r>
                <a:rPr lang="cs-CZ" altLang="cs-CZ" sz="2000" baseline="-25000"/>
                <a:t>1</a:t>
              </a:r>
            </a:p>
          </p:txBody>
        </p:sp>
        <p:sp>
          <p:nvSpPr>
            <p:cNvPr id="96301" name="Text Box 45"/>
            <p:cNvSpPr txBox="1">
              <a:spLocks noChangeArrowheads="1"/>
            </p:cNvSpPr>
            <p:nvPr/>
          </p:nvSpPr>
          <p:spPr bwMode="auto">
            <a:xfrm>
              <a:off x="1247" y="2750"/>
              <a:ext cx="31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>
                  <a:solidFill>
                    <a:srgbClr val="FF0000"/>
                  </a:solidFill>
                </a:rPr>
                <a:t>I</a:t>
              </a:r>
              <a:r>
                <a:rPr lang="cs-CZ" altLang="cs-CZ" sz="20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6302" name="Text Box 46"/>
            <p:cNvSpPr txBox="1">
              <a:spLocks noChangeArrowheads="1"/>
            </p:cNvSpPr>
            <p:nvPr/>
          </p:nvSpPr>
          <p:spPr bwMode="auto">
            <a:xfrm>
              <a:off x="1156" y="3521"/>
              <a:ext cx="31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N</a:t>
              </a:r>
              <a:r>
                <a:rPr lang="cs-CZ" altLang="cs-CZ" sz="2000" baseline="-25000"/>
                <a:t>2</a:t>
              </a:r>
            </a:p>
          </p:txBody>
        </p:sp>
        <p:sp>
          <p:nvSpPr>
            <p:cNvPr id="96303" name="Text Box 47"/>
            <p:cNvSpPr txBox="1">
              <a:spLocks noChangeArrowheads="1"/>
            </p:cNvSpPr>
            <p:nvPr/>
          </p:nvSpPr>
          <p:spPr bwMode="auto">
            <a:xfrm>
              <a:off x="385" y="3022"/>
              <a:ext cx="31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N</a:t>
              </a:r>
              <a:r>
                <a:rPr lang="cs-CZ" altLang="cs-CZ" sz="2000" baseline="-25000"/>
                <a:t>1</a:t>
              </a:r>
            </a:p>
          </p:txBody>
        </p:sp>
        <p:sp>
          <p:nvSpPr>
            <p:cNvPr id="96304" name="AutoShape 48"/>
            <p:cNvSpPr>
              <a:spLocks/>
            </p:cNvSpPr>
            <p:nvPr/>
          </p:nvSpPr>
          <p:spPr bwMode="auto">
            <a:xfrm>
              <a:off x="657" y="2432"/>
              <a:ext cx="159" cy="1496"/>
            </a:xfrm>
            <a:prstGeom prst="leftBrace">
              <a:avLst>
                <a:gd name="adj1" fmla="val 784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96305" name="AutoShape 49"/>
            <p:cNvSpPr>
              <a:spLocks/>
            </p:cNvSpPr>
            <p:nvPr/>
          </p:nvSpPr>
          <p:spPr bwMode="auto">
            <a:xfrm>
              <a:off x="1066" y="3339"/>
              <a:ext cx="98" cy="590"/>
            </a:xfrm>
            <a:prstGeom prst="rightBrace">
              <a:avLst>
                <a:gd name="adj1" fmla="val 5017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96306" name="Line 50"/>
            <p:cNvSpPr>
              <a:spLocks noChangeShapeType="1"/>
            </p:cNvSpPr>
            <p:nvPr/>
          </p:nvSpPr>
          <p:spPr bwMode="auto">
            <a:xfrm>
              <a:off x="431" y="2160"/>
              <a:ext cx="27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96307" name="Line 51"/>
            <p:cNvSpPr>
              <a:spLocks noChangeShapeType="1"/>
            </p:cNvSpPr>
            <p:nvPr/>
          </p:nvSpPr>
          <p:spPr bwMode="auto">
            <a:xfrm>
              <a:off x="1202" y="3067"/>
              <a:ext cx="27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96309" name="Rectangle 53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Autotransformátor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96310" name="Text Box 54"/>
          <p:cNvSpPr txBox="1">
            <a:spLocks noChangeArrowheads="1"/>
          </p:cNvSpPr>
          <p:nvPr/>
        </p:nvSpPr>
        <p:spPr bwMode="auto">
          <a:xfrm>
            <a:off x="179388" y="981075"/>
            <a:ext cx="8713787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Protože je část autotransformátoru společná pro vstupní a výstupní vinutí, liší se průchozí (vnější) - S</a:t>
            </a:r>
            <a:r>
              <a:rPr lang="cs-CZ" altLang="cs-CZ" sz="2000" baseline="-25000"/>
              <a:t>p</a:t>
            </a:r>
            <a:r>
              <a:rPr lang="cs-CZ" altLang="cs-CZ" sz="2000"/>
              <a:t> a typový (vnitřní) - S</a:t>
            </a:r>
            <a:r>
              <a:rPr lang="cs-CZ" altLang="cs-CZ" sz="2000" baseline="-25000"/>
              <a:t>i </a:t>
            </a:r>
            <a:r>
              <a:rPr lang="cs-CZ" altLang="cs-CZ" sz="2000"/>
              <a:t>výkon.</a:t>
            </a:r>
          </a:p>
        </p:txBody>
      </p:sp>
      <p:sp>
        <p:nvSpPr>
          <p:cNvPr id="96311" name="Text Box 55"/>
          <p:cNvSpPr txBox="1">
            <a:spLocks noChangeArrowheads="1"/>
          </p:cNvSpPr>
          <p:nvPr/>
        </p:nvSpPr>
        <p:spPr bwMode="auto">
          <a:xfrm>
            <a:off x="2916238" y="1916113"/>
            <a:ext cx="2160587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Průchozí výkon</a:t>
            </a:r>
          </a:p>
        </p:txBody>
      </p:sp>
      <p:graphicFrame>
        <p:nvGraphicFramePr>
          <p:cNvPr id="96312" name="Object 56"/>
          <p:cNvGraphicFramePr>
            <a:graphicFrameLocks noChangeAspect="1"/>
          </p:cNvGraphicFramePr>
          <p:nvPr/>
        </p:nvGraphicFramePr>
        <p:xfrm>
          <a:off x="5292725" y="1844675"/>
          <a:ext cx="325913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9" name="Rovnice" r:id="rId3" imgW="1333440" imgH="241200" progId="Equation.3">
                  <p:embed/>
                </p:oleObj>
              </mc:Choice>
              <mc:Fallback>
                <p:oleObj name="Rovnice" r:id="rId3" imgW="1333440" imgH="2412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844675"/>
                        <a:ext cx="3259138" cy="58896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313" name="Text Box 57"/>
          <p:cNvSpPr txBox="1">
            <a:spLocks noChangeArrowheads="1"/>
          </p:cNvSpPr>
          <p:nvPr/>
        </p:nvSpPr>
        <p:spPr bwMode="auto">
          <a:xfrm>
            <a:off x="2843213" y="3248025"/>
            <a:ext cx="2160587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Typový výkon</a:t>
            </a:r>
          </a:p>
        </p:txBody>
      </p:sp>
      <p:graphicFrame>
        <p:nvGraphicFramePr>
          <p:cNvPr id="96315" name="Object 59"/>
          <p:cNvGraphicFramePr>
            <a:graphicFrameLocks noChangeAspect="1"/>
          </p:cNvGraphicFramePr>
          <p:nvPr/>
        </p:nvGraphicFramePr>
        <p:xfrm>
          <a:off x="5364163" y="3148013"/>
          <a:ext cx="3135312" cy="272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0" name="Rovnice" r:id="rId5" imgW="1282680" imgH="1117440" progId="Equation.3">
                  <p:embed/>
                </p:oleObj>
              </mc:Choice>
              <mc:Fallback>
                <p:oleObj name="Rovnice" r:id="rId5" imgW="1282680" imgH="111744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148013"/>
                        <a:ext cx="3135312" cy="2728912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317" name="Text Box 61"/>
          <p:cNvSpPr txBox="1">
            <a:spLocks noChangeArrowheads="1"/>
          </p:cNvSpPr>
          <p:nvPr/>
        </p:nvSpPr>
        <p:spPr bwMode="auto">
          <a:xfrm>
            <a:off x="5292725" y="1844675"/>
            <a:ext cx="720725" cy="8239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4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6318" name="Text Box 62"/>
          <p:cNvSpPr txBox="1">
            <a:spLocks noChangeArrowheads="1"/>
          </p:cNvSpPr>
          <p:nvPr/>
        </p:nvSpPr>
        <p:spPr bwMode="auto">
          <a:xfrm>
            <a:off x="5364163" y="3141663"/>
            <a:ext cx="720725" cy="8239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48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3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3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3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6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6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6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6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6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6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6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6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6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9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10" grpId="0" build="allAtOnce" animBg="1"/>
      <p:bldP spid="96311" grpId="0" animBg="1"/>
      <p:bldP spid="96313" grpId="0" animBg="1"/>
      <p:bldP spid="96317" grpId="0" animBg="1"/>
      <p:bldP spid="96317" grpId="1" animBg="1"/>
      <p:bldP spid="96318" grpId="0" animBg="1"/>
      <p:bldP spid="9631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46" name="Group 66"/>
          <p:cNvGrpSpPr>
            <a:grpSpLocks/>
          </p:cNvGrpSpPr>
          <p:nvPr/>
        </p:nvGrpSpPr>
        <p:grpSpPr bwMode="auto">
          <a:xfrm>
            <a:off x="179388" y="1125538"/>
            <a:ext cx="4176712" cy="3600450"/>
            <a:chOff x="113" y="709"/>
            <a:chExt cx="2631" cy="2268"/>
          </a:xfrm>
        </p:grpSpPr>
        <p:sp>
          <p:nvSpPr>
            <p:cNvPr id="97283" name="Line 3"/>
            <p:cNvSpPr>
              <a:spLocks noChangeShapeType="1"/>
            </p:cNvSpPr>
            <p:nvPr/>
          </p:nvSpPr>
          <p:spPr bwMode="auto">
            <a:xfrm>
              <a:off x="1836" y="2116"/>
              <a:ext cx="0" cy="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97284" name="Group 4"/>
            <p:cNvGrpSpPr>
              <a:grpSpLocks/>
            </p:cNvGrpSpPr>
            <p:nvPr/>
          </p:nvGrpSpPr>
          <p:grpSpPr bwMode="auto">
            <a:xfrm>
              <a:off x="340" y="1073"/>
              <a:ext cx="1541" cy="1904"/>
              <a:chOff x="295" y="2206"/>
              <a:chExt cx="1541" cy="1904"/>
            </a:xfrm>
          </p:grpSpPr>
          <p:grpSp>
            <p:nvGrpSpPr>
              <p:cNvPr id="97285" name="Group 5"/>
              <p:cNvGrpSpPr>
                <a:grpSpLocks/>
              </p:cNvGrpSpPr>
              <p:nvPr/>
            </p:nvGrpSpPr>
            <p:grpSpPr bwMode="auto">
              <a:xfrm>
                <a:off x="883" y="2296"/>
                <a:ext cx="92" cy="816"/>
                <a:chOff x="3920" y="2795"/>
                <a:chExt cx="92" cy="816"/>
              </a:xfrm>
            </p:grpSpPr>
            <p:sp>
              <p:nvSpPr>
                <p:cNvPr id="97286" name="Arc 6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7287" name="Arc 7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7288" name="Arc 8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7289" name="Arc 9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7290" name="Arc 10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7291" name="Arc 11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7292" name="Line 1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293" name="Line 1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97294" name="Group 14"/>
              <p:cNvGrpSpPr>
                <a:grpSpLocks/>
              </p:cNvGrpSpPr>
              <p:nvPr/>
            </p:nvGrpSpPr>
            <p:grpSpPr bwMode="auto">
              <a:xfrm>
                <a:off x="883" y="3203"/>
                <a:ext cx="92" cy="816"/>
                <a:chOff x="3920" y="2795"/>
                <a:chExt cx="92" cy="816"/>
              </a:xfrm>
            </p:grpSpPr>
            <p:sp>
              <p:nvSpPr>
                <p:cNvPr id="97295" name="Arc 15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7296" name="Arc 16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7297" name="Arc 17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7298" name="Arc 18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7299" name="Arc 19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7300" name="Arc 20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7301" name="Line 2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302" name="Line 2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97303" name="Oval 23"/>
              <p:cNvSpPr>
                <a:spLocks noChangeArrowheads="1"/>
              </p:cNvSpPr>
              <p:nvPr/>
            </p:nvSpPr>
            <p:spPr bwMode="auto">
              <a:xfrm>
                <a:off x="838" y="2206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7304" name="Oval 24"/>
              <p:cNvSpPr>
                <a:spLocks noChangeArrowheads="1"/>
              </p:cNvSpPr>
              <p:nvPr/>
            </p:nvSpPr>
            <p:spPr bwMode="auto">
              <a:xfrm>
                <a:off x="1746" y="3113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7305" name="Oval 25"/>
              <p:cNvSpPr>
                <a:spLocks noChangeArrowheads="1"/>
              </p:cNvSpPr>
              <p:nvPr/>
            </p:nvSpPr>
            <p:spPr bwMode="auto">
              <a:xfrm>
                <a:off x="1746" y="4020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7306" name="Oval 26"/>
              <p:cNvSpPr>
                <a:spLocks noChangeArrowheads="1"/>
              </p:cNvSpPr>
              <p:nvPr/>
            </p:nvSpPr>
            <p:spPr bwMode="auto">
              <a:xfrm>
                <a:off x="838" y="4020"/>
                <a:ext cx="90" cy="90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7307" name="Oval 27"/>
              <p:cNvSpPr>
                <a:spLocks noChangeArrowheads="1"/>
              </p:cNvSpPr>
              <p:nvPr/>
            </p:nvSpPr>
            <p:spPr bwMode="auto">
              <a:xfrm>
                <a:off x="295" y="2206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7308" name="Oval 28"/>
              <p:cNvSpPr>
                <a:spLocks noChangeArrowheads="1"/>
              </p:cNvSpPr>
              <p:nvPr/>
            </p:nvSpPr>
            <p:spPr bwMode="auto">
              <a:xfrm>
                <a:off x="295" y="4020"/>
                <a:ext cx="90" cy="90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7309" name="Oval 29"/>
              <p:cNvSpPr>
                <a:spLocks noChangeArrowheads="1"/>
              </p:cNvSpPr>
              <p:nvPr/>
            </p:nvSpPr>
            <p:spPr bwMode="auto">
              <a:xfrm>
                <a:off x="838" y="3113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 w="31750" algn="ctr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97310" name="AutoShape 30"/>
              <p:cNvCxnSpPr>
                <a:cxnSpLocks noChangeShapeType="1"/>
                <a:stCxn id="97307" idx="6"/>
                <a:endCxn id="97303" idx="2"/>
              </p:cNvCxnSpPr>
              <p:nvPr/>
            </p:nvCxnSpPr>
            <p:spPr bwMode="auto">
              <a:xfrm>
                <a:off x="395" y="2251"/>
                <a:ext cx="433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311" name="AutoShape 31"/>
              <p:cNvCxnSpPr>
                <a:cxnSpLocks noChangeShapeType="1"/>
                <a:stCxn id="97306" idx="2"/>
                <a:endCxn id="97308" idx="6"/>
              </p:cNvCxnSpPr>
              <p:nvPr/>
            </p:nvCxnSpPr>
            <p:spPr bwMode="auto">
              <a:xfrm flipH="1">
                <a:off x="395" y="4065"/>
                <a:ext cx="433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312" name="AutoShape 32"/>
              <p:cNvCxnSpPr>
                <a:cxnSpLocks noChangeShapeType="1"/>
                <a:stCxn id="97309" idx="6"/>
                <a:endCxn id="97304" idx="2"/>
              </p:cNvCxnSpPr>
              <p:nvPr/>
            </p:nvCxnSpPr>
            <p:spPr bwMode="auto">
              <a:xfrm>
                <a:off x="938" y="3158"/>
                <a:ext cx="798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313" name="AutoShape 33"/>
              <p:cNvCxnSpPr>
                <a:cxnSpLocks noChangeShapeType="1"/>
                <a:stCxn id="97306" idx="6"/>
                <a:endCxn id="97305" idx="2"/>
              </p:cNvCxnSpPr>
              <p:nvPr/>
            </p:nvCxnSpPr>
            <p:spPr bwMode="auto">
              <a:xfrm>
                <a:off x="938" y="4065"/>
                <a:ext cx="798" cy="0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7314" name="Line 34"/>
            <p:cNvSpPr>
              <a:spLocks noChangeShapeType="1"/>
            </p:cNvSpPr>
            <p:nvPr/>
          </p:nvSpPr>
          <p:spPr bwMode="auto">
            <a:xfrm>
              <a:off x="385" y="1254"/>
              <a:ext cx="0" cy="15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97315" name="Group 35"/>
            <p:cNvGrpSpPr>
              <a:grpSpLocks/>
            </p:cNvGrpSpPr>
            <p:nvPr/>
          </p:nvGrpSpPr>
          <p:grpSpPr bwMode="auto">
            <a:xfrm>
              <a:off x="1891" y="2025"/>
              <a:ext cx="853" cy="907"/>
              <a:chOff x="1846" y="3158"/>
              <a:chExt cx="853" cy="907"/>
            </a:xfrm>
          </p:grpSpPr>
          <p:grpSp>
            <p:nvGrpSpPr>
              <p:cNvPr id="97316" name="Group 36"/>
              <p:cNvGrpSpPr>
                <a:grpSpLocks/>
              </p:cNvGrpSpPr>
              <p:nvPr/>
            </p:nvGrpSpPr>
            <p:grpSpPr bwMode="auto">
              <a:xfrm>
                <a:off x="1846" y="3158"/>
                <a:ext cx="549" cy="907"/>
                <a:chOff x="1846" y="3158"/>
                <a:chExt cx="549" cy="907"/>
              </a:xfrm>
            </p:grpSpPr>
            <p:sp>
              <p:nvSpPr>
                <p:cNvPr id="97317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245" y="3430"/>
                  <a:ext cx="150" cy="453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97318" name="AutoShape 38"/>
                <p:cNvCxnSpPr>
                  <a:cxnSpLocks noChangeShapeType="1"/>
                  <a:stCxn id="97304" idx="6"/>
                  <a:endCxn id="97317" idx="0"/>
                </p:cNvCxnSpPr>
                <p:nvPr/>
              </p:nvCxnSpPr>
              <p:spPr bwMode="auto">
                <a:xfrm>
                  <a:off x="1846" y="3158"/>
                  <a:ext cx="474" cy="263"/>
                </a:xfrm>
                <a:prstGeom prst="bentConnector2">
                  <a:avLst/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7319" name="AutoShape 39"/>
                <p:cNvCxnSpPr>
                  <a:cxnSpLocks noChangeShapeType="1"/>
                  <a:stCxn id="97317" idx="2"/>
                  <a:endCxn id="97305" idx="6"/>
                </p:cNvCxnSpPr>
                <p:nvPr/>
              </p:nvCxnSpPr>
              <p:spPr bwMode="auto">
                <a:xfrm rot="5400000">
                  <a:off x="1996" y="3742"/>
                  <a:ext cx="173" cy="474"/>
                </a:xfrm>
                <a:prstGeom prst="bentConnector2">
                  <a:avLst/>
                </a:prstGeom>
                <a:noFill/>
                <a:ln w="22225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97320" name="Text Box 40"/>
              <p:cNvSpPr txBox="1">
                <a:spLocks noChangeArrowheads="1"/>
              </p:cNvSpPr>
              <p:nvPr/>
            </p:nvSpPr>
            <p:spPr bwMode="auto">
              <a:xfrm>
                <a:off x="2381" y="3566"/>
                <a:ext cx="318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33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/>
                  <a:t>Z</a:t>
                </a:r>
                <a:endParaRPr lang="cs-CZ" altLang="cs-CZ" sz="2000" baseline="-25000"/>
              </a:p>
            </p:txBody>
          </p:sp>
        </p:grpSp>
        <p:sp>
          <p:nvSpPr>
            <p:cNvPr id="97321" name="Text Box 41"/>
            <p:cNvSpPr txBox="1">
              <a:spLocks noChangeArrowheads="1"/>
            </p:cNvSpPr>
            <p:nvPr/>
          </p:nvSpPr>
          <p:spPr bwMode="auto">
            <a:xfrm>
              <a:off x="476" y="709"/>
              <a:ext cx="31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>
                  <a:solidFill>
                    <a:srgbClr val="FF0000"/>
                  </a:solidFill>
                </a:rPr>
                <a:t>I</a:t>
              </a:r>
              <a:r>
                <a:rPr lang="cs-CZ" altLang="cs-CZ" sz="20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7323" name="Text Box 43"/>
            <p:cNvSpPr txBox="1">
              <a:spLocks noChangeArrowheads="1"/>
            </p:cNvSpPr>
            <p:nvPr/>
          </p:nvSpPr>
          <p:spPr bwMode="auto">
            <a:xfrm>
              <a:off x="113" y="1934"/>
              <a:ext cx="31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U</a:t>
              </a:r>
              <a:r>
                <a:rPr lang="cs-CZ" altLang="cs-CZ" sz="2000" baseline="-25000"/>
                <a:t>1</a:t>
              </a:r>
            </a:p>
          </p:txBody>
        </p:sp>
        <p:sp>
          <p:nvSpPr>
            <p:cNvPr id="97324" name="Text Box 44"/>
            <p:cNvSpPr txBox="1">
              <a:spLocks noChangeArrowheads="1"/>
            </p:cNvSpPr>
            <p:nvPr/>
          </p:nvSpPr>
          <p:spPr bwMode="auto">
            <a:xfrm>
              <a:off x="1292" y="1617"/>
              <a:ext cx="31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>
                  <a:solidFill>
                    <a:srgbClr val="FF0000"/>
                  </a:solidFill>
                </a:rPr>
                <a:t>I</a:t>
              </a:r>
              <a:r>
                <a:rPr lang="cs-CZ" altLang="cs-CZ" sz="20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7325" name="Text Box 45"/>
            <p:cNvSpPr txBox="1">
              <a:spLocks noChangeArrowheads="1"/>
            </p:cNvSpPr>
            <p:nvPr/>
          </p:nvSpPr>
          <p:spPr bwMode="auto">
            <a:xfrm>
              <a:off x="1201" y="2388"/>
              <a:ext cx="31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N</a:t>
              </a:r>
              <a:r>
                <a:rPr lang="cs-CZ" altLang="cs-CZ" sz="2000" baseline="-25000"/>
                <a:t>2</a:t>
              </a:r>
            </a:p>
          </p:txBody>
        </p:sp>
        <p:sp>
          <p:nvSpPr>
            <p:cNvPr id="97326" name="Text Box 46"/>
            <p:cNvSpPr txBox="1">
              <a:spLocks noChangeArrowheads="1"/>
            </p:cNvSpPr>
            <p:nvPr/>
          </p:nvSpPr>
          <p:spPr bwMode="auto">
            <a:xfrm>
              <a:off x="430" y="1889"/>
              <a:ext cx="31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N</a:t>
              </a:r>
              <a:r>
                <a:rPr lang="cs-CZ" altLang="cs-CZ" sz="2000" baseline="-25000"/>
                <a:t>1</a:t>
              </a:r>
            </a:p>
          </p:txBody>
        </p:sp>
        <p:sp>
          <p:nvSpPr>
            <p:cNvPr id="97327" name="AutoShape 47"/>
            <p:cNvSpPr>
              <a:spLocks/>
            </p:cNvSpPr>
            <p:nvPr/>
          </p:nvSpPr>
          <p:spPr bwMode="auto">
            <a:xfrm>
              <a:off x="702" y="1299"/>
              <a:ext cx="159" cy="1496"/>
            </a:xfrm>
            <a:prstGeom prst="leftBrace">
              <a:avLst>
                <a:gd name="adj1" fmla="val 784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97328" name="AutoShape 48"/>
            <p:cNvSpPr>
              <a:spLocks/>
            </p:cNvSpPr>
            <p:nvPr/>
          </p:nvSpPr>
          <p:spPr bwMode="auto">
            <a:xfrm>
              <a:off x="1111" y="2206"/>
              <a:ext cx="98" cy="590"/>
            </a:xfrm>
            <a:prstGeom prst="rightBrace">
              <a:avLst>
                <a:gd name="adj1" fmla="val 5017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97329" name="Line 49"/>
            <p:cNvSpPr>
              <a:spLocks noChangeShapeType="1"/>
            </p:cNvSpPr>
            <p:nvPr/>
          </p:nvSpPr>
          <p:spPr bwMode="auto">
            <a:xfrm>
              <a:off x="476" y="1027"/>
              <a:ext cx="27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97330" name="Line 50"/>
            <p:cNvSpPr>
              <a:spLocks noChangeShapeType="1"/>
            </p:cNvSpPr>
            <p:nvPr/>
          </p:nvSpPr>
          <p:spPr bwMode="auto">
            <a:xfrm>
              <a:off x="1247" y="1934"/>
              <a:ext cx="27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97331" name="Rectangle 51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Autotransformátor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97332" name="Text Box 52"/>
          <p:cNvSpPr txBox="1">
            <a:spLocks noChangeArrowheads="1"/>
          </p:cNvSpPr>
          <p:nvPr/>
        </p:nvSpPr>
        <p:spPr bwMode="auto">
          <a:xfrm>
            <a:off x="2122488" y="908050"/>
            <a:ext cx="6697662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Proč má autotransformátor omezené využití ?</a:t>
            </a:r>
          </a:p>
          <a:p>
            <a:pPr>
              <a:buFontTx/>
              <a:buNone/>
            </a:pPr>
            <a:r>
              <a:rPr lang="cs-CZ" altLang="cs-CZ" sz="2000"/>
              <a:t>Jaká porucha na autotransformátoru je nebezpečná ? </a:t>
            </a:r>
          </a:p>
        </p:txBody>
      </p:sp>
      <p:grpSp>
        <p:nvGrpSpPr>
          <p:cNvPr id="97339" name="Group 59"/>
          <p:cNvGrpSpPr>
            <a:grpSpLocks noChangeAspect="1"/>
          </p:cNvGrpSpPr>
          <p:nvPr/>
        </p:nvGrpSpPr>
        <p:grpSpPr bwMode="auto">
          <a:xfrm>
            <a:off x="1295400" y="4292600"/>
            <a:ext cx="360363" cy="360363"/>
            <a:chOff x="3288" y="3476"/>
            <a:chExt cx="272" cy="272"/>
          </a:xfrm>
        </p:grpSpPr>
        <p:sp>
          <p:nvSpPr>
            <p:cNvPr id="97337" name="Line 57"/>
            <p:cNvSpPr>
              <a:spLocks noChangeAspect="1" noChangeShapeType="1"/>
            </p:cNvSpPr>
            <p:nvPr/>
          </p:nvSpPr>
          <p:spPr bwMode="auto">
            <a:xfrm rot="2700000">
              <a:off x="3288" y="3612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97338" name="Line 58"/>
            <p:cNvSpPr>
              <a:spLocks noChangeAspect="1" noChangeShapeType="1"/>
            </p:cNvSpPr>
            <p:nvPr/>
          </p:nvSpPr>
          <p:spPr bwMode="auto">
            <a:xfrm rot="8100000">
              <a:off x="3288" y="3612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97340" name="Text Box 60"/>
          <p:cNvSpPr txBox="1">
            <a:spLocks noChangeArrowheads="1"/>
          </p:cNvSpPr>
          <p:nvPr/>
        </p:nvSpPr>
        <p:spPr bwMode="auto">
          <a:xfrm>
            <a:off x="2627313" y="1814513"/>
            <a:ext cx="6192837" cy="822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u="sng"/>
              <a:t>Při přerušení výstupního vinutí dojde k výraznému nárůstu výstupního napětí !!! </a:t>
            </a:r>
          </a:p>
        </p:txBody>
      </p:sp>
      <p:sp>
        <p:nvSpPr>
          <p:cNvPr id="97341" name="Text Box 61"/>
          <p:cNvSpPr txBox="1">
            <a:spLocks noChangeArrowheads="1"/>
          </p:cNvSpPr>
          <p:nvPr/>
        </p:nvSpPr>
        <p:spPr bwMode="auto">
          <a:xfrm>
            <a:off x="4716463" y="2887663"/>
            <a:ext cx="4176712" cy="427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200"/>
              <a:t>Jaké bude výstupní napětí U</a:t>
            </a:r>
            <a:r>
              <a:rPr lang="cs-CZ" altLang="cs-CZ" sz="2200" baseline="-25000"/>
              <a:t>2</a:t>
            </a:r>
            <a:r>
              <a:rPr lang="en-US" altLang="cs-CZ" sz="2200"/>
              <a:t>’</a:t>
            </a:r>
            <a:endParaRPr lang="cs-CZ" altLang="cs-CZ" sz="2200"/>
          </a:p>
        </p:txBody>
      </p:sp>
      <p:sp>
        <p:nvSpPr>
          <p:cNvPr id="97342" name="Text Box 62"/>
          <p:cNvSpPr txBox="1">
            <a:spLocks noChangeArrowheads="1"/>
          </p:cNvSpPr>
          <p:nvPr/>
        </p:nvSpPr>
        <p:spPr bwMode="auto">
          <a:xfrm>
            <a:off x="4716463" y="3644900"/>
            <a:ext cx="4103687" cy="1036638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Pro I</a:t>
            </a:r>
            <a:r>
              <a:rPr lang="cs-CZ" altLang="cs-CZ" sz="2400" baseline="-25000"/>
              <a:t>2</a:t>
            </a:r>
            <a:r>
              <a:rPr lang="cs-CZ" altLang="cs-CZ" sz="2400"/>
              <a:t>=0 … U</a:t>
            </a:r>
            <a:r>
              <a:rPr lang="cs-CZ" altLang="cs-CZ" sz="2400" baseline="-25000"/>
              <a:t>2</a:t>
            </a:r>
            <a:r>
              <a:rPr lang="en-US" altLang="cs-CZ" sz="2400"/>
              <a:t>’</a:t>
            </a:r>
            <a:r>
              <a:rPr lang="cs-CZ" altLang="cs-CZ" sz="2400"/>
              <a:t> = U</a:t>
            </a:r>
            <a:r>
              <a:rPr lang="cs-CZ" altLang="cs-CZ" sz="2400" baseline="-25000"/>
              <a:t>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Pro I</a:t>
            </a:r>
            <a:r>
              <a:rPr lang="cs-CZ" altLang="cs-CZ" sz="2400" baseline="-25000"/>
              <a:t>2</a:t>
            </a:r>
            <a:r>
              <a:rPr lang="cs-CZ" altLang="cs-CZ" sz="2400"/>
              <a:t> </a:t>
            </a:r>
            <a:r>
              <a:rPr lang="en-US" altLang="cs-CZ" sz="2400">
                <a:cs typeface="Arial" panose="020B0604020202020204" pitchFamily="34" charset="0"/>
              </a:rPr>
              <a:t>&gt;</a:t>
            </a:r>
            <a:r>
              <a:rPr lang="cs-CZ" altLang="cs-CZ" sz="2400">
                <a:cs typeface="Arial" panose="020B0604020202020204" pitchFamily="34" charset="0"/>
              </a:rPr>
              <a:t> 0 … U</a:t>
            </a:r>
            <a:r>
              <a:rPr lang="cs-CZ" altLang="cs-CZ" sz="2400" baseline="-25000">
                <a:cs typeface="Arial" panose="020B0604020202020204" pitchFamily="34" charset="0"/>
              </a:rPr>
              <a:t>2</a:t>
            </a:r>
            <a:r>
              <a:rPr lang="cs-CZ" altLang="cs-CZ" sz="2400">
                <a:cs typeface="Arial" panose="020B0604020202020204" pitchFamily="34" charset="0"/>
              </a:rPr>
              <a:t> </a:t>
            </a:r>
            <a:r>
              <a:rPr lang="en-US" altLang="cs-CZ" sz="2400">
                <a:cs typeface="Arial" panose="020B0604020202020204" pitchFamily="34" charset="0"/>
              </a:rPr>
              <a:t>&lt;</a:t>
            </a:r>
            <a:r>
              <a:rPr lang="cs-CZ" altLang="cs-CZ" sz="2400">
                <a:cs typeface="Arial" panose="020B0604020202020204" pitchFamily="34" charset="0"/>
              </a:rPr>
              <a:t> U</a:t>
            </a:r>
            <a:r>
              <a:rPr lang="cs-CZ" altLang="cs-CZ" sz="2400" baseline="-25000">
                <a:cs typeface="Arial" panose="020B0604020202020204" pitchFamily="34" charset="0"/>
              </a:rPr>
              <a:t>2</a:t>
            </a:r>
            <a:r>
              <a:rPr lang="en-US" altLang="cs-CZ" sz="2400">
                <a:cs typeface="Arial" panose="020B0604020202020204" pitchFamily="34" charset="0"/>
              </a:rPr>
              <a:t>’ &lt; U</a:t>
            </a:r>
            <a:r>
              <a:rPr lang="en-US" altLang="cs-CZ" sz="2400" baseline="-25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97343" name="Text Box 63"/>
          <p:cNvSpPr txBox="1">
            <a:spLocks noChangeArrowheads="1"/>
          </p:cNvSpPr>
          <p:nvPr/>
        </p:nvSpPr>
        <p:spPr bwMode="auto">
          <a:xfrm>
            <a:off x="539750" y="4992688"/>
            <a:ext cx="8280400" cy="1676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spcBef>
                <a:spcPct val="0"/>
              </a:spcBef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u="sng"/>
              <a:t>Použití autotransformátoru: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*	v soustavě vvn pro nejvyšší výkony, například 400/110 kV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*	regulační transformátory (při návrhu ochran je z pohledu bezpečnosti směrodatné napájecí napětí! )</a:t>
            </a:r>
          </a:p>
        </p:txBody>
      </p:sp>
      <p:sp>
        <p:nvSpPr>
          <p:cNvPr id="97344" name="Text Box 64"/>
          <p:cNvSpPr txBox="1">
            <a:spLocks noChangeArrowheads="1"/>
          </p:cNvSpPr>
          <p:nvPr/>
        </p:nvSpPr>
        <p:spPr bwMode="auto">
          <a:xfrm>
            <a:off x="5435600" y="1844675"/>
            <a:ext cx="720725" cy="8239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4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7345" name="Text Box 65"/>
          <p:cNvSpPr txBox="1">
            <a:spLocks noChangeArrowheads="1"/>
          </p:cNvSpPr>
          <p:nvPr/>
        </p:nvSpPr>
        <p:spPr bwMode="auto">
          <a:xfrm>
            <a:off x="6227763" y="3716338"/>
            <a:ext cx="720725" cy="8239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4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7347" name="Text Box 67"/>
          <p:cNvSpPr txBox="1">
            <a:spLocks noChangeArrowheads="1"/>
          </p:cNvSpPr>
          <p:nvPr/>
        </p:nvSpPr>
        <p:spPr bwMode="auto">
          <a:xfrm>
            <a:off x="2843213" y="3789363"/>
            <a:ext cx="5048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U</a:t>
            </a:r>
            <a:r>
              <a:rPr lang="cs-CZ" altLang="cs-CZ" sz="2000" baseline="-25000"/>
              <a:t>2</a:t>
            </a:r>
          </a:p>
        </p:txBody>
      </p:sp>
      <p:sp>
        <p:nvSpPr>
          <p:cNvPr id="97348" name="Text Box 68"/>
          <p:cNvSpPr txBox="1">
            <a:spLocks noChangeArrowheads="1"/>
          </p:cNvSpPr>
          <p:nvPr/>
        </p:nvSpPr>
        <p:spPr bwMode="auto">
          <a:xfrm>
            <a:off x="2843213" y="3789363"/>
            <a:ext cx="5048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U</a:t>
            </a:r>
            <a:r>
              <a:rPr lang="cs-CZ" altLang="cs-CZ" sz="2000" baseline="-25000"/>
              <a:t>2</a:t>
            </a:r>
            <a:r>
              <a:rPr lang="en-US" altLang="cs-CZ" sz="2000" baseline="30000"/>
              <a:t>’</a:t>
            </a:r>
            <a:endParaRPr lang="cs-CZ" altLang="cs-CZ" sz="2000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7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97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97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7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7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7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7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7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7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7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9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9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7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9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9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97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7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7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73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73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97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97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97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97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97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97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97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97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97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32" grpId="0" animBg="1"/>
      <p:bldP spid="97340" grpId="0" animBg="1"/>
      <p:bldP spid="97341" grpId="0" animBg="1"/>
      <p:bldP spid="97342" grpId="0" animBg="1"/>
      <p:bldP spid="97343" grpId="0" uiExpand="1" build="allAtOnce" animBg="1"/>
      <p:bldP spid="97344" grpId="1" animBg="1"/>
      <p:bldP spid="97344" grpId="2" animBg="1"/>
      <p:bldP spid="97345" grpId="1" animBg="1"/>
      <p:bldP spid="97345" grpId="2" animBg="1"/>
      <p:bldP spid="97347" grpId="0"/>
      <p:bldP spid="97347" grpId="1"/>
      <p:bldP spid="973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713788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je transformátor s úmyslně zvětšeným rozptylovým tokem </a:t>
            </a:r>
            <a:r>
              <a:rPr lang="cs-CZ" altLang="cs-CZ" sz="2000">
                <a:sym typeface="Symbol" panose="05050102010706020507" pitchFamily="18" charset="2"/>
              </a:rPr>
              <a:t></a:t>
            </a:r>
            <a:endParaRPr lang="cs-CZ" altLang="cs-CZ" sz="2000"/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 m</a:t>
            </a:r>
            <a:r>
              <a:rPr lang="cs-CZ" altLang="cs-CZ" sz="2000"/>
              <a:t>á velkou vnitřní reaktanci </a:t>
            </a:r>
            <a:r>
              <a:rPr lang="cs-CZ" altLang="cs-CZ" sz="2000">
                <a:sym typeface="Symbol" panose="05050102010706020507" pitchFamily="18" charset="2"/>
              </a:rPr>
              <a:t></a:t>
            </a:r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 měkký zdroj napětí </a:t>
            </a:r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 při zatížení výrazně klesá výstupní napětí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Rozptylový transformátor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3276600" y="1624013"/>
            <a:ext cx="358775" cy="3651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?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4283075" y="1335088"/>
            <a:ext cx="360363" cy="3651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?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7740650" y="1017588"/>
            <a:ext cx="360363" cy="3651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?</a:t>
            </a:r>
          </a:p>
        </p:txBody>
      </p:sp>
      <p:grpSp>
        <p:nvGrpSpPr>
          <p:cNvPr id="89165" name="Group 77"/>
          <p:cNvGrpSpPr>
            <a:grpSpLocks/>
          </p:cNvGrpSpPr>
          <p:nvPr/>
        </p:nvGrpSpPr>
        <p:grpSpPr bwMode="auto">
          <a:xfrm>
            <a:off x="-36513" y="2420938"/>
            <a:ext cx="6049963" cy="4249737"/>
            <a:chOff x="22" y="1570"/>
            <a:chExt cx="3811" cy="2677"/>
          </a:xfrm>
        </p:grpSpPr>
        <p:sp>
          <p:nvSpPr>
            <p:cNvPr id="89143" name="Text Box 55"/>
            <p:cNvSpPr txBox="1">
              <a:spLocks noChangeArrowheads="1"/>
            </p:cNvSpPr>
            <p:nvPr/>
          </p:nvSpPr>
          <p:spPr bwMode="auto">
            <a:xfrm>
              <a:off x="22" y="2478"/>
              <a:ext cx="31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3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U</a:t>
              </a:r>
              <a:r>
                <a:rPr lang="cs-CZ" altLang="cs-CZ" sz="2000" baseline="-25000"/>
                <a:t>1</a:t>
              </a:r>
              <a:endParaRPr lang="cs-CZ" altLang="cs-CZ" sz="2000" b="0"/>
            </a:p>
          </p:txBody>
        </p:sp>
        <p:grpSp>
          <p:nvGrpSpPr>
            <p:cNvPr id="89164" name="Group 76"/>
            <p:cNvGrpSpPr>
              <a:grpSpLocks/>
            </p:cNvGrpSpPr>
            <p:nvPr/>
          </p:nvGrpSpPr>
          <p:grpSpPr bwMode="auto">
            <a:xfrm>
              <a:off x="272" y="1570"/>
              <a:ext cx="3561" cy="2677"/>
              <a:chOff x="272" y="1570"/>
              <a:chExt cx="3561" cy="2677"/>
            </a:xfrm>
          </p:grpSpPr>
          <p:sp>
            <p:nvSpPr>
              <p:cNvPr id="89137" name="Oval 49" descr="40%"/>
              <p:cNvSpPr>
                <a:spLocks noChangeArrowheads="1"/>
              </p:cNvSpPr>
              <p:nvPr/>
            </p:nvSpPr>
            <p:spPr bwMode="auto">
              <a:xfrm rot="2700000">
                <a:off x="3038" y="2636"/>
                <a:ext cx="295" cy="67"/>
              </a:xfrm>
              <a:prstGeom prst="ellipse">
                <a:avLst/>
              </a:prstGeom>
              <a:pattFill prst="pct40">
                <a:fgClr>
                  <a:srgbClr val="FF0000"/>
                </a:fgClr>
                <a:bgClr>
                  <a:srgbClr val="FFFF99"/>
                </a:bgClr>
              </a:pattFill>
              <a:ln w="22225" algn="ctr">
                <a:solidFill>
                  <a:srgbClr val="FFFF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30" name="Rectangle 42" descr="Tmavý vodorovný"/>
              <p:cNvSpPr>
                <a:spLocks noChangeArrowheads="1"/>
              </p:cNvSpPr>
              <p:nvPr/>
            </p:nvSpPr>
            <p:spPr bwMode="auto">
              <a:xfrm>
                <a:off x="1247" y="3656"/>
                <a:ext cx="363" cy="273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 w="222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31" name="Line 43"/>
              <p:cNvSpPr>
                <a:spLocks noChangeShapeType="1"/>
              </p:cNvSpPr>
              <p:nvPr/>
            </p:nvSpPr>
            <p:spPr bwMode="auto">
              <a:xfrm>
                <a:off x="1429" y="1888"/>
                <a:ext cx="0" cy="20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33" name="Rectangle 45"/>
              <p:cNvSpPr>
                <a:spLocks noChangeArrowheads="1"/>
              </p:cNvSpPr>
              <p:nvPr/>
            </p:nvSpPr>
            <p:spPr bwMode="auto">
              <a:xfrm>
                <a:off x="2925" y="2795"/>
                <a:ext cx="680" cy="91"/>
              </a:xfrm>
              <a:prstGeom prst="rect">
                <a:avLst/>
              </a:prstGeom>
              <a:solidFill>
                <a:schemeClr val="tx1"/>
              </a:solidFill>
              <a:ln w="222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89134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2517" y="2893"/>
                <a:ext cx="832" cy="39"/>
              </a:xfrm>
              <a:prstGeom prst="bentConnector2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9135" name="Rectangle 47"/>
              <p:cNvSpPr>
                <a:spLocks noChangeArrowheads="1"/>
              </p:cNvSpPr>
              <p:nvPr/>
            </p:nvSpPr>
            <p:spPr bwMode="auto">
              <a:xfrm rot="2700000">
                <a:off x="2857" y="2455"/>
                <a:ext cx="273" cy="45"/>
              </a:xfrm>
              <a:prstGeom prst="rect">
                <a:avLst/>
              </a:prstGeom>
              <a:solidFill>
                <a:srgbClr val="800000"/>
              </a:solidFill>
              <a:ln w="22225" algn="ctr">
                <a:solidFill>
                  <a:srgbClr val="800000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89136" name="AutoShape 48"/>
              <p:cNvCxnSpPr>
                <a:cxnSpLocks noChangeShapeType="1"/>
                <a:stCxn id="89125" idx="6"/>
                <a:endCxn id="89135" idx="1"/>
              </p:cNvCxnSpPr>
              <p:nvPr/>
            </p:nvCxnSpPr>
            <p:spPr bwMode="auto">
              <a:xfrm>
                <a:off x="2524" y="2342"/>
                <a:ext cx="369" cy="34"/>
              </a:xfrm>
              <a:prstGeom prst="bentConnector2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9138" name="Line 50"/>
              <p:cNvSpPr>
                <a:spLocks noChangeShapeType="1"/>
              </p:cNvSpPr>
              <p:nvPr/>
            </p:nvSpPr>
            <p:spPr bwMode="auto">
              <a:xfrm>
                <a:off x="1655" y="3793"/>
                <a:ext cx="99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39" name="Line 51"/>
              <p:cNvSpPr>
                <a:spLocks noChangeShapeType="1"/>
              </p:cNvSpPr>
              <p:nvPr/>
            </p:nvSpPr>
            <p:spPr bwMode="auto">
              <a:xfrm>
                <a:off x="2653" y="3566"/>
                <a:ext cx="0" cy="45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45" name="AutoShape 57"/>
              <p:cNvSpPr>
                <a:spLocks noChangeArrowheads="1"/>
              </p:cNvSpPr>
              <p:nvPr/>
            </p:nvSpPr>
            <p:spPr bwMode="auto">
              <a:xfrm>
                <a:off x="930" y="2251"/>
                <a:ext cx="454" cy="771"/>
              </a:xfrm>
              <a:prstGeom prst="roundRect">
                <a:avLst>
                  <a:gd name="adj" fmla="val 16667"/>
                </a:avLst>
              </a:prstGeom>
              <a:noFill/>
              <a:ln w="19050" algn="ctr">
                <a:solidFill>
                  <a:srgbClr val="0000FF"/>
                </a:solidFill>
                <a:prstDash val="dash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grpSp>
            <p:nvGrpSpPr>
              <p:cNvPr id="89159" name="Group 71"/>
              <p:cNvGrpSpPr>
                <a:grpSpLocks/>
              </p:cNvGrpSpPr>
              <p:nvPr/>
            </p:nvGrpSpPr>
            <p:grpSpPr bwMode="auto">
              <a:xfrm>
                <a:off x="708" y="2115"/>
                <a:ext cx="1428" cy="1043"/>
                <a:chOff x="748" y="2115"/>
                <a:chExt cx="1428" cy="1043"/>
              </a:xfrm>
            </p:grpSpPr>
            <p:sp>
              <p:nvSpPr>
                <p:cNvPr id="89146" name="AutoShape 58"/>
                <p:cNvSpPr>
                  <a:spLocks noChangeArrowheads="1"/>
                </p:cNvSpPr>
                <p:nvPr/>
              </p:nvSpPr>
              <p:spPr bwMode="auto">
                <a:xfrm>
                  <a:off x="884" y="2205"/>
                  <a:ext cx="1180" cy="862"/>
                </a:xfrm>
                <a:prstGeom prst="roundRect">
                  <a:avLst>
                    <a:gd name="adj" fmla="val 16667"/>
                  </a:avLst>
                </a:prstGeom>
                <a:noFill/>
                <a:ln w="19050" algn="ctr">
                  <a:solidFill>
                    <a:srgbClr val="0000FF"/>
                  </a:solidFill>
                  <a:prstDash val="dash"/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89147" name="AutoShap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748" y="2115"/>
                  <a:ext cx="1428" cy="1043"/>
                </a:xfrm>
                <a:prstGeom prst="roundRect">
                  <a:avLst>
                    <a:gd name="adj" fmla="val 16667"/>
                  </a:avLst>
                </a:prstGeom>
                <a:noFill/>
                <a:ln w="19050" algn="ctr">
                  <a:solidFill>
                    <a:srgbClr val="0000FF"/>
                  </a:solidFill>
                  <a:prstDash val="dash"/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89148" name="AutoShape 60"/>
              <p:cNvSpPr>
                <a:spLocks noChangeArrowheads="1"/>
              </p:cNvSpPr>
              <p:nvPr/>
            </p:nvSpPr>
            <p:spPr bwMode="auto">
              <a:xfrm>
                <a:off x="1474" y="2251"/>
                <a:ext cx="454" cy="771"/>
              </a:xfrm>
              <a:prstGeom prst="roundRect">
                <a:avLst>
                  <a:gd name="adj" fmla="val 16667"/>
                </a:avLst>
              </a:prstGeom>
              <a:noFill/>
              <a:ln w="19050" algn="ctr">
                <a:solidFill>
                  <a:srgbClr val="0000FF"/>
                </a:solidFill>
                <a:prstDash val="dash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27" name="Rectangle 39"/>
              <p:cNvSpPr>
                <a:spLocks noChangeArrowheads="1"/>
              </p:cNvSpPr>
              <p:nvPr/>
            </p:nvSpPr>
            <p:spPr bwMode="auto">
              <a:xfrm>
                <a:off x="612" y="3475"/>
                <a:ext cx="1633" cy="273"/>
              </a:xfrm>
              <a:prstGeom prst="rect">
                <a:avLst/>
              </a:prstGeom>
              <a:noFill/>
              <a:ln w="222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28" name="Rectangle 40" descr="Tmavý vodorovný"/>
              <p:cNvSpPr>
                <a:spLocks noChangeArrowheads="1"/>
              </p:cNvSpPr>
              <p:nvPr/>
            </p:nvSpPr>
            <p:spPr bwMode="auto">
              <a:xfrm>
                <a:off x="612" y="3475"/>
                <a:ext cx="363" cy="273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 w="222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29" name="Rectangle 41" descr="Tmavý vodorovný"/>
              <p:cNvSpPr>
                <a:spLocks noChangeArrowheads="1"/>
              </p:cNvSpPr>
              <p:nvPr/>
            </p:nvSpPr>
            <p:spPr bwMode="auto">
              <a:xfrm>
                <a:off x="1882" y="3475"/>
                <a:ext cx="363" cy="273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 w="222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grpSp>
            <p:nvGrpSpPr>
              <p:cNvPr id="89105" name="Group 17"/>
              <p:cNvGrpSpPr>
                <a:grpSpLocks/>
              </p:cNvGrpSpPr>
              <p:nvPr/>
            </p:nvGrpSpPr>
            <p:grpSpPr bwMode="auto">
              <a:xfrm>
                <a:off x="612" y="2024"/>
                <a:ext cx="1619" cy="1238"/>
                <a:chOff x="521" y="2024"/>
                <a:chExt cx="1619" cy="1238"/>
              </a:xfrm>
            </p:grpSpPr>
            <p:sp>
              <p:nvSpPr>
                <p:cNvPr id="89103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21" y="2024"/>
                  <a:ext cx="1619" cy="1238"/>
                </a:xfrm>
                <a:prstGeom prst="rect">
                  <a:avLst/>
                </a:prstGeom>
                <a:noFill/>
                <a:ln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89104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877" y="2296"/>
                  <a:ext cx="907" cy="693"/>
                </a:xfrm>
                <a:prstGeom prst="rect">
                  <a:avLst/>
                </a:prstGeom>
                <a:noFill/>
                <a:ln w="2222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89106" name="Rectangle 18"/>
              <p:cNvSpPr>
                <a:spLocks noChangeArrowheads="1"/>
              </p:cNvSpPr>
              <p:nvPr/>
            </p:nvSpPr>
            <p:spPr bwMode="auto">
              <a:xfrm>
                <a:off x="1262" y="2325"/>
                <a:ext cx="318" cy="635"/>
              </a:xfrm>
              <a:prstGeom prst="rect">
                <a:avLst/>
              </a:prstGeom>
              <a:noFill/>
              <a:ln w="22225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20" name="Freeform 32"/>
              <p:cNvSpPr>
                <a:spLocks/>
              </p:cNvSpPr>
              <p:nvPr/>
            </p:nvSpPr>
            <p:spPr bwMode="auto">
              <a:xfrm>
                <a:off x="1829" y="2353"/>
                <a:ext cx="613" cy="102"/>
              </a:xfrm>
              <a:custGeom>
                <a:avLst/>
                <a:gdLst>
                  <a:gd name="T0" fmla="*/ 613 w 613"/>
                  <a:gd name="T1" fmla="*/ 1 h 102"/>
                  <a:gd name="T2" fmla="*/ 29 w 613"/>
                  <a:gd name="T3" fmla="*/ 9 h 102"/>
                  <a:gd name="T4" fmla="*/ 44 w 613"/>
                  <a:gd name="T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3" h="102">
                    <a:moveTo>
                      <a:pt x="613" y="1"/>
                    </a:moveTo>
                    <a:cubicBezTo>
                      <a:pt x="418" y="4"/>
                      <a:pt x="223" y="0"/>
                      <a:pt x="29" y="9"/>
                    </a:cubicBezTo>
                    <a:cubicBezTo>
                      <a:pt x="0" y="10"/>
                      <a:pt x="7" y="102"/>
                      <a:pt x="44" y="102"/>
                    </a:cubicBez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21" name="Freeform 33"/>
              <p:cNvSpPr>
                <a:spLocks/>
              </p:cNvSpPr>
              <p:nvPr/>
            </p:nvSpPr>
            <p:spPr bwMode="auto">
              <a:xfrm>
                <a:off x="1822" y="2628"/>
                <a:ext cx="470" cy="281"/>
              </a:xfrm>
              <a:custGeom>
                <a:avLst/>
                <a:gdLst>
                  <a:gd name="T0" fmla="*/ 425 w 470"/>
                  <a:gd name="T1" fmla="*/ 0 h 281"/>
                  <a:gd name="T2" fmla="*/ 447 w 470"/>
                  <a:gd name="T3" fmla="*/ 79 h 281"/>
                  <a:gd name="T4" fmla="*/ 418 w 470"/>
                  <a:gd name="T5" fmla="*/ 86 h 281"/>
                  <a:gd name="T6" fmla="*/ 353 w 470"/>
                  <a:gd name="T7" fmla="*/ 108 h 281"/>
                  <a:gd name="T8" fmla="*/ 29 w 470"/>
                  <a:gd name="T9" fmla="*/ 187 h 281"/>
                  <a:gd name="T10" fmla="*/ 51 w 470"/>
                  <a:gd name="T11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0" h="281">
                    <a:moveTo>
                      <a:pt x="425" y="0"/>
                    </a:moveTo>
                    <a:cubicBezTo>
                      <a:pt x="457" y="10"/>
                      <a:pt x="470" y="43"/>
                      <a:pt x="447" y="79"/>
                    </a:cubicBezTo>
                    <a:cubicBezTo>
                      <a:pt x="442" y="87"/>
                      <a:pt x="428" y="83"/>
                      <a:pt x="418" y="86"/>
                    </a:cubicBezTo>
                    <a:cubicBezTo>
                      <a:pt x="396" y="93"/>
                      <a:pt x="375" y="101"/>
                      <a:pt x="353" y="108"/>
                    </a:cubicBezTo>
                    <a:cubicBezTo>
                      <a:pt x="244" y="143"/>
                      <a:pt x="143" y="175"/>
                      <a:pt x="29" y="187"/>
                    </a:cubicBezTo>
                    <a:cubicBezTo>
                      <a:pt x="0" y="218"/>
                      <a:pt x="0" y="281"/>
                      <a:pt x="51" y="281"/>
                    </a:cubicBez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23" name="Line 35"/>
              <p:cNvSpPr>
                <a:spLocks noChangeShapeType="1"/>
              </p:cNvSpPr>
              <p:nvPr/>
            </p:nvSpPr>
            <p:spPr bwMode="auto">
              <a:xfrm>
                <a:off x="2245" y="2931"/>
                <a:ext cx="181" cy="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24" name="Oval 36"/>
              <p:cNvSpPr>
                <a:spLocks noChangeArrowheads="1"/>
              </p:cNvSpPr>
              <p:nvPr/>
            </p:nvSpPr>
            <p:spPr bwMode="auto">
              <a:xfrm>
                <a:off x="2426" y="2886"/>
                <a:ext cx="91" cy="91"/>
              </a:xfrm>
              <a:prstGeom prst="ellips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25" name="Oval 37"/>
              <p:cNvSpPr>
                <a:spLocks noChangeArrowheads="1"/>
              </p:cNvSpPr>
              <p:nvPr/>
            </p:nvSpPr>
            <p:spPr bwMode="auto">
              <a:xfrm>
                <a:off x="2426" y="2296"/>
                <a:ext cx="91" cy="91"/>
              </a:xfrm>
              <a:prstGeom prst="ellips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40" name="Line 52"/>
              <p:cNvSpPr>
                <a:spLocks noChangeShapeType="1"/>
              </p:cNvSpPr>
              <p:nvPr/>
            </p:nvSpPr>
            <p:spPr bwMode="auto">
              <a:xfrm>
                <a:off x="295" y="2432"/>
                <a:ext cx="0" cy="4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41" name="Line 53"/>
              <p:cNvSpPr>
                <a:spLocks noChangeShapeType="1"/>
              </p:cNvSpPr>
              <p:nvPr/>
            </p:nvSpPr>
            <p:spPr bwMode="auto">
              <a:xfrm>
                <a:off x="2472" y="2432"/>
                <a:ext cx="0" cy="4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42" name="Text Box 54"/>
              <p:cNvSpPr txBox="1">
                <a:spLocks noChangeArrowheads="1"/>
              </p:cNvSpPr>
              <p:nvPr/>
            </p:nvSpPr>
            <p:spPr bwMode="auto">
              <a:xfrm>
                <a:off x="2426" y="2478"/>
                <a:ext cx="31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33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/>
                  <a:t>U</a:t>
                </a:r>
                <a:r>
                  <a:rPr lang="cs-CZ" altLang="cs-CZ" sz="2000" baseline="-25000"/>
                  <a:t>2</a:t>
                </a:r>
                <a:endParaRPr lang="cs-CZ" altLang="cs-CZ" sz="2000" b="0"/>
              </a:p>
            </p:txBody>
          </p:sp>
          <p:sp>
            <p:nvSpPr>
              <p:cNvPr id="89108" name="Rectangle 20"/>
              <p:cNvSpPr>
                <a:spLocks noChangeArrowheads="1"/>
              </p:cNvSpPr>
              <p:nvPr/>
            </p:nvSpPr>
            <p:spPr bwMode="auto">
              <a:xfrm>
                <a:off x="567" y="2341"/>
                <a:ext cx="499" cy="590"/>
              </a:xfrm>
              <a:prstGeom prst="rect">
                <a:avLst/>
              </a:prstGeom>
              <a:solidFill>
                <a:srgbClr val="FF0000"/>
              </a:solidFill>
              <a:ln w="22225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09" name="Line 21"/>
              <p:cNvSpPr>
                <a:spLocks noChangeShapeType="1"/>
              </p:cNvSpPr>
              <p:nvPr/>
            </p:nvSpPr>
            <p:spPr bwMode="auto">
              <a:xfrm>
                <a:off x="318" y="2341"/>
                <a:ext cx="272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10" name="Line 22"/>
              <p:cNvSpPr>
                <a:spLocks noChangeShapeType="1"/>
              </p:cNvSpPr>
              <p:nvPr/>
            </p:nvSpPr>
            <p:spPr bwMode="auto">
              <a:xfrm>
                <a:off x="318" y="2924"/>
                <a:ext cx="272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11" name="Oval 23"/>
              <p:cNvSpPr>
                <a:spLocks noChangeArrowheads="1"/>
              </p:cNvSpPr>
              <p:nvPr/>
            </p:nvSpPr>
            <p:spPr bwMode="auto">
              <a:xfrm>
                <a:off x="272" y="2901"/>
                <a:ext cx="46" cy="46"/>
              </a:xfrm>
              <a:prstGeom prst="ellips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12" name="Oval 24"/>
              <p:cNvSpPr>
                <a:spLocks noChangeArrowheads="1"/>
              </p:cNvSpPr>
              <p:nvPr/>
            </p:nvSpPr>
            <p:spPr bwMode="auto">
              <a:xfrm>
                <a:off x="272" y="2319"/>
                <a:ext cx="46" cy="46"/>
              </a:xfrm>
              <a:prstGeom prst="ellips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50" name="Text Box 62"/>
              <p:cNvSpPr txBox="1">
                <a:spLocks noChangeArrowheads="1"/>
              </p:cNvSpPr>
              <p:nvPr/>
            </p:nvSpPr>
            <p:spPr bwMode="auto">
              <a:xfrm>
                <a:off x="703" y="1570"/>
                <a:ext cx="317" cy="290"/>
              </a:xfrm>
              <a:prstGeom prst="rect">
                <a:avLst/>
              </a:prstGeom>
              <a:solidFill>
                <a:srgbClr val="FFFF99"/>
              </a:solidFill>
              <a:ln w="22225" algn="ctr">
                <a:solidFill>
                  <a:srgbClr val="00FF00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33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400">
                    <a:sym typeface="Symbol" panose="05050102010706020507" pitchFamily="18" charset="2"/>
                  </a:rPr>
                  <a:t></a:t>
                </a:r>
                <a:r>
                  <a:rPr lang="cs-CZ" altLang="cs-CZ" sz="2400" baseline="-25000"/>
                  <a:t>H</a:t>
                </a:r>
                <a:endParaRPr lang="cs-CZ" altLang="cs-CZ" sz="2400"/>
              </a:p>
            </p:txBody>
          </p:sp>
          <p:sp>
            <p:nvSpPr>
              <p:cNvPr id="89151" name="Text Box 63"/>
              <p:cNvSpPr txBox="1">
                <a:spLocks noChangeArrowheads="1"/>
              </p:cNvSpPr>
              <p:nvPr/>
            </p:nvSpPr>
            <p:spPr bwMode="auto">
              <a:xfrm>
                <a:off x="1837" y="1570"/>
                <a:ext cx="317" cy="290"/>
              </a:xfrm>
              <a:prstGeom prst="rect">
                <a:avLst/>
              </a:prstGeom>
              <a:solidFill>
                <a:srgbClr val="FFFF99"/>
              </a:solidFill>
              <a:ln w="22225" algn="ctr">
                <a:solidFill>
                  <a:srgbClr val="00FF00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33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400">
                    <a:sym typeface="Symbol" panose="05050102010706020507" pitchFamily="18" charset="2"/>
                  </a:rPr>
                  <a:t></a:t>
                </a:r>
                <a:r>
                  <a:rPr lang="cs-CZ" altLang="cs-CZ" sz="2400" baseline="-25000"/>
                  <a:t>R</a:t>
                </a:r>
                <a:endParaRPr lang="cs-CZ" altLang="cs-CZ" sz="2400" b="0"/>
              </a:p>
            </p:txBody>
          </p:sp>
          <p:sp>
            <p:nvSpPr>
              <p:cNvPr id="89152" name="Line 64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227" cy="273"/>
              </a:xfrm>
              <a:prstGeom prst="line">
                <a:avLst/>
              </a:prstGeom>
              <a:noFill/>
              <a:ln w="22225">
                <a:solidFill>
                  <a:srgbClr val="00FF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54" name="Line 66"/>
              <p:cNvSpPr>
                <a:spLocks noChangeShapeType="1"/>
              </p:cNvSpPr>
              <p:nvPr/>
            </p:nvSpPr>
            <p:spPr bwMode="auto">
              <a:xfrm flipH="1">
                <a:off x="1474" y="1842"/>
                <a:ext cx="363" cy="681"/>
              </a:xfrm>
              <a:prstGeom prst="line">
                <a:avLst/>
              </a:prstGeom>
              <a:noFill/>
              <a:ln w="22225">
                <a:solidFill>
                  <a:srgbClr val="00FF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89155" name="Text Box 67"/>
              <p:cNvSpPr txBox="1">
                <a:spLocks noChangeArrowheads="1"/>
              </p:cNvSpPr>
              <p:nvPr/>
            </p:nvSpPr>
            <p:spPr bwMode="auto">
              <a:xfrm>
                <a:off x="2699" y="3657"/>
                <a:ext cx="11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000" b="0"/>
                  <a:t>pohyb jádra</a:t>
                </a:r>
              </a:p>
            </p:txBody>
          </p:sp>
          <p:sp>
            <p:nvSpPr>
              <p:cNvPr id="89156" name="Text Box 68"/>
              <p:cNvSpPr txBox="1">
                <a:spLocks noChangeArrowheads="1"/>
              </p:cNvSpPr>
              <p:nvPr/>
            </p:nvSpPr>
            <p:spPr bwMode="auto">
              <a:xfrm>
                <a:off x="2562" y="3336"/>
                <a:ext cx="226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00FF00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33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400">
                    <a:sym typeface="Symbol" panose="05050102010706020507" pitchFamily="18" charset="2"/>
                  </a:rPr>
                  <a:t>+</a:t>
                </a:r>
                <a:endParaRPr lang="cs-CZ" altLang="cs-CZ" sz="2400" b="0"/>
              </a:p>
            </p:txBody>
          </p:sp>
          <p:sp>
            <p:nvSpPr>
              <p:cNvPr id="89157" name="Text Box 69"/>
              <p:cNvSpPr txBox="1">
                <a:spLocks noChangeArrowheads="1"/>
              </p:cNvSpPr>
              <p:nvPr/>
            </p:nvSpPr>
            <p:spPr bwMode="auto">
              <a:xfrm>
                <a:off x="2563" y="3971"/>
                <a:ext cx="226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00FF00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533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400">
                    <a:sym typeface="Symbol" panose="05050102010706020507" pitchFamily="18" charset="2"/>
                  </a:rPr>
                  <a:t>-</a:t>
                </a:r>
                <a:endParaRPr lang="cs-CZ" altLang="cs-CZ" sz="2400" b="0"/>
              </a:p>
            </p:txBody>
          </p:sp>
        </p:grpSp>
      </p:grpSp>
      <p:sp>
        <p:nvSpPr>
          <p:cNvPr id="89158" name="Text Box 70"/>
          <p:cNvSpPr txBox="1">
            <a:spLocks noChangeArrowheads="1"/>
          </p:cNvSpPr>
          <p:nvPr/>
        </p:nvSpPr>
        <p:spPr bwMode="auto">
          <a:xfrm>
            <a:off x="4211638" y="2420938"/>
            <a:ext cx="4752975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Jak se změní napětí při pohybu jádra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a) ve směru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b) ve směru - </a:t>
            </a:r>
          </a:p>
        </p:txBody>
      </p:sp>
      <p:sp>
        <p:nvSpPr>
          <p:cNvPr id="89168" name="Freeform 80"/>
          <p:cNvSpPr>
            <a:spLocks/>
          </p:cNvSpPr>
          <p:nvPr/>
        </p:nvSpPr>
        <p:spPr bwMode="auto">
          <a:xfrm>
            <a:off x="6289675" y="4005263"/>
            <a:ext cx="2603500" cy="1800225"/>
          </a:xfrm>
          <a:custGeom>
            <a:avLst/>
            <a:gdLst>
              <a:gd name="T0" fmla="*/ 7 w 1640"/>
              <a:gd name="T1" fmla="*/ 0 h 1134"/>
              <a:gd name="T2" fmla="*/ 0 w 1640"/>
              <a:gd name="T3" fmla="*/ 1134 h 1134"/>
              <a:gd name="T4" fmla="*/ 1640 w 1640"/>
              <a:gd name="T5" fmla="*/ 1134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0" h="1134">
                <a:moveTo>
                  <a:pt x="7" y="0"/>
                </a:moveTo>
                <a:lnTo>
                  <a:pt x="0" y="1134"/>
                </a:lnTo>
                <a:lnTo>
                  <a:pt x="1640" y="113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9170" name="Freeform 82"/>
          <p:cNvSpPr>
            <a:spLocks/>
          </p:cNvSpPr>
          <p:nvPr/>
        </p:nvSpPr>
        <p:spPr bwMode="auto">
          <a:xfrm>
            <a:off x="6300788" y="4221163"/>
            <a:ext cx="2065337" cy="1581150"/>
          </a:xfrm>
          <a:custGeom>
            <a:avLst/>
            <a:gdLst>
              <a:gd name="T0" fmla="*/ 0 w 1301"/>
              <a:gd name="T1" fmla="*/ 0 h 996"/>
              <a:gd name="T2" fmla="*/ 790 w 1301"/>
              <a:gd name="T3" fmla="*/ 276 h 996"/>
              <a:gd name="T4" fmla="*/ 1301 w 1301"/>
              <a:gd name="T5" fmla="*/ 996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1" h="996">
                <a:moveTo>
                  <a:pt x="0" y="0"/>
                </a:moveTo>
                <a:cubicBezTo>
                  <a:pt x="132" y="46"/>
                  <a:pt x="573" y="110"/>
                  <a:pt x="790" y="276"/>
                </a:cubicBezTo>
                <a:cubicBezTo>
                  <a:pt x="1007" y="442"/>
                  <a:pt x="1195" y="846"/>
                  <a:pt x="1301" y="99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9171" name="Text Box 83"/>
          <p:cNvSpPr txBox="1">
            <a:spLocks noChangeArrowheads="1"/>
          </p:cNvSpPr>
          <p:nvPr/>
        </p:nvSpPr>
        <p:spPr bwMode="auto">
          <a:xfrm>
            <a:off x="5940425" y="4005263"/>
            <a:ext cx="288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U</a:t>
            </a:r>
          </a:p>
        </p:txBody>
      </p:sp>
      <p:sp>
        <p:nvSpPr>
          <p:cNvPr id="89172" name="Text Box 84"/>
          <p:cNvSpPr txBox="1">
            <a:spLocks noChangeArrowheads="1"/>
          </p:cNvSpPr>
          <p:nvPr/>
        </p:nvSpPr>
        <p:spPr bwMode="auto">
          <a:xfrm>
            <a:off x="8675688" y="5445125"/>
            <a:ext cx="288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I</a:t>
            </a:r>
          </a:p>
        </p:txBody>
      </p:sp>
      <p:sp>
        <p:nvSpPr>
          <p:cNvPr id="89173" name="Line 85"/>
          <p:cNvSpPr>
            <a:spLocks noChangeShapeType="1"/>
          </p:cNvSpPr>
          <p:nvPr/>
        </p:nvSpPr>
        <p:spPr bwMode="auto">
          <a:xfrm>
            <a:off x="6300788" y="4221163"/>
            <a:ext cx="2374900" cy="215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9174" name="Text Box 86"/>
          <p:cNvSpPr txBox="1">
            <a:spLocks noChangeArrowheads="1"/>
          </p:cNvSpPr>
          <p:nvPr/>
        </p:nvSpPr>
        <p:spPr bwMode="auto">
          <a:xfrm>
            <a:off x="6084888" y="3573463"/>
            <a:ext cx="2879725" cy="377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u="sng"/>
              <a:t>Charakteristika zdroje</a:t>
            </a:r>
          </a:p>
        </p:txBody>
      </p:sp>
      <p:sp>
        <p:nvSpPr>
          <p:cNvPr id="89175" name="Text Box 87"/>
          <p:cNvSpPr txBox="1">
            <a:spLocks noChangeArrowheads="1"/>
          </p:cNvSpPr>
          <p:nvPr/>
        </p:nvSpPr>
        <p:spPr bwMode="auto">
          <a:xfrm>
            <a:off x="5653088" y="6021388"/>
            <a:ext cx="338296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0000FF"/>
                </a:solidFill>
              </a:rPr>
              <a:t>- 	normální transformátor</a:t>
            </a:r>
          </a:p>
          <a:p>
            <a:pPr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- 	rozptylový transformátor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8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8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8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89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89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89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89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uiExpand="1" build="allAtOnce" animBg="1"/>
      <p:bldP spid="89100" grpId="0" animBg="1"/>
      <p:bldP spid="89100" grpId="1" animBg="1"/>
      <p:bldP spid="89101" grpId="0" animBg="1"/>
      <p:bldP spid="89101" grpId="1" animBg="1"/>
      <p:bldP spid="89102" grpId="0" animBg="1"/>
      <p:bldP spid="89102" grpId="1" animBg="1"/>
      <p:bldP spid="89158" grpId="0" animBg="1"/>
      <p:bldP spid="89168" grpId="0" animBg="1"/>
      <p:bldP spid="89170" grpId="0" animBg="1"/>
      <p:bldP spid="89171" grpId="0"/>
      <p:bldP spid="89172" grpId="0"/>
      <p:bldP spid="89173" grpId="0" animBg="1"/>
      <p:bldP spid="8917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Přístrojové transformátory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7137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se používají ke snížení měřených veličin na hodnoty vhodné pro měřící přístroje a k napájení ochran.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052638" y="1844675"/>
            <a:ext cx="50403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400" u="sng"/>
              <a:t>Přístrojový transformátor napětí</a:t>
            </a:r>
            <a:endParaRPr lang="cs-CZ" altLang="cs-CZ" sz="2400" u="sng">
              <a:sym typeface="Symbol" panose="05050102010706020507" pitchFamily="18" charset="2"/>
            </a:endParaRPr>
          </a:p>
        </p:txBody>
      </p:sp>
      <p:grpSp>
        <p:nvGrpSpPr>
          <p:cNvPr id="90210" name="Group 98"/>
          <p:cNvGrpSpPr>
            <a:grpSpLocks/>
          </p:cNvGrpSpPr>
          <p:nvPr/>
        </p:nvGrpSpPr>
        <p:grpSpPr bwMode="auto">
          <a:xfrm>
            <a:off x="538163" y="2832100"/>
            <a:ext cx="4105275" cy="3836988"/>
            <a:chOff x="22" y="1784"/>
            <a:chExt cx="2586" cy="2417"/>
          </a:xfrm>
        </p:grpSpPr>
        <p:sp>
          <p:nvSpPr>
            <p:cNvPr id="90125" name="Oval 13"/>
            <p:cNvSpPr>
              <a:spLocks noChangeArrowheads="1"/>
            </p:cNvSpPr>
            <p:nvPr/>
          </p:nvSpPr>
          <p:spPr bwMode="auto">
            <a:xfrm>
              <a:off x="1746" y="2237"/>
              <a:ext cx="91" cy="91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90126" name="Oval 14"/>
            <p:cNvSpPr>
              <a:spLocks noChangeArrowheads="1"/>
            </p:cNvSpPr>
            <p:nvPr/>
          </p:nvSpPr>
          <p:spPr bwMode="auto">
            <a:xfrm>
              <a:off x="566" y="1874"/>
              <a:ext cx="91" cy="91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90140" name="Group 28"/>
            <p:cNvGrpSpPr>
              <a:grpSpLocks/>
            </p:cNvGrpSpPr>
            <p:nvPr/>
          </p:nvGrpSpPr>
          <p:grpSpPr bwMode="auto">
            <a:xfrm rot="5400000">
              <a:off x="1155" y="2510"/>
              <a:ext cx="92" cy="816"/>
              <a:chOff x="3920" y="2795"/>
              <a:chExt cx="92" cy="816"/>
            </a:xfrm>
          </p:grpSpPr>
          <p:sp>
            <p:nvSpPr>
              <p:cNvPr id="90141" name="Arc 29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42" name="Arc 30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43" name="Arc 31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44" name="Arc 32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45" name="Arc 33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46" name="Arc 34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47" name="Line 35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148" name="Line 36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0176" name="Line 64"/>
            <p:cNvSpPr>
              <a:spLocks noChangeShapeType="1"/>
            </p:cNvSpPr>
            <p:nvPr/>
          </p:nvSpPr>
          <p:spPr bwMode="auto">
            <a:xfrm>
              <a:off x="295" y="1920"/>
              <a:ext cx="23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90177" name="Line 65"/>
            <p:cNvSpPr>
              <a:spLocks noChangeShapeType="1"/>
            </p:cNvSpPr>
            <p:nvPr/>
          </p:nvSpPr>
          <p:spPr bwMode="auto">
            <a:xfrm>
              <a:off x="295" y="2283"/>
              <a:ext cx="23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90178" name="Oval 66"/>
            <p:cNvSpPr>
              <a:spLocks noChangeArrowheads="1"/>
            </p:cNvSpPr>
            <p:nvPr/>
          </p:nvSpPr>
          <p:spPr bwMode="auto">
            <a:xfrm>
              <a:off x="1610" y="2827"/>
              <a:ext cx="91" cy="91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90179" name="Oval 67"/>
            <p:cNvSpPr>
              <a:spLocks noChangeArrowheads="1"/>
            </p:cNvSpPr>
            <p:nvPr/>
          </p:nvSpPr>
          <p:spPr bwMode="auto">
            <a:xfrm>
              <a:off x="1610" y="3099"/>
              <a:ext cx="91" cy="91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90180" name="Oval 68"/>
            <p:cNvSpPr>
              <a:spLocks noChangeArrowheads="1"/>
            </p:cNvSpPr>
            <p:nvPr/>
          </p:nvSpPr>
          <p:spPr bwMode="auto">
            <a:xfrm>
              <a:off x="703" y="3099"/>
              <a:ext cx="91" cy="91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90181" name="Oval 69"/>
            <p:cNvSpPr>
              <a:spLocks noChangeArrowheads="1"/>
            </p:cNvSpPr>
            <p:nvPr/>
          </p:nvSpPr>
          <p:spPr bwMode="auto">
            <a:xfrm>
              <a:off x="703" y="2827"/>
              <a:ext cx="91" cy="91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90182" name="AutoShape 70"/>
            <p:cNvCxnSpPr>
              <a:cxnSpLocks noChangeShapeType="1"/>
              <a:stCxn id="90126" idx="4"/>
              <a:endCxn id="90181" idx="2"/>
            </p:cNvCxnSpPr>
            <p:nvPr/>
          </p:nvCxnSpPr>
          <p:spPr bwMode="auto">
            <a:xfrm rot="16200000" flipH="1">
              <a:off x="204" y="2383"/>
              <a:ext cx="898" cy="8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183" name="AutoShape 71"/>
            <p:cNvCxnSpPr>
              <a:cxnSpLocks noChangeShapeType="1"/>
              <a:stCxn id="90125" idx="4"/>
              <a:endCxn id="90178" idx="6"/>
            </p:cNvCxnSpPr>
            <p:nvPr/>
          </p:nvCxnSpPr>
          <p:spPr bwMode="auto">
            <a:xfrm rot="5400000">
              <a:off x="1484" y="2565"/>
              <a:ext cx="535" cy="8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184" name="Rectangle 72"/>
            <p:cNvSpPr>
              <a:spLocks noChangeAspect="1" noChangeArrowheads="1"/>
            </p:cNvSpPr>
            <p:nvPr/>
          </p:nvSpPr>
          <p:spPr bwMode="auto">
            <a:xfrm>
              <a:off x="1734" y="2396"/>
              <a:ext cx="113" cy="272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90185" name="Rectangle 73"/>
            <p:cNvSpPr>
              <a:spLocks noChangeAspect="1" noChangeArrowheads="1"/>
            </p:cNvSpPr>
            <p:nvPr/>
          </p:nvSpPr>
          <p:spPr bwMode="auto">
            <a:xfrm>
              <a:off x="498" y="3303"/>
              <a:ext cx="113" cy="272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90186" name="Rectangle 74"/>
            <p:cNvSpPr>
              <a:spLocks noChangeAspect="1" noChangeArrowheads="1"/>
            </p:cNvSpPr>
            <p:nvPr/>
          </p:nvSpPr>
          <p:spPr bwMode="auto">
            <a:xfrm>
              <a:off x="1791" y="3304"/>
              <a:ext cx="113" cy="272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90188" name="Rectangle 76"/>
            <p:cNvSpPr>
              <a:spLocks noChangeAspect="1" noChangeArrowheads="1"/>
            </p:cNvSpPr>
            <p:nvPr/>
          </p:nvSpPr>
          <p:spPr bwMode="auto">
            <a:xfrm>
              <a:off x="555" y="2396"/>
              <a:ext cx="113" cy="272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90189" name="Group 77"/>
            <p:cNvGrpSpPr>
              <a:grpSpLocks/>
            </p:cNvGrpSpPr>
            <p:nvPr/>
          </p:nvGrpSpPr>
          <p:grpSpPr bwMode="auto">
            <a:xfrm rot="16200000">
              <a:off x="1155" y="2690"/>
              <a:ext cx="92" cy="816"/>
              <a:chOff x="3920" y="2795"/>
              <a:chExt cx="92" cy="816"/>
            </a:xfrm>
          </p:grpSpPr>
          <p:sp>
            <p:nvSpPr>
              <p:cNvPr id="90190" name="Arc 78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91" name="Arc 79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92" name="Arc 80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93" name="Arc 81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94" name="Arc 82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95" name="Arc 83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96" name="Line 84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197" name="Line 85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0198" name="Oval 86"/>
            <p:cNvSpPr>
              <a:spLocks noChangeArrowheads="1"/>
            </p:cNvSpPr>
            <p:nvPr/>
          </p:nvSpPr>
          <p:spPr bwMode="auto">
            <a:xfrm>
              <a:off x="1043" y="3589"/>
              <a:ext cx="340" cy="34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 algn="ctr">
                <a:buFontTx/>
                <a:buNone/>
              </a:pPr>
              <a:r>
                <a:rPr lang="cs-CZ" altLang="cs-CZ" sz="2000"/>
                <a:t>V</a:t>
              </a:r>
            </a:p>
          </p:txBody>
        </p:sp>
        <p:cxnSp>
          <p:nvCxnSpPr>
            <p:cNvPr id="90199" name="AutoShape 87"/>
            <p:cNvCxnSpPr>
              <a:cxnSpLocks noChangeShapeType="1"/>
              <a:stCxn id="90180" idx="2"/>
              <a:endCxn id="90198" idx="2"/>
            </p:cNvCxnSpPr>
            <p:nvPr/>
          </p:nvCxnSpPr>
          <p:spPr bwMode="auto">
            <a:xfrm rot="10800000" flipH="1" flipV="1">
              <a:off x="693" y="3145"/>
              <a:ext cx="340" cy="614"/>
            </a:xfrm>
            <a:prstGeom prst="bentConnector3">
              <a:avLst>
                <a:gd name="adj1" fmla="val -39412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200" name="AutoShape 88"/>
            <p:cNvCxnSpPr>
              <a:cxnSpLocks noChangeShapeType="1"/>
              <a:stCxn id="90179" idx="6"/>
              <a:endCxn id="90198" idx="6"/>
            </p:cNvCxnSpPr>
            <p:nvPr/>
          </p:nvCxnSpPr>
          <p:spPr bwMode="auto">
            <a:xfrm flipH="1">
              <a:off x="1393" y="3145"/>
              <a:ext cx="318" cy="614"/>
            </a:xfrm>
            <a:prstGeom prst="bentConnector3">
              <a:avLst>
                <a:gd name="adj1" fmla="val -41824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201" name="Text Box 89"/>
            <p:cNvSpPr txBox="1">
              <a:spLocks noChangeArrowheads="1"/>
            </p:cNvSpPr>
            <p:nvPr/>
          </p:nvSpPr>
          <p:spPr bwMode="auto">
            <a:xfrm>
              <a:off x="612" y="3147"/>
              <a:ext cx="4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a (m)</a:t>
              </a:r>
            </a:p>
          </p:txBody>
        </p:sp>
        <p:sp>
          <p:nvSpPr>
            <p:cNvPr id="90202" name="Text Box 90"/>
            <p:cNvSpPr txBox="1">
              <a:spLocks noChangeArrowheads="1"/>
            </p:cNvSpPr>
            <p:nvPr/>
          </p:nvSpPr>
          <p:spPr bwMode="auto">
            <a:xfrm>
              <a:off x="22" y="1784"/>
              <a:ext cx="27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L</a:t>
              </a:r>
              <a:r>
                <a:rPr lang="cs-CZ" altLang="cs-CZ" sz="2000" baseline="-25000"/>
                <a:t>1</a:t>
              </a:r>
            </a:p>
          </p:txBody>
        </p:sp>
        <p:sp>
          <p:nvSpPr>
            <p:cNvPr id="90203" name="Text Box 91"/>
            <p:cNvSpPr txBox="1">
              <a:spLocks noChangeArrowheads="1"/>
            </p:cNvSpPr>
            <p:nvPr/>
          </p:nvSpPr>
          <p:spPr bwMode="auto">
            <a:xfrm>
              <a:off x="22" y="2147"/>
              <a:ext cx="27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N</a:t>
              </a:r>
            </a:p>
          </p:txBody>
        </p:sp>
        <p:sp>
          <p:nvSpPr>
            <p:cNvPr id="90204" name="Text Box 92"/>
            <p:cNvSpPr txBox="1">
              <a:spLocks noChangeArrowheads="1"/>
            </p:cNvSpPr>
            <p:nvPr/>
          </p:nvSpPr>
          <p:spPr bwMode="auto">
            <a:xfrm>
              <a:off x="1518" y="2602"/>
              <a:ext cx="27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N</a:t>
              </a:r>
            </a:p>
          </p:txBody>
        </p:sp>
        <p:sp>
          <p:nvSpPr>
            <p:cNvPr id="90205" name="Text Box 93"/>
            <p:cNvSpPr txBox="1">
              <a:spLocks noChangeArrowheads="1"/>
            </p:cNvSpPr>
            <p:nvPr/>
          </p:nvSpPr>
          <p:spPr bwMode="auto">
            <a:xfrm>
              <a:off x="1519" y="3147"/>
              <a:ext cx="27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n</a:t>
              </a:r>
            </a:p>
          </p:txBody>
        </p:sp>
        <p:sp>
          <p:nvSpPr>
            <p:cNvPr id="90206" name="Text Box 94"/>
            <p:cNvSpPr txBox="1">
              <a:spLocks noChangeArrowheads="1"/>
            </p:cNvSpPr>
            <p:nvPr/>
          </p:nvSpPr>
          <p:spPr bwMode="auto">
            <a:xfrm>
              <a:off x="658" y="2602"/>
              <a:ext cx="4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A (M)</a:t>
              </a:r>
            </a:p>
          </p:txBody>
        </p:sp>
        <p:sp>
          <p:nvSpPr>
            <p:cNvPr id="90207" name="Text Box 95"/>
            <p:cNvSpPr txBox="1">
              <a:spLocks noChangeArrowheads="1"/>
            </p:cNvSpPr>
            <p:nvPr/>
          </p:nvSpPr>
          <p:spPr bwMode="auto">
            <a:xfrm>
              <a:off x="793" y="3963"/>
              <a:ext cx="90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U</a:t>
              </a:r>
              <a:r>
                <a:rPr lang="cs-CZ" altLang="cs-CZ" sz="2000" baseline="-25000"/>
                <a:t>2</a:t>
              </a:r>
              <a:r>
                <a:rPr lang="cs-CZ" altLang="cs-CZ" sz="2000"/>
                <a:t>=100 V</a:t>
              </a:r>
            </a:p>
          </p:txBody>
        </p:sp>
        <p:sp>
          <p:nvSpPr>
            <p:cNvPr id="90208" name="Text Box 96"/>
            <p:cNvSpPr txBox="1">
              <a:spLocks noChangeArrowheads="1"/>
            </p:cNvSpPr>
            <p:nvPr/>
          </p:nvSpPr>
          <p:spPr bwMode="auto">
            <a:xfrm>
              <a:off x="2200" y="1979"/>
              <a:ext cx="2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U</a:t>
              </a:r>
              <a:r>
                <a:rPr lang="cs-CZ" altLang="cs-CZ" sz="2000" baseline="-25000"/>
                <a:t>1</a:t>
              </a:r>
              <a:endParaRPr lang="cs-CZ" altLang="cs-CZ" sz="2000"/>
            </a:p>
          </p:txBody>
        </p:sp>
        <p:sp>
          <p:nvSpPr>
            <p:cNvPr id="90209" name="Line 97"/>
            <p:cNvSpPr>
              <a:spLocks noChangeShapeType="1"/>
            </p:cNvSpPr>
            <p:nvPr/>
          </p:nvSpPr>
          <p:spPr bwMode="auto">
            <a:xfrm>
              <a:off x="2200" y="1979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90211" name="Text Box 99"/>
          <p:cNvSpPr txBox="1">
            <a:spLocks noChangeArrowheads="1"/>
          </p:cNvSpPr>
          <p:nvPr/>
        </p:nvSpPr>
        <p:spPr bwMode="auto">
          <a:xfrm>
            <a:off x="6948488" y="4089400"/>
            <a:ext cx="503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U</a:t>
            </a:r>
            <a:r>
              <a:rPr lang="cs-CZ" altLang="cs-CZ" sz="1800" baseline="-25000"/>
              <a:t>21</a:t>
            </a:r>
          </a:p>
        </p:txBody>
      </p:sp>
      <p:grpSp>
        <p:nvGrpSpPr>
          <p:cNvPr id="90238" name="Group 126"/>
          <p:cNvGrpSpPr>
            <a:grpSpLocks/>
          </p:cNvGrpSpPr>
          <p:nvPr/>
        </p:nvGrpSpPr>
        <p:grpSpPr bwMode="auto">
          <a:xfrm>
            <a:off x="6372225" y="3573463"/>
            <a:ext cx="2305050" cy="2519362"/>
            <a:chOff x="4014" y="2251"/>
            <a:chExt cx="1452" cy="1587"/>
          </a:xfrm>
        </p:grpSpPr>
        <p:sp>
          <p:nvSpPr>
            <p:cNvPr id="90213" name="Line 101"/>
            <p:cNvSpPr>
              <a:spLocks noChangeShapeType="1"/>
            </p:cNvSpPr>
            <p:nvPr/>
          </p:nvSpPr>
          <p:spPr bwMode="auto">
            <a:xfrm>
              <a:off x="4014" y="3521"/>
              <a:ext cx="145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214" name="Line 102"/>
            <p:cNvSpPr>
              <a:spLocks noChangeShapeType="1"/>
            </p:cNvSpPr>
            <p:nvPr/>
          </p:nvSpPr>
          <p:spPr bwMode="auto">
            <a:xfrm rot="5400000">
              <a:off x="3584" y="3045"/>
              <a:ext cx="15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0215" name="Line 103"/>
          <p:cNvSpPr>
            <a:spLocks noChangeShapeType="1"/>
          </p:cNvSpPr>
          <p:nvPr/>
        </p:nvSpPr>
        <p:spPr bwMode="auto">
          <a:xfrm flipV="1">
            <a:off x="6948488" y="3860800"/>
            <a:ext cx="0" cy="17287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216" name="Line 104"/>
          <p:cNvSpPr>
            <a:spLocks noChangeShapeType="1"/>
          </p:cNvSpPr>
          <p:nvPr/>
        </p:nvSpPr>
        <p:spPr bwMode="auto">
          <a:xfrm>
            <a:off x="6948488" y="5589588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217" name="Line 105"/>
          <p:cNvSpPr>
            <a:spLocks noChangeShapeType="1"/>
          </p:cNvSpPr>
          <p:nvPr/>
        </p:nvSpPr>
        <p:spPr bwMode="auto">
          <a:xfrm flipV="1">
            <a:off x="7596188" y="5229225"/>
            <a:ext cx="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218" name="Line 106"/>
          <p:cNvSpPr>
            <a:spLocks noChangeShapeType="1"/>
          </p:cNvSpPr>
          <p:nvPr/>
        </p:nvSpPr>
        <p:spPr bwMode="auto">
          <a:xfrm flipV="1">
            <a:off x="6948488" y="5243513"/>
            <a:ext cx="647700" cy="3460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221" name="Line 109"/>
          <p:cNvSpPr>
            <a:spLocks noChangeShapeType="1"/>
          </p:cNvSpPr>
          <p:nvPr/>
        </p:nvSpPr>
        <p:spPr bwMode="auto">
          <a:xfrm flipH="1" flipV="1">
            <a:off x="6156325" y="3284538"/>
            <a:ext cx="792163" cy="23050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224" name="Text Box 112"/>
          <p:cNvSpPr txBox="1">
            <a:spLocks noChangeArrowheads="1"/>
          </p:cNvSpPr>
          <p:nvPr/>
        </p:nvSpPr>
        <p:spPr bwMode="auto">
          <a:xfrm>
            <a:off x="7596188" y="5157788"/>
            <a:ext cx="43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0</a:t>
            </a:r>
          </a:p>
        </p:txBody>
      </p:sp>
      <p:sp>
        <p:nvSpPr>
          <p:cNvPr id="90225" name="Text Box 113"/>
          <p:cNvSpPr txBox="1">
            <a:spLocks noChangeArrowheads="1"/>
          </p:cNvSpPr>
          <p:nvPr/>
        </p:nvSpPr>
        <p:spPr bwMode="auto">
          <a:xfrm>
            <a:off x="6372225" y="3141663"/>
            <a:ext cx="1008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U</a:t>
            </a:r>
            <a:r>
              <a:rPr lang="cs-CZ" altLang="cs-CZ" sz="1800" baseline="-25000"/>
              <a:t>z</a:t>
            </a:r>
            <a:r>
              <a:rPr lang="cs-CZ" altLang="cs-CZ" sz="1800"/>
              <a:t> = Z*I</a:t>
            </a:r>
            <a:r>
              <a:rPr lang="cs-CZ" altLang="cs-CZ" sz="1800" baseline="-25000"/>
              <a:t>1</a:t>
            </a:r>
          </a:p>
        </p:txBody>
      </p:sp>
      <p:sp>
        <p:nvSpPr>
          <p:cNvPr id="90227" name="Text Box 115"/>
          <p:cNvSpPr txBox="1">
            <a:spLocks noChangeArrowheads="1"/>
          </p:cNvSpPr>
          <p:nvPr/>
        </p:nvSpPr>
        <p:spPr bwMode="auto">
          <a:xfrm>
            <a:off x="5795963" y="3357563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U</a:t>
            </a:r>
            <a:r>
              <a:rPr lang="cs-CZ" altLang="cs-CZ" sz="1800" baseline="-25000"/>
              <a:t>1</a:t>
            </a:r>
          </a:p>
        </p:txBody>
      </p:sp>
      <p:sp>
        <p:nvSpPr>
          <p:cNvPr id="90230" name="Line 118"/>
          <p:cNvSpPr>
            <a:spLocks noChangeShapeType="1"/>
          </p:cNvSpPr>
          <p:nvPr/>
        </p:nvSpPr>
        <p:spPr bwMode="auto">
          <a:xfrm flipH="1">
            <a:off x="6659563" y="5588000"/>
            <a:ext cx="287337" cy="86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231" name="Line 119"/>
          <p:cNvSpPr>
            <a:spLocks noChangeShapeType="1"/>
          </p:cNvSpPr>
          <p:nvPr/>
        </p:nvSpPr>
        <p:spPr bwMode="auto">
          <a:xfrm flipH="1">
            <a:off x="7596188" y="4371975"/>
            <a:ext cx="287337" cy="86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232" name="Line 120"/>
          <p:cNvSpPr>
            <a:spLocks noChangeShapeType="1"/>
          </p:cNvSpPr>
          <p:nvPr/>
        </p:nvSpPr>
        <p:spPr bwMode="auto">
          <a:xfrm flipV="1">
            <a:off x="6948488" y="4365625"/>
            <a:ext cx="936625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233" name="Text Box 121"/>
          <p:cNvSpPr txBox="1">
            <a:spLocks noChangeArrowheads="1"/>
          </p:cNvSpPr>
          <p:nvPr/>
        </p:nvSpPr>
        <p:spPr bwMode="auto">
          <a:xfrm>
            <a:off x="6300788" y="6092825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21</a:t>
            </a:r>
          </a:p>
        </p:txBody>
      </p:sp>
      <p:sp>
        <p:nvSpPr>
          <p:cNvPr id="90234" name="Text Box 122"/>
          <p:cNvSpPr txBox="1">
            <a:spLocks noChangeArrowheads="1"/>
          </p:cNvSpPr>
          <p:nvPr/>
        </p:nvSpPr>
        <p:spPr bwMode="auto">
          <a:xfrm>
            <a:off x="7667625" y="4797425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21</a:t>
            </a:r>
          </a:p>
        </p:txBody>
      </p:sp>
      <p:sp>
        <p:nvSpPr>
          <p:cNvPr id="90235" name="Text Box 123"/>
          <p:cNvSpPr txBox="1">
            <a:spLocks noChangeArrowheads="1"/>
          </p:cNvSpPr>
          <p:nvPr/>
        </p:nvSpPr>
        <p:spPr bwMode="auto">
          <a:xfrm>
            <a:off x="7524750" y="4076700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1</a:t>
            </a:r>
          </a:p>
        </p:txBody>
      </p:sp>
      <p:sp>
        <p:nvSpPr>
          <p:cNvPr id="90236" name="Line 124"/>
          <p:cNvSpPr>
            <a:spLocks noChangeShapeType="1"/>
          </p:cNvSpPr>
          <p:nvPr/>
        </p:nvSpPr>
        <p:spPr bwMode="auto">
          <a:xfrm rot="16200000" flipV="1">
            <a:off x="6249194" y="3161506"/>
            <a:ext cx="606425" cy="7921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0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0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90118" grpId="0" build="allAtOnce"/>
      <p:bldP spid="90211" grpId="0"/>
      <p:bldP spid="90215" grpId="0" animBg="1"/>
      <p:bldP spid="90216" grpId="0" animBg="1"/>
      <p:bldP spid="90217" grpId="0" animBg="1"/>
      <p:bldP spid="90218" grpId="0" animBg="1"/>
      <p:bldP spid="90221" grpId="0" animBg="1"/>
      <p:bldP spid="90224" grpId="0"/>
      <p:bldP spid="90225" grpId="0"/>
      <p:bldP spid="90227" grpId="0"/>
      <p:bldP spid="90230" grpId="0" animBg="1"/>
      <p:bldP spid="90231" grpId="0" animBg="1"/>
      <p:bldP spid="90232" grpId="0" animBg="1"/>
      <p:bldP spid="90233" grpId="0"/>
      <p:bldP spid="90234" grpId="0"/>
      <p:bldP spid="90235" grpId="0"/>
      <p:bldP spid="902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042988" y="115888"/>
            <a:ext cx="70580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Přístrojový transformátor napětí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250825" y="765175"/>
            <a:ext cx="4103688" cy="3576638"/>
            <a:chOff x="22" y="1784"/>
            <a:chExt cx="2586" cy="2437"/>
          </a:xfrm>
        </p:grpSpPr>
        <p:sp>
          <p:nvSpPr>
            <p:cNvPr id="100356" name="Oval 4"/>
            <p:cNvSpPr>
              <a:spLocks noChangeArrowheads="1"/>
            </p:cNvSpPr>
            <p:nvPr/>
          </p:nvSpPr>
          <p:spPr bwMode="auto">
            <a:xfrm>
              <a:off x="1746" y="2237"/>
              <a:ext cx="91" cy="91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00357" name="Oval 5"/>
            <p:cNvSpPr>
              <a:spLocks noChangeArrowheads="1"/>
            </p:cNvSpPr>
            <p:nvPr/>
          </p:nvSpPr>
          <p:spPr bwMode="auto">
            <a:xfrm>
              <a:off x="566" y="1874"/>
              <a:ext cx="91" cy="91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100358" name="Group 6"/>
            <p:cNvGrpSpPr>
              <a:grpSpLocks/>
            </p:cNvGrpSpPr>
            <p:nvPr/>
          </p:nvGrpSpPr>
          <p:grpSpPr bwMode="auto">
            <a:xfrm rot="5400000">
              <a:off x="1155" y="2510"/>
              <a:ext cx="92" cy="816"/>
              <a:chOff x="3920" y="2795"/>
              <a:chExt cx="92" cy="816"/>
            </a:xfrm>
          </p:grpSpPr>
          <p:sp>
            <p:nvSpPr>
              <p:cNvPr id="100359" name="Arc 7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0360" name="Arc 8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0361" name="Arc 9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0362" name="Arc 10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0363" name="Arc 11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0364" name="Arc 12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0365" name="Line 13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366" name="Line 14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0367" name="Line 15"/>
            <p:cNvSpPr>
              <a:spLocks noChangeShapeType="1"/>
            </p:cNvSpPr>
            <p:nvPr/>
          </p:nvSpPr>
          <p:spPr bwMode="auto">
            <a:xfrm>
              <a:off x="295" y="1920"/>
              <a:ext cx="23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00368" name="Line 16"/>
            <p:cNvSpPr>
              <a:spLocks noChangeShapeType="1"/>
            </p:cNvSpPr>
            <p:nvPr/>
          </p:nvSpPr>
          <p:spPr bwMode="auto">
            <a:xfrm>
              <a:off x="295" y="2283"/>
              <a:ext cx="23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00369" name="Oval 17"/>
            <p:cNvSpPr>
              <a:spLocks noChangeArrowheads="1"/>
            </p:cNvSpPr>
            <p:nvPr/>
          </p:nvSpPr>
          <p:spPr bwMode="auto">
            <a:xfrm>
              <a:off x="1610" y="2827"/>
              <a:ext cx="91" cy="91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00370" name="Oval 18"/>
            <p:cNvSpPr>
              <a:spLocks noChangeArrowheads="1"/>
            </p:cNvSpPr>
            <p:nvPr/>
          </p:nvSpPr>
          <p:spPr bwMode="auto">
            <a:xfrm>
              <a:off x="1610" y="3099"/>
              <a:ext cx="91" cy="91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00371" name="Oval 19"/>
            <p:cNvSpPr>
              <a:spLocks noChangeArrowheads="1"/>
            </p:cNvSpPr>
            <p:nvPr/>
          </p:nvSpPr>
          <p:spPr bwMode="auto">
            <a:xfrm>
              <a:off x="703" y="3099"/>
              <a:ext cx="91" cy="91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00372" name="Oval 20"/>
            <p:cNvSpPr>
              <a:spLocks noChangeArrowheads="1"/>
            </p:cNvSpPr>
            <p:nvPr/>
          </p:nvSpPr>
          <p:spPr bwMode="auto">
            <a:xfrm>
              <a:off x="703" y="2827"/>
              <a:ext cx="91" cy="91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100373" name="AutoShape 21"/>
            <p:cNvCxnSpPr>
              <a:cxnSpLocks noChangeShapeType="1"/>
              <a:stCxn id="100357" idx="4"/>
              <a:endCxn id="100372" idx="2"/>
            </p:cNvCxnSpPr>
            <p:nvPr/>
          </p:nvCxnSpPr>
          <p:spPr bwMode="auto">
            <a:xfrm rot="16200000" flipH="1">
              <a:off x="204" y="2383"/>
              <a:ext cx="898" cy="8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374" name="AutoShape 22"/>
            <p:cNvCxnSpPr>
              <a:cxnSpLocks noChangeShapeType="1"/>
              <a:stCxn id="100356" idx="4"/>
              <a:endCxn id="100369" idx="6"/>
            </p:cNvCxnSpPr>
            <p:nvPr/>
          </p:nvCxnSpPr>
          <p:spPr bwMode="auto">
            <a:xfrm rot="5400000">
              <a:off x="1484" y="2565"/>
              <a:ext cx="535" cy="8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0375" name="Rectangle 23"/>
            <p:cNvSpPr>
              <a:spLocks noChangeAspect="1" noChangeArrowheads="1"/>
            </p:cNvSpPr>
            <p:nvPr/>
          </p:nvSpPr>
          <p:spPr bwMode="auto">
            <a:xfrm>
              <a:off x="1734" y="2396"/>
              <a:ext cx="113" cy="272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00376" name="Rectangle 24"/>
            <p:cNvSpPr>
              <a:spLocks noChangeAspect="1" noChangeArrowheads="1"/>
            </p:cNvSpPr>
            <p:nvPr/>
          </p:nvSpPr>
          <p:spPr bwMode="auto">
            <a:xfrm>
              <a:off x="498" y="3303"/>
              <a:ext cx="113" cy="272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00377" name="Rectangle 25"/>
            <p:cNvSpPr>
              <a:spLocks noChangeAspect="1" noChangeArrowheads="1"/>
            </p:cNvSpPr>
            <p:nvPr/>
          </p:nvSpPr>
          <p:spPr bwMode="auto">
            <a:xfrm>
              <a:off x="1791" y="3304"/>
              <a:ext cx="113" cy="272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00378" name="Rectangle 26"/>
            <p:cNvSpPr>
              <a:spLocks noChangeAspect="1" noChangeArrowheads="1"/>
            </p:cNvSpPr>
            <p:nvPr/>
          </p:nvSpPr>
          <p:spPr bwMode="auto">
            <a:xfrm>
              <a:off x="555" y="2396"/>
              <a:ext cx="113" cy="272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100379" name="Group 27"/>
            <p:cNvGrpSpPr>
              <a:grpSpLocks/>
            </p:cNvGrpSpPr>
            <p:nvPr/>
          </p:nvGrpSpPr>
          <p:grpSpPr bwMode="auto">
            <a:xfrm rot="16200000">
              <a:off x="1155" y="2690"/>
              <a:ext cx="92" cy="816"/>
              <a:chOff x="3920" y="2795"/>
              <a:chExt cx="92" cy="816"/>
            </a:xfrm>
          </p:grpSpPr>
          <p:sp>
            <p:nvSpPr>
              <p:cNvPr id="100380" name="Arc 28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0381" name="Arc 29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0382" name="Arc 30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0383" name="Arc 31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0384" name="Arc 32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0385" name="Arc 33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0386" name="Line 34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387" name="Line 35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0388" name="Oval 36"/>
            <p:cNvSpPr>
              <a:spLocks noChangeArrowheads="1"/>
            </p:cNvSpPr>
            <p:nvPr/>
          </p:nvSpPr>
          <p:spPr bwMode="auto">
            <a:xfrm>
              <a:off x="1043" y="3589"/>
              <a:ext cx="340" cy="340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 algn="ctr">
                <a:buFontTx/>
                <a:buNone/>
              </a:pPr>
              <a:r>
                <a:rPr lang="cs-CZ" altLang="cs-CZ" sz="2000"/>
                <a:t>V</a:t>
              </a:r>
            </a:p>
          </p:txBody>
        </p:sp>
        <p:cxnSp>
          <p:nvCxnSpPr>
            <p:cNvPr id="100389" name="AutoShape 37"/>
            <p:cNvCxnSpPr>
              <a:cxnSpLocks noChangeShapeType="1"/>
              <a:stCxn id="100371" idx="2"/>
              <a:endCxn id="100388" idx="2"/>
            </p:cNvCxnSpPr>
            <p:nvPr/>
          </p:nvCxnSpPr>
          <p:spPr bwMode="auto">
            <a:xfrm rot="10800000" flipH="1" flipV="1">
              <a:off x="693" y="3145"/>
              <a:ext cx="340" cy="614"/>
            </a:xfrm>
            <a:prstGeom prst="bentConnector3">
              <a:avLst>
                <a:gd name="adj1" fmla="val -39412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390" name="AutoShape 38"/>
            <p:cNvCxnSpPr>
              <a:cxnSpLocks noChangeShapeType="1"/>
              <a:stCxn id="100370" idx="6"/>
              <a:endCxn id="100388" idx="6"/>
            </p:cNvCxnSpPr>
            <p:nvPr/>
          </p:nvCxnSpPr>
          <p:spPr bwMode="auto">
            <a:xfrm flipH="1">
              <a:off x="1393" y="3145"/>
              <a:ext cx="318" cy="614"/>
            </a:xfrm>
            <a:prstGeom prst="bentConnector3">
              <a:avLst>
                <a:gd name="adj1" fmla="val -41824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0391" name="Text Box 39"/>
            <p:cNvSpPr txBox="1">
              <a:spLocks noChangeArrowheads="1"/>
            </p:cNvSpPr>
            <p:nvPr/>
          </p:nvSpPr>
          <p:spPr bwMode="auto">
            <a:xfrm>
              <a:off x="611" y="3146"/>
              <a:ext cx="45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a (m)</a:t>
              </a:r>
            </a:p>
          </p:txBody>
        </p:sp>
        <p:sp>
          <p:nvSpPr>
            <p:cNvPr id="100392" name="Text Box 40"/>
            <p:cNvSpPr txBox="1">
              <a:spLocks noChangeArrowheads="1"/>
            </p:cNvSpPr>
            <p:nvPr/>
          </p:nvSpPr>
          <p:spPr bwMode="auto">
            <a:xfrm>
              <a:off x="22" y="1784"/>
              <a:ext cx="27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L</a:t>
              </a:r>
              <a:r>
                <a:rPr lang="cs-CZ" altLang="cs-CZ" sz="2000" baseline="-25000"/>
                <a:t>1</a:t>
              </a:r>
            </a:p>
          </p:txBody>
        </p:sp>
        <p:sp>
          <p:nvSpPr>
            <p:cNvPr id="100393" name="Text Box 41"/>
            <p:cNvSpPr txBox="1">
              <a:spLocks noChangeArrowheads="1"/>
            </p:cNvSpPr>
            <p:nvPr/>
          </p:nvSpPr>
          <p:spPr bwMode="auto">
            <a:xfrm>
              <a:off x="22" y="2147"/>
              <a:ext cx="27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N</a:t>
              </a:r>
            </a:p>
          </p:txBody>
        </p:sp>
        <p:sp>
          <p:nvSpPr>
            <p:cNvPr id="100394" name="Text Box 42"/>
            <p:cNvSpPr txBox="1">
              <a:spLocks noChangeArrowheads="1"/>
            </p:cNvSpPr>
            <p:nvPr/>
          </p:nvSpPr>
          <p:spPr bwMode="auto">
            <a:xfrm>
              <a:off x="1518" y="2602"/>
              <a:ext cx="27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N</a:t>
              </a:r>
            </a:p>
          </p:txBody>
        </p:sp>
        <p:sp>
          <p:nvSpPr>
            <p:cNvPr id="100395" name="Text Box 43"/>
            <p:cNvSpPr txBox="1">
              <a:spLocks noChangeArrowheads="1"/>
            </p:cNvSpPr>
            <p:nvPr/>
          </p:nvSpPr>
          <p:spPr bwMode="auto">
            <a:xfrm>
              <a:off x="1519" y="3146"/>
              <a:ext cx="271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n</a:t>
              </a:r>
            </a:p>
          </p:txBody>
        </p:sp>
        <p:sp>
          <p:nvSpPr>
            <p:cNvPr id="100396" name="Text Box 44"/>
            <p:cNvSpPr txBox="1">
              <a:spLocks noChangeArrowheads="1"/>
            </p:cNvSpPr>
            <p:nvPr/>
          </p:nvSpPr>
          <p:spPr bwMode="auto">
            <a:xfrm>
              <a:off x="658" y="2602"/>
              <a:ext cx="45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A (M)</a:t>
              </a:r>
            </a:p>
          </p:txBody>
        </p:sp>
        <p:sp>
          <p:nvSpPr>
            <p:cNvPr id="100397" name="Text Box 45"/>
            <p:cNvSpPr txBox="1">
              <a:spLocks noChangeArrowheads="1"/>
            </p:cNvSpPr>
            <p:nvPr/>
          </p:nvSpPr>
          <p:spPr bwMode="auto">
            <a:xfrm>
              <a:off x="793" y="3963"/>
              <a:ext cx="90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U</a:t>
              </a:r>
              <a:r>
                <a:rPr lang="cs-CZ" altLang="cs-CZ" sz="2000" baseline="-25000"/>
                <a:t>2</a:t>
              </a:r>
              <a:r>
                <a:rPr lang="cs-CZ" altLang="cs-CZ" sz="2000"/>
                <a:t>=100 V</a:t>
              </a:r>
            </a:p>
          </p:txBody>
        </p:sp>
        <p:sp>
          <p:nvSpPr>
            <p:cNvPr id="100398" name="Text Box 46"/>
            <p:cNvSpPr txBox="1">
              <a:spLocks noChangeArrowheads="1"/>
            </p:cNvSpPr>
            <p:nvPr/>
          </p:nvSpPr>
          <p:spPr bwMode="auto">
            <a:xfrm>
              <a:off x="2200" y="1979"/>
              <a:ext cx="272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U</a:t>
              </a:r>
              <a:r>
                <a:rPr lang="cs-CZ" altLang="cs-CZ" sz="2000" baseline="-25000"/>
                <a:t>1</a:t>
              </a:r>
              <a:endParaRPr lang="cs-CZ" altLang="cs-CZ" sz="2000"/>
            </a:p>
          </p:txBody>
        </p:sp>
        <p:sp>
          <p:nvSpPr>
            <p:cNvPr id="100399" name="Line 47"/>
            <p:cNvSpPr>
              <a:spLocks noChangeShapeType="1"/>
            </p:cNvSpPr>
            <p:nvPr/>
          </p:nvSpPr>
          <p:spPr bwMode="auto">
            <a:xfrm>
              <a:off x="2200" y="1979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00400" name="Text Box 48"/>
          <p:cNvSpPr txBox="1">
            <a:spLocks noChangeArrowheads="1"/>
          </p:cNvSpPr>
          <p:nvPr/>
        </p:nvSpPr>
        <p:spPr bwMode="auto">
          <a:xfrm>
            <a:off x="323850" y="4516438"/>
            <a:ext cx="8496300" cy="224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nové označení svorek	- vstup - A, B (N) 	- výstup - a, b (n) 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	staré označení	- vstup - M, N 	- výstup - m, n 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na výstup se připojují přístroje s velkým vnitřním odporem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jedná se o tvrdý zdroj napětí  nutnost jištění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</a:t>
            </a:r>
            <a:r>
              <a:rPr lang="cs-CZ" altLang="cs-CZ" sz="2000" dirty="0" smtClean="0">
                <a:sym typeface="Symbol" panose="05050102010706020507" pitchFamily="18" charset="2"/>
              </a:rPr>
              <a:t>jmenovité výstupní </a:t>
            </a:r>
            <a:r>
              <a:rPr lang="cs-CZ" altLang="cs-CZ" sz="2000" dirty="0">
                <a:sym typeface="Symbol" panose="05050102010706020507" pitchFamily="18" charset="2"/>
              </a:rPr>
              <a:t>napětí je vždy 100 V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chyba úhlu 	– fázový posun mezi U</a:t>
            </a:r>
            <a:r>
              <a:rPr lang="cs-CZ" altLang="cs-CZ" sz="2000" baseline="-25000" dirty="0">
                <a:sym typeface="Symbol" panose="05050102010706020507" pitchFamily="18" charset="2"/>
              </a:rPr>
              <a:t>1</a:t>
            </a:r>
            <a:r>
              <a:rPr lang="cs-CZ" altLang="cs-CZ" sz="2000" dirty="0">
                <a:sym typeface="Symbol" panose="05050102010706020507" pitchFamily="18" charset="2"/>
              </a:rPr>
              <a:t> a U</a:t>
            </a:r>
            <a:r>
              <a:rPr lang="cs-CZ" altLang="cs-CZ" sz="2000" baseline="-25000" dirty="0">
                <a:sym typeface="Symbol" panose="05050102010706020507" pitchFamily="18" charset="2"/>
              </a:rPr>
              <a:t>21</a:t>
            </a:r>
            <a:r>
              <a:rPr lang="cs-CZ" altLang="cs-CZ" sz="2000" dirty="0">
                <a:sym typeface="Symbol" panose="05050102010706020507" pitchFamily="18" charset="2"/>
              </a:rPr>
              <a:t> 	- </a:t>
            </a:r>
            <a:r>
              <a:rPr lang="cs-CZ" altLang="cs-CZ" sz="2000" baseline="-25000" dirty="0">
                <a:sym typeface="Symbol" panose="05050102010706020507" pitchFamily="18" charset="2"/>
              </a:rPr>
              <a:t>U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chyba napětí 	– poměrný rozdíl napětí U</a:t>
            </a:r>
            <a:r>
              <a:rPr lang="cs-CZ" altLang="cs-CZ" sz="2000" baseline="-25000" dirty="0">
                <a:sym typeface="Symbol" panose="05050102010706020507" pitchFamily="18" charset="2"/>
              </a:rPr>
              <a:t>1</a:t>
            </a:r>
            <a:r>
              <a:rPr lang="cs-CZ" altLang="cs-CZ" sz="2000" dirty="0">
                <a:sym typeface="Symbol" panose="05050102010706020507" pitchFamily="18" charset="2"/>
              </a:rPr>
              <a:t> a U</a:t>
            </a:r>
            <a:r>
              <a:rPr lang="cs-CZ" altLang="cs-CZ" sz="2000" baseline="-25000" dirty="0">
                <a:sym typeface="Symbol" panose="05050102010706020507" pitchFamily="18" charset="2"/>
              </a:rPr>
              <a:t>21</a:t>
            </a:r>
            <a:r>
              <a:rPr lang="cs-CZ" altLang="cs-CZ" sz="2000" dirty="0">
                <a:sym typeface="Symbol" panose="05050102010706020507" pitchFamily="18" charset="2"/>
              </a:rPr>
              <a:t>	- </a:t>
            </a:r>
            <a:r>
              <a:rPr lang="cs-CZ" altLang="cs-CZ" sz="2000" baseline="-25000" dirty="0">
                <a:sym typeface="Symbol" panose="05050102010706020507" pitchFamily="18" charset="2"/>
              </a:rPr>
              <a:t>U</a:t>
            </a:r>
            <a:r>
              <a:rPr lang="cs-CZ" altLang="cs-CZ" sz="2000" dirty="0"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100401" name="Group 49"/>
          <p:cNvGrpSpPr>
            <a:grpSpLocks/>
          </p:cNvGrpSpPr>
          <p:nvPr/>
        </p:nvGrpSpPr>
        <p:grpSpPr bwMode="auto">
          <a:xfrm>
            <a:off x="5508625" y="908050"/>
            <a:ext cx="2881313" cy="3309938"/>
            <a:chOff x="3651" y="1979"/>
            <a:chExt cx="1815" cy="2085"/>
          </a:xfrm>
        </p:grpSpPr>
        <p:sp>
          <p:nvSpPr>
            <p:cNvPr id="100402" name="Text Box 50"/>
            <p:cNvSpPr txBox="1">
              <a:spLocks noChangeArrowheads="1"/>
            </p:cNvSpPr>
            <p:nvPr/>
          </p:nvSpPr>
          <p:spPr bwMode="auto">
            <a:xfrm>
              <a:off x="4377" y="2576"/>
              <a:ext cx="3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U</a:t>
              </a:r>
              <a:r>
                <a:rPr lang="cs-CZ" altLang="cs-CZ" sz="1800" baseline="-25000"/>
                <a:t>21</a:t>
              </a:r>
            </a:p>
          </p:txBody>
        </p:sp>
        <p:grpSp>
          <p:nvGrpSpPr>
            <p:cNvPr id="100403" name="Group 51"/>
            <p:cNvGrpSpPr>
              <a:grpSpLocks/>
            </p:cNvGrpSpPr>
            <p:nvPr/>
          </p:nvGrpSpPr>
          <p:grpSpPr bwMode="auto">
            <a:xfrm>
              <a:off x="4014" y="2251"/>
              <a:ext cx="1452" cy="1587"/>
              <a:chOff x="4014" y="2251"/>
              <a:chExt cx="1452" cy="1587"/>
            </a:xfrm>
          </p:grpSpPr>
          <p:sp>
            <p:nvSpPr>
              <p:cNvPr id="100404" name="Line 52"/>
              <p:cNvSpPr>
                <a:spLocks noChangeShapeType="1"/>
              </p:cNvSpPr>
              <p:nvPr/>
            </p:nvSpPr>
            <p:spPr bwMode="auto">
              <a:xfrm>
                <a:off x="4014" y="3521"/>
                <a:ext cx="145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405" name="Line 53"/>
              <p:cNvSpPr>
                <a:spLocks noChangeShapeType="1"/>
              </p:cNvSpPr>
              <p:nvPr/>
            </p:nvSpPr>
            <p:spPr bwMode="auto">
              <a:xfrm rot="5400000">
                <a:off x="3584" y="3045"/>
                <a:ext cx="158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0406" name="Line 54"/>
            <p:cNvSpPr>
              <a:spLocks noChangeShapeType="1"/>
            </p:cNvSpPr>
            <p:nvPr/>
          </p:nvSpPr>
          <p:spPr bwMode="auto">
            <a:xfrm flipV="1">
              <a:off x="4377" y="2432"/>
              <a:ext cx="0" cy="108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07" name="Line 55"/>
            <p:cNvSpPr>
              <a:spLocks noChangeShapeType="1"/>
            </p:cNvSpPr>
            <p:nvPr/>
          </p:nvSpPr>
          <p:spPr bwMode="auto">
            <a:xfrm>
              <a:off x="4377" y="3521"/>
              <a:ext cx="40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08" name="Line 56"/>
            <p:cNvSpPr>
              <a:spLocks noChangeShapeType="1"/>
            </p:cNvSpPr>
            <p:nvPr/>
          </p:nvSpPr>
          <p:spPr bwMode="auto">
            <a:xfrm flipV="1">
              <a:off x="4785" y="3294"/>
              <a:ext cx="0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09" name="Line 57"/>
            <p:cNvSpPr>
              <a:spLocks noChangeShapeType="1"/>
            </p:cNvSpPr>
            <p:nvPr/>
          </p:nvSpPr>
          <p:spPr bwMode="auto">
            <a:xfrm flipV="1">
              <a:off x="4377" y="3303"/>
              <a:ext cx="408" cy="2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10" name="Line 58"/>
            <p:cNvSpPr>
              <a:spLocks noChangeShapeType="1"/>
            </p:cNvSpPr>
            <p:nvPr/>
          </p:nvSpPr>
          <p:spPr bwMode="auto">
            <a:xfrm flipH="1" flipV="1">
              <a:off x="3878" y="2069"/>
              <a:ext cx="499" cy="145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11" name="Text Box 59"/>
            <p:cNvSpPr txBox="1">
              <a:spLocks noChangeArrowheads="1"/>
            </p:cNvSpPr>
            <p:nvPr/>
          </p:nvSpPr>
          <p:spPr bwMode="auto">
            <a:xfrm>
              <a:off x="4785" y="3249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I</a:t>
              </a:r>
              <a:r>
                <a:rPr lang="cs-CZ" altLang="cs-CZ" sz="1800" baseline="-25000"/>
                <a:t>0</a:t>
              </a:r>
            </a:p>
          </p:txBody>
        </p:sp>
        <p:sp>
          <p:nvSpPr>
            <p:cNvPr id="100412" name="Text Box 60"/>
            <p:cNvSpPr txBox="1">
              <a:spLocks noChangeArrowheads="1"/>
            </p:cNvSpPr>
            <p:nvPr/>
          </p:nvSpPr>
          <p:spPr bwMode="auto">
            <a:xfrm>
              <a:off x="4014" y="1979"/>
              <a:ext cx="6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U</a:t>
              </a:r>
              <a:r>
                <a:rPr lang="cs-CZ" altLang="cs-CZ" sz="1800" baseline="-25000"/>
                <a:t>z</a:t>
              </a:r>
              <a:r>
                <a:rPr lang="cs-CZ" altLang="cs-CZ" sz="1800"/>
                <a:t> = Z*I</a:t>
              </a:r>
              <a:r>
                <a:rPr lang="cs-CZ" altLang="cs-CZ" sz="1800" baseline="-25000"/>
                <a:t>1</a:t>
              </a:r>
            </a:p>
          </p:txBody>
        </p:sp>
        <p:sp>
          <p:nvSpPr>
            <p:cNvPr id="100413" name="Text Box 61"/>
            <p:cNvSpPr txBox="1">
              <a:spLocks noChangeArrowheads="1"/>
            </p:cNvSpPr>
            <p:nvPr/>
          </p:nvSpPr>
          <p:spPr bwMode="auto">
            <a:xfrm>
              <a:off x="3651" y="2115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U</a:t>
              </a:r>
              <a:r>
                <a:rPr lang="cs-CZ" altLang="cs-CZ" sz="1800" baseline="-25000"/>
                <a:t>1</a:t>
              </a:r>
            </a:p>
          </p:txBody>
        </p:sp>
        <p:sp>
          <p:nvSpPr>
            <p:cNvPr id="100414" name="Line 62"/>
            <p:cNvSpPr>
              <a:spLocks noChangeShapeType="1"/>
            </p:cNvSpPr>
            <p:nvPr/>
          </p:nvSpPr>
          <p:spPr bwMode="auto">
            <a:xfrm flipH="1">
              <a:off x="4195" y="3520"/>
              <a:ext cx="181" cy="5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15" name="Line 63"/>
            <p:cNvSpPr>
              <a:spLocks noChangeShapeType="1"/>
            </p:cNvSpPr>
            <p:nvPr/>
          </p:nvSpPr>
          <p:spPr bwMode="auto">
            <a:xfrm flipH="1">
              <a:off x="4785" y="2754"/>
              <a:ext cx="181" cy="5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16" name="Line 64"/>
            <p:cNvSpPr>
              <a:spLocks noChangeShapeType="1"/>
            </p:cNvSpPr>
            <p:nvPr/>
          </p:nvSpPr>
          <p:spPr bwMode="auto">
            <a:xfrm flipV="1">
              <a:off x="4377" y="2750"/>
              <a:ext cx="590" cy="77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417" name="Text Box 65"/>
            <p:cNvSpPr txBox="1">
              <a:spLocks noChangeArrowheads="1"/>
            </p:cNvSpPr>
            <p:nvPr/>
          </p:nvSpPr>
          <p:spPr bwMode="auto">
            <a:xfrm>
              <a:off x="3969" y="3838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I</a:t>
              </a:r>
              <a:r>
                <a:rPr lang="cs-CZ" altLang="cs-CZ" sz="1800" baseline="-25000"/>
                <a:t>21</a:t>
              </a:r>
            </a:p>
          </p:txBody>
        </p:sp>
        <p:sp>
          <p:nvSpPr>
            <p:cNvPr id="100418" name="Text Box 66"/>
            <p:cNvSpPr txBox="1">
              <a:spLocks noChangeArrowheads="1"/>
            </p:cNvSpPr>
            <p:nvPr/>
          </p:nvSpPr>
          <p:spPr bwMode="auto">
            <a:xfrm>
              <a:off x="4830" y="3022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I</a:t>
              </a:r>
              <a:r>
                <a:rPr lang="cs-CZ" altLang="cs-CZ" sz="1800" baseline="-25000"/>
                <a:t>21</a:t>
              </a:r>
            </a:p>
          </p:txBody>
        </p:sp>
        <p:sp>
          <p:nvSpPr>
            <p:cNvPr id="100419" name="Text Box 67"/>
            <p:cNvSpPr txBox="1">
              <a:spLocks noChangeArrowheads="1"/>
            </p:cNvSpPr>
            <p:nvPr/>
          </p:nvSpPr>
          <p:spPr bwMode="auto">
            <a:xfrm>
              <a:off x="4740" y="2568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I</a:t>
              </a:r>
              <a:r>
                <a:rPr lang="cs-CZ" altLang="cs-CZ" sz="1800" baseline="-25000"/>
                <a:t>1</a:t>
              </a:r>
            </a:p>
          </p:txBody>
        </p:sp>
        <p:sp>
          <p:nvSpPr>
            <p:cNvPr id="100420" name="Line 68"/>
            <p:cNvSpPr>
              <a:spLocks noChangeShapeType="1"/>
            </p:cNvSpPr>
            <p:nvPr/>
          </p:nvSpPr>
          <p:spPr bwMode="auto">
            <a:xfrm rot="16200000" flipV="1">
              <a:off x="3937" y="1991"/>
              <a:ext cx="382" cy="49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0421" name="Freeform 69"/>
          <p:cNvSpPr>
            <a:spLocks/>
          </p:cNvSpPr>
          <p:nvPr/>
        </p:nvSpPr>
        <p:spPr bwMode="auto">
          <a:xfrm>
            <a:off x="6300788" y="2205038"/>
            <a:ext cx="358775" cy="166687"/>
          </a:xfrm>
          <a:custGeom>
            <a:avLst/>
            <a:gdLst>
              <a:gd name="T0" fmla="*/ 0 w 226"/>
              <a:gd name="T1" fmla="*/ 105 h 105"/>
              <a:gd name="T2" fmla="*/ 90 w 226"/>
              <a:gd name="T3" fmla="*/ 15 h 105"/>
              <a:gd name="T4" fmla="*/ 226 w 226"/>
              <a:gd name="T5" fmla="*/ 1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105">
                <a:moveTo>
                  <a:pt x="0" y="105"/>
                </a:moveTo>
                <a:cubicBezTo>
                  <a:pt x="26" y="67"/>
                  <a:pt x="52" y="30"/>
                  <a:pt x="90" y="15"/>
                </a:cubicBezTo>
                <a:cubicBezTo>
                  <a:pt x="128" y="0"/>
                  <a:pt x="177" y="7"/>
                  <a:pt x="226" y="15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0422" name="Text Box 70"/>
          <p:cNvSpPr txBox="1">
            <a:spLocks noChangeArrowheads="1"/>
          </p:cNvSpPr>
          <p:nvPr/>
        </p:nvSpPr>
        <p:spPr bwMode="auto">
          <a:xfrm>
            <a:off x="6300788" y="2205038"/>
            <a:ext cx="43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ym typeface="Symbol" panose="05050102010706020507" pitchFamily="18" charset="2"/>
              </a:rPr>
              <a:t></a:t>
            </a:r>
            <a:r>
              <a:rPr lang="cs-CZ" altLang="cs-CZ" sz="1800" baseline="-25000"/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40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40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0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0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0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0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0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0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0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0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allAtOnce"/>
      <p:bldP spid="100400" grpId="0" build="allAtOnce" animBg="1"/>
      <p:bldP spid="100421" grpId="0" animBg="1"/>
      <p:bldP spid="1004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7" name="Group 9"/>
          <p:cNvGrpSpPr>
            <a:grpSpLocks/>
          </p:cNvGrpSpPr>
          <p:nvPr/>
        </p:nvGrpSpPr>
        <p:grpSpPr bwMode="auto">
          <a:xfrm>
            <a:off x="684213" y="144463"/>
            <a:ext cx="3168650" cy="6597650"/>
            <a:chOff x="113" y="91"/>
            <a:chExt cx="1996" cy="4156"/>
          </a:xfrm>
        </p:grpSpPr>
        <p:pic>
          <p:nvPicPr>
            <p:cNvPr id="9933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91"/>
              <a:ext cx="1906" cy="4156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chemeClr val="bg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336" name="Rectangle 8"/>
            <p:cNvSpPr>
              <a:spLocks noChangeArrowheads="1"/>
            </p:cNvSpPr>
            <p:nvPr/>
          </p:nvSpPr>
          <p:spPr bwMode="auto">
            <a:xfrm>
              <a:off x="1519" y="1570"/>
              <a:ext cx="590" cy="1724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chemeClr val="bg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grpSp>
        <p:nvGrpSpPr>
          <p:cNvPr id="99341" name="Group 13"/>
          <p:cNvGrpSpPr>
            <a:grpSpLocks/>
          </p:cNvGrpSpPr>
          <p:nvPr/>
        </p:nvGrpSpPr>
        <p:grpSpPr bwMode="auto">
          <a:xfrm>
            <a:off x="3059113" y="188913"/>
            <a:ext cx="5867400" cy="4748212"/>
            <a:chOff x="1927" y="119"/>
            <a:chExt cx="3696" cy="2991"/>
          </a:xfrm>
        </p:grpSpPr>
        <p:pic>
          <p:nvPicPr>
            <p:cNvPr id="9933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19"/>
              <a:ext cx="2173" cy="2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340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251"/>
              <a:ext cx="3696" cy="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356100" y="187325"/>
            <a:ext cx="4608513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Přístrojový transformátor proudu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98374" name="Text Box 70"/>
          <p:cNvSpPr txBox="1">
            <a:spLocks noChangeArrowheads="1"/>
          </p:cNvSpPr>
          <p:nvPr/>
        </p:nvSpPr>
        <p:spPr bwMode="auto">
          <a:xfrm>
            <a:off x="5364163" y="2781300"/>
            <a:ext cx="503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U</a:t>
            </a:r>
            <a:r>
              <a:rPr lang="cs-CZ" altLang="cs-CZ" sz="1800" baseline="-25000"/>
              <a:t>21</a:t>
            </a:r>
          </a:p>
        </p:txBody>
      </p:sp>
      <p:grpSp>
        <p:nvGrpSpPr>
          <p:cNvPr id="98375" name="Group 71"/>
          <p:cNvGrpSpPr>
            <a:grpSpLocks/>
          </p:cNvGrpSpPr>
          <p:nvPr/>
        </p:nvGrpSpPr>
        <p:grpSpPr bwMode="auto">
          <a:xfrm>
            <a:off x="5292725" y="1414463"/>
            <a:ext cx="2305050" cy="2519362"/>
            <a:chOff x="4014" y="2251"/>
            <a:chExt cx="1452" cy="1587"/>
          </a:xfrm>
        </p:grpSpPr>
        <p:sp>
          <p:nvSpPr>
            <p:cNvPr id="98376" name="Line 72"/>
            <p:cNvSpPr>
              <a:spLocks noChangeShapeType="1"/>
            </p:cNvSpPr>
            <p:nvPr/>
          </p:nvSpPr>
          <p:spPr bwMode="auto">
            <a:xfrm>
              <a:off x="4014" y="3521"/>
              <a:ext cx="145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8377" name="Line 73"/>
            <p:cNvSpPr>
              <a:spLocks noChangeShapeType="1"/>
            </p:cNvSpPr>
            <p:nvPr/>
          </p:nvSpPr>
          <p:spPr bwMode="auto">
            <a:xfrm rot="5400000">
              <a:off x="3584" y="3045"/>
              <a:ext cx="15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8378" name="Line 74"/>
          <p:cNvSpPr>
            <a:spLocks noChangeShapeType="1"/>
          </p:cNvSpPr>
          <p:nvPr/>
        </p:nvSpPr>
        <p:spPr bwMode="auto">
          <a:xfrm flipV="1">
            <a:off x="5868988" y="2925763"/>
            <a:ext cx="0" cy="5048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79" name="Line 75"/>
          <p:cNvSpPr>
            <a:spLocks noChangeShapeType="1"/>
          </p:cNvSpPr>
          <p:nvPr/>
        </p:nvSpPr>
        <p:spPr bwMode="auto">
          <a:xfrm>
            <a:off x="5868988" y="3430588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80" name="Line 76"/>
          <p:cNvSpPr>
            <a:spLocks noChangeShapeType="1"/>
          </p:cNvSpPr>
          <p:nvPr/>
        </p:nvSpPr>
        <p:spPr bwMode="auto">
          <a:xfrm flipV="1">
            <a:off x="6516688" y="3070225"/>
            <a:ext cx="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81" name="Line 77"/>
          <p:cNvSpPr>
            <a:spLocks noChangeShapeType="1"/>
          </p:cNvSpPr>
          <p:nvPr/>
        </p:nvSpPr>
        <p:spPr bwMode="auto">
          <a:xfrm flipV="1">
            <a:off x="5868988" y="3084513"/>
            <a:ext cx="647700" cy="3460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83" name="Text Box 79"/>
          <p:cNvSpPr txBox="1">
            <a:spLocks noChangeArrowheads="1"/>
          </p:cNvSpPr>
          <p:nvPr/>
        </p:nvSpPr>
        <p:spPr bwMode="auto">
          <a:xfrm>
            <a:off x="6516688" y="2998788"/>
            <a:ext cx="43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0</a:t>
            </a:r>
          </a:p>
        </p:txBody>
      </p:sp>
      <p:sp>
        <p:nvSpPr>
          <p:cNvPr id="98386" name="Line 82"/>
          <p:cNvSpPr>
            <a:spLocks noChangeShapeType="1"/>
          </p:cNvSpPr>
          <p:nvPr/>
        </p:nvSpPr>
        <p:spPr bwMode="auto">
          <a:xfrm flipH="1">
            <a:off x="5075238" y="3429000"/>
            <a:ext cx="792162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88" name="Line 84"/>
          <p:cNvSpPr>
            <a:spLocks noChangeShapeType="1"/>
          </p:cNvSpPr>
          <p:nvPr/>
        </p:nvSpPr>
        <p:spPr bwMode="auto">
          <a:xfrm flipV="1">
            <a:off x="5868988" y="1628775"/>
            <a:ext cx="1439862" cy="18018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389" name="Text Box 85"/>
          <p:cNvSpPr txBox="1">
            <a:spLocks noChangeArrowheads="1"/>
          </p:cNvSpPr>
          <p:nvPr/>
        </p:nvSpPr>
        <p:spPr bwMode="auto">
          <a:xfrm>
            <a:off x="4716463" y="4667250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21</a:t>
            </a:r>
          </a:p>
        </p:txBody>
      </p:sp>
      <p:sp>
        <p:nvSpPr>
          <p:cNvPr id="98390" name="Text Box 86"/>
          <p:cNvSpPr txBox="1">
            <a:spLocks noChangeArrowheads="1"/>
          </p:cNvSpPr>
          <p:nvPr/>
        </p:nvSpPr>
        <p:spPr bwMode="auto">
          <a:xfrm>
            <a:off x="6661150" y="2638425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21</a:t>
            </a:r>
          </a:p>
        </p:txBody>
      </p:sp>
      <p:sp>
        <p:nvSpPr>
          <p:cNvPr id="98391" name="Text Box 87"/>
          <p:cNvSpPr txBox="1">
            <a:spLocks noChangeArrowheads="1"/>
          </p:cNvSpPr>
          <p:nvPr/>
        </p:nvSpPr>
        <p:spPr bwMode="auto">
          <a:xfrm>
            <a:off x="6948488" y="1341438"/>
            <a:ext cx="43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1</a:t>
            </a:r>
          </a:p>
        </p:txBody>
      </p:sp>
      <p:sp>
        <p:nvSpPr>
          <p:cNvPr id="98418" name="Line 114"/>
          <p:cNvSpPr>
            <a:spLocks noChangeShapeType="1"/>
          </p:cNvSpPr>
          <p:nvPr/>
        </p:nvSpPr>
        <p:spPr bwMode="auto">
          <a:xfrm flipH="1">
            <a:off x="6516688" y="1628775"/>
            <a:ext cx="792162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98421" name="Group 117"/>
          <p:cNvGrpSpPr>
            <a:grpSpLocks/>
          </p:cNvGrpSpPr>
          <p:nvPr/>
        </p:nvGrpSpPr>
        <p:grpSpPr bwMode="auto">
          <a:xfrm>
            <a:off x="1331913" y="3903663"/>
            <a:ext cx="1655762" cy="733425"/>
            <a:chOff x="839" y="2469"/>
            <a:chExt cx="1043" cy="462"/>
          </a:xfrm>
        </p:grpSpPr>
        <p:grpSp>
          <p:nvGrpSpPr>
            <p:cNvPr id="98415" name="Group 111"/>
            <p:cNvGrpSpPr>
              <a:grpSpLocks/>
            </p:cNvGrpSpPr>
            <p:nvPr/>
          </p:nvGrpSpPr>
          <p:grpSpPr bwMode="auto">
            <a:xfrm>
              <a:off x="839" y="2469"/>
              <a:ext cx="1043" cy="462"/>
              <a:chOff x="930" y="2871"/>
              <a:chExt cx="1043" cy="462"/>
            </a:xfrm>
          </p:grpSpPr>
          <p:grpSp>
            <p:nvGrpSpPr>
              <p:cNvPr id="98411" name="Group 107"/>
              <p:cNvGrpSpPr>
                <a:grpSpLocks/>
              </p:cNvGrpSpPr>
              <p:nvPr/>
            </p:nvGrpSpPr>
            <p:grpSpPr bwMode="auto">
              <a:xfrm>
                <a:off x="1247" y="3151"/>
                <a:ext cx="454" cy="182"/>
                <a:chOff x="1156" y="3151"/>
                <a:chExt cx="454" cy="182"/>
              </a:xfrm>
            </p:grpSpPr>
            <p:sp>
              <p:nvSpPr>
                <p:cNvPr id="98407" name="Oval 103"/>
                <p:cNvSpPr>
                  <a:spLocks noChangeArrowheads="1"/>
                </p:cNvSpPr>
                <p:nvPr/>
              </p:nvSpPr>
              <p:spPr bwMode="auto">
                <a:xfrm>
                  <a:off x="1156" y="3249"/>
                  <a:ext cx="91" cy="84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8408" name="Oval 104"/>
                <p:cNvSpPr>
                  <a:spLocks noChangeArrowheads="1"/>
                </p:cNvSpPr>
                <p:nvPr/>
              </p:nvSpPr>
              <p:spPr bwMode="auto">
                <a:xfrm>
                  <a:off x="1519" y="3249"/>
                  <a:ext cx="91" cy="84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8410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247" y="3151"/>
                  <a:ext cx="318" cy="13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</p:grpSp>
          <p:cxnSp>
            <p:nvCxnSpPr>
              <p:cNvPr id="98412" name="AutoShape 108"/>
              <p:cNvCxnSpPr>
                <a:cxnSpLocks noChangeShapeType="1"/>
                <a:stCxn id="98402" idx="4"/>
                <a:endCxn id="98407" idx="2"/>
              </p:cNvCxnSpPr>
              <p:nvPr/>
            </p:nvCxnSpPr>
            <p:spPr bwMode="auto">
              <a:xfrm rot="16200000" flipH="1">
                <a:off x="874" y="2927"/>
                <a:ext cx="420" cy="307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413" name="AutoShape 109"/>
              <p:cNvCxnSpPr>
                <a:cxnSpLocks noChangeShapeType="1"/>
                <a:stCxn id="98401" idx="4"/>
                <a:endCxn id="98408" idx="6"/>
              </p:cNvCxnSpPr>
              <p:nvPr/>
            </p:nvCxnSpPr>
            <p:spPr bwMode="auto">
              <a:xfrm rot="5400000">
                <a:off x="1632" y="2950"/>
                <a:ext cx="420" cy="262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8419" name="Text Box 115"/>
            <p:cNvSpPr txBox="1">
              <a:spLocks noChangeArrowheads="1"/>
            </p:cNvSpPr>
            <p:nvPr/>
          </p:nvSpPr>
          <p:spPr bwMode="auto">
            <a:xfrm>
              <a:off x="1202" y="2659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ZK</a:t>
              </a:r>
              <a:endParaRPr lang="cs-CZ" altLang="cs-CZ" sz="1800" baseline="-25000"/>
            </a:p>
          </p:txBody>
        </p:sp>
      </p:grpSp>
      <p:sp>
        <p:nvSpPr>
          <p:cNvPr id="98420" name="Text Box 116"/>
          <p:cNvSpPr txBox="1">
            <a:spLocks noChangeArrowheads="1"/>
          </p:cNvSpPr>
          <p:nvPr/>
        </p:nvSpPr>
        <p:spPr bwMode="auto">
          <a:xfrm>
            <a:off x="250825" y="5084763"/>
            <a:ext cx="8712200" cy="16333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nové označení svorek	- vstup - P</a:t>
            </a:r>
            <a:r>
              <a:rPr lang="cs-CZ" altLang="cs-CZ" sz="2000" baseline="-25000" dirty="0">
                <a:sym typeface="Symbol" panose="05050102010706020507" pitchFamily="18" charset="2"/>
              </a:rPr>
              <a:t>1</a:t>
            </a:r>
            <a:r>
              <a:rPr lang="cs-CZ" altLang="cs-CZ" sz="2000" dirty="0">
                <a:sym typeface="Symbol" panose="05050102010706020507" pitchFamily="18" charset="2"/>
              </a:rPr>
              <a:t>, P</a:t>
            </a:r>
            <a:r>
              <a:rPr lang="cs-CZ" altLang="cs-CZ" sz="2000" baseline="-25000" dirty="0">
                <a:sym typeface="Symbol" panose="05050102010706020507" pitchFamily="18" charset="2"/>
              </a:rPr>
              <a:t>2</a:t>
            </a:r>
            <a:r>
              <a:rPr lang="cs-CZ" altLang="cs-CZ" sz="2000" dirty="0">
                <a:sym typeface="Symbol" panose="05050102010706020507" pitchFamily="18" charset="2"/>
              </a:rPr>
              <a:t> 	- výstup - S</a:t>
            </a:r>
            <a:r>
              <a:rPr lang="cs-CZ" altLang="cs-CZ" sz="2000" baseline="-25000" dirty="0">
                <a:sym typeface="Symbol" panose="05050102010706020507" pitchFamily="18" charset="2"/>
              </a:rPr>
              <a:t>1</a:t>
            </a:r>
            <a:r>
              <a:rPr lang="cs-CZ" altLang="cs-CZ" sz="2000" dirty="0">
                <a:sym typeface="Symbol" panose="05050102010706020507" pitchFamily="18" charset="2"/>
              </a:rPr>
              <a:t>, S</a:t>
            </a:r>
            <a:r>
              <a:rPr lang="cs-CZ" altLang="cs-CZ" sz="2000" baseline="-25000" dirty="0">
                <a:sym typeface="Symbol" panose="05050102010706020507" pitchFamily="18" charset="2"/>
              </a:rPr>
              <a:t>2</a:t>
            </a:r>
            <a:endParaRPr lang="cs-CZ" altLang="cs-CZ" sz="20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	staré označení	- vstup - K, L 	- výstup - k, l 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na výstup se připojují přístroje s malým vnitřním odporem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jedná se o tvrdý zdroj proudu  výstupní svorky se nesmí rozpojit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</a:t>
            </a:r>
            <a:r>
              <a:rPr lang="cs-CZ" altLang="cs-CZ" sz="2000" dirty="0" smtClean="0">
                <a:sym typeface="Symbol" panose="05050102010706020507" pitchFamily="18" charset="2"/>
              </a:rPr>
              <a:t>jmenovitý výstupní </a:t>
            </a:r>
            <a:r>
              <a:rPr lang="cs-CZ" altLang="cs-CZ" sz="2000" dirty="0">
                <a:sym typeface="Symbol" panose="05050102010706020507" pitchFamily="18" charset="2"/>
              </a:rPr>
              <a:t>proud je pro měření 5A, pro ochrany 1A</a:t>
            </a:r>
          </a:p>
        </p:txBody>
      </p:sp>
      <p:grpSp>
        <p:nvGrpSpPr>
          <p:cNvPr id="98423" name="Group 119"/>
          <p:cNvGrpSpPr>
            <a:grpSpLocks/>
          </p:cNvGrpSpPr>
          <p:nvPr/>
        </p:nvGrpSpPr>
        <p:grpSpPr bwMode="auto">
          <a:xfrm>
            <a:off x="179388" y="260350"/>
            <a:ext cx="4103687" cy="3816350"/>
            <a:chOff x="113" y="164"/>
            <a:chExt cx="2585" cy="2404"/>
          </a:xfrm>
        </p:grpSpPr>
        <p:sp>
          <p:nvSpPr>
            <p:cNvPr id="98352" name="Text Box 48"/>
            <p:cNvSpPr txBox="1">
              <a:spLocks noChangeArrowheads="1"/>
            </p:cNvSpPr>
            <p:nvPr/>
          </p:nvSpPr>
          <p:spPr bwMode="auto">
            <a:xfrm>
              <a:off x="249" y="164"/>
              <a:ext cx="2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I</a:t>
              </a:r>
              <a:r>
                <a:rPr lang="cs-CZ" altLang="cs-CZ" sz="2000" baseline="-25000"/>
                <a:t>1</a:t>
              </a:r>
              <a:endParaRPr lang="cs-CZ" altLang="cs-CZ" sz="2000"/>
            </a:p>
          </p:txBody>
        </p:sp>
        <p:grpSp>
          <p:nvGrpSpPr>
            <p:cNvPr id="98414" name="Group 110"/>
            <p:cNvGrpSpPr>
              <a:grpSpLocks/>
            </p:cNvGrpSpPr>
            <p:nvPr/>
          </p:nvGrpSpPr>
          <p:grpSpPr bwMode="auto">
            <a:xfrm>
              <a:off x="113" y="406"/>
              <a:ext cx="2585" cy="2162"/>
              <a:chOff x="204" y="814"/>
              <a:chExt cx="2585" cy="2162"/>
            </a:xfrm>
          </p:grpSpPr>
          <p:sp>
            <p:nvSpPr>
              <p:cNvPr id="98310" name="Oval 6"/>
              <p:cNvSpPr>
                <a:spLocks noChangeArrowheads="1"/>
              </p:cNvSpPr>
              <p:nvPr/>
            </p:nvSpPr>
            <p:spPr bwMode="auto">
              <a:xfrm>
                <a:off x="1927" y="897"/>
                <a:ext cx="91" cy="84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8311" name="Oval 7"/>
              <p:cNvSpPr>
                <a:spLocks noChangeArrowheads="1"/>
              </p:cNvSpPr>
              <p:nvPr/>
            </p:nvSpPr>
            <p:spPr bwMode="auto">
              <a:xfrm>
                <a:off x="748" y="897"/>
                <a:ext cx="91" cy="84"/>
              </a:xfrm>
              <a:prstGeom prst="ellipse">
                <a:avLst/>
              </a:prstGeom>
              <a:solidFill>
                <a:schemeClr val="tx1"/>
              </a:solidFill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grpSp>
            <p:nvGrpSpPr>
              <p:cNvPr id="98312" name="Group 8"/>
              <p:cNvGrpSpPr>
                <a:grpSpLocks/>
              </p:cNvGrpSpPr>
              <p:nvPr/>
            </p:nvGrpSpPr>
            <p:grpSpPr bwMode="auto">
              <a:xfrm rot="5400000">
                <a:off x="1340" y="1455"/>
                <a:ext cx="85" cy="815"/>
                <a:chOff x="3920" y="2795"/>
                <a:chExt cx="92" cy="816"/>
              </a:xfrm>
            </p:grpSpPr>
            <p:sp>
              <p:nvSpPr>
                <p:cNvPr id="98313" name="Arc 9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8314" name="Arc 10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8315" name="Arc 11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8316" name="Arc 12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8317" name="Arc 13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8318" name="Arc 14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8319" name="Line 1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320" name="Line 1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98322" name="Line 18"/>
              <p:cNvSpPr>
                <a:spLocks noChangeShapeType="1"/>
              </p:cNvSpPr>
              <p:nvPr/>
            </p:nvSpPr>
            <p:spPr bwMode="auto">
              <a:xfrm>
                <a:off x="477" y="1275"/>
                <a:ext cx="231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8323" name="Oval 19"/>
              <p:cNvSpPr>
                <a:spLocks noChangeArrowheads="1"/>
              </p:cNvSpPr>
              <p:nvPr/>
            </p:nvSpPr>
            <p:spPr bwMode="auto">
              <a:xfrm>
                <a:off x="1791" y="1778"/>
                <a:ext cx="91" cy="84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8324" name="Oval 20"/>
              <p:cNvSpPr>
                <a:spLocks noChangeArrowheads="1"/>
              </p:cNvSpPr>
              <p:nvPr/>
            </p:nvSpPr>
            <p:spPr bwMode="auto">
              <a:xfrm>
                <a:off x="1791" y="2030"/>
                <a:ext cx="91" cy="84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8325" name="Oval 21"/>
              <p:cNvSpPr>
                <a:spLocks noChangeArrowheads="1"/>
              </p:cNvSpPr>
              <p:nvPr/>
            </p:nvSpPr>
            <p:spPr bwMode="auto">
              <a:xfrm>
                <a:off x="885" y="2030"/>
                <a:ext cx="91" cy="84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8326" name="Oval 22"/>
              <p:cNvSpPr>
                <a:spLocks noChangeArrowheads="1"/>
              </p:cNvSpPr>
              <p:nvPr/>
            </p:nvSpPr>
            <p:spPr bwMode="auto">
              <a:xfrm>
                <a:off x="885" y="1778"/>
                <a:ext cx="91" cy="84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98327" name="AutoShape 23"/>
              <p:cNvCxnSpPr>
                <a:cxnSpLocks noChangeShapeType="1"/>
                <a:stCxn id="98311" idx="4"/>
                <a:endCxn id="98326" idx="2"/>
              </p:cNvCxnSpPr>
              <p:nvPr/>
            </p:nvCxnSpPr>
            <p:spPr bwMode="auto">
              <a:xfrm rot="16200000" flipH="1">
                <a:off x="420" y="1365"/>
                <a:ext cx="830" cy="81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328" name="AutoShape 24"/>
              <p:cNvCxnSpPr>
                <a:cxnSpLocks noChangeShapeType="1"/>
                <a:stCxn id="98310" idx="4"/>
                <a:endCxn id="98323" idx="6"/>
              </p:cNvCxnSpPr>
              <p:nvPr/>
            </p:nvCxnSpPr>
            <p:spPr bwMode="auto">
              <a:xfrm rot="5400000">
                <a:off x="1518" y="1365"/>
                <a:ext cx="829" cy="81"/>
              </a:xfrm>
              <a:prstGeom prst="bentConnector2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98333" name="Group 29"/>
              <p:cNvGrpSpPr>
                <a:grpSpLocks/>
              </p:cNvGrpSpPr>
              <p:nvPr/>
            </p:nvGrpSpPr>
            <p:grpSpPr bwMode="auto">
              <a:xfrm rot="16200000">
                <a:off x="1340" y="1621"/>
                <a:ext cx="85" cy="815"/>
                <a:chOff x="3920" y="2795"/>
                <a:chExt cx="92" cy="816"/>
              </a:xfrm>
            </p:grpSpPr>
            <p:sp>
              <p:nvSpPr>
                <p:cNvPr id="98334" name="Arc 30"/>
                <p:cNvSpPr>
                  <a:spLocks noChangeAspect="1"/>
                </p:cNvSpPr>
                <p:nvPr/>
              </p:nvSpPr>
              <p:spPr bwMode="auto">
                <a:xfrm rot="5400000">
                  <a:off x="3920" y="3022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8335" name="Arc 31"/>
                <p:cNvSpPr>
                  <a:spLocks noChangeAspect="1"/>
                </p:cNvSpPr>
                <p:nvPr/>
              </p:nvSpPr>
              <p:spPr bwMode="auto">
                <a:xfrm rot="21600000">
                  <a:off x="3921" y="2931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8336" name="Arc 32"/>
                <p:cNvSpPr>
                  <a:spLocks noChangeAspect="1"/>
                </p:cNvSpPr>
                <p:nvPr/>
              </p:nvSpPr>
              <p:spPr bwMode="auto">
                <a:xfrm rot="21600000">
                  <a:off x="3920" y="311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8337" name="Arc 33"/>
                <p:cNvSpPr>
                  <a:spLocks noChangeAspect="1"/>
                </p:cNvSpPr>
                <p:nvPr/>
              </p:nvSpPr>
              <p:spPr bwMode="auto">
                <a:xfrm rot="5400000">
                  <a:off x="3920" y="3203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8338" name="Arc 34"/>
                <p:cNvSpPr>
                  <a:spLocks noChangeAspect="1"/>
                </p:cNvSpPr>
                <p:nvPr/>
              </p:nvSpPr>
              <p:spPr bwMode="auto">
                <a:xfrm rot="5400000">
                  <a:off x="3920" y="3385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8339" name="Arc 35"/>
                <p:cNvSpPr>
                  <a:spLocks noChangeAspect="1"/>
                </p:cNvSpPr>
                <p:nvPr/>
              </p:nvSpPr>
              <p:spPr bwMode="auto">
                <a:xfrm rot="21600000">
                  <a:off x="3920" y="3294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8340" name="Line 3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4" y="286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341" name="Line 3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55" y="3543"/>
                  <a:ext cx="13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98342" name="Oval 38"/>
              <p:cNvSpPr>
                <a:spLocks noChangeArrowheads="1"/>
              </p:cNvSpPr>
              <p:nvPr/>
            </p:nvSpPr>
            <p:spPr bwMode="auto">
              <a:xfrm>
                <a:off x="1292" y="2662"/>
                <a:ext cx="339" cy="314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/>
              <a:lstStyle/>
              <a:p>
                <a:pPr algn="ctr">
                  <a:buFontTx/>
                  <a:buNone/>
                </a:pPr>
                <a:r>
                  <a:rPr lang="cs-CZ" altLang="cs-CZ" sz="2000"/>
                  <a:t>A</a:t>
                </a:r>
              </a:p>
            </p:txBody>
          </p:sp>
          <p:sp>
            <p:nvSpPr>
              <p:cNvPr id="98346" name="Text Box 42"/>
              <p:cNvSpPr txBox="1">
                <a:spLocks noChangeArrowheads="1"/>
              </p:cNvSpPr>
              <p:nvPr/>
            </p:nvSpPr>
            <p:spPr bwMode="auto">
              <a:xfrm>
                <a:off x="204" y="814"/>
                <a:ext cx="27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/>
                  <a:t>L</a:t>
                </a:r>
                <a:r>
                  <a:rPr lang="cs-CZ" altLang="cs-CZ" sz="2000" baseline="-25000"/>
                  <a:t>1</a:t>
                </a:r>
              </a:p>
            </p:txBody>
          </p:sp>
          <p:sp>
            <p:nvSpPr>
              <p:cNvPr id="98347" name="Text Box 43"/>
              <p:cNvSpPr txBox="1">
                <a:spLocks noChangeArrowheads="1"/>
              </p:cNvSpPr>
              <p:nvPr/>
            </p:nvSpPr>
            <p:spPr bwMode="auto">
              <a:xfrm>
                <a:off x="204" y="1150"/>
                <a:ext cx="27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/>
                  <a:t>N</a:t>
                </a:r>
              </a:p>
            </p:txBody>
          </p:sp>
          <p:sp>
            <p:nvSpPr>
              <p:cNvPr id="98350" name="Text Box 46"/>
              <p:cNvSpPr txBox="1">
                <a:spLocks noChangeArrowheads="1"/>
              </p:cNvSpPr>
              <p:nvPr/>
            </p:nvSpPr>
            <p:spPr bwMode="auto">
              <a:xfrm>
                <a:off x="793" y="1525"/>
                <a:ext cx="54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/>
                  <a:t>P</a:t>
                </a:r>
                <a:r>
                  <a:rPr lang="cs-CZ" altLang="cs-CZ" sz="2000" baseline="-25000"/>
                  <a:t>1</a:t>
                </a:r>
                <a:r>
                  <a:rPr lang="cs-CZ" altLang="cs-CZ" sz="2000"/>
                  <a:t> (K)</a:t>
                </a:r>
              </a:p>
            </p:txBody>
          </p:sp>
          <p:sp>
            <p:nvSpPr>
              <p:cNvPr id="98351" name="Text Box 47"/>
              <p:cNvSpPr txBox="1">
                <a:spLocks noChangeArrowheads="1"/>
              </p:cNvSpPr>
              <p:nvPr/>
            </p:nvSpPr>
            <p:spPr bwMode="auto">
              <a:xfrm>
                <a:off x="1020" y="2387"/>
                <a:ext cx="907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/>
                  <a:t>I</a:t>
                </a:r>
                <a:r>
                  <a:rPr lang="cs-CZ" altLang="cs-CZ" sz="2000" baseline="-25000"/>
                  <a:t>2</a:t>
                </a:r>
                <a:r>
                  <a:rPr lang="cs-CZ" altLang="cs-CZ" sz="2000"/>
                  <a:t>=1(5) A</a:t>
                </a:r>
              </a:p>
            </p:txBody>
          </p:sp>
          <p:sp>
            <p:nvSpPr>
              <p:cNvPr id="98396" name="Line 92"/>
              <p:cNvSpPr>
                <a:spLocks noChangeShapeType="1"/>
              </p:cNvSpPr>
              <p:nvPr/>
            </p:nvSpPr>
            <p:spPr bwMode="auto">
              <a:xfrm flipH="1">
                <a:off x="476" y="935"/>
                <a:ext cx="27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8397" name="Line 93"/>
              <p:cNvSpPr>
                <a:spLocks noChangeShapeType="1"/>
              </p:cNvSpPr>
              <p:nvPr/>
            </p:nvSpPr>
            <p:spPr bwMode="auto">
              <a:xfrm>
                <a:off x="2018" y="935"/>
                <a:ext cx="72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8398" name="Text Box 94"/>
              <p:cNvSpPr txBox="1">
                <a:spLocks noChangeArrowheads="1"/>
              </p:cNvSpPr>
              <p:nvPr/>
            </p:nvSpPr>
            <p:spPr bwMode="auto">
              <a:xfrm>
                <a:off x="1474" y="1525"/>
                <a:ext cx="54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/>
                  <a:t>P</a:t>
                </a:r>
                <a:r>
                  <a:rPr lang="cs-CZ" altLang="cs-CZ" sz="2000" baseline="-25000"/>
                  <a:t>2</a:t>
                </a:r>
                <a:r>
                  <a:rPr lang="cs-CZ" altLang="cs-CZ" sz="2000"/>
                  <a:t> (L)</a:t>
                </a:r>
              </a:p>
            </p:txBody>
          </p:sp>
          <p:sp>
            <p:nvSpPr>
              <p:cNvPr id="98399" name="Text Box 95"/>
              <p:cNvSpPr txBox="1">
                <a:spLocks noChangeArrowheads="1"/>
              </p:cNvSpPr>
              <p:nvPr/>
            </p:nvSpPr>
            <p:spPr bwMode="auto">
              <a:xfrm>
                <a:off x="703" y="2115"/>
                <a:ext cx="54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/>
                  <a:t>S</a:t>
                </a:r>
                <a:r>
                  <a:rPr lang="cs-CZ" altLang="cs-CZ" sz="2000" baseline="-25000"/>
                  <a:t>1</a:t>
                </a:r>
                <a:r>
                  <a:rPr lang="cs-CZ" altLang="cs-CZ" sz="2000"/>
                  <a:t> (k)</a:t>
                </a:r>
              </a:p>
            </p:txBody>
          </p:sp>
          <p:sp>
            <p:nvSpPr>
              <p:cNvPr id="98400" name="Text Box 96"/>
              <p:cNvSpPr txBox="1">
                <a:spLocks noChangeArrowheads="1"/>
              </p:cNvSpPr>
              <p:nvPr/>
            </p:nvSpPr>
            <p:spPr bwMode="auto">
              <a:xfrm>
                <a:off x="1543" y="2103"/>
                <a:ext cx="54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/>
                  <a:t>S</a:t>
                </a:r>
                <a:r>
                  <a:rPr lang="cs-CZ" altLang="cs-CZ" sz="2000" baseline="-25000"/>
                  <a:t>2</a:t>
                </a:r>
                <a:r>
                  <a:rPr lang="cs-CZ" altLang="cs-CZ" sz="2000"/>
                  <a:t> (l)</a:t>
                </a:r>
              </a:p>
            </p:txBody>
          </p:sp>
          <p:sp>
            <p:nvSpPr>
              <p:cNvPr id="98401" name="Oval 97"/>
              <p:cNvSpPr>
                <a:spLocks noChangeArrowheads="1"/>
              </p:cNvSpPr>
              <p:nvPr/>
            </p:nvSpPr>
            <p:spPr bwMode="auto">
              <a:xfrm>
                <a:off x="1927" y="2777"/>
                <a:ext cx="91" cy="84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8402" name="Oval 98"/>
              <p:cNvSpPr>
                <a:spLocks noChangeArrowheads="1"/>
              </p:cNvSpPr>
              <p:nvPr/>
            </p:nvSpPr>
            <p:spPr bwMode="auto">
              <a:xfrm>
                <a:off x="884" y="2777"/>
                <a:ext cx="91" cy="84"/>
              </a:xfrm>
              <a:prstGeom prst="ellips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cxnSp>
            <p:nvCxnSpPr>
              <p:cNvPr id="98403" name="AutoShape 99"/>
              <p:cNvCxnSpPr>
                <a:cxnSpLocks noChangeShapeType="1"/>
                <a:stCxn id="98325" idx="2"/>
                <a:endCxn id="98402" idx="2"/>
              </p:cNvCxnSpPr>
              <p:nvPr/>
            </p:nvCxnSpPr>
            <p:spPr bwMode="auto">
              <a:xfrm rot="10800000" flipV="1">
                <a:off x="874" y="2072"/>
                <a:ext cx="1" cy="747"/>
              </a:xfrm>
              <a:prstGeom prst="bentConnector3">
                <a:avLst>
                  <a:gd name="adj1" fmla="val 13500000"/>
                </a:avLst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404" name="AutoShape 100"/>
              <p:cNvCxnSpPr>
                <a:cxnSpLocks noChangeShapeType="1"/>
                <a:stCxn id="98324" idx="6"/>
                <a:endCxn id="98401" idx="6"/>
              </p:cNvCxnSpPr>
              <p:nvPr/>
            </p:nvCxnSpPr>
            <p:spPr bwMode="auto">
              <a:xfrm>
                <a:off x="1892" y="2072"/>
                <a:ext cx="136" cy="747"/>
              </a:xfrm>
              <a:prstGeom prst="bentConnector3">
                <a:avLst>
                  <a:gd name="adj1" fmla="val 197796"/>
                </a:avLst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405" name="AutoShape 101"/>
              <p:cNvCxnSpPr>
                <a:cxnSpLocks noChangeShapeType="1"/>
                <a:stCxn id="98402" idx="6"/>
                <a:endCxn id="98342" idx="2"/>
              </p:cNvCxnSpPr>
              <p:nvPr/>
            </p:nvCxnSpPr>
            <p:spPr bwMode="auto">
              <a:xfrm>
                <a:off x="985" y="2819"/>
                <a:ext cx="297" cy="0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406" name="AutoShape 102"/>
              <p:cNvCxnSpPr>
                <a:cxnSpLocks noChangeShapeType="1"/>
                <a:stCxn id="98342" idx="6"/>
                <a:endCxn id="98401" idx="2"/>
              </p:cNvCxnSpPr>
              <p:nvPr/>
            </p:nvCxnSpPr>
            <p:spPr bwMode="auto">
              <a:xfrm>
                <a:off x="1641" y="2819"/>
                <a:ext cx="276" cy="0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8416" name="Line 112"/>
            <p:cNvSpPr>
              <a:spLocks noChangeShapeType="1"/>
            </p:cNvSpPr>
            <p:nvPr/>
          </p:nvSpPr>
          <p:spPr bwMode="auto">
            <a:xfrm>
              <a:off x="385" y="437"/>
              <a:ext cx="22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98422" name="Line 118"/>
            <p:cNvSpPr>
              <a:spLocks noChangeShapeType="1"/>
            </p:cNvSpPr>
            <p:nvPr/>
          </p:nvSpPr>
          <p:spPr bwMode="auto">
            <a:xfrm>
              <a:off x="567" y="1842"/>
              <a:ext cx="0" cy="31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98424" name="Text Box 120"/>
          <p:cNvSpPr txBox="1">
            <a:spLocks noChangeArrowheads="1"/>
          </p:cNvSpPr>
          <p:nvPr/>
        </p:nvSpPr>
        <p:spPr bwMode="auto">
          <a:xfrm>
            <a:off x="3922713" y="1663700"/>
            <a:ext cx="273685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I</a:t>
            </a:r>
            <a:r>
              <a:rPr lang="cs-CZ" altLang="cs-CZ" sz="2000" baseline="-25000">
                <a:sym typeface="Symbol" panose="05050102010706020507" pitchFamily="18" charset="2"/>
              </a:rPr>
              <a:t>1</a:t>
            </a:r>
            <a:r>
              <a:rPr lang="cs-CZ" altLang="cs-CZ" sz="2000">
                <a:sym typeface="Symbol" panose="05050102010706020507" pitchFamily="18" charset="2"/>
              </a:rPr>
              <a:t> – vnucený proud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84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84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8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allAtOnce"/>
      <p:bldP spid="98374" grpId="0"/>
      <p:bldP spid="98378" grpId="0" animBg="1"/>
      <p:bldP spid="98379" grpId="0" animBg="1"/>
      <p:bldP spid="98380" grpId="0" animBg="1"/>
      <p:bldP spid="98381" grpId="0" animBg="1"/>
      <p:bldP spid="98383" grpId="0"/>
      <p:bldP spid="98386" grpId="0" animBg="1"/>
      <p:bldP spid="98388" grpId="0" animBg="1"/>
      <p:bldP spid="98389" grpId="0"/>
      <p:bldP spid="98390" grpId="0"/>
      <p:bldP spid="98391" grpId="0"/>
      <p:bldP spid="98418" grpId="0" animBg="1"/>
      <p:bldP spid="98420" grpId="0" build="allAtOnce" animBg="1"/>
      <p:bldP spid="984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6025"/>
            <a:ext cx="593725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82625" y="333375"/>
            <a:ext cx="3097213" cy="4222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průchodky – strana vn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07950" y="5516563"/>
            <a:ext cx="2592388" cy="4222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magnetický obvod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107950" y="4005263"/>
            <a:ext cx="1296988" cy="4222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vinutí vn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07950" y="1628775"/>
            <a:ext cx="2160588" cy="10318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nádoba transformátoru s olejem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107950" y="908050"/>
            <a:ext cx="3097213" cy="4222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průchodky – strana nn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4860925" y="1052513"/>
            <a:ext cx="2016125" cy="4222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zásobník oleje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07950" y="4724400"/>
            <a:ext cx="1296988" cy="4222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vinutí nn</a:t>
            </a: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3995738" y="73025"/>
            <a:ext cx="48974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800" u="sng"/>
              <a:t>Konstrukce distribučního transformátoru</a:t>
            </a:r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V="1">
            <a:off x="2698750" y="5659438"/>
            <a:ext cx="1223963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 flipV="1">
            <a:off x="1403350" y="4221163"/>
            <a:ext cx="2160588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1403350" y="4005263"/>
            <a:ext cx="19446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2268538" y="2636838"/>
            <a:ext cx="935037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3779838" y="765175"/>
            <a:ext cx="1368425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8395" name="Freeform 27"/>
          <p:cNvSpPr>
            <a:spLocks/>
          </p:cNvSpPr>
          <p:nvPr/>
        </p:nvSpPr>
        <p:spPr bwMode="auto">
          <a:xfrm>
            <a:off x="3203575" y="1341438"/>
            <a:ext cx="1368425" cy="863600"/>
          </a:xfrm>
          <a:custGeom>
            <a:avLst/>
            <a:gdLst>
              <a:gd name="T0" fmla="*/ 0 w 862"/>
              <a:gd name="T1" fmla="*/ 0 h 544"/>
              <a:gd name="T2" fmla="*/ 726 w 862"/>
              <a:gd name="T3" fmla="*/ 90 h 544"/>
              <a:gd name="T4" fmla="*/ 862 w 862"/>
              <a:gd name="T5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2" h="544">
                <a:moveTo>
                  <a:pt x="0" y="0"/>
                </a:moveTo>
                <a:lnTo>
                  <a:pt x="726" y="90"/>
                </a:lnTo>
                <a:lnTo>
                  <a:pt x="862" y="544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6877050" y="1484313"/>
            <a:ext cx="431800" cy="73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58381" grpId="0" animBg="1"/>
      <p:bldP spid="58382" grpId="0" animBg="1"/>
      <p:bldP spid="58383" grpId="0" animBg="1"/>
      <p:bldP spid="58384" grpId="0" animBg="1"/>
      <p:bldP spid="58385" grpId="0" animBg="1"/>
      <p:bldP spid="58387" grpId="0" animBg="1"/>
      <p:bldP spid="58389" grpId="0" animBg="1"/>
      <p:bldP spid="58390" grpId="0" animBg="1"/>
      <p:bldP spid="58391" grpId="0" animBg="1"/>
      <p:bldP spid="58392" grpId="0" animBg="1"/>
      <p:bldP spid="58393" grpId="0" animBg="1"/>
      <p:bldP spid="58395" grpId="0" animBg="1"/>
      <p:bldP spid="5839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042988" y="115888"/>
            <a:ext cx="70580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Rozpojení sekundární strany PTP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101453" name="Text Box 77"/>
          <p:cNvSpPr txBox="1">
            <a:spLocks noChangeArrowheads="1"/>
          </p:cNvSpPr>
          <p:nvPr/>
        </p:nvSpPr>
        <p:spPr bwMode="auto">
          <a:xfrm>
            <a:off x="6299200" y="2636838"/>
            <a:ext cx="503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U</a:t>
            </a:r>
            <a:r>
              <a:rPr lang="cs-CZ" altLang="cs-CZ" sz="1800" baseline="-25000"/>
              <a:t>21</a:t>
            </a:r>
          </a:p>
        </p:txBody>
      </p:sp>
      <p:grpSp>
        <p:nvGrpSpPr>
          <p:cNvPr id="101454" name="Group 78"/>
          <p:cNvGrpSpPr>
            <a:grpSpLocks/>
          </p:cNvGrpSpPr>
          <p:nvPr/>
        </p:nvGrpSpPr>
        <p:grpSpPr bwMode="auto">
          <a:xfrm>
            <a:off x="6227763" y="1270000"/>
            <a:ext cx="2305050" cy="2519363"/>
            <a:chOff x="4014" y="2251"/>
            <a:chExt cx="1452" cy="1587"/>
          </a:xfrm>
        </p:grpSpPr>
        <p:sp>
          <p:nvSpPr>
            <p:cNvPr id="101455" name="Line 79"/>
            <p:cNvSpPr>
              <a:spLocks noChangeShapeType="1"/>
            </p:cNvSpPr>
            <p:nvPr/>
          </p:nvSpPr>
          <p:spPr bwMode="auto">
            <a:xfrm>
              <a:off x="4014" y="3521"/>
              <a:ext cx="145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1456" name="Line 80"/>
            <p:cNvSpPr>
              <a:spLocks noChangeShapeType="1"/>
            </p:cNvSpPr>
            <p:nvPr/>
          </p:nvSpPr>
          <p:spPr bwMode="auto">
            <a:xfrm rot="5400000">
              <a:off x="3584" y="3045"/>
              <a:ext cx="158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1457" name="Line 81"/>
          <p:cNvSpPr>
            <a:spLocks noChangeShapeType="1"/>
          </p:cNvSpPr>
          <p:nvPr/>
        </p:nvSpPr>
        <p:spPr bwMode="auto">
          <a:xfrm flipV="1">
            <a:off x="6804025" y="2781300"/>
            <a:ext cx="0" cy="5048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58" name="Line 82"/>
          <p:cNvSpPr>
            <a:spLocks noChangeShapeType="1"/>
          </p:cNvSpPr>
          <p:nvPr/>
        </p:nvSpPr>
        <p:spPr bwMode="auto">
          <a:xfrm>
            <a:off x="6804025" y="3286125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59" name="Line 83"/>
          <p:cNvSpPr>
            <a:spLocks noChangeShapeType="1"/>
          </p:cNvSpPr>
          <p:nvPr/>
        </p:nvSpPr>
        <p:spPr bwMode="auto">
          <a:xfrm flipV="1">
            <a:off x="7451725" y="2925763"/>
            <a:ext cx="0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60" name="Line 84"/>
          <p:cNvSpPr>
            <a:spLocks noChangeShapeType="1"/>
          </p:cNvSpPr>
          <p:nvPr/>
        </p:nvSpPr>
        <p:spPr bwMode="auto">
          <a:xfrm flipV="1">
            <a:off x="6804025" y="2940050"/>
            <a:ext cx="647700" cy="3460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61" name="Text Box 85"/>
          <p:cNvSpPr txBox="1">
            <a:spLocks noChangeArrowheads="1"/>
          </p:cNvSpPr>
          <p:nvPr/>
        </p:nvSpPr>
        <p:spPr bwMode="auto">
          <a:xfrm>
            <a:off x="7451725" y="2854325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0</a:t>
            </a:r>
          </a:p>
        </p:txBody>
      </p:sp>
      <p:sp>
        <p:nvSpPr>
          <p:cNvPr id="101462" name="Line 86"/>
          <p:cNvSpPr>
            <a:spLocks noChangeShapeType="1"/>
          </p:cNvSpPr>
          <p:nvPr/>
        </p:nvSpPr>
        <p:spPr bwMode="auto">
          <a:xfrm flipH="1">
            <a:off x="6010275" y="3284538"/>
            <a:ext cx="792163" cy="14398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63" name="Line 87"/>
          <p:cNvSpPr>
            <a:spLocks noChangeShapeType="1"/>
          </p:cNvSpPr>
          <p:nvPr/>
        </p:nvSpPr>
        <p:spPr bwMode="auto">
          <a:xfrm flipV="1">
            <a:off x="6804025" y="1484313"/>
            <a:ext cx="1439863" cy="18018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64" name="Text Box 88"/>
          <p:cNvSpPr txBox="1">
            <a:spLocks noChangeArrowheads="1"/>
          </p:cNvSpPr>
          <p:nvPr/>
        </p:nvSpPr>
        <p:spPr bwMode="auto">
          <a:xfrm>
            <a:off x="5651500" y="4522788"/>
            <a:ext cx="43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21</a:t>
            </a:r>
          </a:p>
        </p:txBody>
      </p:sp>
      <p:sp>
        <p:nvSpPr>
          <p:cNvPr id="101465" name="Text Box 89"/>
          <p:cNvSpPr txBox="1">
            <a:spLocks noChangeArrowheads="1"/>
          </p:cNvSpPr>
          <p:nvPr/>
        </p:nvSpPr>
        <p:spPr bwMode="auto">
          <a:xfrm>
            <a:off x="7596188" y="2493963"/>
            <a:ext cx="43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21</a:t>
            </a:r>
          </a:p>
        </p:txBody>
      </p:sp>
      <p:sp>
        <p:nvSpPr>
          <p:cNvPr id="101466" name="Text Box 90"/>
          <p:cNvSpPr txBox="1">
            <a:spLocks noChangeArrowheads="1"/>
          </p:cNvSpPr>
          <p:nvPr/>
        </p:nvSpPr>
        <p:spPr bwMode="auto">
          <a:xfrm>
            <a:off x="7883525" y="1196975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1</a:t>
            </a:r>
          </a:p>
        </p:txBody>
      </p:sp>
      <p:sp>
        <p:nvSpPr>
          <p:cNvPr id="101467" name="Line 91"/>
          <p:cNvSpPr>
            <a:spLocks noChangeShapeType="1"/>
          </p:cNvSpPr>
          <p:nvPr/>
        </p:nvSpPr>
        <p:spPr bwMode="auto">
          <a:xfrm flipH="1">
            <a:off x="7451725" y="1484313"/>
            <a:ext cx="792163" cy="14398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468" name="Text Box 92"/>
          <p:cNvSpPr txBox="1">
            <a:spLocks noChangeArrowheads="1"/>
          </p:cNvSpPr>
          <p:nvPr/>
        </p:nvSpPr>
        <p:spPr bwMode="auto">
          <a:xfrm>
            <a:off x="323850" y="4672013"/>
            <a:ext cx="381635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I</a:t>
            </a:r>
            <a:r>
              <a:rPr lang="cs-CZ" altLang="cs-CZ" sz="2000" baseline="-25000">
                <a:sym typeface="Symbol" panose="05050102010706020507" pitchFamily="18" charset="2"/>
              </a:rPr>
              <a:t>1</a:t>
            </a:r>
            <a:r>
              <a:rPr lang="cs-CZ" altLang="cs-CZ" sz="2000">
                <a:sym typeface="Symbol" panose="05050102010706020507" pitchFamily="18" charset="2"/>
              </a:rPr>
              <a:t> 	je nezávislý na stavu PTP a nezmění se !!!</a:t>
            </a:r>
            <a:endParaRPr lang="cs-CZ" altLang="cs-CZ" sz="2000" baseline="-25000">
              <a:sym typeface="Symbol" panose="05050102010706020507" pitchFamily="18" charset="2"/>
            </a:endParaRPr>
          </a:p>
        </p:txBody>
      </p:sp>
      <p:grpSp>
        <p:nvGrpSpPr>
          <p:cNvPr id="101477" name="Group 101"/>
          <p:cNvGrpSpPr>
            <a:grpSpLocks/>
          </p:cNvGrpSpPr>
          <p:nvPr/>
        </p:nvGrpSpPr>
        <p:grpSpPr bwMode="auto">
          <a:xfrm>
            <a:off x="179388" y="908050"/>
            <a:ext cx="4248150" cy="3633788"/>
            <a:chOff x="113" y="572"/>
            <a:chExt cx="2676" cy="2289"/>
          </a:xfrm>
        </p:grpSpPr>
        <p:sp>
          <p:nvSpPr>
            <p:cNvPr id="101379" name="Text Box 3"/>
            <p:cNvSpPr txBox="1">
              <a:spLocks noChangeArrowheads="1"/>
            </p:cNvSpPr>
            <p:nvPr/>
          </p:nvSpPr>
          <p:spPr bwMode="auto">
            <a:xfrm>
              <a:off x="340" y="572"/>
              <a:ext cx="2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I</a:t>
              </a:r>
              <a:r>
                <a:rPr lang="cs-CZ" altLang="cs-CZ" sz="2000" baseline="-25000"/>
                <a:t>1</a:t>
              </a:r>
              <a:endParaRPr lang="cs-CZ" altLang="cs-CZ" sz="2000"/>
            </a:p>
          </p:txBody>
        </p:sp>
        <p:sp>
          <p:nvSpPr>
            <p:cNvPr id="101402" name="Oval 26"/>
            <p:cNvSpPr>
              <a:spLocks noChangeArrowheads="1"/>
            </p:cNvSpPr>
            <p:nvPr/>
          </p:nvSpPr>
          <p:spPr bwMode="auto">
            <a:xfrm>
              <a:off x="1927" y="897"/>
              <a:ext cx="91" cy="84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01403" name="Oval 27"/>
            <p:cNvSpPr>
              <a:spLocks noChangeArrowheads="1"/>
            </p:cNvSpPr>
            <p:nvPr/>
          </p:nvSpPr>
          <p:spPr bwMode="auto">
            <a:xfrm>
              <a:off x="748" y="897"/>
              <a:ext cx="91" cy="84"/>
            </a:xfrm>
            <a:prstGeom prst="ellipse">
              <a:avLst/>
            </a:prstGeom>
            <a:solidFill>
              <a:schemeClr val="tx1"/>
            </a:solidFill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101404" name="Group 28"/>
            <p:cNvGrpSpPr>
              <a:grpSpLocks/>
            </p:cNvGrpSpPr>
            <p:nvPr/>
          </p:nvGrpSpPr>
          <p:grpSpPr bwMode="auto">
            <a:xfrm rot="5400000">
              <a:off x="1340" y="1455"/>
              <a:ext cx="85" cy="815"/>
              <a:chOff x="3920" y="2795"/>
              <a:chExt cx="92" cy="816"/>
            </a:xfrm>
          </p:grpSpPr>
          <p:sp>
            <p:nvSpPr>
              <p:cNvPr id="101405" name="Arc 29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406" name="Arc 30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407" name="Arc 31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408" name="Arc 32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409" name="Arc 33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410" name="Arc 34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411" name="Line 35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412" name="Line 36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1413" name="Line 37"/>
            <p:cNvSpPr>
              <a:spLocks noChangeShapeType="1"/>
            </p:cNvSpPr>
            <p:nvPr/>
          </p:nvSpPr>
          <p:spPr bwMode="auto">
            <a:xfrm>
              <a:off x="477" y="1275"/>
              <a:ext cx="23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01414" name="Oval 38"/>
            <p:cNvSpPr>
              <a:spLocks noChangeArrowheads="1"/>
            </p:cNvSpPr>
            <p:nvPr/>
          </p:nvSpPr>
          <p:spPr bwMode="auto">
            <a:xfrm>
              <a:off x="1791" y="1778"/>
              <a:ext cx="91" cy="84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01415" name="Oval 39"/>
            <p:cNvSpPr>
              <a:spLocks noChangeArrowheads="1"/>
            </p:cNvSpPr>
            <p:nvPr/>
          </p:nvSpPr>
          <p:spPr bwMode="auto">
            <a:xfrm>
              <a:off x="1791" y="2030"/>
              <a:ext cx="91" cy="84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01416" name="Oval 40"/>
            <p:cNvSpPr>
              <a:spLocks noChangeArrowheads="1"/>
            </p:cNvSpPr>
            <p:nvPr/>
          </p:nvSpPr>
          <p:spPr bwMode="auto">
            <a:xfrm>
              <a:off x="885" y="2030"/>
              <a:ext cx="91" cy="84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01417" name="Oval 41"/>
            <p:cNvSpPr>
              <a:spLocks noChangeArrowheads="1"/>
            </p:cNvSpPr>
            <p:nvPr/>
          </p:nvSpPr>
          <p:spPr bwMode="auto">
            <a:xfrm>
              <a:off x="885" y="1778"/>
              <a:ext cx="91" cy="84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101418" name="AutoShape 42"/>
            <p:cNvCxnSpPr>
              <a:cxnSpLocks noChangeShapeType="1"/>
              <a:stCxn id="101403" idx="4"/>
              <a:endCxn id="101417" idx="2"/>
            </p:cNvCxnSpPr>
            <p:nvPr/>
          </p:nvCxnSpPr>
          <p:spPr bwMode="auto">
            <a:xfrm rot="16200000" flipH="1">
              <a:off x="420" y="1365"/>
              <a:ext cx="830" cy="8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19" name="AutoShape 43"/>
            <p:cNvCxnSpPr>
              <a:cxnSpLocks noChangeShapeType="1"/>
              <a:stCxn id="101402" idx="4"/>
              <a:endCxn id="101414" idx="6"/>
            </p:cNvCxnSpPr>
            <p:nvPr/>
          </p:nvCxnSpPr>
          <p:spPr bwMode="auto">
            <a:xfrm rot="5400000">
              <a:off x="1518" y="1365"/>
              <a:ext cx="829" cy="81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1420" name="Group 44"/>
            <p:cNvGrpSpPr>
              <a:grpSpLocks/>
            </p:cNvGrpSpPr>
            <p:nvPr/>
          </p:nvGrpSpPr>
          <p:grpSpPr bwMode="auto">
            <a:xfrm rot="16200000">
              <a:off x="1340" y="1621"/>
              <a:ext cx="85" cy="815"/>
              <a:chOff x="3920" y="2795"/>
              <a:chExt cx="92" cy="816"/>
            </a:xfrm>
          </p:grpSpPr>
          <p:sp>
            <p:nvSpPr>
              <p:cNvPr id="101421" name="Arc 45"/>
              <p:cNvSpPr>
                <a:spLocks noChangeAspect="1"/>
              </p:cNvSpPr>
              <p:nvPr/>
            </p:nvSpPr>
            <p:spPr bwMode="auto">
              <a:xfrm rot="5400000">
                <a:off x="3920" y="3022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422" name="Arc 46"/>
              <p:cNvSpPr>
                <a:spLocks noChangeAspect="1"/>
              </p:cNvSpPr>
              <p:nvPr/>
            </p:nvSpPr>
            <p:spPr bwMode="auto">
              <a:xfrm rot="21600000">
                <a:off x="3921" y="2931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423" name="Arc 47"/>
              <p:cNvSpPr>
                <a:spLocks noChangeAspect="1"/>
              </p:cNvSpPr>
              <p:nvPr/>
            </p:nvSpPr>
            <p:spPr bwMode="auto">
              <a:xfrm rot="21600000">
                <a:off x="3920" y="311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424" name="Arc 48"/>
              <p:cNvSpPr>
                <a:spLocks noChangeAspect="1"/>
              </p:cNvSpPr>
              <p:nvPr/>
            </p:nvSpPr>
            <p:spPr bwMode="auto">
              <a:xfrm rot="5400000">
                <a:off x="3920" y="3203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425" name="Arc 49"/>
              <p:cNvSpPr>
                <a:spLocks noChangeAspect="1"/>
              </p:cNvSpPr>
              <p:nvPr/>
            </p:nvSpPr>
            <p:spPr bwMode="auto">
              <a:xfrm rot="5400000">
                <a:off x="3920" y="3385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426" name="Arc 50"/>
              <p:cNvSpPr>
                <a:spLocks noChangeAspect="1"/>
              </p:cNvSpPr>
              <p:nvPr/>
            </p:nvSpPr>
            <p:spPr bwMode="auto">
              <a:xfrm rot="21600000">
                <a:off x="3920" y="3294"/>
                <a:ext cx="91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1427" name="Line 51"/>
              <p:cNvSpPr>
                <a:spLocks noChangeShapeType="1"/>
              </p:cNvSpPr>
              <p:nvPr/>
            </p:nvSpPr>
            <p:spPr bwMode="auto">
              <a:xfrm rot="5400000" flipH="1">
                <a:off x="3854" y="286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428" name="Line 52"/>
              <p:cNvSpPr>
                <a:spLocks noChangeShapeType="1"/>
              </p:cNvSpPr>
              <p:nvPr/>
            </p:nvSpPr>
            <p:spPr bwMode="auto">
              <a:xfrm rot="5400000" flipH="1">
                <a:off x="3855" y="3543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1430" name="Text Box 54"/>
            <p:cNvSpPr txBox="1">
              <a:spLocks noChangeArrowheads="1"/>
            </p:cNvSpPr>
            <p:nvPr/>
          </p:nvSpPr>
          <p:spPr bwMode="auto">
            <a:xfrm>
              <a:off x="204" y="814"/>
              <a:ext cx="27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L</a:t>
              </a:r>
              <a:r>
                <a:rPr lang="cs-CZ" altLang="cs-CZ" sz="2000" baseline="-25000"/>
                <a:t>1</a:t>
              </a:r>
            </a:p>
          </p:txBody>
        </p:sp>
        <p:sp>
          <p:nvSpPr>
            <p:cNvPr id="101431" name="Text Box 55"/>
            <p:cNvSpPr txBox="1">
              <a:spLocks noChangeArrowheads="1"/>
            </p:cNvSpPr>
            <p:nvPr/>
          </p:nvSpPr>
          <p:spPr bwMode="auto">
            <a:xfrm>
              <a:off x="204" y="1150"/>
              <a:ext cx="27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N</a:t>
              </a:r>
            </a:p>
          </p:txBody>
        </p:sp>
        <p:sp>
          <p:nvSpPr>
            <p:cNvPr id="101432" name="Text Box 56"/>
            <p:cNvSpPr txBox="1">
              <a:spLocks noChangeArrowheads="1"/>
            </p:cNvSpPr>
            <p:nvPr/>
          </p:nvSpPr>
          <p:spPr bwMode="auto">
            <a:xfrm>
              <a:off x="793" y="1525"/>
              <a:ext cx="54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P</a:t>
              </a:r>
              <a:r>
                <a:rPr lang="cs-CZ" altLang="cs-CZ" sz="2000" baseline="-25000"/>
                <a:t>1</a:t>
              </a:r>
              <a:r>
                <a:rPr lang="cs-CZ" altLang="cs-CZ" sz="2000"/>
                <a:t> (K)</a:t>
              </a:r>
            </a:p>
          </p:txBody>
        </p:sp>
        <p:sp>
          <p:nvSpPr>
            <p:cNvPr id="101434" name="Line 58"/>
            <p:cNvSpPr>
              <a:spLocks noChangeShapeType="1"/>
            </p:cNvSpPr>
            <p:nvPr/>
          </p:nvSpPr>
          <p:spPr bwMode="auto">
            <a:xfrm flipH="1">
              <a:off x="476" y="935"/>
              <a:ext cx="27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01435" name="Line 59"/>
            <p:cNvSpPr>
              <a:spLocks noChangeShapeType="1"/>
            </p:cNvSpPr>
            <p:nvPr/>
          </p:nvSpPr>
          <p:spPr bwMode="auto">
            <a:xfrm>
              <a:off x="2018" y="935"/>
              <a:ext cx="72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01436" name="Text Box 60"/>
            <p:cNvSpPr txBox="1">
              <a:spLocks noChangeArrowheads="1"/>
            </p:cNvSpPr>
            <p:nvPr/>
          </p:nvSpPr>
          <p:spPr bwMode="auto">
            <a:xfrm>
              <a:off x="1474" y="1525"/>
              <a:ext cx="54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P</a:t>
              </a:r>
              <a:r>
                <a:rPr lang="cs-CZ" altLang="cs-CZ" sz="2000" baseline="-25000"/>
                <a:t>2</a:t>
              </a:r>
              <a:r>
                <a:rPr lang="cs-CZ" altLang="cs-CZ" sz="2000"/>
                <a:t> (L)</a:t>
              </a:r>
            </a:p>
          </p:txBody>
        </p:sp>
        <p:sp>
          <p:nvSpPr>
            <p:cNvPr id="101437" name="Text Box 61"/>
            <p:cNvSpPr txBox="1">
              <a:spLocks noChangeArrowheads="1"/>
            </p:cNvSpPr>
            <p:nvPr/>
          </p:nvSpPr>
          <p:spPr bwMode="auto">
            <a:xfrm>
              <a:off x="703" y="2115"/>
              <a:ext cx="54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S</a:t>
              </a:r>
              <a:r>
                <a:rPr lang="cs-CZ" altLang="cs-CZ" sz="2000" baseline="-25000"/>
                <a:t>1</a:t>
              </a:r>
              <a:r>
                <a:rPr lang="cs-CZ" altLang="cs-CZ" sz="2000"/>
                <a:t> (k)</a:t>
              </a:r>
            </a:p>
          </p:txBody>
        </p:sp>
        <p:sp>
          <p:nvSpPr>
            <p:cNvPr id="101438" name="Text Box 62"/>
            <p:cNvSpPr txBox="1">
              <a:spLocks noChangeArrowheads="1"/>
            </p:cNvSpPr>
            <p:nvPr/>
          </p:nvSpPr>
          <p:spPr bwMode="auto">
            <a:xfrm>
              <a:off x="1543" y="2103"/>
              <a:ext cx="54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S</a:t>
              </a:r>
              <a:r>
                <a:rPr lang="cs-CZ" altLang="cs-CZ" sz="2000" baseline="-25000"/>
                <a:t>2</a:t>
              </a:r>
              <a:r>
                <a:rPr lang="cs-CZ" altLang="cs-CZ" sz="2000"/>
                <a:t> (l)</a:t>
              </a:r>
            </a:p>
          </p:txBody>
        </p:sp>
        <p:sp>
          <p:nvSpPr>
            <p:cNvPr id="101439" name="Oval 63"/>
            <p:cNvSpPr>
              <a:spLocks noChangeArrowheads="1"/>
            </p:cNvSpPr>
            <p:nvPr/>
          </p:nvSpPr>
          <p:spPr bwMode="auto">
            <a:xfrm>
              <a:off x="1927" y="2777"/>
              <a:ext cx="91" cy="84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101440" name="Oval 64"/>
            <p:cNvSpPr>
              <a:spLocks noChangeArrowheads="1"/>
            </p:cNvSpPr>
            <p:nvPr/>
          </p:nvSpPr>
          <p:spPr bwMode="auto">
            <a:xfrm>
              <a:off x="884" y="2777"/>
              <a:ext cx="91" cy="84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101441" name="AutoShape 65"/>
            <p:cNvCxnSpPr>
              <a:cxnSpLocks noChangeShapeType="1"/>
              <a:stCxn id="101416" idx="2"/>
              <a:endCxn id="101440" idx="2"/>
            </p:cNvCxnSpPr>
            <p:nvPr/>
          </p:nvCxnSpPr>
          <p:spPr bwMode="auto">
            <a:xfrm rot="10800000" flipV="1">
              <a:off x="874" y="2072"/>
              <a:ext cx="1" cy="747"/>
            </a:xfrm>
            <a:prstGeom prst="bentConnector3">
              <a:avLst>
                <a:gd name="adj1" fmla="val 13500000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42" name="AutoShape 66"/>
            <p:cNvCxnSpPr>
              <a:cxnSpLocks noChangeShapeType="1"/>
              <a:stCxn id="101415" idx="6"/>
              <a:endCxn id="101439" idx="6"/>
            </p:cNvCxnSpPr>
            <p:nvPr/>
          </p:nvCxnSpPr>
          <p:spPr bwMode="auto">
            <a:xfrm>
              <a:off x="1892" y="2072"/>
              <a:ext cx="136" cy="747"/>
            </a:xfrm>
            <a:prstGeom prst="bentConnector3">
              <a:avLst>
                <a:gd name="adj1" fmla="val 197796"/>
              </a:avLst>
            </a:prstGeom>
            <a:noFill/>
            <a:ln w="317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43" name="AutoShape 67"/>
            <p:cNvCxnSpPr>
              <a:cxnSpLocks noChangeShapeType="1"/>
              <a:stCxn id="101440" idx="6"/>
            </p:cNvCxnSpPr>
            <p:nvPr/>
          </p:nvCxnSpPr>
          <p:spPr bwMode="auto">
            <a:xfrm>
              <a:off x="985" y="2819"/>
              <a:ext cx="29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44" name="AutoShape 68"/>
            <p:cNvCxnSpPr>
              <a:cxnSpLocks noChangeShapeType="1"/>
              <a:endCxn id="101439" idx="2"/>
            </p:cNvCxnSpPr>
            <p:nvPr/>
          </p:nvCxnSpPr>
          <p:spPr bwMode="auto">
            <a:xfrm>
              <a:off x="1641" y="2819"/>
              <a:ext cx="27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452" name="Line 76"/>
            <p:cNvSpPr>
              <a:spLocks noChangeShapeType="1"/>
            </p:cNvSpPr>
            <p:nvPr/>
          </p:nvSpPr>
          <p:spPr bwMode="auto">
            <a:xfrm>
              <a:off x="476" y="845"/>
              <a:ext cx="227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01470" name="Line 94"/>
            <p:cNvSpPr>
              <a:spLocks noChangeShapeType="1"/>
            </p:cNvSpPr>
            <p:nvPr/>
          </p:nvSpPr>
          <p:spPr bwMode="auto">
            <a:xfrm>
              <a:off x="612" y="2296"/>
              <a:ext cx="0" cy="31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01471" name="Text Box 95"/>
            <p:cNvSpPr txBox="1">
              <a:spLocks noChangeArrowheads="1"/>
            </p:cNvSpPr>
            <p:nvPr/>
          </p:nvSpPr>
          <p:spPr bwMode="auto">
            <a:xfrm>
              <a:off x="113" y="2296"/>
              <a:ext cx="49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2000"/>
                <a:t>I</a:t>
              </a:r>
              <a:r>
                <a:rPr lang="cs-CZ" altLang="cs-CZ" sz="2000" baseline="-25000"/>
                <a:t>21</a:t>
              </a:r>
              <a:r>
                <a:rPr lang="cs-CZ" altLang="cs-CZ" sz="2000"/>
                <a:t>=0</a:t>
              </a:r>
            </a:p>
          </p:txBody>
        </p:sp>
      </p:grpSp>
      <p:sp>
        <p:nvSpPr>
          <p:cNvPr id="101473" name="Line 97"/>
          <p:cNvSpPr>
            <a:spLocks noChangeShapeType="1"/>
          </p:cNvSpPr>
          <p:nvPr/>
        </p:nvSpPr>
        <p:spPr bwMode="auto">
          <a:xfrm flipV="1">
            <a:off x="6804025" y="1412875"/>
            <a:ext cx="0" cy="18716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1474" name="Text Box 98"/>
          <p:cNvSpPr txBox="1">
            <a:spLocks noChangeArrowheads="1"/>
          </p:cNvSpPr>
          <p:nvPr/>
        </p:nvSpPr>
        <p:spPr bwMode="auto">
          <a:xfrm>
            <a:off x="6156325" y="1196975"/>
            <a:ext cx="792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/>
              <a:t>U</a:t>
            </a:r>
            <a:r>
              <a:rPr lang="cs-CZ" altLang="cs-CZ" sz="2000" baseline="-25000"/>
              <a:t>21</a:t>
            </a:r>
            <a:r>
              <a:rPr lang="en-US" altLang="cs-CZ" sz="2000" baseline="30000"/>
              <a:t>’</a:t>
            </a:r>
            <a:endParaRPr lang="cs-CZ" altLang="cs-CZ" sz="2000"/>
          </a:p>
        </p:txBody>
      </p:sp>
      <p:sp>
        <p:nvSpPr>
          <p:cNvPr id="101475" name="Line 99"/>
          <p:cNvSpPr>
            <a:spLocks noChangeShapeType="1"/>
          </p:cNvSpPr>
          <p:nvPr/>
        </p:nvSpPr>
        <p:spPr bwMode="auto">
          <a:xfrm>
            <a:off x="6804025" y="3284538"/>
            <a:ext cx="14398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1476" name="Line 100"/>
          <p:cNvSpPr>
            <a:spLocks noChangeShapeType="1"/>
          </p:cNvSpPr>
          <p:nvPr/>
        </p:nvSpPr>
        <p:spPr bwMode="auto">
          <a:xfrm rot="16200000">
            <a:off x="7343775" y="2384426"/>
            <a:ext cx="18002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1478" name="Text Box 102"/>
          <p:cNvSpPr txBox="1">
            <a:spLocks noChangeArrowheads="1"/>
          </p:cNvSpPr>
          <p:nvPr/>
        </p:nvSpPr>
        <p:spPr bwMode="auto">
          <a:xfrm>
            <a:off x="323850" y="4941888"/>
            <a:ext cx="122396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I</a:t>
            </a:r>
            <a:r>
              <a:rPr lang="cs-CZ" altLang="cs-CZ" sz="2400" baseline="-25000">
                <a:sym typeface="Symbol" panose="05050102010706020507" pitchFamily="18" charset="2"/>
              </a:rPr>
              <a:t>1</a:t>
            </a:r>
            <a:r>
              <a:rPr lang="cs-CZ" altLang="cs-CZ" sz="2400">
                <a:sym typeface="Symbol" panose="05050102010706020507" pitchFamily="18" charset="2"/>
              </a:rPr>
              <a:t> = ? </a:t>
            </a:r>
            <a:endParaRPr lang="cs-CZ" altLang="cs-CZ" sz="2400" baseline="-25000">
              <a:sym typeface="Symbol" panose="05050102010706020507" pitchFamily="18" charset="2"/>
            </a:endParaRPr>
          </a:p>
        </p:txBody>
      </p:sp>
      <p:sp>
        <p:nvSpPr>
          <p:cNvPr id="101479" name="Text Box 103"/>
          <p:cNvSpPr txBox="1">
            <a:spLocks noChangeArrowheads="1"/>
          </p:cNvSpPr>
          <p:nvPr/>
        </p:nvSpPr>
        <p:spPr bwMode="auto">
          <a:xfrm>
            <a:off x="323850" y="5516563"/>
            <a:ext cx="1223963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I</a:t>
            </a:r>
            <a:r>
              <a:rPr lang="cs-CZ" altLang="cs-CZ" sz="2400" baseline="-25000">
                <a:sym typeface="Symbol" panose="05050102010706020507" pitchFamily="18" charset="2"/>
              </a:rPr>
              <a:t>21</a:t>
            </a:r>
            <a:r>
              <a:rPr lang="cs-CZ" altLang="cs-CZ" sz="2400">
                <a:sym typeface="Symbol" panose="05050102010706020507" pitchFamily="18" charset="2"/>
              </a:rPr>
              <a:t> = ? </a:t>
            </a:r>
            <a:endParaRPr lang="cs-CZ" altLang="cs-CZ" sz="2400" baseline="-25000">
              <a:sym typeface="Symbol" panose="05050102010706020507" pitchFamily="18" charset="2"/>
            </a:endParaRPr>
          </a:p>
        </p:txBody>
      </p:sp>
      <p:sp>
        <p:nvSpPr>
          <p:cNvPr id="101480" name="Text Box 104"/>
          <p:cNvSpPr txBox="1">
            <a:spLocks noChangeArrowheads="1"/>
          </p:cNvSpPr>
          <p:nvPr/>
        </p:nvSpPr>
        <p:spPr bwMode="auto">
          <a:xfrm>
            <a:off x="323850" y="5516563"/>
            <a:ext cx="122555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I</a:t>
            </a:r>
            <a:r>
              <a:rPr lang="cs-CZ" altLang="cs-CZ" sz="2400" baseline="-25000">
                <a:sym typeface="Symbol" panose="05050102010706020507" pitchFamily="18" charset="2"/>
              </a:rPr>
              <a:t>21</a:t>
            </a:r>
            <a:r>
              <a:rPr lang="en-US" altLang="cs-CZ" sz="2400" baseline="30000">
                <a:sym typeface="Symbol" panose="05050102010706020507" pitchFamily="18" charset="2"/>
              </a:rPr>
              <a:t>’</a:t>
            </a:r>
            <a:r>
              <a:rPr lang="cs-CZ" altLang="cs-CZ" sz="2400">
                <a:sym typeface="Symbol" panose="05050102010706020507" pitchFamily="18" charset="2"/>
              </a:rPr>
              <a:t>= 0</a:t>
            </a:r>
            <a:endParaRPr lang="cs-CZ" altLang="cs-CZ" sz="2400" baseline="-25000">
              <a:sym typeface="Symbol" panose="05050102010706020507" pitchFamily="18" charset="2"/>
            </a:endParaRPr>
          </a:p>
        </p:txBody>
      </p:sp>
      <p:sp>
        <p:nvSpPr>
          <p:cNvPr id="101481" name="Text Box 105"/>
          <p:cNvSpPr txBox="1">
            <a:spLocks noChangeArrowheads="1"/>
          </p:cNvSpPr>
          <p:nvPr/>
        </p:nvSpPr>
        <p:spPr bwMode="auto">
          <a:xfrm>
            <a:off x="1692275" y="5516563"/>
            <a:ext cx="244792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Platí I</a:t>
            </a:r>
            <a:r>
              <a:rPr lang="cs-CZ" altLang="cs-CZ" sz="2400" baseline="-25000">
                <a:sym typeface="Symbol" panose="05050102010706020507" pitchFamily="18" charset="2"/>
              </a:rPr>
              <a:t>1</a:t>
            </a:r>
            <a:r>
              <a:rPr lang="cs-CZ" altLang="cs-CZ" sz="2400">
                <a:sym typeface="Symbol" panose="05050102010706020507" pitchFamily="18" charset="2"/>
              </a:rPr>
              <a:t> = I</a:t>
            </a:r>
            <a:r>
              <a:rPr lang="cs-CZ" altLang="cs-CZ" sz="2400" baseline="-25000">
                <a:sym typeface="Symbol" panose="05050102010706020507" pitchFamily="18" charset="2"/>
              </a:rPr>
              <a:t>0</a:t>
            </a:r>
            <a:r>
              <a:rPr lang="en-US" altLang="cs-CZ" sz="2400" baseline="30000">
                <a:sym typeface="Symbol" panose="05050102010706020507" pitchFamily="18" charset="2"/>
              </a:rPr>
              <a:t>’</a:t>
            </a:r>
            <a:r>
              <a:rPr lang="cs-CZ" altLang="cs-CZ" sz="2400">
                <a:sym typeface="Symbol" panose="05050102010706020507" pitchFamily="18" charset="2"/>
              </a:rPr>
              <a:t>  ? </a:t>
            </a:r>
            <a:endParaRPr lang="cs-CZ" altLang="cs-CZ" sz="2400" baseline="-25000">
              <a:sym typeface="Symbol" panose="05050102010706020507" pitchFamily="18" charset="2"/>
            </a:endParaRPr>
          </a:p>
        </p:txBody>
      </p:sp>
      <p:sp>
        <p:nvSpPr>
          <p:cNvPr id="101482" name="Text Box 106"/>
          <p:cNvSpPr txBox="1">
            <a:spLocks noChangeArrowheads="1"/>
          </p:cNvSpPr>
          <p:nvPr/>
        </p:nvSpPr>
        <p:spPr bwMode="auto">
          <a:xfrm>
            <a:off x="323850" y="6127750"/>
            <a:ext cx="3743325" cy="427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446088" indent="-446088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200" u="sng">
                <a:sym typeface="Symbol" panose="05050102010706020507" pitchFamily="18" charset="2"/>
              </a:rPr>
              <a:t>Výrazný nárůst proudu</a:t>
            </a:r>
            <a:r>
              <a:rPr lang="cs-CZ" altLang="cs-CZ" sz="2200">
                <a:sym typeface="Symbol" panose="05050102010706020507" pitchFamily="18" charset="2"/>
              </a:rPr>
              <a:t> I</a:t>
            </a:r>
            <a:r>
              <a:rPr lang="cs-CZ" altLang="cs-CZ" sz="22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01483" name="Text Box 107"/>
          <p:cNvSpPr txBox="1">
            <a:spLocks noChangeArrowheads="1"/>
          </p:cNvSpPr>
          <p:nvPr/>
        </p:nvSpPr>
        <p:spPr bwMode="auto">
          <a:xfrm>
            <a:off x="7956550" y="3429000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>
                <a:sym typeface="Symbol" panose="05050102010706020507" pitchFamily="18" charset="2"/>
              </a:rPr>
              <a:t></a:t>
            </a:r>
          </a:p>
        </p:txBody>
      </p:sp>
      <p:sp>
        <p:nvSpPr>
          <p:cNvPr id="101484" name="Text Box 108"/>
          <p:cNvSpPr txBox="1">
            <a:spLocks noChangeArrowheads="1"/>
          </p:cNvSpPr>
          <p:nvPr/>
        </p:nvSpPr>
        <p:spPr bwMode="auto">
          <a:xfrm>
            <a:off x="8316913" y="1557338"/>
            <a:ext cx="43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>
                <a:sym typeface="Symbol" panose="05050102010706020507" pitchFamily="18" charset="2"/>
              </a:rPr>
              <a:t>FE</a:t>
            </a:r>
          </a:p>
        </p:txBody>
      </p:sp>
      <p:sp>
        <p:nvSpPr>
          <p:cNvPr id="101485" name="Text Box 109"/>
          <p:cNvSpPr txBox="1">
            <a:spLocks noChangeArrowheads="1"/>
          </p:cNvSpPr>
          <p:nvPr/>
        </p:nvSpPr>
        <p:spPr bwMode="auto">
          <a:xfrm>
            <a:off x="8316913" y="1196975"/>
            <a:ext cx="647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1 </a:t>
            </a:r>
            <a:r>
              <a:rPr lang="cs-CZ" altLang="cs-CZ" sz="1800"/>
              <a:t>= I</a:t>
            </a:r>
            <a:r>
              <a:rPr lang="cs-CZ" altLang="cs-CZ" sz="1800" baseline="-25000"/>
              <a:t>0</a:t>
            </a:r>
            <a:r>
              <a:rPr lang="en-US" altLang="cs-CZ" sz="1800" baseline="30000"/>
              <a:t>’</a:t>
            </a:r>
            <a:endParaRPr lang="cs-CZ" altLang="cs-CZ" sz="1800" baseline="30000"/>
          </a:p>
        </p:txBody>
      </p:sp>
      <p:sp>
        <p:nvSpPr>
          <p:cNvPr id="101486" name="Text Box 110"/>
          <p:cNvSpPr txBox="1">
            <a:spLocks noChangeArrowheads="1"/>
          </p:cNvSpPr>
          <p:nvPr/>
        </p:nvSpPr>
        <p:spPr bwMode="auto">
          <a:xfrm>
            <a:off x="4211638" y="5357813"/>
            <a:ext cx="4752975" cy="1311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6000" tIns="46800" rIns="36000" bIns="46800">
            <a:spAutoFit/>
          </a:bodyPr>
          <a:lstStyle>
            <a:lvl1pPr marL="182563" indent="-182563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Jaké jsou důsledky: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*	nárůst I</a:t>
            </a:r>
            <a:r>
              <a:rPr lang="cs-CZ" altLang="cs-CZ" sz="2000" baseline="-25000">
                <a:sym typeface="Symbol" panose="05050102010706020507" pitchFamily="18" charset="2"/>
              </a:rPr>
              <a:t></a:t>
            </a:r>
            <a:r>
              <a:rPr lang="cs-CZ" altLang="cs-CZ" sz="2000">
                <a:sym typeface="Symbol" panose="05050102010706020507" pitchFamily="18" charset="2"/>
              </a:rPr>
              <a:t>  nárůst U</a:t>
            </a:r>
            <a:r>
              <a:rPr lang="cs-CZ" altLang="cs-CZ" sz="2000" baseline="-25000">
                <a:sym typeface="Symbol" panose="05050102010706020507" pitchFamily="18" charset="2"/>
              </a:rPr>
              <a:t>21 </a:t>
            </a:r>
            <a:r>
              <a:rPr lang="cs-CZ" altLang="cs-CZ" sz="1800">
                <a:sym typeface="Symbol" panose="05050102010706020507" pitchFamily="18" charset="2"/>
              </a:rPr>
              <a:t>(izolace, úraz)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*	nárůst I</a:t>
            </a:r>
            <a:r>
              <a:rPr lang="cs-CZ" altLang="cs-CZ" sz="2000" baseline="-25000">
                <a:sym typeface="Symbol" panose="05050102010706020507" pitchFamily="18" charset="2"/>
              </a:rPr>
              <a:t>FE</a:t>
            </a:r>
            <a:r>
              <a:rPr lang="cs-CZ" altLang="cs-CZ" sz="2000">
                <a:sym typeface="Symbol" panose="05050102010706020507" pitchFamily="18" charset="2"/>
              </a:rPr>
              <a:t>  tepelné poškození jádra</a:t>
            </a:r>
            <a:endParaRPr lang="cs-CZ" altLang="cs-CZ" sz="2000" baseline="-2500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01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0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01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01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01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0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101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101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101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101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01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01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0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01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01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0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8" dur="500"/>
                                        <p:tgtEl>
                                          <p:spTgt spid="101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1" dur="500"/>
                                        <p:tgtEl>
                                          <p:spTgt spid="101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5" dur="500"/>
                                        <p:tgtEl>
                                          <p:spTgt spid="101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9" dur="500"/>
                                        <p:tgtEl>
                                          <p:spTgt spid="101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0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0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0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0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101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101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101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01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0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01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allAtOnce"/>
      <p:bldP spid="101453" grpId="0"/>
      <p:bldP spid="101457" grpId="0" animBg="1"/>
      <p:bldP spid="101458" grpId="0" animBg="1"/>
      <p:bldP spid="101458" grpId="1" animBg="1"/>
      <p:bldP spid="101459" grpId="0" animBg="1"/>
      <p:bldP spid="101459" grpId="1" animBg="1"/>
      <p:bldP spid="101460" grpId="0" animBg="1"/>
      <p:bldP spid="101460" grpId="1" animBg="1"/>
      <p:bldP spid="101461" grpId="0"/>
      <p:bldP spid="101461" grpId="1"/>
      <p:bldP spid="101462" grpId="0" animBg="1"/>
      <p:bldP spid="101462" grpId="1" animBg="1"/>
      <p:bldP spid="101463" grpId="0" animBg="1"/>
      <p:bldP spid="101464" grpId="0"/>
      <p:bldP spid="101464" grpId="1"/>
      <p:bldP spid="101465" grpId="0"/>
      <p:bldP spid="101465" grpId="1"/>
      <p:bldP spid="101466" grpId="0"/>
      <p:bldP spid="101467" grpId="0" animBg="1"/>
      <p:bldP spid="101467" grpId="1" animBg="1"/>
      <p:bldP spid="101468" grpId="0" animBg="1"/>
      <p:bldP spid="101473" grpId="0" animBg="1"/>
      <p:bldP spid="101474" grpId="0"/>
      <p:bldP spid="101475" grpId="0" animBg="1"/>
      <p:bldP spid="101476" grpId="0" animBg="1"/>
      <p:bldP spid="101478" grpId="0" animBg="1"/>
      <p:bldP spid="101478" grpId="1" animBg="1"/>
      <p:bldP spid="101479" grpId="0" animBg="1"/>
      <p:bldP spid="101479" grpId="1" animBg="1"/>
      <p:bldP spid="101480" grpId="0" animBg="1"/>
      <p:bldP spid="101481" grpId="0" animBg="1"/>
      <p:bldP spid="101482" grpId="0"/>
      <p:bldP spid="101483" grpId="0"/>
      <p:bldP spid="101484" grpId="0"/>
      <p:bldP spid="10148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4427538" y="115888"/>
            <a:ext cx="4608512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 dirty="0"/>
              <a:t>Přístrojový transformátor proudu</a:t>
            </a:r>
            <a:endParaRPr lang="cs-CZ" altLang="cs-CZ" sz="3200" u="sng" dirty="0">
              <a:sym typeface="Symbol" panose="05050102010706020507" pitchFamily="18" charset="2"/>
            </a:endParaRPr>
          </a:p>
        </p:txBody>
      </p:sp>
      <p:grpSp>
        <p:nvGrpSpPr>
          <p:cNvPr id="102478" name="Group 78"/>
          <p:cNvGrpSpPr>
            <a:grpSpLocks/>
          </p:cNvGrpSpPr>
          <p:nvPr/>
        </p:nvGrpSpPr>
        <p:grpSpPr bwMode="auto">
          <a:xfrm>
            <a:off x="4716463" y="1341438"/>
            <a:ext cx="2881312" cy="3600450"/>
            <a:chOff x="2971" y="845"/>
            <a:chExt cx="1815" cy="2268"/>
          </a:xfrm>
        </p:grpSpPr>
        <p:sp>
          <p:nvSpPr>
            <p:cNvPr id="102403" name="Text Box 3"/>
            <p:cNvSpPr txBox="1">
              <a:spLocks noChangeArrowheads="1"/>
            </p:cNvSpPr>
            <p:nvPr/>
          </p:nvSpPr>
          <p:spPr bwMode="auto">
            <a:xfrm>
              <a:off x="3379" y="1752"/>
              <a:ext cx="3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U</a:t>
              </a:r>
              <a:r>
                <a:rPr lang="cs-CZ" altLang="cs-CZ" sz="1800" baseline="-25000"/>
                <a:t>21</a:t>
              </a:r>
            </a:p>
          </p:txBody>
        </p:sp>
        <p:grpSp>
          <p:nvGrpSpPr>
            <p:cNvPr id="102404" name="Group 4"/>
            <p:cNvGrpSpPr>
              <a:grpSpLocks/>
            </p:cNvGrpSpPr>
            <p:nvPr/>
          </p:nvGrpSpPr>
          <p:grpSpPr bwMode="auto">
            <a:xfrm>
              <a:off x="3334" y="891"/>
              <a:ext cx="1452" cy="1587"/>
              <a:chOff x="4014" y="2251"/>
              <a:chExt cx="1452" cy="1587"/>
            </a:xfrm>
          </p:grpSpPr>
          <p:sp>
            <p:nvSpPr>
              <p:cNvPr id="102405" name="Line 5"/>
              <p:cNvSpPr>
                <a:spLocks noChangeShapeType="1"/>
              </p:cNvSpPr>
              <p:nvPr/>
            </p:nvSpPr>
            <p:spPr bwMode="auto">
              <a:xfrm>
                <a:off x="4014" y="3521"/>
                <a:ext cx="145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406" name="Line 6"/>
              <p:cNvSpPr>
                <a:spLocks noChangeShapeType="1"/>
              </p:cNvSpPr>
              <p:nvPr/>
            </p:nvSpPr>
            <p:spPr bwMode="auto">
              <a:xfrm rot="5400000">
                <a:off x="3584" y="3045"/>
                <a:ext cx="158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2407" name="Line 7"/>
            <p:cNvSpPr>
              <a:spLocks noChangeShapeType="1"/>
            </p:cNvSpPr>
            <p:nvPr/>
          </p:nvSpPr>
          <p:spPr bwMode="auto">
            <a:xfrm flipV="1">
              <a:off x="3697" y="1843"/>
              <a:ext cx="0" cy="31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08" name="Line 8"/>
            <p:cNvSpPr>
              <a:spLocks noChangeShapeType="1"/>
            </p:cNvSpPr>
            <p:nvPr/>
          </p:nvSpPr>
          <p:spPr bwMode="auto">
            <a:xfrm>
              <a:off x="3697" y="2161"/>
              <a:ext cx="40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09" name="Line 9"/>
            <p:cNvSpPr>
              <a:spLocks noChangeShapeType="1"/>
            </p:cNvSpPr>
            <p:nvPr/>
          </p:nvSpPr>
          <p:spPr bwMode="auto">
            <a:xfrm flipV="1">
              <a:off x="4105" y="1934"/>
              <a:ext cx="0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10" name="Line 10"/>
            <p:cNvSpPr>
              <a:spLocks noChangeShapeType="1"/>
            </p:cNvSpPr>
            <p:nvPr/>
          </p:nvSpPr>
          <p:spPr bwMode="auto">
            <a:xfrm flipV="1">
              <a:off x="3697" y="1943"/>
              <a:ext cx="408" cy="2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11" name="Text Box 11"/>
            <p:cNvSpPr txBox="1">
              <a:spLocks noChangeArrowheads="1"/>
            </p:cNvSpPr>
            <p:nvPr/>
          </p:nvSpPr>
          <p:spPr bwMode="auto">
            <a:xfrm>
              <a:off x="4105" y="1889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I</a:t>
              </a:r>
              <a:r>
                <a:rPr lang="cs-CZ" altLang="cs-CZ" sz="1800" baseline="-25000"/>
                <a:t>0</a:t>
              </a:r>
            </a:p>
          </p:txBody>
        </p:sp>
        <p:sp>
          <p:nvSpPr>
            <p:cNvPr id="102412" name="Line 12"/>
            <p:cNvSpPr>
              <a:spLocks noChangeShapeType="1"/>
            </p:cNvSpPr>
            <p:nvPr/>
          </p:nvSpPr>
          <p:spPr bwMode="auto">
            <a:xfrm flipH="1">
              <a:off x="3197" y="2160"/>
              <a:ext cx="499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13" name="Line 13"/>
            <p:cNvSpPr>
              <a:spLocks noChangeShapeType="1"/>
            </p:cNvSpPr>
            <p:nvPr/>
          </p:nvSpPr>
          <p:spPr bwMode="auto">
            <a:xfrm flipV="1">
              <a:off x="3697" y="1026"/>
              <a:ext cx="907" cy="11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14" name="Text Box 14"/>
            <p:cNvSpPr txBox="1">
              <a:spLocks noChangeArrowheads="1"/>
            </p:cNvSpPr>
            <p:nvPr/>
          </p:nvSpPr>
          <p:spPr bwMode="auto">
            <a:xfrm>
              <a:off x="2971" y="2940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I</a:t>
              </a:r>
              <a:r>
                <a:rPr lang="cs-CZ" altLang="cs-CZ" sz="1800" baseline="-25000"/>
                <a:t>21</a:t>
              </a:r>
            </a:p>
          </p:txBody>
        </p:sp>
        <p:sp>
          <p:nvSpPr>
            <p:cNvPr id="102415" name="Text Box 15"/>
            <p:cNvSpPr txBox="1">
              <a:spLocks noChangeArrowheads="1"/>
            </p:cNvSpPr>
            <p:nvPr/>
          </p:nvSpPr>
          <p:spPr bwMode="auto">
            <a:xfrm>
              <a:off x="4196" y="1662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I</a:t>
              </a:r>
              <a:r>
                <a:rPr lang="cs-CZ" altLang="cs-CZ" sz="1800" baseline="-25000"/>
                <a:t>21</a:t>
              </a:r>
            </a:p>
          </p:txBody>
        </p:sp>
        <p:sp>
          <p:nvSpPr>
            <p:cNvPr id="102416" name="Text Box 16"/>
            <p:cNvSpPr txBox="1">
              <a:spLocks noChangeArrowheads="1"/>
            </p:cNvSpPr>
            <p:nvPr/>
          </p:nvSpPr>
          <p:spPr bwMode="auto">
            <a:xfrm>
              <a:off x="4377" y="845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800"/>
                <a:t>I</a:t>
              </a:r>
              <a:r>
                <a:rPr lang="cs-CZ" altLang="cs-CZ" sz="1800" baseline="-25000"/>
                <a:t>1</a:t>
              </a:r>
            </a:p>
          </p:txBody>
        </p:sp>
        <p:sp>
          <p:nvSpPr>
            <p:cNvPr id="102417" name="Line 17"/>
            <p:cNvSpPr>
              <a:spLocks noChangeShapeType="1"/>
            </p:cNvSpPr>
            <p:nvPr/>
          </p:nvSpPr>
          <p:spPr bwMode="auto">
            <a:xfrm flipH="1">
              <a:off x="4105" y="1026"/>
              <a:ext cx="499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479" name="Group 79"/>
          <p:cNvGrpSpPr>
            <a:grpSpLocks/>
          </p:cNvGrpSpPr>
          <p:nvPr/>
        </p:nvGrpSpPr>
        <p:grpSpPr bwMode="auto">
          <a:xfrm>
            <a:off x="179388" y="260350"/>
            <a:ext cx="4103687" cy="4376738"/>
            <a:chOff x="113" y="164"/>
            <a:chExt cx="2585" cy="2757"/>
          </a:xfrm>
        </p:grpSpPr>
        <p:grpSp>
          <p:nvGrpSpPr>
            <p:cNvPr id="102418" name="Group 18"/>
            <p:cNvGrpSpPr>
              <a:grpSpLocks/>
            </p:cNvGrpSpPr>
            <p:nvPr/>
          </p:nvGrpSpPr>
          <p:grpSpPr bwMode="auto">
            <a:xfrm>
              <a:off x="839" y="2459"/>
              <a:ext cx="1043" cy="462"/>
              <a:chOff x="839" y="2469"/>
              <a:chExt cx="1043" cy="462"/>
            </a:xfrm>
          </p:grpSpPr>
          <p:grpSp>
            <p:nvGrpSpPr>
              <p:cNvPr id="102419" name="Group 19"/>
              <p:cNvGrpSpPr>
                <a:grpSpLocks/>
              </p:cNvGrpSpPr>
              <p:nvPr/>
            </p:nvGrpSpPr>
            <p:grpSpPr bwMode="auto">
              <a:xfrm>
                <a:off x="839" y="2469"/>
                <a:ext cx="1043" cy="462"/>
                <a:chOff x="930" y="2871"/>
                <a:chExt cx="1043" cy="462"/>
              </a:xfrm>
            </p:grpSpPr>
            <p:grpSp>
              <p:nvGrpSpPr>
                <p:cNvPr id="102420" name="Group 20"/>
                <p:cNvGrpSpPr>
                  <a:grpSpLocks/>
                </p:cNvGrpSpPr>
                <p:nvPr/>
              </p:nvGrpSpPr>
              <p:grpSpPr bwMode="auto">
                <a:xfrm>
                  <a:off x="1247" y="3151"/>
                  <a:ext cx="454" cy="182"/>
                  <a:chOff x="1156" y="3151"/>
                  <a:chExt cx="454" cy="182"/>
                </a:xfrm>
              </p:grpSpPr>
              <p:sp>
                <p:nvSpPr>
                  <p:cNvPr id="10242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3249"/>
                    <a:ext cx="91" cy="84"/>
                  </a:xfrm>
                  <a:prstGeom prst="ellips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02422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3249"/>
                    <a:ext cx="91" cy="84"/>
                  </a:xfrm>
                  <a:prstGeom prst="ellips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02423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47" y="3151"/>
                    <a:ext cx="318" cy="13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cs-CZ"/>
                  </a:p>
                </p:txBody>
              </p:sp>
            </p:grpSp>
            <p:cxnSp>
              <p:nvCxnSpPr>
                <p:cNvPr id="102424" name="AutoShape 24"/>
                <p:cNvCxnSpPr>
                  <a:cxnSpLocks noChangeShapeType="1"/>
                  <a:stCxn id="102469" idx="4"/>
                  <a:endCxn id="102421" idx="2"/>
                </p:cNvCxnSpPr>
                <p:nvPr/>
              </p:nvCxnSpPr>
              <p:spPr bwMode="auto">
                <a:xfrm rot="16200000" flipH="1">
                  <a:off x="874" y="2927"/>
                  <a:ext cx="420" cy="307"/>
                </a:xfrm>
                <a:prstGeom prst="bentConnector2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2425" name="AutoShape 25"/>
                <p:cNvCxnSpPr>
                  <a:cxnSpLocks noChangeShapeType="1"/>
                  <a:stCxn id="102468" idx="4"/>
                  <a:endCxn id="102422" idx="6"/>
                </p:cNvCxnSpPr>
                <p:nvPr/>
              </p:nvCxnSpPr>
              <p:spPr bwMode="auto">
                <a:xfrm rot="5400000">
                  <a:off x="1632" y="2950"/>
                  <a:ext cx="420" cy="262"/>
                </a:xfrm>
                <a:prstGeom prst="bentConnector2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2426" name="Text Box 26"/>
              <p:cNvSpPr txBox="1">
                <a:spLocks noChangeArrowheads="1"/>
              </p:cNvSpPr>
              <p:nvPr/>
            </p:nvSpPr>
            <p:spPr bwMode="auto">
              <a:xfrm>
                <a:off x="1202" y="2659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1800"/>
                  <a:t>ZK</a:t>
                </a:r>
                <a:endParaRPr lang="cs-CZ" altLang="cs-CZ" sz="1800" baseline="-25000"/>
              </a:p>
            </p:txBody>
          </p:sp>
        </p:grpSp>
        <p:grpSp>
          <p:nvGrpSpPr>
            <p:cNvPr id="102428" name="Group 28"/>
            <p:cNvGrpSpPr>
              <a:grpSpLocks/>
            </p:cNvGrpSpPr>
            <p:nvPr/>
          </p:nvGrpSpPr>
          <p:grpSpPr bwMode="auto">
            <a:xfrm>
              <a:off x="113" y="164"/>
              <a:ext cx="2585" cy="2404"/>
              <a:chOff x="113" y="164"/>
              <a:chExt cx="2585" cy="2404"/>
            </a:xfrm>
          </p:grpSpPr>
          <p:sp>
            <p:nvSpPr>
              <p:cNvPr id="102429" name="Text Box 29"/>
              <p:cNvSpPr txBox="1">
                <a:spLocks noChangeArrowheads="1"/>
              </p:cNvSpPr>
              <p:nvPr/>
            </p:nvSpPr>
            <p:spPr bwMode="auto">
              <a:xfrm>
                <a:off x="249" y="164"/>
                <a:ext cx="27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cs-CZ" altLang="cs-CZ" sz="2000"/>
                  <a:t>I</a:t>
                </a:r>
                <a:r>
                  <a:rPr lang="cs-CZ" altLang="cs-CZ" sz="2000" baseline="-25000"/>
                  <a:t>1</a:t>
                </a:r>
                <a:endParaRPr lang="cs-CZ" altLang="cs-CZ" sz="2000"/>
              </a:p>
            </p:txBody>
          </p:sp>
          <p:grpSp>
            <p:nvGrpSpPr>
              <p:cNvPr id="102430" name="Group 30"/>
              <p:cNvGrpSpPr>
                <a:grpSpLocks/>
              </p:cNvGrpSpPr>
              <p:nvPr/>
            </p:nvGrpSpPr>
            <p:grpSpPr bwMode="auto">
              <a:xfrm>
                <a:off x="113" y="406"/>
                <a:ext cx="2585" cy="2162"/>
                <a:chOff x="204" y="814"/>
                <a:chExt cx="2585" cy="2162"/>
              </a:xfrm>
            </p:grpSpPr>
            <p:sp>
              <p:nvSpPr>
                <p:cNvPr id="102431" name="Oval 31"/>
                <p:cNvSpPr>
                  <a:spLocks noChangeArrowheads="1"/>
                </p:cNvSpPr>
                <p:nvPr/>
              </p:nvSpPr>
              <p:spPr bwMode="auto">
                <a:xfrm>
                  <a:off x="1927" y="897"/>
                  <a:ext cx="91" cy="84"/>
                </a:xfrm>
                <a:prstGeom prst="ellipse">
                  <a:avLst/>
                </a:prstGeom>
                <a:solidFill>
                  <a:schemeClr val="tx1"/>
                </a:solidFill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02432" name="Oval 32"/>
                <p:cNvSpPr>
                  <a:spLocks noChangeArrowheads="1"/>
                </p:cNvSpPr>
                <p:nvPr/>
              </p:nvSpPr>
              <p:spPr bwMode="auto">
                <a:xfrm>
                  <a:off x="748" y="897"/>
                  <a:ext cx="91" cy="84"/>
                </a:xfrm>
                <a:prstGeom prst="ellipse">
                  <a:avLst/>
                </a:prstGeom>
                <a:solidFill>
                  <a:schemeClr val="tx1"/>
                </a:solidFill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grpSp>
              <p:nvGrpSpPr>
                <p:cNvPr id="102433" name="Group 33"/>
                <p:cNvGrpSpPr>
                  <a:grpSpLocks/>
                </p:cNvGrpSpPr>
                <p:nvPr/>
              </p:nvGrpSpPr>
              <p:grpSpPr bwMode="auto">
                <a:xfrm rot="5400000">
                  <a:off x="1340" y="1455"/>
                  <a:ext cx="85" cy="815"/>
                  <a:chOff x="3920" y="2795"/>
                  <a:chExt cx="92" cy="816"/>
                </a:xfrm>
              </p:grpSpPr>
              <p:sp>
                <p:nvSpPr>
                  <p:cNvPr id="102434" name="Arc 3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2435" name="Arc 35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2436" name="Arc 36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2437" name="Arc 3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2438" name="Arc 3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2439" name="Arc 39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2440" name="Line 40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02441" name="Line 41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102442" name="Line 42"/>
                <p:cNvSpPr>
                  <a:spLocks noChangeShapeType="1"/>
                </p:cNvSpPr>
                <p:nvPr/>
              </p:nvSpPr>
              <p:spPr bwMode="auto">
                <a:xfrm>
                  <a:off x="477" y="1275"/>
                  <a:ext cx="2312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02443" name="Oval 43"/>
                <p:cNvSpPr>
                  <a:spLocks noChangeArrowheads="1"/>
                </p:cNvSpPr>
                <p:nvPr/>
              </p:nvSpPr>
              <p:spPr bwMode="auto">
                <a:xfrm>
                  <a:off x="1791" y="1778"/>
                  <a:ext cx="91" cy="84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02444" name="Oval 44"/>
                <p:cNvSpPr>
                  <a:spLocks noChangeArrowheads="1"/>
                </p:cNvSpPr>
                <p:nvPr/>
              </p:nvSpPr>
              <p:spPr bwMode="auto">
                <a:xfrm>
                  <a:off x="1791" y="2030"/>
                  <a:ext cx="91" cy="84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02445" name="Oval 45"/>
                <p:cNvSpPr>
                  <a:spLocks noChangeArrowheads="1"/>
                </p:cNvSpPr>
                <p:nvPr/>
              </p:nvSpPr>
              <p:spPr bwMode="auto">
                <a:xfrm>
                  <a:off x="885" y="2030"/>
                  <a:ext cx="91" cy="84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02446" name="Oval 46"/>
                <p:cNvSpPr>
                  <a:spLocks noChangeArrowheads="1"/>
                </p:cNvSpPr>
                <p:nvPr/>
              </p:nvSpPr>
              <p:spPr bwMode="auto">
                <a:xfrm>
                  <a:off x="885" y="1778"/>
                  <a:ext cx="91" cy="84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102447" name="AutoShape 47"/>
                <p:cNvCxnSpPr>
                  <a:cxnSpLocks noChangeShapeType="1"/>
                  <a:stCxn id="102432" idx="4"/>
                  <a:endCxn id="102446" idx="2"/>
                </p:cNvCxnSpPr>
                <p:nvPr/>
              </p:nvCxnSpPr>
              <p:spPr bwMode="auto">
                <a:xfrm rot="16200000" flipH="1">
                  <a:off x="420" y="1365"/>
                  <a:ext cx="830" cy="81"/>
                </a:xfrm>
                <a:prstGeom prst="bentConnector2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2448" name="AutoShape 48"/>
                <p:cNvCxnSpPr>
                  <a:cxnSpLocks noChangeShapeType="1"/>
                  <a:stCxn id="102431" idx="4"/>
                  <a:endCxn id="102443" idx="6"/>
                </p:cNvCxnSpPr>
                <p:nvPr/>
              </p:nvCxnSpPr>
              <p:spPr bwMode="auto">
                <a:xfrm rot="5400000">
                  <a:off x="1518" y="1365"/>
                  <a:ext cx="829" cy="81"/>
                </a:xfrm>
                <a:prstGeom prst="bentConnector2">
                  <a:avLst/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102449" name="Group 49"/>
                <p:cNvGrpSpPr>
                  <a:grpSpLocks/>
                </p:cNvGrpSpPr>
                <p:nvPr/>
              </p:nvGrpSpPr>
              <p:grpSpPr bwMode="auto">
                <a:xfrm rot="16200000">
                  <a:off x="1340" y="1621"/>
                  <a:ext cx="85" cy="815"/>
                  <a:chOff x="3920" y="2795"/>
                  <a:chExt cx="92" cy="816"/>
                </a:xfrm>
              </p:grpSpPr>
              <p:sp>
                <p:nvSpPr>
                  <p:cNvPr id="102450" name="Arc 5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2451" name="Arc 51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2452" name="Arc 52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2453" name="Arc 5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2454" name="Arc 5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2455" name="Arc 55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2456" name="Line 5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02457" name="Line 57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102458" name="Oval 58"/>
                <p:cNvSpPr>
                  <a:spLocks noChangeArrowheads="1"/>
                </p:cNvSpPr>
                <p:nvPr/>
              </p:nvSpPr>
              <p:spPr bwMode="auto">
                <a:xfrm>
                  <a:off x="1292" y="2662"/>
                  <a:ext cx="339" cy="314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/>
                <a:lstStyle/>
                <a:p>
                  <a:pPr algn="ctr">
                    <a:buFontTx/>
                    <a:buNone/>
                  </a:pPr>
                  <a:r>
                    <a:rPr lang="cs-CZ" altLang="cs-CZ" sz="2000"/>
                    <a:t>A</a:t>
                  </a:r>
                </a:p>
              </p:txBody>
            </p:sp>
            <p:sp>
              <p:nvSpPr>
                <p:cNvPr id="10245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04" y="814"/>
                  <a:ext cx="274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2000"/>
                    <a:t>L</a:t>
                  </a:r>
                  <a:r>
                    <a:rPr lang="cs-CZ" altLang="cs-CZ" sz="2000" baseline="-25000"/>
                    <a:t>1</a:t>
                  </a:r>
                </a:p>
              </p:txBody>
            </p:sp>
            <p:sp>
              <p:nvSpPr>
                <p:cNvPr id="10246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04" y="1150"/>
                  <a:ext cx="274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2000"/>
                    <a:t>N</a:t>
                  </a:r>
                </a:p>
              </p:txBody>
            </p:sp>
            <p:sp>
              <p:nvSpPr>
                <p:cNvPr id="1024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793" y="1525"/>
                  <a:ext cx="543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2000"/>
                    <a:t>P</a:t>
                  </a:r>
                  <a:r>
                    <a:rPr lang="cs-CZ" altLang="cs-CZ" sz="2000" baseline="-25000"/>
                    <a:t>1</a:t>
                  </a:r>
                  <a:r>
                    <a:rPr lang="cs-CZ" altLang="cs-CZ" sz="2000"/>
                    <a:t> (K)</a:t>
                  </a:r>
                </a:p>
              </p:txBody>
            </p:sp>
            <p:sp>
              <p:nvSpPr>
                <p:cNvPr id="1024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020" y="2387"/>
                  <a:ext cx="907" cy="2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2000"/>
                    <a:t>I</a:t>
                  </a:r>
                  <a:r>
                    <a:rPr lang="cs-CZ" altLang="cs-CZ" sz="2000" baseline="-25000"/>
                    <a:t>2</a:t>
                  </a:r>
                  <a:r>
                    <a:rPr lang="cs-CZ" altLang="cs-CZ" sz="2000"/>
                    <a:t>=1(5) A</a:t>
                  </a:r>
                </a:p>
              </p:txBody>
            </p:sp>
            <p:sp>
              <p:nvSpPr>
                <p:cNvPr id="10246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476" y="935"/>
                  <a:ext cx="272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02464" name="Line 64"/>
                <p:cNvSpPr>
                  <a:spLocks noChangeShapeType="1"/>
                </p:cNvSpPr>
                <p:nvPr/>
              </p:nvSpPr>
              <p:spPr bwMode="auto">
                <a:xfrm>
                  <a:off x="2018" y="935"/>
                  <a:ext cx="72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02465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474" y="1525"/>
                  <a:ext cx="543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2000"/>
                    <a:t>P</a:t>
                  </a:r>
                  <a:r>
                    <a:rPr lang="cs-CZ" altLang="cs-CZ" sz="2000" baseline="-25000"/>
                    <a:t>2</a:t>
                  </a:r>
                  <a:r>
                    <a:rPr lang="cs-CZ" altLang="cs-CZ" sz="2000"/>
                    <a:t> (L)</a:t>
                  </a:r>
                </a:p>
              </p:txBody>
            </p:sp>
            <p:sp>
              <p:nvSpPr>
                <p:cNvPr id="10246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703" y="2115"/>
                  <a:ext cx="543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2000"/>
                    <a:t>S</a:t>
                  </a:r>
                  <a:r>
                    <a:rPr lang="cs-CZ" altLang="cs-CZ" sz="2000" baseline="-25000"/>
                    <a:t>1</a:t>
                  </a:r>
                  <a:r>
                    <a:rPr lang="cs-CZ" altLang="cs-CZ" sz="2000"/>
                    <a:t> (k)</a:t>
                  </a:r>
                </a:p>
              </p:txBody>
            </p:sp>
            <p:sp>
              <p:nvSpPr>
                <p:cNvPr id="10246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543" y="2103"/>
                  <a:ext cx="543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cs-CZ" altLang="cs-CZ" sz="2000"/>
                    <a:t>S</a:t>
                  </a:r>
                  <a:r>
                    <a:rPr lang="cs-CZ" altLang="cs-CZ" sz="2000" baseline="-25000"/>
                    <a:t>2</a:t>
                  </a:r>
                  <a:r>
                    <a:rPr lang="cs-CZ" altLang="cs-CZ" sz="2000"/>
                    <a:t> (l)</a:t>
                  </a:r>
                </a:p>
              </p:txBody>
            </p:sp>
            <p:sp>
              <p:nvSpPr>
                <p:cNvPr id="102468" name="Oval 68"/>
                <p:cNvSpPr>
                  <a:spLocks noChangeArrowheads="1"/>
                </p:cNvSpPr>
                <p:nvPr/>
              </p:nvSpPr>
              <p:spPr bwMode="auto">
                <a:xfrm>
                  <a:off x="1927" y="2777"/>
                  <a:ext cx="91" cy="84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02469" name="Oval 69"/>
                <p:cNvSpPr>
                  <a:spLocks noChangeArrowheads="1"/>
                </p:cNvSpPr>
                <p:nvPr/>
              </p:nvSpPr>
              <p:spPr bwMode="auto">
                <a:xfrm>
                  <a:off x="884" y="2777"/>
                  <a:ext cx="91" cy="84"/>
                </a:xfrm>
                <a:prstGeom prst="ellipse">
                  <a:avLst/>
                </a:prstGeom>
                <a:noFill/>
                <a:ln w="31750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102470" name="AutoShape 70"/>
                <p:cNvCxnSpPr>
                  <a:cxnSpLocks noChangeShapeType="1"/>
                  <a:stCxn id="102445" idx="2"/>
                  <a:endCxn id="102469" idx="2"/>
                </p:cNvCxnSpPr>
                <p:nvPr/>
              </p:nvCxnSpPr>
              <p:spPr bwMode="auto">
                <a:xfrm rot="10800000" flipV="1">
                  <a:off x="874" y="2072"/>
                  <a:ext cx="1" cy="747"/>
                </a:xfrm>
                <a:prstGeom prst="bentConnector3">
                  <a:avLst>
                    <a:gd name="adj1" fmla="val 13500000"/>
                  </a:avLst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2471" name="AutoShape 71"/>
                <p:cNvCxnSpPr>
                  <a:cxnSpLocks noChangeShapeType="1"/>
                  <a:stCxn id="102444" idx="6"/>
                  <a:endCxn id="102468" idx="6"/>
                </p:cNvCxnSpPr>
                <p:nvPr/>
              </p:nvCxnSpPr>
              <p:spPr bwMode="auto">
                <a:xfrm>
                  <a:off x="1892" y="2072"/>
                  <a:ext cx="136" cy="747"/>
                </a:xfrm>
                <a:prstGeom prst="bentConnector3">
                  <a:avLst>
                    <a:gd name="adj1" fmla="val 197796"/>
                  </a:avLst>
                </a:prstGeom>
                <a:noFill/>
                <a:ln w="3175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2472" name="AutoShape 72"/>
                <p:cNvCxnSpPr>
                  <a:cxnSpLocks noChangeShapeType="1"/>
                  <a:stCxn id="102469" idx="6"/>
                  <a:endCxn id="102458" idx="2"/>
                </p:cNvCxnSpPr>
                <p:nvPr/>
              </p:nvCxnSpPr>
              <p:spPr bwMode="auto">
                <a:xfrm>
                  <a:off x="985" y="2819"/>
                  <a:ext cx="297" cy="0"/>
                </a:xfrm>
                <a:prstGeom prst="straightConnector1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2473" name="AutoShape 73"/>
                <p:cNvCxnSpPr>
                  <a:cxnSpLocks noChangeShapeType="1"/>
                  <a:stCxn id="102458" idx="6"/>
                  <a:endCxn id="102468" idx="2"/>
                </p:cNvCxnSpPr>
                <p:nvPr/>
              </p:nvCxnSpPr>
              <p:spPr bwMode="auto">
                <a:xfrm>
                  <a:off x="1641" y="2819"/>
                  <a:ext cx="276" cy="0"/>
                </a:xfrm>
                <a:prstGeom prst="straightConnector1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2474" name="Line 74"/>
              <p:cNvSpPr>
                <a:spLocks noChangeShapeType="1"/>
              </p:cNvSpPr>
              <p:nvPr/>
            </p:nvSpPr>
            <p:spPr bwMode="auto">
              <a:xfrm>
                <a:off x="385" y="437"/>
                <a:ext cx="2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02475" name="Line 75"/>
              <p:cNvSpPr>
                <a:spLocks noChangeShapeType="1"/>
              </p:cNvSpPr>
              <p:nvPr/>
            </p:nvSpPr>
            <p:spPr bwMode="auto">
              <a:xfrm>
                <a:off x="567" y="1842"/>
                <a:ext cx="0" cy="31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102477" name="Text Box 77"/>
          <p:cNvSpPr txBox="1">
            <a:spLocks noChangeArrowheads="1"/>
          </p:cNvSpPr>
          <p:nvPr/>
        </p:nvSpPr>
        <p:spPr bwMode="auto">
          <a:xfrm>
            <a:off x="250825" y="5084763"/>
            <a:ext cx="8713788" cy="161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*	chyba úhlu 	- 	fázový posun mezi I</a:t>
            </a:r>
            <a:r>
              <a:rPr lang="cs-CZ" altLang="cs-CZ" sz="2000" baseline="-25000">
                <a:sym typeface="Symbol" panose="05050102010706020507" pitchFamily="18" charset="2"/>
              </a:rPr>
              <a:t>1</a:t>
            </a:r>
            <a:r>
              <a:rPr lang="cs-CZ" altLang="cs-CZ" sz="2000">
                <a:sym typeface="Symbol" panose="05050102010706020507" pitchFamily="18" charset="2"/>
              </a:rPr>
              <a:t> a I</a:t>
            </a:r>
            <a:r>
              <a:rPr lang="cs-CZ" altLang="cs-CZ" sz="2000" baseline="-25000">
                <a:sym typeface="Symbol" panose="05050102010706020507" pitchFamily="18" charset="2"/>
              </a:rPr>
              <a:t>21</a:t>
            </a:r>
            <a:r>
              <a:rPr lang="cs-CZ" altLang="cs-CZ" sz="2000">
                <a:sym typeface="Symbol" panose="05050102010706020507" pitchFamily="18" charset="2"/>
              </a:rPr>
              <a:t> 	- </a:t>
            </a:r>
            <a:r>
              <a:rPr lang="cs-CZ" altLang="cs-CZ" sz="2000" baseline="-25000">
                <a:sym typeface="Symbol" panose="05050102010706020507" pitchFamily="18" charset="2"/>
              </a:rPr>
              <a:t>I</a:t>
            </a:r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*	chyba proudu 	- 	poměrný rozdíl proudu I</a:t>
            </a:r>
            <a:r>
              <a:rPr lang="cs-CZ" altLang="cs-CZ" sz="2000" baseline="-25000">
                <a:sym typeface="Symbol" panose="05050102010706020507" pitchFamily="18" charset="2"/>
              </a:rPr>
              <a:t>1</a:t>
            </a:r>
            <a:r>
              <a:rPr lang="cs-CZ" altLang="cs-CZ" sz="2000">
                <a:sym typeface="Symbol" panose="05050102010706020507" pitchFamily="18" charset="2"/>
              </a:rPr>
              <a:t> a I</a:t>
            </a:r>
            <a:r>
              <a:rPr lang="cs-CZ" altLang="cs-CZ" sz="2000" baseline="-25000">
                <a:sym typeface="Symbol" panose="05050102010706020507" pitchFamily="18" charset="2"/>
              </a:rPr>
              <a:t>21</a:t>
            </a:r>
            <a:r>
              <a:rPr lang="cs-CZ" altLang="cs-CZ" sz="2000">
                <a:sym typeface="Symbol" panose="05050102010706020507" pitchFamily="18" charset="2"/>
              </a:rPr>
              <a:t>	- </a:t>
            </a:r>
            <a:r>
              <a:rPr lang="cs-CZ" altLang="cs-CZ" sz="2000" baseline="-25000">
                <a:sym typeface="Symbol" panose="05050102010706020507" pitchFamily="18" charset="2"/>
              </a:rPr>
              <a:t>I</a:t>
            </a:r>
            <a:r>
              <a:rPr lang="cs-CZ" altLang="cs-CZ" sz="2000">
                <a:sym typeface="Symbol" panose="05050102010706020507" pitchFamily="18" charset="2"/>
              </a:rPr>
              <a:t> </a:t>
            </a:r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*	nadproudé číslo	- 	násobek jmenovitého vstupního proudu, 			při kterém dosáhne chyba proudu 10%</a:t>
            </a:r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*	třída přesnosti	- 	celkový vliv chyb na přesnost měření (%)</a:t>
            </a:r>
          </a:p>
        </p:txBody>
      </p:sp>
      <p:sp>
        <p:nvSpPr>
          <p:cNvPr id="102480" name="Line 80"/>
          <p:cNvSpPr>
            <a:spLocks noChangeShapeType="1"/>
          </p:cNvSpPr>
          <p:nvPr/>
        </p:nvSpPr>
        <p:spPr bwMode="auto">
          <a:xfrm flipH="1">
            <a:off x="5868988" y="1557338"/>
            <a:ext cx="1008062" cy="18716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2481" name="Freeform 81"/>
          <p:cNvSpPr>
            <a:spLocks/>
          </p:cNvSpPr>
          <p:nvPr/>
        </p:nvSpPr>
        <p:spPr bwMode="auto">
          <a:xfrm>
            <a:off x="6708775" y="1863725"/>
            <a:ext cx="239713" cy="196850"/>
          </a:xfrm>
          <a:custGeom>
            <a:avLst/>
            <a:gdLst>
              <a:gd name="T0" fmla="*/ 0 w 151"/>
              <a:gd name="T1" fmla="*/ 0 h 124"/>
              <a:gd name="T2" fmla="*/ 94 w 151"/>
              <a:gd name="T3" fmla="*/ 43 h 124"/>
              <a:gd name="T4" fmla="*/ 151 w 151"/>
              <a:gd name="T5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" h="124">
                <a:moveTo>
                  <a:pt x="0" y="0"/>
                </a:moveTo>
                <a:cubicBezTo>
                  <a:pt x="15" y="6"/>
                  <a:pt x="69" y="22"/>
                  <a:pt x="94" y="43"/>
                </a:cubicBezTo>
                <a:cubicBezTo>
                  <a:pt x="119" y="64"/>
                  <a:pt x="139" y="107"/>
                  <a:pt x="151" y="1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2482" name="Text Box 82"/>
          <p:cNvSpPr txBox="1">
            <a:spLocks noChangeArrowheads="1"/>
          </p:cNvSpPr>
          <p:nvPr/>
        </p:nvSpPr>
        <p:spPr bwMode="auto">
          <a:xfrm>
            <a:off x="6588125" y="1858963"/>
            <a:ext cx="43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ym typeface="Symbol" panose="05050102010706020507" pitchFamily="18" charset="2"/>
              </a:rPr>
              <a:t></a:t>
            </a:r>
            <a:r>
              <a:rPr lang="cs-CZ" altLang="cs-CZ" sz="1800" baseline="-25000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2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allAtOnce"/>
      <p:bldP spid="102480" grpId="0" animBg="1"/>
      <p:bldP spid="102481" grpId="0" animBg="1"/>
      <p:bldP spid="10248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433" name="Group 9"/>
          <p:cNvGrpSpPr>
            <a:grpSpLocks/>
          </p:cNvGrpSpPr>
          <p:nvPr/>
        </p:nvGrpSpPr>
        <p:grpSpPr bwMode="auto">
          <a:xfrm>
            <a:off x="1187450" y="3213100"/>
            <a:ext cx="6480175" cy="3549650"/>
            <a:chOff x="748" y="2024"/>
            <a:chExt cx="4082" cy="2236"/>
          </a:xfrm>
        </p:grpSpPr>
        <p:pic>
          <p:nvPicPr>
            <p:cNvPr id="1034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024"/>
              <a:ext cx="4082" cy="2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432" name="Rectangle 8"/>
            <p:cNvSpPr>
              <a:spLocks noChangeArrowheads="1"/>
            </p:cNvSpPr>
            <p:nvPr/>
          </p:nvSpPr>
          <p:spPr bwMode="auto">
            <a:xfrm>
              <a:off x="4014" y="2024"/>
              <a:ext cx="771" cy="590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chemeClr val="bg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463351"/>
            <a:ext cx="3784135" cy="430168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b="51768"/>
          <a:stretch/>
        </p:blipFill>
        <p:spPr>
          <a:xfrm>
            <a:off x="6876256" y="115888"/>
            <a:ext cx="2185590" cy="2516386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9512" y="115888"/>
            <a:ext cx="6408712" cy="187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 dirty="0"/>
              <a:t>Přístrojový transformátor </a:t>
            </a:r>
            <a:r>
              <a:rPr lang="cs-CZ" altLang="cs-CZ" sz="3200" u="sng" dirty="0" smtClean="0"/>
              <a:t>proudu pro 420 </a:t>
            </a:r>
            <a:r>
              <a:rPr lang="cs-CZ" altLang="cs-CZ" sz="3200" u="sng" dirty="0" err="1" smtClean="0"/>
              <a:t>kV</a:t>
            </a:r>
            <a:r>
              <a:rPr lang="cs-CZ" altLang="cs-CZ" sz="3200" u="sng" dirty="0" smtClean="0"/>
              <a:t> bez minerálního oleje a SF6</a:t>
            </a:r>
            <a:endParaRPr lang="cs-CZ" altLang="cs-CZ" sz="3200" u="sng" dirty="0">
              <a:sym typeface="Symbol" panose="05050102010706020507" pitchFamily="18" charset="2"/>
            </a:endParaRPr>
          </a:p>
        </p:txBody>
      </p:sp>
      <p:sp>
        <p:nvSpPr>
          <p:cNvPr id="9" name="Text Box 77"/>
          <p:cNvSpPr txBox="1">
            <a:spLocks noChangeArrowheads="1"/>
          </p:cNvSpPr>
          <p:nvPr/>
        </p:nvSpPr>
        <p:spPr bwMode="auto">
          <a:xfrm>
            <a:off x="165143" y="1988840"/>
            <a:ext cx="5991033" cy="7100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FontTx/>
              <a:buNone/>
            </a:pPr>
            <a:r>
              <a:rPr lang="cs-CZ" altLang="cs-CZ" sz="2000" dirty="0" smtClean="0">
                <a:sym typeface="Symbol" panose="05050102010706020507" pitchFamily="18" charset="2"/>
              </a:rPr>
              <a:t>Jako izolace je použit suchý syntetický vzduch (80% N a 20% O2), vnitřní tlak 1,35 </a:t>
            </a:r>
            <a:r>
              <a:rPr lang="cs-CZ" altLang="cs-CZ" sz="2000" dirty="0" err="1" smtClean="0">
                <a:sym typeface="Symbol" panose="05050102010706020507" pitchFamily="18" charset="2"/>
              </a:rPr>
              <a:t>MPa</a:t>
            </a:r>
            <a:r>
              <a:rPr lang="cs-CZ" altLang="cs-CZ" sz="2000" dirty="0" smtClean="0">
                <a:sym typeface="Symbol" panose="05050102010706020507" pitchFamily="18" charset="2"/>
              </a:rPr>
              <a:t>.</a:t>
            </a:r>
            <a:endParaRPr lang="cs-CZ" altLang="cs-CZ" sz="2000" dirty="0">
              <a:sym typeface="Symbol" panose="05050102010706020507" pitchFamily="18" charset="2"/>
            </a:endParaRPr>
          </a:p>
        </p:txBody>
      </p:sp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179512" y="2852936"/>
            <a:ext cx="4896544" cy="10178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FontTx/>
              <a:buNone/>
            </a:pPr>
            <a:r>
              <a:rPr lang="cs-CZ" altLang="cs-CZ" sz="2000" dirty="0" smtClean="0">
                <a:sym typeface="Symbol" panose="05050102010706020507" pitchFamily="18" charset="2"/>
              </a:rPr>
              <a:t>Pilotně jsou přístrojové transformátory bez SF6 pilotně instalovány v rozvodně 400kV </a:t>
            </a:r>
            <a:r>
              <a:rPr lang="cs-CZ" altLang="cs-CZ" sz="2000" dirty="0" err="1" smtClean="0">
                <a:sym typeface="Symbol" panose="05050102010706020507" pitchFamily="18" charset="2"/>
              </a:rPr>
              <a:t>Bezděčín</a:t>
            </a:r>
            <a:r>
              <a:rPr lang="cs-CZ" altLang="cs-CZ" sz="2000" dirty="0" smtClean="0">
                <a:sym typeface="Symbol" panose="05050102010706020507" pitchFamily="18" charset="2"/>
              </a:rPr>
              <a:t> (ČEPS)</a:t>
            </a:r>
            <a:endParaRPr lang="cs-CZ" altLang="cs-CZ" sz="2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6319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Tlumivky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79388" y="908050"/>
            <a:ext cx="8785225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mají podobnou konstrukci jako transformátor s jedním vinutím. Zvyšuje indukčnost obvodu, vlivem přerušeného magnetického obvodu zůstává indukční reaktance přibližně konstantní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79388" y="2133600"/>
            <a:ext cx="5113337" cy="1970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 u="sng">
                <a:sym typeface="Symbol" panose="05050102010706020507" pitchFamily="18" charset="2"/>
              </a:rPr>
              <a:t>Rozdělení podle konstrukce:</a:t>
            </a:r>
          </a:p>
          <a:p>
            <a:pPr>
              <a:buFontTx/>
              <a:buNone/>
            </a:pPr>
            <a:r>
              <a:rPr lang="cs-CZ" altLang="cs-CZ" sz="1900">
                <a:sym typeface="Symbol" panose="05050102010706020507" pitchFamily="18" charset="2"/>
              </a:rPr>
              <a:t>a)	železné jádro má nemagnetické mezery</a:t>
            </a:r>
          </a:p>
          <a:p>
            <a:pPr>
              <a:buFontTx/>
              <a:buNone/>
            </a:pPr>
            <a:r>
              <a:rPr lang="cs-CZ" altLang="cs-CZ" sz="1900">
                <a:sym typeface="Symbol" panose="05050102010706020507" pitchFamily="18" charset="2"/>
              </a:rPr>
              <a:t>b)	cívka je bez jádra (reaktor)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 u="sng">
                <a:sym typeface="Symbol" panose="05050102010706020507" pitchFamily="18" charset="2"/>
              </a:rPr>
              <a:t>Rozdělení podle zapojení:</a:t>
            </a:r>
          </a:p>
          <a:p>
            <a:pPr>
              <a:buFontTx/>
              <a:buNone/>
            </a:pPr>
            <a:r>
              <a:rPr lang="cs-CZ" altLang="cs-CZ" sz="1900">
                <a:sym typeface="Symbol" panose="05050102010706020507" pitchFamily="18" charset="2"/>
              </a:rPr>
              <a:t>a)	sériové</a:t>
            </a:r>
          </a:p>
          <a:p>
            <a:pPr>
              <a:buFontTx/>
              <a:buNone/>
            </a:pPr>
            <a:r>
              <a:rPr lang="cs-CZ" altLang="cs-CZ" sz="1900">
                <a:sym typeface="Symbol" panose="05050102010706020507" pitchFamily="18" charset="2"/>
              </a:rPr>
              <a:t>b)	paralelní</a:t>
            </a:r>
          </a:p>
        </p:txBody>
      </p:sp>
      <p:grpSp>
        <p:nvGrpSpPr>
          <p:cNvPr id="91163" name="Group 27"/>
          <p:cNvGrpSpPr>
            <a:grpSpLocks/>
          </p:cNvGrpSpPr>
          <p:nvPr/>
        </p:nvGrpSpPr>
        <p:grpSpPr bwMode="auto">
          <a:xfrm>
            <a:off x="5651500" y="2565400"/>
            <a:ext cx="3311525" cy="3095625"/>
            <a:chOff x="2699" y="1344"/>
            <a:chExt cx="2086" cy="1950"/>
          </a:xfrm>
        </p:grpSpPr>
        <p:grpSp>
          <p:nvGrpSpPr>
            <p:cNvPr id="91145" name="Group 9"/>
            <p:cNvGrpSpPr>
              <a:grpSpLocks/>
            </p:cNvGrpSpPr>
            <p:nvPr/>
          </p:nvGrpSpPr>
          <p:grpSpPr bwMode="auto">
            <a:xfrm>
              <a:off x="2699" y="1434"/>
              <a:ext cx="2086" cy="1633"/>
              <a:chOff x="2699" y="1434"/>
              <a:chExt cx="1496" cy="1633"/>
            </a:xfrm>
          </p:grpSpPr>
          <p:sp>
            <p:nvSpPr>
              <p:cNvPr id="91143" name="Rectangle 7"/>
              <p:cNvSpPr>
                <a:spLocks noChangeAspect="1" noChangeArrowheads="1"/>
              </p:cNvSpPr>
              <p:nvPr/>
            </p:nvSpPr>
            <p:spPr bwMode="auto">
              <a:xfrm>
                <a:off x="2699" y="1434"/>
                <a:ext cx="1496" cy="1633"/>
              </a:xfrm>
              <a:prstGeom prst="rect">
                <a:avLst/>
              </a:prstGeom>
              <a:noFill/>
              <a:ln w="3175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1144" name="Rectangle 8"/>
              <p:cNvSpPr>
                <a:spLocks noChangeAspect="1" noChangeArrowheads="1"/>
              </p:cNvSpPr>
              <p:nvPr/>
            </p:nvSpPr>
            <p:spPr bwMode="auto">
              <a:xfrm>
                <a:off x="2969" y="1729"/>
                <a:ext cx="956" cy="1044"/>
              </a:xfrm>
              <a:prstGeom prst="rect">
                <a:avLst/>
              </a:prstGeom>
              <a:noFill/>
              <a:ln w="3175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91154" name="Group 18"/>
            <p:cNvGrpSpPr>
              <a:grpSpLocks/>
            </p:cNvGrpSpPr>
            <p:nvPr/>
          </p:nvGrpSpPr>
          <p:grpSpPr bwMode="auto">
            <a:xfrm>
              <a:off x="3424" y="1790"/>
              <a:ext cx="635" cy="930"/>
              <a:chOff x="3424" y="1790"/>
              <a:chExt cx="635" cy="930"/>
            </a:xfrm>
          </p:grpSpPr>
          <p:sp>
            <p:nvSpPr>
              <p:cNvPr id="91146" name="Rectangle 10"/>
              <p:cNvSpPr>
                <a:spLocks noChangeArrowheads="1"/>
              </p:cNvSpPr>
              <p:nvPr/>
            </p:nvSpPr>
            <p:spPr bwMode="auto">
              <a:xfrm>
                <a:off x="3424" y="1790"/>
                <a:ext cx="635" cy="272"/>
              </a:xfrm>
              <a:prstGeom prst="rect">
                <a:avLst/>
              </a:prstGeom>
              <a:solidFill>
                <a:schemeClr val="bg1"/>
              </a:solidFill>
              <a:ln w="3175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1149" name="Rectangle 13"/>
              <p:cNvSpPr>
                <a:spLocks noChangeArrowheads="1"/>
              </p:cNvSpPr>
              <p:nvPr/>
            </p:nvSpPr>
            <p:spPr bwMode="auto">
              <a:xfrm>
                <a:off x="3424" y="2119"/>
                <a:ext cx="635" cy="272"/>
              </a:xfrm>
              <a:prstGeom prst="rect">
                <a:avLst/>
              </a:prstGeom>
              <a:solidFill>
                <a:schemeClr val="bg1"/>
              </a:solidFill>
              <a:ln w="3175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91150" name="Rectangle 14"/>
              <p:cNvSpPr>
                <a:spLocks noChangeArrowheads="1"/>
              </p:cNvSpPr>
              <p:nvPr/>
            </p:nvSpPr>
            <p:spPr bwMode="auto">
              <a:xfrm>
                <a:off x="3424" y="2448"/>
                <a:ext cx="635" cy="272"/>
              </a:xfrm>
              <a:prstGeom prst="rect">
                <a:avLst/>
              </a:prstGeom>
              <a:solidFill>
                <a:schemeClr val="bg1"/>
              </a:solidFill>
              <a:ln w="3175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91151" name="Line 15"/>
            <p:cNvSpPr>
              <a:spLocks noChangeShapeType="1"/>
            </p:cNvSpPr>
            <p:nvPr/>
          </p:nvSpPr>
          <p:spPr bwMode="auto">
            <a:xfrm>
              <a:off x="3742" y="1344"/>
              <a:ext cx="0" cy="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91164" name="Group 28"/>
          <p:cNvGrpSpPr>
            <a:grpSpLocks/>
          </p:cNvGrpSpPr>
          <p:nvPr/>
        </p:nvGrpSpPr>
        <p:grpSpPr bwMode="auto">
          <a:xfrm>
            <a:off x="6300788" y="3284538"/>
            <a:ext cx="2016125" cy="1439862"/>
            <a:chOff x="3107" y="1797"/>
            <a:chExt cx="1270" cy="907"/>
          </a:xfrm>
        </p:grpSpPr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>
              <a:off x="3379" y="1797"/>
              <a:ext cx="72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91162" name="Line 26"/>
            <p:cNvSpPr>
              <a:spLocks noChangeShapeType="1"/>
            </p:cNvSpPr>
            <p:nvPr/>
          </p:nvSpPr>
          <p:spPr bwMode="auto">
            <a:xfrm>
              <a:off x="3379" y="2704"/>
              <a:ext cx="72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91159" name="Rectangle 23" descr="Jemná mřížka"/>
            <p:cNvSpPr>
              <a:spLocks noChangeArrowheads="1"/>
            </p:cNvSpPr>
            <p:nvPr/>
          </p:nvSpPr>
          <p:spPr bwMode="auto">
            <a:xfrm>
              <a:off x="3107" y="1797"/>
              <a:ext cx="272" cy="907"/>
            </a:xfrm>
            <a:prstGeom prst="rect">
              <a:avLst/>
            </a:prstGeom>
            <a:pattFill prst="smGrid">
              <a:fgClr>
                <a:srgbClr val="FF0000"/>
              </a:fgClr>
              <a:bgClr>
                <a:schemeClr val="bg1"/>
              </a:bgClr>
            </a:pattFill>
            <a:ln w="31750" algn="ctr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91160" name="Rectangle 24" descr="Jemná mřížka"/>
            <p:cNvSpPr>
              <a:spLocks noChangeArrowheads="1"/>
            </p:cNvSpPr>
            <p:nvPr/>
          </p:nvSpPr>
          <p:spPr bwMode="auto">
            <a:xfrm>
              <a:off x="4105" y="1797"/>
              <a:ext cx="272" cy="907"/>
            </a:xfrm>
            <a:prstGeom prst="rect">
              <a:avLst/>
            </a:prstGeom>
            <a:pattFill prst="smGrid">
              <a:fgClr>
                <a:srgbClr val="FF0000"/>
              </a:fgClr>
              <a:bgClr>
                <a:schemeClr val="bg1"/>
              </a:bgClr>
            </a:pattFill>
            <a:ln w="31750" algn="ctr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179388" y="4194175"/>
            <a:ext cx="5113337" cy="2547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 u="sng">
                <a:sym typeface="Symbol" panose="05050102010706020507" pitchFamily="18" charset="2"/>
              </a:rPr>
              <a:t>Parametry tlumivek: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>
                <a:sym typeface="Symbol" panose="05050102010706020507" pitchFamily="18" charset="2"/>
              </a:rPr>
              <a:t>a)	izolační napětí (U) – napětí sítě</a:t>
            </a:r>
          </a:p>
          <a:p>
            <a:pPr>
              <a:buFontTx/>
              <a:buNone/>
            </a:pPr>
            <a:r>
              <a:rPr lang="cs-CZ" altLang="cs-CZ" sz="1900">
                <a:sym typeface="Symbol" panose="05050102010706020507" pitchFamily="18" charset="2"/>
              </a:rPr>
              <a:t>b)	reaktanční napětí (U</a:t>
            </a:r>
            <a:r>
              <a:rPr lang="cs-CZ" altLang="cs-CZ" sz="1900" baseline="-25000">
                <a:sym typeface="Symbol" panose="05050102010706020507" pitchFamily="18" charset="2"/>
              </a:rPr>
              <a:t>x</a:t>
            </a:r>
            <a:r>
              <a:rPr lang="cs-CZ" altLang="cs-CZ" sz="1900">
                <a:sym typeface="Symbol" panose="05050102010706020507" pitchFamily="18" charset="2"/>
              </a:rPr>
              <a:t>) – úbytek napětí na tlumivce při jmenovitém proudu</a:t>
            </a:r>
          </a:p>
          <a:p>
            <a:pPr>
              <a:buFontTx/>
              <a:buNone/>
            </a:pPr>
            <a:r>
              <a:rPr lang="cs-CZ" altLang="cs-CZ" sz="1900">
                <a:sym typeface="Symbol" panose="05050102010706020507" pitchFamily="18" charset="2"/>
              </a:rPr>
              <a:t>c)	jmenovitý proud (I</a:t>
            </a:r>
            <a:r>
              <a:rPr lang="cs-CZ" altLang="cs-CZ" sz="1900" baseline="-25000">
                <a:sym typeface="Symbol" panose="05050102010706020507" pitchFamily="18" charset="2"/>
              </a:rPr>
              <a:t>n</a:t>
            </a:r>
            <a:r>
              <a:rPr lang="cs-CZ" altLang="cs-CZ" sz="1900">
                <a:sym typeface="Symbol" panose="05050102010706020507" pitchFamily="18" charset="2"/>
              </a:rPr>
              <a:t>)</a:t>
            </a:r>
          </a:p>
          <a:p>
            <a:pPr>
              <a:buFontTx/>
              <a:buNone/>
            </a:pPr>
            <a:r>
              <a:rPr lang="cs-CZ" altLang="cs-CZ" sz="1900">
                <a:sym typeface="Symbol" panose="05050102010706020507" pitchFamily="18" charset="2"/>
              </a:rPr>
              <a:t>d)	jalový výkon (Q)</a:t>
            </a:r>
          </a:p>
          <a:p>
            <a:pPr>
              <a:buFontTx/>
              <a:buNone/>
            </a:pPr>
            <a:r>
              <a:rPr lang="cs-CZ" altLang="cs-CZ" sz="1900">
                <a:sym typeface="Symbol" panose="05050102010706020507" pitchFamily="18" charset="2"/>
              </a:rPr>
              <a:t>e)	indukčnost tlumivky (L)</a:t>
            </a:r>
          </a:p>
          <a:p>
            <a:pPr>
              <a:buFontTx/>
              <a:buNone/>
            </a:pPr>
            <a:r>
              <a:rPr lang="cs-CZ" altLang="cs-CZ" sz="1900">
                <a:sym typeface="Symbol" panose="05050102010706020507" pitchFamily="18" charset="2"/>
              </a:rPr>
              <a:t>f)	činné ztráty (P)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91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91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91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6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9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9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9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91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91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91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8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91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91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91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840"/>
                            </p:stCondLst>
                            <p:childTnLst>
                              <p:par>
                                <p:cTn id="8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91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91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91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680"/>
                            </p:stCondLst>
                            <p:childTnLst>
                              <p:par>
                                <p:cTn id="9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91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91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91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10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91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91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91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320"/>
                            </p:stCondLst>
                            <p:childTnLst>
                              <p:par>
                                <p:cTn id="10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91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91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91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Charakteristika tlumivky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104469" name="Freeform 21"/>
          <p:cNvSpPr>
            <a:spLocks/>
          </p:cNvSpPr>
          <p:nvPr/>
        </p:nvSpPr>
        <p:spPr bwMode="auto">
          <a:xfrm>
            <a:off x="1116013" y="1341438"/>
            <a:ext cx="5472112" cy="3311525"/>
          </a:xfrm>
          <a:custGeom>
            <a:avLst/>
            <a:gdLst>
              <a:gd name="T0" fmla="*/ 0 w 3447"/>
              <a:gd name="T1" fmla="*/ 0 h 2086"/>
              <a:gd name="T2" fmla="*/ 0 w 3447"/>
              <a:gd name="T3" fmla="*/ 2086 h 2086"/>
              <a:gd name="T4" fmla="*/ 3447 w 3447"/>
              <a:gd name="T5" fmla="*/ 2086 h 2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7" h="2086">
                <a:moveTo>
                  <a:pt x="0" y="0"/>
                </a:moveTo>
                <a:lnTo>
                  <a:pt x="0" y="2086"/>
                </a:lnTo>
                <a:lnTo>
                  <a:pt x="3447" y="20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684213" y="1125538"/>
            <a:ext cx="4318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U</a:t>
            </a:r>
            <a:r>
              <a:rPr lang="cs-CZ" altLang="cs-CZ" sz="1800" baseline="-250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6443663" y="4652963"/>
            <a:ext cx="4318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endParaRPr lang="cs-CZ" altLang="cs-CZ" sz="1800" baseline="-25000"/>
          </a:p>
        </p:txBody>
      </p:sp>
      <p:sp>
        <p:nvSpPr>
          <p:cNvPr id="104472" name="Freeform 24"/>
          <p:cNvSpPr>
            <a:spLocks/>
          </p:cNvSpPr>
          <p:nvPr/>
        </p:nvSpPr>
        <p:spPr bwMode="auto">
          <a:xfrm>
            <a:off x="1116013" y="1484313"/>
            <a:ext cx="5184775" cy="3168650"/>
          </a:xfrm>
          <a:custGeom>
            <a:avLst/>
            <a:gdLst>
              <a:gd name="T0" fmla="*/ 0 w 3266"/>
              <a:gd name="T1" fmla="*/ 1996 h 1996"/>
              <a:gd name="T2" fmla="*/ 730 w 3266"/>
              <a:gd name="T3" fmla="*/ 973 h 1996"/>
              <a:gd name="T4" fmla="*/ 1385 w 3266"/>
              <a:gd name="T5" fmla="*/ 534 h 1996"/>
              <a:gd name="T6" fmla="*/ 2026 w 3266"/>
              <a:gd name="T7" fmla="*/ 325 h 1996"/>
              <a:gd name="T8" fmla="*/ 3266 w 3266"/>
              <a:gd name="T9" fmla="*/ 0 h 1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6" h="1996">
                <a:moveTo>
                  <a:pt x="0" y="1996"/>
                </a:moveTo>
                <a:cubicBezTo>
                  <a:pt x="122" y="1825"/>
                  <a:pt x="499" y="1217"/>
                  <a:pt x="730" y="973"/>
                </a:cubicBezTo>
                <a:cubicBezTo>
                  <a:pt x="961" y="729"/>
                  <a:pt x="1169" y="642"/>
                  <a:pt x="1385" y="534"/>
                </a:cubicBezTo>
                <a:cubicBezTo>
                  <a:pt x="1601" y="426"/>
                  <a:pt x="1712" y="414"/>
                  <a:pt x="2026" y="325"/>
                </a:cubicBezTo>
                <a:cubicBezTo>
                  <a:pt x="2340" y="236"/>
                  <a:pt x="3008" y="68"/>
                  <a:pt x="3266" y="0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4473" name="Freeform 25"/>
          <p:cNvSpPr>
            <a:spLocks/>
          </p:cNvSpPr>
          <p:nvPr/>
        </p:nvSpPr>
        <p:spPr bwMode="auto">
          <a:xfrm>
            <a:off x="1116013" y="2306638"/>
            <a:ext cx="5273675" cy="1768475"/>
          </a:xfrm>
          <a:custGeom>
            <a:avLst/>
            <a:gdLst>
              <a:gd name="T0" fmla="*/ 0 w 3322"/>
              <a:gd name="T1" fmla="*/ 27 h 1114"/>
              <a:gd name="T2" fmla="*/ 391 w 3322"/>
              <a:gd name="T3" fmla="*/ 45 h 1114"/>
              <a:gd name="T4" fmla="*/ 744 w 3322"/>
              <a:gd name="T5" fmla="*/ 297 h 1114"/>
              <a:gd name="T6" fmla="*/ 1421 w 3322"/>
              <a:gd name="T7" fmla="*/ 988 h 1114"/>
              <a:gd name="T8" fmla="*/ 3322 w 3322"/>
              <a:gd name="T9" fmla="*/ 1053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2" h="1114">
                <a:moveTo>
                  <a:pt x="0" y="27"/>
                </a:moveTo>
                <a:cubicBezTo>
                  <a:pt x="65" y="30"/>
                  <a:pt x="267" y="0"/>
                  <a:pt x="391" y="45"/>
                </a:cubicBezTo>
                <a:cubicBezTo>
                  <a:pt x="515" y="90"/>
                  <a:pt x="572" y="140"/>
                  <a:pt x="744" y="297"/>
                </a:cubicBezTo>
                <a:cubicBezTo>
                  <a:pt x="916" y="454"/>
                  <a:pt x="991" y="862"/>
                  <a:pt x="1421" y="988"/>
                </a:cubicBezTo>
                <a:cubicBezTo>
                  <a:pt x="1851" y="1114"/>
                  <a:pt x="2926" y="1040"/>
                  <a:pt x="3322" y="1053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4474" name="Freeform 26"/>
          <p:cNvSpPr>
            <a:spLocks/>
          </p:cNvSpPr>
          <p:nvPr/>
        </p:nvSpPr>
        <p:spPr bwMode="auto">
          <a:xfrm>
            <a:off x="1116013" y="2068513"/>
            <a:ext cx="5364162" cy="2584450"/>
          </a:xfrm>
          <a:custGeom>
            <a:avLst/>
            <a:gdLst>
              <a:gd name="T0" fmla="*/ 0 w 3379"/>
              <a:gd name="T1" fmla="*/ 1628 h 1628"/>
              <a:gd name="T2" fmla="*/ 2119 w 3379"/>
              <a:gd name="T3" fmla="*/ 468 h 1628"/>
              <a:gd name="T4" fmla="*/ 3379 w 3379"/>
              <a:gd name="T5" fmla="*/ 0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79" h="1628">
                <a:moveTo>
                  <a:pt x="0" y="1628"/>
                </a:moveTo>
                <a:cubicBezTo>
                  <a:pt x="353" y="1435"/>
                  <a:pt x="1556" y="739"/>
                  <a:pt x="2119" y="468"/>
                </a:cubicBezTo>
                <a:cubicBezTo>
                  <a:pt x="2682" y="197"/>
                  <a:pt x="3117" y="97"/>
                  <a:pt x="3379" y="0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4475" name="Freeform 27"/>
          <p:cNvSpPr>
            <a:spLocks/>
          </p:cNvSpPr>
          <p:nvPr/>
        </p:nvSpPr>
        <p:spPr bwMode="auto">
          <a:xfrm>
            <a:off x="1116013" y="3549650"/>
            <a:ext cx="5256212" cy="166688"/>
          </a:xfrm>
          <a:custGeom>
            <a:avLst/>
            <a:gdLst>
              <a:gd name="T0" fmla="*/ 0 w 3311"/>
              <a:gd name="T1" fmla="*/ 15 h 105"/>
              <a:gd name="T2" fmla="*/ 2404 w 3311"/>
              <a:gd name="T3" fmla="*/ 15 h 105"/>
              <a:gd name="T4" fmla="*/ 3311 w 3311"/>
              <a:gd name="T5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11" h="105">
                <a:moveTo>
                  <a:pt x="0" y="15"/>
                </a:moveTo>
                <a:cubicBezTo>
                  <a:pt x="926" y="7"/>
                  <a:pt x="1852" y="0"/>
                  <a:pt x="2404" y="15"/>
                </a:cubicBezTo>
                <a:cubicBezTo>
                  <a:pt x="2956" y="30"/>
                  <a:pt x="3133" y="67"/>
                  <a:pt x="3311" y="105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684213" y="1484313"/>
            <a:ext cx="4318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X</a:t>
            </a:r>
            <a:r>
              <a:rPr lang="cs-CZ" altLang="cs-CZ" sz="1800" baseline="-250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6011863" y="1125538"/>
            <a:ext cx="24479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u="sng">
                <a:solidFill>
                  <a:srgbClr val="0000FF"/>
                </a:solidFill>
              </a:rPr>
              <a:t>s plným jádrem</a:t>
            </a:r>
            <a:endParaRPr lang="cs-CZ" altLang="cs-CZ" sz="1800" u="sng" baseline="-25000">
              <a:solidFill>
                <a:srgbClr val="0000FF"/>
              </a:solidFill>
            </a:endParaRPr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6156325" y="2205038"/>
            <a:ext cx="280828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u="sng">
                <a:solidFill>
                  <a:srgbClr val="0000FF"/>
                </a:solidFill>
              </a:rPr>
              <a:t>s přerušovaným jádrem</a:t>
            </a:r>
            <a:endParaRPr lang="cs-CZ" altLang="cs-CZ" sz="1800" u="sng" baseline="-25000">
              <a:solidFill>
                <a:srgbClr val="0000FF"/>
              </a:solidFill>
            </a:endParaRPr>
          </a:p>
        </p:txBody>
      </p:sp>
      <p:sp>
        <p:nvSpPr>
          <p:cNvPr id="104479" name="Text Box 31"/>
          <p:cNvSpPr txBox="1">
            <a:spLocks noChangeArrowheads="1"/>
          </p:cNvSpPr>
          <p:nvPr/>
        </p:nvSpPr>
        <p:spPr bwMode="auto">
          <a:xfrm>
            <a:off x="6011863" y="3933825"/>
            <a:ext cx="24479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u="sng">
                <a:solidFill>
                  <a:srgbClr val="FF0000"/>
                </a:solidFill>
              </a:rPr>
              <a:t>s plným jádrem</a:t>
            </a:r>
            <a:endParaRPr lang="cs-CZ" altLang="cs-CZ" sz="1800" u="sng" baseline="-25000">
              <a:solidFill>
                <a:srgbClr val="FF0000"/>
              </a:solidFill>
            </a:endParaRPr>
          </a:p>
        </p:txBody>
      </p:sp>
      <p:sp>
        <p:nvSpPr>
          <p:cNvPr id="104480" name="Text Box 32"/>
          <p:cNvSpPr txBox="1">
            <a:spLocks noChangeArrowheads="1"/>
          </p:cNvSpPr>
          <p:nvPr/>
        </p:nvSpPr>
        <p:spPr bwMode="auto">
          <a:xfrm>
            <a:off x="5580063" y="3284538"/>
            <a:ext cx="280828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u="sng">
                <a:solidFill>
                  <a:srgbClr val="FF0000"/>
                </a:solidFill>
              </a:rPr>
              <a:t>s přerušovaným jádrem</a:t>
            </a:r>
            <a:endParaRPr lang="cs-CZ" altLang="cs-CZ" sz="1800" u="sng" baseline="-25000">
              <a:solidFill>
                <a:srgbClr val="FF0000"/>
              </a:solidFill>
            </a:endParaRPr>
          </a:p>
        </p:txBody>
      </p:sp>
      <p:sp>
        <p:nvSpPr>
          <p:cNvPr id="104481" name="Line 33"/>
          <p:cNvSpPr>
            <a:spLocks noChangeShapeType="1"/>
          </p:cNvSpPr>
          <p:nvPr/>
        </p:nvSpPr>
        <p:spPr bwMode="auto">
          <a:xfrm>
            <a:off x="5003800" y="1628775"/>
            <a:ext cx="0" cy="30241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4787900" y="4652963"/>
            <a:ext cx="4318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800"/>
              <a:t>I</a:t>
            </a:r>
            <a:r>
              <a:rPr lang="cs-CZ" altLang="cs-CZ" sz="1800" baseline="-25000"/>
              <a:t>n</a:t>
            </a:r>
          </a:p>
        </p:txBody>
      </p:sp>
      <p:sp>
        <p:nvSpPr>
          <p:cNvPr id="104483" name="Text Box 35"/>
          <p:cNvSpPr txBox="1">
            <a:spLocks noChangeArrowheads="1"/>
          </p:cNvSpPr>
          <p:nvPr/>
        </p:nvSpPr>
        <p:spPr bwMode="auto">
          <a:xfrm>
            <a:off x="107950" y="5157788"/>
            <a:ext cx="8964613" cy="1463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943350" indent="-3943350">
              <a:spcBef>
                <a:spcPct val="0"/>
              </a:spcBef>
              <a:tabLst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14813">
              <a:spcBef>
                <a:spcPct val="0"/>
              </a:spcBef>
              <a:tabLst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394200">
              <a:spcBef>
                <a:spcPct val="0"/>
              </a:spcBef>
              <a:tabLst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573588">
              <a:spcBef>
                <a:spcPct val="0"/>
              </a:spcBef>
              <a:tabLst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752975">
              <a:spcBef>
                <a:spcPct val="0"/>
              </a:spcBef>
              <a:tabLst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210175"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667375"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124575"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581775"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Cívka s plným jádrem</a:t>
            </a:r>
            <a:r>
              <a:rPr lang="cs-CZ" altLang="cs-CZ" sz="2000">
                <a:sym typeface="Symbol" panose="05050102010706020507" pitchFamily="18" charset="2"/>
              </a:rPr>
              <a:t> 			– vlivem nasycení se výrazně mění indukční reaktance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Cívka s přerušovaným jádrem</a:t>
            </a:r>
            <a:r>
              <a:rPr lang="cs-CZ" altLang="cs-CZ" sz="2000">
                <a:sym typeface="Symbol" panose="05050102010706020507" pitchFamily="18" charset="2"/>
              </a:rPr>
              <a:t>	–	do jmenovitého proudu zůstává indukční reaktance přibližně konstantní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8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4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9" grpId="0" animBg="1"/>
      <p:bldP spid="104470" grpId="0"/>
      <p:bldP spid="104471" grpId="0"/>
      <p:bldP spid="104472" grpId="0" animBg="1"/>
      <p:bldP spid="104473" grpId="0" animBg="1"/>
      <p:bldP spid="104474" grpId="0" animBg="1"/>
      <p:bldP spid="104475" grpId="0" animBg="1"/>
      <p:bldP spid="104476" grpId="0"/>
      <p:bldP spid="104477" grpId="0"/>
      <p:bldP spid="104478" grpId="0"/>
      <p:bldP spid="104479" grpId="0"/>
      <p:bldP spid="104480" grpId="0"/>
      <p:bldP spid="104481" grpId="0" animBg="1"/>
      <p:bldP spid="10448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611188" y="115888"/>
            <a:ext cx="79216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Použití tlumivky a reaktoru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71438" y="908050"/>
            <a:ext cx="8964612" cy="5635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spcBef>
                <a:spcPct val="0"/>
              </a:spcBef>
              <a:tabLst>
                <a:tab pos="446088" algn="l"/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14813">
              <a:spcBef>
                <a:spcPct val="0"/>
              </a:spcBef>
              <a:tabLst>
                <a:tab pos="446088" algn="l"/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394200">
              <a:spcBef>
                <a:spcPct val="0"/>
              </a:spcBef>
              <a:tabLst>
                <a:tab pos="446088" algn="l"/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573588">
              <a:spcBef>
                <a:spcPct val="0"/>
              </a:spcBef>
              <a:tabLst>
                <a:tab pos="446088" algn="l"/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752975">
              <a:spcBef>
                <a:spcPct val="0"/>
              </a:spcBef>
              <a:tabLst>
                <a:tab pos="446088" algn="l"/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21017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66737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12457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58177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2778125" algn="l"/>
                <a:tab pos="2960688" algn="l"/>
                <a:tab pos="3679825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1.	</a:t>
            </a:r>
            <a:r>
              <a:rPr lang="cs-CZ" altLang="cs-CZ" sz="2000" u="sng">
                <a:sym typeface="Symbol" panose="05050102010706020507" pitchFamily="18" charset="2"/>
              </a:rPr>
              <a:t>Předřadné sériové tlumivky</a:t>
            </a:r>
            <a:r>
              <a:rPr lang="cs-CZ" altLang="cs-CZ" sz="2000">
                <a:sym typeface="Symbol" panose="05050102010706020507" pitchFamily="18" charset="2"/>
              </a:rPr>
              <a:t>	 - snížení napětí na spotřebiči, vhodné zejména pro odporové spotřebiče</a:t>
            </a:r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	</a:t>
            </a:r>
            <a:r>
              <a:rPr lang="cs-CZ" altLang="cs-CZ" sz="2000" u="sng">
                <a:sym typeface="Symbol" panose="05050102010706020507" pitchFamily="18" charset="2"/>
              </a:rPr>
              <a:t>Tlumivky pro zářivky a výbojky</a:t>
            </a:r>
            <a:r>
              <a:rPr lang="cs-CZ" altLang="cs-CZ" sz="2000">
                <a:sym typeface="Symbol" panose="05050102010706020507" pitchFamily="18" charset="2"/>
              </a:rPr>
              <a:t>. Mají 2 základní funkce:</a:t>
            </a:r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	-	vytvářejí zapalovací napětí pro zapájení výboje</a:t>
            </a:r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	-	vytvářejí úbytek napětí a snižují tak napětí na elektrodách při hoření 	výboje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2.	</a:t>
            </a:r>
            <a:r>
              <a:rPr lang="cs-CZ" altLang="cs-CZ" sz="2000" u="sng">
                <a:sym typeface="Symbol" panose="05050102010706020507" pitchFamily="18" charset="2"/>
              </a:rPr>
              <a:t>Spouštěcí sériové tlumivky</a:t>
            </a:r>
            <a:r>
              <a:rPr lang="cs-CZ" altLang="cs-CZ" sz="2000">
                <a:sym typeface="Symbol" panose="05050102010706020507" pitchFamily="18" charset="2"/>
              </a:rPr>
              <a:t> - snížení záběrového proudu při spouštění motoru. Po rozběhu se vyřadí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3.	</a:t>
            </a:r>
            <a:r>
              <a:rPr lang="cs-CZ" altLang="cs-CZ" sz="2000" u="sng">
                <a:sym typeface="Symbol" panose="05050102010706020507" pitchFamily="18" charset="2"/>
              </a:rPr>
              <a:t>Vyhlazovací sériové tlumivky</a:t>
            </a:r>
            <a:r>
              <a:rPr lang="cs-CZ" altLang="cs-CZ" sz="2000">
                <a:sym typeface="Symbol" panose="05050102010706020507" pitchFamily="18" charset="2"/>
              </a:rPr>
              <a:t> - vyhlazení stejnosměrného proudu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4.	</a:t>
            </a:r>
            <a:r>
              <a:rPr lang="cs-CZ" altLang="cs-CZ" sz="2000" u="sng">
                <a:sym typeface="Symbol" panose="05050102010706020507" pitchFamily="18" charset="2"/>
              </a:rPr>
              <a:t>Zhášecí (paralelní) tlumivky</a:t>
            </a:r>
            <a:r>
              <a:rPr lang="cs-CZ" altLang="cs-CZ" sz="2000">
                <a:sym typeface="Symbol" panose="05050102010706020507" pitchFamily="18" charset="2"/>
              </a:rPr>
              <a:t> - kompenzace zemního spojení v sítích vn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5.	</a:t>
            </a:r>
            <a:r>
              <a:rPr lang="cs-CZ" altLang="cs-CZ" sz="2000" u="sng">
                <a:sym typeface="Symbol" panose="05050102010706020507" pitchFamily="18" charset="2"/>
              </a:rPr>
              <a:t>Kompenzační (paralelní) tlumivky</a:t>
            </a:r>
            <a:r>
              <a:rPr lang="cs-CZ" altLang="cs-CZ" sz="2000">
                <a:sym typeface="Symbol" panose="05050102010706020507" pitchFamily="18" charset="2"/>
              </a:rPr>
              <a:t> – v rozvodnách vvn pro kompenzaci kapacitních proudů na vedení (naprázdno nebo s malou zátěží)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6.	</a:t>
            </a:r>
            <a:r>
              <a:rPr lang="cs-CZ" altLang="cs-CZ" sz="2000" u="sng">
                <a:sym typeface="Symbol" panose="05050102010706020507" pitchFamily="18" charset="2"/>
              </a:rPr>
              <a:t>Odrušovací tlumivky</a:t>
            </a:r>
            <a:r>
              <a:rPr lang="cs-CZ" altLang="cs-CZ" sz="2000">
                <a:sym typeface="Symbol" panose="05050102010706020507" pitchFamily="18" charset="2"/>
              </a:rPr>
              <a:t> – omezují zpětný nežádoucí vliv výkonových polovodičových zařízení na síť (elektromagnetická kompatibilita)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7.	</a:t>
            </a:r>
            <a:r>
              <a:rPr lang="cs-CZ" altLang="cs-CZ" sz="2000" u="sng">
                <a:sym typeface="Symbol" panose="05050102010706020507" pitchFamily="18" charset="2"/>
              </a:rPr>
              <a:t>Reaktory pro omezení zkratových proudů</a:t>
            </a:r>
            <a:r>
              <a:rPr lang="cs-CZ" altLang="cs-CZ" sz="2000">
                <a:sym typeface="Symbol" panose="05050102010706020507" pitchFamily="18" charset="2"/>
              </a:rPr>
              <a:t> v rozvodnách v soustavě vn. Jsou bez magnetického obvodu, cívka musí být mechanicky zpevněna.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5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5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5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5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5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5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5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5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5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5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5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5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5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5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5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5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5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5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5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5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5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05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05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05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054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054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054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054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054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054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odrsova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24400"/>
            <a:ext cx="3816350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5" name="Picture 5" descr="tlumivk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40100"/>
            <a:ext cx="4535488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7" name="Picture 7" descr="tlumivk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4125912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8" name="Picture 8" descr="tlumiv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8263"/>
            <a:ext cx="4824413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Návrh jednofázového transformátoru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79388" y="908050"/>
            <a:ext cx="87852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jedná se o návrh malého jednofázového transformátoru.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79388" y="1484313"/>
            <a:ext cx="8785225" cy="2987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>
                <a:sym typeface="Symbol" panose="05050102010706020507" pitchFamily="18" charset="2"/>
              </a:rPr>
              <a:t>Úkoly pro výpočet</a:t>
            </a:r>
            <a:r>
              <a:rPr lang="cs-CZ" altLang="cs-CZ" sz="2000" dirty="0"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</a:t>
            </a:r>
            <a:r>
              <a:rPr lang="cs-CZ" altLang="cs-CZ" sz="2000" u="sng" dirty="0">
                <a:sym typeface="Symbol" panose="05050102010706020507" pitchFamily="18" charset="2"/>
              </a:rPr>
              <a:t>elektrický a magnetický výpočet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	-	magnetický obvod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	-	počty závitů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	-	průřez (průměr) vodiče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</a:t>
            </a:r>
            <a:r>
              <a:rPr lang="cs-CZ" altLang="cs-CZ" sz="2000" u="sng" dirty="0">
                <a:sym typeface="Symbol" panose="05050102010706020507" pitchFamily="18" charset="2"/>
              </a:rPr>
              <a:t>konstrukční návrh</a:t>
            </a:r>
            <a:r>
              <a:rPr lang="cs-CZ" altLang="cs-CZ" sz="2000" dirty="0">
                <a:sym typeface="Symbol" panose="05050102010706020507" pitchFamily="18" charset="2"/>
              </a:rPr>
              <a:t> (kostra, izolace, provedení vývodů, impregnace)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*	</a:t>
            </a:r>
            <a:r>
              <a:rPr lang="cs-CZ" altLang="cs-CZ" sz="2000" u="sng" dirty="0">
                <a:sym typeface="Symbol" panose="05050102010706020507" pitchFamily="18" charset="2"/>
              </a:rPr>
              <a:t>kontrola parametrů</a:t>
            </a:r>
            <a:r>
              <a:rPr lang="cs-CZ" altLang="cs-CZ" sz="2000" dirty="0">
                <a:sym typeface="Symbol" panose="05050102010706020507" pitchFamily="18" charset="2"/>
              </a:rPr>
              <a:t> (převod, impedance, napětí nakrátko, proud naprázdno, hmotnost, ztráty, účinnost, zkratový proud)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79388" y="4652963"/>
            <a:ext cx="8785225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Pro výpočet existuje více postupů, které se liší přesností a náročností. Je třeba mít na paměti, že magnetické poměry na transformátoru nelze vypočítat přesně a výpočet je vždy zatížen určitou chybou.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2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2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2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92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92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92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6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107950" y="4437063"/>
            <a:ext cx="8785225" cy="1158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3. Volba magnetického obvodu</a:t>
            </a:r>
            <a:r>
              <a:rPr lang="cs-CZ" altLang="cs-CZ" sz="2000">
                <a:sym typeface="Symbol" panose="05050102010706020507" pitchFamily="18" charset="2"/>
              </a:rPr>
              <a:t> </a:t>
            </a:r>
            <a:endParaRPr lang="cs-CZ" altLang="cs-CZ" sz="2000" baseline="-2500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Z tabulky podle vypočteného příkonu určíme typ magnetického obvodu</a:t>
            </a:r>
            <a:endParaRPr lang="en-US" altLang="cs-CZ" sz="200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11188" y="188913"/>
            <a:ext cx="7921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Návrh jednofázového transformátoru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8785225" cy="1158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>
                <a:sym typeface="Symbol" panose="05050102010706020507" pitchFamily="18" charset="2"/>
              </a:rPr>
              <a:t>Vstupní hodnoty pro výpočet </a:t>
            </a:r>
            <a:r>
              <a:rPr lang="cs-CZ" altLang="cs-CZ" sz="2000" dirty="0"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vstupní napětí U</a:t>
            </a:r>
            <a:r>
              <a:rPr lang="cs-CZ" altLang="cs-CZ" sz="2000" baseline="-25000" dirty="0">
                <a:sym typeface="Symbol" panose="05050102010706020507" pitchFamily="18" charset="2"/>
              </a:rPr>
              <a:t>1</a:t>
            </a:r>
            <a:r>
              <a:rPr lang="cs-CZ" altLang="cs-CZ" sz="2000" dirty="0">
                <a:sym typeface="Symbol" panose="05050102010706020507" pitchFamily="18" charset="2"/>
              </a:rPr>
              <a:t>, výstupní napětí U</a:t>
            </a:r>
            <a:r>
              <a:rPr lang="cs-CZ" altLang="cs-CZ" sz="2000" baseline="-25000" dirty="0">
                <a:sym typeface="Symbol" panose="05050102010706020507" pitchFamily="18" charset="2"/>
              </a:rPr>
              <a:t>21</a:t>
            </a:r>
            <a:r>
              <a:rPr lang="cs-CZ" altLang="cs-CZ" sz="2000" dirty="0">
                <a:sym typeface="Symbol" panose="05050102010706020507" pitchFamily="18" charset="2"/>
              </a:rPr>
              <a:t>, U</a:t>
            </a:r>
            <a:r>
              <a:rPr lang="cs-CZ" altLang="cs-CZ" sz="2000" baseline="-25000" dirty="0">
                <a:sym typeface="Symbol" panose="05050102010706020507" pitchFamily="18" charset="2"/>
              </a:rPr>
              <a:t>22</a:t>
            </a:r>
            <a:r>
              <a:rPr lang="cs-CZ" altLang="cs-CZ" sz="2000" dirty="0">
                <a:sym typeface="Symbol" panose="05050102010706020507" pitchFamily="18" charset="2"/>
              </a:rPr>
              <a:t>, …, výstupní proud I</a:t>
            </a:r>
            <a:r>
              <a:rPr lang="cs-CZ" altLang="cs-CZ" sz="2000" baseline="-25000" dirty="0">
                <a:sym typeface="Symbol" panose="05050102010706020507" pitchFamily="18" charset="2"/>
              </a:rPr>
              <a:t>21</a:t>
            </a:r>
            <a:r>
              <a:rPr lang="cs-CZ" altLang="cs-CZ" sz="2000" dirty="0">
                <a:sym typeface="Symbol" panose="05050102010706020507" pitchFamily="18" charset="2"/>
              </a:rPr>
              <a:t>, I</a:t>
            </a:r>
            <a:r>
              <a:rPr lang="cs-CZ" altLang="cs-CZ" sz="2000" baseline="-25000" dirty="0">
                <a:sym typeface="Symbol" panose="05050102010706020507" pitchFamily="18" charset="2"/>
              </a:rPr>
              <a:t>22</a:t>
            </a:r>
            <a:r>
              <a:rPr lang="cs-CZ" altLang="cs-CZ" sz="2000" dirty="0">
                <a:sym typeface="Symbol" panose="05050102010706020507" pitchFamily="18" charset="2"/>
              </a:rPr>
              <a:t>, …, magnetický obvod – EI plechy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07950" y="2239963"/>
            <a:ext cx="295275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1. Výpočet výkonu</a:t>
            </a:r>
            <a:r>
              <a:rPr lang="cs-CZ" altLang="cs-CZ" sz="2000">
                <a:sym typeface="Symbol" panose="05050102010706020507" pitchFamily="18" charset="2"/>
              </a:rPr>
              <a:t> - S</a:t>
            </a:r>
            <a:r>
              <a:rPr lang="cs-CZ" altLang="cs-CZ" sz="2000" baseline="-25000">
                <a:sym typeface="Symbol" panose="05050102010706020507" pitchFamily="18" charset="2"/>
              </a:rPr>
              <a:t>2</a:t>
            </a:r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3348038" y="2192338"/>
          <a:ext cx="41894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4" name="Rovnice" r:id="rId3" imgW="1752480" imgH="215640" progId="Equation.3">
                  <p:embed/>
                </p:oleObj>
              </mc:Choice>
              <mc:Fallback>
                <p:oleObj name="Rovnice" r:id="rId3" imgW="175248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192338"/>
                        <a:ext cx="4189412" cy="515937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07950" y="2852738"/>
            <a:ext cx="8785225" cy="1463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2. Výpočet příkonu</a:t>
            </a:r>
            <a:r>
              <a:rPr lang="cs-CZ" altLang="cs-CZ" sz="2000">
                <a:sym typeface="Symbol" panose="05050102010706020507" pitchFamily="18" charset="2"/>
              </a:rPr>
              <a:t> - S</a:t>
            </a:r>
            <a:r>
              <a:rPr lang="cs-CZ" altLang="cs-CZ" sz="2000" baseline="-25000">
                <a:sym typeface="Symbol" panose="05050102010706020507" pitchFamily="18" charset="2"/>
              </a:rPr>
              <a:t>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Z tabulky pro vypočtený výkon určíme účinnost, ze které vypočítáme příkon. Musí platit S</a:t>
            </a:r>
            <a:r>
              <a:rPr lang="cs-CZ" altLang="cs-CZ" sz="2000" baseline="-25000">
                <a:sym typeface="Symbol" panose="05050102010706020507" pitchFamily="18" charset="2"/>
              </a:rPr>
              <a:t>1</a:t>
            </a:r>
            <a:r>
              <a:rPr lang="cs-CZ" altLang="cs-CZ" sz="2000">
                <a:sym typeface="Symbol" panose="05050102010706020507" pitchFamily="18" charset="2"/>
              </a:rPr>
              <a:t> </a:t>
            </a:r>
            <a:r>
              <a:rPr lang="en-US" altLang="cs-CZ" sz="2000"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cs-CZ" altLang="cs-CZ" sz="2000">
                <a:cs typeface="Arial" panose="020B0604020202020204" pitchFamily="34" charset="0"/>
                <a:sym typeface="Symbol" panose="05050102010706020507" pitchFamily="18" charset="2"/>
              </a:rPr>
              <a:t> S</a:t>
            </a:r>
            <a:r>
              <a:rPr lang="cs-CZ" altLang="cs-CZ" sz="2000" baseline="-25000">
                <a:cs typeface="Arial" panose="020B0604020202020204" pitchFamily="34" charset="0"/>
                <a:sym typeface="Symbol" panose="05050102010706020507" pitchFamily="18" charset="2"/>
              </a:rPr>
              <a:t>1t</a:t>
            </a:r>
            <a:r>
              <a:rPr lang="cs-CZ" altLang="cs-CZ" sz="2000">
                <a:cs typeface="Arial" panose="020B0604020202020204" pitchFamily="34" charset="0"/>
                <a:sym typeface="Symbol" panose="05050102010706020507" pitchFamily="18" charset="2"/>
              </a:rPr>
              <a:t>. Není-li podmínka splněna, volíme o stupeň vyšší.</a:t>
            </a:r>
            <a:r>
              <a:rPr lang="en-US" altLang="cs-CZ" sz="200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188913"/>
            <a:ext cx="50419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4716463" y="404813"/>
            <a:ext cx="1150937" cy="6264275"/>
          </a:xfrm>
          <a:prstGeom prst="rect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3995738" y="404813"/>
            <a:ext cx="1223962" cy="6264275"/>
          </a:xfrm>
          <a:prstGeom prst="rect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/>
      <p:bldP spid="106502" grpId="0"/>
      <p:bldP spid="106505" grpId="0"/>
      <p:bldP spid="106506" grpId="0" animBg="1"/>
      <p:bldP spid="106506" grpId="1" animBg="1"/>
      <p:bldP spid="106508" grpId="0" animBg="1"/>
      <p:bldP spid="10650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504" y="74381"/>
            <a:ext cx="5040113" cy="4022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46800" rIns="36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 smtClean="0">
                <a:sym typeface="Symbol" panose="05050102010706020507" pitchFamily="18" charset="2"/>
                <a:hlinkClick r:id="rId2" action="ppaction://hlinkfile"/>
              </a:rPr>
              <a:t>Transformátory - konstrukce a přeprava</a:t>
            </a:r>
            <a:endParaRPr lang="cs-CZ" altLang="cs-CZ" sz="2000" dirty="0">
              <a:sym typeface="Symbol" panose="05050102010706020507" pitchFamily="18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7" y="620688"/>
            <a:ext cx="8064896" cy="60486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7" y="620688"/>
            <a:ext cx="8064896" cy="60486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5" y="620687"/>
            <a:ext cx="8062487" cy="60468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26" y="620687"/>
            <a:ext cx="4535149" cy="60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64" name="Object 20"/>
          <p:cNvGraphicFramePr>
            <a:graphicFrameLocks noChangeAspect="1"/>
          </p:cNvGraphicFramePr>
          <p:nvPr/>
        </p:nvGraphicFramePr>
        <p:xfrm>
          <a:off x="3429000" y="5986463"/>
          <a:ext cx="5454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05" name="Rovnice" r:id="rId3" imgW="1650960" imgH="228600" progId="Equation.3">
                  <p:embed/>
                </p:oleObj>
              </mc:Choice>
              <mc:Fallback>
                <p:oleObj name="Rovnice" r:id="rId3" imgW="165096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986463"/>
                        <a:ext cx="5454650" cy="7556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107950" y="5167313"/>
            <a:ext cx="8856663" cy="854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6. Výpočet počtu závitů na výstupní straně: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900">
                <a:sym typeface="Symbol" panose="05050102010706020507" pitchFamily="18" charset="2"/>
              </a:rPr>
              <a:t>Při výpočtu se uvažuje vliv úbytku napětí, velikost úbytku zjistíme z tabulky</a:t>
            </a:r>
            <a:r>
              <a:rPr lang="cs-CZ" altLang="cs-CZ" sz="2000" u="sng"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108561" name="Object 17"/>
          <p:cNvGraphicFramePr>
            <a:graphicFrameLocks noChangeAspect="1"/>
          </p:cNvGraphicFramePr>
          <p:nvPr/>
        </p:nvGraphicFramePr>
        <p:xfrm>
          <a:off x="5783263" y="4437063"/>
          <a:ext cx="26050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06" name="Rovnice" r:id="rId5" imgW="888840" imgH="228600" progId="Equation.3">
                  <p:embed/>
                </p:oleObj>
              </mc:Choice>
              <mc:Fallback>
                <p:oleObj name="Rovnice" r:id="rId5" imgW="88884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263" y="4437063"/>
                        <a:ext cx="2605087" cy="6699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107950" y="4471988"/>
            <a:ext cx="540067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5. Výpočet počtu závitů na vstupní straně:</a:t>
            </a:r>
            <a:endParaRPr lang="cs-CZ" altLang="cs-CZ" sz="2000" u="sng" baseline="-25000">
              <a:sym typeface="Symbol" panose="05050102010706020507" pitchFamily="18" charset="2"/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107950" y="3933825"/>
            <a:ext cx="79216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Musí platit</a:t>
            </a:r>
            <a:r>
              <a:rPr lang="cs-CZ" altLang="cs-CZ" sz="2000">
                <a:sym typeface="Symbol" panose="05050102010706020507" pitchFamily="18" charset="2"/>
              </a:rPr>
              <a:t>: vypočtená hodnota je menší než tabulková hodnota</a:t>
            </a:r>
            <a:endParaRPr lang="cs-CZ" altLang="cs-CZ" sz="2000" baseline="-25000">
              <a:sym typeface="Symbol" panose="05050102010706020507" pitchFamily="18" charset="2"/>
            </a:endParaRPr>
          </a:p>
        </p:txBody>
      </p:sp>
      <p:graphicFrame>
        <p:nvGraphicFramePr>
          <p:cNvPr id="108552" name="Object 8"/>
          <p:cNvGraphicFramePr>
            <a:graphicFrameLocks noChangeAspect="1"/>
          </p:cNvGraphicFramePr>
          <p:nvPr/>
        </p:nvGraphicFramePr>
        <p:xfrm>
          <a:off x="4222750" y="2654300"/>
          <a:ext cx="467042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07" name="Rovnice" r:id="rId7" imgW="1701720" imgH="457200" progId="Equation.3">
                  <p:embed/>
                </p:oleObj>
              </mc:Choice>
              <mc:Fallback>
                <p:oleObj name="Rovnice" r:id="rId7" imgW="170172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654300"/>
                        <a:ext cx="4670425" cy="1254125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07950" y="3357563"/>
            <a:ext cx="403225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kde B</a:t>
            </a:r>
            <a:r>
              <a:rPr lang="cs-CZ" altLang="cs-CZ" sz="2000" baseline="-25000">
                <a:sym typeface="Symbol" panose="05050102010706020507" pitchFamily="18" charset="2"/>
              </a:rPr>
              <a:t>max</a:t>
            </a:r>
            <a:r>
              <a:rPr lang="cs-CZ" altLang="cs-CZ" sz="2000">
                <a:sym typeface="Symbol" panose="05050102010706020507" pitchFamily="18" charset="2"/>
              </a:rPr>
              <a:t> a S</a:t>
            </a:r>
            <a:r>
              <a:rPr lang="cs-CZ" altLang="cs-CZ" sz="2000" baseline="-25000">
                <a:sym typeface="Symbol" panose="05050102010706020507" pitchFamily="18" charset="2"/>
              </a:rPr>
              <a:t>FE</a:t>
            </a:r>
            <a:r>
              <a:rPr lang="cs-CZ" altLang="cs-CZ" sz="2000">
                <a:sym typeface="Symbol" panose="05050102010706020507" pitchFamily="18" charset="2"/>
              </a:rPr>
              <a:t> zjistíme z tabulky</a:t>
            </a:r>
            <a:endParaRPr lang="cs-CZ" altLang="cs-CZ" sz="2000" baseline="-25000">
              <a:sym typeface="Symbol" panose="05050102010706020507" pitchFamily="18" charset="2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540067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3. Volba magnetického obvodu výpočtem:</a:t>
            </a:r>
            <a:endParaRPr lang="cs-CZ" altLang="cs-CZ" sz="2000" u="sng" baseline="-25000">
              <a:sym typeface="Symbol" panose="05050102010706020507" pitchFamily="18" charset="2"/>
            </a:endParaRPr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5580063" y="188913"/>
          <a:ext cx="33464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08" name="Rovnice" r:id="rId9" imgW="1218960" imgH="469800" progId="Equation.3">
                  <p:embed/>
                </p:oleObj>
              </mc:Choice>
              <mc:Fallback>
                <p:oleObj name="Rovnice" r:id="rId9" imgW="121896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88913"/>
                        <a:ext cx="3346450" cy="12890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7950" y="1557338"/>
            <a:ext cx="8713788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Konstantou 6 – 8 ovlivňujeme poměr „železa a mědi“. Pro konstantu 6 je menší průřez jádra a větší počet závitů  nižší ztráty v železe a vyšší ztráty ve vinutí. Pro konstantu 8 jsou poměry opačné   </a:t>
            </a:r>
            <a:endParaRPr lang="cs-CZ" altLang="cs-CZ" sz="2000" baseline="-25000">
              <a:sym typeface="Symbol" panose="05050102010706020507" pitchFamily="18" charset="2"/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07950" y="2708275"/>
            <a:ext cx="388937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4. Počet závitů na jeden volt:</a:t>
            </a:r>
            <a:endParaRPr lang="cs-CZ" altLang="cs-CZ" sz="2000" u="sng" baseline="-25000">
              <a:sym typeface="Symbol" panose="05050102010706020507" pitchFamily="18" charset="2"/>
            </a:endParaRPr>
          </a:p>
        </p:txBody>
      </p:sp>
      <p:grpSp>
        <p:nvGrpSpPr>
          <p:cNvPr id="108556" name="Group 12"/>
          <p:cNvGrpSpPr>
            <a:grpSpLocks/>
          </p:cNvGrpSpPr>
          <p:nvPr/>
        </p:nvGrpSpPr>
        <p:grpSpPr bwMode="auto">
          <a:xfrm>
            <a:off x="2132013" y="44450"/>
            <a:ext cx="6904037" cy="6480175"/>
            <a:chOff x="0" y="119"/>
            <a:chExt cx="4349" cy="4082"/>
          </a:xfrm>
        </p:grpSpPr>
        <p:pic>
          <p:nvPicPr>
            <p:cNvPr id="10855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"/>
              <a:ext cx="3176" cy="4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555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55"/>
              <a:ext cx="1242" cy="3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4068763" y="260350"/>
            <a:ext cx="431800" cy="6264275"/>
          </a:xfrm>
          <a:prstGeom prst="rect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7092950" y="260350"/>
            <a:ext cx="431800" cy="6264275"/>
          </a:xfrm>
          <a:prstGeom prst="rect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5292725" y="260350"/>
            <a:ext cx="574675" cy="6264275"/>
          </a:xfrm>
          <a:prstGeom prst="rect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2" grpId="0" animBg="1"/>
      <p:bldP spid="108560" grpId="0" animBg="1"/>
      <p:bldP spid="108559" grpId="0" animBg="1"/>
      <p:bldP spid="108553" grpId="0" animBg="1"/>
      <p:bldP spid="108548" grpId="0" animBg="1"/>
      <p:bldP spid="108550" grpId="0" animBg="1"/>
      <p:bldP spid="108551" grpId="0" animBg="1"/>
      <p:bldP spid="108557" grpId="0" animBg="1"/>
      <p:bldP spid="108557" grpId="1" animBg="1"/>
      <p:bldP spid="108558" grpId="0" animBg="1"/>
      <p:bldP spid="108558" grpId="1" animBg="1"/>
      <p:bldP spid="108563" grpId="0" animBg="1"/>
      <p:bldP spid="108563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07950" y="188913"/>
            <a:ext cx="3887788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7. Výpočet vstupního proudu:</a:t>
            </a:r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4284663" y="188913"/>
          <a:ext cx="12620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8" name="Rovnice" r:id="rId3" imgW="507960" imgH="431640" progId="Equation.3">
                  <p:embed/>
                </p:oleObj>
              </mc:Choice>
              <mc:Fallback>
                <p:oleObj name="Rovnice" r:id="rId3" imgW="5079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88913"/>
                        <a:ext cx="1262062" cy="10731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79388" y="1412875"/>
            <a:ext cx="4608512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>
                <a:sym typeface="Symbol" panose="05050102010706020507" pitchFamily="18" charset="2"/>
              </a:rPr>
              <a:t>8. Výpočet průměru (průřezu) vinutí:</a:t>
            </a:r>
          </a:p>
        </p:txBody>
      </p:sp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5076825" y="1412875"/>
          <a:ext cx="1357313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9" name="Rovnice" r:id="rId5" imgW="545760" imgH="393480" progId="Equation.3">
                  <p:embed/>
                </p:oleObj>
              </mc:Choice>
              <mc:Fallback>
                <p:oleObj name="Rovnice" r:id="rId5" imgW="5457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412875"/>
                        <a:ext cx="1357313" cy="97948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79388" y="1916113"/>
            <a:ext cx="4608512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2778125" algn="l"/>
                <a:tab pos="2960688" algn="l"/>
                <a:tab pos="5646738" algn="l"/>
                <a:tab pos="7532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kde J je dovolená proudová hustota, určuje se z tabulky</a:t>
            </a:r>
          </a:p>
        </p:txBody>
      </p:sp>
      <p:graphicFrame>
        <p:nvGraphicFramePr>
          <p:cNvPr id="109577" name="Object 9"/>
          <p:cNvGraphicFramePr>
            <a:graphicFrameLocks noChangeAspect="1"/>
          </p:cNvGraphicFramePr>
          <p:nvPr/>
        </p:nvGraphicFramePr>
        <p:xfrm>
          <a:off x="6659563" y="1412875"/>
          <a:ext cx="16097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0" name="Rovnice" r:id="rId7" imgW="647640" imgH="393480" progId="Equation.3">
                  <p:embed/>
                </p:oleObj>
              </mc:Choice>
              <mc:Fallback>
                <p:oleObj name="Rovnice" r:id="rId7" imgW="6476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412875"/>
                        <a:ext cx="1609725" cy="979488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58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188913"/>
            <a:ext cx="50419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82" name="Rectangle 14"/>
          <p:cNvSpPr>
            <a:spLocks noChangeArrowheads="1"/>
          </p:cNvSpPr>
          <p:nvPr/>
        </p:nvSpPr>
        <p:spPr bwMode="auto">
          <a:xfrm>
            <a:off x="6300788" y="404813"/>
            <a:ext cx="719137" cy="6264275"/>
          </a:xfrm>
          <a:prstGeom prst="rect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  <p:bldP spid="109574" grpId="0" animBg="1"/>
      <p:bldP spid="109576" grpId="0" animBg="1"/>
      <p:bldP spid="109582" grpId="0" animBg="1"/>
      <p:bldP spid="109582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11188" y="188913"/>
            <a:ext cx="34559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Příklad výpočtu</a:t>
            </a:r>
            <a:endParaRPr lang="cs-CZ" altLang="cs-CZ" sz="3200" u="sng">
              <a:sym typeface="Symbol" panose="05050102010706020507" pitchFamily="18" charset="2"/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07950" y="1052513"/>
            <a:ext cx="3527425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8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03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26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9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7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4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/>
              <a:t>Zadané hodnoty</a:t>
            </a:r>
            <a:r>
              <a:rPr lang="cs-CZ" altLang="cs-CZ" sz="2000"/>
              <a:t>: </a:t>
            </a:r>
          </a:p>
          <a:p>
            <a:pPr>
              <a:buFontTx/>
              <a:buNone/>
            </a:pPr>
            <a:r>
              <a:rPr lang="cs-CZ" altLang="cs-CZ" sz="2000"/>
              <a:t>U</a:t>
            </a:r>
            <a:r>
              <a:rPr lang="cs-CZ" altLang="cs-CZ" sz="2000" baseline="-25000"/>
              <a:t>1</a:t>
            </a:r>
            <a:r>
              <a:rPr lang="cs-CZ" altLang="cs-CZ" sz="2000"/>
              <a:t> = 230V, U</a:t>
            </a:r>
            <a:r>
              <a:rPr lang="cs-CZ" altLang="cs-CZ" sz="2000" baseline="-25000"/>
              <a:t>2</a:t>
            </a:r>
            <a:r>
              <a:rPr lang="cs-CZ" altLang="cs-CZ" sz="2000"/>
              <a:t> = 48V, I</a:t>
            </a:r>
            <a:r>
              <a:rPr lang="cs-CZ" altLang="cs-CZ" sz="2000" baseline="-25000"/>
              <a:t>2</a:t>
            </a:r>
            <a:r>
              <a:rPr lang="cs-CZ" altLang="cs-CZ" sz="2000"/>
              <a:t> = 3A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07950" y="1844675"/>
            <a:ext cx="3311525" cy="854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8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03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26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9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7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4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1. </a:t>
            </a:r>
            <a:r>
              <a:rPr lang="cs-CZ" altLang="cs-CZ" sz="2000" u="sng"/>
              <a:t>Výpočet výkonu</a:t>
            </a:r>
            <a:r>
              <a:rPr lang="cs-CZ" altLang="cs-CZ" sz="200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S</a:t>
            </a:r>
            <a:r>
              <a:rPr lang="cs-CZ" altLang="cs-CZ" sz="2000" baseline="-25000"/>
              <a:t>2</a:t>
            </a:r>
            <a:r>
              <a:rPr lang="cs-CZ" altLang="cs-CZ" sz="2000"/>
              <a:t> = U</a:t>
            </a:r>
            <a:r>
              <a:rPr lang="cs-CZ" altLang="cs-CZ" sz="2000" baseline="-25000"/>
              <a:t>2</a:t>
            </a:r>
            <a:r>
              <a:rPr lang="cs-CZ" altLang="cs-CZ" sz="2000"/>
              <a:t>*I</a:t>
            </a:r>
            <a:r>
              <a:rPr lang="cs-CZ" altLang="cs-CZ" sz="2000" baseline="-25000"/>
              <a:t>2</a:t>
            </a:r>
            <a:r>
              <a:rPr lang="cs-CZ" altLang="cs-CZ" sz="2000"/>
              <a:t> = 48*3 = 144 VA</a:t>
            </a:r>
          </a:p>
        </p:txBody>
      </p:sp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0"/>
            <a:ext cx="2449512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107950" y="2790825"/>
            <a:ext cx="4032250" cy="854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8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03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26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9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7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4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2. </a:t>
            </a:r>
            <a:r>
              <a:rPr lang="cs-CZ" altLang="cs-CZ" sz="2000" u="sng"/>
              <a:t>Určení účinnosti</a:t>
            </a:r>
            <a:r>
              <a:rPr lang="cs-CZ" altLang="cs-CZ" sz="200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z tabulky volíme účinnost 87 %</a:t>
            </a: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7451725" y="6021388"/>
            <a:ext cx="1008063" cy="215900"/>
          </a:xfrm>
          <a:prstGeom prst="rect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107950" y="3727450"/>
            <a:ext cx="4464050" cy="854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8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03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26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9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7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4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3. </a:t>
            </a:r>
            <a:r>
              <a:rPr lang="cs-CZ" altLang="cs-CZ" sz="2000" u="sng"/>
              <a:t>Výpočet příkonu</a:t>
            </a:r>
            <a:r>
              <a:rPr lang="cs-CZ" altLang="cs-CZ" sz="200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S</a:t>
            </a:r>
            <a:r>
              <a:rPr lang="cs-CZ" altLang="cs-CZ" sz="2000" baseline="-25000"/>
              <a:t>1</a:t>
            </a:r>
            <a:r>
              <a:rPr lang="cs-CZ" altLang="cs-CZ" sz="2000"/>
              <a:t> = S</a:t>
            </a:r>
            <a:r>
              <a:rPr lang="cs-CZ" altLang="cs-CZ" sz="2000" baseline="-25000"/>
              <a:t>2</a:t>
            </a:r>
            <a:r>
              <a:rPr lang="cs-CZ" altLang="cs-CZ" sz="2000"/>
              <a:t>/</a:t>
            </a:r>
            <a:r>
              <a:rPr lang="cs-CZ" altLang="cs-CZ" sz="2000">
                <a:sym typeface="Symbol" panose="05050102010706020507" pitchFamily="18" charset="2"/>
              </a:rPr>
              <a:t> = 144/0,87 = 165,5 VA - </a:t>
            </a:r>
            <a:r>
              <a:rPr lang="cs-CZ" altLang="cs-CZ" sz="2000" u="sng">
                <a:sym typeface="Symbol" panose="05050102010706020507" pitchFamily="18" charset="2"/>
              </a:rPr>
              <a:t>ok</a:t>
            </a: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107950" y="4662488"/>
            <a:ext cx="4032250" cy="854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8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03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26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9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7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4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4. </a:t>
            </a:r>
            <a:r>
              <a:rPr lang="cs-CZ" altLang="cs-CZ" sz="2000" u="sng"/>
              <a:t>Volba magnetického obvodu</a:t>
            </a:r>
            <a:r>
              <a:rPr lang="cs-CZ" altLang="cs-CZ" sz="200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EI 40 x 40</a:t>
            </a:r>
            <a:endParaRPr lang="cs-CZ" altLang="cs-CZ" sz="2000" u="sng">
              <a:sym typeface="Symbol" panose="05050102010706020507" pitchFamily="18" charset="2"/>
            </a:endParaRPr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6732588" y="6021388"/>
            <a:ext cx="1152525" cy="215900"/>
          </a:xfrm>
          <a:prstGeom prst="rect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107950" y="5624513"/>
            <a:ext cx="403225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8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03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26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9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7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4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5. </a:t>
            </a:r>
            <a:r>
              <a:rPr lang="cs-CZ" altLang="cs-CZ" sz="2000" u="sng"/>
              <a:t>Výpočet počtu závitů na 1V</a:t>
            </a:r>
            <a:r>
              <a:rPr lang="cs-CZ" altLang="cs-CZ" sz="2000"/>
              <a:t>:</a:t>
            </a:r>
          </a:p>
        </p:txBody>
      </p:sp>
      <p:grpSp>
        <p:nvGrpSpPr>
          <p:cNvPr id="110610" name="Group 18"/>
          <p:cNvGrpSpPr>
            <a:grpSpLocks/>
          </p:cNvGrpSpPr>
          <p:nvPr/>
        </p:nvGrpSpPr>
        <p:grpSpPr bwMode="auto">
          <a:xfrm>
            <a:off x="4356100" y="476250"/>
            <a:ext cx="4752975" cy="6121400"/>
            <a:chOff x="1973" y="1217"/>
            <a:chExt cx="1581" cy="2939"/>
          </a:xfrm>
        </p:grpSpPr>
        <p:pic>
          <p:nvPicPr>
            <p:cNvPr id="11060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253"/>
              <a:ext cx="1106" cy="2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609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217"/>
              <a:ext cx="493" cy="2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0611" name="Rectangle 19"/>
          <p:cNvSpPr>
            <a:spLocks noChangeArrowheads="1"/>
          </p:cNvSpPr>
          <p:nvPr/>
        </p:nvSpPr>
        <p:spPr bwMode="auto">
          <a:xfrm>
            <a:off x="4572000" y="6021388"/>
            <a:ext cx="3744913" cy="215900"/>
          </a:xfrm>
          <a:prstGeom prst="rect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107950" y="6127750"/>
            <a:ext cx="360045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8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03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26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9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7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4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B</a:t>
            </a:r>
            <a:r>
              <a:rPr lang="cs-CZ" altLang="cs-CZ" sz="2000" baseline="-25000"/>
              <a:t>max</a:t>
            </a:r>
            <a:r>
              <a:rPr lang="cs-CZ" altLang="cs-CZ" sz="2000"/>
              <a:t> = 1,05 T, S</a:t>
            </a:r>
            <a:r>
              <a:rPr lang="cs-CZ" altLang="cs-CZ" sz="2000" baseline="-25000"/>
              <a:t>FE</a:t>
            </a:r>
            <a:r>
              <a:rPr lang="cs-CZ" altLang="cs-CZ" sz="2000"/>
              <a:t> = 15,2 cm</a:t>
            </a:r>
            <a:r>
              <a:rPr lang="cs-CZ" altLang="cs-CZ" sz="2000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6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6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0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06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06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0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06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06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0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0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06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06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0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  <p:bldP spid="110598" grpId="0" uiExpand="1" build="allAtOnce" animBg="1"/>
      <p:bldP spid="110601" grpId="0" uiExpand="1" build="allAtOnce" animBg="1"/>
      <p:bldP spid="110602" grpId="0" animBg="1"/>
      <p:bldP spid="110602" grpId="1" animBg="1"/>
      <p:bldP spid="110604" grpId="0" uiExpand="1" build="allAtOnce" animBg="1"/>
      <p:bldP spid="110605" grpId="0" uiExpand="1" build="allAtOnce" animBg="1"/>
      <p:bldP spid="110606" grpId="0" animBg="1"/>
      <p:bldP spid="110607" grpId="0" uiExpand="1" build="allAtOnce" animBg="1"/>
      <p:bldP spid="110611" grpId="0" animBg="1"/>
      <p:bldP spid="1106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07950" y="1052513"/>
            <a:ext cx="4392613" cy="854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8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03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26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9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7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4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6. </a:t>
            </a:r>
            <a:r>
              <a:rPr lang="cs-CZ" altLang="cs-CZ" sz="2000" u="sng"/>
              <a:t>Výpočet počtu závitů na vstupu</a:t>
            </a:r>
            <a:r>
              <a:rPr lang="cs-CZ" altLang="cs-CZ" sz="200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N</a:t>
            </a:r>
            <a:r>
              <a:rPr lang="cs-CZ" altLang="cs-CZ" sz="2000" baseline="-25000"/>
              <a:t>1</a:t>
            </a:r>
            <a:r>
              <a:rPr lang="cs-CZ" altLang="cs-CZ" sz="2000"/>
              <a:t> = N</a:t>
            </a:r>
            <a:r>
              <a:rPr lang="cs-CZ" altLang="cs-CZ" sz="2000" baseline="-25000"/>
              <a:t>1V</a:t>
            </a:r>
            <a:r>
              <a:rPr lang="cs-CZ" altLang="cs-CZ" sz="2000"/>
              <a:t>*U</a:t>
            </a:r>
            <a:r>
              <a:rPr lang="cs-CZ" altLang="cs-CZ" sz="2000" baseline="-25000"/>
              <a:t>1</a:t>
            </a:r>
            <a:r>
              <a:rPr lang="cs-CZ" altLang="cs-CZ" sz="2000"/>
              <a:t> = 2,822*230 = 649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07950" y="1916113"/>
            <a:ext cx="3671888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8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03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26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9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7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4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7. </a:t>
            </a:r>
            <a:r>
              <a:rPr lang="cs-CZ" altLang="cs-CZ" sz="2000" u="sng"/>
              <a:t>Určení úbytku napětí</a:t>
            </a:r>
            <a:r>
              <a:rPr lang="cs-CZ" altLang="cs-CZ" sz="2000"/>
              <a:t> </a:t>
            </a:r>
            <a:r>
              <a:rPr lang="cs-CZ" altLang="cs-CZ" sz="2000">
                <a:sym typeface="Symbol" panose="05050102010706020507" pitchFamily="18" charset="2"/>
              </a:rPr>
              <a:t>u</a:t>
            </a:r>
            <a:r>
              <a:rPr lang="cs-CZ" altLang="cs-CZ" sz="2000" baseline="-25000">
                <a:sym typeface="Symbol" panose="05050102010706020507" pitchFamily="18" charset="2"/>
              </a:rPr>
              <a:t>R</a:t>
            </a:r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u</a:t>
            </a:r>
            <a:r>
              <a:rPr lang="cs-CZ" altLang="cs-CZ" sz="2000" baseline="-25000">
                <a:sym typeface="Symbol" panose="05050102010706020507" pitchFamily="18" charset="2"/>
              </a:rPr>
              <a:t>R%</a:t>
            </a:r>
            <a:r>
              <a:rPr lang="cs-CZ" altLang="cs-CZ" sz="2000">
                <a:sym typeface="Symbol" panose="05050102010706020507" pitchFamily="18" charset="2"/>
              </a:rPr>
              <a:t> = 7,34 %</a:t>
            </a:r>
            <a:endParaRPr lang="cs-CZ" altLang="cs-CZ" sz="2000" baseline="-25000">
              <a:sym typeface="Symbol" panose="05050102010706020507" pitchFamily="18" charset="2"/>
            </a:endParaRP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107950" y="2636838"/>
            <a:ext cx="4464050" cy="1158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6575" indent="-5365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43013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65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75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98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7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24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8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86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8. </a:t>
            </a:r>
            <a:r>
              <a:rPr lang="cs-CZ" altLang="cs-CZ" sz="2000" u="sng"/>
              <a:t>Určení počtu závitů na výstupu</a:t>
            </a:r>
            <a:r>
              <a:rPr lang="cs-CZ" altLang="cs-CZ" sz="200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N</a:t>
            </a:r>
            <a:r>
              <a:rPr lang="cs-CZ" altLang="cs-CZ" sz="2000" baseline="-25000"/>
              <a:t>21</a:t>
            </a:r>
            <a:r>
              <a:rPr lang="cs-CZ" altLang="cs-CZ" sz="2000"/>
              <a:t> = N1V*(1+ </a:t>
            </a:r>
            <a:r>
              <a:rPr lang="cs-CZ" altLang="cs-CZ" sz="2000">
                <a:sym typeface="Symbol" panose="05050102010706020507" pitchFamily="18" charset="2"/>
              </a:rPr>
              <a:t>u</a:t>
            </a:r>
            <a:r>
              <a:rPr lang="cs-CZ" altLang="cs-CZ" sz="2000" baseline="-25000">
                <a:sym typeface="Symbol" panose="05050102010706020507" pitchFamily="18" charset="2"/>
              </a:rPr>
              <a:t>R</a:t>
            </a:r>
            <a:r>
              <a:rPr lang="cs-CZ" altLang="cs-CZ" sz="2000">
                <a:sym typeface="Symbol" panose="05050102010706020507" pitchFamily="18" charset="2"/>
              </a:rPr>
              <a:t>)*U</a:t>
            </a:r>
            <a:r>
              <a:rPr lang="cs-CZ" altLang="cs-CZ" sz="2000" baseline="-25000">
                <a:sym typeface="Symbol" panose="05050102010706020507" pitchFamily="18" charset="2"/>
              </a:rPr>
              <a:t>21</a:t>
            </a:r>
            <a:r>
              <a:rPr lang="cs-CZ" altLang="cs-CZ" sz="2000">
                <a:sym typeface="Symbol" panose="05050102010706020507" pitchFamily="18" charset="2"/>
              </a:rPr>
              <a:t> = </a:t>
            </a:r>
          </a:p>
          <a:p>
            <a:pPr>
              <a:buFontTx/>
              <a:buNone/>
            </a:pPr>
            <a:r>
              <a:rPr lang="cs-CZ" altLang="cs-CZ" sz="2000">
                <a:sym typeface="Symbol" panose="05050102010706020507" pitchFamily="18" charset="2"/>
              </a:rPr>
              <a:t>	= 2,822*1,0734*48 = 145 závitů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107950" y="3814763"/>
            <a:ext cx="4032250" cy="854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8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03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26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9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7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4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9. </a:t>
            </a:r>
            <a:r>
              <a:rPr lang="cs-CZ" altLang="cs-CZ" sz="2000" u="sng"/>
              <a:t>Výpočet vstupního proudu</a:t>
            </a:r>
            <a:r>
              <a:rPr lang="cs-CZ" altLang="cs-CZ" sz="2000"/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I</a:t>
            </a:r>
            <a:r>
              <a:rPr lang="cs-CZ" altLang="cs-CZ" sz="2000" baseline="-25000"/>
              <a:t>1</a:t>
            </a:r>
            <a:r>
              <a:rPr lang="cs-CZ" altLang="cs-CZ" sz="2000"/>
              <a:t> = S</a:t>
            </a:r>
            <a:r>
              <a:rPr lang="cs-CZ" altLang="cs-CZ" sz="2000" baseline="-25000"/>
              <a:t>1</a:t>
            </a:r>
            <a:r>
              <a:rPr lang="cs-CZ" altLang="cs-CZ" sz="2000"/>
              <a:t>/U</a:t>
            </a:r>
            <a:r>
              <a:rPr lang="cs-CZ" altLang="cs-CZ" sz="2000" baseline="-25000"/>
              <a:t>1</a:t>
            </a:r>
            <a:r>
              <a:rPr lang="cs-CZ" altLang="cs-CZ" sz="2000"/>
              <a:t> = 165,5/230 = 0,72 A</a:t>
            </a:r>
            <a:endParaRPr lang="cs-CZ" altLang="cs-CZ" sz="2000" u="sng">
              <a:sym typeface="Symbol" panose="05050102010706020507" pitchFamily="18" charset="2"/>
            </a:endParaRP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107950" y="4713288"/>
            <a:ext cx="3743325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8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03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26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9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7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4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10. </a:t>
            </a:r>
            <a:r>
              <a:rPr lang="cs-CZ" altLang="cs-CZ" sz="2000" u="sng"/>
              <a:t>Určení proudové hustoty</a:t>
            </a:r>
            <a:r>
              <a:rPr lang="cs-CZ" altLang="cs-CZ" sz="2000"/>
              <a:t>:</a:t>
            </a:r>
          </a:p>
          <a:p>
            <a:pPr>
              <a:buFontTx/>
              <a:buNone/>
            </a:pPr>
            <a:r>
              <a:rPr lang="cs-CZ" altLang="cs-CZ" sz="2000"/>
              <a:t>J = 2,82 A/mm</a:t>
            </a:r>
            <a:r>
              <a:rPr lang="cs-CZ" altLang="cs-CZ" sz="2000" baseline="30000"/>
              <a:t>2</a:t>
            </a: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107950" y="5445125"/>
            <a:ext cx="5184775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8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0388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52675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9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7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24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11. </a:t>
            </a:r>
            <a:r>
              <a:rPr lang="cs-CZ" altLang="cs-CZ" sz="2000" u="sng"/>
              <a:t>Určení průřezu vodiče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S</a:t>
            </a:r>
            <a:r>
              <a:rPr lang="cs-CZ" altLang="cs-CZ" sz="2000" baseline="-25000"/>
              <a:t>1</a:t>
            </a:r>
            <a:r>
              <a:rPr lang="cs-CZ" altLang="cs-CZ" sz="2000"/>
              <a:t> = I</a:t>
            </a:r>
            <a:r>
              <a:rPr lang="cs-CZ" altLang="cs-CZ" sz="2000" baseline="-25000"/>
              <a:t>1</a:t>
            </a:r>
            <a:r>
              <a:rPr lang="cs-CZ" altLang="cs-CZ" sz="2000"/>
              <a:t>/J = 0,72/2,82 = 0,255 mm</a:t>
            </a:r>
            <a:r>
              <a:rPr lang="cs-CZ" altLang="cs-CZ" sz="2000" baseline="30000"/>
              <a:t>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S</a:t>
            </a:r>
            <a:r>
              <a:rPr lang="cs-CZ" altLang="cs-CZ" sz="2000" baseline="-25000"/>
              <a:t>2</a:t>
            </a:r>
            <a:r>
              <a:rPr lang="cs-CZ" altLang="cs-CZ" sz="2000"/>
              <a:t> = I</a:t>
            </a:r>
            <a:r>
              <a:rPr lang="cs-CZ" altLang="cs-CZ" sz="2000" baseline="-25000"/>
              <a:t>2</a:t>
            </a:r>
            <a:r>
              <a:rPr lang="cs-CZ" altLang="cs-CZ" sz="2000"/>
              <a:t>/J = 3/2,82 = 1,064 mm</a:t>
            </a:r>
            <a:r>
              <a:rPr lang="cs-CZ" altLang="cs-CZ" sz="2000" baseline="30000"/>
              <a:t>2</a:t>
            </a:r>
          </a:p>
        </p:txBody>
      </p:sp>
      <p:graphicFrame>
        <p:nvGraphicFramePr>
          <p:cNvPr id="111633" name="Object 17"/>
          <p:cNvGraphicFramePr>
            <a:graphicFrameLocks noChangeAspect="1"/>
          </p:cNvGraphicFramePr>
          <p:nvPr/>
        </p:nvGraphicFramePr>
        <p:xfrm>
          <a:off x="2484438" y="115888"/>
          <a:ext cx="655161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1" name="Rovnice" r:id="rId3" imgW="3593880" imgH="457200" progId="Equation.3">
                  <p:embed/>
                </p:oleObj>
              </mc:Choice>
              <mc:Fallback>
                <p:oleObj name="Rovnice" r:id="rId3" imgW="359388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15888"/>
                        <a:ext cx="6551612" cy="833437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63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981075"/>
            <a:ext cx="3405188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5724525" y="6237288"/>
            <a:ext cx="3168650" cy="215900"/>
          </a:xfrm>
          <a:prstGeom prst="rect">
            <a:avLst/>
          </a:prstGeom>
          <a:solidFill>
            <a:srgbClr val="FFFF99">
              <a:alpha val="30000"/>
            </a:srgbClr>
          </a:solidFill>
          <a:ln w="3175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16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16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1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1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16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16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1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1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1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1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16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16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1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1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1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uild="allAtOnce" animBg="1"/>
      <p:bldP spid="111622" grpId="0" build="allAtOnce" animBg="1"/>
      <p:bldP spid="111624" grpId="0" build="allAtOnce" animBg="1"/>
      <p:bldP spid="111625" grpId="0" build="allAtOnce" animBg="1"/>
      <p:bldP spid="111627" grpId="0" build="allAtOnce" animBg="1"/>
      <p:bldP spid="111632" grpId="0" uiExpand="1" build="allAtOnce" animBg="1"/>
      <p:bldP spid="1116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8639175" cy="664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23850" y="188913"/>
            <a:ext cx="8353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Ukázky trojfázových transformátorů</a:t>
            </a:r>
          </a:p>
        </p:txBody>
      </p:sp>
      <p:pic>
        <p:nvPicPr>
          <p:cNvPr id="7192" name="Picture 24" descr="800px-Trafostation_Alter_Hellweg_IMGP4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33450"/>
            <a:ext cx="864235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350px-Drehstromtransformater_im_Schnitt_Hochspann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908050"/>
            <a:ext cx="3368675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525780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52578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4595813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561263" cy="5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11188" y="331788"/>
            <a:ext cx="79930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3200" u="sng"/>
              <a:t>Chlazení transformátoru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07950" y="1196975"/>
            <a:ext cx="8856663" cy="280294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u="sng" dirty="0"/>
              <a:t>Chladící látka (výběr):</a:t>
            </a:r>
            <a:r>
              <a:rPr lang="cs-CZ" altLang="cs-CZ" sz="2000" dirty="0"/>
              <a:t>	vzduch</a:t>
            </a:r>
          </a:p>
          <a:p>
            <a:pPr>
              <a:buFontTx/>
              <a:buNone/>
            </a:pPr>
            <a:r>
              <a:rPr lang="cs-CZ" altLang="cs-CZ" sz="2000" dirty="0"/>
              <a:t>			olej</a:t>
            </a:r>
          </a:p>
          <a:p>
            <a:pPr>
              <a:buFontTx/>
              <a:buNone/>
            </a:pPr>
            <a:r>
              <a:rPr lang="cs-CZ" altLang="cs-CZ" sz="2000" dirty="0"/>
              <a:t>			pevný izolant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u="sng" dirty="0"/>
              <a:t>Oběh chladící látky:</a:t>
            </a:r>
            <a:r>
              <a:rPr lang="cs-CZ" altLang="cs-CZ" sz="2000" b="0" dirty="0"/>
              <a:t>	</a:t>
            </a:r>
            <a:r>
              <a:rPr lang="cs-CZ" altLang="cs-CZ" sz="2000" dirty="0"/>
              <a:t>přirozený (přirozené proudění)</a:t>
            </a:r>
          </a:p>
          <a:p>
            <a:pPr>
              <a:buFontTx/>
              <a:buNone/>
            </a:pPr>
            <a:r>
              <a:rPr lang="cs-CZ" altLang="cs-CZ" sz="2000" dirty="0"/>
              <a:t>			nucený </a:t>
            </a:r>
            <a:r>
              <a:rPr lang="cs-CZ" altLang="cs-CZ" sz="2000" dirty="0" smtClean="0"/>
              <a:t>(ventilátory, čerpadla)</a:t>
            </a:r>
            <a:endParaRPr lang="cs-CZ" altLang="cs-CZ" sz="2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u="sng" dirty="0"/>
              <a:t>Chladící okruhy:</a:t>
            </a:r>
            <a:r>
              <a:rPr lang="cs-CZ" altLang="cs-CZ" sz="2000" b="0" dirty="0"/>
              <a:t>	</a:t>
            </a:r>
            <a:r>
              <a:rPr lang="cs-CZ" altLang="cs-CZ" sz="2000" dirty="0"/>
              <a:t>chlazení aktivních částí</a:t>
            </a:r>
          </a:p>
          <a:p>
            <a:pPr>
              <a:buFontTx/>
              <a:buNone/>
            </a:pPr>
            <a:r>
              <a:rPr lang="cs-CZ" altLang="cs-CZ" sz="2000" dirty="0"/>
              <a:t>			vnější chlazení chladící látky 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07950" y="4149725"/>
            <a:ext cx="8856663" cy="2556727"/>
          </a:xfrm>
          <a:prstGeom prst="rect">
            <a:avLst/>
          </a:prstGeom>
          <a:noFill/>
          <a:ln>
            <a:noFill/>
          </a:ln>
          <a:effectLst/>
        </p:spPr>
        <p:txBody>
          <a:bodyPr lIns="36000" tIns="46800" rIns="36000" bIns="46800">
            <a:spAutoFit/>
          </a:bodyPr>
          <a:lstStyle>
            <a:lvl1pPr marL="354013" indent="-354013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3143250" algn="l"/>
                <a:tab pos="3497263" algn="l"/>
                <a:tab pos="4308475" algn="l"/>
                <a:tab pos="4389438" algn="l"/>
                <a:tab pos="501808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u="sng" dirty="0"/>
              <a:t>Používané chladící látky:</a:t>
            </a:r>
            <a:r>
              <a:rPr lang="cs-CZ" altLang="cs-CZ" sz="2000" dirty="0"/>
              <a:t>	</a:t>
            </a:r>
            <a:r>
              <a:rPr lang="cs-CZ" altLang="cs-CZ" sz="2000" u="sng" dirty="0"/>
              <a:t>transformátorový olej</a:t>
            </a:r>
          </a:p>
          <a:p>
            <a:pPr>
              <a:buFontTx/>
              <a:buNone/>
            </a:pPr>
            <a:r>
              <a:rPr lang="cs-CZ" altLang="cs-CZ" sz="2000" dirty="0"/>
              <a:t>			*	nestabilní, silně navlhavý</a:t>
            </a:r>
          </a:p>
          <a:p>
            <a:pPr>
              <a:buFontTx/>
              <a:buNone/>
            </a:pPr>
            <a:r>
              <a:rPr lang="cs-CZ" altLang="cs-CZ" sz="2000" dirty="0"/>
              <a:t>			* 	hořlavý</a:t>
            </a:r>
          </a:p>
          <a:p>
            <a:pPr>
              <a:buFontTx/>
              <a:buNone/>
            </a:pPr>
            <a:r>
              <a:rPr lang="cs-CZ" altLang="cs-CZ" sz="2000" dirty="0"/>
              <a:t>			*	neekologický</a:t>
            </a:r>
          </a:p>
          <a:p>
            <a:pPr>
              <a:buFontTx/>
              <a:buNone/>
            </a:pPr>
            <a:r>
              <a:rPr lang="cs-CZ" altLang="cs-CZ" sz="2000" dirty="0"/>
              <a:t>			</a:t>
            </a:r>
            <a:r>
              <a:rPr lang="cs-CZ" altLang="cs-CZ" sz="2000" dirty="0">
                <a:sym typeface="Symbol" panose="05050102010706020507" pitchFamily="18" charset="2"/>
              </a:rPr>
              <a:t>	</a:t>
            </a:r>
            <a:r>
              <a:rPr lang="cs-CZ" altLang="cs-CZ" sz="2000" dirty="0" smtClean="0">
                <a:sym typeface="Symbol" panose="05050102010706020507" pitchFamily="18" charset="2"/>
              </a:rPr>
              <a:t>pro střední a velké výkony</a:t>
            </a:r>
            <a:endParaRPr lang="cs-CZ" altLang="cs-CZ" sz="20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			</a:t>
            </a:r>
            <a:r>
              <a:rPr lang="cs-CZ" altLang="cs-CZ" sz="2000" u="sng" dirty="0">
                <a:sym typeface="Symbol" panose="05050102010706020507" pitchFamily="18" charset="2"/>
              </a:rPr>
              <a:t>vzduch</a:t>
            </a:r>
            <a:r>
              <a:rPr lang="cs-CZ" altLang="cs-CZ" sz="2000" dirty="0">
                <a:sym typeface="Symbol" panose="05050102010706020507" pitchFamily="18" charset="2"/>
              </a:rPr>
              <a:t>	-  transformátory malých výkonů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			</a:t>
            </a:r>
            <a:r>
              <a:rPr lang="cs-CZ" altLang="cs-CZ" sz="2000" u="sng" dirty="0">
                <a:sym typeface="Symbol" panose="05050102010706020507" pitchFamily="18" charset="2"/>
              </a:rPr>
              <a:t>pevné izolanty</a:t>
            </a:r>
            <a:r>
              <a:rPr lang="cs-CZ" altLang="cs-CZ" sz="2000" dirty="0">
                <a:sym typeface="Symbol" panose="05050102010706020507" pitchFamily="18" charset="2"/>
              </a:rPr>
              <a:t> -	pro </a:t>
            </a:r>
            <a:r>
              <a:rPr lang="cs-CZ" altLang="cs-CZ" sz="2000" dirty="0" smtClean="0">
                <a:sym typeface="Symbol" panose="05050102010706020507" pitchFamily="18" charset="2"/>
              </a:rPr>
              <a:t>střední výkony</a:t>
            </a:r>
          </a:p>
          <a:p>
            <a:pPr>
              <a:buFontTx/>
              <a:buNone/>
            </a:pPr>
            <a:r>
              <a:rPr lang="cs-CZ" altLang="cs-CZ" sz="2000" dirty="0"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ym typeface="Symbol" panose="05050102010706020507" pitchFamily="18" charset="2"/>
              </a:rPr>
              <a:t>						-  speciální případy</a:t>
            </a:r>
            <a:endParaRPr lang="cs-CZ" altLang="cs-CZ" sz="2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cs-CZ" altLang="cs-CZ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cs-CZ" altLang="cs-CZ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4779</TotalTime>
  <Words>4425</Words>
  <Application>Microsoft Office PowerPoint</Application>
  <PresentationFormat>Předvádění na obrazovce (4:3)</PresentationFormat>
  <Paragraphs>804</Paragraphs>
  <Slides>63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70" baseType="lpstr">
      <vt:lpstr>Arial</vt:lpstr>
      <vt:lpstr>Calibri</vt:lpstr>
      <vt:lpstr>Cambria Math</vt:lpstr>
      <vt:lpstr>Symbol</vt:lpstr>
      <vt:lpstr>Wingdings</vt:lpstr>
      <vt:lpstr>Výchozí návrh</vt:lpstr>
      <vt:lpstr>Rovnice</vt:lpstr>
      <vt:lpstr>Trojfázový transformátor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Transformátor</dc:title>
  <dc:creator>pe</dc:creator>
  <cp:lastModifiedBy>Ivo Petricek</cp:lastModifiedBy>
  <cp:revision>259</cp:revision>
  <dcterms:created xsi:type="dcterms:W3CDTF">2008-05-30T06:42:32Z</dcterms:created>
  <dcterms:modified xsi:type="dcterms:W3CDTF">2025-01-13T12:37:31Z</dcterms:modified>
</cp:coreProperties>
</file>