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89" r:id="rId19"/>
    <p:sldId id="273" r:id="rId20"/>
    <p:sldId id="274" r:id="rId21"/>
    <p:sldId id="281" r:id="rId22"/>
    <p:sldId id="275" r:id="rId23"/>
    <p:sldId id="276" r:id="rId24"/>
    <p:sldId id="277" r:id="rId25"/>
    <p:sldId id="279" r:id="rId26"/>
    <p:sldId id="280" r:id="rId27"/>
    <p:sldId id="282" r:id="rId28"/>
    <p:sldId id="283" r:id="rId29"/>
    <p:sldId id="284" r:id="rId30"/>
    <p:sldId id="285" r:id="rId31"/>
    <p:sldId id="286" r:id="rId32"/>
    <p:sldId id="288" r:id="rId33"/>
    <p:sldId id="287" r:id="rId34"/>
    <p:sldId id="290" r:id="rId3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20000"/>
      </a:spcBef>
      <a:spcAft>
        <a:spcPct val="0"/>
      </a:spcAft>
      <a:buChar char="•"/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har char="•"/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har char="•"/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har char="•"/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har char="•"/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42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4" Type="http://schemas.openxmlformats.org/officeDocument/2006/relationships/image" Target="../media/image36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2C45FF-971A-4E8F-87D7-98A5AB620653}" type="datetimeFigureOut">
              <a:rPr lang="cs-CZ" smtClean="0"/>
              <a:t>13.01.2023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2CE238-C234-4500-A6E3-426A3A018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0585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2CE238-C234-4500-A6E3-426A3A0189C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5062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7FF8D2-54E2-49C0-AA00-BCCB94809F8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2463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29697A-7840-4DEE-9DBB-0AF149A9C65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93255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B82EDA-32F2-4C29-B335-99417578F5B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013970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6F37BCE-6C62-4BCD-A52C-F7255805A7B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28789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10735A5-8277-436F-9960-A8CEF0F83BD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93583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001C3D-D084-4CE2-AFA7-8D2BEEE669A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85060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5134AA-9B52-439E-873C-07BBEDA5AC1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35714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B1F333-7568-4019-A6CD-DC72AA948D2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8259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C59D94-A15D-4F67-8CEA-68D0FF1AADD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8257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6132F7-3654-488D-BACA-1228327E581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39225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D62152-54DA-48B6-A42F-20199FBBE6E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19412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834425-21FC-40EA-8234-A3CE97A700A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97374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70F93E-2E44-4B8C-92F1-1E0F8404F4A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13160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/>
            </a:lvl1pPr>
          </a:lstStyle>
          <a:p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/>
            </a:lvl1pPr>
          </a:lstStyle>
          <a:p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/>
            </a:lvl1pPr>
          </a:lstStyle>
          <a:p>
            <a:fld id="{024BE84A-2543-4173-9C1D-C4855DB345F5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2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7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0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21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4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7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30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36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28.bin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38.png"/><Relationship Id="rId4" Type="http://schemas.openxmlformats.org/officeDocument/2006/relationships/image" Target="../media/image37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7" descr="691px-Trafo-innenleb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82550"/>
            <a:ext cx="7777162" cy="6742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7813" y="5414963"/>
            <a:ext cx="5973762" cy="1470025"/>
          </a:xfrm>
          <a:solidFill>
            <a:srgbClr val="FFFF99"/>
          </a:solidFill>
        </p:spPr>
        <p:txBody>
          <a:bodyPr anchor="ctr"/>
          <a:lstStyle/>
          <a:p>
            <a:r>
              <a:rPr lang="cs-CZ" altLang="cs-CZ" sz="4800" b="1" u="sng"/>
              <a:t>Jednofázový transformátor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79388" y="260350"/>
            <a:ext cx="8785225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cs-CZ" altLang="cs-CZ" sz="3200" b="1" u="sng"/>
              <a:t>Prvky (parametry) náhradního schématu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79388" y="1230313"/>
            <a:ext cx="8785225" cy="553997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263525" indent="-263525">
              <a:spcBef>
                <a:spcPct val="0"/>
              </a:spcBef>
              <a:tabLst>
                <a:tab pos="6904038" algn="l"/>
                <a:tab pos="7715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6904038" algn="l"/>
                <a:tab pos="7715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6904038" algn="l"/>
                <a:tab pos="7715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6904038" algn="l"/>
                <a:tab pos="7715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6904038" algn="l"/>
                <a:tab pos="7715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904038" algn="l"/>
                <a:tab pos="7715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904038" algn="l"/>
                <a:tab pos="7715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904038" algn="l"/>
                <a:tab pos="7715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904038" algn="l"/>
                <a:tab pos="7715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 dirty="0"/>
              <a:t>	</a:t>
            </a:r>
            <a:r>
              <a:rPr lang="cs-CZ" altLang="cs-CZ" sz="2200" b="1" dirty="0"/>
              <a:t>Transformátor lze nahradit a analyzovat pomocí náhradního schématu, ve kterém musí být zahrnuty všechny vlivy, které ovlivňují chod transformátoru</a:t>
            </a:r>
            <a:r>
              <a:rPr lang="cs-CZ" altLang="cs-CZ" sz="2000" b="1" dirty="0"/>
              <a:t>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 dirty="0"/>
              <a:t>	Náhradní schéma slouží k rozboru provozních stavů transformátoru.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cs-CZ" altLang="cs-CZ" sz="2400" b="1" dirty="0"/>
              <a:t>	</a:t>
            </a:r>
            <a:r>
              <a:rPr lang="cs-CZ" altLang="cs-CZ" sz="2400" b="1" u="sng" dirty="0"/>
              <a:t>Prvky (parametry) náhradního schématu</a:t>
            </a:r>
            <a:r>
              <a:rPr lang="cs-CZ" altLang="cs-CZ" sz="2000" b="1" dirty="0"/>
              <a:t>: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cs-CZ" altLang="cs-CZ" sz="2400" b="1" dirty="0"/>
              <a:t>-	</a:t>
            </a:r>
            <a:r>
              <a:rPr lang="cs-CZ" altLang="cs-CZ" sz="2400" b="1" u="sng" dirty="0"/>
              <a:t>vinutí – podélné parametry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 dirty="0"/>
              <a:t>*	</a:t>
            </a:r>
            <a:r>
              <a:rPr lang="cs-CZ" altLang="cs-CZ" sz="2000" b="1" u="sng" dirty="0"/>
              <a:t>činný odpor vstupního a výstupního vinutí</a:t>
            </a:r>
            <a:r>
              <a:rPr lang="cs-CZ" altLang="cs-CZ" sz="2000" b="1" dirty="0"/>
              <a:t>	</a:t>
            </a:r>
            <a:r>
              <a:rPr lang="cs-CZ" altLang="cs-CZ" sz="2000" b="1" dirty="0" err="1"/>
              <a:t>R</a:t>
            </a:r>
            <a:r>
              <a:rPr lang="cs-CZ" altLang="cs-CZ" sz="2000" b="1" baseline="-25000" dirty="0" err="1"/>
              <a:t>v</a:t>
            </a:r>
            <a:r>
              <a:rPr lang="cs-CZ" altLang="cs-CZ" sz="2000" b="1" baseline="-25000" dirty="0"/>
              <a:t>	</a:t>
            </a:r>
            <a:r>
              <a:rPr lang="cs-CZ" altLang="cs-CZ" sz="2000" b="1" dirty="0"/>
              <a:t>(</a:t>
            </a:r>
            <a:r>
              <a:rPr lang="cs-CZ" altLang="cs-CZ" sz="2000" b="1" dirty="0">
                <a:sym typeface="Symbol" panose="05050102010706020507" pitchFamily="18" charset="2"/>
              </a:rPr>
              <a:t>)</a:t>
            </a:r>
          </a:p>
          <a:p>
            <a:pPr>
              <a:buFontTx/>
              <a:buNone/>
            </a:pPr>
            <a:r>
              <a:rPr lang="cs-CZ" altLang="cs-CZ" sz="2000" b="1" dirty="0">
                <a:sym typeface="Symbol" panose="05050102010706020507" pitchFamily="18" charset="2"/>
              </a:rPr>
              <a:t>*	</a:t>
            </a:r>
            <a:r>
              <a:rPr lang="cs-CZ" altLang="cs-CZ" sz="2000" b="1" u="sng" dirty="0">
                <a:sym typeface="Symbol" panose="05050102010706020507" pitchFamily="18" charset="2"/>
              </a:rPr>
              <a:t>rozptylová reaktance vstupního a výstupního vinutí</a:t>
            </a:r>
            <a:r>
              <a:rPr lang="cs-CZ" altLang="cs-CZ" sz="2000" b="1" dirty="0">
                <a:sym typeface="Symbol" panose="05050102010706020507" pitchFamily="18" charset="2"/>
              </a:rPr>
              <a:t>	X</a:t>
            </a:r>
            <a:r>
              <a:rPr lang="cs-CZ" altLang="cs-CZ" sz="2000" b="1" baseline="-25000" dirty="0">
                <a:sym typeface="Symbol" panose="05050102010706020507" pitchFamily="18" charset="2"/>
              </a:rPr>
              <a:t></a:t>
            </a:r>
            <a:r>
              <a:rPr lang="cs-CZ" altLang="cs-CZ" sz="2000" b="1" dirty="0">
                <a:sym typeface="Symbol" panose="05050102010706020507" pitchFamily="18" charset="2"/>
              </a:rPr>
              <a:t>	()</a:t>
            </a:r>
          </a:p>
          <a:p>
            <a:pPr>
              <a:buFontTx/>
              <a:buNone/>
            </a:pPr>
            <a:r>
              <a:rPr lang="cs-CZ" altLang="cs-CZ" sz="2000" b="1" dirty="0">
                <a:sym typeface="Symbol" panose="05050102010706020507" pitchFamily="18" charset="2"/>
              </a:rPr>
              <a:t>	respektuje magnetický tok, který se uzavírá mimo magnetický obvod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cs-CZ" altLang="cs-CZ" sz="2400" b="1" dirty="0">
                <a:sym typeface="Symbol" panose="05050102010706020507" pitchFamily="18" charset="2"/>
              </a:rPr>
              <a:t>-	</a:t>
            </a:r>
            <a:r>
              <a:rPr lang="cs-CZ" altLang="cs-CZ" sz="2400" b="1" u="sng" dirty="0">
                <a:sym typeface="Symbol" panose="05050102010706020507" pitchFamily="18" charset="2"/>
              </a:rPr>
              <a:t>magnetický obvod – příčné parametry</a:t>
            </a:r>
          </a:p>
          <a:p>
            <a:pPr>
              <a:buFontTx/>
              <a:buNone/>
            </a:pPr>
            <a:r>
              <a:rPr lang="cs-CZ" altLang="cs-CZ" sz="2000" b="1" dirty="0">
                <a:sym typeface="Symbol" panose="05050102010706020507" pitchFamily="18" charset="2"/>
              </a:rPr>
              <a:t>*	</a:t>
            </a:r>
            <a:r>
              <a:rPr lang="cs-CZ" altLang="cs-CZ" sz="2000" b="1" u="sng" dirty="0">
                <a:sym typeface="Symbol" panose="05050102010706020507" pitchFamily="18" charset="2"/>
              </a:rPr>
              <a:t>magnetizační reaktance</a:t>
            </a:r>
            <a:r>
              <a:rPr lang="cs-CZ" altLang="cs-CZ" sz="2000" b="1" dirty="0">
                <a:sym typeface="Symbol" panose="05050102010706020507" pitchFamily="18" charset="2"/>
              </a:rPr>
              <a:t>	X</a:t>
            </a:r>
            <a:r>
              <a:rPr lang="cs-CZ" altLang="cs-CZ" sz="2000" b="1" baseline="-25000" dirty="0">
                <a:sym typeface="Symbol" panose="05050102010706020507" pitchFamily="18" charset="2"/>
              </a:rPr>
              <a:t></a:t>
            </a:r>
            <a:r>
              <a:rPr lang="cs-CZ" altLang="cs-CZ" sz="2000" b="1" dirty="0">
                <a:sym typeface="Symbol" panose="05050102010706020507" pitchFamily="18" charset="2"/>
              </a:rPr>
              <a:t>	()</a:t>
            </a:r>
          </a:p>
          <a:p>
            <a:pPr>
              <a:buFontTx/>
              <a:buNone/>
            </a:pPr>
            <a:r>
              <a:rPr lang="cs-CZ" altLang="cs-CZ" sz="2000" b="1" dirty="0">
                <a:sym typeface="Symbol" panose="05050102010706020507" pitchFamily="18" charset="2"/>
              </a:rPr>
              <a:t>	respektuje konečnou magnetickou vodivost magnetického obvodu</a:t>
            </a:r>
          </a:p>
          <a:p>
            <a:pPr>
              <a:buFontTx/>
              <a:buNone/>
            </a:pPr>
            <a:r>
              <a:rPr lang="cs-CZ" altLang="cs-CZ" sz="2000" b="1" dirty="0">
                <a:sym typeface="Symbol" panose="05050102010706020507" pitchFamily="18" charset="2"/>
              </a:rPr>
              <a:t>*	</a:t>
            </a:r>
            <a:r>
              <a:rPr lang="cs-CZ" altLang="cs-CZ" sz="2000" b="1" u="sng" dirty="0">
                <a:sym typeface="Symbol" panose="05050102010706020507" pitchFamily="18" charset="2"/>
              </a:rPr>
              <a:t>odpor, který respektuje ztráty v železe</a:t>
            </a:r>
            <a:r>
              <a:rPr lang="cs-CZ" altLang="cs-CZ" sz="2000" b="1" dirty="0">
                <a:sym typeface="Symbol" panose="05050102010706020507" pitchFamily="18" charset="2"/>
              </a:rPr>
              <a:t> 	R</a:t>
            </a:r>
            <a:r>
              <a:rPr lang="cs-CZ" altLang="cs-CZ" sz="2000" b="1" baseline="-25000" dirty="0">
                <a:sym typeface="Symbol" panose="05050102010706020507" pitchFamily="18" charset="2"/>
              </a:rPr>
              <a:t>FE</a:t>
            </a:r>
            <a:r>
              <a:rPr lang="cs-CZ" altLang="cs-CZ" sz="2000" b="1" dirty="0">
                <a:sym typeface="Symbol" panose="05050102010706020507" pitchFamily="18" charset="2"/>
              </a:rPr>
              <a:t>	()</a:t>
            </a:r>
          </a:p>
          <a:p>
            <a:pPr>
              <a:buFontTx/>
              <a:buNone/>
            </a:pPr>
            <a:r>
              <a:rPr lang="cs-CZ" altLang="cs-CZ" sz="2000" b="1" dirty="0">
                <a:sym typeface="Symbol" panose="05050102010706020507" pitchFamily="18" charset="2"/>
              </a:rPr>
              <a:t>	zahrnuje ztráty vířivými proudy a ztráty </a:t>
            </a:r>
            <a:r>
              <a:rPr lang="cs-CZ" altLang="cs-CZ" sz="2000" b="1" dirty="0" smtClean="0">
                <a:sym typeface="Symbol" panose="05050102010706020507" pitchFamily="18" charset="2"/>
              </a:rPr>
              <a:t>hysterezní</a:t>
            </a:r>
            <a:r>
              <a:rPr lang="cs-CZ" altLang="cs-CZ" sz="2000" b="1" dirty="0">
                <a:sym typeface="Symbol" panose="05050102010706020507" pitchFamily="18" charset="2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8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4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84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84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84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84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84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84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79388" y="260350"/>
            <a:ext cx="8785225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cs-CZ" altLang="cs-CZ" sz="4000" b="1" u="sng"/>
              <a:t>Ideální transformátor 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179388" y="1230313"/>
            <a:ext cx="8785225" cy="27717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263525" indent="-263525">
              <a:spcBef>
                <a:spcPct val="0"/>
              </a:spcBef>
              <a:tabLst>
                <a:tab pos="6904038" algn="l"/>
                <a:tab pos="7978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6904038" algn="l"/>
                <a:tab pos="7978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6904038" algn="l"/>
                <a:tab pos="7978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6904038" algn="l"/>
                <a:tab pos="7978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6904038" algn="l"/>
                <a:tab pos="7978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904038" algn="l"/>
                <a:tab pos="7978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904038" algn="l"/>
                <a:tab pos="7978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904038" algn="l"/>
                <a:tab pos="7978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904038" algn="l"/>
                <a:tab pos="7978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400" b="1" dirty="0"/>
              <a:t>	</a:t>
            </a:r>
            <a:r>
              <a:rPr lang="cs-CZ" altLang="cs-CZ" sz="2400" b="1" u="sng" dirty="0"/>
              <a:t>Předpoklady</a:t>
            </a:r>
            <a:r>
              <a:rPr lang="cs-CZ" altLang="cs-CZ" sz="2400" b="1" dirty="0"/>
              <a:t>: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 dirty="0"/>
              <a:t>	</a:t>
            </a:r>
            <a:r>
              <a:rPr lang="cs-CZ" altLang="cs-CZ" sz="2400" b="1" u="sng" dirty="0"/>
              <a:t>vinutí – podélné parametry</a:t>
            </a:r>
          </a:p>
          <a:p>
            <a:pPr>
              <a:buFontTx/>
              <a:buNone/>
            </a:pPr>
            <a:r>
              <a:rPr lang="cs-CZ" altLang="cs-CZ" sz="2000" b="1" dirty="0"/>
              <a:t>*	</a:t>
            </a:r>
            <a:r>
              <a:rPr lang="cs-CZ" altLang="cs-CZ" sz="2000" b="1" u="sng" dirty="0"/>
              <a:t>činný odpor vstupního a výstupního vinutí</a:t>
            </a:r>
            <a:r>
              <a:rPr lang="cs-CZ" altLang="cs-CZ" sz="2000" b="1" dirty="0"/>
              <a:t>	</a:t>
            </a:r>
            <a:r>
              <a:rPr lang="cs-CZ" altLang="cs-CZ" sz="2000" b="1" dirty="0" err="1"/>
              <a:t>R</a:t>
            </a:r>
            <a:r>
              <a:rPr lang="cs-CZ" altLang="cs-CZ" sz="2000" b="1" baseline="-25000" dirty="0" err="1"/>
              <a:t>v</a:t>
            </a:r>
            <a:r>
              <a:rPr lang="cs-CZ" altLang="cs-CZ" sz="2000" b="1" baseline="-25000" dirty="0"/>
              <a:t> </a:t>
            </a:r>
            <a:r>
              <a:rPr lang="cs-CZ" altLang="cs-CZ" sz="2000" b="1" dirty="0"/>
              <a:t>= 0</a:t>
            </a:r>
            <a:r>
              <a:rPr lang="cs-CZ" altLang="cs-CZ" sz="2000" b="1" baseline="-25000" dirty="0"/>
              <a:t>	</a:t>
            </a:r>
          </a:p>
          <a:p>
            <a:pPr>
              <a:buFontTx/>
              <a:buNone/>
            </a:pPr>
            <a:r>
              <a:rPr lang="cs-CZ" altLang="cs-CZ" sz="2000" b="1" dirty="0">
                <a:sym typeface="Symbol" panose="05050102010706020507" pitchFamily="18" charset="2"/>
              </a:rPr>
              <a:t>*	</a:t>
            </a:r>
            <a:r>
              <a:rPr lang="cs-CZ" altLang="cs-CZ" sz="2000" b="1" u="sng" dirty="0">
                <a:sym typeface="Symbol" panose="05050102010706020507" pitchFamily="18" charset="2"/>
              </a:rPr>
              <a:t>rozptylová reaktance vstupního a výstupního vinutí</a:t>
            </a:r>
            <a:r>
              <a:rPr lang="cs-CZ" altLang="cs-CZ" sz="2000" b="1" dirty="0">
                <a:sym typeface="Symbol" panose="05050102010706020507" pitchFamily="18" charset="2"/>
              </a:rPr>
              <a:t>	X</a:t>
            </a:r>
            <a:r>
              <a:rPr lang="cs-CZ" altLang="cs-CZ" sz="2000" b="1" baseline="-25000" dirty="0">
                <a:sym typeface="Symbol" panose="05050102010706020507" pitchFamily="18" charset="2"/>
              </a:rPr>
              <a:t></a:t>
            </a:r>
            <a:r>
              <a:rPr lang="cs-CZ" altLang="cs-CZ" sz="2000" b="1" dirty="0">
                <a:sym typeface="Symbol" panose="05050102010706020507" pitchFamily="18" charset="2"/>
              </a:rPr>
              <a:t> = 0	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 dirty="0">
                <a:sym typeface="Symbol" panose="05050102010706020507" pitchFamily="18" charset="2"/>
              </a:rPr>
              <a:t>	</a:t>
            </a:r>
            <a:r>
              <a:rPr lang="cs-CZ" altLang="cs-CZ" sz="2400" b="1" u="sng" dirty="0">
                <a:sym typeface="Symbol" panose="05050102010706020507" pitchFamily="18" charset="2"/>
              </a:rPr>
              <a:t>magnetický obvod – příčné parametry</a:t>
            </a:r>
          </a:p>
          <a:p>
            <a:pPr>
              <a:buFontTx/>
              <a:buNone/>
            </a:pPr>
            <a:r>
              <a:rPr lang="cs-CZ" altLang="cs-CZ" sz="2000" b="1" dirty="0">
                <a:sym typeface="Symbol" panose="05050102010706020507" pitchFamily="18" charset="2"/>
              </a:rPr>
              <a:t>*	</a:t>
            </a:r>
            <a:r>
              <a:rPr lang="cs-CZ" altLang="cs-CZ" sz="2000" b="1" u="sng" dirty="0">
                <a:sym typeface="Symbol" panose="05050102010706020507" pitchFamily="18" charset="2"/>
              </a:rPr>
              <a:t>magnetizační reaktance</a:t>
            </a:r>
            <a:r>
              <a:rPr lang="cs-CZ" altLang="cs-CZ" sz="2000" b="1" dirty="0">
                <a:sym typeface="Symbol" panose="05050102010706020507" pitchFamily="18" charset="2"/>
              </a:rPr>
              <a:t>	X</a:t>
            </a:r>
            <a:r>
              <a:rPr lang="cs-CZ" altLang="cs-CZ" sz="2000" b="1" baseline="-25000" dirty="0">
                <a:sym typeface="Symbol" panose="05050102010706020507" pitchFamily="18" charset="2"/>
              </a:rPr>
              <a:t></a:t>
            </a:r>
            <a:r>
              <a:rPr lang="cs-CZ" altLang="cs-CZ" sz="2000" b="1" dirty="0">
                <a:sym typeface="Symbol" panose="05050102010706020507" pitchFamily="18" charset="2"/>
              </a:rPr>
              <a:t>  	</a:t>
            </a:r>
          </a:p>
          <a:p>
            <a:pPr>
              <a:buFontTx/>
              <a:buNone/>
            </a:pPr>
            <a:r>
              <a:rPr lang="cs-CZ" altLang="cs-CZ" sz="2000" b="1" dirty="0">
                <a:sym typeface="Symbol" panose="05050102010706020507" pitchFamily="18" charset="2"/>
              </a:rPr>
              <a:t>*	</a:t>
            </a:r>
            <a:r>
              <a:rPr lang="cs-CZ" altLang="cs-CZ" sz="2000" b="1" u="sng" dirty="0">
                <a:sym typeface="Symbol" panose="05050102010706020507" pitchFamily="18" charset="2"/>
              </a:rPr>
              <a:t>odpor, který respektuje ztráty v železe</a:t>
            </a:r>
            <a:r>
              <a:rPr lang="cs-CZ" altLang="cs-CZ" sz="2000" b="1" dirty="0">
                <a:sym typeface="Symbol" panose="05050102010706020507" pitchFamily="18" charset="2"/>
              </a:rPr>
              <a:t> 	R</a:t>
            </a:r>
            <a:r>
              <a:rPr lang="cs-CZ" altLang="cs-CZ" sz="2000" b="1" baseline="-25000" dirty="0">
                <a:sym typeface="Symbol" panose="05050102010706020507" pitchFamily="18" charset="2"/>
              </a:rPr>
              <a:t>FE</a:t>
            </a:r>
            <a:r>
              <a:rPr lang="cs-CZ" altLang="cs-CZ" sz="2000" b="1" dirty="0">
                <a:sym typeface="Symbol" panose="05050102010706020507" pitchFamily="18" charset="2"/>
              </a:rPr>
              <a:t>   	</a:t>
            </a:r>
          </a:p>
        </p:txBody>
      </p:sp>
      <p:grpSp>
        <p:nvGrpSpPr>
          <p:cNvPr id="19607" name="Group 151"/>
          <p:cNvGrpSpPr>
            <a:grpSpLocks/>
          </p:cNvGrpSpPr>
          <p:nvPr/>
        </p:nvGrpSpPr>
        <p:grpSpPr bwMode="auto">
          <a:xfrm>
            <a:off x="827088" y="4149725"/>
            <a:ext cx="720725" cy="274638"/>
            <a:chOff x="521" y="2614"/>
            <a:chExt cx="454" cy="173"/>
          </a:xfrm>
        </p:grpSpPr>
        <p:sp>
          <p:nvSpPr>
            <p:cNvPr id="19508" name="Line 52"/>
            <p:cNvSpPr>
              <a:spLocks noChangeShapeType="1"/>
            </p:cNvSpPr>
            <p:nvPr/>
          </p:nvSpPr>
          <p:spPr bwMode="auto">
            <a:xfrm>
              <a:off x="748" y="2750"/>
              <a:ext cx="22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509" name="Text Box 53"/>
            <p:cNvSpPr txBox="1">
              <a:spLocks noChangeArrowheads="1"/>
            </p:cNvSpPr>
            <p:nvPr/>
          </p:nvSpPr>
          <p:spPr bwMode="auto">
            <a:xfrm>
              <a:off x="521" y="2614"/>
              <a:ext cx="22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cs-CZ" altLang="cs-CZ" sz="1800"/>
                <a:t>I</a:t>
              </a:r>
              <a:r>
                <a:rPr lang="cs-CZ" altLang="cs-CZ" sz="1800" baseline="-25000"/>
                <a:t>1</a:t>
              </a:r>
            </a:p>
          </p:txBody>
        </p:sp>
      </p:grpSp>
      <p:grpSp>
        <p:nvGrpSpPr>
          <p:cNvPr id="19610" name="Group 154"/>
          <p:cNvGrpSpPr>
            <a:grpSpLocks/>
          </p:cNvGrpSpPr>
          <p:nvPr/>
        </p:nvGrpSpPr>
        <p:grpSpPr bwMode="auto">
          <a:xfrm>
            <a:off x="2555875" y="4522788"/>
            <a:ext cx="647700" cy="274637"/>
            <a:chOff x="1610" y="2849"/>
            <a:chExt cx="408" cy="173"/>
          </a:xfrm>
        </p:grpSpPr>
        <p:sp>
          <p:nvSpPr>
            <p:cNvPr id="19515" name="Line 59"/>
            <p:cNvSpPr>
              <a:spLocks noChangeShapeType="1"/>
            </p:cNvSpPr>
            <p:nvPr/>
          </p:nvSpPr>
          <p:spPr bwMode="auto">
            <a:xfrm rot="10800000">
              <a:off x="1610" y="3022"/>
              <a:ext cx="22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516" name="Text Box 60"/>
            <p:cNvSpPr txBox="1">
              <a:spLocks noChangeArrowheads="1"/>
            </p:cNvSpPr>
            <p:nvPr/>
          </p:nvSpPr>
          <p:spPr bwMode="auto">
            <a:xfrm>
              <a:off x="1791" y="2849"/>
              <a:ext cx="22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cs-CZ" altLang="cs-CZ" sz="1800"/>
                <a:t>I</a:t>
              </a:r>
              <a:r>
                <a:rPr lang="cs-CZ" altLang="cs-CZ" sz="1800" baseline="-25000"/>
                <a:t>2</a:t>
              </a:r>
            </a:p>
          </p:txBody>
        </p:sp>
      </p:grpSp>
      <p:grpSp>
        <p:nvGrpSpPr>
          <p:cNvPr id="19611" name="Group 155"/>
          <p:cNvGrpSpPr>
            <a:grpSpLocks/>
          </p:cNvGrpSpPr>
          <p:nvPr/>
        </p:nvGrpSpPr>
        <p:grpSpPr bwMode="auto">
          <a:xfrm>
            <a:off x="3419475" y="4941888"/>
            <a:ext cx="360363" cy="936625"/>
            <a:chOff x="2154" y="3113"/>
            <a:chExt cx="227" cy="590"/>
          </a:xfrm>
        </p:grpSpPr>
        <p:sp>
          <p:nvSpPr>
            <p:cNvPr id="19511" name="Text Box 55"/>
            <p:cNvSpPr txBox="1">
              <a:spLocks noChangeArrowheads="1"/>
            </p:cNvSpPr>
            <p:nvPr/>
          </p:nvSpPr>
          <p:spPr bwMode="auto">
            <a:xfrm>
              <a:off x="2154" y="3113"/>
              <a:ext cx="22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cs-CZ" altLang="cs-CZ" sz="1800"/>
                <a:t>U</a:t>
              </a:r>
              <a:r>
                <a:rPr lang="cs-CZ" altLang="cs-CZ" sz="1800" baseline="-25000"/>
                <a:t>2</a:t>
              </a:r>
            </a:p>
          </p:txBody>
        </p:sp>
        <p:sp>
          <p:nvSpPr>
            <p:cNvPr id="19517" name="Line 61"/>
            <p:cNvSpPr>
              <a:spLocks noChangeShapeType="1"/>
            </p:cNvSpPr>
            <p:nvPr/>
          </p:nvSpPr>
          <p:spPr bwMode="auto">
            <a:xfrm>
              <a:off x="2200" y="3294"/>
              <a:ext cx="0" cy="40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19606" name="Group 150"/>
          <p:cNvGrpSpPr>
            <a:grpSpLocks/>
          </p:cNvGrpSpPr>
          <p:nvPr/>
        </p:nvGrpSpPr>
        <p:grpSpPr bwMode="auto">
          <a:xfrm>
            <a:off x="179388" y="4941888"/>
            <a:ext cx="360362" cy="936625"/>
            <a:chOff x="113" y="3113"/>
            <a:chExt cx="227" cy="590"/>
          </a:xfrm>
        </p:grpSpPr>
        <p:sp>
          <p:nvSpPr>
            <p:cNvPr id="19510" name="Line 54"/>
            <p:cNvSpPr>
              <a:spLocks noChangeShapeType="1"/>
            </p:cNvSpPr>
            <p:nvPr/>
          </p:nvSpPr>
          <p:spPr bwMode="auto">
            <a:xfrm>
              <a:off x="204" y="3294"/>
              <a:ext cx="0" cy="40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518" name="Text Box 62"/>
            <p:cNvSpPr txBox="1">
              <a:spLocks noChangeArrowheads="1"/>
            </p:cNvSpPr>
            <p:nvPr/>
          </p:nvSpPr>
          <p:spPr bwMode="auto">
            <a:xfrm>
              <a:off x="113" y="3113"/>
              <a:ext cx="22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cs-CZ" altLang="cs-CZ" sz="1800"/>
                <a:t>U</a:t>
              </a:r>
              <a:r>
                <a:rPr lang="cs-CZ" altLang="cs-CZ" sz="1800" baseline="-25000"/>
                <a:t>1</a:t>
              </a:r>
            </a:p>
          </p:txBody>
        </p:sp>
      </p:grpSp>
      <p:grpSp>
        <p:nvGrpSpPr>
          <p:cNvPr id="19609" name="Group 153"/>
          <p:cNvGrpSpPr>
            <a:grpSpLocks/>
          </p:cNvGrpSpPr>
          <p:nvPr/>
        </p:nvGrpSpPr>
        <p:grpSpPr bwMode="auto">
          <a:xfrm>
            <a:off x="2484438" y="5229225"/>
            <a:ext cx="360362" cy="649288"/>
            <a:chOff x="1565" y="3294"/>
            <a:chExt cx="227" cy="409"/>
          </a:xfrm>
        </p:grpSpPr>
        <p:sp>
          <p:nvSpPr>
            <p:cNvPr id="19520" name="Line 64"/>
            <p:cNvSpPr>
              <a:spLocks noChangeShapeType="1"/>
            </p:cNvSpPr>
            <p:nvPr/>
          </p:nvSpPr>
          <p:spPr bwMode="auto">
            <a:xfrm>
              <a:off x="1565" y="3294"/>
              <a:ext cx="0" cy="40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521" name="Text Box 65"/>
            <p:cNvSpPr txBox="1">
              <a:spLocks noChangeArrowheads="1"/>
            </p:cNvSpPr>
            <p:nvPr/>
          </p:nvSpPr>
          <p:spPr bwMode="auto">
            <a:xfrm>
              <a:off x="1565" y="3385"/>
              <a:ext cx="22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cs-CZ" altLang="cs-CZ" sz="1800"/>
                <a:t>U</a:t>
              </a:r>
              <a:r>
                <a:rPr lang="cs-CZ" altLang="cs-CZ" sz="1800" baseline="-25000"/>
                <a:t>i2</a:t>
              </a:r>
            </a:p>
          </p:txBody>
        </p:sp>
      </p:grpSp>
      <p:grpSp>
        <p:nvGrpSpPr>
          <p:cNvPr id="19608" name="Group 152"/>
          <p:cNvGrpSpPr>
            <a:grpSpLocks/>
          </p:cNvGrpSpPr>
          <p:nvPr/>
        </p:nvGrpSpPr>
        <p:grpSpPr bwMode="auto">
          <a:xfrm>
            <a:off x="1331913" y="5229225"/>
            <a:ext cx="360362" cy="649288"/>
            <a:chOff x="839" y="3294"/>
            <a:chExt cx="227" cy="409"/>
          </a:xfrm>
        </p:grpSpPr>
        <p:sp>
          <p:nvSpPr>
            <p:cNvPr id="19519" name="Line 63"/>
            <p:cNvSpPr>
              <a:spLocks noChangeShapeType="1"/>
            </p:cNvSpPr>
            <p:nvPr/>
          </p:nvSpPr>
          <p:spPr bwMode="auto">
            <a:xfrm>
              <a:off x="1066" y="3294"/>
              <a:ext cx="0" cy="40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522" name="Text Box 66"/>
            <p:cNvSpPr txBox="1">
              <a:spLocks noChangeArrowheads="1"/>
            </p:cNvSpPr>
            <p:nvPr/>
          </p:nvSpPr>
          <p:spPr bwMode="auto">
            <a:xfrm>
              <a:off x="839" y="3385"/>
              <a:ext cx="22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cs-CZ" altLang="cs-CZ" sz="1800"/>
                <a:t>U</a:t>
              </a:r>
              <a:r>
                <a:rPr lang="cs-CZ" altLang="cs-CZ" sz="1800" baseline="-25000"/>
                <a:t>i1</a:t>
              </a:r>
            </a:p>
          </p:txBody>
        </p:sp>
      </p:grpSp>
      <p:grpSp>
        <p:nvGrpSpPr>
          <p:cNvPr id="19617" name="Group 161"/>
          <p:cNvGrpSpPr>
            <a:grpSpLocks/>
          </p:cNvGrpSpPr>
          <p:nvPr/>
        </p:nvGrpSpPr>
        <p:grpSpPr bwMode="auto">
          <a:xfrm>
            <a:off x="468313" y="4510088"/>
            <a:ext cx="2835275" cy="2159000"/>
            <a:chOff x="295" y="2841"/>
            <a:chExt cx="1786" cy="1360"/>
          </a:xfrm>
        </p:grpSpPr>
        <p:grpSp>
          <p:nvGrpSpPr>
            <p:cNvPr id="19616" name="Group 160"/>
            <p:cNvGrpSpPr>
              <a:grpSpLocks/>
            </p:cNvGrpSpPr>
            <p:nvPr/>
          </p:nvGrpSpPr>
          <p:grpSpPr bwMode="auto">
            <a:xfrm>
              <a:off x="295" y="2841"/>
              <a:ext cx="1786" cy="1360"/>
              <a:chOff x="295" y="2841"/>
              <a:chExt cx="1786" cy="1360"/>
            </a:xfrm>
          </p:grpSpPr>
          <p:grpSp>
            <p:nvGrpSpPr>
              <p:cNvPr id="19507" name="Group 51"/>
              <p:cNvGrpSpPr>
                <a:grpSpLocks/>
              </p:cNvGrpSpPr>
              <p:nvPr/>
            </p:nvGrpSpPr>
            <p:grpSpPr bwMode="auto">
              <a:xfrm>
                <a:off x="295" y="2841"/>
                <a:ext cx="997" cy="1360"/>
                <a:chOff x="295" y="2750"/>
                <a:chExt cx="997" cy="1360"/>
              </a:xfrm>
            </p:grpSpPr>
            <p:grpSp>
              <p:nvGrpSpPr>
                <p:cNvPr id="19502" name="Group 46"/>
                <p:cNvGrpSpPr>
                  <a:grpSpLocks/>
                </p:cNvGrpSpPr>
                <p:nvPr/>
              </p:nvGrpSpPr>
              <p:grpSpPr bwMode="auto">
                <a:xfrm>
                  <a:off x="1199" y="2750"/>
                  <a:ext cx="93" cy="1360"/>
                  <a:chOff x="1337" y="2750"/>
                  <a:chExt cx="93" cy="1360"/>
                </a:xfrm>
              </p:grpSpPr>
              <p:sp>
                <p:nvSpPr>
                  <p:cNvPr id="19464" name="Arc 8"/>
                  <p:cNvSpPr>
                    <a:spLocks noChangeAspect="1"/>
                  </p:cNvSpPr>
                  <p:nvPr/>
                </p:nvSpPr>
                <p:spPr bwMode="auto">
                  <a:xfrm rot="5400000">
                    <a:off x="1337" y="2977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9465" name="Arc 9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1338" y="2886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9466" name="Arc 10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1337" y="3068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9467" name="Arc 11"/>
                  <p:cNvSpPr>
                    <a:spLocks noChangeAspect="1"/>
                  </p:cNvSpPr>
                  <p:nvPr/>
                </p:nvSpPr>
                <p:spPr bwMode="auto">
                  <a:xfrm rot="5400000">
                    <a:off x="1337" y="3158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9468" name="Arc 12"/>
                  <p:cNvSpPr>
                    <a:spLocks noChangeAspect="1"/>
                  </p:cNvSpPr>
                  <p:nvPr/>
                </p:nvSpPr>
                <p:spPr bwMode="auto">
                  <a:xfrm rot="5400000">
                    <a:off x="1337" y="3340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9469" name="Arc 13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1337" y="3249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9470" name="Line 14"/>
                  <p:cNvSpPr>
                    <a:spLocks noChangeShapeType="1"/>
                  </p:cNvSpPr>
                  <p:nvPr/>
                </p:nvSpPr>
                <p:spPr bwMode="auto">
                  <a:xfrm rot="5400000" flipH="1">
                    <a:off x="1271" y="2818"/>
                    <a:ext cx="136" cy="0"/>
                  </a:xfrm>
                  <a:prstGeom prst="line">
                    <a:avLst/>
                  </a:pr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9471" name="Line 15"/>
                  <p:cNvSpPr>
                    <a:spLocks noChangeShapeType="1"/>
                  </p:cNvSpPr>
                  <p:nvPr/>
                </p:nvSpPr>
                <p:spPr bwMode="auto">
                  <a:xfrm rot="5400000" flipH="1">
                    <a:off x="1270" y="4042"/>
                    <a:ext cx="136" cy="0"/>
                  </a:xfrm>
                  <a:prstGeom prst="line">
                    <a:avLst/>
                  </a:pr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9496" name="Arc 40"/>
                  <p:cNvSpPr>
                    <a:spLocks noChangeAspect="1"/>
                  </p:cNvSpPr>
                  <p:nvPr/>
                </p:nvSpPr>
                <p:spPr bwMode="auto">
                  <a:xfrm rot="5400000">
                    <a:off x="1338" y="352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9497" name="Arc 41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1339" y="3430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9498" name="Arc 42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1338" y="3612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9499" name="Arc 43"/>
                  <p:cNvSpPr>
                    <a:spLocks noChangeAspect="1"/>
                  </p:cNvSpPr>
                  <p:nvPr/>
                </p:nvSpPr>
                <p:spPr bwMode="auto">
                  <a:xfrm rot="5400000">
                    <a:off x="1338" y="3702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9500" name="Arc 44"/>
                  <p:cNvSpPr>
                    <a:spLocks noChangeAspect="1"/>
                  </p:cNvSpPr>
                  <p:nvPr/>
                </p:nvSpPr>
                <p:spPr bwMode="auto">
                  <a:xfrm rot="5400000">
                    <a:off x="1338" y="3884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9501" name="Arc 45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1338" y="3793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  <p:sp>
              <p:nvSpPr>
                <p:cNvPr id="19503" name="Oval 47"/>
                <p:cNvSpPr>
                  <a:spLocks noChangeAspect="1" noChangeArrowheads="1"/>
                </p:cNvSpPr>
                <p:nvPr/>
              </p:nvSpPr>
              <p:spPr bwMode="auto">
                <a:xfrm>
                  <a:off x="295" y="3249"/>
                  <a:ext cx="363" cy="363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cxnSp>
              <p:nvCxnSpPr>
                <p:cNvPr id="19504" name="AutoShape 48"/>
                <p:cNvCxnSpPr>
                  <a:cxnSpLocks noChangeShapeType="1"/>
                  <a:stCxn id="19470" idx="1"/>
                  <a:endCxn id="19503" idx="0"/>
                </p:cNvCxnSpPr>
                <p:nvPr/>
              </p:nvCxnSpPr>
              <p:spPr bwMode="auto">
                <a:xfrm rot="10800000" flipV="1">
                  <a:off x="477" y="2750"/>
                  <a:ext cx="717" cy="491"/>
                </a:xfrm>
                <a:prstGeom prst="bentConnector2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9506" name="AutoShape 50"/>
                <p:cNvCxnSpPr>
                  <a:cxnSpLocks noChangeShapeType="1"/>
                  <a:stCxn id="19503" idx="4"/>
                  <a:endCxn id="19471" idx="0"/>
                </p:cNvCxnSpPr>
                <p:nvPr/>
              </p:nvCxnSpPr>
              <p:spPr bwMode="auto">
                <a:xfrm rot="16200000" flipH="1">
                  <a:off x="597" y="3500"/>
                  <a:ext cx="490" cy="730"/>
                </a:xfrm>
                <a:prstGeom prst="bentConnector4">
                  <a:avLst>
                    <a:gd name="adj1" fmla="val 35102"/>
                    <a:gd name="adj2" fmla="val 273"/>
                  </a:avLst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grpSp>
            <p:nvGrpSpPr>
              <p:cNvPr id="19605" name="Group 149"/>
              <p:cNvGrpSpPr>
                <a:grpSpLocks/>
              </p:cNvGrpSpPr>
              <p:nvPr/>
            </p:nvGrpSpPr>
            <p:grpSpPr bwMode="auto">
              <a:xfrm>
                <a:off x="1382" y="3112"/>
                <a:ext cx="699" cy="818"/>
                <a:chOff x="1382" y="3112"/>
                <a:chExt cx="699" cy="818"/>
              </a:xfrm>
            </p:grpSpPr>
            <p:grpSp>
              <p:nvGrpSpPr>
                <p:cNvPr id="19472" name="Group 16"/>
                <p:cNvGrpSpPr>
                  <a:grpSpLocks/>
                </p:cNvGrpSpPr>
                <p:nvPr/>
              </p:nvGrpSpPr>
              <p:grpSpPr bwMode="auto">
                <a:xfrm rot="16200000">
                  <a:off x="1019" y="3475"/>
                  <a:ext cx="817" cy="92"/>
                  <a:chOff x="385" y="3611"/>
                  <a:chExt cx="817" cy="92"/>
                </a:xfrm>
              </p:grpSpPr>
              <p:sp>
                <p:nvSpPr>
                  <p:cNvPr id="19473" name="Arc 17"/>
                  <p:cNvSpPr>
                    <a:spLocks noChangeAspect="1"/>
                  </p:cNvSpPr>
                  <p:nvPr/>
                </p:nvSpPr>
                <p:spPr bwMode="auto">
                  <a:xfrm>
                    <a:off x="612" y="3612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9474" name="Arc 18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521" y="361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9475" name="Arc 19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703" y="3612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9476" name="Arc 20"/>
                  <p:cNvSpPr>
                    <a:spLocks noChangeAspect="1"/>
                  </p:cNvSpPr>
                  <p:nvPr/>
                </p:nvSpPr>
                <p:spPr bwMode="auto">
                  <a:xfrm>
                    <a:off x="793" y="3612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9477" name="Arc 21"/>
                  <p:cNvSpPr>
                    <a:spLocks noChangeAspect="1"/>
                  </p:cNvSpPr>
                  <p:nvPr/>
                </p:nvSpPr>
                <p:spPr bwMode="auto">
                  <a:xfrm>
                    <a:off x="975" y="3612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9478" name="Arc 22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884" y="3612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9479" name="Line 2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85" y="3702"/>
                    <a:ext cx="136" cy="0"/>
                  </a:xfrm>
                  <a:prstGeom prst="line">
                    <a:avLst/>
                  </a:pr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9480" name="Line 2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66" y="3702"/>
                    <a:ext cx="136" cy="0"/>
                  </a:xfrm>
                  <a:prstGeom prst="line">
                    <a:avLst/>
                  </a:pr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</p:grpSp>
            <p:sp>
              <p:nvSpPr>
                <p:cNvPr id="19512" name="Rectangle 56"/>
                <p:cNvSpPr>
                  <a:spLocks noChangeAspect="1" noChangeArrowheads="1"/>
                </p:cNvSpPr>
                <p:nvPr/>
              </p:nvSpPr>
              <p:spPr bwMode="auto">
                <a:xfrm>
                  <a:off x="1927" y="3339"/>
                  <a:ext cx="154" cy="385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cxnSp>
              <p:nvCxnSpPr>
                <p:cNvPr id="19513" name="AutoShape 57"/>
                <p:cNvCxnSpPr>
                  <a:cxnSpLocks noChangeShapeType="1"/>
                  <a:stCxn id="19480" idx="0"/>
                  <a:endCxn id="19512" idx="0"/>
                </p:cNvCxnSpPr>
                <p:nvPr/>
              </p:nvCxnSpPr>
              <p:spPr bwMode="auto">
                <a:xfrm rot="10800000" flipH="1" flipV="1">
                  <a:off x="1466" y="3113"/>
                  <a:ext cx="538" cy="218"/>
                </a:xfrm>
                <a:prstGeom prst="bentConnector4">
                  <a:avLst>
                    <a:gd name="adj1" fmla="val 100370"/>
                    <a:gd name="adj2" fmla="val 83028"/>
                  </a:avLst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9514" name="AutoShape 58"/>
                <p:cNvCxnSpPr>
                  <a:cxnSpLocks noChangeShapeType="1"/>
                  <a:stCxn id="19479" idx="1"/>
                  <a:endCxn id="19512" idx="2"/>
                </p:cNvCxnSpPr>
                <p:nvPr/>
              </p:nvCxnSpPr>
              <p:spPr bwMode="auto">
                <a:xfrm flipV="1">
                  <a:off x="1480" y="3732"/>
                  <a:ext cx="524" cy="198"/>
                </a:xfrm>
                <a:prstGeom prst="bentConnector2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</p:grpSp>
        <p:sp>
          <p:nvSpPr>
            <p:cNvPr id="19573" name="Text Box 117"/>
            <p:cNvSpPr txBox="1">
              <a:spLocks noChangeArrowheads="1"/>
            </p:cNvSpPr>
            <p:nvPr/>
          </p:nvSpPr>
          <p:spPr bwMode="auto">
            <a:xfrm>
              <a:off x="340" y="3385"/>
              <a:ext cx="27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cs-CZ" altLang="cs-CZ" sz="2400" b="1">
                  <a:sym typeface="Symbol" panose="05050102010706020507" pitchFamily="18" charset="2"/>
                </a:rPr>
                <a:t></a:t>
              </a:r>
            </a:p>
          </p:txBody>
        </p:sp>
      </p:grpSp>
      <p:sp>
        <p:nvSpPr>
          <p:cNvPr id="19598" name="Text Box 142"/>
          <p:cNvSpPr txBox="1">
            <a:spLocks noChangeArrowheads="1"/>
          </p:cNvSpPr>
          <p:nvPr/>
        </p:nvSpPr>
        <p:spPr bwMode="auto">
          <a:xfrm>
            <a:off x="3779838" y="6237288"/>
            <a:ext cx="5184775" cy="36671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 u="sng"/>
              <a:t>Toto zapojení nedává fyzikální smysl - PROČ</a:t>
            </a:r>
          </a:p>
        </p:txBody>
      </p:sp>
      <p:sp>
        <p:nvSpPr>
          <p:cNvPr id="19599" name="AutoShape 143"/>
          <p:cNvSpPr>
            <a:spLocks noChangeArrowheads="1"/>
          </p:cNvSpPr>
          <p:nvPr/>
        </p:nvSpPr>
        <p:spPr bwMode="auto">
          <a:xfrm>
            <a:off x="3851275" y="5445125"/>
            <a:ext cx="360363" cy="431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FFFF"/>
          </a:solidFill>
          <a:ln w="25400">
            <a:solidFill>
              <a:srgbClr val="00FFFF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19615" name="Group 159"/>
          <p:cNvGrpSpPr>
            <a:grpSpLocks/>
          </p:cNvGrpSpPr>
          <p:nvPr/>
        </p:nvGrpSpPr>
        <p:grpSpPr bwMode="auto">
          <a:xfrm>
            <a:off x="3995738" y="4017963"/>
            <a:ext cx="4608512" cy="1933575"/>
            <a:chOff x="2517" y="2531"/>
            <a:chExt cx="2903" cy="1218"/>
          </a:xfrm>
        </p:grpSpPr>
        <p:grpSp>
          <p:nvGrpSpPr>
            <p:cNvPr id="19614" name="Group 158"/>
            <p:cNvGrpSpPr>
              <a:grpSpLocks/>
            </p:cNvGrpSpPr>
            <p:nvPr/>
          </p:nvGrpSpPr>
          <p:grpSpPr bwMode="auto">
            <a:xfrm>
              <a:off x="2517" y="2531"/>
              <a:ext cx="2903" cy="1218"/>
              <a:chOff x="2517" y="2531"/>
              <a:chExt cx="2903" cy="1218"/>
            </a:xfrm>
          </p:grpSpPr>
          <p:sp>
            <p:nvSpPr>
              <p:cNvPr id="19565" name="Line 109"/>
              <p:cNvSpPr>
                <a:spLocks noChangeShapeType="1"/>
              </p:cNvSpPr>
              <p:nvPr/>
            </p:nvSpPr>
            <p:spPr bwMode="auto">
              <a:xfrm>
                <a:off x="2744" y="3067"/>
                <a:ext cx="0" cy="40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9566" name="Text Box 110"/>
              <p:cNvSpPr txBox="1">
                <a:spLocks noChangeArrowheads="1"/>
              </p:cNvSpPr>
              <p:nvPr/>
            </p:nvSpPr>
            <p:spPr bwMode="auto">
              <a:xfrm>
                <a:off x="2517" y="3113"/>
                <a:ext cx="227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cs-CZ" altLang="cs-CZ" sz="1800"/>
                  <a:t>U</a:t>
                </a:r>
                <a:r>
                  <a:rPr lang="cs-CZ" altLang="cs-CZ" sz="1800" baseline="-25000"/>
                  <a:t>1</a:t>
                </a:r>
              </a:p>
            </p:txBody>
          </p:sp>
          <p:sp>
            <p:nvSpPr>
              <p:cNvPr id="19567" name="Line 111"/>
              <p:cNvSpPr>
                <a:spLocks noChangeShapeType="1"/>
              </p:cNvSpPr>
              <p:nvPr/>
            </p:nvSpPr>
            <p:spPr bwMode="auto">
              <a:xfrm>
                <a:off x="3470" y="2750"/>
                <a:ext cx="22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9568" name="Text Box 112"/>
              <p:cNvSpPr txBox="1">
                <a:spLocks noChangeArrowheads="1"/>
              </p:cNvSpPr>
              <p:nvPr/>
            </p:nvSpPr>
            <p:spPr bwMode="auto">
              <a:xfrm>
                <a:off x="3379" y="2531"/>
                <a:ext cx="227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cs-CZ" altLang="cs-CZ" sz="1800"/>
                  <a:t>I</a:t>
                </a:r>
                <a:r>
                  <a:rPr lang="cs-CZ" altLang="cs-CZ" sz="1800" baseline="-25000"/>
                  <a:t>1</a:t>
                </a:r>
              </a:p>
            </p:txBody>
          </p:sp>
          <p:sp>
            <p:nvSpPr>
              <p:cNvPr id="19569" name="Line 113"/>
              <p:cNvSpPr>
                <a:spLocks noChangeShapeType="1"/>
              </p:cNvSpPr>
              <p:nvPr/>
            </p:nvSpPr>
            <p:spPr bwMode="auto">
              <a:xfrm rot="10800000">
                <a:off x="4196" y="2749"/>
                <a:ext cx="22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9570" name="Text Box 114"/>
              <p:cNvSpPr txBox="1">
                <a:spLocks noChangeArrowheads="1"/>
              </p:cNvSpPr>
              <p:nvPr/>
            </p:nvSpPr>
            <p:spPr bwMode="auto">
              <a:xfrm>
                <a:off x="4332" y="2568"/>
                <a:ext cx="227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cs-CZ" altLang="cs-CZ" sz="1800"/>
                  <a:t>I</a:t>
                </a:r>
                <a:r>
                  <a:rPr lang="cs-CZ" altLang="cs-CZ" sz="1800" baseline="-25000"/>
                  <a:t>2</a:t>
                </a:r>
              </a:p>
            </p:txBody>
          </p:sp>
          <p:sp>
            <p:nvSpPr>
              <p:cNvPr id="19571" name="Text Box 115"/>
              <p:cNvSpPr txBox="1">
                <a:spLocks noChangeArrowheads="1"/>
              </p:cNvSpPr>
              <p:nvPr/>
            </p:nvSpPr>
            <p:spPr bwMode="auto">
              <a:xfrm>
                <a:off x="5193" y="3113"/>
                <a:ext cx="227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cs-CZ" altLang="cs-CZ" sz="1800"/>
                  <a:t>U</a:t>
                </a:r>
                <a:r>
                  <a:rPr lang="cs-CZ" altLang="cs-CZ" sz="1800" baseline="-25000"/>
                  <a:t>2</a:t>
                </a:r>
              </a:p>
            </p:txBody>
          </p:sp>
          <p:sp>
            <p:nvSpPr>
              <p:cNvPr id="19572" name="Line 116"/>
              <p:cNvSpPr>
                <a:spLocks noChangeShapeType="1"/>
              </p:cNvSpPr>
              <p:nvPr/>
            </p:nvSpPr>
            <p:spPr bwMode="auto">
              <a:xfrm>
                <a:off x="5148" y="3067"/>
                <a:ext cx="0" cy="40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9597" name="Group 141"/>
              <p:cNvGrpSpPr>
                <a:grpSpLocks/>
              </p:cNvGrpSpPr>
              <p:nvPr/>
            </p:nvGrpSpPr>
            <p:grpSpPr bwMode="auto">
              <a:xfrm>
                <a:off x="2880" y="2750"/>
                <a:ext cx="2195" cy="999"/>
                <a:chOff x="2880" y="2750"/>
                <a:chExt cx="2195" cy="999"/>
              </a:xfrm>
            </p:grpSpPr>
            <p:grpSp>
              <p:nvGrpSpPr>
                <p:cNvPr id="19564" name="Group 108"/>
                <p:cNvGrpSpPr>
                  <a:grpSpLocks/>
                </p:cNvGrpSpPr>
                <p:nvPr/>
              </p:nvGrpSpPr>
              <p:grpSpPr bwMode="auto">
                <a:xfrm>
                  <a:off x="2880" y="2750"/>
                  <a:ext cx="2195" cy="999"/>
                  <a:chOff x="2880" y="2840"/>
                  <a:chExt cx="2195" cy="999"/>
                </a:xfrm>
              </p:grpSpPr>
              <p:grpSp>
                <p:nvGrpSpPr>
                  <p:cNvPr id="19543" name="Group 87"/>
                  <p:cNvGrpSpPr>
                    <a:grpSpLocks/>
                  </p:cNvGrpSpPr>
                  <p:nvPr/>
                </p:nvGrpSpPr>
                <p:grpSpPr bwMode="auto">
                  <a:xfrm>
                    <a:off x="3967" y="2931"/>
                    <a:ext cx="92" cy="816"/>
                    <a:chOff x="3920" y="2795"/>
                    <a:chExt cx="92" cy="816"/>
                  </a:xfrm>
                </p:grpSpPr>
                <p:sp>
                  <p:nvSpPr>
                    <p:cNvPr id="19526" name="Arc 70"/>
                    <p:cNvSpPr>
                      <a:spLocks noChangeAspect="1"/>
                    </p:cNvSpPr>
                    <p:nvPr/>
                  </p:nvSpPr>
                  <p:spPr bwMode="auto">
                    <a:xfrm rot="5400000">
                      <a:off x="3920" y="3022"/>
                      <a:ext cx="91" cy="91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22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19527" name="Arc 71"/>
                    <p:cNvSpPr>
                      <a:spLocks noChangeAspect="1"/>
                    </p:cNvSpPr>
                    <p:nvPr/>
                  </p:nvSpPr>
                  <p:spPr bwMode="auto">
                    <a:xfrm rot="21600000">
                      <a:off x="3921" y="2931"/>
                      <a:ext cx="91" cy="91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22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19528" name="Arc 72"/>
                    <p:cNvSpPr>
                      <a:spLocks noChangeAspect="1"/>
                    </p:cNvSpPr>
                    <p:nvPr/>
                  </p:nvSpPr>
                  <p:spPr bwMode="auto">
                    <a:xfrm rot="21600000">
                      <a:off x="3920" y="3113"/>
                      <a:ext cx="91" cy="91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22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19529" name="Arc 73"/>
                    <p:cNvSpPr>
                      <a:spLocks noChangeAspect="1"/>
                    </p:cNvSpPr>
                    <p:nvPr/>
                  </p:nvSpPr>
                  <p:spPr bwMode="auto">
                    <a:xfrm rot="5400000">
                      <a:off x="3920" y="3203"/>
                      <a:ext cx="91" cy="91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22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19530" name="Arc 74"/>
                    <p:cNvSpPr>
                      <a:spLocks noChangeAspect="1"/>
                    </p:cNvSpPr>
                    <p:nvPr/>
                  </p:nvSpPr>
                  <p:spPr bwMode="auto">
                    <a:xfrm rot="5400000">
                      <a:off x="3920" y="3385"/>
                      <a:ext cx="91" cy="91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22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19531" name="Arc 75"/>
                    <p:cNvSpPr>
                      <a:spLocks noChangeAspect="1"/>
                    </p:cNvSpPr>
                    <p:nvPr/>
                  </p:nvSpPr>
                  <p:spPr bwMode="auto">
                    <a:xfrm rot="21600000">
                      <a:off x="3920" y="3294"/>
                      <a:ext cx="91" cy="91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22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19532" name="Line 76"/>
                    <p:cNvSpPr>
                      <a:spLocks noChangeShapeType="1"/>
                    </p:cNvSpPr>
                    <p:nvPr/>
                  </p:nvSpPr>
                  <p:spPr bwMode="auto">
                    <a:xfrm rot="5400000" flipH="1">
                      <a:off x="3854" y="2863"/>
                      <a:ext cx="136" cy="0"/>
                    </a:xfrm>
                    <a:prstGeom prst="line">
                      <a:avLst/>
                    </a:prstGeom>
                    <a:noFill/>
                    <a:ln w="222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19533" name="Line 77"/>
                    <p:cNvSpPr>
                      <a:spLocks noChangeShapeType="1"/>
                    </p:cNvSpPr>
                    <p:nvPr/>
                  </p:nvSpPr>
                  <p:spPr bwMode="auto">
                    <a:xfrm rot="5400000" flipH="1">
                      <a:off x="3855" y="3543"/>
                      <a:ext cx="136" cy="0"/>
                    </a:xfrm>
                    <a:prstGeom prst="line">
                      <a:avLst/>
                    </a:prstGeom>
                    <a:noFill/>
                    <a:ln w="222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</p:grpSp>
              <p:sp>
                <p:nvSpPr>
                  <p:cNvPr id="19540" name="Oval 8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880" y="3157"/>
                    <a:ext cx="363" cy="363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9546" name="Rectangle 9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921" y="3146"/>
                    <a:ext cx="154" cy="385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9558" name="Oval 102"/>
                  <p:cNvSpPr>
                    <a:spLocks noChangeArrowheads="1"/>
                  </p:cNvSpPr>
                  <p:nvPr/>
                </p:nvSpPr>
                <p:spPr bwMode="auto">
                  <a:xfrm>
                    <a:off x="3923" y="3748"/>
                    <a:ext cx="91" cy="91"/>
                  </a:xfrm>
                  <a:prstGeom prst="ellipse">
                    <a:avLst/>
                  </a:prstGeom>
                  <a:solidFill>
                    <a:schemeClr val="tx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9559" name="Oval 103"/>
                  <p:cNvSpPr>
                    <a:spLocks noChangeArrowheads="1"/>
                  </p:cNvSpPr>
                  <p:nvPr/>
                </p:nvSpPr>
                <p:spPr bwMode="auto">
                  <a:xfrm>
                    <a:off x="3923" y="2840"/>
                    <a:ext cx="91" cy="91"/>
                  </a:xfrm>
                  <a:prstGeom prst="ellipse">
                    <a:avLst/>
                  </a:prstGeom>
                  <a:solidFill>
                    <a:schemeClr val="tx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cxnSp>
                <p:nvCxnSpPr>
                  <p:cNvPr id="19560" name="AutoShape 104"/>
                  <p:cNvCxnSpPr>
                    <a:cxnSpLocks noChangeShapeType="1"/>
                    <a:stCxn id="19540" idx="0"/>
                    <a:endCxn id="19559" idx="2"/>
                  </p:cNvCxnSpPr>
                  <p:nvPr/>
                </p:nvCxnSpPr>
                <p:spPr bwMode="auto">
                  <a:xfrm rot="16200000">
                    <a:off x="3361" y="2587"/>
                    <a:ext cx="263" cy="861"/>
                  </a:xfrm>
                  <a:prstGeom prst="bentConnector2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9561" name="AutoShape 105"/>
                  <p:cNvCxnSpPr>
                    <a:cxnSpLocks noChangeShapeType="1"/>
                    <a:stCxn id="19540" idx="4"/>
                    <a:endCxn id="19558" idx="2"/>
                  </p:cNvCxnSpPr>
                  <p:nvPr/>
                </p:nvCxnSpPr>
                <p:spPr bwMode="auto">
                  <a:xfrm rot="16200000" flipH="1">
                    <a:off x="3360" y="3230"/>
                    <a:ext cx="266" cy="861"/>
                  </a:xfrm>
                  <a:prstGeom prst="bentConnector2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9562" name="AutoShape 106"/>
                  <p:cNvCxnSpPr>
                    <a:cxnSpLocks noChangeShapeType="1"/>
                    <a:stCxn id="19559" idx="6"/>
                    <a:endCxn id="19546" idx="0"/>
                  </p:cNvCxnSpPr>
                  <p:nvPr/>
                </p:nvCxnSpPr>
                <p:spPr bwMode="auto">
                  <a:xfrm>
                    <a:off x="4014" y="2886"/>
                    <a:ext cx="984" cy="252"/>
                  </a:xfrm>
                  <a:prstGeom prst="bentConnector2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9563" name="AutoShape 107"/>
                  <p:cNvCxnSpPr>
                    <a:cxnSpLocks noChangeShapeType="1"/>
                    <a:stCxn id="19546" idx="2"/>
                    <a:endCxn id="19558" idx="6"/>
                  </p:cNvCxnSpPr>
                  <p:nvPr/>
                </p:nvCxnSpPr>
                <p:spPr bwMode="auto">
                  <a:xfrm rot="5400000">
                    <a:off x="4378" y="3175"/>
                    <a:ext cx="255" cy="984"/>
                  </a:xfrm>
                  <a:prstGeom prst="bentConnector2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</p:grpSp>
            <p:sp>
              <p:nvSpPr>
                <p:cNvPr id="19595" name="Text Box 139"/>
                <p:cNvSpPr txBox="1">
                  <a:spLocks noChangeArrowheads="1"/>
                </p:cNvSpPr>
                <p:nvPr/>
              </p:nvSpPr>
              <p:spPr bwMode="auto">
                <a:xfrm>
                  <a:off x="2925" y="3113"/>
                  <a:ext cx="272" cy="23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  <a:buFontTx/>
                    <a:buNone/>
                  </a:pPr>
                  <a:r>
                    <a:rPr lang="cs-CZ" altLang="cs-CZ" sz="2400" b="1">
                      <a:sym typeface="Symbol" panose="05050102010706020507" pitchFamily="18" charset="2"/>
                    </a:rPr>
                    <a:t></a:t>
                  </a:r>
                </a:p>
              </p:txBody>
            </p:sp>
          </p:grpSp>
          <p:sp>
            <p:nvSpPr>
              <p:cNvPr id="19600" name="Line 144"/>
              <p:cNvSpPr>
                <a:spLocks noChangeShapeType="1"/>
              </p:cNvSpPr>
              <p:nvPr/>
            </p:nvSpPr>
            <p:spPr bwMode="auto">
              <a:xfrm>
                <a:off x="3878" y="3059"/>
                <a:ext cx="0" cy="40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9601" name="Text Box 145"/>
              <p:cNvSpPr txBox="1">
                <a:spLocks noChangeArrowheads="1"/>
              </p:cNvSpPr>
              <p:nvPr/>
            </p:nvSpPr>
            <p:spPr bwMode="auto">
              <a:xfrm>
                <a:off x="3606" y="3022"/>
                <a:ext cx="227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cs-CZ" altLang="cs-CZ" sz="1800"/>
                  <a:t>U</a:t>
                </a:r>
                <a:r>
                  <a:rPr lang="cs-CZ" altLang="cs-CZ" sz="1800" baseline="-25000"/>
                  <a:t>i1</a:t>
                </a:r>
              </a:p>
            </p:txBody>
          </p:sp>
          <p:sp>
            <p:nvSpPr>
              <p:cNvPr id="19602" name="Line 146"/>
              <p:cNvSpPr>
                <a:spLocks noChangeShapeType="1"/>
              </p:cNvSpPr>
              <p:nvPr/>
            </p:nvSpPr>
            <p:spPr bwMode="auto">
              <a:xfrm>
                <a:off x="4150" y="3067"/>
                <a:ext cx="0" cy="40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9603" name="Text Box 147"/>
              <p:cNvSpPr txBox="1">
                <a:spLocks noChangeArrowheads="1"/>
              </p:cNvSpPr>
              <p:nvPr/>
            </p:nvSpPr>
            <p:spPr bwMode="auto">
              <a:xfrm>
                <a:off x="4150" y="3022"/>
                <a:ext cx="227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cs-CZ" altLang="cs-CZ" sz="1800"/>
                  <a:t>U</a:t>
                </a:r>
                <a:r>
                  <a:rPr lang="cs-CZ" altLang="cs-CZ" sz="1800" baseline="-25000"/>
                  <a:t>i2</a:t>
                </a:r>
              </a:p>
            </p:txBody>
          </p:sp>
        </p:grpSp>
        <p:sp>
          <p:nvSpPr>
            <p:cNvPr id="19613" name="Text Box 157"/>
            <p:cNvSpPr txBox="1">
              <a:spLocks noChangeArrowheads="1"/>
            </p:cNvSpPr>
            <p:nvPr/>
          </p:nvSpPr>
          <p:spPr bwMode="auto">
            <a:xfrm>
              <a:off x="4150" y="3430"/>
              <a:ext cx="635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cs-CZ" altLang="cs-CZ" sz="1800" b="1"/>
                <a:t>X</a:t>
              </a:r>
              <a:r>
                <a:rPr lang="cs-CZ" altLang="cs-CZ" sz="1800" b="1" baseline="-25000">
                  <a:sym typeface="Symbol" panose="05050102010706020507" pitchFamily="18" charset="2"/>
                </a:rPr>
                <a:t></a:t>
              </a:r>
              <a:r>
                <a:rPr lang="cs-CZ" altLang="cs-CZ" sz="1800" b="1">
                  <a:sym typeface="Symbol" panose="05050102010706020507" pitchFamily="18" charset="2"/>
                </a:rPr>
                <a:t></a:t>
              </a:r>
              <a:endParaRPr lang="cs-CZ" altLang="cs-CZ" sz="1800" b="1" baseline="-25000">
                <a:sym typeface="Symbol" panose="05050102010706020507" pitchFamily="18" charset="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9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94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94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94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94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94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9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9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9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9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9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9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9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9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95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95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9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  <p:bldP spid="19598" grpId="0"/>
      <p:bldP spid="1959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7" name="Rectangle 37"/>
          <p:cNvSpPr>
            <a:spLocks noChangeArrowheads="1"/>
          </p:cNvSpPr>
          <p:nvPr/>
        </p:nvSpPr>
        <p:spPr bwMode="auto">
          <a:xfrm>
            <a:off x="179388" y="188913"/>
            <a:ext cx="8785225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cs-CZ" altLang="cs-CZ" sz="4000" b="1" u="sng"/>
              <a:t>Ideální transformátor </a:t>
            </a:r>
          </a:p>
        </p:txBody>
      </p:sp>
      <p:sp>
        <p:nvSpPr>
          <p:cNvPr id="20524" name="Text Box 44"/>
          <p:cNvSpPr txBox="1">
            <a:spLocks noChangeArrowheads="1"/>
          </p:cNvSpPr>
          <p:nvPr/>
        </p:nvSpPr>
        <p:spPr bwMode="auto">
          <a:xfrm>
            <a:off x="2949575" y="4594225"/>
            <a:ext cx="3603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/>
              <a:t>I</a:t>
            </a:r>
            <a:r>
              <a:rPr lang="cs-CZ" altLang="cs-CZ" sz="1800" baseline="-25000"/>
              <a:t>21</a:t>
            </a:r>
          </a:p>
        </p:txBody>
      </p:sp>
      <p:sp>
        <p:nvSpPr>
          <p:cNvPr id="20525" name="Text Box 45"/>
          <p:cNvSpPr txBox="1">
            <a:spLocks noChangeArrowheads="1"/>
          </p:cNvSpPr>
          <p:nvPr/>
        </p:nvSpPr>
        <p:spPr bwMode="auto">
          <a:xfrm>
            <a:off x="4283075" y="5589588"/>
            <a:ext cx="3603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/>
              <a:t>U</a:t>
            </a:r>
            <a:r>
              <a:rPr lang="cs-CZ" altLang="cs-CZ" sz="1800" baseline="-25000"/>
              <a:t>21</a:t>
            </a:r>
          </a:p>
        </p:txBody>
      </p:sp>
      <p:grpSp>
        <p:nvGrpSpPr>
          <p:cNvPr id="20568" name="Group 88"/>
          <p:cNvGrpSpPr>
            <a:grpSpLocks/>
          </p:cNvGrpSpPr>
          <p:nvPr/>
        </p:nvGrpSpPr>
        <p:grpSpPr bwMode="auto">
          <a:xfrm>
            <a:off x="34925" y="4581525"/>
            <a:ext cx="4176713" cy="1933575"/>
            <a:chOff x="22" y="2886"/>
            <a:chExt cx="2631" cy="1218"/>
          </a:xfrm>
        </p:grpSpPr>
        <p:sp>
          <p:nvSpPr>
            <p:cNvPr id="20523" name="Line 43"/>
            <p:cNvSpPr>
              <a:spLocks noChangeShapeType="1"/>
            </p:cNvSpPr>
            <p:nvPr/>
          </p:nvSpPr>
          <p:spPr bwMode="auto">
            <a:xfrm rot="10800000">
              <a:off x="1701" y="3104"/>
              <a:ext cx="22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26" name="Line 46"/>
            <p:cNvSpPr>
              <a:spLocks noChangeShapeType="1"/>
            </p:cNvSpPr>
            <p:nvPr/>
          </p:nvSpPr>
          <p:spPr bwMode="auto">
            <a:xfrm>
              <a:off x="2653" y="3422"/>
              <a:ext cx="0" cy="40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20567" name="Group 87"/>
            <p:cNvGrpSpPr>
              <a:grpSpLocks/>
            </p:cNvGrpSpPr>
            <p:nvPr/>
          </p:nvGrpSpPr>
          <p:grpSpPr bwMode="auto">
            <a:xfrm>
              <a:off x="22" y="2886"/>
              <a:ext cx="2558" cy="1218"/>
              <a:chOff x="22" y="2886"/>
              <a:chExt cx="2558" cy="1218"/>
            </a:xfrm>
          </p:grpSpPr>
          <p:sp>
            <p:nvSpPr>
              <p:cNvPr id="20519" name="Line 39"/>
              <p:cNvSpPr>
                <a:spLocks noChangeShapeType="1"/>
              </p:cNvSpPr>
              <p:nvPr/>
            </p:nvSpPr>
            <p:spPr bwMode="auto">
              <a:xfrm>
                <a:off x="249" y="3422"/>
                <a:ext cx="0" cy="40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20" name="Text Box 40"/>
              <p:cNvSpPr txBox="1">
                <a:spLocks noChangeArrowheads="1"/>
              </p:cNvSpPr>
              <p:nvPr/>
            </p:nvSpPr>
            <p:spPr bwMode="auto">
              <a:xfrm>
                <a:off x="22" y="3468"/>
                <a:ext cx="227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cs-CZ" altLang="cs-CZ" sz="1800"/>
                  <a:t>U</a:t>
                </a:r>
                <a:r>
                  <a:rPr lang="cs-CZ" altLang="cs-CZ" sz="1800" baseline="-25000"/>
                  <a:t>1</a:t>
                </a:r>
              </a:p>
            </p:txBody>
          </p:sp>
          <p:sp>
            <p:nvSpPr>
              <p:cNvPr id="20521" name="Line 41"/>
              <p:cNvSpPr>
                <a:spLocks noChangeShapeType="1"/>
              </p:cNvSpPr>
              <p:nvPr/>
            </p:nvSpPr>
            <p:spPr bwMode="auto">
              <a:xfrm>
                <a:off x="975" y="3105"/>
                <a:ext cx="22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22" name="Text Box 42"/>
              <p:cNvSpPr txBox="1">
                <a:spLocks noChangeArrowheads="1"/>
              </p:cNvSpPr>
              <p:nvPr/>
            </p:nvSpPr>
            <p:spPr bwMode="auto">
              <a:xfrm>
                <a:off x="884" y="2886"/>
                <a:ext cx="227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cs-CZ" altLang="cs-CZ" sz="1800"/>
                  <a:t>I</a:t>
                </a:r>
                <a:r>
                  <a:rPr lang="cs-CZ" altLang="cs-CZ" sz="1800" baseline="-25000"/>
                  <a:t>1</a:t>
                </a:r>
              </a:p>
            </p:txBody>
          </p:sp>
          <p:grpSp>
            <p:nvGrpSpPr>
              <p:cNvPr id="20527" name="Group 47"/>
              <p:cNvGrpSpPr>
                <a:grpSpLocks/>
              </p:cNvGrpSpPr>
              <p:nvPr/>
            </p:nvGrpSpPr>
            <p:grpSpPr bwMode="auto">
              <a:xfrm>
                <a:off x="385" y="3105"/>
                <a:ext cx="2195" cy="999"/>
                <a:chOff x="2880" y="2750"/>
                <a:chExt cx="2195" cy="999"/>
              </a:xfrm>
            </p:grpSpPr>
            <p:grpSp>
              <p:nvGrpSpPr>
                <p:cNvPr id="20528" name="Group 48"/>
                <p:cNvGrpSpPr>
                  <a:grpSpLocks/>
                </p:cNvGrpSpPr>
                <p:nvPr/>
              </p:nvGrpSpPr>
              <p:grpSpPr bwMode="auto">
                <a:xfrm>
                  <a:off x="2880" y="2750"/>
                  <a:ext cx="2195" cy="999"/>
                  <a:chOff x="2880" y="2840"/>
                  <a:chExt cx="2195" cy="999"/>
                </a:xfrm>
              </p:grpSpPr>
              <p:grpSp>
                <p:nvGrpSpPr>
                  <p:cNvPr id="20529" name="Group 49"/>
                  <p:cNvGrpSpPr>
                    <a:grpSpLocks/>
                  </p:cNvGrpSpPr>
                  <p:nvPr/>
                </p:nvGrpSpPr>
                <p:grpSpPr bwMode="auto">
                  <a:xfrm>
                    <a:off x="3967" y="2931"/>
                    <a:ext cx="92" cy="816"/>
                    <a:chOff x="3920" y="2795"/>
                    <a:chExt cx="92" cy="816"/>
                  </a:xfrm>
                </p:grpSpPr>
                <p:sp>
                  <p:nvSpPr>
                    <p:cNvPr id="20530" name="Arc 50"/>
                    <p:cNvSpPr>
                      <a:spLocks noChangeAspect="1"/>
                    </p:cNvSpPr>
                    <p:nvPr/>
                  </p:nvSpPr>
                  <p:spPr bwMode="auto">
                    <a:xfrm rot="5400000">
                      <a:off x="3920" y="3022"/>
                      <a:ext cx="91" cy="91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22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0531" name="Arc 51"/>
                    <p:cNvSpPr>
                      <a:spLocks noChangeAspect="1"/>
                    </p:cNvSpPr>
                    <p:nvPr/>
                  </p:nvSpPr>
                  <p:spPr bwMode="auto">
                    <a:xfrm rot="21600000">
                      <a:off x="3921" y="2931"/>
                      <a:ext cx="91" cy="91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22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0532" name="Arc 52"/>
                    <p:cNvSpPr>
                      <a:spLocks noChangeAspect="1"/>
                    </p:cNvSpPr>
                    <p:nvPr/>
                  </p:nvSpPr>
                  <p:spPr bwMode="auto">
                    <a:xfrm rot="21600000">
                      <a:off x="3920" y="3113"/>
                      <a:ext cx="91" cy="91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22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0533" name="Arc 53"/>
                    <p:cNvSpPr>
                      <a:spLocks noChangeAspect="1"/>
                    </p:cNvSpPr>
                    <p:nvPr/>
                  </p:nvSpPr>
                  <p:spPr bwMode="auto">
                    <a:xfrm rot="5400000">
                      <a:off x="3920" y="3203"/>
                      <a:ext cx="91" cy="91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22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0534" name="Arc 54"/>
                    <p:cNvSpPr>
                      <a:spLocks noChangeAspect="1"/>
                    </p:cNvSpPr>
                    <p:nvPr/>
                  </p:nvSpPr>
                  <p:spPr bwMode="auto">
                    <a:xfrm rot="5400000">
                      <a:off x="3920" y="3385"/>
                      <a:ext cx="91" cy="91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22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0535" name="Arc 55"/>
                    <p:cNvSpPr>
                      <a:spLocks noChangeAspect="1"/>
                    </p:cNvSpPr>
                    <p:nvPr/>
                  </p:nvSpPr>
                  <p:spPr bwMode="auto">
                    <a:xfrm rot="21600000">
                      <a:off x="3920" y="3294"/>
                      <a:ext cx="91" cy="91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22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0536" name="Line 56"/>
                    <p:cNvSpPr>
                      <a:spLocks noChangeShapeType="1"/>
                    </p:cNvSpPr>
                    <p:nvPr/>
                  </p:nvSpPr>
                  <p:spPr bwMode="auto">
                    <a:xfrm rot="5400000" flipH="1">
                      <a:off x="3854" y="2863"/>
                      <a:ext cx="136" cy="0"/>
                    </a:xfrm>
                    <a:prstGeom prst="line">
                      <a:avLst/>
                    </a:prstGeom>
                    <a:noFill/>
                    <a:ln w="222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0537" name="Line 57"/>
                    <p:cNvSpPr>
                      <a:spLocks noChangeShapeType="1"/>
                    </p:cNvSpPr>
                    <p:nvPr/>
                  </p:nvSpPr>
                  <p:spPr bwMode="auto">
                    <a:xfrm rot="5400000" flipH="1">
                      <a:off x="3855" y="3543"/>
                      <a:ext cx="136" cy="0"/>
                    </a:xfrm>
                    <a:prstGeom prst="line">
                      <a:avLst/>
                    </a:prstGeom>
                    <a:noFill/>
                    <a:ln w="222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</p:grpSp>
              <p:sp>
                <p:nvSpPr>
                  <p:cNvPr id="20538" name="Oval 5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880" y="3157"/>
                    <a:ext cx="363" cy="363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20539" name="Rectangle 5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921" y="3146"/>
                    <a:ext cx="154" cy="385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20540" name="Oval 60"/>
                  <p:cNvSpPr>
                    <a:spLocks noChangeArrowheads="1"/>
                  </p:cNvSpPr>
                  <p:nvPr/>
                </p:nvSpPr>
                <p:spPr bwMode="auto">
                  <a:xfrm>
                    <a:off x="3923" y="3748"/>
                    <a:ext cx="91" cy="91"/>
                  </a:xfrm>
                  <a:prstGeom prst="ellipse">
                    <a:avLst/>
                  </a:prstGeom>
                  <a:solidFill>
                    <a:schemeClr val="tx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20541" name="Oval 61"/>
                  <p:cNvSpPr>
                    <a:spLocks noChangeArrowheads="1"/>
                  </p:cNvSpPr>
                  <p:nvPr/>
                </p:nvSpPr>
                <p:spPr bwMode="auto">
                  <a:xfrm>
                    <a:off x="3923" y="2840"/>
                    <a:ext cx="91" cy="91"/>
                  </a:xfrm>
                  <a:prstGeom prst="ellipse">
                    <a:avLst/>
                  </a:prstGeom>
                  <a:solidFill>
                    <a:schemeClr val="tx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cxnSp>
                <p:nvCxnSpPr>
                  <p:cNvPr id="20542" name="AutoShape 62"/>
                  <p:cNvCxnSpPr>
                    <a:cxnSpLocks noChangeShapeType="1"/>
                    <a:stCxn id="20538" idx="0"/>
                    <a:endCxn id="20541" idx="2"/>
                  </p:cNvCxnSpPr>
                  <p:nvPr/>
                </p:nvCxnSpPr>
                <p:spPr bwMode="auto">
                  <a:xfrm rot="16200000">
                    <a:off x="3361" y="2587"/>
                    <a:ext cx="263" cy="861"/>
                  </a:xfrm>
                  <a:prstGeom prst="bentConnector2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20543" name="AutoShape 63"/>
                  <p:cNvCxnSpPr>
                    <a:cxnSpLocks noChangeShapeType="1"/>
                    <a:stCxn id="20538" idx="4"/>
                    <a:endCxn id="20540" idx="2"/>
                  </p:cNvCxnSpPr>
                  <p:nvPr/>
                </p:nvCxnSpPr>
                <p:spPr bwMode="auto">
                  <a:xfrm rot="16200000" flipH="1">
                    <a:off x="3360" y="3230"/>
                    <a:ext cx="266" cy="861"/>
                  </a:xfrm>
                  <a:prstGeom prst="bentConnector2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20544" name="AutoShape 64"/>
                  <p:cNvCxnSpPr>
                    <a:cxnSpLocks noChangeShapeType="1"/>
                    <a:stCxn id="20541" idx="6"/>
                    <a:endCxn id="20539" idx="0"/>
                  </p:cNvCxnSpPr>
                  <p:nvPr/>
                </p:nvCxnSpPr>
                <p:spPr bwMode="auto">
                  <a:xfrm>
                    <a:off x="4014" y="2886"/>
                    <a:ext cx="984" cy="252"/>
                  </a:xfrm>
                  <a:prstGeom prst="bentConnector2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20545" name="AutoShape 65"/>
                  <p:cNvCxnSpPr>
                    <a:cxnSpLocks noChangeShapeType="1"/>
                    <a:stCxn id="20539" idx="2"/>
                    <a:endCxn id="20540" idx="6"/>
                  </p:cNvCxnSpPr>
                  <p:nvPr/>
                </p:nvCxnSpPr>
                <p:spPr bwMode="auto">
                  <a:xfrm rot="5400000">
                    <a:off x="4378" y="3175"/>
                    <a:ext cx="255" cy="984"/>
                  </a:xfrm>
                  <a:prstGeom prst="bentConnector2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</p:grpSp>
            <p:sp>
              <p:nvSpPr>
                <p:cNvPr id="20546" name="Text Box 66"/>
                <p:cNvSpPr txBox="1">
                  <a:spLocks noChangeArrowheads="1"/>
                </p:cNvSpPr>
                <p:nvPr/>
              </p:nvSpPr>
              <p:spPr bwMode="auto">
                <a:xfrm>
                  <a:off x="2925" y="3113"/>
                  <a:ext cx="272" cy="23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  <a:buFontTx/>
                    <a:buNone/>
                  </a:pPr>
                  <a:r>
                    <a:rPr lang="cs-CZ" altLang="cs-CZ" sz="2400" b="1">
                      <a:sym typeface="Symbol" panose="05050102010706020507" pitchFamily="18" charset="2"/>
                    </a:rPr>
                    <a:t></a:t>
                  </a:r>
                </a:p>
              </p:txBody>
            </p:sp>
          </p:grpSp>
          <p:sp>
            <p:nvSpPr>
              <p:cNvPr id="20547" name="Line 67"/>
              <p:cNvSpPr>
                <a:spLocks noChangeShapeType="1"/>
              </p:cNvSpPr>
              <p:nvPr/>
            </p:nvSpPr>
            <p:spPr bwMode="auto">
              <a:xfrm>
                <a:off x="1383" y="3414"/>
                <a:ext cx="0" cy="40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48" name="Text Box 68"/>
              <p:cNvSpPr txBox="1">
                <a:spLocks noChangeArrowheads="1"/>
              </p:cNvSpPr>
              <p:nvPr/>
            </p:nvSpPr>
            <p:spPr bwMode="auto">
              <a:xfrm>
                <a:off x="1111" y="3513"/>
                <a:ext cx="227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cs-CZ" altLang="cs-CZ" sz="1800"/>
                  <a:t>U</a:t>
                </a:r>
                <a:r>
                  <a:rPr lang="cs-CZ" altLang="cs-CZ" sz="1800" baseline="-25000"/>
                  <a:t>i1</a:t>
                </a:r>
              </a:p>
            </p:txBody>
          </p:sp>
        </p:grpSp>
        <p:sp>
          <p:nvSpPr>
            <p:cNvPr id="20549" name="Line 69"/>
            <p:cNvSpPr>
              <a:spLocks noChangeShapeType="1"/>
            </p:cNvSpPr>
            <p:nvPr/>
          </p:nvSpPr>
          <p:spPr bwMode="auto">
            <a:xfrm>
              <a:off x="1655" y="3422"/>
              <a:ext cx="0" cy="40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0550" name="Text Box 70"/>
          <p:cNvSpPr txBox="1">
            <a:spLocks noChangeArrowheads="1"/>
          </p:cNvSpPr>
          <p:nvPr/>
        </p:nvSpPr>
        <p:spPr bwMode="auto">
          <a:xfrm>
            <a:off x="2627313" y="5445125"/>
            <a:ext cx="5048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/>
              <a:t>U</a:t>
            </a:r>
            <a:r>
              <a:rPr lang="cs-CZ" altLang="cs-CZ" sz="1800" baseline="-25000"/>
              <a:t>i21</a:t>
            </a:r>
          </a:p>
        </p:txBody>
      </p:sp>
      <p:sp>
        <p:nvSpPr>
          <p:cNvPr id="20551" name="Text Box 71"/>
          <p:cNvSpPr txBox="1">
            <a:spLocks noChangeArrowheads="1"/>
          </p:cNvSpPr>
          <p:nvPr/>
        </p:nvSpPr>
        <p:spPr bwMode="auto">
          <a:xfrm>
            <a:off x="107950" y="1125538"/>
            <a:ext cx="8893175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 u="sng"/>
              <a:t>Dané náhradní schéma popírá Kirchhoffovy zákony … I</a:t>
            </a:r>
            <a:r>
              <a:rPr lang="cs-CZ" altLang="cs-CZ" sz="2000" b="1" u="sng" baseline="-25000"/>
              <a:t>1</a:t>
            </a:r>
            <a:r>
              <a:rPr lang="cs-CZ" altLang="cs-CZ" sz="2000" b="1" u="sng"/>
              <a:t> </a:t>
            </a:r>
            <a:r>
              <a:rPr lang="cs-CZ" altLang="cs-CZ" sz="2000" b="1" u="sng">
                <a:sym typeface="Symbol" panose="05050102010706020507" pitchFamily="18" charset="2"/>
              </a:rPr>
              <a:t></a:t>
            </a:r>
            <a:r>
              <a:rPr lang="cs-CZ" altLang="cs-CZ" sz="2000" b="1" u="sng"/>
              <a:t> I</a:t>
            </a:r>
            <a:r>
              <a:rPr lang="cs-CZ" altLang="cs-CZ" sz="2000" b="1" u="sng" baseline="-25000"/>
              <a:t>2</a:t>
            </a:r>
            <a:r>
              <a:rPr lang="cs-CZ" altLang="cs-CZ" sz="2000" b="1" u="sng"/>
              <a:t>, U</a:t>
            </a:r>
            <a:r>
              <a:rPr lang="cs-CZ" altLang="cs-CZ" sz="2000" b="1" u="sng" baseline="-25000"/>
              <a:t>i1</a:t>
            </a:r>
            <a:r>
              <a:rPr lang="cs-CZ" altLang="cs-CZ" sz="2000" b="1" u="sng"/>
              <a:t> </a:t>
            </a:r>
            <a:r>
              <a:rPr lang="cs-CZ" altLang="cs-CZ" sz="2000" b="1" u="sng">
                <a:sym typeface="Symbol" panose="05050102010706020507" pitchFamily="18" charset="2"/>
              </a:rPr>
              <a:t></a:t>
            </a:r>
            <a:r>
              <a:rPr lang="cs-CZ" altLang="cs-CZ" sz="2000" b="1" u="sng"/>
              <a:t> U</a:t>
            </a:r>
            <a:r>
              <a:rPr lang="cs-CZ" altLang="cs-CZ" sz="2000" b="1" u="sng" baseline="-25000"/>
              <a:t>i2</a:t>
            </a:r>
            <a:r>
              <a:rPr lang="cs-CZ" altLang="cs-CZ" sz="2000"/>
              <a:t> a </a:t>
            </a:r>
            <a:r>
              <a:rPr lang="cs-CZ" altLang="cs-CZ" sz="2000" b="1" u="sng"/>
              <a:t>U</a:t>
            </a:r>
            <a:r>
              <a:rPr lang="cs-CZ" altLang="cs-CZ" sz="2000" b="1" u="sng" baseline="-25000"/>
              <a:t>1</a:t>
            </a:r>
            <a:r>
              <a:rPr lang="cs-CZ" altLang="cs-CZ" sz="2000" b="1" u="sng"/>
              <a:t> </a:t>
            </a:r>
            <a:r>
              <a:rPr lang="cs-CZ" altLang="cs-CZ" sz="2000" b="1" u="sng">
                <a:sym typeface="Symbol" panose="05050102010706020507" pitchFamily="18" charset="2"/>
              </a:rPr>
              <a:t></a:t>
            </a:r>
            <a:r>
              <a:rPr lang="cs-CZ" altLang="cs-CZ" sz="2000" b="1" u="sng"/>
              <a:t> U</a:t>
            </a:r>
            <a:r>
              <a:rPr lang="cs-CZ" altLang="cs-CZ" sz="2000" b="1" u="sng" baseline="-25000"/>
              <a:t>2 </a:t>
            </a:r>
            <a:r>
              <a:rPr lang="cs-CZ" altLang="cs-CZ" sz="2000" b="1"/>
              <a:t>(s výjimkou transformátoru s převodem 1).</a:t>
            </a:r>
          </a:p>
        </p:txBody>
      </p:sp>
      <p:sp>
        <p:nvSpPr>
          <p:cNvPr id="20552" name="Text Box 72"/>
          <p:cNvSpPr txBox="1">
            <a:spLocks noChangeArrowheads="1"/>
          </p:cNvSpPr>
          <p:nvPr/>
        </p:nvSpPr>
        <p:spPr bwMode="auto">
          <a:xfrm>
            <a:off x="107950" y="1989138"/>
            <a:ext cx="8891588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2000" b="1" u="sng"/>
              <a:t>Proto je třeba přepočítat obecný transformátor na transformátor s p = 1</a:t>
            </a:r>
            <a:r>
              <a:rPr lang="cs-CZ" altLang="cs-CZ" sz="2000" b="1"/>
              <a:t> </a:t>
            </a:r>
          </a:p>
        </p:txBody>
      </p:sp>
      <p:graphicFrame>
        <p:nvGraphicFramePr>
          <p:cNvPr id="20554" name="Object 74"/>
          <p:cNvGraphicFramePr>
            <a:graphicFrameLocks noGrp="1" noChangeAspect="1"/>
          </p:cNvGraphicFramePr>
          <p:nvPr>
            <p:ph sz="half" idx="1"/>
          </p:nvPr>
        </p:nvGraphicFramePr>
        <p:xfrm>
          <a:off x="250825" y="2868613"/>
          <a:ext cx="3457575" cy="135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1" name="Rovnice" r:id="rId3" imgW="1688760" imgH="660240" progId="Equation.3">
                  <p:embed/>
                </p:oleObj>
              </mc:Choice>
              <mc:Fallback>
                <p:oleObj name="Rovnice" r:id="rId3" imgW="1688760" imgH="660240" progId="Equation.3">
                  <p:embed/>
                  <p:pic>
                    <p:nvPicPr>
                      <p:cNvPr id="0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2868613"/>
                        <a:ext cx="3457575" cy="135255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81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7" name="Object 77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884738" y="4583113"/>
          <a:ext cx="3549650" cy="1941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2" name="Rovnice" r:id="rId5" imgW="1625400" imgH="888840" progId="Equation.3">
                  <p:embed/>
                </p:oleObj>
              </mc:Choice>
              <mc:Fallback>
                <p:oleObj name="Rovnice" r:id="rId5" imgW="1625400" imgH="888840" progId="Equation.3">
                  <p:embed/>
                  <p:pic>
                    <p:nvPicPr>
                      <p:cNvPr id="0" name="Object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4738" y="4583113"/>
                        <a:ext cx="3549650" cy="1941512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81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0" name="Object 80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3995738" y="2565400"/>
          <a:ext cx="4968875" cy="175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3" name="Rovnice" r:id="rId7" imgW="2908080" imgH="1028520" progId="Equation.3">
                  <p:embed/>
                </p:oleObj>
              </mc:Choice>
              <mc:Fallback>
                <p:oleObj name="Rovnice" r:id="rId7" imgW="2908080" imgH="1028520" progId="Equation.3">
                  <p:embed/>
                  <p:pic>
                    <p:nvPicPr>
                      <p:cNvPr id="0" name="Object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2565400"/>
                        <a:ext cx="4968875" cy="1755775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81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4" name="Text Box 84"/>
          <p:cNvSpPr txBox="1">
            <a:spLocks noChangeArrowheads="1"/>
          </p:cNvSpPr>
          <p:nvPr/>
        </p:nvSpPr>
        <p:spPr bwMode="auto">
          <a:xfrm>
            <a:off x="2916238" y="4581525"/>
            <a:ext cx="3603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/>
              <a:t>I</a:t>
            </a:r>
            <a:r>
              <a:rPr lang="cs-CZ" altLang="cs-CZ" sz="1800" baseline="-25000"/>
              <a:t>2</a:t>
            </a:r>
          </a:p>
        </p:txBody>
      </p:sp>
      <p:sp>
        <p:nvSpPr>
          <p:cNvPr id="20565" name="Text Box 85"/>
          <p:cNvSpPr txBox="1">
            <a:spLocks noChangeArrowheads="1"/>
          </p:cNvSpPr>
          <p:nvPr/>
        </p:nvSpPr>
        <p:spPr bwMode="auto">
          <a:xfrm>
            <a:off x="2571750" y="5459413"/>
            <a:ext cx="5048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/>
              <a:t>U</a:t>
            </a:r>
            <a:r>
              <a:rPr lang="cs-CZ" altLang="cs-CZ" sz="1800" baseline="-25000"/>
              <a:t>i2</a:t>
            </a:r>
          </a:p>
        </p:txBody>
      </p:sp>
      <p:sp>
        <p:nvSpPr>
          <p:cNvPr id="20566" name="Text Box 86"/>
          <p:cNvSpPr txBox="1">
            <a:spLocks noChangeArrowheads="1"/>
          </p:cNvSpPr>
          <p:nvPr/>
        </p:nvSpPr>
        <p:spPr bwMode="auto">
          <a:xfrm>
            <a:off x="4246563" y="5602288"/>
            <a:ext cx="3603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/>
              <a:t>U</a:t>
            </a:r>
            <a:r>
              <a:rPr lang="cs-CZ" altLang="cs-CZ" sz="1800" baseline="-2500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05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05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0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05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05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0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3" dur="2000"/>
                                        <p:tgtEl>
                                          <p:spTgt spid="20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2000"/>
                                        <p:tgtEl>
                                          <p:spTgt spid="20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/>
                                        <p:tgtEl>
                                          <p:spTgt spid="20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9" dur="2000"/>
                                        <p:tgtEl>
                                          <p:spTgt spid="205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2000"/>
                                        <p:tgtEl>
                                          <p:spTgt spid="20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/>
                                        <p:tgtEl>
                                          <p:spTgt spid="20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205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2000"/>
                                        <p:tgtEl>
                                          <p:spTgt spid="205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/>
                                        <p:tgtEl>
                                          <p:spTgt spid="205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205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205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205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20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205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205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20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205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205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20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1" dur="2000"/>
                                        <p:tgtEl>
                                          <p:spTgt spid="20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6" dur="2000"/>
                                        <p:tgtEl>
                                          <p:spTgt spid="20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7" grpId="0"/>
      <p:bldP spid="20524" grpId="0"/>
      <p:bldP spid="20525" grpId="0"/>
      <p:bldP spid="20550" grpId="0"/>
      <p:bldP spid="20551" grpId="0"/>
      <p:bldP spid="20552" grpId="0"/>
      <p:bldP spid="20564" grpId="0"/>
      <p:bldP spid="20564" grpId="1"/>
      <p:bldP spid="20565" grpId="0"/>
      <p:bldP spid="20565" grpId="1"/>
      <p:bldP spid="20566" grpId="0"/>
      <p:bldP spid="20566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620" name="Group 44"/>
          <p:cNvGrpSpPr>
            <a:grpSpLocks/>
          </p:cNvGrpSpPr>
          <p:nvPr/>
        </p:nvGrpSpPr>
        <p:grpSpPr bwMode="auto">
          <a:xfrm>
            <a:off x="4859338" y="2852738"/>
            <a:ext cx="3240087" cy="3240087"/>
            <a:chOff x="3061" y="1797"/>
            <a:chExt cx="2041" cy="2041"/>
          </a:xfrm>
        </p:grpSpPr>
        <p:sp>
          <p:nvSpPr>
            <p:cNvPr id="24617" name="Line 41"/>
            <p:cNvSpPr>
              <a:spLocks noChangeShapeType="1"/>
            </p:cNvSpPr>
            <p:nvPr/>
          </p:nvSpPr>
          <p:spPr bwMode="auto">
            <a:xfrm>
              <a:off x="3061" y="2840"/>
              <a:ext cx="2041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618" name="Line 42"/>
            <p:cNvSpPr>
              <a:spLocks noChangeShapeType="1"/>
            </p:cNvSpPr>
            <p:nvPr/>
          </p:nvSpPr>
          <p:spPr bwMode="auto">
            <a:xfrm rot="5400000">
              <a:off x="2993" y="2818"/>
              <a:ext cx="2041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116013" y="260350"/>
            <a:ext cx="6769100" cy="151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cs-CZ" altLang="cs-CZ" sz="4000" b="1" u="sng"/>
              <a:t>Fázorový diagram ideálního transformátoru </a:t>
            </a:r>
          </a:p>
        </p:txBody>
      </p:sp>
      <p:grpSp>
        <p:nvGrpSpPr>
          <p:cNvPr id="24581" name="Group 5"/>
          <p:cNvGrpSpPr>
            <a:grpSpLocks/>
          </p:cNvGrpSpPr>
          <p:nvPr/>
        </p:nvGrpSpPr>
        <p:grpSpPr bwMode="auto">
          <a:xfrm>
            <a:off x="107950" y="1844675"/>
            <a:ext cx="4608513" cy="1933575"/>
            <a:chOff x="22" y="2886"/>
            <a:chExt cx="2903" cy="1218"/>
          </a:xfrm>
        </p:grpSpPr>
        <p:sp>
          <p:nvSpPr>
            <p:cNvPr id="24582" name="Line 6"/>
            <p:cNvSpPr>
              <a:spLocks noChangeShapeType="1"/>
            </p:cNvSpPr>
            <p:nvPr/>
          </p:nvSpPr>
          <p:spPr bwMode="auto">
            <a:xfrm>
              <a:off x="249" y="3422"/>
              <a:ext cx="0" cy="40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583" name="Text Box 7"/>
            <p:cNvSpPr txBox="1">
              <a:spLocks noChangeArrowheads="1"/>
            </p:cNvSpPr>
            <p:nvPr/>
          </p:nvSpPr>
          <p:spPr bwMode="auto">
            <a:xfrm>
              <a:off x="22" y="3468"/>
              <a:ext cx="22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cs-CZ" altLang="cs-CZ" sz="1800"/>
                <a:t>U</a:t>
              </a:r>
              <a:r>
                <a:rPr lang="cs-CZ" altLang="cs-CZ" sz="1800" baseline="-25000"/>
                <a:t>1</a:t>
              </a:r>
            </a:p>
          </p:txBody>
        </p:sp>
        <p:sp>
          <p:nvSpPr>
            <p:cNvPr id="24584" name="Line 8"/>
            <p:cNvSpPr>
              <a:spLocks noChangeShapeType="1"/>
            </p:cNvSpPr>
            <p:nvPr/>
          </p:nvSpPr>
          <p:spPr bwMode="auto">
            <a:xfrm>
              <a:off x="975" y="3105"/>
              <a:ext cx="22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585" name="Text Box 9"/>
            <p:cNvSpPr txBox="1">
              <a:spLocks noChangeArrowheads="1"/>
            </p:cNvSpPr>
            <p:nvPr/>
          </p:nvSpPr>
          <p:spPr bwMode="auto">
            <a:xfrm>
              <a:off x="884" y="2886"/>
              <a:ext cx="22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cs-CZ" altLang="cs-CZ" sz="1800"/>
                <a:t>I</a:t>
              </a:r>
              <a:r>
                <a:rPr lang="cs-CZ" altLang="cs-CZ" sz="1800" baseline="-25000"/>
                <a:t>1</a:t>
              </a:r>
            </a:p>
          </p:txBody>
        </p:sp>
        <p:sp>
          <p:nvSpPr>
            <p:cNvPr id="24586" name="Line 10"/>
            <p:cNvSpPr>
              <a:spLocks noChangeShapeType="1"/>
            </p:cNvSpPr>
            <p:nvPr/>
          </p:nvSpPr>
          <p:spPr bwMode="auto">
            <a:xfrm rot="10800000">
              <a:off x="1701" y="3104"/>
              <a:ext cx="22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587" name="Text Box 11"/>
            <p:cNvSpPr txBox="1">
              <a:spLocks noChangeArrowheads="1"/>
            </p:cNvSpPr>
            <p:nvPr/>
          </p:nvSpPr>
          <p:spPr bwMode="auto">
            <a:xfrm>
              <a:off x="1837" y="2923"/>
              <a:ext cx="22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cs-CZ" altLang="cs-CZ" sz="1800"/>
                <a:t>I</a:t>
              </a:r>
              <a:r>
                <a:rPr lang="cs-CZ" altLang="cs-CZ" sz="1800" baseline="-25000"/>
                <a:t>21</a:t>
              </a:r>
            </a:p>
          </p:txBody>
        </p:sp>
        <p:sp>
          <p:nvSpPr>
            <p:cNvPr id="24588" name="Text Box 12"/>
            <p:cNvSpPr txBox="1">
              <a:spLocks noChangeArrowheads="1"/>
            </p:cNvSpPr>
            <p:nvPr/>
          </p:nvSpPr>
          <p:spPr bwMode="auto">
            <a:xfrm>
              <a:off x="2698" y="3468"/>
              <a:ext cx="22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cs-CZ" altLang="cs-CZ" sz="1800"/>
                <a:t>U</a:t>
              </a:r>
              <a:r>
                <a:rPr lang="cs-CZ" altLang="cs-CZ" sz="1800" baseline="-25000"/>
                <a:t>21</a:t>
              </a:r>
            </a:p>
          </p:txBody>
        </p:sp>
        <p:sp>
          <p:nvSpPr>
            <p:cNvPr id="24589" name="Line 13"/>
            <p:cNvSpPr>
              <a:spLocks noChangeShapeType="1"/>
            </p:cNvSpPr>
            <p:nvPr/>
          </p:nvSpPr>
          <p:spPr bwMode="auto">
            <a:xfrm>
              <a:off x="2653" y="3422"/>
              <a:ext cx="0" cy="40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24590" name="Group 14"/>
            <p:cNvGrpSpPr>
              <a:grpSpLocks/>
            </p:cNvGrpSpPr>
            <p:nvPr/>
          </p:nvGrpSpPr>
          <p:grpSpPr bwMode="auto">
            <a:xfrm>
              <a:off x="385" y="3105"/>
              <a:ext cx="2195" cy="999"/>
              <a:chOff x="2880" y="2750"/>
              <a:chExt cx="2195" cy="999"/>
            </a:xfrm>
          </p:grpSpPr>
          <p:grpSp>
            <p:nvGrpSpPr>
              <p:cNvPr id="24591" name="Group 15"/>
              <p:cNvGrpSpPr>
                <a:grpSpLocks/>
              </p:cNvGrpSpPr>
              <p:nvPr/>
            </p:nvGrpSpPr>
            <p:grpSpPr bwMode="auto">
              <a:xfrm>
                <a:off x="2880" y="2750"/>
                <a:ext cx="2195" cy="999"/>
                <a:chOff x="2880" y="2840"/>
                <a:chExt cx="2195" cy="999"/>
              </a:xfrm>
            </p:grpSpPr>
            <p:grpSp>
              <p:nvGrpSpPr>
                <p:cNvPr id="24592" name="Group 16"/>
                <p:cNvGrpSpPr>
                  <a:grpSpLocks/>
                </p:cNvGrpSpPr>
                <p:nvPr/>
              </p:nvGrpSpPr>
              <p:grpSpPr bwMode="auto">
                <a:xfrm>
                  <a:off x="3967" y="2931"/>
                  <a:ext cx="92" cy="816"/>
                  <a:chOff x="3920" y="2795"/>
                  <a:chExt cx="92" cy="816"/>
                </a:xfrm>
              </p:grpSpPr>
              <p:sp>
                <p:nvSpPr>
                  <p:cNvPr id="24593" name="Arc 17"/>
                  <p:cNvSpPr>
                    <a:spLocks noChangeAspect="1"/>
                  </p:cNvSpPr>
                  <p:nvPr/>
                </p:nvSpPr>
                <p:spPr bwMode="auto">
                  <a:xfrm rot="5400000">
                    <a:off x="3920" y="3022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24594" name="Arc 18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3921" y="293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24595" name="Arc 19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3920" y="3113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24596" name="Arc 20"/>
                  <p:cNvSpPr>
                    <a:spLocks noChangeAspect="1"/>
                  </p:cNvSpPr>
                  <p:nvPr/>
                </p:nvSpPr>
                <p:spPr bwMode="auto">
                  <a:xfrm rot="5400000">
                    <a:off x="3920" y="3203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24597" name="Arc 21"/>
                  <p:cNvSpPr>
                    <a:spLocks noChangeAspect="1"/>
                  </p:cNvSpPr>
                  <p:nvPr/>
                </p:nvSpPr>
                <p:spPr bwMode="auto">
                  <a:xfrm rot="5400000">
                    <a:off x="3920" y="3385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24598" name="Arc 22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3920" y="3294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24599" name="Line 23"/>
                  <p:cNvSpPr>
                    <a:spLocks noChangeShapeType="1"/>
                  </p:cNvSpPr>
                  <p:nvPr/>
                </p:nvSpPr>
                <p:spPr bwMode="auto">
                  <a:xfrm rot="5400000" flipH="1">
                    <a:off x="3854" y="2863"/>
                    <a:ext cx="136" cy="0"/>
                  </a:xfrm>
                  <a:prstGeom prst="line">
                    <a:avLst/>
                  </a:pr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4600" name="Line 24"/>
                  <p:cNvSpPr>
                    <a:spLocks noChangeShapeType="1"/>
                  </p:cNvSpPr>
                  <p:nvPr/>
                </p:nvSpPr>
                <p:spPr bwMode="auto">
                  <a:xfrm rot="5400000" flipH="1">
                    <a:off x="3855" y="3543"/>
                    <a:ext cx="136" cy="0"/>
                  </a:xfrm>
                  <a:prstGeom prst="line">
                    <a:avLst/>
                  </a:pr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</p:grpSp>
            <p:sp>
              <p:nvSpPr>
                <p:cNvPr id="24601" name="Oval 25"/>
                <p:cNvSpPr>
                  <a:spLocks noChangeAspect="1" noChangeArrowheads="1"/>
                </p:cNvSpPr>
                <p:nvPr/>
              </p:nvSpPr>
              <p:spPr bwMode="auto">
                <a:xfrm>
                  <a:off x="2880" y="3157"/>
                  <a:ext cx="363" cy="363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24602" name="Rectangle 26"/>
                <p:cNvSpPr>
                  <a:spLocks noChangeAspect="1" noChangeArrowheads="1"/>
                </p:cNvSpPr>
                <p:nvPr/>
              </p:nvSpPr>
              <p:spPr bwMode="auto">
                <a:xfrm>
                  <a:off x="4921" y="3146"/>
                  <a:ext cx="154" cy="385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24603" name="Oval 27"/>
                <p:cNvSpPr>
                  <a:spLocks noChangeArrowheads="1"/>
                </p:cNvSpPr>
                <p:nvPr/>
              </p:nvSpPr>
              <p:spPr bwMode="auto">
                <a:xfrm>
                  <a:off x="3923" y="3748"/>
                  <a:ext cx="91" cy="91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24604" name="Oval 28"/>
                <p:cNvSpPr>
                  <a:spLocks noChangeArrowheads="1"/>
                </p:cNvSpPr>
                <p:nvPr/>
              </p:nvSpPr>
              <p:spPr bwMode="auto">
                <a:xfrm>
                  <a:off x="3923" y="2840"/>
                  <a:ext cx="91" cy="91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cxnSp>
              <p:nvCxnSpPr>
                <p:cNvPr id="24605" name="AutoShape 29"/>
                <p:cNvCxnSpPr>
                  <a:cxnSpLocks noChangeShapeType="1"/>
                  <a:stCxn id="24601" idx="0"/>
                  <a:endCxn id="24604" idx="2"/>
                </p:cNvCxnSpPr>
                <p:nvPr/>
              </p:nvCxnSpPr>
              <p:spPr bwMode="auto">
                <a:xfrm rot="16200000">
                  <a:off x="3361" y="2587"/>
                  <a:ext cx="263" cy="861"/>
                </a:xfrm>
                <a:prstGeom prst="bentConnector2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4606" name="AutoShape 30"/>
                <p:cNvCxnSpPr>
                  <a:cxnSpLocks noChangeShapeType="1"/>
                  <a:stCxn id="24601" idx="4"/>
                  <a:endCxn id="24603" idx="2"/>
                </p:cNvCxnSpPr>
                <p:nvPr/>
              </p:nvCxnSpPr>
              <p:spPr bwMode="auto">
                <a:xfrm rot="16200000" flipH="1">
                  <a:off x="3360" y="3230"/>
                  <a:ext cx="266" cy="861"/>
                </a:xfrm>
                <a:prstGeom prst="bentConnector2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4607" name="AutoShape 31"/>
                <p:cNvCxnSpPr>
                  <a:cxnSpLocks noChangeShapeType="1"/>
                  <a:stCxn id="24604" idx="6"/>
                  <a:endCxn id="24602" idx="0"/>
                </p:cNvCxnSpPr>
                <p:nvPr/>
              </p:nvCxnSpPr>
              <p:spPr bwMode="auto">
                <a:xfrm>
                  <a:off x="4014" y="2886"/>
                  <a:ext cx="984" cy="252"/>
                </a:xfrm>
                <a:prstGeom prst="bentConnector2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4608" name="AutoShape 32"/>
                <p:cNvCxnSpPr>
                  <a:cxnSpLocks noChangeShapeType="1"/>
                  <a:stCxn id="24602" idx="2"/>
                  <a:endCxn id="24603" idx="6"/>
                </p:cNvCxnSpPr>
                <p:nvPr/>
              </p:nvCxnSpPr>
              <p:spPr bwMode="auto">
                <a:xfrm rot="5400000">
                  <a:off x="4378" y="3175"/>
                  <a:ext cx="255" cy="984"/>
                </a:xfrm>
                <a:prstGeom prst="bentConnector2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sp>
            <p:nvSpPr>
              <p:cNvPr id="24609" name="Text Box 33"/>
              <p:cNvSpPr txBox="1">
                <a:spLocks noChangeArrowheads="1"/>
              </p:cNvSpPr>
              <p:nvPr/>
            </p:nvSpPr>
            <p:spPr bwMode="auto">
              <a:xfrm>
                <a:off x="2925" y="3113"/>
                <a:ext cx="272" cy="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cs-CZ" altLang="cs-CZ" sz="2400" b="1">
                    <a:sym typeface="Symbol" panose="05050102010706020507" pitchFamily="18" charset="2"/>
                  </a:rPr>
                  <a:t></a:t>
                </a:r>
              </a:p>
            </p:txBody>
          </p:sp>
        </p:grpSp>
        <p:sp>
          <p:nvSpPr>
            <p:cNvPr id="24610" name="Line 34"/>
            <p:cNvSpPr>
              <a:spLocks noChangeShapeType="1"/>
            </p:cNvSpPr>
            <p:nvPr/>
          </p:nvSpPr>
          <p:spPr bwMode="auto">
            <a:xfrm>
              <a:off x="1383" y="3414"/>
              <a:ext cx="0" cy="40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611" name="Text Box 35"/>
            <p:cNvSpPr txBox="1">
              <a:spLocks noChangeArrowheads="1"/>
            </p:cNvSpPr>
            <p:nvPr/>
          </p:nvSpPr>
          <p:spPr bwMode="auto">
            <a:xfrm>
              <a:off x="1111" y="3513"/>
              <a:ext cx="22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cs-CZ" altLang="cs-CZ" sz="1800"/>
                <a:t>U</a:t>
              </a:r>
              <a:r>
                <a:rPr lang="cs-CZ" altLang="cs-CZ" sz="1800" baseline="-25000"/>
                <a:t>i1</a:t>
              </a:r>
            </a:p>
          </p:txBody>
        </p:sp>
        <p:sp>
          <p:nvSpPr>
            <p:cNvPr id="24612" name="Line 36"/>
            <p:cNvSpPr>
              <a:spLocks noChangeShapeType="1"/>
            </p:cNvSpPr>
            <p:nvPr/>
          </p:nvSpPr>
          <p:spPr bwMode="auto">
            <a:xfrm>
              <a:off x="1655" y="3422"/>
              <a:ext cx="0" cy="40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613" name="Text Box 37"/>
            <p:cNvSpPr txBox="1">
              <a:spLocks noChangeArrowheads="1"/>
            </p:cNvSpPr>
            <p:nvPr/>
          </p:nvSpPr>
          <p:spPr bwMode="auto">
            <a:xfrm>
              <a:off x="1655" y="3513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cs-CZ" altLang="cs-CZ" sz="1800"/>
                <a:t>U</a:t>
              </a:r>
              <a:r>
                <a:rPr lang="cs-CZ" altLang="cs-CZ" sz="1800" baseline="-25000"/>
                <a:t>i21</a:t>
              </a:r>
            </a:p>
          </p:txBody>
        </p:sp>
      </p:grpSp>
      <p:sp>
        <p:nvSpPr>
          <p:cNvPr id="24614" name="Line 38"/>
          <p:cNvSpPr>
            <a:spLocks noChangeShapeType="1"/>
          </p:cNvSpPr>
          <p:nvPr/>
        </p:nvSpPr>
        <p:spPr bwMode="auto">
          <a:xfrm flipV="1">
            <a:off x="6372225" y="2133600"/>
            <a:ext cx="0" cy="2376488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15" name="Line 39"/>
          <p:cNvSpPr>
            <a:spLocks noChangeShapeType="1"/>
          </p:cNvSpPr>
          <p:nvPr/>
        </p:nvSpPr>
        <p:spPr bwMode="auto">
          <a:xfrm flipH="1">
            <a:off x="5435600" y="4508500"/>
            <a:ext cx="936625" cy="12239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16" name="Line 40"/>
          <p:cNvSpPr>
            <a:spLocks noChangeShapeType="1"/>
          </p:cNvSpPr>
          <p:nvPr/>
        </p:nvSpPr>
        <p:spPr bwMode="auto">
          <a:xfrm rot="10800000" flipH="1">
            <a:off x="6372225" y="3284538"/>
            <a:ext cx="936625" cy="122396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19" name="Text Box 43"/>
          <p:cNvSpPr txBox="1">
            <a:spLocks noChangeArrowheads="1"/>
          </p:cNvSpPr>
          <p:nvPr/>
        </p:nvSpPr>
        <p:spPr bwMode="auto">
          <a:xfrm>
            <a:off x="6372225" y="1844675"/>
            <a:ext cx="2376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/>
              <a:t>U</a:t>
            </a:r>
            <a:r>
              <a:rPr lang="cs-CZ" altLang="cs-CZ" sz="2000" b="1" baseline="-25000"/>
              <a:t>1</a:t>
            </a:r>
            <a:r>
              <a:rPr lang="cs-CZ" altLang="cs-CZ" sz="2000" b="1"/>
              <a:t>= U</a:t>
            </a:r>
            <a:r>
              <a:rPr lang="cs-CZ" altLang="cs-CZ" sz="2000" b="1" baseline="-25000"/>
              <a:t>i1</a:t>
            </a:r>
            <a:r>
              <a:rPr lang="cs-CZ" altLang="cs-CZ" sz="2000" b="1"/>
              <a:t>= U</a:t>
            </a:r>
            <a:r>
              <a:rPr lang="cs-CZ" altLang="cs-CZ" sz="2000" b="1" baseline="-25000"/>
              <a:t>i21</a:t>
            </a:r>
            <a:r>
              <a:rPr lang="cs-CZ" altLang="cs-CZ" sz="2000" b="1"/>
              <a:t>= U</a:t>
            </a:r>
            <a:r>
              <a:rPr lang="cs-CZ" altLang="cs-CZ" sz="2000" b="1" baseline="-25000"/>
              <a:t>21</a:t>
            </a:r>
          </a:p>
        </p:txBody>
      </p:sp>
      <p:sp>
        <p:nvSpPr>
          <p:cNvPr id="24622" name="Text Box 46"/>
          <p:cNvSpPr txBox="1">
            <a:spLocks noChangeArrowheads="1"/>
          </p:cNvSpPr>
          <p:nvPr/>
        </p:nvSpPr>
        <p:spPr bwMode="auto">
          <a:xfrm>
            <a:off x="7235825" y="2924175"/>
            <a:ext cx="468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/>
              <a:t>I</a:t>
            </a:r>
            <a:r>
              <a:rPr lang="cs-CZ" altLang="cs-CZ" sz="2000" b="1" baseline="-25000"/>
              <a:t>1</a:t>
            </a:r>
          </a:p>
        </p:txBody>
      </p:sp>
      <p:sp>
        <p:nvSpPr>
          <p:cNvPr id="24624" name="Text Box 48"/>
          <p:cNvSpPr txBox="1">
            <a:spLocks noChangeArrowheads="1"/>
          </p:cNvSpPr>
          <p:nvPr/>
        </p:nvSpPr>
        <p:spPr bwMode="auto">
          <a:xfrm>
            <a:off x="5508625" y="5734050"/>
            <a:ext cx="468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/>
              <a:t>I</a:t>
            </a:r>
            <a:r>
              <a:rPr lang="cs-CZ" altLang="cs-CZ" sz="2000" b="1" baseline="-25000"/>
              <a:t>21</a:t>
            </a:r>
          </a:p>
        </p:txBody>
      </p:sp>
      <p:sp>
        <p:nvSpPr>
          <p:cNvPr id="24625" name="Text Box 49"/>
          <p:cNvSpPr txBox="1">
            <a:spLocks noChangeArrowheads="1"/>
          </p:cNvSpPr>
          <p:nvPr/>
        </p:nvSpPr>
        <p:spPr bwMode="auto">
          <a:xfrm>
            <a:off x="900113" y="4076700"/>
            <a:ext cx="3024187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/>
              <a:t>Předpoklad – zátěž RL</a:t>
            </a:r>
          </a:p>
        </p:txBody>
      </p:sp>
      <p:sp>
        <p:nvSpPr>
          <p:cNvPr id="24626" name="Text Box 50"/>
          <p:cNvSpPr txBox="1">
            <a:spLocks noChangeArrowheads="1"/>
          </p:cNvSpPr>
          <p:nvPr/>
        </p:nvSpPr>
        <p:spPr bwMode="auto">
          <a:xfrm>
            <a:off x="358775" y="5895975"/>
            <a:ext cx="3492500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811213" indent="-811213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90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9988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 dirty="0"/>
              <a:t>Úkol: 	Nakreslete fázorový digram pro R zátěž</a:t>
            </a:r>
          </a:p>
        </p:txBody>
      </p:sp>
      <p:sp>
        <p:nvSpPr>
          <p:cNvPr id="24627" name="Freeform 51"/>
          <p:cNvSpPr>
            <a:spLocks/>
          </p:cNvSpPr>
          <p:nvPr/>
        </p:nvSpPr>
        <p:spPr bwMode="auto">
          <a:xfrm>
            <a:off x="6372225" y="3692525"/>
            <a:ext cx="431800" cy="168275"/>
          </a:xfrm>
          <a:custGeom>
            <a:avLst/>
            <a:gdLst>
              <a:gd name="T0" fmla="*/ 0 w 272"/>
              <a:gd name="T1" fmla="*/ 15 h 106"/>
              <a:gd name="T2" fmla="*/ 136 w 272"/>
              <a:gd name="T3" fmla="*/ 15 h 106"/>
              <a:gd name="T4" fmla="*/ 272 w 272"/>
              <a:gd name="T5" fmla="*/ 106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2" h="106">
                <a:moveTo>
                  <a:pt x="0" y="15"/>
                </a:moveTo>
                <a:cubicBezTo>
                  <a:pt x="45" y="7"/>
                  <a:pt x="91" y="0"/>
                  <a:pt x="136" y="15"/>
                </a:cubicBezTo>
                <a:cubicBezTo>
                  <a:pt x="181" y="30"/>
                  <a:pt x="226" y="68"/>
                  <a:pt x="272" y="10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28" name="Text Box 52"/>
          <p:cNvSpPr txBox="1">
            <a:spLocks noChangeArrowheads="1"/>
          </p:cNvSpPr>
          <p:nvPr/>
        </p:nvSpPr>
        <p:spPr bwMode="auto">
          <a:xfrm>
            <a:off x="6443663" y="3357563"/>
            <a:ext cx="4683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>
                <a:sym typeface="Symbol" panose="05050102010706020507" pitchFamily="18" charset="2"/>
              </a:rPr>
              <a:t></a:t>
            </a:r>
            <a:endParaRPr lang="cs-CZ" altLang="cs-CZ" sz="2000" b="1" baseline="-25000">
              <a:sym typeface="Symbol" panose="05050102010706020507" pitchFamily="18" charset="2"/>
            </a:endParaRPr>
          </a:p>
        </p:txBody>
      </p:sp>
      <p:sp>
        <p:nvSpPr>
          <p:cNvPr id="24630" name="AutoShape 54"/>
          <p:cNvSpPr>
            <a:spLocks noChangeArrowheads="1"/>
          </p:cNvSpPr>
          <p:nvPr/>
        </p:nvSpPr>
        <p:spPr bwMode="auto">
          <a:xfrm>
            <a:off x="2268538" y="4581525"/>
            <a:ext cx="431800" cy="28892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631" name="Text Box 55"/>
          <p:cNvSpPr txBox="1">
            <a:spLocks noChangeArrowheads="1"/>
          </p:cNvSpPr>
          <p:nvPr/>
        </p:nvSpPr>
        <p:spPr bwMode="auto">
          <a:xfrm>
            <a:off x="358775" y="4992736"/>
            <a:ext cx="4357688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2000" b="1" dirty="0" smtClean="0">
                <a:solidFill>
                  <a:srgbClr val="FF0000"/>
                </a:solidFill>
              </a:rPr>
              <a:t>fázor proudu leží ve 3. kvadrantu</a:t>
            </a:r>
            <a:endParaRPr lang="cs-CZ" altLang="cs-CZ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46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46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4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4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6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6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4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4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4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4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4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4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46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46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4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4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46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46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4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4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4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4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4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4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4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4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4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/>
      <p:bldP spid="24614" grpId="0" animBg="1"/>
      <p:bldP spid="24615" grpId="0" animBg="1"/>
      <p:bldP spid="24616" grpId="0" animBg="1"/>
      <p:bldP spid="24619" grpId="0"/>
      <p:bldP spid="24622" grpId="0"/>
      <p:bldP spid="24624" grpId="0"/>
      <p:bldP spid="24625" grpId="0"/>
      <p:bldP spid="24626" grpId="0"/>
      <p:bldP spid="24627" grpId="0" animBg="1"/>
      <p:bldP spid="24628" grpId="0"/>
      <p:bldP spid="24630" grpId="0" animBg="1"/>
      <p:bldP spid="2463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1116013" y="260350"/>
            <a:ext cx="67691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cs-CZ" altLang="cs-CZ" sz="4000" b="1" u="sng"/>
              <a:t>Transformátor naprázdno 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684213" y="1196975"/>
            <a:ext cx="784860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2000" b="1"/>
              <a:t>Jak definujeme chod naprázdno a jaké jsou výstupní veličiny ?</a:t>
            </a: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684213" y="4581525"/>
            <a:ext cx="0" cy="649288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323850" y="4797425"/>
            <a:ext cx="3603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0000FF"/>
                </a:solidFill>
              </a:rPr>
              <a:t>U</a:t>
            </a:r>
            <a:r>
              <a:rPr lang="cs-CZ" altLang="cs-CZ" sz="1800" b="1" baseline="-2500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1116013" y="3716338"/>
            <a:ext cx="360362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611188" y="3370263"/>
            <a:ext cx="720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</a:rPr>
              <a:t>I</a:t>
            </a:r>
            <a:r>
              <a:rPr lang="cs-CZ" altLang="cs-CZ" sz="1800" b="1" baseline="-25000">
                <a:solidFill>
                  <a:srgbClr val="FF0000"/>
                </a:solidFill>
              </a:rPr>
              <a:t>1</a:t>
            </a:r>
            <a:r>
              <a:rPr lang="cs-CZ" altLang="cs-CZ" sz="1800" b="1">
                <a:solidFill>
                  <a:srgbClr val="FF0000"/>
                </a:solidFill>
              </a:rPr>
              <a:t>= I</a:t>
            </a:r>
            <a:r>
              <a:rPr lang="cs-CZ" altLang="cs-CZ" sz="1800" b="1" baseline="-25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rot="10800000">
            <a:off x="4284663" y="3752850"/>
            <a:ext cx="360362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4572000" y="3500438"/>
            <a:ext cx="10080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</a:rPr>
              <a:t>I</a:t>
            </a:r>
            <a:r>
              <a:rPr lang="cs-CZ" altLang="cs-CZ" sz="1800" b="1" baseline="-25000">
                <a:solidFill>
                  <a:srgbClr val="FF0000"/>
                </a:solidFill>
              </a:rPr>
              <a:t>21</a:t>
            </a:r>
            <a:r>
              <a:rPr lang="cs-CZ" altLang="cs-CZ" sz="1800" b="1">
                <a:solidFill>
                  <a:srgbClr val="FF0000"/>
                </a:solidFill>
              </a:rPr>
              <a:t> = 0</a:t>
            </a:r>
            <a:endParaRPr lang="cs-CZ" altLang="cs-CZ" sz="1800" b="1" baseline="-25000">
              <a:solidFill>
                <a:srgbClr val="FF0000"/>
              </a:solidFill>
            </a:endParaRPr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7164388" y="4449763"/>
            <a:ext cx="10080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/>
              <a:t>U</a:t>
            </a:r>
            <a:r>
              <a:rPr lang="cs-CZ" altLang="cs-CZ" sz="1800" b="1" baseline="-25000"/>
              <a:t>i</a:t>
            </a:r>
            <a:r>
              <a:rPr lang="cs-CZ" altLang="cs-CZ" sz="1800" b="1"/>
              <a:t> = U</a:t>
            </a:r>
            <a:r>
              <a:rPr lang="cs-CZ" altLang="cs-CZ" sz="1800" b="1" baseline="-25000"/>
              <a:t>210</a:t>
            </a:r>
          </a:p>
        </p:txBody>
      </p:sp>
      <p:sp>
        <p:nvSpPr>
          <p:cNvPr id="25635" name="Line 35"/>
          <p:cNvSpPr>
            <a:spLocks noChangeShapeType="1"/>
          </p:cNvSpPr>
          <p:nvPr/>
        </p:nvSpPr>
        <p:spPr bwMode="auto">
          <a:xfrm>
            <a:off x="4067175" y="4724400"/>
            <a:ext cx="0" cy="865188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36" name="Text Box 36"/>
          <p:cNvSpPr txBox="1">
            <a:spLocks noChangeArrowheads="1"/>
          </p:cNvSpPr>
          <p:nvPr/>
        </p:nvSpPr>
        <p:spPr bwMode="auto">
          <a:xfrm>
            <a:off x="3924300" y="4437063"/>
            <a:ext cx="3603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0000FF"/>
                </a:solidFill>
              </a:rPr>
              <a:t>U</a:t>
            </a:r>
            <a:r>
              <a:rPr lang="cs-CZ" altLang="cs-CZ" sz="1800" b="1" baseline="-25000">
                <a:solidFill>
                  <a:srgbClr val="0000FF"/>
                </a:solidFill>
              </a:rPr>
              <a:t>i</a:t>
            </a:r>
          </a:p>
        </p:txBody>
      </p:sp>
      <p:sp>
        <p:nvSpPr>
          <p:cNvPr id="25637" name="Line 37"/>
          <p:cNvSpPr>
            <a:spLocks noChangeShapeType="1"/>
          </p:cNvSpPr>
          <p:nvPr/>
        </p:nvSpPr>
        <p:spPr bwMode="auto">
          <a:xfrm>
            <a:off x="5724525" y="4149725"/>
            <a:ext cx="0" cy="1871663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40" name="Text Box 40"/>
          <p:cNvSpPr txBox="1">
            <a:spLocks noChangeArrowheads="1"/>
          </p:cNvSpPr>
          <p:nvPr/>
        </p:nvSpPr>
        <p:spPr bwMode="auto">
          <a:xfrm>
            <a:off x="179388" y="1700213"/>
            <a:ext cx="8785225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/>
              <a:t>Výstupní svorky jsou rozpojeny, výstupním vinutím neprochází žádný proud </a:t>
            </a:r>
            <a:r>
              <a:rPr lang="cs-CZ" altLang="cs-CZ" sz="2000" b="1">
                <a:sym typeface="Symbol" panose="05050102010706020507" pitchFamily="18" charset="2"/>
              </a:rPr>
              <a:t> </a:t>
            </a:r>
            <a:r>
              <a:rPr lang="cs-CZ" altLang="cs-CZ" sz="2000" b="1" u="sng">
                <a:sym typeface="Symbol" panose="05050102010706020507" pitchFamily="18" charset="2"/>
              </a:rPr>
              <a:t>parametry, které se vztahují k výstupnímu vinutí, se neprojeví</a:t>
            </a:r>
            <a:r>
              <a:rPr lang="cs-CZ" altLang="cs-CZ" sz="2000" b="1">
                <a:sym typeface="Symbol" panose="05050102010706020507" pitchFamily="18" charset="2"/>
              </a:rPr>
              <a:t>.</a:t>
            </a:r>
            <a:r>
              <a:rPr lang="cs-CZ" altLang="cs-CZ" sz="2000" b="1"/>
              <a:t> </a:t>
            </a:r>
          </a:p>
        </p:txBody>
      </p:sp>
      <p:grpSp>
        <p:nvGrpSpPr>
          <p:cNvPr id="25714" name="Group 114"/>
          <p:cNvGrpSpPr>
            <a:grpSpLocks/>
          </p:cNvGrpSpPr>
          <p:nvPr/>
        </p:nvGrpSpPr>
        <p:grpSpPr bwMode="auto">
          <a:xfrm>
            <a:off x="827088" y="3284538"/>
            <a:ext cx="4968875" cy="3025775"/>
            <a:chOff x="521" y="2069"/>
            <a:chExt cx="3130" cy="1906"/>
          </a:xfrm>
        </p:grpSpPr>
        <p:sp>
          <p:nvSpPr>
            <p:cNvPr id="25628" name="Oval 28"/>
            <p:cNvSpPr>
              <a:spLocks noChangeArrowheads="1"/>
            </p:cNvSpPr>
            <p:nvPr/>
          </p:nvSpPr>
          <p:spPr bwMode="auto">
            <a:xfrm>
              <a:off x="2517" y="3884"/>
              <a:ext cx="91" cy="91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25662" name="Group 62"/>
            <p:cNvGrpSpPr>
              <a:grpSpLocks/>
            </p:cNvGrpSpPr>
            <p:nvPr/>
          </p:nvGrpSpPr>
          <p:grpSpPr bwMode="auto">
            <a:xfrm>
              <a:off x="2744" y="2930"/>
              <a:ext cx="92" cy="545"/>
              <a:chOff x="2835" y="2931"/>
              <a:chExt cx="92" cy="545"/>
            </a:xfrm>
          </p:grpSpPr>
          <p:sp>
            <p:nvSpPr>
              <p:cNvPr id="25618" name="Arc 18"/>
              <p:cNvSpPr>
                <a:spLocks noChangeAspect="1"/>
              </p:cNvSpPr>
              <p:nvPr/>
            </p:nvSpPr>
            <p:spPr bwMode="auto">
              <a:xfrm rot="5400000">
                <a:off x="2835" y="3022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619" name="Arc 19"/>
              <p:cNvSpPr>
                <a:spLocks noChangeAspect="1"/>
              </p:cNvSpPr>
              <p:nvPr/>
            </p:nvSpPr>
            <p:spPr bwMode="auto">
              <a:xfrm rot="21600000">
                <a:off x="2836" y="2931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620" name="Arc 20"/>
              <p:cNvSpPr>
                <a:spLocks noChangeAspect="1"/>
              </p:cNvSpPr>
              <p:nvPr/>
            </p:nvSpPr>
            <p:spPr bwMode="auto">
              <a:xfrm rot="21600000">
                <a:off x="2835" y="3113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621" name="Arc 21"/>
              <p:cNvSpPr>
                <a:spLocks noChangeAspect="1"/>
              </p:cNvSpPr>
              <p:nvPr/>
            </p:nvSpPr>
            <p:spPr bwMode="auto">
              <a:xfrm rot="5400000">
                <a:off x="2835" y="3203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622" name="Arc 22"/>
              <p:cNvSpPr>
                <a:spLocks noChangeAspect="1"/>
              </p:cNvSpPr>
              <p:nvPr/>
            </p:nvSpPr>
            <p:spPr bwMode="auto">
              <a:xfrm rot="5400000">
                <a:off x="2835" y="3385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623" name="Arc 23"/>
              <p:cNvSpPr>
                <a:spLocks noChangeAspect="1"/>
              </p:cNvSpPr>
              <p:nvPr/>
            </p:nvSpPr>
            <p:spPr bwMode="auto">
              <a:xfrm rot="21600000">
                <a:off x="2835" y="3294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25629" name="Oval 29"/>
            <p:cNvSpPr>
              <a:spLocks noChangeArrowheads="1"/>
            </p:cNvSpPr>
            <p:nvPr/>
          </p:nvSpPr>
          <p:spPr bwMode="auto">
            <a:xfrm>
              <a:off x="2517" y="2396"/>
              <a:ext cx="91" cy="91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5651" name="Rectangle 51"/>
            <p:cNvSpPr>
              <a:spLocks noChangeAspect="1" noChangeArrowheads="1"/>
            </p:cNvSpPr>
            <p:nvPr/>
          </p:nvSpPr>
          <p:spPr bwMode="auto">
            <a:xfrm>
              <a:off x="2227" y="3136"/>
              <a:ext cx="154" cy="385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5653" name="Oval 53"/>
            <p:cNvSpPr>
              <a:spLocks noChangeArrowheads="1"/>
            </p:cNvSpPr>
            <p:nvPr/>
          </p:nvSpPr>
          <p:spPr bwMode="auto">
            <a:xfrm>
              <a:off x="2517" y="2659"/>
              <a:ext cx="91" cy="91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5654" name="Oval 54"/>
            <p:cNvSpPr>
              <a:spLocks noChangeArrowheads="1"/>
            </p:cNvSpPr>
            <p:nvPr/>
          </p:nvSpPr>
          <p:spPr bwMode="auto">
            <a:xfrm>
              <a:off x="2517" y="3566"/>
              <a:ext cx="91" cy="91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25661" name="AutoShape 61"/>
            <p:cNvCxnSpPr>
              <a:cxnSpLocks noChangeShapeType="1"/>
              <a:stCxn id="25629" idx="4"/>
              <a:endCxn id="25653" idx="0"/>
            </p:cNvCxnSpPr>
            <p:nvPr/>
          </p:nvCxnSpPr>
          <p:spPr bwMode="auto">
            <a:xfrm>
              <a:off x="2563" y="2487"/>
              <a:ext cx="0" cy="17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663" name="AutoShape 63"/>
            <p:cNvCxnSpPr>
              <a:cxnSpLocks noChangeShapeType="1"/>
              <a:stCxn id="25653" idx="2"/>
              <a:endCxn id="25651" idx="0"/>
            </p:cNvCxnSpPr>
            <p:nvPr/>
          </p:nvCxnSpPr>
          <p:spPr bwMode="auto">
            <a:xfrm rot="10800000" flipV="1">
              <a:off x="2304" y="2705"/>
              <a:ext cx="213" cy="423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664" name="AutoShape 64"/>
            <p:cNvCxnSpPr>
              <a:cxnSpLocks noChangeShapeType="1"/>
              <a:stCxn id="25653" idx="6"/>
              <a:endCxn id="25619" idx="0"/>
            </p:cNvCxnSpPr>
            <p:nvPr/>
          </p:nvCxnSpPr>
          <p:spPr bwMode="auto">
            <a:xfrm>
              <a:off x="2608" y="2705"/>
              <a:ext cx="137" cy="218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665" name="AutoShape 65"/>
            <p:cNvCxnSpPr>
              <a:cxnSpLocks noChangeShapeType="1"/>
              <a:stCxn id="25651" idx="2"/>
              <a:endCxn id="25654" idx="2"/>
            </p:cNvCxnSpPr>
            <p:nvPr/>
          </p:nvCxnSpPr>
          <p:spPr bwMode="auto">
            <a:xfrm rot="16200000" flipH="1">
              <a:off x="2369" y="3464"/>
              <a:ext cx="83" cy="213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666" name="AutoShape 66"/>
            <p:cNvCxnSpPr>
              <a:cxnSpLocks noChangeShapeType="1"/>
              <a:stCxn id="25622" idx="1"/>
              <a:endCxn id="25654" idx="6"/>
            </p:cNvCxnSpPr>
            <p:nvPr/>
          </p:nvCxnSpPr>
          <p:spPr bwMode="auto">
            <a:xfrm rot="10800000" flipV="1">
              <a:off x="2608" y="3476"/>
              <a:ext cx="131" cy="136"/>
            </a:xfrm>
            <a:prstGeom prst="bentConnector3">
              <a:avLst>
                <a:gd name="adj1" fmla="val 4579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667" name="AutoShape 67"/>
            <p:cNvCxnSpPr>
              <a:cxnSpLocks noChangeShapeType="1"/>
              <a:stCxn id="25654" idx="4"/>
              <a:endCxn id="25628" idx="0"/>
            </p:cNvCxnSpPr>
            <p:nvPr/>
          </p:nvCxnSpPr>
          <p:spPr bwMode="auto">
            <a:xfrm>
              <a:off x="2563" y="3657"/>
              <a:ext cx="0" cy="227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631" name="AutoShape 31"/>
            <p:cNvCxnSpPr>
              <a:cxnSpLocks noChangeShapeType="1"/>
              <a:stCxn id="25626" idx="4"/>
              <a:endCxn id="25628" idx="2"/>
            </p:cNvCxnSpPr>
            <p:nvPr/>
          </p:nvCxnSpPr>
          <p:spPr bwMode="auto">
            <a:xfrm rot="16200000" flipH="1">
              <a:off x="1296" y="2709"/>
              <a:ext cx="628" cy="181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5652" name="Group 52"/>
            <p:cNvGrpSpPr>
              <a:grpSpLocks/>
            </p:cNvGrpSpPr>
            <p:nvPr/>
          </p:nvGrpSpPr>
          <p:grpSpPr bwMode="auto">
            <a:xfrm>
              <a:off x="521" y="2931"/>
              <a:ext cx="363" cy="363"/>
              <a:chOff x="703" y="3195"/>
              <a:chExt cx="363" cy="363"/>
            </a:xfrm>
          </p:grpSpPr>
          <p:sp>
            <p:nvSpPr>
              <p:cNvPr id="25626" name="Oval 26"/>
              <p:cNvSpPr>
                <a:spLocks noChangeAspect="1" noChangeArrowheads="1"/>
              </p:cNvSpPr>
              <p:nvPr/>
            </p:nvSpPr>
            <p:spPr bwMode="auto">
              <a:xfrm>
                <a:off x="703" y="3195"/>
                <a:ext cx="363" cy="363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634" name="Text Box 34"/>
              <p:cNvSpPr txBox="1">
                <a:spLocks noChangeArrowheads="1"/>
              </p:cNvSpPr>
              <p:nvPr/>
            </p:nvSpPr>
            <p:spPr bwMode="auto">
              <a:xfrm>
                <a:off x="748" y="3249"/>
                <a:ext cx="272" cy="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cs-CZ" altLang="cs-CZ" sz="2400" b="1">
                    <a:sym typeface="Symbol" panose="05050102010706020507" pitchFamily="18" charset="2"/>
                  </a:rPr>
                  <a:t></a:t>
                </a:r>
              </a:p>
            </p:txBody>
          </p:sp>
        </p:grpSp>
        <p:grpSp>
          <p:nvGrpSpPr>
            <p:cNvPr id="25657" name="Group 57"/>
            <p:cNvGrpSpPr>
              <a:grpSpLocks/>
            </p:cNvGrpSpPr>
            <p:nvPr/>
          </p:nvGrpSpPr>
          <p:grpSpPr bwMode="auto">
            <a:xfrm>
              <a:off x="974" y="2340"/>
              <a:ext cx="545" cy="92"/>
              <a:chOff x="838" y="2340"/>
              <a:chExt cx="545" cy="92"/>
            </a:xfrm>
          </p:grpSpPr>
          <p:sp>
            <p:nvSpPr>
              <p:cNvPr id="25642" name="Arc 42"/>
              <p:cNvSpPr>
                <a:spLocks noChangeAspect="1"/>
              </p:cNvSpPr>
              <p:nvPr/>
            </p:nvSpPr>
            <p:spPr bwMode="auto">
              <a:xfrm rot="21600000">
                <a:off x="929" y="2341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643" name="Arc 43"/>
              <p:cNvSpPr>
                <a:spLocks noChangeAspect="1"/>
              </p:cNvSpPr>
              <p:nvPr/>
            </p:nvSpPr>
            <p:spPr bwMode="auto">
              <a:xfrm rot="37800000">
                <a:off x="838" y="2340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644" name="Arc 44"/>
              <p:cNvSpPr>
                <a:spLocks noChangeAspect="1"/>
              </p:cNvSpPr>
              <p:nvPr/>
            </p:nvSpPr>
            <p:spPr bwMode="auto">
              <a:xfrm rot="37800000">
                <a:off x="1020" y="2341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645" name="Arc 45"/>
              <p:cNvSpPr>
                <a:spLocks noChangeAspect="1"/>
              </p:cNvSpPr>
              <p:nvPr/>
            </p:nvSpPr>
            <p:spPr bwMode="auto">
              <a:xfrm rot="21600000">
                <a:off x="1110" y="2341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646" name="Arc 46"/>
              <p:cNvSpPr>
                <a:spLocks noChangeAspect="1"/>
              </p:cNvSpPr>
              <p:nvPr/>
            </p:nvSpPr>
            <p:spPr bwMode="auto">
              <a:xfrm rot="21600000">
                <a:off x="1292" y="2341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647" name="Arc 47"/>
              <p:cNvSpPr>
                <a:spLocks noChangeAspect="1"/>
              </p:cNvSpPr>
              <p:nvPr/>
            </p:nvSpPr>
            <p:spPr bwMode="auto">
              <a:xfrm rot="37800000">
                <a:off x="1201" y="2341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25650" name="Rectangle 50"/>
            <p:cNvSpPr>
              <a:spLocks noChangeAspect="1" noChangeArrowheads="1"/>
            </p:cNvSpPr>
            <p:nvPr/>
          </p:nvSpPr>
          <p:spPr bwMode="auto">
            <a:xfrm rot="5400000">
              <a:off x="1840" y="2248"/>
              <a:ext cx="154" cy="385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25658" name="AutoShape 58"/>
            <p:cNvCxnSpPr>
              <a:cxnSpLocks noChangeShapeType="1"/>
              <a:stCxn id="25626" idx="0"/>
              <a:endCxn id="25643" idx="0"/>
            </p:cNvCxnSpPr>
            <p:nvPr/>
          </p:nvCxnSpPr>
          <p:spPr bwMode="auto">
            <a:xfrm rot="16200000">
              <a:off x="590" y="2546"/>
              <a:ext cx="490" cy="26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659" name="AutoShape 59"/>
            <p:cNvCxnSpPr>
              <a:cxnSpLocks noChangeShapeType="1"/>
              <a:stCxn id="25650" idx="2"/>
              <a:endCxn id="25646" idx="1"/>
            </p:cNvCxnSpPr>
            <p:nvPr/>
          </p:nvCxnSpPr>
          <p:spPr bwMode="auto">
            <a:xfrm flipH="1" flipV="1">
              <a:off x="1519" y="2440"/>
              <a:ext cx="198" cy="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660" name="AutoShape 60"/>
            <p:cNvCxnSpPr>
              <a:cxnSpLocks noChangeShapeType="1"/>
              <a:stCxn id="25650" idx="0"/>
              <a:endCxn id="25629" idx="2"/>
            </p:cNvCxnSpPr>
            <p:nvPr/>
          </p:nvCxnSpPr>
          <p:spPr bwMode="auto">
            <a:xfrm>
              <a:off x="2118" y="2442"/>
              <a:ext cx="399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668" name="Oval 68"/>
            <p:cNvSpPr>
              <a:spLocks noChangeArrowheads="1"/>
            </p:cNvSpPr>
            <p:nvPr/>
          </p:nvSpPr>
          <p:spPr bwMode="auto">
            <a:xfrm>
              <a:off x="3560" y="2397"/>
              <a:ext cx="91" cy="91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5669" name="Oval 69"/>
            <p:cNvSpPr>
              <a:spLocks noChangeArrowheads="1"/>
            </p:cNvSpPr>
            <p:nvPr/>
          </p:nvSpPr>
          <p:spPr bwMode="auto">
            <a:xfrm>
              <a:off x="3560" y="3883"/>
              <a:ext cx="91" cy="91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25670" name="AutoShape 70"/>
            <p:cNvCxnSpPr>
              <a:cxnSpLocks noChangeShapeType="1"/>
              <a:stCxn id="25668" idx="2"/>
              <a:endCxn id="25629" idx="6"/>
            </p:cNvCxnSpPr>
            <p:nvPr/>
          </p:nvCxnSpPr>
          <p:spPr bwMode="auto">
            <a:xfrm flipH="1" flipV="1">
              <a:off x="2608" y="2442"/>
              <a:ext cx="944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671" name="AutoShape 71"/>
            <p:cNvCxnSpPr>
              <a:cxnSpLocks noChangeShapeType="1"/>
              <a:stCxn id="25628" idx="6"/>
              <a:endCxn id="25669" idx="2"/>
            </p:cNvCxnSpPr>
            <p:nvPr/>
          </p:nvCxnSpPr>
          <p:spPr bwMode="auto">
            <a:xfrm flipV="1">
              <a:off x="2608" y="3929"/>
              <a:ext cx="944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674" name="Text Box 74"/>
            <p:cNvSpPr txBox="1">
              <a:spLocks noChangeArrowheads="1"/>
            </p:cNvSpPr>
            <p:nvPr/>
          </p:nvSpPr>
          <p:spPr bwMode="auto">
            <a:xfrm>
              <a:off x="1111" y="2069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cs-CZ" altLang="cs-CZ" sz="1800" b="1"/>
                <a:t>X</a:t>
              </a:r>
              <a:r>
                <a:rPr lang="cs-CZ" altLang="cs-CZ" sz="1800" b="1" baseline="-25000">
                  <a:sym typeface="Symbol" panose="05050102010706020507" pitchFamily="18" charset="2"/>
                </a:rPr>
                <a:t>1</a:t>
              </a:r>
            </a:p>
          </p:txBody>
        </p:sp>
        <p:sp>
          <p:nvSpPr>
            <p:cNvPr id="25675" name="Text Box 75"/>
            <p:cNvSpPr txBox="1">
              <a:spLocks noChangeArrowheads="1"/>
            </p:cNvSpPr>
            <p:nvPr/>
          </p:nvSpPr>
          <p:spPr bwMode="auto">
            <a:xfrm>
              <a:off x="1746" y="2069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cs-CZ" altLang="cs-CZ" sz="1800" b="1"/>
                <a:t>R</a:t>
              </a:r>
              <a:r>
                <a:rPr lang="cs-CZ" altLang="cs-CZ" sz="1800" b="1" baseline="-25000">
                  <a:sym typeface="Symbol" panose="05050102010706020507" pitchFamily="18" charset="2"/>
                </a:rPr>
                <a:t>v1</a:t>
              </a:r>
            </a:p>
          </p:txBody>
        </p:sp>
        <p:sp>
          <p:nvSpPr>
            <p:cNvPr id="25676" name="Text Box 76"/>
            <p:cNvSpPr txBox="1">
              <a:spLocks noChangeArrowheads="1"/>
            </p:cNvSpPr>
            <p:nvPr/>
          </p:nvSpPr>
          <p:spPr bwMode="auto">
            <a:xfrm>
              <a:off x="1882" y="3203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cs-CZ" altLang="cs-CZ" sz="1800" b="1"/>
                <a:t>R</a:t>
              </a:r>
              <a:r>
                <a:rPr lang="cs-CZ" altLang="cs-CZ" sz="1800" b="1" baseline="-25000">
                  <a:sym typeface="Symbol" panose="05050102010706020507" pitchFamily="18" charset="2"/>
                </a:rPr>
                <a:t>FE</a:t>
              </a:r>
            </a:p>
          </p:txBody>
        </p:sp>
        <p:sp>
          <p:nvSpPr>
            <p:cNvPr id="25677" name="Text Box 77"/>
            <p:cNvSpPr txBox="1">
              <a:spLocks noChangeArrowheads="1"/>
            </p:cNvSpPr>
            <p:nvPr/>
          </p:nvSpPr>
          <p:spPr bwMode="auto">
            <a:xfrm>
              <a:off x="2789" y="3158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cs-CZ" altLang="cs-CZ" sz="1800" b="1"/>
                <a:t>X</a:t>
              </a:r>
              <a:r>
                <a:rPr lang="cs-CZ" altLang="cs-CZ" sz="1800" b="1" baseline="-25000">
                  <a:sym typeface="Symbol" panose="05050102010706020507" pitchFamily="18" charset="2"/>
                </a:rPr>
                <a:t></a:t>
              </a:r>
            </a:p>
          </p:txBody>
        </p:sp>
      </p:grpSp>
      <p:sp>
        <p:nvSpPr>
          <p:cNvPr id="25679" name="Line 79"/>
          <p:cNvSpPr>
            <a:spLocks noChangeShapeType="1"/>
          </p:cNvSpPr>
          <p:nvPr/>
        </p:nvSpPr>
        <p:spPr bwMode="auto">
          <a:xfrm rot="5400000">
            <a:off x="3383757" y="4544219"/>
            <a:ext cx="360362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80" name="Text Box 80"/>
          <p:cNvSpPr txBox="1">
            <a:spLocks noChangeArrowheads="1"/>
          </p:cNvSpPr>
          <p:nvPr/>
        </p:nvSpPr>
        <p:spPr bwMode="auto">
          <a:xfrm>
            <a:off x="4500563" y="4221163"/>
            <a:ext cx="5032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</a:rPr>
              <a:t>I</a:t>
            </a:r>
            <a:r>
              <a:rPr lang="cs-CZ" altLang="cs-CZ" sz="1800" b="1" baseline="-25000">
                <a:solidFill>
                  <a:srgbClr val="FF0000"/>
                </a:solidFill>
                <a:sym typeface="Symbol" panose="05050102010706020507" pitchFamily="18" charset="2"/>
              </a:rPr>
              <a:t></a:t>
            </a:r>
          </a:p>
        </p:txBody>
      </p:sp>
      <p:sp>
        <p:nvSpPr>
          <p:cNvPr id="25681" name="Text Box 81"/>
          <p:cNvSpPr txBox="1">
            <a:spLocks noChangeArrowheads="1"/>
          </p:cNvSpPr>
          <p:nvPr/>
        </p:nvSpPr>
        <p:spPr bwMode="auto">
          <a:xfrm>
            <a:off x="3132138" y="4221163"/>
            <a:ext cx="5048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</a:rPr>
              <a:t>I</a:t>
            </a:r>
            <a:r>
              <a:rPr lang="cs-CZ" altLang="cs-CZ" sz="1800" b="1" baseline="-25000">
                <a:solidFill>
                  <a:srgbClr val="FF0000"/>
                </a:solidFill>
              </a:rPr>
              <a:t>FE</a:t>
            </a:r>
          </a:p>
        </p:txBody>
      </p:sp>
      <p:sp>
        <p:nvSpPr>
          <p:cNvPr id="25682" name="Line 82"/>
          <p:cNvSpPr>
            <a:spLocks noChangeShapeType="1"/>
          </p:cNvSpPr>
          <p:nvPr/>
        </p:nvSpPr>
        <p:spPr bwMode="auto">
          <a:xfrm rot="5400000">
            <a:off x="4391818" y="4545807"/>
            <a:ext cx="360363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25686" name="Group 86"/>
          <p:cNvGrpSpPr>
            <a:grpSpLocks/>
          </p:cNvGrpSpPr>
          <p:nvPr/>
        </p:nvGrpSpPr>
        <p:grpSpPr bwMode="auto">
          <a:xfrm>
            <a:off x="6588125" y="3213100"/>
            <a:ext cx="2305050" cy="3240088"/>
            <a:chOff x="4150" y="1797"/>
            <a:chExt cx="1452" cy="2041"/>
          </a:xfrm>
        </p:grpSpPr>
        <p:sp>
          <p:nvSpPr>
            <p:cNvPr id="25684" name="Line 84"/>
            <p:cNvSpPr>
              <a:spLocks noChangeShapeType="1"/>
            </p:cNvSpPr>
            <p:nvPr/>
          </p:nvSpPr>
          <p:spPr bwMode="auto">
            <a:xfrm>
              <a:off x="4150" y="3521"/>
              <a:ext cx="1452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685" name="Line 85"/>
            <p:cNvSpPr>
              <a:spLocks noChangeShapeType="1"/>
            </p:cNvSpPr>
            <p:nvPr/>
          </p:nvSpPr>
          <p:spPr bwMode="auto">
            <a:xfrm rot="5400000">
              <a:off x="3493" y="2818"/>
              <a:ext cx="2041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5687" name="Line 87"/>
          <p:cNvSpPr>
            <a:spLocks noChangeShapeType="1"/>
          </p:cNvSpPr>
          <p:nvPr/>
        </p:nvSpPr>
        <p:spPr bwMode="auto">
          <a:xfrm flipV="1">
            <a:off x="7164388" y="4221163"/>
            <a:ext cx="0" cy="172878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88" name="Line 88"/>
          <p:cNvSpPr>
            <a:spLocks noChangeShapeType="1"/>
          </p:cNvSpPr>
          <p:nvPr/>
        </p:nvSpPr>
        <p:spPr bwMode="auto">
          <a:xfrm>
            <a:off x="7164388" y="5949950"/>
            <a:ext cx="10795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89" name="Line 89"/>
          <p:cNvSpPr>
            <a:spLocks noChangeShapeType="1"/>
          </p:cNvSpPr>
          <p:nvPr/>
        </p:nvSpPr>
        <p:spPr bwMode="auto">
          <a:xfrm flipV="1">
            <a:off x="8243888" y="5373688"/>
            <a:ext cx="0" cy="57626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90" name="Line 90"/>
          <p:cNvSpPr>
            <a:spLocks noChangeShapeType="1"/>
          </p:cNvSpPr>
          <p:nvPr/>
        </p:nvSpPr>
        <p:spPr bwMode="auto">
          <a:xfrm flipV="1">
            <a:off x="7164388" y="5373688"/>
            <a:ext cx="1079500" cy="57626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91" name="Line 91"/>
          <p:cNvSpPr>
            <a:spLocks noChangeShapeType="1"/>
          </p:cNvSpPr>
          <p:nvPr/>
        </p:nvSpPr>
        <p:spPr bwMode="auto">
          <a:xfrm rot="16200000" flipV="1">
            <a:off x="6480175" y="2889250"/>
            <a:ext cx="1439863" cy="792163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92" name="Line 92"/>
          <p:cNvSpPr>
            <a:spLocks noChangeShapeType="1"/>
          </p:cNvSpPr>
          <p:nvPr/>
        </p:nvSpPr>
        <p:spPr bwMode="auto">
          <a:xfrm flipV="1">
            <a:off x="7164388" y="3990975"/>
            <a:ext cx="431800" cy="230188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93" name="Line 93"/>
          <p:cNvSpPr>
            <a:spLocks noChangeShapeType="1"/>
          </p:cNvSpPr>
          <p:nvPr/>
        </p:nvSpPr>
        <p:spPr bwMode="auto">
          <a:xfrm flipH="1" flipV="1">
            <a:off x="6804025" y="2565400"/>
            <a:ext cx="360363" cy="338455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94" name="Text Box 94"/>
          <p:cNvSpPr txBox="1">
            <a:spLocks noChangeArrowheads="1"/>
          </p:cNvSpPr>
          <p:nvPr/>
        </p:nvSpPr>
        <p:spPr bwMode="auto">
          <a:xfrm>
            <a:off x="5724525" y="4941888"/>
            <a:ext cx="50323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0000FF"/>
                </a:solidFill>
              </a:rPr>
              <a:t>U</a:t>
            </a:r>
            <a:r>
              <a:rPr lang="cs-CZ" altLang="cs-CZ" sz="1800" b="1" baseline="-25000">
                <a:solidFill>
                  <a:srgbClr val="0000FF"/>
                </a:solidFill>
              </a:rPr>
              <a:t>210</a:t>
            </a:r>
          </a:p>
        </p:txBody>
      </p:sp>
      <p:sp>
        <p:nvSpPr>
          <p:cNvPr id="25695" name="Text Box 95"/>
          <p:cNvSpPr txBox="1">
            <a:spLocks noChangeArrowheads="1"/>
          </p:cNvSpPr>
          <p:nvPr/>
        </p:nvSpPr>
        <p:spPr bwMode="auto">
          <a:xfrm>
            <a:off x="7885113" y="6021388"/>
            <a:ext cx="5032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/>
              <a:t>I</a:t>
            </a:r>
            <a:r>
              <a:rPr lang="cs-CZ" altLang="cs-CZ" sz="1800" b="1" baseline="-25000">
                <a:sym typeface="Symbol" panose="05050102010706020507" pitchFamily="18" charset="2"/>
              </a:rPr>
              <a:t></a:t>
            </a:r>
          </a:p>
        </p:txBody>
      </p:sp>
      <p:sp>
        <p:nvSpPr>
          <p:cNvPr id="25696" name="Text Box 96"/>
          <p:cNvSpPr txBox="1">
            <a:spLocks noChangeArrowheads="1"/>
          </p:cNvSpPr>
          <p:nvPr/>
        </p:nvSpPr>
        <p:spPr bwMode="auto">
          <a:xfrm>
            <a:off x="8172450" y="5516563"/>
            <a:ext cx="5048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/>
              <a:t>I</a:t>
            </a:r>
            <a:r>
              <a:rPr lang="cs-CZ" altLang="cs-CZ" sz="1800" b="1" baseline="-25000"/>
              <a:t>FE</a:t>
            </a:r>
          </a:p>
        </p:txBody>
      </p:sp>
      <p:sp>
        <p:nvSpPr>
          <p:cNvPr id="25697" name="Text Box 97"/>
          <p:cNvSpPr txBox="1">
            <a:spLocks noChangeArrowheads="1"/>
          </p:cNvSpPr>
          <p:nvPr/>
        </p:nvSpPr>
        <p:spPr bwMode="auto">
          <a:xfrm>
            <a:off x="7956550" y="5084763"/>
            <a:ext cx="720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/>
              <a:t>I</a:t>
            </a:r>
            <a:r>
              <a:rPr lang="cs-CZ" altLang="cs-CZ" sz="1800" b="1" baseline="-25000"/>
              <a:t>1</a:t>
            </a:r>
            <a:r>
              <a:rPr lang="cs-CZ" altLang="cs-CZ" sz="1800" b="1"/>
              <a:t>= I</a:t>
            </a:r>
            <a:r>
              <a:rPr lang="cs-CZ" altLang="cs-CZ" sz="1800" b="1" baseline="-25000"/>
              <a:t>0</a:t>
            </a:r>
          </a:p>
        </p:txBody>
      </p:sp>
      <p:sp>
        <p:nvSpPr>
          <p:cNvPr id="25698" name="Line 98"/>
          <p:cNvSpPr>
            <a:spLocks noChangeShapeType="1"/>
          </p:cNvSpPr>
          <p:nvPr/>
        </p:nvSpPr>
        <p:spPr bwMode="auto">
          <a:xfrm>
            <a:off x="2555875" y="4149725"/>
            <a:ext cx="1081088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99" name="Line 99"/>
          <p:cNvSpPr>
            <a:spLocks noChangeShapeType="1"/>
          </p:cNvSpPr>
          <p:nvPr/>
        </p:nvSpPr>
        <p:spPr bwMode="auto">
          <a:xfrm>
            <a:off x="1476375" y="4149725"/>
            <a:ext cx="935038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701" name="Text Box 101"/>
          <p:cNvSpPr txBox="1">
            <a:spLocks noChangeArrowheads="1"/>
          </p:cNvSpPr>
          <p:nvPr/>
        </p:nvSpPr>
        <p:spPr bwMode="auto">
          <a:xfrm>
            <a:off x="2627313" y="4149725"/>
            <a:ext cx="50323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0000FF"/>
                </a:solidFill>
              </a:rPr>
              <a:t>U</a:t>
            </a:r>
            <a:r>
              <a:rPr lang="cs-CZ" altLang="cs-CZ" sz="1800" b="1" baseline="-25000">
                <a:solidFill>
                  <a:srgbClr val="0000FF"/>
                </a:solidFill>
              </a:rPr>
              <a:t>R1</a:t>
            </a:r>
          </a:p>
        </p:txBody>
      </p:sp>
      <p:sp>
        <p:nvSpPr>
          <p:cNvPr id="25702" name="Text Box 102"/>
          <p:cNvSpPr txBox="1">
            <a:spLocks noChangeArrowheads="1"/>
          </p:cNvSpPr>
          <p:nvPr/>
        </p:nvSpPr>
        <p:spPr bwMode="auto">
          <a:xfrm>
            <a:off x="1619250" y="4149725"/>
            <a:ext cx="5032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0000FF"/>
                </a:solidFill>
              </a:rPr>
              <a:t>U</a:t>
            </a:r>
            <a:r>
              <a:rPr lang="cs-CZ" altLang="cs-CZ" sz="1800" b="1" baseline="-25000">
                <a:solidFill>
                  <a:srgbClr val="0000FF"/>
                </a:solidFill>
              </a:rPr>
              <a:t>X1</a:t>
            </a:r>
          </a:p>
        </p:txBody>
      </p:sp>
      <p:sp>
        <p:nvSpPr>
          <p:cNvPr id="25703" name="Text Box 103"/>
          <p:cNvSpPr txBox="1">
            <a:spLocks noChangeArrowheads="1"/>
          </p:cNvSpPr>
          <p:nvPr/>
        </p:nvSpPr>
        <p:spPr bwMode="auto">
          <a:xfrm>
            <a:off x="7524750" y="4005263"/>
            <a:ext cx="50323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/>
              <a:t>U</a:t>
            </a:r>
            <a:r>
              <a:rPr lang="cs-CZ" altLang="cs-CZ" sz="1800" b="1" baseline="-25000"/>
              <a:t>R1</a:t>
            </a:r>
          </a:p>
        </p:txBody>
      </p:sp>
      <p:sp>
        <p:nvSpPr>
          <p:cNvPr id="25704" name="Text Box 104"/>
          <p:cNvSpPr txBox="1">
            <a:spLocks noChangeArrowheads="1"/>
          </p:cNvSpPr>
          <p:nvPr/>
        </p:nvSpPr>
        <p:spPr bwMode="auto">
          <a:xfrm>
            <a:off x="6948488" y="2565400"/>
            <a:ext cx="50323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/>
              <a:t>U</a:t>
            </a:r>
            <a:r>
              <a:rPr lang="cs-CZ" altLang="cs-CZ" sz="1800" b="1" baseline="-25000"/>
              <a:t>X1</a:t>
            </a:r>
          </a:p>
        </p:txBody>
      </p:sp>
      <p:sp>
        <p:nvSpPr>
          <p:cNvPr id="25705" name="Text Box 105"/>
          <p:cNvSpPr txBox="1">
            <a:spLocks noChangeArrowheads="1"/>
          </p:cNvSpPr>
          <p:nvPr/>
        </p:nvSpPr>
        <p:spPr bwMode="auto">
          <a:xfrm>
            <a:off x="6372225" y="2708275"/>
            <a:ext cx="3603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/>
              <a:t>U</a:t>
            </a:r>
            <a:r>
              <a:rPr lang="cs-CZ" altLang="cs-CZ" sz="1800" b="1" baseline="-25000"/>
              <a:t>1</a:t>
            </a:r>
          </a:p>
        </p:txBody>
      </p:sp>
      <p:sp>
        <p:nvSpPr>
          <p:cNvPr id="25708" name="Freeform 108"/>
          <p:cNvSpPr>
            <a:spLocks/>
          </p:cNvSpPr>
          <p:nvPr/>
        </p:nvSpPr>
        <p:spPr bwMode="auto">
          <a:xfrm>
            <a:off x="7086600" y="5243513"/>
            <a:ext cx="673100" cy="363537"/>
          </a:xfrm>
          <a:custGeom>
            <a:avLst/>
            <a:gdLst>
              <a:gd name="T0" fmla="*/ 0 w 424"/>
              <a:gd name="T1" fmla="*/ 26 h 229"/>
              <a:gd name="T2" fmla="*/ 305 w 424"/>
              <a:gd name="T3" fmla="*/ 34 h 229"/>
              <a:gd name="T4" fmla="*/ 424 w 424"/>
              <a:gd name="T5" fmla="*/ 229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4" h="229">
                <a:moveTo>
                  <a:pt x="0" y="26"/>
                </a:moveTo>
                <a:cubicBezTo>
                  <a:pt x="51" y="27"/>
                  <a:pt x="234" y="0"/>
                  <a:pt x="305" y="34"/>
                </a:cubicBezTo>
                <a:cubicBezTo>
                  <a:pt x="376" y="68"/>
                  <a:pt x="399" y="189"/>
                  <a:pt x="424" y="229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709" name="Text Box 109"/>
          <p:cNvSpPr txBox="1">
            <a:spLocks noChangeArrowheads="1"/>
          </p:cNvSpPr>
          <p:nvPr/>
        </p:nvSpPr>
        <p:spPr bwMode="auto">
          <a:xfrm>
            <a:off x="7164388" y="5373688"/>
            <a:ext cx="5048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ym typeface="Symbol" panose="05050102010706020507" pitchFamily="18" charset="2"/>
              </a:rPr>
              <a:t></a:t>
            </a:r>
            <a:r>
              <a:rPr lang="cs-CZ" altLang="cs-CZ" sz="1800" b="1" baseline="-25000">
                <a:sym typeface="Symbol" panose="05050102010706020507" pitchFamily="18" charset="2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56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56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5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5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25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6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6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5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6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6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5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5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25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5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56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5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56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56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5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5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5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25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56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56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5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25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25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25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5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25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5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57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5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25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25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25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57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57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5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25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25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25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25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25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25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25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257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257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25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/>
      <p:bldP spid="25605" grpId="0"/>
      <p:bldP spid="25607" grpId="0" animBg="1"/>
      <p:bldP spid="25608" grpId="0"/>
      <p:bldP spid="25609" grpId="0" animBg="1"/>
      <p:bldP spid="25610" grpId="0"/>
      <p:bldP spid="25611" grpId="0" animBg="1"/>
      <p:bldP spid="25612" grpId="0"/>
      <p:bldP spid="25613" grpId="0"/>
      <p:bldP spid="25635" grpId="0" animBg="1"/>
      <p:bldP spid="25636" grpId="0"/>
      <p:bldP spid="25637" grpId="0" animBg="1"/>
      <p:bldP spid="25640" grpId="0"/>
      <p:bldP spid="25679" grpId="0" animBg="1"/>
      <p:bldP spid="25680" grpId="0"/>
      <p:bldP spid="25681" grpId="0"/>
      <p:bldP spid="25682" grpId="0" animBg="1"/>
      <p:bldP spid="25687" grpId="0" animBg="1"/>
      <p:bldP spid="25688" grpId="0" animBg="1"/>
      <p:bldP spid="25689" grpId="0" animBg="1"/>
      <p:bldP spid="25690" grpId="0" animBg="1"/>
      <p:bldP spid="25691" grpId="0" animBg="1"/>
      <p:bldP spid="25692" grpId="0" animBg="1"/>
      <p:bldP spid="25693" grpId="0" animBg="1"/>
      <p:bldP spid="25694" grpId="0"/>
      <p:bldP spid="25695" grpId="0"/>
      <p:bldP spid="25696" grpId="0"/>
      <p:bldP spid="25697" grpId="0"/>
      <p:bldP spid="25698" grpId="0" animBg="1"/>
      <p:bldP spid="25699" grpId="0" animBg="1"/>
      <p:bldP spid="25701" grpId="0"/>
      <p:bldP spid="25702" grpId="0"/>
      <p:bldP spid="25703" grpId="0"/>
      <p:bldP spid="25704" grpId="0"/>
      <p:bldP spid="25705" grpId="0"/>
      <p:bldP spid="25708" grpId="0" animBg="1"/>
      <p:bldP spid="2570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116013" y="260350"/>
            <a:ext cx="67691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cs-CZ" altLang="cs-CZ" sz="4000" b="1" u="sng"/>
              <a:t>Transformátor naprázdno </a:t>
            </a: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>
            <a:off x="684213" y="4581525"/>
            <a:ext cx="0" cy="649288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23850" y="4797425"/>
            <a:ext cx="3603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0000FF"/>
                </a:solidFill>
              </a:rPr>
              <a:t>U</a:t>
            </a:r>
            <a:r>
              <a:rPr lang="cs-CZ" altLang="cs-CZ" sz="1800" b="1" baseline="-2500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1979613" y="3752850"/>
            <a:ext cx="360362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403350" y="3429000"/>
            <a:ext cx="7207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</a:rPr>
              <a:t>I</a:t>
            </a:r>
            <a:r>
              <a:rPr lang="cs-CZ" altLang="cs-CZ" sz="1800" b="1" baseline="-25000">
                <a:solidFill>
                  <a:srgbClr val="FF0000"/>
                </a:solidFill>
              </a:rPr>
              <a:t>1</a:t>
            </a:r>
            <a:r>
              <a:rPr lang="cs-CZ" altLang="cs-CZ" sz="1800" b="1">
                <a:solidFill>
                  <a:srgbClr val="FF0000"/>
                </a:solidFill>
              </a:rPr>
              <a:t>= I</a:t>
            </a:r>
            <a:r>
              <a:rPr lang="cs-CZ" altLang="cs-CZ" sz="1800" b="1" baseline="-25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6581775" y="3357563"/>
            <a:ext cx="173513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cs-CZ" altLang="cs-CZ" sz="1800" b="1"/>
              <a:t>U</a:t>
            </a:r>
            <a:r>
              <a:rPr lang="cs-CZ" altLang="cs-CZ" sz="1800" b="1" baseline="-25000"/>
              <a:t>1</a:t>
            </a:r>
            <a:r>
              <a:rPr lang="cs-CZ" altLang="cs-CZ" sz="1800" b="1"/>
              <a:t> = U</a:t>
            </a:r>
            <a:r>
              <a:rPr lang="cs-CZ" altLang="cs-CZ" sz="1800" b="1" baseline="-25000"/>
              <a:t>i</a:t>
            </a:r>
            <a:r>
              <a:rPr lang="cs-CZ" altLang="cs-CZ" sz="1800" b="1"/>
              <a:t> = U</a:t>
            </a:r>
            <a:r>
              <a:rPr lang="cs-CZ" altLang="cs-CZ" sz="1800" b="1" baseline="-25000"/>
              <a:t>210</a:t>
            </a:r>
          </a:p>
        </p:txBody>
      </p:sp>
      <p:sp>
        <p:nvSpPr>
          <p:cNvPr id="26648" name="Line 24"/>
          <p:cNvSpPr>
            <a:spLocks noChangeShapeType="1"/>
          </p:cNvSpPr>
          <p:nvPr/>
        </p:nvSpPr>
        <p:spPr bwMode="auto">
          <a:xfrm>
            <a:off x="2916238" y="4581525"/>
            <a:ext cx="0" cy="865188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2555875" y="4437063"/>
            <a:ext cx="3603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0000FF"/>
                </a:solidFill>
              </a:rPr>
              <a:t>U</a:t>
            </a:r>
            <a:r>
              <a:rPr lang="cs-CZ" altLang="cs-CZ" sz="1800" b="1" baseline="-25000">
                <a:solidFill>
                  <a:srgbClr val="0000FF"/>
                </a:solidFill>
              </a:rPr>
              <a:t>i</a:t>
            </a:r>
          </a:p>
        </p:txBody>
      </p:sp>
      <p:sp>
        <p:nvSpPr>
          <p:cNvPr id="26650" name="Line 26"/>
          <p:cNvSpPr>
            <a:spLocks noChangeShapeType="1"/>
          </p:cNvSpPr>
          <p:nvPr/>
        </p:nvSpPr>
        <p:spPr bwMode="auto">
          <a:xfrm>
            <a:off x="4787900" y="4149725"/>
            <a:ext cx="0" cy="1871663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51" name="Text Box 27"/>
          <p:cNvSpPr txBox="1">
            <a:spLocks noChangeArrowheads="1"/>
          </p:cNvSpPr>
          <p:nvPr/>
        </p:nvSpPr>
        <p:spPr bwMode="auto">
          <a:xfrm>
            <a:off x="179388" y="1125538"/>
            <a:ext cx="8785225" cy="10064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/>
              <a:t>Proud naprázdno I</a:t>
            </a:r>
            <a:r>
              <a:rPr lang="cs-CZ" altLang="cs-CZ" sz="2000" b="1" baseline="-25000"/>
              <a:t>0</a:t>
            </a:r>
            <a:r>
              <a:rPr lang="cs-CZ" altLang="cs-CZ" sz="2000" b="1"/>
              <a:t> je v porovnání s jmenovitým proudem velmi malý </a:t>
            </a:r>
            <a:r>
              <a:rPr lang="cs-CZ" altLang="cs-CZ" sz="2000" b="1">
                <a:sym typeface="Symbol" panose="05050102010706020507" pitchFamily="18" charset="2"/>
              </a:rPr>
              <a:t> vliv podélných parametrů je zanedbatelný  </a:t>
            </a:r>
            <a:r>
              <a:rPr lang="cs-CZ" altLang="cs-CZ" sz="2000" b="1" u="sng">
                <a:sym typeface="Symbol" panose="05050102010706020507" pitchFamily="18" charset="2"/>
              </a:rPr>
              <a:t>s</a:t>
            </a:r>
            <a:r>
              <a:rPr lang="cs-CZ" altLang="cs-CZ" sz="2000" b="1" u="sng"/>
              <a:t> výjimkou nejmenších transformátorů lze podélné parametry zanedbat</a:t>
            </a:r>
            <a:r>
              <a:rPr lang="cs-CZ" altLang="cs-CZ" sz="2000" b="1"/>
              <a:t>. </a:t>
            </a:r>
          </a:p>
        </p:txBody>
      </p:sp>
      <p:sp>
        <p:nvSpPr>
          <p:cNvPr id="26680" name="Line 56"/>
          <p:cNvSpPr>
            <a:spLocks noChangeShapeType="1"/>
          </p:cNvSpPr>
          <p:nvPr/>
        </p:nvSpPr>
        <p:spPr bwMode="auto">
          <a:xfrm rot="5400000">
            <a:off x="2159794" y="4617244"/>
            <a:ext cx="360362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81" name="Text Box 57"/>
          <p:cNvSpPr txBox="1">
            <a:spLocks noChangeArrowheads="1"/>
          </p:cNvSpPr>
          <p:nvPr/>
        </p:nvSpPr>
        <p:spPr bwMode="auto">
          <a:xfrm>
            <a:off x="3421063" y="4076700"/>
            <a:ext cx="50323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</a:rPr>
              <a:t>I</a:t>
            </a:r>
            <a:r>
              <a:rPr lang="cs-CZ" altLang="cs-CZ" sz="1800" b="1" baseline="-25000">
                <a:solidFill>
                  <a:srgbClr val="FF0000"/>
                </a:solidFill>
                <a:sym typeface="Symbol" panose="05050102010706020507" pitchFamily="18" charset="2"/>
              </a:rPr>
              <a:t></a:t>
            </a:r>
          </a:p>
        </p:txBody>
      </p:sp>
      <p:sp>
        <p:nvSpPr>
          <p:cNvPr id="26682" name="Text Box 58"/>
          <p:cNvSpPr txBox="1">
            <a:spLocks noChangeArrowheads="1"/>
          </p:cNvSpPr>
          <p:nvPr/>
        </p:nvSpPr>
        <p:spPr bwMode="auto">
          <a:xfrm>
            <a:off x="1906588" y="4221163"/>
            <a:ext cx="5048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</a:rPr>
              <a:t>I</a:t>
            </a:r>
            <a:r>
              <a:rPr lang="cs-CZ" altLang="cs-CZ" sz="1800" b="1" baseline="-25000">
                <a:solidFill>
                  <a:srgbClr val="FF0000"/>
                </a:solidFill>
              </a:rPr>
              <a:t>FE</a:t>
            </a:r>
          </a:p>
        </p:txBody>
      </p:sp>
      <p:sp>
        <p:nvSpPr>
          <p:cNvPr id="26683" name="Line 59"/>
          <p:cNvSpPr>
            <a:spLocks noChangeShapeType="1"/>
          </p:cNvSpPr>
          <p:nvPr/>
        </p:nvSpPr>
        <p:spPr bwMode="auto">
          <a:xfrm rot="5400000">
            <a:off x="3312319" y="4401344"/>
            <a:ext cx="360362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26684" name="Group 60"/>
          <p:cNvGrpSpPr>
            <a:grpSpLocks/>
          </p:cNvGrpSpPr>
          <p:nvPr/>
        </p:nvGrpSpPr>
        <p:grpSpPr bwMode="auto">
          <a:xfrm>
            <a:off x="5938838" y="3213100"/>
            <a:ext cx="2305050" cy="3240088"/>
            <a:chOff x="4150" y="1797"/>
            <a:chExt cx="1452" cy="2041"/>
          </a:xfrm>
        </p:grpSpPr>
        <p:sp>
          <p:nvSpPr>
            <p:cNvPr id="26685" name="Line 61"/>
            <p:cNvSpPr>
              <a:spLocks noChangeShapeType="1"/>
            </p:cNvSpPr>
            <p:nvPr/>
          </p:nvSpPr>
          <p:spPr bwMode="auto">
            <a:xfrm>
              <a:off x="4150" y="3521"/>
              <a:ext cx="1452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86" name="Line 62"/>
            <p:cNvSpPr>
              <a:spLocks noChangeShapeType="1"/>
            </p:cNvSpPr>
            <p:nvPr/>
          </p:nvSpPr>
          <p:spPr bwMode="auto">
            <a:xfrm rot="5400000">
              <a:off x="3493" y="2818"/>
              <a:ext cx="2041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6687" name="Line 63"/>
          <p:cNvSpPr>
            <a:spLocks noChangeShapeType="1"/>
          </p:cNvSpPr>
          <p:nvPr/>
        </p:nvSpPr>
        <p:spPr bwMode="auto">
          <a:xfrm flipV="1">
            <a:off x="6510338" y="3500438"/>
            <a:ext cx="0" cy="244951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88" name="Line 64"/>
          <p:cNvSpPr>
            <a:spLocks noChangeShapeType="1"/>
          </p:cNvSpPr>
          <p:nvPr/>
        </p:nvSpPr>
        <p:spPr bwMode="auto">
          <a:xfrm>
            <a:off x="6510338" y="5949950"/>
            <a:ext cx="10795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89" name="Line 65"/>
          <p:cNvSpPr>
            <a:spLocks noChangeShapeType="1"/>
          </p:cNvSpPr>
          <p:nvPr/>
        </p:nvSpPr>
        <p:spPr bwMode="auto">
          <a:xfrm flipV="1">
            <a:off x="7589838" y="5373688"/>
            <a:ext cx="0" cy="57626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90" name="Line 66"/>
          <p:cNvSpPr>
            <a:spLocks noChangeShapeType="1"/>
          </p:cNvSpPr>
          <p:nvPr/>
        </p:nvSpPr>
        <p:spPr bwMode="auto">
          <a:xfrm flipV="1">
            <a:off x="6510338" y="5373688"/>
            <a:ext cx="1079500" cy="57626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94" name="Text Box 70"/>
          <p:cNvSpPr txBox="1">
            <a:spLocks noChangeArrowheads="1"/>
          </p:cNvSpPr>
          <p:nvPr/>
        </p:nvSpPr>
        <p:spPr bwMode="auto">
          <a:xfrm>
            <a:off x="4787900" y="4941888"/>
            <a:ext cx="50323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0000FF"/>
                </a:solidFill>
              </a:rPr>
              <a:t>U</a:t>
            </a:r>
            <a:r>
              <a:rPr lang="cs-CZ" altLang="cs-CZ" sz="1800" b="1" baseline="-25000">
                <a:solidFill>
                  <a:srgbClr val="0000FF"/>
                </a:solidFill>
              </a:rPr>
              <a:t>210</a:t>
            </a:r>
          </a:p>
        </p:txBody>
      </p:sp>
      <p:sp>
        <p:nvSpPr>
          <p:cNvPr id="26695" name="Text Box 71"/>
          <p:cNvSpPr txBox="1">
            <a:spLocks noChangeArrowheads="1"/>
          </p:cNvSpPr>
          <p:nvPr/>
        </p:nvSpPr>
        <p:spPr bwMode="auto">
          <a:xfrm>
            <a:off x="7231063" y="6021388"/>
            <a:ext cx="5032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/>
              <a:t>I</a:t>
            </a:r>
            <a:r>
              <a:rPr lang="cs-CZ" altLang="cs-CZ" sz="1800" b="1" baseline="-25000">
                <a:sym typeface="Symbol" panose="05050102010706020507" pitchFamily="18" charset="2"/>
              </a:rPr>
              <a:t></a:t>
            </a:r>
          </a:p>
        </p:txBody>
      </p:sp>
      <p:sp>
        <p:nvSpPr>
          <p:cNvPr id="26696" name="Text Box 72"/>
          <p:cNvSpPr txBox="1">
            <a:spLocks noChangeArrowheads="1"/>
          </p:cNvSpPr>
          <p:nvPr/>
        </p:nvSpPr>
        <p:spPr bwMode="auto">
          <a:xfrm>
            <a:off x="7518400" y="5516563"/>
            <a:ext cx="5048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/>
              <a:t>I</a:t>
            </a:r>
            <a:r>
              <a:rPr lang="cs-CZ" altLang="cs-CZ" sz="1800" b="1" baseline="-25000"/>
              <a:t>FE</a:t>
            </a:r>
          </a:p>
        </p:txBody>
      </p:sp>
      <p:sp>
        <p:nvSpPr>
          <p:cNvPr id="26697" name="Text Box 73"/>
          <p:cNvSpPr txBox="1">
            <a:spLocks noChangeArrowheads="1"/>
          </p:cNvSpPr>
          <p:nvPr/>
        </p:nvSpPr>
        <p:spPr bwMode="auto">
          <a:xfrm>
            <a:off x="7302500" y="5084763"/>
            <a:ext cx="720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/>
              <a:t>I</a:t>
            </a:r>
            <a:r>
              <a:rPr lang="cs-CZ" altLang="cs-CZ" sz="1800" b="1" baseline="-25000"/>
              <a:t>1</a:t>
            </a:r>
            <a:r>
              <a:rPr lang="cs-CZ" altLang="cs-CZ" sz="1800" b="1"/>
              <a:t>= I</a:t>
            </a:r>
            <a:r>
              <a:rPr lang="cs-CZ" altLang="cs-CZ" sz="1800" b="1" baseline="-25000"/>
              <a:t>0</a:t>
            </a:r>
          </a:p>
        </p:txBody>
      </p:sp>
      <p:sp>
        <p:nvSpPr>
          <p:cNvPr id="26705" name="Freeform 81"/>
          <p:cNvSpPr>
            <a:spLocks/>
          </p:cNvSpPr>
          <p:nvPr/>
        </p:nvSpPr>
        <p:spPr bwMode="auto">
          <a:xfrm>
            <a:off x="6494463" y="5338763"/>
            <a:ext cx="498475" cy="309562"/>
          </a:xfrm>
          <a:custGeom>
            <a:avLst/>
            <a:gdLst>
              <a:gd name="T0" fmla="*/ 0 w 314"/>
              <a:gd name="T1" fmla="*/ 0 h 195"/>
              <a:gd name="T2" fmla="*/ 178 w 314"/>
              <a:gd name="T3" fmla="*/ 34 h 195"/>
              <a:gd name="T4" fmla="*/ 280 w 314"/>
              <a:gd name="T5" fmla="*/ 118 h 195"/>
              <a:gd name="T6" fmla="*/ 314 w 314"/>
              <a:gd name="T7" fmla="*/ 195 h 1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4" h="195">
                <a:moveTo>
                  <a:pt x="0" y="0"/>
                </a:moveTo>
                <a:cubicBezTo>
                  <a:pt x="30" y="6"/>
                  <a:pt x="131" y="14"/>
                  <a:pt x="178" y="34"/>
                </a:cubicBezTo>
                <a:cubicBezTo>
                  <a:pt x="225" y="54"/>
                  <a:pt x="257" y="91"/>
                  <a:pt x="280" y="118"/>
                </a:cubicBezTo>
                <a:cubicBezTo>
                  <a:pt x="303" y="145"/>
                  <a:pt x="307" y="179"/>
                  <a:pt x="314" y="195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06" name="Text Box 82"/>
          <p:cNvSpPr txBox="1">
            <a:spLocks noChangeArrowheads="1"/>
          </p:cNvSpPr>
          <p:nvPr/>
        </p:nvSpPr>
        <p:spPr bwMode="auto">
          <a:xfrm>
            <a:off x="6516688" y="5373688"/>
            <a:ext cx="5048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ym typeface="Symbol" panose="05050102010706020507" pitchFamily="18" charset="2"/>
              </a:rPr>
              <a:t></a:t>
            </a:r>
            <a:r>
              <a:rPr lang="cs-CZ" altLang="cs-CZ" sz="1800" b="1" baseline="-25000">
                <a:sym typeface="Symbol" panose="05050102010706020507" pitchFamily="18" charset="2"/>
              </a:rPr>
              <a:t>0</a:t>
            </a:r>
          </a:p>
        </p:txBody>
      </p:sp>
      <p:grpSp>
        <p:nvGrpSpPr>
          <p:cNvPr id="26712" name="Group 88"/>
          <p:cNvGrpSpPr>
            <a:grpSpLocks/>
          </p:cNvGrpSpPr>
          <p:nvPr/>
        </p:nvGrpSpPr>
        <p:grpSpPr bwMode="auto">
          <a:xfrm>
            <a:off x="900113" y="3429000"/>
            <a:ext cx="3960812" cy="2881313"/>
            <a:chOff x="567" y="2160"/>
            <a:chExt cx="2495" cy="1815"/>
          </a:xfrm>
        </p:grpSpPr>
        <p:cxnSp>
          <p:nvCxnSpPr>
            <p:cNvPr id="26671" name="AutoShape 47"/>
            <p:cNvCxnSpPr>
              <a:cxnSpLocks noChangeShapeType="1"/>
              <a:stCxn id="26662" idx="4"/>
              <a:endCxn id="26642" idx="0"/>
            </p:cNvCxnSpPr>
            <p:nvPr/>
          </p:nvCxnSpPr>
          <p:spPr bwMode="auto">
            <a:xfrm>
              <a:off x="1837" y="3657"/>
              <a:ext cx="0" cy="227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6632" name="Line 8"/>
            <p:cNvSpPr>
              <a:spLocks noChangeShapeType="1"/>
            </p:cNvSpPr>
            <p:nvPr/>
          </p:nvSpPr>
          <p:spPr bwMode="auto">
            <a:xfrm rot="10800000">
              <a:off x="2109" y="2364"/>
              <a:ext cx="227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33" name="Text Box 9"/>
            <p:cNvSpPr txBox="1">
              <a:spLocks noChangeArrowheads="1"/>
            </p:cNvSpPr>
            <p:nvPr/>
          </p:nvSpPr>
          <p:spPr bwMode="auto">
            <a:xfrm>
              <a:off x="2245" y="2160"/>
              <a:ext cx="635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cs-CZ" altLang="cs-CZ" sz="1800" b="1">
                  <a:solidFill>
                    <a:srgbClr val="FF0000"/>
                  </a:solidFill>
                </a:rPr>
                <a:t>I</a:t>
              </a:r>
              <a:r>
                <a:rPr lang="cs-CZ" altLang="cs-CZ" sz="1800" b="1" baseline="-25000">
                  <a:solidFill>
                    <a:srgbClr val="FF0000"/>
                  </a:solidFill>
                </a:rPr>
                <a:t>21</a:t>
              </a:r>
              <a:r>
                <a:rPr lang="cs-CZ" altLang="cs-CZ" sz="1800" b="1">
                  <a:solidFill>
                    <a:srgbClr val="FF0000"/>
                  </a:solidFill>
                </a:rPr>
                <a:t> = 0</a:t>
              </a:r>
              <a:endParaRPr lang="cs-CZ" altLang="cs-CZ" sz="1800" b="1" baseline="-25000">
                <a:solidFill>
                  <a:srgbClr val="FF0000"/>
                </a:solidFill>
              </a:endParaRPr>
            </a:p>
          </p:txBody>
        </p:sp>
        <p:grpSp>
          <p:nvGrpSpPr>
            <p:cNvPr id="26709" name="Group 85"/>
            <p:cNvGrpSpPr>
              <a:grpSpLocks/>
            </p:cNvGrpSpPr>
            <p:nvPr/>
          </p:nvGrpSpPr>
          <p:grpSpPr bwMode="auto">
            <a:xfrm>
              <a:off x="567" y="2396"/>
              <a:ext cx="2495" cy="1579"/>
              <a:chOff x="567" y="2396"/>
              <a:chExt cx="2495" cy="1579"/>
            </a:xfrm>
          </p:grpSpPr>
          <p:cxnSp>
            <p:nvCxnSpPr>
              <p:cNvPr id="26668" name="AutoShape 44"/>
              <p:cNvCxnSpPr>
                <a:cxnSpLocks noChangeShapeType="1"/>
                <a:stCxn id="26661" idx="6"/>
                <a:endCxn id="26637" idx="0"/>
              </p:cNvCxnSpPr>
              <p:nvPr/>
            </p:nvCxnSpPr>
            <p:spPr bwMode="auto">
              <a:xfrm>
                <a:off x="1882" y="2705"/>
                <a:ext cx="228" cy="218"/>
              </a:xfrm>
              <a:prstGeom prst="bentConnector2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26635" name="Group 11"/>
              <p:cNvGrpSpPr>
                <a:grpSpLocks/>
              </p:cNvGrpSpPr>
              <p:nvPr/>
            </p:nvGrpSpPr>
            <p:grpSpPr bwMode="auto">
              <a:xfrm>
                <a:off x="2109" y="2930"/>
                <a:ext cx="92" cy="545"/>
                <a:chOff x="2835" y="2931"/>
                <a:chExt cx="92" cy="545"/>
              </a:xfrm>
            </p:grpSpPr>
            <p:sp>
              <p:nvSpPr>
                <p:cNvPr id="26636" name="Arc 12"/>
                <p:cNvSpPr>
                  <a:spLocks noChangeAspect="1"/>
                </p:cNvSpPr>
                <p:nvPr/>
              </p:nvSpPr>
              <p:spPr bwMode="auto">
                <a:xfrm rot="5400000">
                  <a:off x="2835" y="3022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22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26637" name="Arc 13"/>
                <p:cNvSpPr>
                  <a:spLocks noChangeAspect="1"/>
                </p:cNvSpPr>
                <p:nvPr/>
              </p:nvSpPr>
              <p:spPr bwMode="auto">
                <a:xfrm rot="21600000">
                  <a:off x="2836" y="293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22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26638" name="Arc 14"/>
                <p:cNvSpPr>
                  <a:spLocks noChangeAspect="1"/>
                </p:cNvSpPr>
                <p:nvPr/>
              </p:nvSpPr>
              <p:spPr bwMode="auto">
                <a:xfrm rot="21600000">
                  <a:off x="2835" y="3113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22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26639" name="Arc 15"/>
                <p:cNvSpPr>
                  <a:spLocks noChangeAspect="1"/>
                </p:cNvSpPr>
                <p:nvPr/>
              </p:nvSpPr>
              <p:spPr bwMode="auto">
                <a:xfrm rot="5400000">
                  <a:off x="2835" y="3203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22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26640" name="Arc 16"/>
                <p:cNvSpPr>
                  <a:spLocks noChangeAspect="1"/>
                </p:cNvSpPr>
                <p:nvPr/>
              </p:nvSpPr>
              <p:spPr bwMode="auto">
                <a:xfrm rot="5400000">
                  <a:off x="2835" y="3385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22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26641" name="Arc 17"/>
                <p:cNvSpPr>
                  <a:spLocks noChangeAspect="1"/>
                </p:cNvSpPr>
                <p:nvPr/>
              </p:nvSpPr>
              <p:spPr bwMode="auto">
                <a:xfrm rot="21600000">
                  <a:off x="2835" y="3294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22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26642" name="Oval 18"/>
              <p:cNvSpPr>
                <a:spLocks noChangeArrowheads="1"/>
              </p:cNvSpPr>
              <p:nvPr/>
            </p:nvSpPr>
            <p:spPr bwMode="auto">
              <a:xfrm>
                <a:off x="1791" y="3884"/>
                <a:ext cx="91" cy="91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6643" name="Oval 19"/>
              <p:cNvSpPr>
                <a:spLocks noChangeArrowheads="1"/>
              </p:cNvSpPr>
              <p:nvPr/>
            </p:nvSpPr>
            <p:spPr bwMode="auto">
              <a:xfrm>
                <a:off x="1791" y="2396"/>
                <a:ext cx="91" cy="91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cxnSp>
            <p:nvCxnSpPr>
              <p:cNvPr id="26644" name="AutoShape 20"/>
              <p:cNvCxnSpPr>
                <a:cxnSpLocks noChangeShapeType="1"/>
                <a:stCxn id="26646" idx="4"/>
                <a:endCxn id="26642" idx="2"/>
              </p:cNvCxnSpPr>
              <p:nvPr/>
            </p:nvCxnSpPr>
            <p:spPr bwMode="auto">
              <a:xfrm rot="16200000" flipH="1">
                <a:off x="956" y="3095"/>
                <a:ext cx="628" cy="1042"/>
              </a:xfrm>
              <a:prstGeom prst="bentConnector2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26645" name="Group 21"/>
              <p:cNvGrpSpPr>
                <a:grpSpLocks/>
              </p:cNvGrpSpPr>
              <p:nvPr/>
            </p:nvGrpSpPr>
            <p:grpSpPr bwMode="auto">
              <a:xfrm>
                <a:off x="567" y="2931"/>
                <a:ext cx="363" cy="363"/>
                <a:chOff x="703" y="3195"/>
                <a:chExt cx="363" cy="363"/>
              </a:xfrm>
            </p:grpSpPr>
            <p:sp>
              <p:nvSpPr>
                <p:cNvPr id="26646" name="Oval 22"/>
                <p:cNvSpPr>
                  <a:spLocks noChangeAspect="1" noChangeArrowheads="1"/>
                </p:cNvSpPr>
                <p:nvPr/>
              </p:nvSpPr>
              <p:spPr bwMode="auto">
                <a:xfrm>
                  <a:off x="703" y="3195"/>
                  <a:ext cx="363" cy="363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26647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748" y="3249"/>
                  <a:ext cx="272" cy="23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  <a:buFontTx/>
                    <a:buNone/>
                  </a:pPr>
                  <a:r>
                    <a:rPr lang="cs-CZ" altLang="cs-CZ" sz="2400" b="1">
                      <a:sym typeface="Symbol" panose="05050102010706020507" pitchFamily="18" charset="2"/>
                    </a:rPr>
                    <a:t></a:t>
                  </a:r>
                </a:p>
              </p:txBody>
            </p:sp>
          </p:grpSp>
          <p:sp>
            <p:nvSpPr>
              <p:cNvPr id="26660" name="Rectangle 36"/>
              <p:cNvSpPr>
                <a:spLocks noChangeAspect="1" noChangeArrowheads="1"/>
              </p:cNvSpPr>
              <p:nvPr/>
            </p:nvSpPr>
            <p:spPr bwMode="auto">
              <a:xfrm>
                <a:off x="1456" y="3136"/>
                <a:ext cx="154" cy="385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6661" name="Oval 37"/>
              <p:cNvSpPr>
                <a:spLocks noChangeArrowheads="1"/>
              </p:cNvSpPr>
              <p:nvPr/>
            </p:nvSpPr>
            <p:spPr bwMode="auto">
              <a:xfrm>
                <a:off x="1791" y="2659"/>
                <a:ext cx="91" cy="91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6662" name="Oval 38"/>
              <p:cNvSpPr>
                <a:spLocks noChangeArrowheads="1"/>
              </p:cNvSpPr>
              <p:nvPr/>
            </p:nvSpPr>
            <p:spPr bwMode="auto">
              <a:xfrm>
                <a:off x="1791" y="3566"/>
                <a:ext cx="91" cy="91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cxnSp>
            <p:nvCxnSpPr>
              <p:cNvPr id="26666" name="AutoShape 42"/>
              <p:cNvCxnSpPr>
                <a:cxnSpLocks noChangeShapeType="1"/>
                <a:stCxn id="26643" idx="4"/>
                <a:endCxn id="26661" idx="0"/>
              </p:cNvCxnSpPr>
              <p:nvPr/>
            </p:nvCxnSpPr>
            <p:spPr bwMode="auto">
              <a:xfrm>
                <a:off x="1837" y="2487"/>
                <a:ext cx="0" cy="172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6667" name="AutoShape 43"/>
              <p:cNvCxnSpPr>
                <a:cxnSpLocks noChangeShapeType="1"/>
                <a:stCxn id="26661" idx="2"/>
                <a:endCxn id="26660" idx="0"/>
              </p:cNvCxnSpPr>
              <p:nvPr/>
            </p:nvCxnSpPr>
            <p:spPr bwMode="auto">
              <a:xfrm rot="10800000" flipV="1">
                <a:off x="1533" y="2705"/>
                <a:ext cx="258" cy="423"/>
              </a:xfrm>
              <a:prstGeom prst="bentConnector2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6669" name="AutoShape 45"/>
              <p:cNvCxnSpPr>
                <a:cxnSpLocks noChangeShapeType="1"/>
                <a:stCxn id="26660" idx="2"/>
                <a:endCxn id="26662" idx="2"/>
              </p:cNvCxnSpPr>
              <p:nvPr/>
            </p:nvCxnSpPr>
            <p:spPr bwMode="auto">
              <a:xfrm rot="16200000" flipH="1">
                <a:off x="1620" y="3442"/>
                <a:ext cx="83" cy="258"/>
              </a:xfrm>
              <a:prstGeom prst="bentConnector2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6670" name="AutoShape 46"/>
              <p:cNvCxnSpPr>
                <a:cxnSpLocks noChangeShapeType="1"/>
                <a:stCxn id="26640" idx="1"/>
                <a:endCxn id="26662" idx="6"/>
              </p:cNvCxnSpPr>
              <p:nvPr/>
            </p:nvCxnSpPr>
            <p:spPr bwMode="auto">
              <a:xfrm rot="10800000" flipV="1">
                <a:off x="1882" y="3476"/>
                <a:ext cx="222" cy="136"/>
              </a:xfrm>
              <a:prstGeom prst="bentConnector3">
                <a:avLst>
                  <a:gd name="adj1" fmla="val 449"/>
                </a:avLst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6672" name="Oval 48"/>
              <p:cNvSpPr>
                <a:spLocks noChangeArrowheads="1"/>
              </p:cNvSpPr>
              <p:nvPr/>
            </p:nvSpPr>
            <p:spPr bwMode="auto">
              <a:xfrm>
                <a:off x="2971" y="2397"/>
                <a:ext cx="91" cy="91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6673" name="Oval 49"/>
              <p:cNvSpPr>
                <a:spLocks noChangeArrowheads="1"/>
              </p:cNvSpPr>
              <p:nvPr/>
            </p:nvSpPr>
            <p:spPr bwMode="auto">
              <a:xfrm>
                <a:off x="2925" y="3883"/>
                <a:ext cx="91" cy="91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cxnSp>
            <p:nvCxnSpPr>
              <p:cNvPr id="26674" name="AutoShape 50"/>
              <p:cNvCxnSpPr>
                <a:cxnSpLocks noChangeShapeType="1"/>
                <a:stCxn id="26672" idx="2"/>
                <a:endCxn id="26643" idx="6"/>
              </p:cNvCxnSpPr>
              <p:nvPr/>
            </p:nvCxnSpPr>
            <p:spPr bwMode="auto">
              <a:xfrm flipH="1" flipV="1">
                <a:off x="1882" y="2442"/>
                <a:ext cx="1081" cy="1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6675" name="AutoShape 51"/>
              <p:cNvCxnSpPr>
                <a:cxnSpLocks noChangeShapeType="1"/>
                <a:stCxn id="26642" idx="6"/>
                <a:endCxn id="26673" idx="2"/>
              </p:cNvCxnSpPr>
              <p:nvPr/>
            </p:nvCxnSpPr>
            <p:spPr bwMode="auto">
              <a:xfrm flipV="1">
                <a:off x="1882" y="3929"/>
                <a:ext cx="1035" cy="1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6678" name="Text Box 54"/>
              <p:cNvSpPr txBox="1">
                <a:spLocks noChangeArrowheads="1"/>
              </p:cNvSpPr>
              <p:nvPr/>
            </p:nvSpPr>
            <p:spPr bwMode="auto">
              <a:xfrm>
                <a:off x="1156" y="3203"/>
                <a:ext cx="318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cs-CZ" altLang="cs-CZ" sz="1800" b="1"/>
                  <a:t>R</a:t>
                </a:r>
                <a:r>
                  <a:rPr lang="cs-CZ" altLang="cs-CZ" sz="1800" b="1" baseline="-25000">
                    <a:sym typeface="Symbol" panose="05050102010706020507" pitchFamily="18" charset="2"/>
                  </a:rPr>
                  <a:t>FE</a:t>
                </a:r>
              </a:p>
            </p:txBody>
          </p:sp>
          <p:sp>
            <p:nvSpPr>
              <p:cNvPr id="26679" name="Text Box 55"/>
              <p:cNvSpPr txBox="1">
                <a:spLocks noChangeArrowheads="1"/>
              </p:cNvSpPr>
              <p:nvPr/>
            </p:nvSpPr>
            <p:spPr bwMode="auto">
              <a:xfrm>
                <a:off x="2154" y="3121"/>
                <a:ext cx="318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cs-CZ" altLang="cs-CZ" sz="1800" b="1"/>
                  <a:t>X</a:t>
                </a:r>
                <a:r>
                  <a:rPr lang="cs-CZ" altLang="cs-CZ" sz="1800" b="1" baseline="-25000">
                    <a:sym typeface="Symbol" panose="05050102010706020507" pitchFamily="18" charset="2"/>
                  </a:rPr>
                  <a:t></a:t>
                </a:r>
              </a:p>
            </p:txBody>
          </p:sp>
          <p:cxnSp>
            <p:nvCxnSpPr>
              <p:cNvPr id="26707" name="AutoShape 83"/>
              <p:cNvCxnSpPr>
                <a:cxnSpLocks noChangeShapeType="1"/>
                <a:stCxn id="26646" idx="0"/>
                <a:endCxn id="26643" idx="2"/>
              </p:cNvCxnSpPr>
              <p:nvPr/>
            </p:nvCxnSpPr>
            <p:spPr bwMode="auto">
              <a:xfrm rot="16200000">
                <a:off x="1029" y="2162"/>
                <a:ext cx="481" cy="1042"/>
              </a:xfrm>
              <a:prstGeom prst="bentConnector2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6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6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6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6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26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66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6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6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6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66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6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6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6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26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26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6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6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6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26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6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6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6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26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267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267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26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267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267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26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animBg="1"/>
      <p:bldP spid="26629" grpId="0"/>
      <p:bldP spid="26630" grpId="0" animBg="1"/>
      <p:bldP spid="26631" grpId="0"/>
      <p:bldP spid="26634" grpId="0"/>
      <p:bldP spid="26648" grpId="0" animBg="1"/>
      <p:bldP spid="26649" grpId="0"/>
      <p:bldP spid="26650" grpId="0" animBg="1"/>
      <p:bldP spid="26651" grpId="0"/>
      <p:bldP spid="26680" grpId="0" animBg="1"/>
      <p:bldP spid="26681" grpId="0"/>
      <p:bldP spid="26682" grpId="0"/>
      <p:bldP spid="26683" grpId="0" animBg="1"/>
      <p:bldP spid="26687" grpId="0" animBg="1"/>
      <p:bldP spid="26688" grpId="0" animBg="1"/>
      <p:bldP spid="26689" grpId="0" animBg="1"/>
      <p:bldP spid="26690" grpId="0" animBg="1"/>
      <p:bldP spid="26694" grpId="0"/>
      <p:bldP spid="26695" grpId="0"/>
      <p:bldP spid="26696" grpId="0"/>
      <p:bldP spid="26697" grpId="0"/>
      <p:bldP spid="26705" grpId="0" animBg="1"/>
      <p:bldP spid="2670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323850" y="260350"/>
            <a:ext cx="8424863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cs-CZ" altLang="cs-CZ" sz="4000" b="1" u="sng"/>
              <a:t>Rozbor transformátoru naprázdno </a:t>
            </a:r>
          </a:p>
        </p:txBody>
      </p: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179388" y="1125538"/>
            <a:ext cx="8785225" cy="24384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 defTabSz="971550">
              <a:spcBef>
                <a:spcPct val="0"/>
              </a:spcBef>
              <a:tabLst>
                <a:tab pos="628650" algn="l"/>
                <a:tab pos="3051175" algn="l"/>
                <a:tab pos="6994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 defTabSz="971550">
              <a:spcBef>
                <a:spcPct val="0"/>
              </a:spcBef>
              <a:tabLst>
                <a:tab pos="628650" algn="l"/>
                <a:tab pos="3051175" algn="l"/>
                <a:tab pos="6994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971550">
              <a:spcBef>
                <a:spcPct val="0"/>
              </a:spcBef>
              <a:tabLst>
                <a:tab pos="628650" algn="l"/>
                <a:tab pos="3051175" algn="l"/>
                <a:tab pos="6994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971550">
              <a:spcBef>
                <a:spcPct val="0"/>
              </a:spcBef>
              <a:tabLst>
                <a:tab pos="628650" algn="l"/>
                <a:tab pos="3051175" algn="l"/>
                <a:tab pos="6994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971550">
              <a:spcBef>
                <a:spcPct val="0"/>
              </a:spcBef>
              <a:tabLst>
                <a:tab pos="628650" algn="l"/>
                <a:tab pos="3051175" algn="l"/>
                <a:tab pos="6994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3051175" algn="l"/>
                <a:tab pos="6994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3051175" algn="l"/>
                <a:tab pos="6994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3051175" algn="l"/>
                <a:tab pos="6994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3051175" algn="l"/>
                <a:tab pos="6994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400" b="1" u="sng" dirty="0"/>
              <a:t>1.	Proud naprázdno	- I</a:t>
            </a:r>
            <a:r>
              <a:rPr lang="cs-CZ" altLang="cs-CZ" sz="2400" b="1" u="sng" baseline="-25000" dirty="0"/>
              <a:t>0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 dirty="0"/>
              <a:t>	jeho velikost je dána kvalitou magnetického obvodu a velikostí transformátoru</a:t>
            </a:r>
          </a:p>
          <a:p>
            <a:pPr>
              <a:buFontTx/>
              <a:buNone/>
            </a:pPr>
            <a:r>
              <a:rPr lang="cs-CZ" altLang="cs-CZ" sz="2000" b="1" dirty="0"/>
              <a:t>	*	velmi malé transformátory (jednotky až desítky VA)	I</a:t>
            </a:r>
            <a:r>
              <a:rPr lang="cs-CZ" altLang="cs-CZ" sz="2000" b="1" baseline="-25000" dirty="0"/>
              <a:t>0</a:t>
            </a:r>
            <a:r>
              <a:rPr lang="cs-CZ" altLang="cs-CZ" sz="2000" b="1" dirty="0"/>
              <a:t> = až 40% I</a:t>
            </a:r>
            <a:r>
              <a:rPr lang="cs-CZ" altLang="cs-CZ" sz="2000" b="1" baseline="-25000" dirty="0"/>
              <a:t>n</a:t>
            </a:r>
            <a:r>
              <a:rPr lang="cs-CZ" altLang="cs-CZ" sz="2000" b="1" dirty="0"/>
              <a:t> </a:t>
            </a:r>
          </a:p>
          <a:p>
            <a:pPr>
              <a:buFontTx/>
              <a:buNone/>
            </a:pPr>
            <a:r>
              <a:rPr lang="cs-CZ" altLang="cs-CZ" sz="2000" b="1" dirty="0"/>
              <a:t>	*	malé transformátory (stovky VA)	I</a:t>
            </a:r>
            <a:r>
              <a:rPr lang="cs-CZ" altLang="cs-CZ" sz="2000" b="1" baseline="-25000" dirty="0"/>
              <a:t>0</a:t>
            </a:r>
            <a:r>
              <a:rPr lang="cs-CZ" altLang="cs-CZ" sz="2000" b="1" dirty="0"/>
              <a:t> </a:t>
            </a:r>
            <a:r>
              <a:rPr lang="cs-CZ" altLang="cs-CZ" sz="2000" b="1" dirty="0">
                <a:sym typeface="Symbol" panose="05050102010706020507" pitchFamily="18" charset="2"/>
              </a:rPr>
              <a:t></a:t>
            </a:r>
            <a:r>
              <a:rPr lang="cs-CZ" altLang="cs-CZ" sz="2000" b="1" dirty="0"/>
              <a:t> 10 % I</a:t>
            </a:r>
            <a:r>
              <a:rPr lang="cs-CZ" altLang="cs-CZ" sz="2000" b="1" baseline="-25000" dirty="0"/>
              <a:t>n</a:t>
            </a:r>
          </a:p>
          <a:p>
            <a:pPr>
              <a:buFontTx/>
              <a:buNone/>
            </a:pPr>
            <a:r>
              <a:rPr lang="cs-CZ" altLang="cs-CZ" sz="2000" b="1" dirty="0"/>
              <a:t>	*	střední transformátory (desítky </a:t>
            </a:r>
            <a:r>
              <a:rPr lang="cs-CZ" altLang="cs-CZ" sz="2000" b="1" dirty="0" err="1"/>
              <a:t>kVA</a:t>
            </a:r>
            <a:r>
              <a:rPr lang="cs-CZ" altLang="cs-CZ" sz="2000" b="1" dirty="0"/>
              <a:t>)	I</a:t>
            </a:r>
            <a:r>
              <a:rPr lang="cs-CZ" altLang="cs-CZ" sz="2000" b="1" baseline="-25000" dirty="0"/>
              <a:t>0</a:t>
            </a:r>
            <a:r>
              <a:rPr lang="cs-CZ" altLang="cs-CZ" sz="2000" b="1" dirty="0"/>
              <a:t> </a:t>
            </a:r>
            <a:r>
              <a:rPr lang="cs-CZ" altLang="cs-CZ" sz="2000" b="1" dirty="0">
                <a:sym typeface="Symbol" panose="05050102010706020507" pitchFamily="18" charset="2"/>
              </a:rPr>
              <a:t></a:t>
            </a:r>
            <a:r>
              <a:rPr lang="cs-CZ" altLang="cs-CZ" sz="2000" b="1" dirty="0"/>
              <a:t> (4-6) % I</a:t>
            </a:r>
            <a:r>
              <a:rPr lang="cs-CZ" altLang="cs-CZ" sz="2000" b="1" baseline="-25000" dirty="0"/>
              <a:t>n</a:t>
            </a:r>
          </a:p>
          <a:p>
            <a:pPr>
              <a:buFontTx/>
              <a:buNone/>
            </a:pPr>
            <a:r>
              <a:rPr lang="cs-CZ" altLang="cs-CZ" sz="2000" b="1" dirty="0"/>
              <a:t>	*	velké transformátory (stovky </a:t>
            </a:r>
            <a:r>
              <a:rPr lang="cs-CZ" altLang="cs-CZ" sz="2000" b="1" dirty="0" err="1"/>
              <a:t>kVA</a:t>
            </a:r>
            <a:r>
              <a:rPr lang="cs-CZ" altLang="cs-CZ" sz="2000" b="1" dirty="0"/>
              <a:t> a více)	I</a:t>
            </a:r>
            <a:r>
              <a:rPr lang="cs-CZ" altLang="cs-CZ" sz="2000" b="1" baseline="-25000" dirty="0"/>
              <a:t>0</a:t>
            </a:r>
            <a:r>
              <a:rPr lang="cs-CZ" altLang="cs-CZ" sz="2000" b="1" dirty="0"/>
              <a:t> </a:t>
            </a:r>
            <a:r>
              <a:rPr lang="en-US" altLang="cs-CZ" sz="2000" b="1" dirty="0">
                <a:cs typeface="Arial" panose="020B0604020202020204" pitchFamily="34" charset="0"/>
                <a:sym typeface="Symbol" panose="05050102010706020507" pitchFamily="18" charset="2"/>
              </a:rPr>
              <a:t>&lt;</a:t>
            </a:r>
            <a:r>
              <a:rPr lang="cs-CZ" altLang="cs-CZ" sz="2000" b="1" dirty="0"/>
              <a:t> 1% I</a:t>
            </a:r>
            <a:r>
              <a:rPr lang="cs-CZ" altLang="cs-CZ" sz="2000" b="1" baseline="-25000" dirty="0"/>
              <a:t>n</a:t>
            </a:r>
          </a:p>
        </p:txBody>
      </p:sp>
      <p:sp>
        <p:nvSpPr>
          <p:cNvPr id="27709" name="Text Box 61"/>
          <p:cNvSpPr txBox="1">
            <a:spLocks noChangeArrowheads="1"/>
          </p:cNvSpPr>
          <p:nvPr/>
        </p:nvSpPr>
        <p:spPr bwMode="auto">
          <a:xfrm>
            <a:off x="179388" y="3854450"/>
            <a:ext cx="8785225" cy="2743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 defTabSz="971550">
              <a:spcBef>
                <a:spcPct val="0"/>
              </a:spcBef>
              <a:tabLst>
                <a:tab pos="628650" algn="l"/>
                <a:tab pos="3051175" algn="l"/>
                <a:tab pos="6994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 defTabSz="971550">
              <a:spcBef>
                <a:spcPct val="0"/>
              </a:spcBef>
              <a:tabLst>
                <a:tab pos="628650" algn="l"/>
                <a:tab pos="3051175" algn="l"/>
                <a:tab pos="6994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971550">
              <a:spcBef>
                <a:spcPct val="0"/>
              </a:spcBef>
              <a:tabLst>
                <a:tab pos="628650" algn="l"/>
                <a:tab pos="3051175" algn="l"/>
                <a:tab pos="6994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971550">
              <a:spcBef>
                <a:spcPct val="0"/>
              </a:spcBef>
              <a:tabLst>
                <a:tab pos="628650" algn="l"/>
                <a:tab pos="3051175" algn="l"/>
                <a:tab pos="6994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971550">
              <a:spcBef>
                <a:spcPct val="0"/>
              </a:spcBef>
              <a:tabLst>
                <a:tab pos="628650" algn="l"/>
                <a:tab pos="3051175" algn="l"/>
                <a:tab pos="6994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3051175" algn="l"/>
                <a:tab pos="6994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3051175" algn="l"/>
                <a:tab pos="6994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3051175" algn="l"/>
                <a:tab pos="6994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3051175" algn="l"/>
                <a:tab pos="6994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400" b="1" u="sng" dirty="0"/>
              <a:t>2.	Účiník naprázdno	- cos </a:t>
            </a:r>
            <a:r>
              <a:rPr lang="cs-CZ" altLang="cs-CZ" sz="2400" b="1" u="sng" dirty="0">
                <a:sym typeface="Symbol" panose="05050102010706020507" pitchFamily="18" charset="2"/>
              </a:rPr>
              <a:t></a:t>
            </a:r>
            <a:r>
              <a:rPr lang="cs-CZ" altLang="cs-CZ" sz="2400" b="1" u="sng" baseline="-25000" dirty="0"/>
              <a:t>0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 dirty="0"/>
              <a:t>	u různých typů a velikostí transformátorů je značně rozdílný. </a:t>
            </a:r>
          </a:p>
          <a:p>
            <a:pPr>
              <a:buFontTx/>
              <a:buNone/>
            </a:pPr>
            <a:r>
              <a:rPr lang="cs-CZ" altLang="cs-CZ" sz="2000" b="1" dirty="0"/>
              <a:t>	Závisí především na ztrátách naprázdno (</a:t>
            </a:r>
            <a:r>
              <a:rPr lang="cs-CZ" altLang="cs-CZ" sz="2000" b="1" dirty="0">
                <a:sym typeface="Symbol" panose="05050102010706020507" pitchFamily="18" charset="2"/>
              </a:rPr>
              <a:t>P</a:t>
            </a:r>
            <a:r>
              <a:rPr lang="cs-CZ" altLang="cs-CZ" sz="2000" b="1" baseline="-25000" dirty="0">
                <a:sym typeface="Symbol" panose="05050102010706020507" pitchFamily="18" charset="2"/>
              </a:rPr>
              <a:t>FE</a:t>
            </a:r>
            <a:r>
              <a:rPr lang="cs-CZ" altLang="cs-CZ" sz="2000" b="1" dirty="0">
                <a:sym typeface="Symbol" panose="05050102010706020507" pitchFamily="18" charset="2"/>
              </a:rPr>
              <a:t>) </a:t>
            </a:r>
            <a:r>
              <a:rPr lang="cs-CZ" altLang="cs-CZ" sz="2000" b="1" dirty="0"/>
              <a:t>a velikosti proudu naprázdno (I</a:t>
            </a:r>
            <a:r>
              <a:rPr lang="cs-CZ" altLang="cs-CZ" sz="2000" b="1" baseline="-25000" dirty="0"/>
              <a:t>0</a:t>
            </a:r>
            <a:r>
              <a:rPr lang="cs-CZ" altLang="cs-CZ" sz="2000" b="1" dirty="0"/>
              <a:t>).</a:t>
            </a:r>
          </a:p>
          <a:p>
            <a:pPr>
              <a:buFontTx/>
              <a:buNone/>
            </a:pPr>
            <a:r>
              <a:rPr lang="cs-CZ" altLang="cs-CZ" sz="2000" b="1" dirty="0"/>
              <a:t>	Pohybuje je se přibližně v rozsahu od 0,1 do 0,7.</a:t>
            </a:r>
          </a:p>
          <a:p>
            <a:pPr>
              <a:buFontTx/>
              <a:buNone/>
            </a:pPr>
            <a:r>
              <a:rPr lang="cs-CZ" altLang="cs-CZ" sz="2000" b="1" dirty="0"/>
              <a:t>	Účiník je malý, odběr jalové energie zatěžuje síť, způsobuje ztráty na vedení a úbytky napětí </a:t>
            </a:r>
            <a:r>
              <a:rPr lang="cs-CZ" altLang="cs-CZ" sz="2000" b="1" dirty="0">
                <a:sym typeface="Symbol" panose="05050102010706020507" pitchFamily="18" charset="2"/>
              </a:rPr>
              <a:t> </a:t>
            </a:r>
            <a:r>
              <a:rPr lang="cs-CZ" altLang="cs-CZ" sz="2000" b="1" u="sng" dirty="0">
                <a:sym typeface="Symbol" panose="05050102010706020507" pitchFamily="18" charset="2"/>
              </a:rPr>
              <a:t>provoz transformátoru naprázdno by se měl co nejvíce omezit.  </a:t>
            </a:r>
            <a:r>
              <a:rPr lang="cs-CZ" altLang="cs-CZ" sz="2000" b="1" u="sng" dirty="0"/>
              <a:t> </a:t>
            </a:r>
            <a:endParaRPr lang="cs-CZ" altLang="cs-CZ" sz="2000" b="1" u="sng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7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7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7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7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76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77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77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77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77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77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79388" y="908720"/>
            <a:ext cx="8785225" cy="561692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 defTabSz="971550">
              <a:spcBef>
                <a:spcPct val="0"/>
              </a:spcBef>
              <a:tabLst>
                <a:tab pos="720725" algn="l"/>
                <a:tab pos="1793875" algn="l"/>
                <a:tab pos="3051175" algn="l"/>
                <a:tab pos="6994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 defTabSz="971550">
              <a:spcBef>
                <a:spcPct val="0"/>
              </a:spcBef>
              <a:tabLst>
                <a:tab pos="720725" algn="l"/>
                <a:tab pos="1793875" algn="l"/>
                <a:tab pos="3051175" algn="l"/>
                <a:tab pos="6994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971550">
              <a:spcBef>
                <a:spcPct val="0"/>
              </a:spcBef>
              <a:tabLst>
                <a:tab pos="720725" algn="l"/>
                <a:tab pos="1793875" algn="l"/>
                <a:tab pos="3051175" algn="l"/>
                <a:tab pos="6994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971550">
              <a:spcBef>
                <a:spcPct val="0"/>
              </a:spcBef>
              <a:tabLst>
                <a:tab pos="720725" algn="l"/>
                <a:tab pos="1793875" algn="l"/>
                <a:tab pos="3051175" algn="l"/>
                <a:tab pos="6994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971550">
              <a:spcBef>
                <a:spcPct val="0"/>
              </a:spcBef>
              <a:tabLst>
                <a:tab pos="720725" algn="l"/>
                <a:tab pos="1793875" algn="l"/>
                <a:tab pos="3051175" algn="l"/>
                <a:tab pos="6994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971550" fontAlgn="base">
              <a:spcBef>
                <a:spcPct val="0"/>
              </a:spcBef>
              <a:spcAft>
                <a:spcPct val="0"/>
              </a:spcAft>
              <a:tabLst>
                <a:tab pos="720725" algn="l"/>
                <a:tab pos="1793875" algn="l"/>
                <a:tab pos="3051175" algn="l"/>
                <a:tab pos="6994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971550" fontAlgn="base">
              <a:spcBef>
                <a:spcPct val="0"/>
              </a:spcBef>
              <a:spcAft>
                <a:spcPct val="0"/>
              </a:spcAft>
              <a:tabLst>
                <a:tab pos="720725" algn="l"/>
                <a:tab pos="1793875" algn="l"/>
                <a:tab pos="3051175" algn="l"/>
                <a:tab pos="6994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971550" fontAlgn="base">
              <a:spcBef>
                <a:spcPct val="0"/>
              </a:spcBef>
              <a:spcAft>
                <a:spcPct val="0"/>
              </a:spcAft>
              <a:tabLst>
                <a:tab pos="720725" algn="l"/>
                <a:tab pos="1793875" algn="l"/>
                <a:tab pos="3051175" algn="l"/>
                <a:tab pos="6994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971550" fontAlgn="base">
              <a:spcBef>
                <a:spcPct val="0"/>
              </a:spcBef>
              <a:spcAft>
                <a:spcPct val="0"/>
              </a:spcAft>
              <a:tabLst>
                <a:tab pos="720725" algn="l"/>
                <a:tab pos="1793875" algn="l"/>
                <a:tab pos="3051175" algn="l"/>
                <a:tab pos="6994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cs-CZ" altLang="cs-CZ" sz="2400" b="1" dirty="0"/>
              <a:t>A)	ztráty </a:t>
            </a:r>
            <a:r>
              <a:rPr lang="cs-CZ" altLang="cs-CZ" sz="2400" b="1" dirty="0" smtClean="0"/>
              <a:t>hysterezní </a:t>
            </a:r>
            <a:r>
              <a:rPr lang="cs-CZ" altLang="cs-CZ" sz="2400" b="1" dirty="0"/>
              <a:t>	- </a:t>
            </a:r>
            <a:r>
              <a:rPr lang="cs-CZ" altLang="cs-CZ" sz="2400" b="1" dirty="0">
                <a:sym typeface="Symbol" panose="05050102010706020507" pitchFamily="18" charset="2"/>
              </a:rPr>
              <a:t></a:t>
            </a:r>
            <a:r>
              <a:rPr lang="cs-CZ" altLang="cs-CZ" sz="2400" b="1" dirty="0" err="1">
                <a:sym typeface="Symbol" panose="05050102010706020507" pitchFamily="18" charset="2"/>
              </a:rPr>
              <a:t>P</a:t>
            </a:r>
            <a:r>
              <a:rPr lang="cs-CZ" altLang="cs-CZ" sz="2400" b="1" baseline="-25000" dirty="0" err="1">
                <a:sym typeface="Symbol" panose="05050102010706020507" pitchFamily="18" charset="2"/>
              </a:rPr>
              <a:t>h</a:t>
            </a:r>
            <a:endParaRPr lang="cs-CZ" altLang="cs-CZ" sz="2400" b="1" baseline="-25000" dirty="0">
              <a:sym typeface="Symbol" panose="05050102010706020507" pitchFamily="18" charset="2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 dirty="0">
                <a:sym typeface="Symbol" panose="05050102010706020507" pitchFamily="18" charset="2"/>
              </a:rPr>
              <a:t>	</a:t>
            </a:r>
            <a:r>
              <a:rPr lang="cs-CZ" altLang="cs-CZ" sz="1900" b="1" dirty="0"/>
              <a:t>jsou dány:</a:t>
            </a:r>
          </a:p>
          <a:p>
            <a:pPr>
              <a:buFontTx/>
              <a:buNone/>
            </a:pPr>
            <a:r>
              <a:rPr lang="cs-CZ" altLang="cs-CZ" sz="1900" b="1" dirty="0"/>
              <a:t>	</a:t>
            </a:r>
            <a:r>
              <a:rPr lang="cs-CZ" altLang="cs-CZ" sz="1900" b="1" u="sng" dirty="0"/>
              <a:t>materiálem</a:t>
            </a:r>
            <a:r>
              <a:rPr lang="cs-CZ" altLang="cs-CZ" sz="1900" b="1" dirty="0"/>
              <a:t> 	- </a:t>
            </a:r>
            <a:r>
              <a:rPr lang="cs-CZ" altLang="cs-CZ" sz="1900" b="1"/>
              <a:t>plochou </a:t>
            </a:r>
            <a:r>
              <a:rPr lang="cs-CZ" altLang="cs-CZ" sz="1900" b="1" smtClean="0"/>
              <a:t>hysterezní </a:t>
            </a:r>
            <a:r>
              <a:rPr lang="cs-CZ" altLang="cs-CZ" sz="1900" b="1" dirty="0"/>
              <a:t>smyčky.</a:t>
            </a:r>
          </a:p>
          <a:p>
            <a:pPr>
              <a:buFontTx/>
              <a:buNone/>
            </a:pPr>
            <a:r>
              <a:rPr lang="cs-CZ" altLang="cs-CZ" sz="1900" b="1" dirty="0"/>
              <a:t>	Jelikož indukci nelze snižovat, závisí plocha smyčky na koercitivní intenzitě, která je dána použitým materiálem a technologií výroby:</a:t>
            </a:r>
          </a:p>
          <a:p>
            <a:pPr marL="625475" indent="-625475">
              <a:buFontTx/>
              <a:buNone/>
              <a:tabLst>
                <a:tab pos="358775" algn="l"/>
                <a:tab pos="1793875" algn="l"/>
                <a:tab pos="3051175" algn="l"/>
                <a:tab pos="6994525" algn="l"/>
              </a:tabLst>
            </a:pPr>
            <a:r>
              <a:rPr lang="cs-CZ" altLang="cs-CZ" sz="1900" b="1" dirty="0"/>
              <a:t>	*	</a:t>
            </a:r>
            <a:r>
              <a:rPr lang="cs-CZ" altLang="cs-CZ" sz="1900" b="1" u="sng" dirty="0"/>
              <a:t>plechy válcované za tepla</a:t>
            </a:r>
            <a:r>
              <a:rPr lang="cs-CZ" altLang="cs-CZ" sz="1900" b="1" dirty="0"/>
              <a:t> – univerzální plechy (EI, M, U). </a:t>
            </a:r>
          </a:p>
          <a:p>
            <a:pPr marL="625475" indent="-625475">
              <a:buFontTx/>
              <a:buNone/>
              <a:tabLst>
                <a:tab pos="358775" algn="l"/>
                <a:tab pos="1793875" algn="l"/>
                <a:tab pos="3051175" algn="l"/>
                <a:tab pos="6994525" algn="l"/>
              </a:tabLst>
            </a:pPr>
            <a:r>
              <a:rPr lang="cs-CZ" altLang="cs-CZ" sz="1900" b="1" dirty="0"/>
              <a:t>		Jsou nejlevnější, ztráty jsou ale nejvyšší. </a:t>
            </a:r>
            <a:r>
              <a:rPr lang="cs-CZ" altLang="cs-CZ" sz="1900" b="1" dirty="0" smtClean="0"/>
              <a:t>Transformátory malých výkonů.</a:t>
            </a:r>
            <a:endParaRPr lang="cs-CZ" altLang="cs-CZ" sz="1900" b="1" dirty="0"/>
          </a:p>
          <a:p>
            <a:pPr marL="625475" indent="-625475">
              <a:buFontTx/>
              <a:buNone/>
              <a:tabLst>
                <a:tab pos="358775" algn="l"/>
                <a:tab pos="1793875" algn="l"/>
                <a:tab pos="3051175" algn="l"/>
                <a:tab pos="6994525" algn="l"/>
              </a:tabLst>
            </a:pPr>
            <a:r>
              <a:rPr lang="cs-CZ" altLang="cs-CZ" sz="1900" b="1" dirty="0"/>
              <a:t>	*	</a:t>
            </a:r>
            <a:r>
              <a:rPr lang="cs-CZ" altLang="cs-CZ" sz="1900" b="1" u="sng" dirty="0"/>
              <a:t>pásy válcované za studena</a:t>
            </a:r>
            <a:r>
              <a:rPr lang="cs-CZ" altLang="cs-CZ" sz="1900" b="1" dirty="0"/>
              <a:t> – </a:t>
            </a:r>
            <a:r>
              <a:rPr lang="cs-CZ" altLang="cs-CZ" sz="1900" b="1" dirty="0" smtClean="0"/>
              <a:t>kombinace válcování za tepla a za studena. Transformátory mají nízké hysterezní ztráty, indukční tok musí procházet ve směru válcování.  Speciální jednofázové transformátory (menší výkony - vinutá dělená jádra nebo jádra navinutá na cívku) a transformátory středních a velkých výkonů (magnetický obvod se skládá z I-plechů)</a:t>
            </a:r>
            <a:endParaRPr lang="cs-CZ" altLang="cs-CZ" sz="1900" b="1" dirty="0"/>
          </a:p>
          <a:p>
            <a:pPr marL="625475" indent="-625475">
              <a:buFontTx/>
              <a:buNone/>
              <a:tabLst>
                <a:tab pos="358775" algn="l"/>
                <a:tab pos="1793875" algn="l"/>
                <a:tab pos="3051175" algn="l"/>
                <a:tab pos="6994525" algn="l"/>
              </a:tabLst>
            </a:pPr>
            <a:r>
              <a:rPr lang="cs-CZ" altLang="cs-CZ" sz="1900" b="1" dirty="0"/>
              <a:t>	</a:t>
            </a:r>
            <a:r>
              <a:rPr lang="cs-CZ" altLang="cs-CZ" sz="1900" b="1" dirty="0" smtClean="0"/>
              <a:t>*</a:t>
            </a:r>
            <a:r>
              <a:rPr lang="cs-CZ" altLang="cs-CZ" sz="1900" b="1" dirty="0"/>
              <a:t>	</a:t>
            </a:r>
            <a:r>
              <a:rPr lang="cs-CZ" altLang="cs-CZ" sz="1900" b="1" u="sng" dirty="0"/>
              <a:t>amorfní plechy</a:t>
            </a:r>
            <a:r>
              <a:rPr lang="cs-CZ" altLang="cs-CZ" sz="1900" b="1" dirty="0"/>
              <a:t> – mají nejnižší ztráty, používají se na </a:t>
            </a:r>
            <a:r>
              <a:rPr lang="cs-CZ" altLang="cs-CZ" sz="1900" b="1" dirty="0" smtClean="0"/>
              <a:t>transformátory středních a velkých výkonů s požadavkem nejnižších ztrát </a:t>
            </a:r>
          </a:p>
          <a:p>
            <a:pPr marL="625475" indent="-625475">
              <a:buFontTx/>
              <a:buNone/>
              <a:tabLst>
                <a:tab pos="358775" algn="l"/>
                <a:tab pos="1793875" algn="l"/>
                <a:tab pos="3051175" algn="l"/>
                <a:tab pos="6994525" algn="l"/>
              </a:tabLst>
            </a:pPr>
            <a:r>
              <a:rPr lang="cs-CZ" altLang="cs-CZ" sz="1900" b="1" dirty="0"/>
              <a:t>	</a:t>
            </a:r>
            <a:r>
              <a:rPr lang="cs-CZ" altLang="cs-CZ" sz="1900" b="1" u="sng" dirty="0"/>
              <a:t>frekvencí</a:t>
            </a:r>
            <a:r>
              <a:rPr lang="cs-CZ" altLang="cs-CZ" sz="1900" b="1" dirty="0"/>
              <a:t>	- lineární závislost</a:t>
            </a:r>
          </a:p>
          <a:p>
            <a:pPr>
              <a:buFontTx/>
              <a:buNone/>
            </a:pPr>
            <a:r>
              <a:rPr lang="cs-CZ" altLang="cs-CZ" sz="1900" b="1" dirty="0"/>
              <a:t>	</a:t>
            </a:r>
            <a:r>
              <a:rPr lang="cs-CZ" altLang="cs-CZ" sz="1900" b="1" u="sng" dirty="0"/>
              <a:t>indukcí</a:t>
            </a:r>
            <a:r>
              <a:rPr lang="cs-CZ" altLang="cs-CZ" sz="1900" b="1" dirty="0"/>
              <a:t>	- přibližně kvadratická závislost</a:t>
            </a:r>
            <a:r>
              <a:rPr lang="cs-CZ" altLang="cs-CZ" sz="2000" b="1" dirty="0"/>
              <a:t>	</a:t>
            </a:r>
            <a:endParaRPr lang="cs-CZ" altLang="cs-CZ" sz="2000" b="1" baseline="-25000" dirty="0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323850" y="44624"/>
            <a:ext cx="8424863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cs-CZ" altLang="cs-CZ" sz="4000" b="1" u="sng" dirty="0"/>
              <a:t>3. Ztráty naprázdno - </a:t>
            </a:r>
            <a:r>
              <a:rPr lang="cs-CZ" altLang="cs-CZ" sz="4000" b="1" u="sng" dirty="0">
                <a:sym typeface="Symbol" panose="05050102010706020507" pitchFamily="18" charset="2"/>
              </a:rPr>
              <a:t>P</a:t>
            </a:r>
            <a:r>
              <a:rPr lang="cs-CZ" altLang="cs-CZ" sz="4000" b="1" u="sng" baseline="-25000" dirty="0">
                <a:sym typeface="Symbol" panose="05050102010706020507" pitchFamily="18" charset="2"/>
              </a:rPr>
              <a:t>0</a:t>
            </a:r>
            <a:r>
              <a:rPr lang="cs-CZ" altLang="cs-CZ" sz="4000" b="1" u="sng" dirty="0"/>
              <a:t> = </a:t>
            </a:r>
            <a:r>
              <a:rPr lang="cs-CZ" altLang="cs-CZ" sz="4000" b="1" u="sng" dirty="0">
                <a:sym typeface="Symbol" panose="05050102010706020507" pitchFamily="18" charset="2"/>
              </a:rPr>
              <a:t>P</a:t>
            </a:r>
            <a:r>
              <a:rPr lang="cs-CZ" altLang="cs-CZ" sz="4000" b="1" u="sng" baseline="-25000" dirty="0">
                <a:sym typeface="Symbol" panose="05050102010706020507" pitchFamily="18" charset="2"/>
              </a:rPr>
              <a:t>FE</a:t>
            </a:r>
            <a:r>
              <a:rPr lang="cs-CZ" altLang="cs-CZ" sz="4000" b="1" u="sng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8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86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86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86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86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86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323850" y="260350"/>
            <a:ext cx="8424863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cs-CZ" altLang="cs-CZ" sz="4000" b="1" u="sng"/>
              <a:t>3. Ztráty naprázdno - </a:t>
            </a:r>
            <a:r>
              <a:rPr lang="cs-CZ" altLang="cs-CZ" sz="4000" b="1" u="sng">
                <a:sym typeface="Symbol" panose="05050102010706020507" pitchFamily="18" charset="2"/>
              </a:rPr>
              <a:t>P</a:t>
            </a:r>
            <a:r>
              <a:rPr lang="cs-CZ" altLang="cs-CZ" sz="4000" b="1" u="sng" baseline="-25000">
                <a:sym typeface="Symbol" panose="05050102010706020507" pitchFamily="18" charset="2"/>
              </a:rPr>
              <a:t>0</a:t>
            </a:r>
            <a:r>
              <a:rPr lang="cs-CZ" altLang="cs-CZ" sz="4000" b="1" u="sng"/>
              <a:t> = </a:t>
            </a:r>
            <a:r>
              <a:rPr lang="cs-CZ" altLang="cs-CZ" sz="4000" b="1" u="sng">
                <a:sym typeface="Symbol" panose="05050102010706020507" pitchFamily="18" charset="2"/>
              </a:rPr>
              <a:t>P</a:t>
            </a:r>
            <a:r>
              <a:rPr lang="cs-CZ" altLang="cs-CZ" sz="4000" b="1" u="sng" baseline="-25000">
                <a:sym typeface="Symbol" panose="05050102010706020507" pitchFamily="18" charset="2"/>
              </a:rPr>
              <a:t>FE</a:t>
            </a:r>
            <a:r>
              <a:rPr lang="cs-CZ" altLang="cs-CZ" sz="4000" b="1" u="sng"/>
              <a:t> </a:t>
            </a:r>
          </a:p>
        </p:txBody>
      </p:sp>
      <p:pic>
        <p:nvPicPr>
          <p:cNvPr id="2867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668" y="1268760"/>
            <a:ext cx="8785225" cy="47244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0906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79388" y="1125538"/>
            <a:ext cx="8785225" cy="39624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 defTabSz="971550">
              <a:spcBef>
                <a:spcPct val="0"/>
              </a:spcBef>
              <a:tabLst>
                <a:tab pos="628650" algn="l"/>
                <a:tab pos="1793875" algn="l"/>
                <a:tab pos="3771900" algn="l"/>
                <a:tab pos="6994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 defTabSz="971550">
              <a:spcBef>
                <a:spcPct val="0"/>
              </a:spcBef>
              <a:tabLst>
                <a:tab pos="628650" algn="l"/>
                <a:tab pos="1793875" algn="l"/>
                <a:tab pos="3771900" algn="l"/>
                <a:tab pos="6994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971550">
              <a:spcBef>
                <a:spcPct val="0"/>
              </a:spcBef>
              <a:tabLst>
                <a:tab pos="628650" algn="l"/>
                <a:tab pos="1793875" algn="l"/>
                <a:tab pos="3771900" algn="l"/>
                <a:tab pos="6994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971550">
              <a:spcBef>
                <a:spcPct val="0"/>
              </a:spcBef>
              <a:tabLst>
                <a:tab pos="628650" algn="l"/>
                <a:tab pos="1793875" algn="l"/>
                <a:tab pos="3771900" algn="l"/>
                <a:tab pos="6994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971550">
              <a:spcBef>
                <a:spcPct val="0"/>
              </a:spcBef>
              <a:tabLst>
                <a:tab pos="628650" algn="l"/>
                <a:tab pos="1793875" algn="l"/>
                <a:tab pos="3771900" algn="l"/>
                <a:tab pos="6994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1793875" algn="l"/>
                <a:tab pos="3771900" algn="l"/>
                <a:tab pos="6994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1793875" algn="l"/>
                <a:tab pos="3771900" algn="l"/>
                <a:tab pos="6994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1793875" algn="l"/>
                <a:tab pos="3771900" algn="l"/>
                <a:tab pos="6994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1793875" algn="l"/>
                <a:tab pos="3771900" algn="l"/>
                <a:tab pos="6994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cs-CZ" altLang="cs-CZ" sz="2400" b="1" dirty="0"/>
              <a:t>B)	ztráty vířivými proudy 	- </a:t>
            </a:r>
            <a:r>
              <a:rPr lang="cs-CZ" altLang="cs-CZ" sz="2400" b="1" dirty="0">
                <a:sym typeface="Symbol" panose="05050102010706020507" pitchFamily="18" charset="2"/>
              </a:rPr>
              <a:t></a:t>
            </a:r>
            <a:r>
              <a:rPr lang="cs-CZ" altLang="cs-CZ" sz="2400" b="1" dirty="0" err="1">
                <a:sym typeface="Symbol" panose="05050102010706020507" pitchFamily="18" charset="2"/>
              </a:rPr>
              <a:t>P</a:t>
            </a:r>
            <a:r>
              <a:rPr lang="cs-CZ" altLang="cs-CZ" sz="2400" b="1" baseline="-25000" dirty="0" err="1">
                <a:sym typeface="Symbol" panose="05050102010706020507" pitchFamily="18" charset="2"/>
              </a:rPr>
              <a:t>v</a:t>
            </a:r>
            <a:endParaRPr lang="cs-CZ" altLang="cs-CZ" sz="2400" b="1" baseline="-25000" dirty="0">
              <a:sym typeface="Symbol" panose="05050102010706020507" pitchFamily="18" charset="2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 dirty="0">
                <a:sym typeface="Symbol" panose="05050102010706020507" pitchFamily="18" charset="2"/>
              </a:rPr>
              <a:t>	</a:t>
            </a:r>
            <a:r>
              <a:rPr lang="cs-CZ" altLang="cs-CZ" sz="2000" b="1" dirty="0"/>
              <a:t>jsou dány:</a:t>
            </a:r>
          </a:p>
          <a:p>
            <a:pPr>
              <a:buFontTx/>
              <a:buNone/>
            </a:pPr>
            <a:r>
              <a:rPr lang="cs-CZ" altLang="cs-CZ" sz="2000" b="1" dirty="0"/>
              <a:t>	</a:t>
            </a:r>
            <a:r>
              <a:rPr lang="cs-CZ" altLang="cs-CZ" sz="2000" b="1" u="sng" dirty="0"/>
              <a:t>elektrickým odporem magnetického obvodu</a:t>
            </a:r>
          </a:p>
          <a:p>
            <a:pPr>
              <a:buFontTx/>
              <a:buNone/>
            </a:pPr>
            <a:r>
              <a:rPr lang="cs-CZ" altLang="cs-CZ" sz="2000" b="1" dirty="0"/>
              <a:t>	Vířivé proudy vznikají při střídavém magnetování elektricky vodivých látek, proudy způsobují tepelné ztráty (</a:t>
            </a:r>
            <a:r>
              <a:rPr lang="cs-CZ" altLang="cs-CZ" sz="2000" b="1" dirty="0">
                <a:sym typeface="Symbol" panose="05050102010706020507" pitchFamily="18" charset="2"/>
              </a:rPr>
              <a:t></a:t>
            </a:r>
            <a:r>
              <a:rPr lang="cs-CZ" altLang="cs-CZ" sz="2000" b="1" dirty="0" err="1"/>
              <a:t>P</a:t>
            </a:r>
            <a:r>
              <a:rPr lang="cs-CZ" altLang="cs-CZ" sz="2000" b="1" baseline="-25000" dirty="0" err="1"/>
              <a:t>z</a:t>
            </a:r>
            <a:r>
              <a:rPr lang="cs-CZ" altLang="cs-CZ" sz="2000" b="1" dirty="0"/>
              <a:t> = ?)</a:t>
            </a:r>
          </a:p>
          <a:p>
            <a:pPr>
              <a:buFontTx/>
              <a:buNone/>
            </a:pPr>
            <a:r>
              <a:rPr lang="cs-CZ" altLang="cs-CZ" sz="2000" b="1" dirty="0"/>
              <a:t>	</a:t>
            </a:r>
            <a:r>
              <a:rPr lang="cs-CZ" altLang="cs-CZ" sz="2000" b="1" u="sng" dirty="0"/>
              <a:t>Zvýšení elektrického odporu</a:t>
            </a:r>
            <a:r>
              <a:rPr lang="cs-CZ" altLang="cs-CZ" sz="2000" b="1" dirty="0"/>
              <a:t>:</a:t>
            </a:r>
          </a:p>
          <a:p>
            <a:pPr>
              <a:buFontTx/>
              <a:buNone/>
            </a:pPr>
            <a:r>
              <a:rPr lang="cs-CZ" altLang="cs-CZ" sz="2000" b="1" dirty="0"/>
              <a:t>	*	</a:t>
            </a:r>
            <a:r>
              <a:rPr lang="cs-CZ" altLang="cs-CZ" sz="2000" b="1" u="sng" dirty="0"/>
              <a:t>měrným odporem</a:t>
            </a:r>
            <a:r>
              <a:rPr lang="cs-CZ" altLang="cs-CZ" sz="2000" b="1" dirty="0"/>
              <a:t> – do klasickým obvodů příměs křemíku (až 5%), 	u vf transformátorů se používají feritová jádra (ferit je izolant).  </a:t>
            </a:r>
          </a:p>
          <a:p>
            <a:pPr>
              <a:buFontTx/>
              <a:buNone/>
            </a:pPr>
            <a:r>
              <a:rPr lang="cs-CZ" altLang="cs-CZ" sz="2000" b="1" dirty="0"/>
              <a:t>	*	</a:t>
            </a:r>
            <a:r>
              <a:rPr lang="cs-CZ" altLang="cs-CZ" sz="2000" b="1" u="sng" dirty="0"/>
              <a:t>snížením průřezu</a:t>
            </a:r>
            <a:r>
              <a:rPr lang="cs-CZ" altLang="cs-CZ" sz="2000" b="1" dirty="0"/>
              <a:t> – magnetický obvod je sestaven ze vzájemně 	izolovaných plechů (</a:t>
            </a:r>
            <a:r>
              <a:rPr lang="cs-CZ" altLang="cs-CZ" sz="2000" b="1" dirty="0" err="1"/>
              <a:t>tl</a:t>
            </a:r>
            <a:r>
              <a:rPr lang="cs-CZ" altLang="cs-CZ" sz="2000" b="1" dirty="0"/>
              <a:t>. 0,5 nebo 0,35 mm)</a:t>
            </a:r>
          </a:p>
          <a:p>
            <a:pPr>
              <a:buFontTx/>
              <a:buNone/>
            </a:pPr>
            <a:r>
              <a:rPr lang="cs-CZ" altLang="cs-CZ" sz="2000" b="1" dirty="0"/>
              <a:t>	</a:t>
            </a:r>
            <a:r>
              <a:rPr lang="cs-CZ" altLang="cs-CZ" sz="2000" b="1" u="sng" dirty="0"/>
              <a:t>frekvencí</a:t>
            </a:r>
            <a:r>
              <a:rPr lang="cs-CZ" altLang="cs-CZ" sz="2000" b="1" dirty="0"/>
              <a:t>	- kvadratická závislost</a:t>
            </a:r>
          </a:p>
          <a:p>
            <a:pPr>
              <a:buFontTx/>
              <a:buNone/>
            </a:pPr>
            <a:r>
              <a:rPr lang="cs-CZ" altLang="cs-CZ" sz="2000" b="1" dirty="0"/>
              <a:t>	</a:t>
            </a:r>
            <a:r>
              <a:rPr lang="cs-CZ" altLang="cs-CZ" sz="2000" b="1" u="sng" dirty="0"/>
              <a:t>indukcí</a:t>
            </a:r>
            <a:r>
              <a:rPr lang="cs-CZ" altLang="cs-CZ" sz="2000" b="1" dirty="0"/>
              <a:t>	- kvadratická závislost</a:t>
            </a:r>
            <a:r>
              <a:rPr lang="cs-CZ" altLang="cs-CZ" sz="1800" b="1" dirty="0"/>
              <a:t>	</a:t>
            </a:r>
            <a:endParaRPr lang="cs-CZ" altLang="cs-CZ" sz="2000" b="1" dirty="0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23850" y="260350"/>
            <a:ext cx="8424863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cs-CZ" altLang="cs-CZ" sz="4000" b="1" u="sng"/>
              <a:t>3. Ztráty naprázdno - </a:t>
            </a:r>
            <a:r>
              <a:rPr lang="cs-CZ" altLang="cs-CZ" sz="4000" b="1" u="sng">
                <a:sym typeface="Symbol" panose="05050102010706020507" pitchFamily="18" charset="2"/>
              </a:rPr>
              <a:t>P</a:t>
            </a:r>
            <a:r>
              <a:rPr lang="cs-CZ" altLang="cs-CZ" sz="4000" b="1" u="sng" baseline="-25000">
                <a:sym typeface="Symbol" panose="05050102010706020507" pitchFamily="18" charset="2"/>
              </a:rPr>
              <a:t>0</a:t>
            </a:r>
            <a:r>
              <a:rPr lang="cs-CZ" altLang="cs-CZ" sz="4000" b="1" u="sng"/>
              <a:t> = </a:t>
            </a:r>
            <a:r>
              <a:rPr lang="cs-CZ" altLang="cs-CZ" sz="4000" b="1" u="sng">
                <a:sym typeface="Symbol" panose="05050102010706020507" pitchFamily="18" charset="2"/>
              </a:rPr>
              <a:t>P</a:t>
            </a:r>
            <a:r>
              <a:rPr lang="cs-CZ" altLang="cs-CZ" sz="4000" b="1" u="sng" baseline="-25000">
                <a:sym typeface="Symbol" panose="05050102010706020507" pitchFamily="18" charset="2"/>
              </a:rPr>
              <a:t>FE</a:t>
            </a:r>
            <a:r>
              <a:rPr lang="cs-CZ" altLang="cs-CZ" sz="4000" b="1" u="sng"/>
              <a:t> 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179388" y="5157788"/>
            <a:ext cx="8785225" cy="146526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>
              <a:spcBef>
                <a:spcPct val="0"/>
              </a:spcBef>
              <a:tabLst>
                <a:tab pos="3497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>
              <a:spcBef>
                <a:spcPct val="0"/>
              </a:spcBef>
              <a:tabLst>
                <a:tab pos="3497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3497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3497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3497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497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497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497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497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cs-CZ" altLang="cs-CZ" sz="1800" b="1" dirty="0"/>
              <a:t>Ztráty v železe lze určit:</a:t>
            </a:r>
          </a:p>
          <a:p>
            <a:pPr>
              <a:buFontTx/>
              <a:buNone/>
            </a:pPr>
            <a:r>
              <a:rPr lang="cs-CZ" altLang="cs-CZ" sz="1800" b="1" dirty="0"/>
              <a:t>a)	</a:t>
            </a:r>
            <a:r>
              <a:rPr lang="cs-CZ" altLang="cs-CZ" sz="1800" b="1" u="sng" dirty="0"/>
              <a:t>výpočtem</a:t>
            </a:r>
            <a:r>
              <a:rPr lang="cs-CZ" altLang="cs-CZ" sz="1800" b="1" dirty="0"/>
              <a:t> – udávají se </a:t>
            </a:r>
            <a:r>
              <a:rPr lang="cs-CZ" altLang="cs-CZ" sz="1800" b="1" u="sng" dirty="0"/>
              <a:t>měrné ztráty</a:t>
            </a:r>
            <a:r>
              <a:rPr lang="cs-CZ" altLang="cs-CZ" sz="1800" b="1" dirty="0"/>
              <a:t> (W/kg), jsou vztaženy na tloušťku plechu, kmitočet 50 Hz a danou indukci (například 1,5 T).</a:t>
            </a:r>
          </a:p>
          <a:p>
            <a:pPr>
              <a:buFontTx/>
              <a:buNone/>
            </a:pPr>
            <a:r>
              <a:rPr lang="cs-CZ" altLang="cs-CZ" sz="1800" b="1" dirty="0"/>
              <a:t>	</a:t>
            </a:r>
            <a:r>
              <a:rPr lang="cs-CZ" altLang="cs-CZ" sz="1800" b="1" dirty="0">
                <a:sym typeface="Symbol" panose="05050102010706020507" pitchFamily="18" charset="2"/>
              </a:rPr>
              <a:t>P</a:t>
            </a:r>
            <a:r>
              <a:rPr lang="cs-CZ" altLang="cs-CZ" sz="1800" b="1" baseline="-25000" dirty="0">
                <a:sym typeface="Symbol" panose="05050102010706020507" pitchFamily="18" charset="2"/>
              </a:rPr>
              <a:t>FE</a:t>
            </a:r>
            <a:r>
              <a:rPr lang="cs-CZ" altLang="cs-CZ" sz="1800" b="1" dirty="0">
                <a:sym typeface="Symbol" panose="05050102010706020507" pitchFamily="18" charset="2"/>
              </a:rPr>
              <a:t> = P</a:t>
            </a:r>
            <a:r>
              <a:rPr lang="cs-CZ" altLang="cs-CZ" sz="1800" b="1" baseline="-25000" dirty="0">
                <a:sym typeface="Symbol" panose="05050102010706020507" pitchFamily="18" charset="2"/>
              </a:rPr>
              <a:t>0</a:t>
            </a:r>
            <a:r>
              <a:rPr lang="cs-CZ" altLang="cs-CZ" sz="1800" b="1" dirty="0">
                <a:sym typeface="Symbol" panose="05050102010706020507" pitchFamily="18" charset="2"/>
              </a:rPr>
              <a:t> = p</a:t>
            </a:r>
            <a:r>
              <a:rPr lang="cs-CZ" altLang="cs-CZ" sz="1800" b="1" baseline="-25000" dirty="0">
                <a:sym typeface="Symbol" panose="05050102010706020507" pitchFamily="18" charset="2"/>
              </a:rPr>
              <a:t>50</a:t>
            </a:r>
            <a:r>
              <a:rPr lang="cs-CZ" altLang="cs-CZ" sz="1800" b="1" dirty="0">
                <a:sym typeface="Symbol" panose="05050102010706020507" pitchFamily="18" charset="2"/>
              </a:rPr>
              <a:t>* </a:t>
            </a:r>
            <a:r>
              <a:rPr lang="cs-CZ" altLang="cs-CZ" sz="1800" b="1" dirty="0" err="1">
                <a:sym typeface="Symbol" panose="05050102010706020507" pitchFamily="18" charset="2"/>
              </a:rPr>
              <a:t>m</a:t>
            </a:r>
            <a:r>
              <a:rPr lang="cs-CZ" altLang="cs-CZ" sz="1800" b="1" baseline="-25000" dirty="0" err="1">
                <a:sym typeface="Symbol" panose="05050102010706020507" pitchFamily="18" charset="2"/>
              </a:rPr>
              <a:t>FE</a:t>
            </a:r>
            <a:r>
              <a:rPr lang="cs-CZ" altLang="cs-CZ" sz="1800" b="1" dirty="0">
                <a:sym typeface="Symbol" panose="05050102010706020507" pitchFamily="18" charset="2"/>
              </a:rPr>
              <a:t>	(W, W/kg, kg)</a:t>
            </a:r>
          </a:p>
          <a:p>
            <a:pPr>
              <a:buFontTx/>
              <a:buNone/>
            </a:pPr>
            <a:r>
              <a:rPr lang="cs-CZ" altLang="cs-CZ" sz="1800" b="1" dirty="0">
                <a:sym typeface="Symbol" panose="05050102010706020507" pitchFamily="18" charset="2"/>
              </a:rPr>
              <a:t>b)	</a:t>
            </a:r>
            <a:r>
              <a:rPr lang="cs-CZ" altLang="cs-CZ" sz="1800" b="1" u="sng" dirty="0">
                <a:sym typeface="Symbol" panose="05050102010706020507" pitchFamily="18" charset="2"/>
              </a:rPr>
              <a:t>měřením naprázdno</a:t>
            </a:r>
            <a:r>
              <a:rPr lang="cs-CZ" altLang="cs-CZ" sz="1800" b="1" dirty="0">
                <a:sym typeface="Symbol" panose="05050102010706020507" pitchFamily="18" charset="2"/>
              </a:rPr>
              <a:t> (wattmetr)		</a:t>
            </a:r>
            <a:endParaRPr lang="cs-CZ" altLang="cs-CZ" sz="1800" b="1" baseline="-25000" dirty="0"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07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07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07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07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0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60350"/>
            <a:ext cx="8686800" cy="936625"/>
          </a:xfrm>
        </p:spPr>
        <p:txBody>
          <a:bodyPr/>
          <a:lstStyle/>
          <a:p>
            <a:r>
              <a:rPr lang="cs-CZ" altLang="cs-CZ" sz="3600" b="1" u="sng"/>
              <a:t>Zásady kreslení fázorových diagramů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23850" y="1268413"/>
            <a:ext cx="8424863" cy="21336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263525" indent="-263525" defTabSz="936625">
              <a:spcBef>
                <a:spcPct val="0"/>
              </a:spcBef>
              <a:tabLst>
                <a:tab pos="2422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 defTabSz="936625">
              <a:spcBef>
                <a:spcPct val="0"/>
              </a:spcBef>
              <a:tabLst>
                <a:tab pos="2422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936625">
              <a:spcBef>
                <a:spcPct val="0"/>
              </a:spcBef>
              <a:tabLst>
                <a:tab pos="2422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936625">
              <a:spcBef>
                <a:spcPct val="0"/>
              </a:spcBef>
              <a:tabLst>
                <a:tab pos="2422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936625">
              <a:spcBef>
                <a:spcPct val="0"/>
              </a:spcBef>
              <a:tabLst>
                <a:tab pos="2422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936625" fontAlgn="base">
              <a:spcBef>
                <a:spcPct val="0"/>
              </a:spcBef>
              <a:spcAft>
                <a:spcPct val="0"/>
              </a:spcAft>
              <a:tabLst>
                <a:tab pos="2422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936625" fontAlgn="base">
              <a:spcBef>
                <a:spcPct val="0"/>
              </a:spcBef>
              <a:spcAft>
                <a:spcPct val="0"/>
              </a:spcAft>
              <a:tabLst>
                <a:tab pos="2422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936625" fontAlgn="base">
              <a:spcBef>
                <a:spcPct val="0"/>
              </a:spcBef>
              <a:spcAft>
                <a:spcPct val="0"/>
              </a:spcAft>
              <a:tabLst>
                <a:tab pos="2422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936625" fontAlgn="base">
              <a:spcBef>
                <a:spcPct val="0"/>
              </a:spcBef>
              <a:spcAft>
                <a:spcPct val="0"/>
              </a:spcAft>
              <a:tabLst>
                <a:tab pos="2422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400" b="1" u="sng" dirty="0"/>
              <a:t>Obecné zásady pro kreslení fázorů</a:t>
            </a:r>
            <a:r>
              <a:rPr lang="cs-CZ" altLang="cs-CZ" sz="2400" b="1" dirty="0"/>
              <a:t>: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 dirty="0"/>
              <a:t>*	označení fázorů:	napětí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 dirty="0"/>
              <a:t>		proudu	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 dirty="0"/>
              <a:t>*	výkon zdroje je vždy záporný, </a:t>
            </a:r>
            <a:r>
              <a:rPr lang="cs-CZ" altLang="cs-CZ" sz="2000" b="1" dirty="0" smtClean="0"/>
              <a:t>příkon </a:t>
            </a:r>
            <a:r>
              <a:rPr lang="cs-CZ" altLang="cs-CZ" sz="2000" b="1" dirty="0"/>
              <a:t>spotřebiče je vždy kladný (spotřebitelský systém) .</a:t>
            </a:r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4500563" y="2060575"/>
            <a:ext cx="2376487" cy="0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6300788" y="1700213"/>
            <a:ext cx="431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en-US" altLang="cs-CZ" sz="2000" b="1">
                <a:cs typeface="Arial" panose="020B0604020202020204" pitchFamily="34" charset="0"/>
              </a:rPr>
              <a:t>Û</a:t>
            </a:r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4500563" y="2492375"/>
            <a:ext cx="2376487" cy="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6300788" y="2133600"/>
            <a:ext cx="431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en-US" altLang="cs-CZ" sz="2000" b="1">
                <a:cs typeface="Arial" panose="020B0604020202020204" pitchFamily="34" charset="0"/>
              </a:rPr>
              <a:t>Î</a:t>
            </a:r>
          </a:p>
        </p:txBody>
      </p:sp>
      <p:grpSp>
        <p:nvGrpSpPr>
          <p:cNvPr id="4129" name="Group 33"/>
          <p:cNvGrpSpPr>
            <a:grpSpLocks/>
          </p:cNvGrpSpPr>
          <p:nvPr/>
        </p:nvGrpSpPr>
        <p:grpSpPr bwMode="auto">
          <a:xfrm>
            <a:off x="1042988" y="3536950"/>
            <a:ext cx="3097212" cy="2268538"/>
            <a:chOff x="657" y="2228"/>
            <a:chExt cx="1951" cy="1429"/>
          </a:xfrm>
        </p:grpSpPr>
        <p:sp>
          <p:nvSpPr>
            <p:cNvPr id="4106" name="Oval 10"/>
            <p:cNvSpPr>
              <a:spLocks noChangeAspect="1" noChangeArrowheads="1"/>
            </p:cNvSpPr>
            <p:nvPr/>
          </p:nvSpPr>
          <p:spPr bwMode="auto">
            <a:xfrm>
              <a:off x="657" y="2863"/>
              <a:ext cx="453" cy="453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07" name="Rectangle 11"/>
            <p:cNvSpPr>
              <a:spLocks noChangeAspect="1" noChangeArrowheads="1"/>
            </p:cNvSpPr>
            <p:nvPr/>
          </p:nvSpPr>
          <p:spPr bwMode="auto">
            <a:xfrm>
              <a:off x="2427" y="2863"/>
              <a:ext cx="181" cy="453"/>
            </a:xfrm>
            <a:prstGeom prst="rect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08" name="Oval 12"/>
            <p:cNvSpPr>
              <a:spLocks noChangeArrowheads="1"/>
            </p:cNvSpPr>
            <p:nvPr/>
          </p:nvSpPr>
          <p:spPr bwMode="auto">
            <a:xfrm>
              <a:off x="1610" y="2478"/>
              <a:ext cx="91" cy="91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09" name="Oval 13"/>
            <p:cNvSpPr>
              <a:spLocks noChangeArrowheads="1"/>
            </p:cNvSpPr>
            <p:nvPr/>
          </p:nvSpPr>
          <p:spPr bwMode="auto">
            <a:xfrm>
              <a:off x="1610" y="3566"/>
              <a:ext cx="91" cy="91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4110" name="AutoShape 14"/>
            <p:cNvCxnSpPr>
              <a:cxnSpLocks noChangeShapeType="1"/>
              <a:stCxn id="4106" idx="0"/>
              <a:endCxn id="4108" idx="2"/>
            </p:cNvCxnSpPr>
            <p:nvPr/>
          </p:nvCxnSpPr>
          <p:spPr bwMode="auto">
            <a:xfrm rot="16200000">
              <a:off x="1078" y="2330"/>
              <a:ext cx="332" cy="719"/>
            </a:xfrm>
            <a:prstGeom prst="bentConnector2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11" name="AutoShape 15"/>
            <p:cNvCxnSpPr>
              <a:cxnSpLocks noChangeShapeType="1"/>
              <a:stCxn id="4108" idx="6"/>
              <a:endCxn id="4107" idx="0"/>
            </p:cNvCxnSpPr>
            <p:nvPr/>
          </p:nvCxnSpPr>
          <p:spPr bwMode="auto">
            <a:xfrm>
              <a:off x="1708" y="2524"/>
              <a:ext cx="810" cy="332"/>
            </a:xfrm>
            <a:prstGeom prst="bentConnector2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12" name="AutoShape 16"/>
            <p:cNvCxnSpPr>
              <a:cxnSpLocks noChangeShapeType="1"/>
              <a:stCxn id="4106" idx="4"/>
              <a:endCxn id="4109" idx="2"/>
            </p:cNvCxnSpPr>
            <p:nvPr/>
          </p:nvCxnSpPr>
          <p:spPr bwMode="auto">
            <a:xfrm rot="16200000" flipH="1">
              <a:off x="1099" y="3108"/>
              <a:ext cx="289" cy="719"/>
            </a:xfrm>
            <a:prstGeom prst="bentConnector2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13" name="AutoShape 17"/>
            <p:cNvCxnSpPr>
              <a:cxnSpLocks noChangeShapeType="1"/>
              <a:stCxn id="4109" idx="6"/>
              <a:endCxn id="4107" idx="2"/>
            </p:cNvCxnSpPr>
            <p:nvPr/>
          </p:nvCxnSpPr>
          <p:spPr bwMode="auto">
            <a:xfrm flipV="1">
              <a:off x="1708" y="3323"/>
              <a:ext cx="810" cy="289"/>
            </a:xfrm>
            <a:prstGeom prst="bentConnector2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19" name="Line 23"/>
            <p:cNvSpPr>
              <a:spLocks noChangeShapeType="1"/>
            </p:cNvSpPr>
            <p:nvPr/>
          </p:nvSpPr>
          <p:spPr bwMode="auto">
            <a:xfrm>
              <a:off x="1655" y="2613"/>
              <a:ext cx="0" cy="907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20" name="Text Box 24"/>
            <p:cNvSpPr txBox="1">
              <a:spLocks noChangeArrowheads="1"/>
            </p:cNvSpPr>
            <p:nvPr/>
          </p:nvSpPr>
          <p:spPr bwMode="auto">
            <a:xfrm>
              <a:off x="1565" y="3180"/>
              <a:ext cx="36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cs-CZ" sz="2000" b="1">
                  <a:cs typeface="Arial" panose="020B0604020202020204" pitchFamily="34" charset="0"/>
                </a:rPr>
                <a:t>Û</a:t>
              </a:r>
              <a:endParaRPr lang="en-US" altLang="cs-CZ" sz="2000" b="1" baseline="-25000">
                <a:cs typeface="Arial" panose="020B0604020202020204" pitchFamily="34" charset="0"/>
              </a:endParaRPr>
            </a:p>
          </p:txBody>
        </p:sp>
        <p:sp>
          <p:nvSpPr>
            <p:cNvPr id="4122" name="Line 26"/>
            <p:cNvSpPr>
              <a:spLocks noChangeShapeType="1"/>
            </p:cNvSpPr>
            <p:nvPr/>
          </p:nvSpPr>
          <p:spPr bwMode="auto">
            <a:xfrm rot="10800000">
              <a:off x="1066" y="2478"/>
              <a:ext cx="317" cy="0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23" name="Line 27"/>
            <p:cNvSpPr>
              <a:spLocks noChangeShapeType="1"/>
            </p:cNvSpPr>
            <p:nvPr/>
          </p:nvSpPr>
          <p:spPr bwMode="auto">
            <a:xfrm>
              <a:off x="1927" y="2478"/>
              <a:ext cx="318" cy="0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25" name="Text Box 29"/>
            <p:cNvSpPr txBox="1">
              <a:spLocks noChangeArrowheads="1"/>
            </p:cNvSpPr>
            <p:nvPr/>
          </p:nvSpPr>
          <p:spPr bwMode="auto">
            <a:xfrm>
              <a:off x="1202" y="2228"/>
              <a:ext cx="27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cs-CZ" sz="2000" b="1">
                  <a:cs typeface="Arial" panose="020B0604020202020204" pitchFamily="34" charset="0"/>
                </a:rPr>
                <a:t>Î</a:t>
              </a:r>
              <a:r>
                <a:rPr lang="cs-CZ" altLang="cs-CZ" sz="2000" b="1" baseline="-25000">
                  <a:cs typeface="Arial" panose="020B0604020202020204" pitchFamily="34" charset="0"/>
                </a:rPr>
                <a:t>G</a:t>
              </a:r>
              <a:endParaRPr lang="en-US" altLang="cs-CZ" sz="2000" b="1" baseline="-25000">
                <a:cs typeface="Arial" panose="020B0604020202020204" pitchFamily="34" charset="0"/>
              </a:endParaRPr>
            </a:p>
          </p:txBody>
        </p:sp>
        <p:sp>
          <p:nvSpPr>
            <p:cNvPr id="4126" name="Text Box 30"/>
            <p:cNvSpPr txBox="1">
              <a:spLocks noChangeArrowheads="1"/>
            </p:cNvSpPr>
            <p:nvPr/>
          </p:nvSpPr>
          <p:spPr bwMode="auto">
            <a:xfrm>
              <a:off x="1882" y="2228"/>
              <a:ext cx="27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cs-CZ" sz="2000" b="1">
                  <a:cs typeface="Arial" panose="020B0604020202020204" pitchFamily="34" charset="0"/>
                </a:rPr>
                <a:t>Î</a:t>
              </a:r>
              <a:r>
                <a:rPr lang="cs-CZ" altLang="cs-CZ" sz="2000" b="1" baseline="-25000">
                  <a:cs typeface="Arial" panose="020B0604020202020204" pitchFamily="34" charset="0"/>
                </a:rPr>
                <a:t>S</a:t>
              </a:r>
              <a:endParaRPr lang="en-US" altLang="cs-CZ" sz="2000" b="1" baseline="-25000">
                <a:cs typeface="Arial" panose="020B0604020202020204" pitchFamily="34" charset="0"/>
              </a:endParaRPr>
            </a:p>
          </p:txBody>
        </p:sp>
      </p:grpSp>
      <p:sp>
        <p:nvSpPr>
          <p:cNvPr id="4127" name="Text Box 31"/>
          <p:cNvSpPr txBox="1">
            <a:spLocks noChangeArrowheads="1"/>
          </p:cNvSpPr>
          <p:nvPr/>
        </p:nvSpPr>
        <p:spPr bwMode="auto">
          <a:xfrm>
            <a:off x="4572000" y="3933825"/>
            <a:ext cx="4032250" cy="24082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263525" indent="-263525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400" b="1" u="sng" dirty="0"/>
              <a:t>Z pohledu svorek je</a:t>
            </a:r>
            <a:r>
              <a:rPr lang="cs-CZ" altLang="cs-CZ" sz="2400" b="1" dirty="0"/>
              <a:t>: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 dirty="0"/>
              <a:t>*	výkon zdroje záporný</a:t>
            </a:r>
          </a:p>
          <a:p>
            <a:pPr>
              <a:buFontTx/>
              <a:buNone/>
            </a:pPr>
            <a:r>
              <a:rPr lang="cs-CZ" altLang="cs-CZ" sz="2000" b="1" dirty="0"/>
              <a:t>*	</a:t>
            </a:r>
            <a:r>
              <a:rPr lang="cs-CZ" altLang="cs-CZ" sz="2000" b="1" dirty="0" smtClean="0"/>
              <a:t>příkon </a:t>
            </a:r>
            <a:r>
              <a:rPr lang="cs-CZ" altLang="cs-CZ" sz="2000" b="1" dirty="0"/>
              <a:t>spotřebiče kladný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cs-CZ" altLang="cs-CZ" sz="2400" b="1" u="sng" dirty="0"/>
              <a:t>Platí</a:t>
            </a:r>
            <a:r>
              <a:rPr lang="cs-CZ" altLang="cs-CZ" sz="2400" b="1" dirty="0"/>
              <a:t>:</a:t>
            </a:r>
            <a:r>
              <a:rPr lang="cs-CZ" altLang="cs-CZ" sz="2000" b="1" dirty="0"/>
              <a:t> 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P</a:t>
            </a:r>
            <a:r>
              <a:rPr lang="cs-CZ" altLang="cs-CZ" b="1" baseline="-25000" dirty="0">
                <a:solidFill>
                  <a:srgbClr val="FF0000"/>
                </a:solidFill>
              </a:rPr>
              <a:t>S</a:t>
            </a:r>
            <a:r>
              <a:rPr lang="cs-CZ" altLang="cs-CZ" b="1" dirty="0">
                <a:solidFill>
                  <a:srgbClr val="FF0000"/>
                </a:solidFill>
              </a:rPr>
              <a:t> = -P</a:t>
            </a:r>
            <a:r>
              <a:rPr lang="cs-CZ" altLang="cs-CZ" b="1" baseline="-25000" dirty="0">
                <a:solidFill>
                  <a:srgbClr val="FF0000"/>
                </a:solidFill>
              </a:rPr>
              <a:t>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4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101" grpId="0" animBg="1"/>
      <p:bldP spid="4102" grpId="0"/>
      <p:bldP spid="4103" grpId="0" animBg="1"/>
      <p:bldP spid="4104" grpId="0"/>
      <p:bldP spid="412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1116013" y="260350"/>
            <a:ext cx="67691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cs-CZ" altLang="cs-CZ" sz="4000" b="1" u="sng"/>
              <a:t>Transformátor nakrátko </a:t>
            </a:r>
          </a:p>
        </p:txBody>
      </p:sp>
      <p:sp>
        <p:nvSpPr>
          <p:cNvPr id="31749" name="Line 5"/>
          <p:cNvSpPr>
            <a:spLocks noChangeShapeType="1"/>
          </p:cNvSpPr>
          <p:nvPr/>
        </p:nvSpPr>
        <p:spPr bwMode="auto">
          <a:xfrm>
            <a:off x="468313" y="4654550"/>
            <a:ext cx="0" cy="649288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107950" y="4870450"/>
            <a:ext cx="3603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0000FF"/>
                </a:solidFill>
              </a:rPr>
              <a:t>U</a:t>
            </a:r>
            <a:r>
              <a:rPr lang="cs-CZ" altLang="cs-CZ" sz="1800" b="1" baseline="-2500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>
            <a:off x="755650" y="3789363"/>
            <a:ext cx="360363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323850" y="3357563"/>
            <a:ext cx="720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</a:rPr>
              <a:t>I</a:t>
            </a:r>
            <a:r>
              <a:rPr lang="cs-CZ" altLang="cs-CZ" sz="1800" b="1" baseline="-25000">
                <a:solidFill>
                  <a:srgbClr val="FF0000"/>
                </a:solidFill>
              </a:rPr>
              <a:t>1</a:t>
            </a:r>
            <a:r>
              <a:rPr lang="cs-CZ" altLang="cs-CZ" sz="1800" b="1">
                <a:solidFill>
                  <a:srgbClr val="FF0000"/>
                </a:solidFill>
              </a:rPr>
              <a:t>= I</a:t>
            </a:r>
            <a:r>
              <a:rPr lang="cs-CZ" altLang="cs-CZ" sz="1800" b="1" baseline="-25000">
                <a:solidFill>
                  <a:srgbClr val="FF0000"/>
                </a:solidFill>
              </a:rPr>
              <a:t>k1</a:t>
            </a:r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 rot="10800000">
            <a:off x="3492500" y="4221163"/>
            <a:ext cx="360363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3924300" y="4149725"/>
            <a:ext cx="10080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</a:rPr>
              <a:t>I</a:t>
            </a:r>
            <a:r>
              <a:rPr lang="cs-CZ" altLang="cs-CZ" sz="1800" b="1" baseline="-25000">
                <a:solidFill>
                  <a:srgbClr val="FF0000"/>
                </a:solidFill>
              </a:rPr>
              <a:t>21k</a:t>
            </a:r>
            <a:r>
              <a:rPr lang="cs-CZ" altLang="cs-CZ" sz="1800" b="1">
                <a:solidFill>
                  <a:srgbClr val="FF0000"/>
                </a:solidFill>
              </a:rPr>
              <a:t> = -I</a:t>
            </a:r>
            <a:r>
              <a:rPr lang="cs-CZ" altLang="cs-CZ" sz="1800" b="1" baseline="-25000">
                <a:solidFill>
                  <a:srgbClr val="FF0000"/>
                </a:solidFill>
              </a:rPr>
              <a:t>k1</a:t>
            </a:r>
          </a:p>
        </p:txBody>
      </p:sp>
      <p:sp>
        <p:nvSpPr>
          <p:cNvPr id="31768" name="Line 24"/>
          <p:cNvSpPr>
            <a:spLocks noChangeShapeType="1"/>
          </p:cNvSpPr>
          <p:nvPr/>
        </p:nvSpPr>
        <p:spPr bwMode="auto">
          <a:xfrm>
            <a:off x="3059113" y="4221163"/>
            <a:ext cx="0" cy="1871662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2555875" y="5013325"/>
            <a:ext cx="3603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0000FF"/>
                </a:solidFill>
              </a:rPr>
              <a:t>U</a:t>
            </a:r>
            <a:r>
              <a:rPr lang="cs-CZ" altLang="cs-CZ" sz="1800" b="1" baseline="-25000">
                <a:solidFill>
                  <a:srgbClr val="0000FF"/>
                </a:solidFill>
              </a:rPr>
              <a:t>i</a:t>
            </a:r>
          </a:p>
        </p:txBody>
      </p:sp>
      <p:sp>
        <p:nvSpPr>
          <p:cNvPr id="31770" name="Line 26"/>
          <p:cNvSpPr>
            <a:spLocks noChangeShapeType="1"/>
          </p:cNvSpPr>
          <p:nvPr/>
        </p:nvSpPr>
        <p:spPr bwMode="auto">
          <a:xfrm>
            <a:off x="5148263" y="4149725"/>
            <a:ext cx="0" cy="1871663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03" name="Text Box 59"/>
          <p:cNvSpPr txBox="1">
            <a:spLocks noChangeArrowheads="1"/>
          </p:cNvSpPr>
          <p:nvPr/>
        </p:nvSpPr>
        <p:spPr bwMode="auto">
          <a:xfrm>
            <a:off x="3851275" y="5084763"/>
            <a:ext cx="1079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0000FF"/>
                </a:solidFill>
              </a:rPr>
              <a:t>U</a:t>
            </a:r>
            <a:r>
              <a:rPr lang="cs-CZ" altLang="cs-CZ" sz="1800" b="1" baseline="-25000">
                <a:solidFill>
                  <a:srgbClr val="0000FF"/>
                </a:solidFill>
              </a:rPr>
              <a:t>21</a:t>
            </a:r>
            <a:r>
              <a:rPr lang="cs-CZ" altLang="cs-CZ" sz="1800" b="1">
                <a:solidFill>
                  <a:srgbClr val="0000FF"/>
                </a:solidFill>
              </a:rPr>
              <a:t>=0</a:t>
            </a:r>
            <a:endParaRPr lang="cs-CZ" altLang="cs-CZ" sz="1800" b="1" baseline="-25000">
              <a:solidFill>
                <a:srgbClr val="0000FF"/>
              </a:solidFill>
            </a:endParaRPr>
          </a:p>
        </p:txBody>
      </p:sp>
      <p:sp>
        <p:nvSpPr>
          <p:cNvPr id="31804" name="Line 60"/>
          <p:cNvSpPr>
            <a:spLocks noChangeShapeType="1"/>
          </p:cNvSpPr>
          <p:nvPr/>
        </p:nvSpPr>
        <p:spPr bwMode="auto">
          <a:xfrm>
            <a:off x="6948488" y="4221163"/>
            <a:ext cx="720725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05" name="Line 61"/>
          <p:cNvSpPr>
            <a:spLocks noChangeShapeType="1"/>
          </p:cNvSpPr>
          <p:nvPr/>
        </p:nvSpPr>
        <p:spPr bwMode="auto">
          <a:xfrm>
            <a:off x="7740650" y="4221163"/>
            <a:ext cx="935038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06" name="Text Box 62"/>
          <p:cNvSpPr txBox="1">
            <a:spLocks noChangeArrowheads="1"/>
          </p:cNvSpPr>
          <p:nvPr/>
        </p:nvSpPr>
        <p:spPr bwMode="auto">
          <a:xfrm>
            <a:off x="8027988" y="4292600"/>
            <a:ext cx="50323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0000FF"/>
                </a:solidFill>
              </a:rPr>
              <a:t>U</a:t>
            </a:r>
            <a:r>
              <a:rPr lang="cs-CZ" altLang="cs-CZ" sz="1800" b="1" baseline="-25000">
                <a:solidFill>
                  <a:srgbClr val="0000FF"/>
                </a:solidFill>
              </a:rPr>
              <a:t>Rk</a:t>
            </a:r>
          </a:p>
        </p:txBody>
      </p:sp>
      <p:sp>
        <p:nvSpPr>
          <p:cNvPr id="31807" name="Text Box 63"/>
          <p:cNvSpPr txBox="1">
            <a:spLocks noChangeArrowheads="1"/>
          </p:cNvSpPr>
          <p:nvPr/>
        </p:nvSpPr>
        <p:spPr bwMode="auto">
          <a:xfrm>
            <a:off x="7019925" y="4292600"/>
            <a:ext cx="5032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0000FF"/>
                </a:solidFill>
              </a:rPr>
              <a:t>U</a:t>
            </a:r>
            <a:r>
              <a:rPr lang="cs-CZ" altLang="cs-CZ" sz="1800" b="1" baseline="-25000">
                <a:solidFill>
                  <a:srgbClr val="0000FF"/>
                </a:solidFill>
              </a:rPr>
              <a:t>Xk</a:t>
            </a:r>
          </a:p>
        </p:txBody>
      </p:sp>
      <p:sp>
        <p:nvSpPr>
          <p:cNvPr id="31808" name="Text Box 64"/>
          <p:cNvSpPr txBox="1">
            <a:spLocks noChangeArrowheads="1"/>
          </p:cNvSpPr>
          <p:nvPr/>
        </p:nvSpPr>
        <p:spPr bwMode="auto">
          <a:xfrm>
            <a:off x="684213" y="1196975"/>
            <a:ext cx="784860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2000" b="1" dirty="0"/>
              <a:t>Jak definujeme chod nakrátko a jaké jsou výstupní veličiny ?</a:t>
            </a:r>
          </a:p>
        </p:txBody>
      </p:sp>
      <p:sp>
        <p:nvSpPr>
          <p:cNvPr id="31809" name="Text Box 65"/>
          <p:cNvSpPr txBox="1">
            <a:spLocks noChangeArrowheads="1"/>
          </p:cNvSpPr>
          <p:nvPr/>
        </p:nvSpPr>
        <p:spPr bwMode="auto">
          <a:xfrm>
            <a:off x="179388" y="1916113"/>
            <a:ext cx="8785225" cy="9747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cs-CZ" altLang="cs-CZ" sz="1900" b="1" dirty="0"/>
              <a:t>Výstupní svorky jsou zkratovány, výstupním vinutím prochází maximální možný proud, </a:t>
            </a:r>
            <a:r>
              <a:rPr lang="cs-CZ" altLang="cs-CZ" sz="1900" b="1" dirty="0">
                <a:sym typeface="Symbol" panose="05050102010706020507" pitchFamily="18" charset="2"/>
              </a:rPr>
              <a:t>proud naprázdno je vzhledem ke zkratovému proudu zanedbatelný  </a:t>
            </a:r>
            <a:r>
              <a:rPr lang="cs-CZ" altLang="cs-CZ" sz="2000" b="1" u="sng" dirty="0">
                <a:sym typeface="Symbol" panose="05050102010706020507" pitchFamily="18" charset="2"/>
              </a:rPr>
              <a:t>vliv příčných parametrů lze zanedbat.</a:t>
            </a:r>
          </a:p>
        </p:txBody>
      </p:sp>
      <p:grpSp>
        <p:nvGrpSpPr>
          <p:cNvPr id="31855" name="Group 111"/>
          <p:cNvGrpSpPr>
            <a:grpSpLocks/>
          </p:cNvGrpSpPr>
          <p:nvPr/>
        </p:nvGrpSpPr>
        <p:grpSpPr bwMode="auto">
          <a:xfrm>
            <a:off x="611188" y="3357563"/>
            <a:ext cx="4752975" cy="3025775"/>
            <a:chOff x="385" y="2115"/>
            <a:chExt cx="2994" cy="1906"/>
          </a:xfrm>
        </p:grpSpPr>
        <p:sp>
          <p:nvSpPr>
            <p:cNvPr id="31795" name="Text Box 51"/>
            <p:cNvSpPr txBox="1">
              <a:spLocks noChangeArrowheads="1"/>
            </p:cNvSpPr>
            <p:nvPr/>
          </p:nvSpPr>
          <p:spPr bwMode="auto">
            <a:xfrm>
              <a:off x="793" y="2115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cs-CZ" altLang="cs-CZ" sz="1800" b="1"/>
                <a:t>X</a:t>
              </a:r>
              <a:r>
                <a:rPr lang="cs-CZ" altLang="cs-CZ" sz="1800" b="1" baseline="-25000">
                  <a:sym typeface="Symbol" panose="05050102010706020507" pitchFamily="18" charset="2"/>
                </a:rPr>
                <a:t>1</a:t>
              </a:r>
            </a:p>
          </p:txBody>
        </p:sp>
        <p:sp>
          <p:nvSpPr>
            <p:cNvPr id="31796" name="Text Box 52"/>
            <p:cNvSpPr txBox="1">
              <a:spLocks noChangeArrowheads="1"/>
            </p:cNvSpPr>
            <p:nvPr/>
          </p:nvSpPr>
          <p:spPr bwMode="auto">
            <a:xfrm>
              <a:off x="1383" y="2115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cs-CZ" altLang="cs-CZ" sz="1800" b="1"/>
                <a:t>R</a:t>
              </a:r>
              <a:r>
                <a:rPr lang="cs-CZ" altLang="cs-CZ" sz="1800" b="1" baseline="-25000">
                  <a:sym typeface="Symbol" panose="05050102010706020507" pitchFamily="18" charset="2"/>
                </a:rPr>
                <a:t>v1</a:t>
              </a:r>
            </a:p>
          </p:txBody>
        </p:sp>
        <p:grpSp>
          <p:nvGrpSpPr>
            <p:cNvPr id="31853" name="Group 109"/>
            <p:cNvGrpSpPr>
              <a:grpSpLocks/>
            </p:cNvGrpSpPr>
            <p:nvPr/>
          </p:nvGrpSpPr>
          <p:grpSpPr bwMode="auto">
            <a:xfrm>
              <a:off x="385" y="2386"/>
              <a:ext cx="2994" cy="1635"/>
              <a:chOff x="385" y="2386"/>
              <a:chExt cx="2994" cy="1635"/>
            </a:xfrm>
          </p:grpSpPr>
          <p:sp>
            <p:nvSpPr>
              <p:cNvPr id="31762" name="Oval 18"/>
              <p:cNvSpPr>
                <a:spLocks noChangeArrowheads="1"/>
              </p:cNvSpPr>
              <p:nvPr/>
            </p:nvSpPr>
            <p:spPr bwMode="auto">
              <a:xfrm>
                <a:off x="1882" y="3930"/>
                <a:ext cx="91" cy="91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1763" name="Oval 19"/>
              <p:cNvSpPr>
                <a:spLocks noChangeArrowheads="1"/>
              </p:cNvSpPr>
              <p:nvPr/>
            </p:nvSpPr>
            <p:spPr bwMode="auto">
              <a:xfrm>
                <a:off x="1882" y="2441"/>
                <a:ext cx="91" cy="91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cxnSp>
            <p:nvCxnSpPr>
              <p:cNvPr id="31764" name="AutoShape 20"/>
              <p:cNvCxnSpPr>
                <a:cxnSpLocks noChangeShapeType="1"/>
                <a:stCxn id="31766" idx="4"/>
                <a:endCxn id="31762" idx="2"/>
              </p:cNvCxnSpPr>
              <p:nvPr/>
            </p:nvCxnSpPr>
            <p:spPr bwMode="auto">
              <a:xfrm rot="16200000" flipH="1">
                <a:off x="911" y="3004"/>
                <a:ext cx="628" cy="1315"/>
              </a:xfrm>
              <a:prstGeom prst="bentConnector2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31765" name="Group 21"/>
              <p:cNvGrpSpPr>
                <a:grpSpLocks/>
              </p:cNvGrpSpPr>
              <p:nvPr/>
            </p:nvGrpSpPr>
            <p:grpSpPr bwMode="auto">
              <a:xfrm>
                <a:off x="385" y="2977"/>
                <a:ext cx="363" cy="363"/>
                <a:chOff x="703" y="3195"/>
                <a:chExt cx="363" cy="363"/>
              </a:xfrm>
            </p:grpSpPr>
            <p:sp>
              <p:nvSpPr>
                <p:cNvPr id="31766" name="Oval 22"/>
                <p:cNvSpPr>
                  <a:spLocks noChangeAspect="1" noChangeArrowheads="1"/>
                </p:cNvSpPr>
                <p:nvPr/>
              </p:nvSpPr>
              <p:spPr bwMode="auto">
                <a:xfrm>
                  <a:off x="703" y="3195"/>
                  <a:ext cx="363" cy="363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31767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748" y="3249"/>
                  <a:ext cx="272" cy="23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  <a:buFontTx/>
                    <a:buNone/>
                  </a:pPr>
                  <a:r>
                    <a:rPr lang="cs-CZ" altLang="cs-CZ" sz="2400" b="1">
                      <a:sym typeface="Symbol" panose="05050102010706020507" pitchFamily="18" charset="2"/>
                    </a:rPr>
                    <a:t></a:t>
                  </a:r>
                </a:p>
              </p:txBody>
            </p:sp>
          </p:grpSp>
          <p:grpSp>
            <p:nvGrpSpPr>
              <p:cNvPr id="31771" name="Group 27"/>
              <p:cNvGrpSpPr>
                <a:grpSpLocks/>
              </p:cNvGrpSpPr>
              <p:nvPr/>
            </p:nvGrpSpPr>
            <p:grpSpPr bwMode="auto">
              <a:xfrm>
                <a:off x="703" y="2386"/>
                <a:ext cx="545" cy="92"/>
                <a:chOff x="838" y="2340"/>
                <a:chExt cx="545" cy="92"/>
              </a:xfrm>
            </p:grpSpPr>
            <p:sp>
              <p:nvSpPr>
                <p:cNvPr id="31772" name="Arc 28"/>
                <p:cNvSpPr>
                  <a:spLocks noChangeAspect="1"/>
                </p:cNvSpPr>
                <p:nvPr/>
              </p:nvSpPr>
              <p:spPr bwMode="auto">
                <a:xfrm rot="21600000">
                  <a:off x="929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31773" name="Arc 29"/>
                <p:cNvSpPr>
                  <a:spLocks noChangeAspect="1"/>
                </p:cNvSpPr>
                <p:nvPr/>
              </p:nvSpPr>
              <p:spPr bwMode="auto">
                <a:xfrm rot="37800000">
                  <a:off x="838" y="2340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31774" name="Arc 30"/>
                <p:cNvSpPr>
                  <a:spLocks noChangeAspect="1"/>
                </p:cNvSpPr>
                <p:nvPr/>
              </p:nvSpPr>
              <p:spPr bwMode="auto">
                <a:xfrm rot="37800000">
                  <a:off x="102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31775" name="Arc 31"/>
                <p:cNvSpPr>
                  <a:spLocks noChangeAspect="1"/>
                </p:cNvSpPr>
                <p:nvPr/>
              </p:nvSpPr>
              <p:spPr bwMode="auto">
                <a:xfrm rot="21600000">
                  <a:off x="111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31776" name="Arc 32"/>
                <p:cNvSpPr>
                  <a:spLocks noChangeAspect="1"/>
                </p:cNvSpPr>
                <p:nvPr/>
              </p:nvSpPr>
              <p:spPr bwMode="auto">
                <a:xfrm rot="21600000">
                  <a:off x="1292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31777" name="Arc 33"/>
                <p:cNvSpPr>
                  <a:spLocks noChangeAspect="1"/>
                </p:cNvSpPr>
                <p:nvPr/>
              </p:nvSpPr>
              <p:spPr bwMode="auto">
                <a:xfrm rot="37800000">
                  <a:off x="1201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31778" name="Rectangle 34"/>
              <p:cNvSpPr>
                <a:spLocks noChangeAspect="1" noChangeArrowheads="1"/>
              </p:cNvSpPr>
              <p:nvPr/>
            </p:nvSpPr>
            <p:spPr bwMode="auto">
              <a:xfrm rot="5400000">
                <a:off x="1499" y="2294"/>
                <a:ext cx="154" cy="385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cxnSp>
            <p:nvCxnSpPr>
              <p:cNvPr id="31782" name="AutoShape 38"/>
              <p:cNvCxnSpPr>
                <a:cxnSpLocks noChangeShapeType="1"/>
                <a:stCxn id="31766" idx="0"/>
                <a:endCxn id="31773" idx="0"/>
              </p:cNvCxnSpPr>
              <p:nvPr/>
            </p:nvCxnSpPr>
            <p:spPr bwMode="auto">
              <a:xfrm rot="16200000">
                <a:off x="387" y="2659"/>
                <a:ext cx="490" cy="129"/>
              </a:xfrm>
              <a:prstGeom prst="bentConnector2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1783" name="AutoShape 39"/>
              <p:cNvCxnSpPr>
                <a:cxnSpLocks noChangeShapeType="1"/>
                <a:stCxn id="31778" idx="2"/>
                <a:endCxn id="31776" idx="1"/>
              </p:cNvCxnSpPr>
              <p:nvPr/>
            </p:nvCxnSpPr>
            <p:spPr bwMode="auto">
              <a:xfrm flipH="1" flipV="1">
                <a:off x="1248" y="2486"/>
                <a:ext cx="128" cy="2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1784" name="AutoShape 40"/>
              <p:cNvCxnSpPr>
                <a:cxnSpLocks noChangeShapeType="1"/>
                <a:stCxn id="31778" idx="0"/>
                <a:endCxn id="31763" idx="2"/>
              </p:cNvCxnSpPr>
              <p:nvPr/>
            </p:nvCxnSpPr>
            <p:spPr bwMode="auto">
              <a:xfrm flipV="1">
                <a:off x="1777" y="2487"/>
                <a:ext cx="105" cy="1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31791" name="Oval 47"/>
              <p:cNvSpPr>
                <a:spLocks noChangeArrowheads="1"/>
              </p:cNvSpPr>
              <p:nvPr/>
            </p:nvSpPr>
            <p:spPr bwMode="auto">
              <a:xfrm>
                <a:off x="3288" y="2441"/>
                <a:ext cx="91" cy="91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1792" name="Oval 48"/>
              <p:cNvSpPr>
                <a:spLocks noChangeArrowheads="1"/>
              </p:cNvSpPr>
              <p:nvPr/>
            </p:nvSpPr>
            <p:spPr bwMode="auto">
              <a:xfrm>
                <a:off x="3288" y="3929"/>
                <a:ext cx="91" cy="91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cxnSp>
            <p:nvCxnSpPr>
              <p:cNvPr id="31794" name="AutoShape 50"/>
              <p:cNvCxnSpPr>
                <a:cxnSpLocks noChangeShapeType="1"/>
                <a:stCxn id="31762" idx="6"/>
                <a:endCxn id="31792" idx="2"/>
              </p:cNvCxnSpPr>
              <p:nvPr/>
            </p:nvCxnSpPr>
            <p:spPr bwMode="auto">
              <a:xfrm flipV="1">
                <a:off x="1973" y="3975"/>
                <a:ext cx="1307" cy="1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31810" name="Group 66"/>
              <p:cNvGrpSpPr>
                <a:grpSpLocks/>
              </p:cNvGrpSpPr>
              <p:nvPr/>
            </p:nvGrpSpPr>
            <p:grpSpPr bwMode="auto">
              <a:xfrm>
                <a:off x="2608" y="2391"/>
                <a:ext cx="545" cy="92"/>
                <a:chOff x="838" y="2340"/>
                <a:chExt cx="545" cy="92"/>
              </a:xfrm>
            </p:grpSpPr>
            <p:sp>
              <p:nvSpPr>
                <p:cNvPr id="31811" name="Arc 67"/>
                <p:cNvSpPr>
                  <a:spLocks noChangeAspect="1"/>
                </p:cNvSpPr>
                <p:nvPr/>
              </p:nvSpPr>
              <p:spPr bwMode="auto">
                <a:xfrm rot="21600000">
                  <a:off x="929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31812" name="Arc 68"/>
                <p:cNvSpPr>
                  <a:spLocks noChangeAspect="1"/>
                </p:cNvSpPr>
                <p:nvPr/>
              </p:nvSpPr>
              <p:spPr bwMode="auto">
                <a:xfrm rot="37800000">
                  <a:off x="838" y="2340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31813" name="Arc 69"/>
                <p:cNvSpPr>
                  <a:spLocks noChangeAspect="1"/>
                </p:cNvSpPr>
                <p:nvPr/>
              </p:nvSpPr>
              <p:spPr bwMode="auto">
                <a:xfrm rot="37800000">
                  <a:off x="102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31814" name="Arc 70"/>
                <p:cNvSpPr>
                  <a:spLocks noChangeAspect="1"/>
                </p:cNvSpPr>
                <p:nvPr/>
              </p:nvSpPr>
              <p:spPr bwMode="auto">
                <a:xfrm rot="21600000">
                  <a:off x="111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31815" name="Arc 71"/>
                <p:cNvSpPr>
                  <a:spLocks noChangeAspect="1"/>
                </p:cNvSpPr>
                <p:nvPr/>
              </p:nvSpPr>
              <p:spPr bwMode="auto">
                <a:xfrm rot="21600000">
                  <a:off x="1292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31816" name="Arc 72"/>
                <p:cNvSpPr>
                  <a:spLocks noChangeAspect="1"/>
                </p:cNvSpPr>
                <p:nvPr/>
              </p:nvSpPr>
              <p:spPr bwMode="auto">
                <a:xfrm rot="37800000">
                  <a:off x="1201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31817" name="Rectangle 73"/>
              <p:cNvSpPr>
                <a:spLocks noChangeAspect="1" noChangeArrowheads="1"/>
              </p:cNvSpPr>
              <p:nvPr/>
            </p:nvSpPr>
            <p:spPr bwMode="auto">
              <a:xfrm rot="5400000">
                <a:off x="2203" y="2294"/>
                <a:ext cx="154" cy="385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cxnSp>
            <p:nvCxnSpPr>
              <p:cNvPr id="31818" name="AutoShape 74"/>
              <p:cNvCxnSpPr>
                <a:cxnSpLocks noChangeShapeType="1"/>
                <a:stCxn id="31763" idx="6"/>
                <a:endCxn id="31817" idx="2"/>
              </p:cNvCxnSpPr>
              <p:nvPr/>
            </p:nvCxnSpPr>
            <p:spPr bwMode="auto">
              <a:xfrm>
                <a:off x="1973" y="2487"/>
                <a:ext cx="107" cy="1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1819" name="AutoShape 75"/>
              <p:cNvCxnSpPr>
                <a:cxnSpLocks noChangeShapeType="1"/>
                <a:stCxn id="31817" idx="0"/>
                <a:endCxn id="31812" idx="0"/>
              </p:cNvCxnSpPr>
              <p:nvPr/>
            </p:nvCxnSpPr>
            <p:spPr bwMode="auto">
              <a:xfrm flipV="1">
                <a:off x="2481" y="2484"/>
                <a:ext cx="120" cy="4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1820" name="AutoShape 76"/>
              <p:cNvCxnSpPr>
                <a:cxnSpLocks noChangeShapeType="1"/>
                <a:stCxn id="31815" idx="1"/>
                <a:endCxn id="31791" idx="2"/>
              </p:cNvCxnSpPr>
              <p:nvPr/>
            </p:nvCxnSpPr>
            <p:spPr bwMode="auto">
              <a:xfrm flipV="1">
                <a:off x="3153" y="2487"/>
                <a:ext cx="127" cy="4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1821" name="AutoShape 77"/>
              <p:cNvCxnSpPr>
                <a:cxnSpLocks noChangeShapeType="1"/>
                <a:stCxn id="31791" idx="4"/>
                <a:endCxn id="31792" idx="0"/>
              </p:cNvCxnSpPr>
              <p:nvPr/>
            </p:nvCxnSpPr>
            <p:spPr bwMode="auto">
              <a:xfrm>
                <a:off x="3334" y="2540"/>
                <a:ext cx="0" cy="1381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31822" name="Text Box 78"/>
            <p:cNvSpPr txBox="1">
              <a:spLocks noChangeArrowheads="1"/>
            </p:cNvSpPr>
            <p:nvPr/>
          </p:nvSpPr>
          <p:spPr bwMode="auto">
            <a:xfrm>
              <a:off x="2698" y="2123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cs-CZ" altLang="cs-CZ" sz="1800" b="1"/>
                <a:t>X</a:t>
              </a:r>
              <a:r>
                <a:rPr lang="cs-CZ" altLang="cs-CZ" sz="1800" b="1" baseline="-25000">
                  <a:sym typeface="Symbol" panose="05050102010706020507" pitchFamily="18" charset="2"/>
                </a:rPr>
                <a:t>21</a:t>
              </a:r>
            </a:p>
          </p:txBody>
        </p:sp>
        <p:sp>
          <p:nvSpPr>
            <p:cNvPr id="31823" name="Text Box 79"/>
            <p:cNvSpPr txBox="1">
              <a:spLocks noChangeArrowheads="1"/>
            </p:cNvSpPr>
            <p:nvPr/>
          </p:nvSpPr>
          <p:spPr bwMode="auto">
            <a:xfrm>
              <a:off x="2108" y="2115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cs-CZ" altLang="cs-CZ" sz="1800" b="1"/>
                <a:t>R</a:t>
              </a:r>
              <a:r>
                <a:rPr lang="cs-CZ" altLang="cs-CZ" sz="1800" b="1" baseline="-25000">
                  <a:sym typeface="Symbol" panose="05050102010706020507" pitchFamily="18" charset="2"/>
                </a:rPr>
                <a:t>v21</a:t>
              </a:r>
            </a:p>
          </p:txBody>
        </p:sp>
      </p:grpSp>
      <p:sp>
        <p:nvSpPr>
          <p:cNvPr id="31824" name="Line 80"/>
          <p:cNvSpPr>
            <a:spLocks noChangeShapeType="1"/>
          </p:cNvSpPr>
          <p:nvPr/>
        </p:nvSpPr>
        <p:spPr bwMode="auto">
          <a:xfrm>
            <a:off x="6229350" y="4652963"/>
            <a:ext cx="0" cy="649287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25" name="Line 81"/>
          <p:cNvSpPr>
            <a:spLocks noChangeShapeType="1"/>
          </p:cNvSpPr>
          <p:nvPr/>
        </p:nvSpPr>
        <p:spPr bwMode="auto">
          <a:xfrm>
            <a:off x="6516688" y="3787775"/>
            <a:ext cx="360362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26" name="Text Box 82"/>
          <p:cNvSpPr txBox="1">
            <a:spLocks noChangeArrowheads="1"/>
          </p:cNvSpPr>
          <p:nvPr/>
        </p:nvSpPr>
        <p:spPr bwMode="auto">
          <a:xfrm>
            <a:off x="6084888" y="3355975"/>
            <a:ext cx="7207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</a:rPr>
              <a:t>I</a:t>
            </a:r>
            <a:r>
              <a:rPr lang="cs-CZ" altLang="cs-CZ" sz="1800" b="1" baseline="-25000">
                <a:solidFill>
                  <a:srgbClr val="FF0000"/>
                </a:solidFill>
              </a:rPr>
              <a:t>1</a:t>
            </a:r>
            <a:r>
              <a:rPr lang="cs-CZ" altLang="cs-CZ" sz="1800" b="1">
                <a:solidFill>
                  <a:srgbClr val="FF0000"/>
                </a:solidFill>
              </a:rPr>
              <a:t>= I</a:t>
            </a:r>
            <a:r>
              <a:rPr lang="cs-CZ" altLang="cs-CZ" sz="1800" b="1" baseline="-25000">
                <a:solidFill>
                  <a:srgbClr val="FF0000"/>
                </a:solidFill>
              </a:rPr>
              <a:t>k1</a:t>
            </a:r>
          </a:p>
        </p:txBody>
      </p:sp>
      <p:sp>
        <p:nvSpPr>
          <p:cNvPr id="31848" name="Text Box 104"/>
          <p:cNvSpPr txBox="1">
            <a:spLocks noChangeArrowheads="1"/>
          </p:cNvSpPr>
          <p:nvPr/>
        </p:nvSpPr>
        <p:spPr bwMode="auto">
          <a:xfrm>
            <a:off x="5795963" y="4797425"/>
            <a:ext cx="3603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0000FF"/>
                </a:solidFill>
              </a:rPr>
              <a:t>U</a:t>
            </a:r>
            <a:r>
              <a:rPr lang="cs-CZ" altLang="cs-CZ" sz="1800" b="1" baseline="-25000">
                <a:solidFill>
                  <a:srgbClr val="0000FF"/>
                </a:solidFill>
              </a:rPr>
              <a:t>1</a:t>
            </a:r>
          </a:p>
        </p:txBody>
      </p:sp>
      <p:grpSp>
        <p:nvGrpSpPr>
          <p:cNvPr id="31856" name="Group 112"/>
          <p:cNvGrpSpPr>
            <a:grpSpLocks/>
          </p:cNvGrpSpPr>
          <p:nvPr/>
        </p:nvGrpSpPr>
        <p:grpSpPr bwMode="auto">
          <a:xfrm>
            <a:off x="6372225" y="3355975"/>
            <a:ext cx="2520950" cy="3025775"/>
            <a:chOff x="4014" y="2114"/>
            <a:chExt cx="1588" cy="1906"/>
          </a:xfrm>
        </p:grpSpPr>
        <p:sp>
          <p:nvSpPr>
            <p:cNvPr id="31846" name="Text Box 102"/>
            <p:cNvSpPr txBox="1">
              <a:spLocks noChangeArrowheads="1"/>
            </p:cNvSpPr>
            <p:nvPr/>
          </p:nvSpPr>
          <p:spPr bwMode="auto">
            <a:xfrm>
              <a:off x="4422" y="2114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cs-CZ" altLang="cs-CZ" sz="1800" b="1"/>
                <a:t>X</a:t>
              </a:r>
              <a:r>
                <a:rPr lang="cs-CZ" altLang="cs-CZ" sz="1800" b="1" baseline="-25000">
                  <a:sym typeface="Symbol" panose="05050102010706020507" pitchFamily="18" charset="2"/>
                </a:rPr>
                <a:t>k</a:t>
              </a:r>
            </a:p>
          </p:txBody>
        </p:sp>
        <p:sp>
          <p:nvSpPr>
            <p:cNvPr id="31847" name="Text Box 103"/>
            <p:cNvSpPr txBox="1">
              <a:spLocks noChangeArrowheads="1"/>
            </p:cNvSpPr>
            <p:nvPr/>
          </p:nvSpPr>
          <p:spPr bwMode="auto">
            <a:xfrm>
              <a:off x="5012" y="2115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cs-CZ" altLang="cs-CZ" sz="1800" b="1"/>
                <a:t>R</a:t>
              </a:r>
              <a:r>
                <a:rPr lang="cs-CZ" altLang="cs-CZ" sz="1800" b="1" baseline="-25000">
                  <a:sym typeface="Symbol" panose="05050102010706020507" pitchFamily="18" charset="2"/>
                </a:rPr>
                <a:t>k</a:t>
              </a:r>
            </a:p>
          </p:txBody>
        </p:sp>
        <p:grpSp>
          <p:nvGrpSpPr>
            <p:cNvPr id="31854" name="Group 110"/>
            <p:cNvGrpSpPr>
              <a:grpSpLocks/>
            </p:cNvGrpSpPr>
            <p:nvPr/>
          </p:nvGrpSpPr>
          <p:grpSpPr bwMode="auto">
            <a:xfrm>
              <a:off x="4014" y="2385"/>
              <a:ext cx="1588" cy="1635"/>
              <a:chOff x="4014" y="2385"/>
              <a:chExt cx="1588" cy="1635"/>
            </a:xfrm>
          </p:grpSpPr>
          <p:sp>
            <p:nvSpPr>
              <p:cNvPr id="31827" name="Oval 83"/>
              <p:cNvSpPr>
                <a:spLocks noChangeArrowheads="1"/>
              </p:cNvSpPr>
              <p:nvPr/>
            </p:nvSpPr>
            <p:spPr bwMode="auto">
              <a:xfrm>
                <a:off x="5511" y="3929"/>
                <a:ext cx="91" cy="91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1828" name="Oval 84"/>
              <p:cNvSpPr>
                <a:spLocks noChangeArrowheads="1"/>
              </p:cNvSpPr>
              <p:nvPr/>
            </p:nvSpPr>
            <p:spPr bwMode="auto">
              <a:xfrm>
                <a:off x="5511" y="2440"/>
                <a:ext cx="91" cy="91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cxnSp>
            <p:nvCxnSpPr>
              <p:cNvPr id="31829" name="AutoShape 85"/>
              <p:cNvCxnSpPr>
                <a:cxnSpLocks noChangeShapeType="1"/>
                <a:stCxn id="31831" idx="4"/>
                <a:endCxn id="31827" idx="2"/>
              </p:cNvCxnSpPr>
              <p:nvPr/>
            </p:nvCxnSpPr>
            <p:spPr bwMode="auto">
              <a:xfrm rot="16200000" flipH="1">
                <a:off x="4536" y="3007"/>
                <a:ext cx="628" cy="1307"/>
              </a:xfrm>
              <a:prstGeom prst="bentConnector2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31830" name="Group 86"/>
              <p:cNvGrpSpPr>
                <a:grpSpLocks/>
              </p:cNvGrpSpPr>
              <p:nvPr/>
            </p:nvGrpSpPr>
            <p:grpSpPr bwMode="auto">
              <a:xfrm>
                <a:off x="4014" y="2976"/>
                <a:ext cx="363" cy="363"/>
                <a:chOff x="703" y="3195"/>
                <a:chExt cx="363" cy="363"/>
              </a:xfrm>
            </p:grpSpPr>
            <p:sp>
              <p:nvSpPr>
                <p:cNvPr id="31831" name="Oval 87"/>
                <p:cNvSpPr>
                  <a:spLocks noChangeAspect="1" noChangeArrowheads="1"/>
                </p:cNvSpPr>
                <p:nvPr/>
              </p:nvSpPr>
              <p:spPr bwMode="auto">
                <a:xfrm>
                  <a:off x="703" y="3195"/>
                  <a:ext cx="363" cy="363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31832" name="Text Box 88"/>
                <p:cNvSpPr txBox="1">
                  <a:spLocks noChangeArrowheads="1"/>
                </p:cNvSpPr>
                <p:nvPr/>
              </p:nvSpPr>
              <p:spPr bwMode="auto">
                <a:xfrm>
                  <a:off x="748" y="3249"/>
                  <a:ext cx="272" cy="23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  <a:buFontTx/>
                    <a:buNone/>
                  </a:pPr>
                  <a:r>
                    <a:rPr lang="cs-CZ" altLang="cs-CZ" sz="2400" b="1">
                      <a:sym typeface="Symbol" panose="05050102010706020507" pitchFamily="18" charset="2"/>
                    </a:rPr>
                    <a:t></a:t>
                  </a:r>
                </a:p>
              </p:txBody>
            </p:sp>
          </p:grpSp>
          <p:grpSp>
            <p:nvGrpSpPr>
              <p:cNvPr id="31835" name="Group 91"/>
              <p:cNvGrpSpPr>
                <a:grpSpLocks/>
              </p:cNvGrpSpPr>
              <p:nvPr/>
            </p:nvGrpSpPr>
            <p:grpSpPr bwMode="auto">
              <a:xfrm>
                <a:off x="4332" y="2385"/>
                <a:ext cx="545" cy="92"/>
                <a:chOff x="838" y="2340"/>
                <a:chExt cx="545" cy="92"/>
              </a:xfrm>
            </p:grpSpPr>
            <p:sp>
              <p:nvSpPr>
                <p:cNvPr id="31836" name="Arc 92"/>
                <p:cNvSpPr>
                  <a:spLocks noChangeAspect="1"/>
                </p:cNvSpPr>
                <p:nvPr/>
              </p:nvSpPr>
              <p:spPr bwMode="auto">
                <a:xfrm rot="21600000">
                  <a:off x="929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31837" name="Arc 93"/>
                <p:cNvSpPr>
                  <a:spLocks noChangeAspect="1"/>
                </p:cNvSpPr>
                <p:nvPr/>
              </p:nvSpPr>
              <p:spPr bwMode="auto">
                <a:xfrm rot="37800000">
                  <a:off x="838" y="2340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31838" name="Arc 94"/>
                <p:cNvSpPr>
                  <a:spLocks noChangeAspect="1"/>
                </p:cNvSpPr>
                <p:nvPr/>
              </p:nvSpPr>
              <p:spPr bwMode="auto">
                <a:xfrm rot="37800000">
                  <a:off x="102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31839" name="Arc 95"/>
                <p:cNvSpPr>
                  <a:spLocks noChangeAspect="1"/>
                </p:cNvSpPr>
                <p:nvPr/>
              </p:nvSpPr>
              <p:spPr bwMode="auto">
                <a:xfrm rot="21600000">
                  <a:off x="111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31840" name="Arc 96"/>
                <p:cNvSpPr>
                  <a:spLocks noChangeAspect="1"/>
                </p:cNvSpPr>
                <p:nvPr/>
              </p:nvSpPr>
              <p:spPr bwMode="auto">
                <a:xfrm rot="21600000">
                  <a:off x="1292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31841" name="Arc 97"/>
                <p:cNvSpPr>
                  <a:spLocks noChangeAspect="1"/>
                </p:cNvSpPr>
                <p:nvPr/>
              </p:nvSpPr>
              <p:spPr bwMode="auto">
                <a:xfrm rot="37800000">
                  <a:off x="1201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31842" name="Rectangle 98"/>
              <p:cNvSpPr>
                <a:spLocks noChangeAspect="1" noChangeArrowheads="1"/>
              </p:cNvSpPr>
              <p:nvPr/>
            </p:nvSpPr>
            <p:spPr bwMode="auto">
              <a:xfrm rot="5400000">
                <a:off x="5128" y="2293"/>
                <a:ext cx="154" cy="385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cxnSp>
            <p:nvCxnSpPr>
              <p:cNvPr id="31843" name="AutoShape 99"/>
              <p:cNvCxnSpPr>
                <a:cxnSpLocks noChangeShapeType="1"/>
                <a:stCxn id="31831" idx="0"/>
                <a:endCxn id="31837" idx="0"/>
              </p:cNvCxnSpPr>
              <p:nvPr/>
            </p:nvCxnSpPr>
            <p:spPr bwMode="auto">
              <a:xfrm rot="16200000">
                <a:off x="4016" y="2658"/>
                <a:ext cx="490" cy="129"/>
              </a:xfrm>
              <a:prstGeom prst="bentConnector2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1844" name="AutoShape 100"/>
              <p:cNvCxnSpPr>
                <a:cxnSpLocks noChangeShapeType="1"/>
                <a:stCxn id="31842" idx="2"/>
                <a:endCxn id="31840" idx="1"/>
              </p:cNvCxnSpPr>
              <p:nvPr/>
            </p:nvCxnSpPr>
            <p:spPr bwMode="auto">
              <a:xfrm flipH="1" flipV="1">
                <a:off x="4877" y="2485"/>
                <a:ext cx="128" cy="2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1845" name="AutoShape 101"/>
              <p:cNvCxnSpPr>
                <a:cxnSpLocks noChangeShapeType="1"/>
                <a:stCxn id="31842" idx="0"/>
                <a:endCxn id="31828" idx="2"/>
              </p:cNvCxnSpPr>
              <p:nvPr/>
            </p:nvCxnSpPr>
            <p:spPr bwMode="auto">
              <a:xfrm flipV="1">
                <a:off x="5406" y="2486"/>
                <a:ext cx="97" cy="1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1850" name="AutoShape 106"/>
              <p:cNvCxnSpPr>
                <a:cxnSpLocks noChangeShapeType="1"/>
                <a:stCxn id="31828" idx="4"/>
                <a:endCxn id="31827" idx="0"/>
              </p:cNvCxnSpPr>
              <p:nvPr/>
            </p:nvCxnSpPr>
            <p:spPr bwMode="auto">
              <a:xfrm>
                <a:off x="5557" y="2539"/>
                <a:ext cx="0" cy="1382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31851" name="AutoShape 107"/>
          <p:cNvSpPr>
            <a:spLocks noChangeArrowheads="1"/>
          </p:cNvSpPr>
          <p:nvPr/>
        </p:nvSpPr>
        <p:spPr bwMode="auto">
          <a:xfrm>
            <a:off x="5435600" y="4149725"/>
            <a:ext cx="792163" cy="358775"/>
          </a:xfrm>
          <a:prstGeom prst="rightArrow">
            <a:avLst>
              <a:gd name="adj1" fmla="val 50000"/>
              <a:gd name="adj2" fmla="val 55199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852" name="AutoShape 108"/>
          <p:cNvSpPr>
            <a:spLocks noChangeArrowheads="1"/>
          </p:cNvSpPr>
          <p:nvPr/>
        </p:nvSpPr>
        <p:spPr bwMode="auto">
          <a:xfrm>
            <a:off x="5435600" y="5805488"/>
            <a:ext cx="792163" cy="358775"/>
          </a:xfrm>
          <a:prstGeom prst="rightArrow">
            <a:avLst>
              <a:gd name="adj1" fmla="val 50000"/>
              <a:gd name="adj2" fmla="val 55199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18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18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1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18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18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1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18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1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1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1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1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1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1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1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1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31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31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1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1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1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1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1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1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/>
      <p:bldP spid="31749" grpId="0" animBg="1"/>
      <p:bldP spid="31750" grpId="0"/>
      <p:bldP spid="31751" grpId="0" animBg="1"/>
      <p:bldP spid="31752" grpId="0"/>
      <p:bldP spid="31753" grpId="0" animBg="1"/>
      <p:bldP spid="31754" grpId="0"/>
      <p:bldP spid="31768" grpId="0" animBg="1"/>
      <p:bldP spid="31769" grpId="0"/>
      <p:bldP spid="31770" grpId="0" animBg="1"/>
      <p:bldP spid="31803" grpId="0"/>
      <p:bldP spid="31804" grpId="0" animBg="1"/>
      <p:bldP spid="31805" grpId="0" animBg="1"/>
      <p:bldP spid="31806" grpId="0"/>
      <p:bldP spid="31807" grpId="0"/>
      <p:bldP spid="31808" grpId="0"/>
      <p:bldP spid="31809" grpId="0"/>
      <p:bldP spid="31824" grpId="0" animBg="1"/>
      <p:bldP spid="31825" grpId="0" animBg="1"/>
      <p:bldP spid="31826" grpId="0"/>
      <p:bldP spid="31848" grpId="0"/>
      <p:bldP spid="31851" grpId="0" animBg="1"/>
      <p:bldP spid="3185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2" name="Picture 4" descr="traf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1844675"/>
            <a:ext cx="5400675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1116013" y="260350"/>
            <a:ext cx="67691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cs-CZ" altLang="cs-CZ" sz="4000" b="1" u="sng"/>
              <a:t>Rozptyl transformátoru </a:t>
            </a: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684213" y="5084763"/>
            <a:ext cx="7848600" cy="1336675"/>
          </a:xfrm>
          <a:prstGeom prst="rect">
            <a:avLst/>
          </a:prstGeom>
          <a:noFill/>
          <a:ln w="25400">
            <a:solidFill>
              <a:srgbClr val="008000"/>
            </a:solidFill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/>
              <a:t>Rozptylový tok </a:t>
            </a:r>
            <a:r>
              <a:rPr lang="cs-CZ" altLang="cs-CZ" sz="2000" b="1">
                <a:sym typeface="Symbol" panose="05050102010706020507" pitchFamily="18" charset="2"/>
              </a:rPr>
              <a:t></a:t>
            </a:r>
            <a:r>
              <a:rPr lang="cs-CZ" altLang="cs-CZ" sz="2000" b="1" baseline="-25000">
                <a:sym typeface="Symbol" panose="05050102010706020507" pitchFamily="18" charset="2"/>
              </a:rPr>
              <a:t></a:t>
            </a:r>
            <a:r>
              <a:rPr lang="cs-CZ" altLang="cs-CZ" sz="2000" b="1">
                <a:sym typeface="Symbol" panose="05050102010706020507" pitchFamily="18" charset="2"/>
              </a:rPr>
              <a:t> </a:t>
            </a:r>
            <a:r>
              <a:rPr lang="cs-CZ" altLang="cs-CZ" sz="2000" b="1"/>
              <a:t>je tok, který se uzavírá mimo magnetický obvod transfomátoru. Způsobuje „úbytek“ indukčního toku pro vytvoření indukovaného napětí </a:t>
            </a:r>
            <a:r>
              <a:rPr lang="cs-CZ" altLang="cs-CZ" sz="2000" b="1">
                <a:sym typeface="Symbol" panose="05050102010706020507" pitchFamily="18" charset="2"/>
              </a:rPr>
              <a:t> má vliv na velikost napětí  patří mezi podélné parametry. </a:t>
            </a:r>
            <a:r>
              <a:rPr lang="cs-CZ" altLang="cs-CZ" sz="2000" b="1"/>
              <a:t> </a:t>
            </a:r>
          </a:p>
        </p:txBody>
      </p:sp>
      <p:sp>
        <p:nvSpPr>
          <p:cNvPr id="43015" name="Line 7"/>
          <p:cNvSpPr>
            <a:spLocks noChangeShapeType="1"/>
          </p:cNvSpPr>
          <p:nvPr/>
        </p:nvSpPr>
        <p:spPr bwMode="auto">
          <a:xfrm flipV="1">
            <a:off x="684213" y="3933825"/>
            <a:ext cx="1800225" cy="1150938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16" name="Line 8"/>
          <p:cNvSpPr>
            <a:spLocks noChangeShapeType="1"/>
          </p:cNvSpPr>
          <p:nvPr/>
        </p:nvSpPr>
        <p:spPr bwMode="auto">
          <a:xfrm flipH="1" flipV="1">
            <a:off x="6516688" y="3933825"/>
            <a:ext cx="2016125" cy="1150938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/>
      <p:bldP spid="43014" grpId="0" animBg="1"/>
      <p:bldP spid="43015" grpId="0" animBg="1"/>
      <p:bldP spid="4301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1116013" y="260350"/>
            <a:ext cx="67691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cs-CZ" altLang="cs-CZ" sz="4000" b="1" u="sng"/>
              <a:t>Transformátor nakrátko </a:t>
            </a:r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>
            <a:off x="1403350" y="3429000"/>
            <a:ext cx="720725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>
            <a:off x="2195513" y="3429000"/>
            <a:ext cx="935037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85" name="Text Box 17"/>
          <p:cNvSpPr txBox="1">
            <a:spLocks noChangeArrowheads="1"/>
          </p:cNvSpPr>
          <p:nvPr/>
        </p:nvSpPr>
        <p:spPr bwMode="auto">
          <a:xfrm>
            <a:off x="2482850" y="3500438"/>
            <a:ext cx="50323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0000FF"/>
                </a:solidFill>
              </a:rPr>
              <a:t>U</a:t>
            </a:r>
            <a:r>
              <a:rPr lang="cs-CZ" altLang="cs-CZ" sz="1800" b="1" baseline="-25000">
                <a:solidFill>
                  <a:srgbClr val="0000FF"/>
                </a:solidFill>
              </a:rPr>
              <a:t>Rk</a:t>
            </a:r>
          </a:p>
        </p:txBody>
      </p:sp>
      <p:sp>
        <p:nvSpPr>
          <p:cNvPr id="32786" name="Text Box 18"/>
          <p:cNvSpPr txBox="1">
            <a:spLocks noChangeArrowheads="1"/>
          </p:cNvSpPr>
          <p:nvPr/>
        </p:nvSpPr>
        <p:spPr bwMode="auto">
          <a:xfrm>
            <a:off x="1474788" y="3500438"/>
            <a:ext cx="5032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0000FF"/>
                </a:solidFill>
              </a:rPr>
              <a:t>U</a:t>
            </a:r>
            <a:r>
              <a:rPr lang="cs-CZ" altLang="cs-CZ" sz="1800" b="1" baseline="-25000">
                <a:solidFill>
                  <a:srgbClr val="0000FF"/>
                </a:solidFill>
              </a:rPr>
              <a:t>Xk</a:t>
            </a:r>
          </a:p>
        </p:txBody>
      </p:sp>
      <p:sp>
        <p:nvSpPr>
          <p:cNvPr id="32824" name="Line 56"/>
          <p:cNvSpPr>
            <a:spLocks noChangeShapeType="1"/>
          </p:cNvSpPr>
          <p:nvPr/>
        </p:nvSpPr>
        <p:spPr bwMode="auto">
          <a:xfrm>
            <a:off x="684213" y="3860800"/>
            <a:ext cx="0" cy="649288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25" name="Line 57"/>
          <p:cNvSpPr>
            <a:spLocks noChangeShapeType="1"/>
          </p:cNvSpPr>
          <p:nvPr/>
        </p:nvSpPr>
        <p:spPr bwMode="auto">
          <a:xfrm>
            <a:off x="971550" y="2995613"/>
            <a:ext cx="360363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26" name="Text Box 58"/>
          <p:cNvSpPr txBox="1">
            <a:spLocks noChangeArrowheads="1"/>
          </p:cNvSpPr>
          <p:nvPr/>
        </p:nvSpPr>
        <p:spPr bwMode="auto">
          <a:xfrm>
            <a:off x="395288" y="2649538"/>
            <a:ext cx="863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</a:rPr>
              <a:t>I</a:t>
            </a:r>
            <a:r>
              <a:rPr lang="cs-CZ" altLang="cs-CZ" sz="1800" b="1" baseline="-25000">
                <a:solidFill>
                  <a:srgbClr val="FF0000"/>
                </a:solidFill>
              </a:rPr>
              <a:t>k </a:t>
            </a:r>
            <a:r>
              <a:rPr lang="cs-CZ" altLang="cs-CZ" sz="1800" b="1">
                <a:solidFill>
                  <a:srgbClr val="FF0000"/>
                </a:solidFill>
              </a:rPr>
              <a:t>= I</a:t>
            </a:r>
            <a:r>
              <a:rPr lang="cs-CZ" altLang="cs-CZ" sz="1800" b="1" baseline="-25000">
                <a:solidFill>
                  <a:srgbClr val="FF0000"/>
                </a:solidFill>
              </a:rPr>
              <a:t>1n</a:t>
            </a:r>
          </a:p>
        </p:txBody>
      </p:sp>
      <p:sp>
        <p:nvSpPr>
          <p:cNvPr id="32829" name="Text Box 61"/>
          <p:cNvSpPr txBox="1">
            <a:spLocks noChangeArrowheads="1"/>
          </p:cNvSpPr>
          <p:nvPr/>
        </p:nvSpPr>
        <p:spPr bwMode="auto">
          <a:xfrm>
            <a:off x="250825" y="4005263"/>
            <a:ext cx="3603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0000FF"/>
                </a:solidFill>
              </a:rPr>
              <a:t>U</a:t>
            </a:r>
            <a:r>
              <a:rPr lang="cs-CZ" altLang="cs-CZ" sz="1800" b="1" baseline="-25000">
                <a:solidFill>
                  <a:srgbClr val="0000FF"/>
                </a:solidFill>
              </a:rPr>
              <a:t>k</a:t>
            </a:r>
          </a:p>
        </p:txBody>
      </p:sp>
      <p:grpSp>
        <p:nvGrpSpPr>
          <p:cNvPr id="32871" name="Group 103"/>
          <p:cNvGrpSpPr>
            <a:grpSpLocks/>
          </p:cNvGrpSpPr>
          <p:nvPr/>
        </p:nvGrpSpPr>
        <p:grpSpPr bwMode="auto">
          <a:xfrm>
            <a:off x="827088" y="2563813"/>
            <a:ext cx="2520950" cy="3025775"/>
            <a:chOff x="521" y="1615"/>
            <a:chExt cx="1588" cy="1906"/>
          </a:xfrm>
        </p:grpSpPr>
        <p:sp>
          <p:nvSpPr>
            <p:cNvPr id="32827" name="Text Box 59"/>
            <p:cNvSpPr txBox="1">
              <a:spLocks noChangeArrowheads="1"/>
            </p:cNvSpPr>
            <p:nvPr/>
          </p:nvSpPr>
          <p:spPr bwMode="auto">
            <a:xfrm>
              <a:off x="929" y="1615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cs-CZ" altLang="cs-CZ" sz="1800" b="1"/>
                <a:t>X</a:t>
              </a:r>
              <a:r>
                <a:rPr lang="cs-CZ" altLang="cs-CZ" sz="1800" b="1" baseline="-25000">
                  <a:sym typeface="Symbol" panose="05050102010706020507" pitchFamily="18" charset="2"/>
                </a:rPr>
                <a:t>k</a:t>
              </a:r>
            </a:p>
          </p:txBody>
        </p:sp>
        <p:sp>
          <p:nvSpPr>
            <p:cNvPr id="32828" name="Text Box 60"/>
            <p:cNvSpPr txBox="1">
              <a:spLocks noChangeArrowheads="1"/>
            </p:cNvSpPr>
            <p:nvPr/>
          </p:nvSpPr>
          <p:spPr bwMode="auto">
            <a:xfrm>
              <a:off x="1519" y="1616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cs-CZ" altLang="cs-CZ" sz="1800" b="1"/>
                <a:t>R</a:t>
              </a:r>
              <a:r>
                <a:rPr lang="cs-CZ" altLang="cs-CZ" sz="1800" b="1" baseline="-25000">
                  <a:sym typeface="Symbol" panose="05050102010706020507" pitchFamily="18" charset="2"/>
                </a:rPr>
                <a:t>k</a:t>
              </a:r>
            </a:p>
          </p:txBody>
        </p:sp>
        <p:grpSp>
          <p:nvGrpSpPr>
            <p:cNvPr id="32830" name="Group 62"/>
            <p:cNvGrpSpPr>
              <a:grpSpLocks/>
            </p:cNvGrpSpPr>
            <p:nvPr/>
          </p:nvGrpSpPr>
          <p:grpSpPr bwMode="auto">
            <a:xfrm>
              <a:off x="521" y="1886"/>
              <a:ext cx="1588" cy="1635"/>
              <a:chOff x="4014" y="2385"/>
              <a:chExt cx="1588" cy="1635"/>
            </a:xfrm>
          </p:grpSpPr>
          <p:sp>
            <p:nvSpPr>
              <p:cNvPr id="32831" name="Oval 63"/>
              <p:cNvSpPr>
                <a:spLocks noChangeArrowheads="1"/>
              </p:cNvSpPr>
              <p:nvPr/>
            </p:nvSpPr>
            <p:spPr bwMode="auto">
              <a:xfrm>
                <a:off x="5511" y="3929"/>
                <a:ext cx="91" cy="91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2832" name="Oval 64"/>
              <p:cNvSpPr>
                <a:spLocks noChangeArrowheads="1"/>
              </p:cNvSpPr>
              <p:nvPr/>
            </p:nvSpPr>
            <p:spPr bwMode="auto">
              <a:xfrm>
                <a:off x="5511" y="2440"/>
                <a:ext cx="91" cy="91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cxnSp>
            <p:nvCxnSpPr>
              <p:cNvPr id="32833" name="AutoShape 65"/>
              <p:cNvCxnSpPr>
                <a:cxnSpLocks noChangeShapeType="1"/>
                <a:stCxn id="32835" idx="4"/>
                <a:endCxn id="32831" idx="2"/>
              </p:cNvCxnSpPr>
              <p:nvPr/>
            </p:nvCxnSpPr>
            <p:spPr bwMode="auto">
              <a:xfrm rot="16200000" flipH="1">
                <a:off x="4536" y="3007"/>
                <a:ext cx="628" cy="1307"/>
              </a:xfrm>
              <a:prstGeom prst="bentConnector2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32834" name="Group 66"/>
              <p:cNvGrpSpPr>
                <a:grpSpLocks/>
              </p:cNvGrpSpPr>
              <p:nvPr/>
            </p:nvGrpSpPr>
            <p:grpSpPr bwMode="auto">
              <a:xfrm>
                <a:off x="4014" y="2976"/>
                <a:ext cx="363" cy="363"/>
                <a:chOff x="703" y="3195"/>
                <a:chExt cx="363" cy="363"/>
              </a:xfrm>
            </p:grpSpPr>
            <p:sp>
              <p:nvSpPr>
                <p:cNvPr id="32835" name="Oval 67"/>
                <p:cNvSpPr>
                  <a:spLocks noChangeAspect="1" noChangeArrowheads="1"/>
                </p:cNvSpPr>
                <p:nvPr/>
              </p:nvSpPr>
              <p:spPr bwMode="auto">
                <a:xfrm>
                  <a:off x="703" y="3195"/>
                  <a:ext cx="363" cy="363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32836" name="Text Box 68"/>
                <p:cNvSpPr txBox="1">
                  <a:spLocks noChangeArrowheads="1"/>
                </p:cNvSpPr>
                <p:nvPr/>
              </p:nvSpPr>
              <p:spPr bwMode="auto">
                <a:xfrm>
                  <a:off x="748" y="3249"/>
                  <a:ext cx="272" cy="23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  <a:buFontTx/>
                    <a:buNone/>
                  </a:pPr>
                  <a:r>
                    <a:rPr lang="cs-CZ" altLang="cs-CZ" sz="2400" b="1">
                      <a:sym typeface="Symbol" panose="05050102010706020507" pitchFamily="18" charset="2"/>
                    </a:rPr>
                    <a:t></a:t>
                  </a:r>
                </a:p>
              </p:txBody>
            </p:sp>
          </p:grpSp>
          <p:grpSp>
            <p:nvGrpSpPr>
              <p:cNvPr id="32837" name="Group 69"/>
              <p:cNvGrpSpPr>
                <a:grpSpLocks/>
              </p:cNvGrpSpPr>
              <p:nvPr/>
            </p:nvGrpSpPr>
            <p:grpSpPr bwMode="auto">
              <a:xfrm>
                <a:off x="4332" y="2385"/>
                <a:ext cx="545" cy="92"/>
                <a:chOff x="838" y="2340"/>
                <a:chExt cx="545" cy="92"/>
              </a:xfrm>
            </p:grpSpPr>
            <p:sp>
              <p:nvSpPr>
                <p:cNvPr id="32838" name="Arc 70"/>
                <p:cNvSpPr>
                  <a:spLocks noChangeAspect="1"/>
                </p:cNvSpPr>
                <p:nvPr/>
              </p:nvSpPr>
              <p:spPr bwMode="auto">
                <a:xfrm rot="21600000">
                  <a:off x="929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32839" name="Arc 71"/>
                <p:cNvSpPr>
                  <a:spLocks noChangeAspect="1"/>
                </p:cNvSpPr>
                <p:nvPr/>
              </p:nvSpPr>
              <p:spPr bwMode="auto">
                <a:xfrm rot="37800000">
                  <a:off x="838" y="2340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32840" name="Arc 72"/>
                <p:cNvSpPr>
                  <a:spLocks noChangeAspect="1"/>
                </p:cNvSpPr>
                <p:nvPr/>
              </p:nvSpPr>
              <p:spPr bwMode="auto">
                <a:xfrm rot="37800000">
                  <a:off x="102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32841" name="Arc 73"/>
                <p:cNvSpPr>
                  <a:spLocks noChangeAspect="1"/>
                </p:cNvSpPr>
                <p:nvPr/>
              </p:nvSpPr>
              <p:spPr bwMode="auto">
                <a:xfrm rot="21600000">
                  <a:off x="111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32842" name="Arc 74"/>
                <p:cNvSpPr>
                  <a:spLocks noChangeAspect="1"/>
                </p:cNvSpPr>
                <p:nvPr/>
              </p:nvSpPr>
              <p:spPr bwMode="auto">
                <a:xfrm rot="21600000">
                  <a:off x="1292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32843" name="Arc 75"/>
                <p:cNvSpPr>
                  <a:spLocks noChangeAspect="1"/>
                </p:cNvSpPr>
                <p:nvPr/>
              </p:nvSpPr>
              <p:spPr bwMode="auto">
                <a:xfrm rot="37800000">
                  <a:off x="1201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32844" name="Rectangle 76"/>
              <p:cNvSpPr>
                <a:spLocks noChangeAspect="1" noChangeArrowheads="1"/>
              </p:cNvSpPr>
              <p:nvPr/>
            </p:nvSpPr>
            <p:spPr bwMode="auto">
              <a:xfrm rot="5400000">
                <a:off x="5128" y="2293"/>
                <a:ext cx="154" cy="385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cxnSp>
            <p:nvCxnSpPr>
              <p:cNvPr id="32845" name="AutoShape 77"/>
              <p:cNvCxnSpPr>
                <a:cxnSpLocks noChangeShapeType="1"/>
                <a:stCxn id="32835" idx="0"/>
                <a:endCxn id="32839" idx="0"/>
              </p:cNvCxnSpPr>
              <p:nvPr/>
            </p:nvCxnSpPr>
            <p:spPr bwMode="auto">
              <a:xfrm rot="16200000">
                <a:off x="4016" y="2658"/>
                <a:ext cx="490" cy="129"/>
              </a:xfrm>
              <a:prstGeom prst="bentConnector2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2846" name="AutoShape 78"/>
              <p:cNvCxnSpPr>
                <a:cxnSpLocks noChangeShapeType="1"/>
                <a:stCxn id="32844" idx="2"/>
                <a:endCxn id="32842" idx="1"/>
              </p:cNvCxnSpPr>
              <p:nvPr/>
            </p:nvCxnSpPr>
            <p:spPr bwMode="auto">
              <a:xfrm flipH="1" flipV="1">
                <a:off x="4877" y="2485"/>
                <a:ext cx="128" cy="2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2847" name="AutoShape 79"/>
              <p:cNvCxnSpPr>
                <a:cxnSpLocks noChangeShapeType="1"/>
                <a:stCxn id="32844" idx="0"/>
                <a:endCxn id="32832" idx="2"/>
              </p:cNvCxnSpPr>
              <p:nvPr/>
            </p:nvCxnSpPr>
            <p:spPr bwMode="auto">
              <a:xfrm flipV="1">
                <a:off x="5406" y="2486"/>
                <a:ext cx="97" cy="1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2848" name="AutoShape 80"/>
              <p:cNvCxnSpPr>
                <a:cxnSpLocks noChangeShapeType="1"/>
                <a:stCxn id="32832" idx="4"/>
                <a:endCxn id="32831" idx="0"/>
              </p:cNvCxnSpPr>
              <p:nvPr/>
            </p:nvCxnSpPr>
            <p:spPr bwMode="auto">
              <a:xfrm>
                <a:off x="5557" y="2539"/>
                <a:ext cx="0" cy="1382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32851" name="Text Box 83"/>
          <p:cNvSpPr txBox="1">
            <a:spLocks noChangeArrowheads="1"/>
          </p:cNvSpPr>
          <p:nvPr/>
        </p:nvSpPr>
        <p:spPr bwMode="auto">
          <a:xfrm>
            <a:off x="179388" y="1052513"/>
            <a:ext cx="8785225" cy="1261884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cs-CZ" altLang="cs-CZ" sz="1900" b="1" dirty="0"/>
              <a:t>Lze měřit přímo transformátor nakrátko ?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900" b="1" dirty="0" smtClean="0"/>
              <a:t>Nelze, transformátor by se zničil </a:t>
            </a:r>
            <a:r>
              <a:rPr lang="cs-CZ" altLang="cs-CZ" sz="1900" b="1" dirty="0" smtClean="0">
                <a:sym typeface="Symbol" panose="05050102010706020507" pitchFamily="18" charset="2"/>
              </a:rPr>
              <a:t> m</a:t>
            </a:r>
            <a:r>
              <a:rPr lang="cs-CZ" altLang="cs-CZ" sz="1900" b="1" dirty="0" smtClean="0"/>
              <a:t>ěříme </a:t>
            </a:r>
            <a:r>
              <a:rPr lang="cs-CZ" altLang="cs-CZ" sz="1900" b="1" dirty="0"/>
              <a:t>při sníženém napětí – </a:t>
            </a:r>
            <a:r>
              <a:rPr lang="cs-CZ" altLang="cs-CZ" sz="1900" b="1" u="sng" dirty="0"/>
              <a:t>napětí nakrátko </a:t>
            </a:r>
            <a:r>
              <a:rPr lang="cs-CZ" altLang="cs-CZ" sz="1900" b="1" u="sng" dirty="0" err="1"/>
              <a:t>U</a:t>
            </a:r>
            <a:r>
              <a:rPr lang="cs-CZ" altLang="cs-CZ" sz="1900" b="1" u="sng" baseline="-25000" dirty="0" err="1"/>
              <a:t>k</a:t>
            </a:r>
            <a:r>
              <a:rPr lang="cs-CZ" altLang="cs-CZ" sz="1900" b="1" dirty="0"/>
              <a:t>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900" b="1" u="sng" dirty="0"/>
              <a:t>Je to napětí, při kterém prochází transformátorem jmenovitý proud.</a:t>
            </a:r>
            <a:endParaRPr lang="cs-CZ" altLang="cs-CZ" sz="2000" b="1" u="sng" dirty="0">
              <a:sym typeface="Symbol" panose="05050102010706020507" pitchFamily="18" charset="2"/>
            </a:endParaRPr>
          </a:p>
        </p:txBody>
      </p:sp>
      <p:sp>
        <p:nvSpPr>
          <p:cNvPr id="32852" name="Text Box 84"/>
          <p:cNvSpPr txBox="1">
            <a:spLocks noChangeArrowheads="1"/>
          </p:cNvSpPr>
          <p:nvPr/>
        </p:nvSpPr>
        <p:spPr bwMode="auto">
          <a:xfrm>
            <a:off x="5580063" y="2780680"/>
            <a:ext cx="3587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/>
              <a:t>U</a:t>
            </a:r>
            <a:r>
              <a:rPr lang="cs-CZ" altLang="cs-CZ" sz="1800" b="1" baseline="-25000"/>
              <a:t>k</a:t>
            </a:r>
          </a:p>
        </p:txBody>
      </p:sp>
      <p:grpSp>
        <p:nvGrpSpPr>
          <p:cNvPr id="32853" name="Group 85"/>
          <p:cNvGrpSpPr>
            <a:grpSpLocks/>
          </p:cNvGrpSpPr>
          <p:nvPr/>
        </p:nvGrpSpPr>
        <p:grpSpPr bwMode="auto">
          <a:xfrm>
            <a:off x="5441950" y="2348880"/>
            <a:ext cx="2305050" cy="3240087"/>
            <a:chOff x="4150" y="1797"/>
            <a:chExt cx="1452" cy="2041"/>
          </a:xfrm>
        </p:grpSpPr>
        <p:sp>
          <p:nvSpPr>
            <p:cNvPr id="32854" name="Line 86"/>
            <p:cNvSpPr>
              <a:spLocks noChangeShapeType="1"/>
            </p:cNvSpPr>
            <p:nvPr/>
          </p:nvSpPr>
          <p:spPr bwMode="auto">
            <a:xfrm>
              <a:off x="4150" y="3521"/>
              <a:ext cx="1452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855" name="Line 87"/>
            <p:cNvSpPr>
              <a:spLocks noChangeShapeType="1"/>
            </p:cNvSpPr>
            <p:nvPr/>
          </p:nvSpPr>
          <p:spPr bwMode="auto">
            <a:xfrm rot="5400000">
              <a:off x="3493" y="2818"/>
              <a:ext cx="2041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2856" name="Line 88"/>
          <p:cNvSpPr>
            <a:spLocks noChangeShapeType="1"/>
          </p:cNvSpPr>
          <p:nvPr/>
        </p:nvSpPr>
        <p:spPr bwMode="auto">
          <a:xfrm flipV="1">
            <a:off x="6011863" y="2636217"/>
            <a:ext cx="0" cy="2449513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59" name="Line 91"/>
          <p:cNvSpPr>
            <a:spLocks noChangeShapeType="1"/>
          </p:cNvSpPr>
          <p:nvPr/>
        </p:nvSpPr>
        <p:spPr bwMode="auto">
          <a:xfrm flipV="1">
            <a:off x="6010275" y="3429967"/>
            <a:ext cx="792163" cy="16557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60" name="Text Box 92"/>
          <p:cNvSpPr txBox="1">
            <a:spLocks noChangeArrowheads="1"/>
          </p:cNvSpPr>
          <p:nvPr/>
        </p:nvSpPr>
        <p:spPr bwMode="auto">
          <a:xfrm>
            <a:off x="6156325" y="2493342"/>
            <a:ext cx="5032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/>
              <a:t>U</a:t>
            </a:r>
            <a:r>
              <a:rPr lang="cs-CZ" altLang="cs-CZ" sz="1800" b="1" baseline="-25000">
                <a:sym typeface="Symbol" panose="05050102010706020507" pitchFamily="18" charset="2"/>
              </a:rPr>
              <a:t>Xk</a:t>
            </a:r>
          </a:p>
        </p:txBody>
      </p:sp>
      <p:sp>
        <p:nvSpPr>
          <p:cNvPr id="32861" name="Text Box 93"/>
          <p:cNvSpPr txBox="1">
            <a:spLocks noChangeArrowheads="1"/>
          </p:cNvSpPr>
          <p:nvPr/>
        </p:nvSpPr>
        <p:spPr bwMode="auto">
          <a:xfrm>
            <a:off x="5435600" y="6165230"/>
            <a:ext cx="5048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/>
              <a:t>I</a:t>
            </a:r>
            <a:r>
              <a:rPr lang="cs-CZ" altLang="cs-CZ" sz="1800" b="1" baseline="-25000"/>
              <a:t>21k</a:t>
            </a:r>
          </a:p>
        </p:txBody>
      </p:sp>
      <p:sp>
        <p:nvSpPr>
          <p:cNvPr id="32862" name="Text Box 94"/>
          <p:cNvSpPr txBox="1">
            <a:spLocks noChangeArrowheads="1"/>
          </p:cNvSpPr>
          <p:nvPr/>
        </p:nvSpPr>
        <p:spPr bwMode="auto">
          <a:xfrm>
            <a:off x="6659563" y="3658567"/>
            <a:ext cx="7207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/>
              <a:t>I</a:t>
            </a:r>
            <a:r>
              <a:rPr lang="cs-CZ" altLang="cs-CZ" sz="1800" b="1" baseline="-25000"/>
              <a:t>1n</a:t>
            </a:r>
            <a:r>
              <a:rPr lang="cs-CZ" altLang="cs-CZ" sz="1800" b="1"/>
              <a:t>= I</a:t>
            </a:r>
            <a:r>
              <a:rPr lang="cs-CZ" altLang="cs-CZ" sz="1800" b="1" baseline="-25000"/>
              <a:t>k</a:t>
            </a:r>
          </a:p>
        </p:txBody>
      </p:sp>
      <p:sp>
        <p:nvSpPr>
          <p:cNvPr id="32863" name="Freeform 95"/>
          <p:cNvSpPr>
            <a:spLocks/>
          </p:cNvSpPr>
          <p:nvPr/>
        </p:nvSpPr>
        <p:spPr bwMode="auto">
          <a:xfrm>
            <a:off x="6011863" y="4365005"/>
            <a:ext cx="233362" cy="109537"/>
          </a:xfrm>
          <a:custGeom>
            <a:avLst/>
            <a:gdLst>
              <a:gd name="T0" fmla="*/ 0 w 147"/>
              <a:gd name="T1" fmla="*/ 0 h 69"/>
              <a:gd name="T2" fmla="*/ 90 w 147"/>
              <a:gd name="T3" fmla="*/ 26 h 69"/>
              <a:gd name="T4" fmla="*/ 147 w 147"/>
              <a:gd name="T5" fmla="*/ 69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7" h="69">
                <a:moveTo>
                  <a:pt x="0" y="0"/>
                </a:moveTo>
                <a:cubicBezTo>
                  <a:pt x="15" y="4"/>
                  <a:pt x="66" y="15"/>
                  <a:pt x="90" y="26"/>
                </a:cubicBezTo>
                <a:cubicBezTo>
                  <a:pt x="114" y="37"/>
                  <a:pt x="135" y="60"/>
                  <a:pt x="147" y="69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64" name="Text Box 96"/>
          <p:cNvSpPr txBox="1">
            <a:spLocks noChangeArrowheads="1"/>
          </p:cNvSpPr>
          <p:nvPr/>
        </p:nvSpPr>
        <p:spPr bwMode="auto">
          <a:xfrm>
            <a:off x="5940425" y="4004642"/>
            <a:ext cx="5048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ym typeface="Symbol" panose="05050102010706020507" pitchFamily="18" charset="2"/>
              </a:rPr>
              <a:t></a:t>
            </a:r>
            <a:r>
              <a:rPr lang="cs-CZ" altLang="cs-CZ" sz="1800" b="1" baseline="-25000">
                <a:sym typeface="Symbol" panose="05050102010706020507" pitchFamily="18" charset="2"/>
              </a:rPr>
              <a:t>k</a:t>
            </a:r>
          </a:p>
        </p:txBody>
      </p:sp>
      <p:sp>
        <p:nvSpPr>
          <p:cNvPr id="32865" name="Line 97"/>
          <p:cNvSpPr>
            <a:spLocks noChangeShapeType="1"/>
          </p:cNvSpPr>
          <p:nvPr/>
        </p:nvSpPr>
        <p:spPr bwMode="auto">
          <a:xfrm rot="10800000" flipV="1">
            <a:off x="5218113" y="5085730"/>
            <a:ext cx="792162" cy="165576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68" name="Line 100"/>
          <p:cNvSpPr>
            <a:spLocks noChangeShapeType="1"/>
          </p:cNvSpPr>
          <p:nvPr/>
        </p:nvSpPr>
        <p:spPr bwMode="auto">
          <a:xfrm flipV="1">
            <a:off x="6011863" y="3068017"/>
            <a:ext cx="941387" cy="1944688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69" name="Line 101"/>
          <p:cNvSpPr>
            <a:spLocks noChangeShapeType="1"/>
          </p:cNvSpPr>
          <p:nvPr/>
        </p:nvSpPr>
        <p:spPr bwMode="auto">
          <a:xfrm rot="16200000" flipV="1">
            <a:off x="6253957" y="2409998"/>
            <a:ext cx="452438" cy="93662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70" name="Text Box 102"/>
          <p:cNvSpPr txBox="1">
            <a:spLocks noChangeArrowheads="1"/>
          </p:cNvSpPr>
          <p:nvPr/>
        </p:nvSpPr>
        <p:spPr bwMode="auto">
          <a:xfrm>
            <a:off x="6877050" y="3212480"/>
            <a:ext cx="50323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/>
              <a:t>U</a:t>
            </a:r>
            <a:r>
              <a:rPr lang="cs-CZ" altLang="cs-CZ" sz="1800" b="1" baseline="-25000">
                <a:sym typeface="Symbol" panose="05050102010706020507" pitchFamily="18" charset="2"/>
              </a:rPr>
              <a:t>Rk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28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28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2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2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2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2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2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32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2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2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2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2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2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2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2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32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2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2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32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2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2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32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32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328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328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32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328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328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32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83" grpId="0" animBg="1"/>
      <p:bldP spid="32784" grpId="0" animBg="1"/>
      <p:bldP spid="32785" grpId="0"/>
      <p:bldP spid="32786" grpId="0"/>
      <p:bldP spid="32824" grpId="0" animBg="1"/>
      <p:bldP spid="32825" grpId="0" animBg="1"/>
      <p:bldP spid="32826" grpId="0"/>
      <p:bldP spid="32829" grpId="0"/>
      <p:bldP spid="32852" grpId="0"/>
      <p:bldP spid="32856" grpId="0" animBg="1"/>
      <p:bldP spid="32859" grpId="0" animBg="1"/>
      <p:bldP spid="32860" grpId="0"/>
      <p:bldP spid="32861" grpId="0"/>
      <p:bldP spid="32862" grpId="0"/>
      <p:bldP spid="32863" grpId="0" animBg="1"/>
      <p:bldP spid="32864" grpId="0"/>
      <p:bldP spid="32865" grpId="0" animBg="1"/>
      <p:bldP spid="32868" grpId="0" animBg="1"/>
      <p:bldP spid="32869" grpId="0" animBg="1"/>
      <p:bldP spid="3287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23850" y="260350"/>
            <a:ext cx="8424863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cs-CZ" altLang="cs-CZ" sz="4000" b="1" u="sng"/>
              <a:t>Rozbor transformátoru nakrátko 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179388" y="1125538"/>
            <a:ext cx="8785225" cy="1219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 defTabSz="971550">
              <a:spcBef>
                <a:spcPct val="0"/>
              </a:spcBef>
              <a:tabLst>
                <a:tab pos="628650" algn="l"/>
                <a:tab pos="5019675" algn="l"/>
                <a:tab pos="6727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 defTabSz="971550">
              <a:spcBef>
                <a:spcPct val="0"/>
              </a:spcBef>
              <a:tabLst>
                <a:tab pos="628650" algn="l"/>
                <a:tab pos="5019675" algn="l"/>
                <a:tab pos="6727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971550">
              <a:spcBef>
                <a:spcPct val="0"/>
              </a:spcBef>
              <a:tabLst>
                <a:tab pos="628650" algn="l"/>
                <a:tab pos="5019675" algn="l"/>
                <a:tab pos="6727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971550">
              <a:spcBef>
                <a:spcPct val="0"/>
              </a:spcBef>
              <a:tabLst>
                <a:tab pos="628650" algn="l"/>
                <a:tab pos="5019675" algn="l"/>
                <a:tab pos="6727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971550">
              <a:spcBef>
                <a:spcPct val="0"/>
              </a:spcBef>
              <a:tabLst>
                <a:tab pos="628650" algn="l"/>
                <a:tab pos="5019675" algn="l"/>
                <a:tab pos="6727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5019675" algn="l"/>
                <a:tab pos="6727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5019675" algn="l"/>
                <a:tab pos="6727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5019675" algn="l"/>
                <a:tab pos="6727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5019675" algn="l"/>
                <a:tab pos="6727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400" b="1" u="sng" dirty="0"/>
              <a:t>1.	Procentní napětí nakrátko transformátoru	- </a:t>
            </a:r>
            <a:r>
              <a:rPr lang="cs-CZ" altLang="cs-CZ" sz="2400" b="1" u="sng" dirty="0" err="1"/>
              <a:t>u</a:t>
            </a:r>
            <a:r>
              <a:rPr lang="cs-CZ" altLang="cs-CZ" sz="2400" b="1" u="sng" baseline="-25000" dirty="0" err="1"/>
              <a:t>k</a:t>
            </a:r>
            <a:r>
              <a:rPr lang="cs-CZ" altLang="cs-CZ" sz="2400" b="1" u="sng" baseline="-25000" dirty="0"/>
              <a:t>%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 dirty="0"/>
              <a:t>	patří mezi základní parametry transformátoru a jeho velikost lze určit výpočtem.	</a:t>
            </a:r>
            <a:endParaRPr lang="cs-CZ" altLang="cs-CZ" sz="2000" b="1" baseline="-25000" dirty="0"/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179388" y="4124325"/>
            <a:ext cx="878522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 defTabSz="971550">
              <a:spcBef>
                <a:spcPct val="0"/>
              </a:spcBef>
              <a:tabLst>
                <a:tab pos="628650" algn="l"/>
                <a:tab pos="3051175" algn="l"/>
                <a:tab pos="5113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 defTabSz="971550">
              <a:spcBef>
                <a:spcPct val="0"/>
              </a:spcBef>
              <a:tabLst>
                <a:tab pos="628650" algn="l"/>
                <a:tab pos="3051175" algn="l"/>
                <a:tab pos="5113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971550">
              <a:spcBef>
                <a:spcPct val="0"/>
              </a:spcBef>
              <a:tabLst>
                <a:tab pos="628650" algn="l"/>
                <a:tab pos="3051175" algn="l"/>
                <a:tab pos="5113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971550">
              <a:spcBef>
                <a:spcPct val="0"/>
              </a:spcBef>
              <a:tabLst>
                <a:tab pos="628650" algn="l"/>
                <a:tab pos="3051175" algn="l"/>
                <a:tab pos="5113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971550">
              <a:spcBef>
                <a:spcPct val="0"/>
              </a:spcBef>
              <a:tabLst>
                <a:tab pos="628650" algn="l"/>
                <a:tab pos="3051175" algn="l"/>
                <a:tab pos="5113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3051175" algn="l"/>
                <a:tab pos="5113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3051175" algn="l"/>
                <a:tab pos="5113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3051175" algn="l"/>
                <a:tab pos="5113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3051175" algn="l"/>
                <a:tab pos="5113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400" b="1" u="sng" dirty="0"/>
              <a:t>2.	Procentní impedance nakrátko 	- </a:t>
            </a:r>
            <a:r>
              <a:rPr lang="cs-CZ" altLang="cs-CZ" sz="2400" b="1" u="sng" dirty="0" err="1"/>
              <a:t>z</a:t>
            </a:r>
            <a:r>
              <a:rPr lang="cs-CZ" altLang="cs-CZ" sz="2400" b="1" u="sng" baseline="-25000" dirty="0" err="1"/>
              <a:t>k</a:t>
            </a:r>
            <a:r>
              <a:rPr lang="cs-CZ" altLang="cs-CZ" sz="2400" b="1" u="sng" baseline="-25000" dirty="0"/>
              <a:t>%</a:t>
            </a:r>
            <a:r>
              <a:rPr lang="cs-CZ" altLang="cs-CZ" sz="2400" b="1" u="sng" dirty="0"/>
              <a:t> </a:t>
            </a:r>
            <a:r>
              <a:rPr lang="cs-CZ" altLang="cs-CZ" sz="2000" b="1" dirty="0"/>
              <a:t>	</a:t>
            </a:r>
            <a:endParaRPr lang="cs-CZ" altLang="cs-CZ" sz="2000" b="1" u="sng" baseline="-25000" dirty="0"/>
          </a:p>
        </p:txBody>
      </p:sp>
      <p:graphicFrame>
        <p:nvGraphicFramePr>
          <p:cNvPr id="33797" name="Object 5"/>
          <p:cNvGraphicFramePr>
            <a:graphicFrameLocks noGrp="1" noChangeAspect="1"/>
          </p:cNvGraphicFramePr>
          <p:nvPr>
            <p:ph sz="half" idx="1"/>
          </p:nvPr>
        </p:nvGraphicFramePr>
        <p:xfrm>
          <a:off x="395288" y="2492375"/>
          <a:ext cx="2503487" cy="1090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79" name="Rovnice" r:id="rId3" imgW="990360" imgH="431640" progId="Equation.3">
                  <p:embed/>
                </p:oleObj>
              </mc:Choice>
              <mc:Fallback>
                <p:oleObj name="Rovnice" r:id="rId3" imgW="990360" imgH="431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2492375"/>
                        <a:ext cx="2503487" cy="1090613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81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0" name="Object 8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565525" y="4832350"/>
          <a:ext cx="5254625" cy="162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80" name="Rovnice" r:id="rId5" imgW="2717640" imgH="838080" progId="Equation.3">
                  <p:embed/>
                </p:oleObj>
              </mc:Choice>
              <mc:Fallback>
                <p:oleObj name="Rovnice" r:id="rId5" imgW="2717640" imgH="8380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5525" y="4832350"/>
                        <a:ext cx="5254625" cy="1620838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81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3201988" y="2501900"/>
            <a:ext cx="5473700" cy="13589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177800" algn="l"/>
                <a:tab pos="52070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177800" algn="l"/>
                <a:tab pos="52070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177800" algn="l"/>
                <a:tab pos="52070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177800" algn="l"/>
                <a:tab pos="52070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177800" algn="l"/>
                <a:tab pos="52070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77800" algn="l"/>
                <a:tab pos="52070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77800" algn="l"/>
                <a:tab pos="52070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77800" algn="l"/>
                <a:tab pos="52070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77800" algn="l"/>
                <a:tab pos="52070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 u="sng" dirty="0"/>
              <a:t>Velikost </a:t>
            </a:r>
            <a:r>
              <a:rPr lang="cs-CZ" altLang="cs-CZ" sz="2000" b="1" u="sng" dirty="0" err="1"/>
              <a:t>u</a:t>
            </a:r>
            <a:r>
              <a:rPr lang="cs-CZ" altLang="cs-CZ" sz="2000" b="1" u="sng" baseline="-25000" dirty="0" err="1"/>
              <a:t>k</a:t>
            </a:r>
            <a:r>
              <a:rPr lang="cs-CZ" altLang="cs-CZ" sz="2000" b="1" u="sng" baseline="-25000" dirty="0"/>
              <a:t>%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cs-CZ" altLang="cs-CZ" sz="1800" b="1" dirty="0"/>
              <a:t>*	malé transformátory	</a:t>
            </a:r>
            <a:r>
              <a:rPr lang="cs-CZ" altLang="cs-CZ" sz="1800" b="1" dirty="0">
                <a:sym typeface="Symbol" panose="05050102010706020507" pitchFamily="18" charset="2"/>
              </a:rPr>
              <a:t></a:t>
            </a:r>
            <a:r>
              <a:rPr lang="cs-CZ" altLang="cs-CZ" sz="1800" b="1" dirty="0"/>
              <a:t> 10 %</a:t>
            </a:r>
          </a:p>
          <a:p>
            <a:pPr>
              <a:buFontTx/>
              <a:buNone/>
            </a:pPr>
            <a:r>
              <a:rPr lang="cs-CZ" altLang="cs-CZ" sz="1800" b="1" dirty="0"/>
              <a:t>*	střední transformátory (stovky </a:t>
            </a:r>
            <a:r>
              <a:rPr lang="cs-CZ" altLang="cs-CZ" sz="1800" b="1" dirty="0" err="1"/>
              <a:t>kVA</a:t>
            </a:r>
            <a:r>
              <a:rPr lang="cs-CZ" altLang="cs-CZ" sz="1800" b="1" dirty="0"/>
              <a:t>)	(4 a 6) %</a:t>
            </a:r>
          </a:p>
          <a:p>
            <a:pPr>
              <a:buFontTx/>
              <a:buNone/>
            </a:pPr>
            <a:r>
              <a:rPr lang="cs-CZ" altLang="cs-CZ" sz="1800" b="1" dirty="0"/>
              <a:t>*	velké transformátory	11 %</a:t>
            </a:r>
          </a:p>
        </p:txBody>
      </p:sp>
      <p:graphicFrame>
        <p:nvGraphicFramePr>
          <p:cNvPr id="33804" name="Object 12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010076498"/>
              </p:ext>
            </p:extLst>
          </p:nvPr>
        </p:nvGraphicFramePr>
        <p:xfrm>
          <a:off x="179512" y="5033963"/>
          <a:ext cx="2736850" cy="1274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81" name="Rovnice" r:id="rId7" imgW="1117440" imgH="520560" progId="Equation.3">
                  <p:embed/>
                </p:oleObj>
              </mc:Choice>
              <mc:Fallback>
                <p:oleObj name="Rovnice" r:id="rId7" imgW="1117440" imgH="52056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5033963"/>
                        <a:ext cx="2736850" cy="1274762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81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Šipka doprava 1"/>
          <p:cNvSpPr/>
          <p:nvPr/>
        </p:nvSpPr>
        <p:spPr bwMode="auto">
          <a:xfrm>
            <a:off x="3024919" y="5519552"/>
            <a:ext cx="432048" cy="303583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20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37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37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37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37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5" dur="20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4" dur="20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323850" y="260350"/>
            <a:ext cx="8424863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cs-CZ" altLang="cs-CZ" sz="4000" b="1" u="sng"/>
              <a:t>Rozbor transformátoru nakrátko 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179388" y="1125538"/>
            <a:ext cx="8785225" cy="21336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 defTabSz="971550">
              <a:spcBef>
                <a:spcPct val="0"/>
              </a:spcBef>
              <a:tabLst>
                <a:tab pos="628650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 defTabSz="971550">
              <a:spcBef>
                <a:spcPct val="0"/>
              </a:spcBef>
              <a:tabLst>
                <a:tab pos="628650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971550">
              <a:spcBef>
                <a:spcPct val="0"/>
              </a:spcBef>
              <a:tabLst>
                <a:tab pos="628650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971550">
              <a:spcBef>
                <a:spcPct val="0"/>
              </a:spcBef>
              <a:tabLst>
                <a:tab pos="628650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971550">
              <a:spcBef>
                <a:spcPct val="0"/>
              </a:spcBef>
              <a:tabLst>
                <a:tab pos="628650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400" b="1" u="sng" dirty="0"/>
              <a:t>3.	Zkratový proud transformátoru	- </a:t>
            </a:r>
            <a:r>
              <a:rPr lang="cs-CZ" altLang="cs-CZ" sz="2400" b="1" u="sng" dirty="0" err="1"/>
              <a:t>I</a:t>
            </a:r>
            <a:r>
              <a:rPr lang="cs-CZ" altLang="cs-CZ" sz="2400" b="1" u="sng" baseline="-25000" dirty="0" err="1"/>
              <a:t>kz</a:t>
            </a:r>
            <a:endParaRPr lang="cs-CZ" altLang="cs-CZ" sz="2400" b="1" u="sng" baseline="-25000" dirty="0"/>
          </a:p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 dirty="0"/>
              <a:t>	Čím je dána jeho velikost ?	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 dirty="0"/>
              <a:t>	</a:t>
            </a:r>
            <a:r>
              <a:rPr lang="cs-CZ" altLang="cs-CZ" sz="2000" b="1" u="sng" dirty="0"/>
              <a:t>zejména impedancí transformátoru </a:t>
            </a:r>
            <a:r>
              <a:rPr lang="cs-CZ" altLang="cs-CZ" sz="2000" b="1" u="sng" dirty="0" err="1"/>
              <a:t>Z</a:t>
            </a:r>
            <a:r>
              <a:rPr lang="cs-CZ" altLang="cs-CZ" sz="2000" b="1" u="sng" baseline="-25000" dirty="0" err="1"/>
              <a:t>k</a:t>
            </a:r>
            <a:r>
              <a:rPr lang="cs-CZ" altLang="cs-CZ" sz="2000" b="1" dirty="0"/>
              <a:t>.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 dirty="0"/>
              <a:t>	Při výpočtu předpokládáme lineární závislost napětí a proudu (nedojde k nasycení obvodu).  	</a:t>
            </a:r>
            <a:endParaRPr lang="cs-CZ" altLang="cs-CZ" sz="2000" b="1" baseline="-25000" dirty="0"/>
          </a:p>
        </p:txBody>
      </p:sp>
      <p:graphicFrame>
        <p:nvGraphicFramePr>
          <p:cNvPr id="37893" name="Object 5"/>
          <p:cNvGraphicFramePr>
            <a:graphicFrameLocks noGrp="1" noChangeAspect="1"/>
          </p:cNvGraphicFramePr>
          <p:nvPr>
            <p:ph/>
          </p:nvPr>
        </p:nvGraphicFramePr>
        <p:xfrm>
          <a:off x="3132138" y="3343275"/>
          <a:ext cx="5616575" cy="289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4" name="Rovnice" r:id="rId3" imgW="2095200" imgH="1079280" progId="Equation.3">
                  <p:embed/>
                </p:oleObj>
              </mc:Choice>
              <mc:Fallback>
                <p:oleObj name="Rovnice" r:id="rId3" imgW="2095200" imgH="10792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3343275"/>
                        <a:ext cx="5616575" cy="2894013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81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898525" y="3716338"/>
            <a:ext cx="1657350" cy="49530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cs-CZ" altLang="cs-CZ" sz="2400" b="1"/>
              <a:t>1. způsob</a:t>
            </a:r>
          </a:p>
        </p:txBody>
      </p:sp>
      <p:sp>
        <p:nvSpPr>
          <p:cNvPr id="37896" name="Line 8"/>
          <p:cNvSpPr>
            <a:spLocks noChangeShapeType="1"/>
          </p:cNvSpPr>
          <p:nvPr/>
        </p:nvSpPr>
        <p:spPr bwMode="auto">
          <a:xfrm>
            <a:off x="2555875" y="3933825"/>
            <a:ext cx="576263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827088" y="5381625"/>
            <a:ext cx="1657350" cy="49530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cs-CZ" altLang="cs-CZ" sz="2400" b="1"/>
              <a:t>2. způsob</a:t>
            </a:r>
          </a:p>
        </p:txBody>
      </p:sp>
      <p:sp>
        <p:nvSpPr>
          <p:cNvPr id="37898" name="Line 10"/>
          <p:cNvSpPr>
            <a:spLocks noChangeShapeType="1"/>
          </p:cNvSpPr>
          <p:nvPr/>
        </p:nvSpPr>
        <p:spPr bwMode="auto">
          <a:xfrm>
            <a:off x="2484438" y="5651500"/>
            <a:ext cx="576262" cy="9525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899" name="Text Box 11"/>
          <p:cNvSpPr txBox="1">
            <a:spLocks noChangeArrowheads="1"/>
          </p:cNvSpPr>
          <p:nvPr/>
        </p:nvSpPr>
        <p:spPr bwMode="auto">
          <a:xfrm>
            <a:off x="107950" y="6345238"/>
            <a:ext cx="8856663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/>
              <a:t>I</a:t>
            </a:r>
            <a:r>
              <a:rPr lang="cs-CZ" altLang="cs-CZ" sz="2000" b="1" baseline="-25000"/>
              <a:t>zk</a:t>
            </a:r>
            <a:r>
              <a:rPr lang="cs-CZ" altLang="cs-CZ" sz="2000" b="1"/>
              <a:t> je j rozsahu (10 – 20) násobek jmenovité proudu </a:t>
            </a:r>
            <a:r>
              <a:rPr lang="cs-CZ" altLang="cs-CZ" sz="2000" b="1">
                <a:sym typeface="Symbol" panose="05050102010706020507" pitchFamily="18" charset="2"/>
              </a:rPr>
              <a:t> </a:t>
            </a:r>
            <a:r>
              <a:rPr lang="cs-CZ" altLang="cs-CZ" sz="2000" b="1" u="sng">
                <a:sym typeface="Symbol" panose="05050102010706020507" pitchFamily="18" charset="2"/>
              </a:rPr>
              <a:t>požadavek jištění</a:t>
            </a:r>
            <a:r>
              <a:rPr lang="cs-CZ" altLang="cs-CZ" sz="2000" b="1">
                <a:sym typeface="Symbol" panose="05050102010706020507" pitchFamily="18" charset="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6" dur="20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4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5" grpId="0" animBg="1"/>
      <p:bldP spid="37896" grpId="0" animBg="1"/>
      <p:bldP spid="37897" grpId="0" animBg="1"/>
      <p:bldP spid="37898" grpId="0" animBg="1"/>
      <p:bldP spid="3789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323850" y="260350"/>
            <a:ext cx="8424863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cs-CZ" altLang="cs-CZ" sz="4000" b="1" u="sng"/>
              <a:t>Rozbor transformátoru nakrátko 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179388" y="1125538"/>
            <a:ext cx="8785225" cy="1981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 defTabSz="971550">
              <a:spcBef>
                <a:spcPct val="0"/>
              </a:spcBef>
              <a:tabLst>
                <a:tab pos="628650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 defTabSz="971550">
              <a:spcBef>
                <a:spcPct val="0"/>
              </a:spcBef>
              <a:tabLst>
                <a:tab pos="628650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971550">
              <a:spcBef>
                <a:spcPct val="0"/>
              </a:spcBef>
              <a:tabLst>
                <a:tab pos="628650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971550">
              <a:spcBef>
                <a:spcPct val="0"/>
              </a:spcBef>
              <a:tabLst>
                <a:tab pos="628650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971550">
              <a:spcBef>
                <a:spcPct val="0"/>
              </a:spcBef>
              <a:tabLst>
                <a:tab pos="628650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400" b="1" u="sng" dirty="0"/>
              <a:t>4.	Účiník nakrátko	- cos </a:t>
            </a:r>
            <a:r>
              <a:rPr lang="cs-CZ" altLang="cs-CZ" sz="2400" b="1" u="sng" dirty="0">
                <a:sym typeface="Symbol" panose="05050102010706020507" pitchFamily="18" charset="2"/>
              </a:rPr>
              <a:t></a:t>
            </a:r>
            <a:r>
              <a:rPr lang="cs-CZ" altLang="cs-CZ" sz="2400" b="1" u="sng" baseline="-25000" dirty="0"/>
              <a:t>k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 dirty="0"/>
              <a:t>	jeho velikost je dána zejména podílem činné a jalové složky impedance transformátoru </a:t>
            </a:r>
            <a:r>
              <a:rPr lang="cs-CZ" altLang="cs-CZ" sz="2000" b="1" dirty="0" err="1"/>
              <a:t>Z</a:t>
            </a:r>
            <a:r>
              <a:rPr lang="cs-CZ" altLang="cs-CZ" sz="2000" b="1" baseline="-25000" dirty="0" err="1"/>
              <a:t>k</a:t>
            </a:r>
            <a:r>
              <a:rPr lang="cs-CZ" altLang="cs-CZ" sz="2000" b="1" dirty="0"/>
              <a:t>. Zejména u velkých transformátorů je projeví vliv rozptylu.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 dirty="0"/>
              <a:t>	Hodnota cos </a:t>
            </a:r>
            <a:r>
              <a:rPr lang="cs-CZ" altLang="cs-CZ" sz="2000" b="1" dirty="0">
                <a:sym typeface="Symbol" panose="05050102010706020507" pitchFamily="18" charset="2"/>
              </a:rPr>
              <a:t></a:t>
            </a:r>
            <a:r>
              <a:rPr lang="cs-CZ" altLang="cs-CZ" sz="2000" b="1" baseline="-25000" dirty="0"/>
              <a:t>k</a:t>
            </a:r>
            <a:r>
              <a:rPr lang="cs-CZ" altLang="cs-CZ" sz="2000" b="1" dirty="0"/>
              <a:t> je značně rozdílná, pohybuje se v rozsahu 0,7 – 0,95</a:t>
            </a:r>
          </a:p>
        </p:txBody>
      </p:sp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179388" y="3357563"/>
            <a:ext cx="8785225" cy="32004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 defTabSz="971550">
              <a:spcBef>
                <a:spcPct val="0"/>
              </a:spcBef>
              <a:tabLst>
                <a:tab pos="628650" algn="l"/>
                <a:tab pos="3405188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 defTabSz="971550">
              <a:spcBef>
                <a:spcPct val="0"/>
              </a:spcBef>
              <a:tabLst>
                <a:tab pos="628650" algn="l"/>
                <a:tab pos="3405188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971550">
              <a:spcBef>
                <a:spcPct val="0"/>
              </a:spcBef>
              <a:tabLst>
                <a:tab pos="628650" algn="l"/>
                <a:tab pos="3405188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971550">
              <a:spcBef>
                <a:spcPct val="0"/>
              </a:spcBef>
              <a:tabLst>
                <a:tab pos="628650" algn="l"/>
                <a:tab pos="3405188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971550">
              <a:spcBef>
                <a:spcPct val="0"/>
              </a:spcBef>
              <a:tabLst>
                <a:tab pos="628650" algn="l"/>
                <a:tab pos="3405188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3405188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3405188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3405188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3405188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400" b="1" u="sng" dirty="0"/>
              <a:t>5.	Ztráty nakrátko (ztráty ve vinutí)	- </a:t>
            </a:r>
            <a:r>
              <a:rPr lang="cs-CZ" altLang="cs-CZ" sz="2400" b="1" u="sng" dirty="0">
                <a:sym typeface="Symbol" panose="05050102010706020507" pitchFamily="18" charset="2"/>
              </a:rPr>
              <a:t></a:t>
            </a:r>
            <a:r>
              <a:rPr lang="cs-CZ" altLang="cs-CZ" sz="2400" b="1" u="sng" dirty="0" err="1">
                <a:sym typeface="Symbol" panose="05050102010706020507" pitchFamily="18" charset="2"/>
              </a:rPr>
              <a:t>P</a:t>
            </a:r>
            <a:r>
              <a:rPr lang="cs-CZ" altLang="cs-CZ" sz="2400" b="1" u="sng" baseline="-25000" dirty="0" err="1">
                <a:sym typeface="Symbol" panose="05050102010706020507" pitchFamily="18" charset="2"/>
              </a:rPr>
              <a:t>k</a:t>
            </a:r>
            <a:r>
              <a:rPr lang="cs-CZ" altLang="cs-CZ" sz="2400" b="1" u="sng" dirty="0">
                <a:sym typeface="Symbol" panose="05050102010706020507" pitchFamily="18" charset="2"/>
              </a:rPr>
              <a:t> = </a:t>
            </a:r>
            <a:r>
              <a:rPr lang="cs-CZ" altLang="cs-CZ" sz="2400" b="1" u="sng" dirty="0" err="1">
                <a:sym typeface="Symbol" panose="05050102010706020507" pitchFamily="18" charset="2"/>
              </a:rPr>
              <a:t>P</a:t>
            </a:r>
            <a:r>
              <a:rPr lang="cs-CZ" altLang="cs-CZ" sz="2400" b="1" u="sng" baseline="-25000" dirty="0" err="1">
                <a:sym typeface="Symbol" panose="05050102010706020507" pitchFamily="18" charset="2"/>
              </a:rPr>
              <a:t>j</a:t>
            </a:r>
            <a:endParaRPr lang="cs-CZ" altLang="cs-CZ" sz="2400" b="1" u="sng" baseline="-25000" dirty="0">
              <a:sym typeface="Symbol" panose="05050102010706020507" pitchFamily="18" charset="2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dirty="0"/>
              <a:t> </a:t>
            </a:r>
            <a:r>
              <a:rPr lang="cs-CZ" altLang="cs-CZ" sz="2000" b="1" dirty="0"/>
              <a:t>	jsou dány proudem a odporem vinutí.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 dirty="0"/>
              <a:t>	Ztráty lze vyjádřit pomocí </a:t>
            </a:r>
            <a:r>
              <a:rPr lang="cs-CZ" altLang="cs-CZ" sz="2000" b="1" dirty="0" err="1"/>
              <a:t>Jouleova</a:t>
            </a:r>
            <a:r>
              <a:rPr lang="cs-CZ" altLang="cs-CZ" sz="2000" b="1" dirty="0"/>
              <a:t> zákona </a:t>
            </a:r>
            <a:r>
              <a:rPr lang="cs-CZ" altLang="cs-CZ" sz="2000" b="1" dirty="0">
                <a:sym typeface="Symbol" panose="05050102010706020507" pitchFamily="18" charset="2"/>
              </a:rPr>
              <a:t> </a:t>
            </a:r>
            <a:r>
              <a:rPr lang="cs-CZ" altLang="cs-CZ" sz="2000" b="1" dirty="0" err="1">
                <a:sym typeface="Symbol" panose="05050102010706020507" pitchFamily="18" charset="2"/>
              </a:rPr>
              <a:t>P</a:t>
            </a:r>
            <a:r>
              <a:rPr lang="cs-CZ" altLang="cs-CZ" sz="2000" b="1" baseline="-25000" dirty="0" err="1">
                <a:sym typeface="Symbol" panose="05050102010706020507" pitchFamily="18" charset="2"/>
              </a:rPr>
              <a:t>j</a:t>
            </a:r>
            <a:r>
              <a:rPr lang="cs-CZ" altLang="cs-CZ" sz="2000" b="1" dirty="0">
                <a:sym typeface="Symbol" panose="05050102010706020507" pitchFamily="18" charset="2"/>
              </a:rPr>
              <a:t> = R*I</a:t>
            </a:r>
            <a:r>
              <a:rPr lang="cs-CZ" altLang="cs-CZ" sz="2000" b="1" baseline="30000" dirty="0">
                <a:sym typeface="Symbol" panose="05050102010706020507" pitchFamily="18" charset="2"/>
              </a:rPr>
              <a:t>2</a:t>
            </a:r>
            <a:endParaRPr lang="cs-CZ" altLang="cs-CZ" sz="2000" b="1" dirty="0">
              <a:sym typeface="Symbol" panose="05050102010706020507" pitchFamily="18" charset="2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 dirty="0"/>
              <a:t>	Pro transformátor platí: 	</a:t>
            </a:r>
            <a:r>
              <a:rPr lang="cs-CZ" altLang="cs-CZ" sz="2000" b="1" dirty="0">
                <a:sym typeface="Symbol" panose="05050102010706020507" pitchFamily="18" charset="2"/>
              </a:rPr>
              <a:t></a:t>
            </a:r>
            <a:r>
              <a:rPr lang="cs-CZ" altLang="cs-CZ" sz="2000" b="1" dirty="0" err="1">
                <a:sym typeface="Symbol" panose="05050102010706020507" pitchFamily="18" charset="2"/>
              </a:rPr>
              <a:t>P</a:t>
            </a:r>
            <a:r>
              <a:rPr lang="cs-CZ" altLang="cs-CZ" sz="2000" b="1" baseline="-25000" dirty="0" err="1">
                <a:sym typeface="Symbol" panose="05050102010706020507" pitchFamily="18" charset="2"/>
              </a:rPr>
              <a:t>k</a:t>
            </a:r>
            <a:r>
              <a:rPr lang="cs-CZ" altLang="cs-CZ" sz="2000" b="1" baseline="-25000" dirty="0">
                <a:sym typeface="Symbol" panose="05050102010706020507" pitchFamily="18" charset="2"/>
              </a:rPr>
              <a:t> </a:t>
            </a:r>
            <a:r>
              <a:rPr lang="cs-CZ" altLang="cs-CZ" sz="2000" b="1" dirty="0">
                <a:sym typeface="Symbol" panose="05050102010706020507" pitchFamily="18" charset="2"/>
              </a:rPr>
              <a:t>= P</a:t>
            </a:r>
            <a:r>
              <a:rPr lang="cs-CZ" altLang="cs-CZ" sz="2000" b="1" baseline="-25000" dirty="0">
                <a:sym typeface="Symbol" panose="05050102010706020507" pitchFamily="18" charset="2"/>
              </a:rPr>
              <a:t>j1</a:t>
            </a:r>
            <a:r>
              <a:rPr lang="cs-CZ" altLang="cs-CZ" sz="2000" b="1" dirty="0">
                <a:sym typeface="Symbol" panose="05050102010706020507" pitchFamily="18" charset="2"/>
              </a:rPr>
              <a:t> + P</a:t>
            </a:r>
            <a:r>
              <a:rPr lang="cs-CZ" altLang="cs-CZ" sz="2000" b="1" baseline="-25000" dirty="0">
                <a:sym typeface="Symbol" panose="05050102010706020507" pitchFamily="18" charset="2"/>
              </a:rPr>
              <a:t>j2</a:t>
            </a:r>
            <a:r>
              <a:rPr lang="cs-CZ" altLang="cs-CZ" sz="2000" b="1" dirty="0">
                <a:sym typeface="Symbol" panose="05050102010706020507" pitchFamily="18" charset="2"/>
              </a:rPr>
              <a:t> = R</a:t>
            </a:r>
            <a:r>
              <a:rPr lang="cs-CZ" altLang="cs-CZ" sz="2000" b="1" baseline="-25000" dirty="0">
                <a:sym typeface="Symbol" panose="05050102010706020507" pitchFamily="18" charset="2"/>
              </a:rPr>
              <a:t>1</a:t>
            </a:r>
            <a:r>
              <a:rPr lang="cs-CZ" altLang="cs-CZ" sz="2000" b="1" dirty="0">
                <a:sym typeface="Symbol" panose="05050102010706020507" pitchFamily="18" charset="2"/>
              </a:rPr>
              <a:t>*I</a:t>
            </a:r>
            <a:r>
              <a:rPr lang="cs-CZ" altLang="cs-CZ" sz="2000" b="1" baseline="-25000" dirty="0">
                <a:sym typeface="Symbol" panose="05050102010706020507" pitchFamily="18" charset="2"/>
              </a:rPr>
              <a:t>1</a:t>
            </a:r>
            <a:r>
              <a:rPr lang="cs-CZ" altLang="cs-CZ" sz="2000" b="1" baseline="30000" dirty="0">
                <a:sym typeface="Symbol" panose="05050102010706020507" pitchFamily="18" charset="2"/>
              </a:rPr>
              <a:t>2</a:t>
            </a:r>
            <a:r>
              <a:rPr lang="cs-CZ" altLang="cs-CZ" sz="2000" b="1" dirty="0">
                <a:sym typeface="Symbol" panose="05050102010706020507" pitchFamily="18" charset="2"/>
              </a:rPr>
              <a:t> + R</a:t>
            </a:r>
            <a:r>
              <a:rPr lang="cs-CZ" altLang="cs-CZ" sz="2000" b="1" baseline="-25000" dirty="0">
                <a:sym typeface="Symbol" panose="05050102010706020507" pitchFamily="18" charset="2"/>
              </a:rPr>
              <a:t>21</a:t>
            </a:r>
            <a:r>
              <a:rPr lang="cs-CZ" altLang="cs-CZ" sz="2000" b="1" dirty="0">
                <a:sym typeface="Symbol" panose="05050102010706020507" pitchFamily="18" charset="2"/>
              </a:rPr>
              <a:t>*I</a:t>
            </a:r>
            <a:r>
              <a:rPr lang="cs-CZ" altLang="cs-CZ" sz="2000" b="1" baseline="-25000" dirty="0">
                <a:sym typeface="Symbol" panose="05050102010706020507" pitchFamily="18" charset="2"/>
              </a:rPr>
              <a:t>21</a:t>
            </a:r>
            <a:r>
              <a:rPr lang="cs-CZ" altLang="cs-CZ" sz="2000" b="1" baseline="30000" dirty="0">
                <a:sym typeface="Symbol" panose="05050102010706020507" pitchFamily="18" charset="2"/>
              </a:rPr>
              <a:t>2 </a:t>
            </a:r>
            <a:endParaRPr lang="cs-CZ" altLang="cs-CZ" sz="2000" b="1" dirty="0">
              <a:sym typeface="Symbol" panose="05050102010706020507" pitchFamily="18" charset="2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 dirty="0">
                <a:sym typeface="Symbol" panose="05050102010706020507" pitchFamily="18" charset="2"/>
              </a:rPr>
              <a:t>	pro jmenovitý proud: 	</a:t>
            </a:r>
            <a:r>
              <a:rPr lang="cs-CZ" altLang="cs-CZ" sz="2000" b="1" dirty="0" err="1">
                <a:sym typeface="Symbol" panose="05050102010706020507" pitchFamily="18" charset="2"/>
              </a:rPr>
              <a:t>P</a:t>
            </a:r>
            <a:r>
              <a:rPr lang="cs-CZ" altLang="cs-CZ" sz="2000" b="1" baseline="-25000" dirty="0" err="1">
                <a:sym typeface="Symbol" panose="05050102010706020507" pitchFamily="18" charset="2"/>
              </a:rPr>
              <a:t>kn</a:t>
            </a:r>
            <a:r>
              <a:rPr lang="cs-CZ" altLang="cs-CZ" sz="2000" b="1" baseline="-25000" dirty="0">
                <a:sym typeface="Symbol" panose="05050102010706020507" pitchFamily="18" charset="2"/>
              </a:rPr>
              <a:t> </a:t>
            </a:r>
            <a:r>
              <a:rPr lang="cs-CZ" altLang="cs-CZ" sz="2000" b="1" dirty="0">
                <a:sym typeface="Symbol" panose="05050102010706020507" pitchFamily="18" charset="2"/>
              </a:rPr>
              <a:t>= P</a:t>
            </a:r>
            <a:r>
              <a:rPr lang="cs-CZ" altLang="cs-CZ" sz="2000" b="1" baseline="-25000" dirty="0">
                <a:sym typeface="Symbol" panose="05050102010706020507" pitchFamily="18" charset="2"/>
              </a:rPr>
              <a:t>j1</a:t>
            </a:r>
            <a:r>
              <a:rPr lang="cs-CZ" altLang="cs-CZ" sz="2000" b="1" dirty="0">
                <a:sym typeface="Symbol" panose="05050102010706020507" pitchFamily="18" charset="2"/>
              </a:rPr>
              <a:t> + P</a:t>
            </a:r>
            <a:r>
              <a:rPr lang="cs-CZ" altLang="cs-CZ" sz="2000" b="1" baseline="-25000" dirty="0">
                <a:sym typeface="Symbol" panose="05050102010706020507" pitchFamily="18" charset="2"/>
              </a:rPr>
              <a:t>j2</a:t>
            </a:r>
            <a:r>
              <a:rPr lang="cs-CZ" altLang="cs-CZ" sz="2000" b="1" dirty="0">
                <a:sym typeface="Symbol" panose="05050102010706020507" pitchFamily="18" charset="2"/>
              </a:rPr>
              <a:t> = </a:t>
            </a:r>
            <a:r>
              <a:rPr lang="cs-CZ" altLang="cs-CZ" sz="2000" b="1" dirty="0" err="1">
                <a:sym typeface="Symbol" panose="05050102010706020507" pitchFamily="18" charset="2"/>
              </a:rPr>
              <a:t>R</a:t>
            </a:r>
            <a:r>
              <a:rPr lang="cs-CZ" altLang="cs-CZ" sz="2000" b="1" baseline="-25000" dirty="0" err="1">
                <a:sym typeface="Symbol" panose="05050102010706020507" pitchFamily="18" charset="2"/>
              </a:rPr>
              <a:t>k</a:t>
            </a:r>
            <a:r>
              <a:rPr lang="cs-CZ" altLang="cs-CZ" sz="2000" b="1" dirty="0">
                <a:sym typeface="Symbol" panose="05050102010706020507" pitchFamily="18" charset="2"/>
              </a:rPr>
              <a:t>*I</a:t>
            </a:r>
            <a:r>
              <a:rPr lang="cs-CZ" altLang="cs-CZ" sz="2000" b="1" baseline="-25000" dirty="0">
                <a:sym typeface="Symbol" panose="05050102010706020507" pitchFamily="18" charset="2"/>
              </a:rPr>
              <a:t>n1</a:t>
            </a:r>
            <a:r>
              <a:rPr lang="cs-CZ" altLang="cs-CZ" sz="2000" b="1" baseline="30000" dirty="0">
                <a:sym typeface="Symbol" panose="05050102010706020507" pitchFamily="18" charset="2"/>
              </a:rPr>
              <a:t>2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 dirty="0">
                <a:sym typeface="Symbol" panose="05050102010706020507" pitchFamily="18" charset="2"/>
              </a:rPr>
              <a:t>	Ztráty nakrátko lze určit měřením (wattmetr) nebo výpočtem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 dirty="0">
                <a:sym typeface="Symbol" panose="05050102010706020507" pitchFamily="18" charset="2"/>
              </a:rPr>
              <a:t>	Pro porovnání ztrát 	P</a:t>
            </a:r>
            <a:r>
              <a:rPr lang="cs-CZ" altLang="cs-CZ" sz="2000" b="1" baseline="-25000" dirty="0">
                <a:sym typeface="Symbol" panose="05050102010706020507" pitchFamily="18" charset="2"/>
              </a:rPr>
              <a:t>0 </a:t>
            </a:r>
            <a:r>
              <a:rPr lang="cs-CZ" altLang="cs-CZ" sz="2000" b="1" dirty="0">
                <a:sym typeface="Symbol" panose="05050102010706020507" pitchFamily="18" charset="2"/>
              </a:rPr>
              <a:t>/</a:t>
            </a:r>
            <a:r>
              <a:rPr lang="cs-CZ" altLang="cs-CZ" sz="2000" b="1" baseline="-25000" dirty="0">
                <a:sym typeface="Symbol" panose="05050102010706020507" pitchFamily="18" charset="2"/>
              </a:rPr>
              <a:t> </a:t>
            </a:r>
            <a:r>
              <a:rPr lang="cs-CZ" altLang="cs-CZ" sz="2000" b="1" dirty="0">
                <a:sym typeface="Symbol" panose="05050102010706020507" pitchFamily="18" charset="2"/>
              </a:rPr>
              <a:t></a:t>
            </a:r>
            <a:r>
              <a:rPr lang="cs-CZ" altLang="cs-CZ" sz="2000" b="1" dirty="0" err="1">
                <a:sym typeface="Symbol" panose="05050102010706020507" pitchFamily="18" charset="2"/>
              </a:rPr>
              <a:t>P</a:t>
            </a:r>
            <a:r>
              <a:rPr lang="cs-CZ" altLang="cs-CZ" sz="2000" b="1" baseline="-25000" dirty="0" err="1">
                <a:sym typeface="Symbol" panose="05050102010706020507" pitchFamily="18" charset="2"/>
              </a:rPr>
              <a:t>k</a:t>
            </a:r>
            <a:r>
              <a:rPr lang="cs-CZ" altLang="cs-CZ" sz="2000" b="1" baseline="-25000" dirty="0">
                <a:sym typeface="Symbol" panose="05050102010706020507" pitchFamily="18" charset="2"/>
              </a:rPr>
              <a:t>  </a:t>
            </a:r>
            <a:r>
              <a:rPr lang="cs-CZ" altLang="cs-CZ" sz="2000" b="1" dirty="0">
                <a:sym typeface="Symbol" panose="05050102010706020507" pitchFamily="18" charset="2"/>
              </a:rPr>
              <a:t>= 1 /(2,4 – 4)</a:t>
            </a:r>
          </a:p>
        </p:txBody>
      </p:sp>
      <p:sp>
        <p:nvSpPr>
          <p:cNvPr id="40971" name="Rectangle 11"/>
          <p:cNvSpPr>
            <a:spLocks noChangeArrowheads="1"/>
          </p:cNvSpPr>
          <p:nvPr/>
        </p:nvSpPr>
        <p:spPr bwMode="auto">
          <a:xfrm>
            <a:off x="6156325" y="4292600"/>
            <a:ext cx="1008063" cy="5048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0972" name="Rectangle 12"/>
          <p:cNvSpPr>
            <a:spLocks noChangeArrowheads="1"/>
          </p:cNvSpPr>
          <p:nvPr/>
        </p:nvSpPr>
        <p:spPr bwMode="auto">
          <a:xfrm>
            <a:off x="3635375" y="4797425"/>
            <a:ext cx="4032250" cy="4318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3635375" y="5229225"/>
            <a:ext cx="3168650" cy="433388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0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0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40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000"/>
                                        <p:tgtEl>
                                          <p:spTgt spid="409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2000"/>
                                        <p:tgtEl>
                                          <p:spTgt spid="40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09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09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409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409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09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409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  <p:bldP spid="40971" grpId="0" animBg="1"/>
      <p:bldP spid="40971" grpId="1" animBg="1"/>
      <p:bldP spid="40972" grpId="0" animBg="1"/>
      <p:bldP spid="40972" grpId="1" animBg="1"/>
      <p:bldP spid="40973" grpId="0" animBg="1"/>
      <p:bldP spid="40973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1403350" y="115888"/>
            <a:ext cx="67691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cs-CZ" altLang="cs-CZ" sz="4000" b="1" u="sng"/>
              <a:t>Transformátor při zatížení </a:t>
            </a:r>
          </a:p>
        </p:txBody>
      </p:sp>
      <p:sp>
        <p:nvSpPr>
          <p:cNvPr id="41987" name="Line 3"/>
          <p:cNvSpPr>
            <a:spLocks noChangeShapeType="1"/>
          </p:cNvSpPr>
          <p:nvPr/>
        </p:nvSpPr>
        <p:spPr bwMode="auto">
          <a:xfrm>
            <a:off x="971550" y="2492375"/>
            <a:ext cx="0" cy="649288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971550" y="2709863"/>
            <a:ext cx="3603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0000FF"/>
                </a:solidFill>
              </a:rPr>
              <a:t>U</a:t>
            </a:r>
            <a:r>
              <a:rPr lang="cs-CZ" altLang="cs-CZ" sz="1800" b="1" baseline="-2500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41989" name="Line 5"/>
          <p:cNvSpPr>
            <a:spLocks noChangeShapeType="1"/>
          </p:cNvSpPr>
          <p:nvPr/>
        </p:nvSpPr>
        <p:spPr bwMode="auto">
          <a:xfrm>
            <a:off x="395288" y="1557338"/>
            <a:ext cx="360362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250825" y="1125538"/>
            <a:ext cx="4333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</a:rPr>
              <a:t>I</a:t>
            </a:r>
            <a:r>
              <a:rPr lang="cs-CZ" altLang="cs-CZ" sz="1800" b="1" baseline="-250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1991" name="Line 7"/>
          <p:cNvSpPr>
            <a:spLocks noChangeShapeType="1"/>
          </p:cNvSpPr>
          <p:nvPr/>
        </p:nvSpPr>
        <p:spPr bwMode="auto">
          <a:xfrm rot="10800000">
            <a:off x="4859338" y="1557338"/>
            <a:ext cx="360362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5003800" y="1196975"/>
            <a:ext cx="5048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</a:rPr>
              <a:t>I</a:t>
            </a:r>
            <a:r>
              <a:rPr lang="cs-CZ" altLang="cs-CZ" sz="1800" b="1" baseline="-25000">
                <a:solidFill>
                  <a:srgbClr val="FF0000"/>
                </a:solidFill>
              </a:rPr>
              <a:t>21</a:t>
            </a:r>
          </a:p>
        </p:txBody>
      </p:sp>
      <p:sp>
        <p:nvSpPr>
          <p:cNvPr id="41993" name="Line 9"/>
          <p:cNvSpPr>
            <a:spLocks noChangeShapeType="1"/>
          </p:cNvSpPr>
          <p:nvPr/>
        </p:nvSpPr>
        <p:spPr bwMode="auto">
          <a:xfrm>
            <a:off x="2771775" y="2565400"/>
            <a:ext cx="0" cy="86360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994" name="Text Box 10"/>
          <p:cNvSpPr txBox="1">
            <a:spLocks noChangeArrowheads="1"/>
          </p:cNvSpPr>
          <p:nvPr/>
        </p:nvSpPr>
        <p:spPr bwMode="auto">
          <a:xfrm>
            <a:off x="2411413" y="2636838"/>
            <a:ext cx="3603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0000FF"/>
                </a:solidFill>
              </a:rPr>
              <a:t>U</a:t>
            </a:r>
            <a:r>
              <a:rPr lang="cs-CZ" altLang="cs-CZ" sz="1800" b="1" baseline="-25000">
                <a:solidFill>
                  <a:srgbClr val="0000FF"/>
                </a:solidFill>
              </a:rPr>
              <a:t>i</a:t>
            </a:r>
          </a:p>
        </p:txBody>
      </p:sp>
      <p:sp>
        <p:nvSpPr>
          <p:cNvPr id="41995" name="Line 11"/>
          <p:cNvSpPr>
            <a:spLocks noChangeShapeType="1"/>
          </p:cNvSpPr>
          <p:nvPr/>
        </p:nvSpPr>
        <p:spPr bwMode="auto">
          <a:xfrm>
            <a:off x="5003800" y="1989138"/>
            <a:ext cx="0" cy="1871662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4502150" y="2781300"/>
            <a:ext cx="4302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0000FF"/>
                </a:solidFill>
              </a:rPr>
              <a:t>U</a:t>
            </a:r>
            <a:r>
              <a:rPr lang="cs-CZ" altLang="cs-CZ" sz="1800" b="1" baseline="-25000">
                <a:solidFill>
                  <a:srgbClr val="0000FF"/>
                </a:solidFill>
              </a:rPr>
              <a:t>21</a:t>
            </a:r>
          </a:p>
        </p:txBody>
      </p:sp>
      <p:sp>
        <p:nvSpPr>
          <p:cNvPr id="41999" name="Line 15"/>
          <p:cNvSpPr>
            <a:spLocks noChangeShapeType="1"/>
          </p:cNvSpPr>
          <p:nvPr/>
        </p:nvSpPr>
        <p:spPr bwMode="auto">
          <a:xfrm>
            <a:off x="682625" y="1917700"/>
            <a:ext cx="720725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00" name="Line 16"/>
          <p:cNvSpPr>
            <a:spLocks noChangeShapeType="1"/>
          </p:cNvSpPr>
          <p:nvPr/>
        </p:nvSpPr>
        <p:spPr bwMode="auto">
          <a:xfrm rot="10800000">
            <a:off x="3995738" y="1917700"/>
            <a:ext cx="935037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01" name="Text Box 17"/>
          <p:cNvSpPr txBox="1">
            <a:spLocks noChangeArrowheads="1"/>
          </p:cNvSpPr>
          <p:nvPr/>
        </p:nvSpPr>
        <p:spPr bwMode="auto">
          <a:xfrm>
            <a:off x="1620838" y="1917700"/>
            <a:ext cx="50323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0000FF"/>
                </a:solidFill>
              </a:rPr>
              <a:t>U</a:t>
            </a:r>
            <a:r>
              <a:rPr lang="cs-CZ" altLang="cs-CZ" sz="1800" b="1" baseline="-25000">
                <a:solidFill>
                  <a:srgbClr val="0000FF"/>
                </a:solidFill>
              </a:rPr>
              <a:t>R1</a:t>
            </a:r>
          </a:p>
        </p:txBody>
      </p:sp>
      <p:sp>
        <p:nvSpPr>
          <p:cNvPr id="42002" name="Text Box 18"/>
          <p:cNvSpPr txBox="1">
            <a:spLocks noChangeArrowheads="1"/>
          </p:cNvSpPr>
          <p:nvPr/>
        </p:nvSpPr>
        <p:spPr bwMode="auto">
          <a:xfrm>
            <a:off x="682625" y="1917700"/>
            <a:ext cx="5032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0000FF"/>
                </a:solidFill>
              </a:rPr>
              <a:t>U</a:t>
            </a:r>
            <a:r>
              <a:rPr lang="cs-CZ" altLang="cs-CZ" sz="1800" b="1" baseline="-25000">
                <a:solidFill>
                  <a:srgbClr val="0000FF"/>
                </a:solidFill>
              </a:rPr>
              <a:t>X1</a:t>
            </a:r>
          </a:p>
        </p:txBody>
      </p:sp>
      <p:sp>
        <p:nvSpPr>
          <p:cNvPr id="42003" name="Text Box 19"/>
          <p:cNvSpPr txBox="1">
            <a:spLocks noChangeArrowheads="1"/>
          </p:cNvSpPr>
          <p:nvPr/>
        </p:nvSpPr>
        <p:spPr bwMode="auto">
          <a:xfrm>
            <a:off x="6372225" y="981075"/>
            <a:ext cx="2592388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2000" b="1"/>
              <a:t>V jakém rozsahu lze měnit zatížení ?</a:t>
            </a:r>
          </a:p>
        </p:txBody>
      </p:sp>
      <p:sp>
        <p:nvSpPr>
          <p:cNvPr id="42041" name="Line 57"/>
          <p:cNvSpPr>
            <a:spLocks noChangeShapeType="1"/>
          </p:cNvSpPr>
          <p:nvPr/>
        </p:nvSpPr>
        <p:spPr bwMode="auto">
          <a:xfrm rot="5400000">
            <a:off x="2518569" y="2169319"/>
            <a:ext cx="360362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86" name="Line 102"/>
          <p:cNvSpPr>
            <a:spLocks noChangeShapeType="1"/>
          </p:cNvSpPr>
          <p:nvPr/>
        </p:nvSpPr>
        <p:spPr bwMode="auto">
          <a:xfrm rot="10800000">
            <a:off x="2916238" y="1917700"/>
            <a:ext cx="935037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87" name="Line 103"/>
          <p:cNvSpPr>
            <a:spLocks noChangeShapeType="1"/>
          </p:cNvSpPr>
          <p:nvPr/>
        </p:nvSpPr>
        <p:spPr bwMode="auto">
          <a:xfrm>
            <a:off x="1692275" y="1917700"/>
            <a:ext cx="935038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88" name="Text Box 104"/>
          <p:cNvSpPr txBox="1">
            <a:spLocks noChangeArrowheads="1"/>
          </p:cNvSpPr>
          <p:nvPr/>
        </p:nvSpPr>
        <p:spPr bwMode="auto">
          <a:xfrm>
            <a:off x="3275013" y="1917700"/>
            <a:ext cx="50323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0000FF"/>
                </a:solidFill>
              </a:rPr>
              <a:t>U</a:t>
            </a:r>
            <a:r>
              <a:rPr lang="cs-CZ" altLang="cs-CZ" sz="1800" b="1" baseline="-25000">
                <a:solidFill>
                  <a:srgbClr val="0000FF"/>
                </a:solidFill>
              </a:rPr>
              <a:t>R21</a:t>
            </a:r>
          </a:p>
        </p:txBody>
      </p:sp>
      <p:sp>
        <p:nvSpPr>
          <p:cNvPr id="42089" name="Text Box 105"/>
          <p:cNvSpPr txBox="1">
            <a:spLocks noChangeArrowheads="1"/>
          </p:cNvSpPr>
          <p:nvPr/>
        </p:nvSpPr>
        <p:spPr bwMode="auto">
          <a:xfrm>
            <a:off x="4356100" y="1917700"/>
            <a:ext cx="5032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0000FF"/>
                </a:solidFill>
              </a:rPr>
              <a:t>U</a:t>
            </a:r>
            <a:r>
              <a:rPr lang="cs-CZ" altLang="cs-CZ" sz="1800" b="1" baseline="-25000">
                <a:solidFill>
                  <a:srgbClr val="0000FF"/>
                </a:solidFill>
              </a:rPr>
              <a:t>X21</a:t>
            </a:r>
          </a:p>
        </p:txBody>
      </p:sp>
      <p:grpSp>
        <p:nvGrpSpPr>
          <p:cNvPr id="42200" name="Group 216"/>
          <p:cNvGrpSpPr>
            <a:grpSpLocks/>
          </p:cNvGrpSpPr>
          <p:nvPr/>
        </p:nvGrpSpPr>
        <p:grpSpPr bwMode="auto">
          <a:xfrm>
            <a:off x="250825" y="1125538"/>
            <a:ext cx="5545138" cy="3025775"/>
            <a:chOff x="158" y="709"/>
            <a:chExt cx="3493" cy="1906"/>
          </a:xfrm>
        </p:grpSpPr>
        <p:sp>
          <p:nvSpPr>
            <p:cNvPr id="41996" name="Text Box 12"/>
            <p:cNvSpPr txBox="1">
              <a:spLocks noChangeArrowheads="1"/>
            </p:cNvSpPr>
            <p:nvPr/>
          </p:nvSpPr>
          <p:spPr bwMode="auto">
            <a:xfrm>
              <a:off x="566" y="709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cs-CZ" altLang="cs-CZ" sz="1800" b="1"/>
                <a:t>X</a:t>
              </a:r>
              <a:r>
                <a:rPr lang="cs-CZ" altLang="cs-CZ" sz="1800" b="1" baseline="-25000">
                  <a:sym typeface="Symbol" panose="05050102010706020507" pitchFamily="18" charset="2"/>
                </a:rPr>
                <a:t>1</a:t>
              </a:r>
            </a:p>
          </p:txBody>
        </p:sp>
        <p:sp>
          <p:nvSpPr>
            <p:cNvPr id="41997" name="Text Box 13"/>
            <p:cNvSpPr txBox="1">
              <a:spLocks noChangeArrowheads="1"/>
            </p:cNvSpPr>
            <p:nvPr/>
          </p:nvSpPr>
          <p:spPr bwMode="auto">
            <a:xfrm>
              <a:off x="1201" y="709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cs-CZ" altLang="cs-CZ" sz="1800" b="1"/>
                <a:t>R</a:t>
              </a:r>
              <a:r>
                <a:rPr lang="cs-CZ" altLang="cs-CZ" sz="1800" b="1" baseline="-25000">
                  <a:sym typeface="Symbol" panose="05050102010706020507" pitchFamily="18" charset="2"/>
                </a:rPr>
                <a:t>v1</a:t>
              </a:r>
            </a:p>
          </p:txBody>
        </p:sp>
        <p:sp>
          <p:nvSpPr>
            <p:cNvPr id="42038" name="Text Box 54"/>
            <p:cNvSpPr txBox="1">
              <a:spLocks noChangeArrowheads="1"/>
            </p:cNvSpPr>
            <p:nvPr/>
          </p:nvSpPr>
          <p:spPr bwMode="auto">
            <a:xfrm>
              <a:off x="2562" y="717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cs-CZ" altLang="cs-CZ" sz="1800" b="1"/>
                <a:t>X</a:t>
              </a:r>
              <a:r>
                <a:rPr lang="cs-CZ" altLang="cs-CZ" sz="1800" b="1" baseline="-25000">
                  <a:sym typeface="Symbol" panose="05050102010706020507" pitchFamily="18" charset="2"/>
                </a:rPr>
                <a:t>21</a:t>
              </a:r>
            </a:p>
          </p:txBody>
        </p:sp>
        <p:sp>
          <p:nvSpPr>
            <p:cNvPr id="42039" name="Text Box 55"/>
            <p:cNvSpPr txBox="1">
              <a:spLocks noChangeArrowheads="1"/>
            </p:cNvSpPr>
            <p:nvPr/>
          </p:nvSpPr>
          <p:spPr bwMode="auto">
            <a:xfrm>
              <a:off x="1972" y="709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cs-CZ" altLang="cs-CZ" sz="1800" b="1"/>
                <a:t>R</a:t>
              </a:r>
              <a:r>
                <a:rPr lang="cs-CZ" altLang="cs-CZ" sz="1800" b="1" baseline="-25000">
                  <a:sym typeface="Symbol" panose="05050102010706020507" pitchFamily="18" charset="2"/>
                </a:rPr>
                <a:t>v21</a:t>
              </a:r>
            </a:p>
          </p:txBody>
        </p:sp>
        <p:sp>
          <p:nvSpPr>
            <p:cNvPr id="42044" name="Text Box 60"/>
            <p:cNvSpPr txBox="1">
              <a:spLocks noChangeArrowheads="1"/>
            </p:cNvSpPr>
            <p:nvPr/>
          </p:nvSpPr>
          <p:spPr bwMode="auto">
            <a:xfrm>
              <a:off x="2018" y="2033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cs-CZ" altLang="cs-CZ" sz="1800" b="1"/>
                <a:t>X</a:t>
              </a:r>
              <a:r>
                <a:rPr lang="cs-CZ" altLang="cs-CZ" sz="1800" b="1" baseline="-25000">
                  <a:sym typeface="Symbol" panose="05050102010706020507" pitchFamily="18" charset="2"/>
                </a:rPr>
                <a:t></a:t>
              </a:r>
            </a:p>
          </p:txBody>
        </p:sp>
        <p:grpSp>
          <p:nvGrpSpPr>
            <p:cNvPr id="42154" name="Group 170"/>
            <p:cNvGrpSpPr>
              <a:grpSpLocks/>
            </p:cNvGrpSpPr>
            <p:nvPr/>
          </p:nvGrpSpPr>
          <p:grpSpPr bwMode="auto">
            <a:xfrm>
              <a:off x="158" y="980"/>
              <a:ext cx="3221" cy="1635"/>
              <a:chOff x="385" y="2386"/>
              <a:chExt cx="3221" cy="1635"/>
            </a:xfrm>
          </p:grpSpPr>
          <p:grpSp>
            <p:nvGrpSpPr>
              <p:cNvPr id="42153" name="Group 169"/>
              <p:cNvGrpSpPr>
                <a:grpSpLocks/>
              </p:cNvGrpSpPr>
              <p:nvPr/>
            </p:nvGrpSpPr>
            <p:grpSpPr bwMode="auto">
              <a:xfrm>
                <a:off x="385" y="2386"/>
                <a:ext cx="3189" cy="1635"/>
                <a:chOff x="385" y="2386"/>
                <a:chExt cx="3189" cy="1635"/>
              </a:xfrm>
            </p:grpSpPr>
            <p:sp>
              <p:nvSpPr>
                <p:cNvPr id="42006" name="Oval 22"/>
                <p:cNvSpPr>
                  <a:spLocks noChangeArrowheads="1"/>
                </p:cNvSpPr>
                <p:nvPr/>
              </p:nvSpPr>
              <p:spPr bwMode="auto">
                <a:xfrm>
                  <a:off x="1927" y="3930"/>
                  <a:ext cx="91" cy="91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2007" name="Oval 23"/>
                <p:cNvSpPr>
                  <a:spLocks noChangeArrowheads="1"/>
                </p:cNvSpPr>
                <p:nvPr/>
              </p:nvSpPr>
              <p:spPr bwMode="auto">
                <a:xfrm>
                  <a:off x="1927" y="2441"/>
                  <a:ext cx="91" cy="91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cxnSp>
              <p:nvCxnSpPr>
                <p:cNvPr id="42008" name="AutoShape 24"/>
                <p:cNvCxnSpPr>
                  <a:cxnSpLocks noChangeShapeType="1"/>
                  <a:stCxn id="42010" idx="4"/>
                  <a:endCxn id="42006" idx="2"/>
                </p:cNvCxnSpPr>
                <p:nvPr/>
              </p:nvCxnSpPr>
              <p:spPr bwMode="auto">
                <a:xfrm rot="16200000" flipH="1">
                  <a:off x="933" y="2982"/>
                  <a:ext cx="628" cy="1360"/>
                </a:xfrm>
                <a:prstGeom prst="bentConnector2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grpSp>
              <p:nvGrpSpPr>
                <p:cNvPr id="42009" name="Group 25"/>
                <p:cNvGrpSpPr>
                  <a:grpSpLocks/>
                </p:cNvGrpSpPr>
                <p:nvPr/>
              </p:nvGrpSpPr>
              <p:grpSpPr bwMode="auto">
                <a:xfrm>
                  <a:off x="385" y="2977"/>
                  <a:ext cx="363" cy="363"/>
                  <a:chOff x="703" y="3195"/>
                  <a:chExt cx="363" cy="363"/>
                </a:xfrm>
              </p:grpSpPr>
              <p:sp>
                <p:nvSpPr>
                  <p:cNvPr id="42010" name="Oval 2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703" y="3195"/>
                    <a:ext cx="363" cy="363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42011" name="Text 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48" y="3249"/>
                    <a:ext cx="272" cy="23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>
                        <a:solidFill>
                          <a:schemeClr val="tx1"/>
                        </a:solidFill>
                        <a:miter lim="800000"/>
                        <a:headEnd/>
                        <a:tailEnd type="none" w="lg" len="lg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0" rIns="0" bIns="0" anchor="ctr"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  <a:buFontTx/>
                      <a:buNone/>
                    </a:pPr>
                    <a:r>
                      <a:rPr lang="cs-CZ" altLang="cs-CZ" sz="2400" b="1">
                        <a:sym typeface="Symbol" panose="05050102010706020507" pitchFamily="18" charset="2"/>
                      </a:rPr>
                      <a:t></a:t>
                    </a:r>
                  </a:p>
                </p:txBody>
              </p:sp>
            </p:grpSp>
            <p:grpSp>
              <p:nvGrpSpPr>
                <p:cNvPr id="42012" name="Group 28"/>
                <p:cNvGrpSpPr>
                  <a:grpSpLocks/>
                </p:cNvGrpSpPr>
                <p:nvPr/>
              </p:nvGrpSpPr>
              <p:grpSpPr bwMode="auto">
                <a:xfrm>
                  <a:off x="703" y="2386"/>
                  <a:ext cx="545" cy="92"/>
                  <a:chOff x="838" y="2340"/>
                  <a:chExt cx="545" cy="92"/>
                </a:xfrm>
              </p:grpSpPr>
              <p:sp>
                <p:nvSpPr>
                  <p:cNvPr id="42013" name="Arc 29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929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42014" name="Arc 30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838" y="2340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42015" name="Arc 31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1020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42016" name="Arc 32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1110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42017" name="Arc 33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1292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42018" name="Arc 34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1201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  <p:sp>
              <p:nvSpPr>
                <p:cNvPr id="42019" name="Rectangle 35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1499" y="2294"/>
                  <a:ext cx="154" cy="385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cxnSp>
              <p:nvCxnSpPr>
                <p:cNvPr id="42020" name="AutoShape 36"/>
                <p:cNvCxnSpPr>
                  <a:cxnSpLocks noChangeShapeType="1"/>
                  <a:stCxn id="42010" idx="0"/>
                  <a:endCxn id="42014" idx="0"/>
                </p:cNvCxnSpPr>
                <p:nvPr/>
              </p:nvCxnSpPr>
              <p:spPr bwMode="auto">
                <a:xfrm rot="16200000">
                  <a:off x="387" y="2659"/>
                  <a:ext cx="490" cy="129"/>
                </a:xfrm>
                <a:prstGeom prst="bentConnector2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42021" name="AutoShape 37"/>
                <p:cNvCxnSpPr>
                  <a:cxnSpLocks noChangeShapeType="1"/>
                  <a:stCxn id="42019" idx="2"/>
                  <a:endCxn id="42017" idx="1"/>
                </p:cNvCxnSpPr>
                <p:nvPr/>
              </p:nvCxnSpPr>
              <p:spPr bwMode="auto">
                <a:xfrm flipH="1" flipV="1">
                  <a:off x="1248" y="2486"/>
                  <a:ext cx="128" cy="2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42022" name="AutoShape 38"/>
                <p:cNvCxnSpPr>
                  <a:cxnSpLocks noChangeShapeType="1"/>
                  <a:stCxn id="42019" idx="0"/>
                  <a:endCxn id="42007" idx="2"/>
                </p:cNvCxnSpPr>
                <p:nvPr/>
              </p:nvCxnSpPr>
              <p:spPr bwMode="auto">
                <a:xfrm flipV="1">
                  <a:off x="1777" y="2487"/>
                  <a:ext cx="150" cy="1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42023" name="Oval 39"/>
                <p:cNvSpPr>
                  <a:spLocks noChangeArrowheads="1"/>
                </p:cNvSpPr>
                <p:nvPr/>
              </p:nvSpPr>
              <p:spPr bwMode="auto">
                <a:xfrm>
                  <a:off x="3483" y="2441"/>
                  <a:ext cx="91" cy="91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2024" name="Oval 40"/>
                <p:cNvSpPr>
                  <a:spLocks noChangeArrowheads="1"/>
                </p:cNvSpPr>
                <p:nvPr/>
              </p:nvSpPr>
              <p:spPr bwMode="auto">
                <a:xfrm>
                  <a:off x="3483" y="3929"/>
                  <a:ext cx="91" cy="91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cxnSp>
              <p:nvCxnSpPr>
                <p:cNvPr id="42025" name="AutoShape 41"/>
                <p:cNvCxnSpPr>
                  <a:cxnSpLocks noChangeShapeType="1"/>
                  <a:stCxn id="42006" idx="6"/>
                  <a:endCxn id="42024" idx="2"/>
                </p:cNvCxnSpPr>
                <p:nvPr/>
              </p:nvCxnSpPr>
              <p:spPr bwMode="auto">
                <a:xfrm flipV="1">
                  <a:off x="2018" y="3975"/>
                  <a:ext cx="1457" cy="1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grpSp>
              <p:nvGrpSpPr>
                <p:cNvPr id="42026" name="Group 42"/>
                <p:cNvGrpSpPr>
                  <a:grpSpLocks/>
                </p:cNvGrpSpPr>
                <p:nvPr/>
              </p:nvGrpSpPr>
              <p:grpSpPr bwMode="auto">
                <a:xfrm>
                  <a:off x="2744" y="2391"/>
                  <a:ext cx="545" cy="92"/>
                  <a:chOff x="838" y="2340"/>
                  <a:chExt cx="545" cy="92"/>
                </a:xfrm>
              </p:grpSpPr>
              <p:sp>
                <p:nvSpPr>
                  <p:cNvPr id="42027" name="Arc 43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929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42028" name="Arc 44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838" y="2340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42029" name="Arc 45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1020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42030" name="Arc 46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1110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42031" name="Arc 47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1292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42032" name="Arc 48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1201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  <p:sp>
              <p:nvSpPr>
                <p:cNvPr id="42033" name="Rectangle 49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2270" y="2294"/>
                  <a:ext cx="154" cy="385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cxnSp>
              <p:nvCxnSpPr>
                <p:cNvPr id="42034" name="AutoShape 50"/>
                <p:cNvCxnSpPr>
                  <a:cxnSpLocks noChangeShapeType="1"/>
                  <a:stCxn id="42007" idx="6"/>
                  <a:endCxn id="42033" idx="2"/>
                </p:cNvCxnSpPr>
                <p:nvPr/>
              </p:nvCxnSpPr>
              <p:spPr bwMode="auto">
                <a:xfrm>
                  <a:off x="2018" y="2487"/>
                  <a:ext cx="129" cy="1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42035" name="AutoShape 51"/>
                <p:cNvCxnSpPr>
                  <a:cxnSpLocks noChangeShapeType="1"/>
                  <a:stCxn id="42033" idx="0"/>
                  <a:endCxn id="42028" idx="0"/>
                </p:cNvCxnSpPr>
                <p:nvPr/>
              </p:nvCxnSpPr>
              <p:spPr bwMode="auto">
                <a:xfrm flipV="1">
                  <a:off x="2548" y="2484"/>
                  <a:ext cx="189" cy="4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42036" name="AutoShape 52"/>
                <p:cNvCxnSpPr>
                  <a:cxnSpLocks noChangeShapeType="1"/>
                  <a:stCxn id="42031" idx="1"/>
                  <a:endCxn id="42023" idx="2"/>
                </p:cNvCxnSpPr>
                <p:nvPr/>
              </p:nvCxnSpPr>
              <p:spPr bwMode="auto">
                <a:xfrm flipV="1">
                  <a:off x="3289" y="2487"/>
                  <a:ext cx="186" cy="4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grpSp>
              <p:nvGrpSpPr>
                <p:cNvPr id="42067" name="Group 83"/>
                <p:cNvGrpSpPr>
                  <a:grpSpLocks/>
                </p:cNvGrpSpPr>
                <p:nvPr/>
              </p:nvGrpSpPr>
              <p:grpSpPr bwMode="auto">
                <a:xfrm>
                  <a:off x="2200" y="3158"/>
                  <a:ext cx="92" cy="545"/>
                  <a:chOff x="2835" y="2931"/>
                  <a:chExt cx="92" cy="545"/>
                </a:xfrm>
              </p:grpSpPr>
              <p:sp>
                <p:nvSpPr>
                  <p:cNvPr id="42068" name="Arc 84"/>
                  <p:cNvSpPr>
                    <a:spLocks noChangeAspect="1"/>
                  </p:cNvSpPr>
                  <p:nvPr/>
                </p:nvSpPr>
                <p:spPr bwMode="auto">
                  <a:xfrm rot="5400000">
                    <a:off x="2835" y="3022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42069" name="Arc 85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2836" y="293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42070" name="Arc 86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2835" y="3113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42071" name="Arc 87"/>
                  <p:cNvSpPr>
                    <a:spLocks noChangeAspect="1"/>
                  </p:cNvSpPr>
                  <p:nvPr/>
                </p:nvSpPr>
                <p:spPr bwMode="auto">
                  <a:xfrm rot="5400000">
                    <a:off x="2835" y="3203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42072" name="Arc 88"/>
                  <p:cNvSpPr>
                    <a:spLocks noChangeAspect="1"/>
                  </p:cNvSpPr>
                  <p:nvPr/>
                </p:nvSpPr>
                <p:spPr bwMode="auto">
                  <a:xfrm rot="5400000">
                    <a:off x="2835" y="3385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42073" name="Arc 89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2835" y="3294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  <p:sp>
              <p:nvSpPr>
                <p:cNvPr id="42076" name="Rectangle 92"/>
                <p:cNvSpPr>
                  <a:spLocks noChangeAspect="1" noChangeArrowheads="1"/>
                </p:cNvSpPr>
                <p:nvPr/>
              </p:nvSpPr>
              <p:spPr bwMode="auto">
                <a:xfrm>
                  <a:off x="1655" y="3272"/>
                  <a:ext cx="154" cy="385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2077" name="Oval 93"/>
                <p:cNvSpPr>
                  <a:spLocks noChangeArrowheads="1"/>
                </p:cNvSpPr>
                <p:nvPr/>
              </p:nvSpPr>
              <p:spPr bwMode="auto">
                <a:xfrm>
                  <a:off x="1927" y="2931"/>
                  <a:ext cx="91" cy="91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cxnSp>
              <p:nvCxnSpPr>
                <p:cNvPr id="42078" name="AutoShape 94"/>
                <p:cNvCxnSpPr>
                  <a:cxnSpLocks noChangeShapeType="1"/>
                  <a:endCxn id="42077" idx="0"/>
                </p:cNvCxnSpPr>
                <p:nvPr/>
              </p:nvCxnSpPr>
              <p:spPr bwMode="auto">
                <a:xfrm>
                  <a:off x="1973" y="2532"/>
                  <a:ext cx="0" cy="399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42079" name="AutoShape 95"/>
                <p:cNvCxnSpPr>
                  <a:cxnSpLocks noChangeShapeType="1"/>
                  <a:stCxn id="42077" idx="2"/>
                  <a:endCxn id="42076" idx="0"/>
                </p:cNvCxnSpPr>
                <p:nvPr/>
              </p:nvCxnSpPr>
              <p:spPr bwMode="auto">
                <a:xfrm rot="10800000" flipV="1">
                  <a:off x="1732" y="2977"/>
                  <a:ext cx="195" cy="287"/>
                </a:xfrm>
                <a:prstGeom prst="bentConnector2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42080" name="AutoShape 96"/>
                <p:cNvCxnSpPr>
                  <a:cxnSpLocks noChangeShapeType="1"/>
                  <a:stCxn id="42077" idx="6"/>
                  <a:endCxn id="42069" idx="0"/>
                </p:cNvCxnSpPr>
                <p:nvPr/>
              </p:nvCxnSpPr>
              <p:spPr bwMode="auto">
                <a:xfrm>
                  <a:off x="2018" y="2977"/>
                  <a:ext cx="183" cy="174"/>
                </a:xfrm>
                <a:prstGeom prst="bentConnector2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42081" name="AutoShape 97"/>
                <p:cNvCxnSpPr>
                  <a:cxnSpLocks noChangeShapeType="1"/>
                  <a:stCxn id="42076" idx="2"/>
                  <a:endCxn id="42084" idx="2"/>
                </p:cNvCxnSpPr>
                <p:nvPr/>
              </p:nvCxnSpPr>
              <p:spPr bwMode="auto">
                <a:xfrm rot="16200000" flipH="1">
                  <a:off x="1743" y="3654"/>
                  <a:ext cx="174" cy="195"/>
                </a:xfrm>
                <a:prstGeom prst="bentConnector2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42082" name="AutoShape 98"/>
                <p:cNvCxnSpPr>
                  <a:cxnSpLocks noChangeShapeType="1"/>
                  <a:stCxn id="42072" idx="1"/>
                  <a:endCxn id="42084" idx="6"/>
                </p:cNvCxnSpPr>
                <p:nvPr/>
              </p:nvCxnSpPr>
              <p:spPr bwMode="auto">
                <a:xfrm rot="10800000" flipV="1">
                  <a:off x="2018" y="3704"/>
                  <a:ext cx="177" cy="135"/>
                </a:xfrm>
                <a:prstGeom prst="bentConnector3">
                  <a:avLst>
                    <a:gd name="adj1" fmla="val -5"/>
                  </a:avLst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42083" name="AutoShape 99"/>
                <p:cNvCxnSpPr>
                  <a:cxnSpLocks noChangeShapeType="1"/>
                  <a:stCxn id="42084" idx="4"/>
                </p:cNvCxnSpPr>
                <p:nvPr/>
              </p:nvCxnSpPr>
              <p:spPr bwMode="auto">
                <a:xfrm>
                  <a:off x="1973" y="3884"/>
                  <a:ext cx="1" cy="45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42084" name="Oval 100"/>
                <p:cNvSpPr>
                  <a:spLocks noChangeArrowheads="1"/>
                </p:cNvSpPr>
                <p:nvPr/>
              </p:nvSpPr>
              <p:spPr bwMode="auto">
                <a:xfrm>
                  <a:off x="1927" y="3793"/>
                  <a:ext cx="91" cy="91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42138" name="Rectangle 154"/>
              <p:cNvSpPr>
                <a:spLocks noChangeAspect="1" noChangeArrowheads="1"/>
              </p:cNvSpPr>
              <p:nvPr/>
            </p:nvSpPr>
            <p:spPr bwMode="auto">
              <a:xfrm>
                <a:off x="3452" y="3022"/>
                <a:ext cx="154" cy="385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cxnSp>
            <p:nvCxnSpPr>
              <p:cNvPr id="42140" name="AutoShape 156"/>
              <p:cNvCxnSpPr>
                <a:cxnSpLocks noChangeShapeType="1"/>
                <a:stCxn id="42023" idx="4"/>
                <a:endCxn id="42138" idx="0"/>
              </p:cNvCxnSpPr>
              <p:nvPr/>
            </p:nvCxnSpPr>
            <p:spPr bwMode="auto">
              <a:xfrm>
                <a:off x="3529" y="2540"/>
                <a:ext cx="0" cy="474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2141" name="AutoShape 157"/>
              <p:cNvCxnSpPr>
                <a:cxnSpLocks noChangeShapeType="1"/>
                <a:stCxn id="42138" idx="2"/>
                <a:endCxn id="42024" idx="0"/>
              </p:cNvCxnSpPr>
              <p:nvPr/>
            </p:nvCxnSpPr>
            <p:spPr bwMode="auto">
              <a:xfrm>
                <a:off x="3529" y="3415"/>
                <a:ext cx="0" cy="506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42144" name="Text Box 160"/>
            <p:cNvSpPr txBox="1">
              <a:spLocks noChangeArrowheads="1"/>
            </p:cNvSpPr>
            <p:nvPr/>
          </p:nvSpPr>
          <p:spPr bwMode="auto">
            <a:xfrm>
              <a:off x="3333" y="1706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cs-CZ" altLang="cs-CZ" sz="1800" b="1"/>
                <a:t>Z</a:t>
              </a:r>
              <a:endParaRPr lang="cs-CZ" altLang="cs-CZ" sz="1800" b="1" baseline="-25000">
                <a:sym typeface="Symbol" panose="05050102010706020507" pitchFamily="18" charset="2"/>
              </a:endParaRPr>
            </a:p>
          </p:txBody>
        </p:sp>
        <p:sp>
          <p:nvSpPr>
            <p:cNvPr id="42145" name="Text Box 161"/>
            <p:cNvSpPr txBox="1">
              <a:spLocks noChangeArrowheads="1"/>
            </p:cNvSpPr>
            <p:nvPr/>
          </p:nvSpPr>
          <p:spPr bwMode="auto">
            <a:xfrm>
              <a:off x="1111" y="1987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cs-CZ" altLang="cs-CZ" sz="1800" b="1"/>
                <a:t>R</a:t>
              </a:r>
              <a:r>
                <a:rPr lang="cs-CZ" altLang="cs-CZ" sz="1800" b="1" baseline="-25000">
                  <a:sym typeface="Symbol" panose="05050102010706020507" pitchFamily="18" charset="2"/>
                </a:rPr>
                <a:t>FE</a:t>
              </a:r>
            </a:p>
          </p:txBody>
        </p:sp>
      </p:grpSp>
      <p:sp>
        <p:nvSpPr>
          <p:cNvPr id="42146" name="Line 162"/>
          <p:cNvSpPr>
            <a:spLocks noChangeShapeType="1"/>
          </p:cNvSpPr>
          <p:nvPr/>
        </p:nvSpPr>
        <p:spPr bwMode="auto">
          <a:xfrm rot="5400000">
            <a:off x="3167856" y="2672557"/>
            <a:ext cx="360363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147" name="Line 163"/>
          <p:cNvSpPr>
            <a:spLocks noChangeShapeType="1"/>
          </p:cNvSpPr>
          <p:nvPr/>
        </p:nvSpPr>
        <p:spPr bwMode="auto">
          <a:xfrm rot="5400000">
            <a:off x="2086768" y="2672557"/>
            <a:ext cx="360363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150" name="Text Box 166"/>
          <p:cNvSpPr txBox="1">
            <a:spLocks noChangeArrowheads="1"/>
          </p:cNvSpPr>
          <p:nvPr/>
        </p:nvSpPr>
        <p:spPr bwMode="auto">
          <a:xfrm>
            <a:off x="3275013" y="2349500"/>
            <a:ext cx="4333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</a:rPr>
              <a:t>I</a:t>
            </a:r>
            <a:r>
              <a:rPr lang="cs-CZ" altLang="cs-CZ" sz="1800" b="1" baseline="-25000">
                <a:solidFill>
                  <a:srgbClr val="FF0000"/>
                </a:solidFill>
                <a:sym typeface="Symbol" panose="05050102010706020507" pitchFamily="18" charset="2"/>
              </a:rPr>
              <a:t></a:t>
            </a:r>
          </a:p>
        </p:txBody>
      </p:sp>
      <p:sp>
        <p:nvSpPr>
          <p:cNvPr id="42151" name="Text Box 167"/>
          <p:cNvSpPr txBox="1">
            <a:spLocks noChangeArrowheads="1"/>
          </p:cNvSpPr>
          <p:nvPr/>
        </p:nvSpPr>
        <p:spPr bwMode="auto">
          <a:xfrm>
            <a:off x="2338388" y="2001838"/>
            <a:ext cx="4333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</a:rPr>
              <a:t>I</a:t>
            </a:r>
            <a:r>
              <a:rPr lang="cs-CZ" altLang="cs-CZ" sz="1800" b="1" baseline="-25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2152" name="Text Box 168"/>
          <p:cNvSpPr txBox="1">
            <a:spLocks noChangeArrowheads="1"/>
          </p:cNvSpPr>
          <p:nvPr/>
        </p:nvSpPr>
        <p:spPr bwMode="auto">
          <a:xfrm>
            <a:off x="1835150" y="2420938"/>
            <a:ext cx="4333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</a:rPr>
              <a:t>I</a:t>
            </a:r>
            <a:r>
              <a:rPr lang="cs-CZ" altLang="cs-CZ" sz="1800" b="1" baseline="-25000">
                <a:solidFill>
                  <a:srgbClr val="FF0000"/>
                </a:solidFill>
              </a:rPr>
              <a:t>FE</a:t>
            </a:r>
          </a:p>
        </p:txBody>
      </p:sp>
      <p:grpSp>
        <p:nvGrpSpPr>
          <p:cNvPr id="42194" name="Group 210"/>
          <p:cNvGrpSpPr>
            <a:grpSpLocks/>
          </p:cNvGrpSpPr>
          <p:nvPr/>
        </p:nvGrpSpPr>
        <p:grpSpPr bwMode="auto">
          <a:xfrm>
            <a:off x="6227763" y="2636838"/>
            <a:ext cx="2305050" cy="3960812"/>
            <a:chOff x="3923" y="1661"/>
            <a:chExt cx="1452" cy="2495"/>
          </a:xfrm>
        </p:grpSpPr>
        <p:sp>
          <p:nvSpPr>
            <p:cNvPr id="42156" name="Line 172"/>
            <p:cNvSpPr>
              <a:spLocks noChangeShapeType="1"/>
            </p:cNvSpPr>
            <p:nvPr/>
          </p:nvSpPr>
          <p:spPr bwMode="auto">
            <a:xfrm>
              <a:off x="3923" y="3385"/>
              <a:ext cx="1452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2157" name="Line 173"/>
            <p:cNvSpPr>
              <a:spLocks noChangeShapeType="1"/>
            </p:cNvSpPr>
            <p:nvPr/>
          </p:nvSpPr>
          <p:spPr bwMode="auto">
            <a:xfrm rot="5400000">
              <a:off x="3039" y="2909"/>
              <a:ext cx="2495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2158" name="Line 174"/>
          <p:cNvSpPr>
            <a:spLocks noChangeShapeType="1"/>
          </p:cNvSpPr>
          <p:nvPr/>
        </p:nvSpPr>
        <p:spPr bwMode="auto">
          <a:xfrm flipV="1">
            <a:off x="6804025" y="3716338"/>
            <a:ext cx="0" cy="165735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159" name="Line 175"/>
          <p:cNvSpPr>
            <a:spLocks noChangeShapeType="1"/>
          </p:cNvSpPr>
          <p:nvPr/>
        </p:nvSpPr>
        <p:spPr bwMode="auto">
          <a:xfrm flipH="1">
            <a:off x="6318250" y="5373688"/>
            <a:ext cx="485775" cy="1295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160" name="Line 176"/>
          <p:cNvSpPr>
            <a:spLocks noChangeShapeType="1"/>
          </p:cNvSpPr>
          <p:nvPr/>
        </p:nvSpPr>
        <p:spPr bwMode="auto">
          <a:xfrm flipH="1">
            <a:off x="6804025" y="3284538"/>
            <a:ext cx="188913" cy="50323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161" name="Line 177"/>
          <p:cNvSpPr>
            <a:spLocks noChangeShapeType="1"/>
          </p:cNvSpPr>
          <p:nvPr/>
        </p:nvSpPr>
        <p:spPr bwMode="auto">
          <a:xfrm rot="16200000" flipH="1">
            <a:off x="6723062" y="2987676"/>
            <a:ext cx="161925" cy="4318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162" name="Line 178"/>
          <p:cNvSpPr>
            <a:spLocks noChangeShapeType="1"/>
          </p:cNvSpPr>
          <p:nvPr/>
        </p:nvSpPr>
        <p:spPr bwMode="auto">
          <a:xfrm flipH="1" flipV="1">
            <a:off x="6588125" y="3106738"/>
            <a:ext cx="215900" cy="226695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168" name="Line 184"/>
          <p:cNvSpPr>
            <a:spLocks noChangeShapeType="1"/>
          </p:cNvSpPr>
          <p:nvPr/>
        </p:nvSpPr>
        <p:spPr bwMode="auto">
          <a:xfrm flipH="1" flipV="1">
            <a:off x="7599363" y="4797425"/>
            <a:ext cx="49212" cy="50323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169" name="Line 185"/>
          <p:cNvSpPr>
            <a:spLocks noChangeShapeType="1"/>
          </p:cNvSpPr>
          <p:nvPr/>
        </p:nvSpPr>
        <p:spPr bwMode="auto">
          <a:xfrm rot="5400000" flipH="1" flipV="1">
            <a:off x="7194550" y="4894263"/>
            <a:ext cx="84138" cy="86201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170" name="Line 186"/>
          <p:cNvSpPr>
            <a:spLocks noChangeShapeType="1"/>
          </p:cNvSpPr>
          <p:nvPr/>
        </p:nvSpPr>
        <p:spPr bwMode="auto">
          <a:xfrm flipV="1">
            <a:off x="6804025" y="4797425"/>
            <a:ext cx="792163" cy="5762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171" name="Line 187"/>
          <p:cNvSpPr>
            <a:spLocks noChangeShapeType="1"/>
          </p:cNvSpPr>
          <p:nvPr/>
        </p:nvSpPr>
        <p:spPr bwMode="auto">
          <a:xfrm flipH="1" flipV="1">
            <a:off x="6011863" y="1989138"/>
            <a:ext cx="792162" cy="338455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172" name="Text Box 188"/>
          <p:cNvSpPr txBox="1">
            <a:spLocks noChangeArrowheads="1"/>
          </p:cNvSpPr>
          <p:nvPr/>
        </p:nvSpPr>
        <p:spPr bwMode="auto">
          <a:xfrm>
            <a:off x="6804025" y="3933825"/>
            <a:ext cx="430213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/>
          <a:p>
            <a:pPr algn="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0000FF"/>
                </a:solidFill>
              </a:rPr>
              <a:t>U</a:t>
            </a:r>
            <a:r>
              <a:rPr lang="cs-CZ" altLang="cs-CZ" sz="1800" b="1" baseline="-25000">
                <a:solidFill>
                  <a:srgbClr val="0000FF"/>
                </a:solidFill>
              </a:rPr>
              <a:t>21</a:t>
            </a:r>
          </a:p>
        </p:txBody>
      </p:sp>
      <p:sp>
        <p:nvSpPr>
          <p:cNvPr id="42174" name="Text Box 190"/>
          <p:cNvSpPr txBox="1">
            <a:spLocks noChangeArrowheads="1"/>
          </p:cNvSpPr>
          <p:nvPr/>
        </p:nvSpPr>
        <p:spPr bwMode="auto">
          <a:xfrm>
            <a:off x="6935788" y="3357563"/>
            <a:ext cx="515937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0000FF"/>
                </a:solidFill>
              </a:rPr>
              <a:t>U</a:t>
            </a:r>
            <a:r>
              <a:rPr lang="cs-CZ" altLang="cs-CZ" sz="1800" b="1" baseline="-25000">
                <a:solidFill>
                  <a:srgbClr val="0000FF"/>
                </a:solidFill>
              </a:rPr>
              <a:t>R21</a:t>
            </a:r>
          </a:p>
        </p:txBody>
      </p:sp>
      <p:sp>
        <p:nvSpPr>
          <p:cNvPr id="42175" name="Text Box 191"/>
          <p:cNvSpPr txBox="1">
            <a:spLocks noChangeArrowheads="1"/>
          </p:cNvSpPr>
          <p:nvPr/>
        </p:nvSpPr>
        <p:spPr bwMode="auto">
          <a:xfrm>
            <a:off x="7392988" y="3068638"/>
            <a:ext cx="508000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0000FF"/>
                </a:solidFill>
              </a:rPr>
              <a:t>U</a:t>
            </a:r>
            <a:r>
              <a:rPr lang="cs-CZ" altLang="cs-CZ" sz="1800" b="1" baseline="-25000">
                <a:solidFill>
                  <a:srgbClr val="0000FF"/>
                </a:solidFill>
              </a:rPr>
              <a:t>X21</a:t>
            </a:r>
          </a:p>
        </p:txBody>
      </p:sp>
      <p:sp>
        <p:nvSpPr>
          <p:cNvPr id="42178" name="Text Box 194"/>
          <p:cNvSpPr txBox="1">
            <a:spLocks noChangeArrowheads="1"/>
          </p:cNvSpPr>
          <p:nvPr/>
        </p:nvSpPr>
        <p:spPr bwMode="auto">
          <a:xfrm>
            <a:off x="6011863" y="3860800"/>
            <a:ext cx="280987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0000FF"/>
                </a:solidFill>
              </a:rPr>
              <a:t>U</a:t>
            </a:r>
            <a:r>
              <a:rPr lang="cs-CZ" altLang="cs-CZ" sz="1800" b="1" baseline="-25000">
                <a:solidFill>
                  <a:srgbClr val="0000FF"/>
                </a:solidFill>
              </a:rPr>
              <a:t>i</a:t>
            </a:r>
          </a:p>
        </p:txBody>
      </p:sp>
      <p:sp>
        <p:nvSpPr>
          <p:cNvPr id="42179" name="Line 195"/>
          <p:cNvSpPr>
            <a:spLocks noChangeShapeType="1"/>
          </p:cNvSpPr>
          <p:nvPr/>
        </p:nvSpPr>
        <p:spPr bwMode="auto">
          <a:xfrm flipV="1">
            <a:off x="6227763" y="3429000"/>
            <a:ext cx="360362" cy="4318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180" name="Text Box 196"/>
          <p:cNvSpPr txBox="1">
            <a:spLocks noChangeArrowheads="1"/>
          </p:cNvSpPr>
          <p:nvPr/>
        </p:nvSpPr>
        <p:spPr bwMode="auto">
          <a:xfrm>
            <a:off x="6005513" y="6092825"/>
            <a:ext cx="304800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</a:rPr>
              <a:t>I</a:t>
            </a:r>
            <a:r>
              <a:rPr lang="cs-CZ" altLang="cs-CZ" sz="1800" b="1" baseline="-25000">
                <a:solidFill>
                  <a:srgbClr val="FF0000"/>
                </a:solidFill>
              </a:rPr>
              <a:t>21</a:t>
            </a:r>
          </a:p>
        </p:txBody>
      </p:sp>
      <p:sp>
        <p:nvSpPr>
          <p:cNvPr id="42181" name="Text Box 197"/>
          <p:cNvSpPr txBox="1">
            <a:spLocks noChangeArrowheads="1"/>
          </p:cNvSpPr>
          <p:nvPr/>
        </p:nvSpPr>
        <p:spPr bwMode="auto">
          <a:xfrm>
            <a:off x="7304088" y="4581525"/>
            <a:ext cx="220662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</a:rPr>
              <a:t>I</a:t>
            </a:r>
            <a:r>
              <a:rPr lang="cs-CZ" altLang="cs-CZ" sz="1800" b="1" baseline="-25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2182" name="Text Box 198"/>
          <p:cNvSpPr txBox="1">
            <a:spLocks noChangeArrowheads="1"/>
          </p:cNvSpPr>
          <p:nvPr/>
        </p:nvSpPr>
        <p:spPr bwMode="auto">
          <a:xfrm>
            <a:off x="7672388" y="4724400"/>
            <a:ext cx="331787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</a:rPr>
              <a:t>I</a:t>
            </a:r>
            <a:r>
              <a:rPr lang="cs-CZ" altLang="cs-CZ" sz="1800" b="1" baseline="-25000">
                <a:solidFill>
                  <a:srgbClr val="FF0000"/>
                </a:solidFill>
              </a:rPr>
              <a:t>FE</a:t>
            </a:r>
          </a:p>
        </p:txBody>
      </p:sp>
      <p:sp>
        <p:nvSpPr>
          <p:cNvPr id="42183" name="Text Box 199"/>
          <p:cNvSpPr txBox="1">
            <a:spLocks noChangeArrowheads="1"/>
          </p:cNvSpPr>
          <p:nvPr/>
        </p:nvSpPr>
        <p:spPr bwMode="auto">
          <a:xfrm>
            <a:off x="7313613" y="5373688"/>
            <a:ext cx="223837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</a:rPr>
              <a:t>I</a:t>
            </a:r>
            <a:r>
              <a:rPr lang="cs-CZ" altLang="cs-CZ" sz="1800" b="1" baseline="-25000">
                <a:solidFill>
                  <a:srgbClr val="FF0000"/>
                </a:solidFill>
                <a:sym typeface="Symbol" panose="05050102010706020507" pitchFamily="18" charset="2"/>
              </a:rPr>
              <a:t></a:t>
            </a:r>
          </a:p>
        </p:txBody>
      </p:sp>
      <p:sp>
        <p:nvSpPr>
          <p:cNvPr id="42184" name="Freeform 200"/>
          <p:cNvSpPr>
            <a:spLocks/>
          </p:cNvSpPr>
          <p:nvPr/>
        </p:nvSpPr>
        <p:spPr bwMode="auto">
          <a:xfrm>
            <a:off x="6877050" y="3068638"/>
            <a:ext cx="503238" cy="144462"/>
          </a:xfrm>
          <a:custGeom>
            <a:avLst/>
            <a:gdLst>
              <a:gd name="T0" fmla="*/ 317 w 317"/>
              <a:gd name="T1" fmla="*/ 91 h 91"/>
              <a:gd name="T2" fmla="*/ 90 w 317"/>
              <a:gd name="T3" fmla="*/ 0 h 91"/>
              <a:gd name="T4" fmla="*/ 0 w 317"/>
              <a:gd name="T5" fmla="*/ 46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17" h="91">
                <a:moveTo>
                  <a:pt x="317" y="91"/>
                </a:moveTo>
                <a:lnTo>
                  <a:pt x="90" y="0"/>
                </a:lnTo>
                <a:lnTo>
                  <a:pt x="0" y="46"/>
                </a:lnTo>
              </a:path>
            </a:pathLst>
          </a:custGeom>
          <a:noFill/>
          <a:ln w="6350" cap="flat" cmpd="sng">
            <a:solidFill>
              <a:schemeClr val="tx1"/>
            </a:solidFill>
            <a:prstDash val="solid"/>
            <a:round/>
            <a:headEnd type="none" w="med" len="med"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185" name="Line 201"/>
          <p:cNvSpPr>
            <a:spLocks noChangeShapeType="1"/>
          </p:cNvSpPr>
          <p:nvPr/>
        </p:nvSpPr>
        <p:spPr bwMode="auto">
          <a:xfrm flipH="1">
            <a:off x="7596188" y="3500438"/>
            <a:ext cx="485775" cy="1295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186" name="Line 202"/>
          <p:cNvSpPr>
            <a:spLocks noChangeShapeType="1"/>
          </p:cNvSpPr>
          <p:nvPr/>
        </p:nvSpPr>
        <p:spPr bwMode="auto">
          <a:xfrm flipV="1">
            <a:off x="6804025" y="3500438"/>
            <a:ext cx="1296988" cy="18732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187" name="Text Box 203"/>
          <p:cNvSpPr txBox="1">
            <a:spLocks noChangeArrowheads="1"/>
          </p:cNvSpPr>
          <p:nvPr/>
        </p:nvSpPr>
        <p:spPr bwMode="auto">
          <a:xfrm>
            <a:off x="7664450" y="3500438"/>
            <a:ext cx="220663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</a:rPr>
              <a:t>I</a:t>
            </a:r>
            <a:r>
              <a:rPr lang="cs-CZ" altLang="cs-CZ" sz="1800" b="1" baseline="-250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2188" name="Text Box 204"/>
          <p:cNvSpPr txBox="1">
            <a:spLocks noChangeArrowheads="1"/>
          </p:cNvSpPr>
          <p:nvPr/>
        </p:nvSpPr>
        <p:spPr bwMode="auto">
          <a:xfrm>
            <a:off x="6877050" y="2636838"/>
            <a:ext cx="431800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0000FF"/>
                </a:solidFill>
              </a:rPr>
              <a:t>U</a:t>
            </a:r>
            <a:r>
              <a:rPr lang="cs-CZ" altLang="cs-CZ" sz="1800" b="1" baseline="-25000">
                <a:solidFill>
                  <a:srgbClr val="0000FF"/>
                </a:solidFill>
              </a:rPr>
              <a:t>R1</a:t>
            </a:r>
          </a:p>
        </p:txBody>
      </p:sp>
      <p:sp>
        <p:nvSpPr>
          <p:cNvPr id="42189" name="Text Box 205"/>
          <p:cNvSpPr txBox="1">
            <a:spLocks noChangeArrowheads="1"/>
          </p:cNvSpPr>
          <p:nvPr/>
        </p:nvSpPr>
        <p:spPr bwMode="auto">
          <a:xfrm>
            <a:off x="6240463" y="1844675"/>
            <a:ext cx="423862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0000FF"/>
                </a:solidFill>
              </a:rPr>
              <a:t>U</a:t>
            </a:r>
            <a:r>
              <a:rPr lang="cs-CZ" altLang="cs-CZ" sz="1800" b="1" baseline="-25000">
                <a:solidFill>
                  <a:srgbClr val="0000FF"/>
                </a:solidFill>
              </a:rPr>
              <a:t>X1</a:t>
            </a:r>
          </a:p>
        </p:txBody>
      </p:sp>
      <p:sp>
        <p:nvSpPr>
          <p:cNvPr id="42191" name="Line 207"/>
          <p:cNvSpPr>
            <a:spLocks noChangeShapeType="1"/>
          </p:cNvSpPr>
          <p:nvPr/>
        </p:nvSpPr>
        <p:spPr bwMode="auto">
          <a:xfrm flipV="1">
            <a:off x="6588125" y="2601913"/>
            <a:ext cx="349250" cy="50482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192" name="Line 208"/>
          <p:cNvSpPr>
            <a:spLocks noChangeShapeType="1"/>
          </p:cNvSpPr>
          <p:nvPr/>
        </p:nvSpPr>
        <p:spPr bwMode="auto">
          <a:xfrm rot="16200000" flipV="1">
            <a:off x="6150769" y="1864519"/>
            <a:ext cx="622300" cy="90011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193" name="Text Box 209"/>
          <p:cNvSpPr txBox="1">
            <a:spLocks noChangeArrowheads="1"/>
          </p:cNvSpPr>
          <p:nvPr/>
        </p:nvSpPr>
        <p:spPr bwMode="auto">
          <a:xfrm>
            <a:off x="5754688" y="2133600"/>
            <a:ext cx="322262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0000FF"/>
                </a:solidFill>
              </a:rPr>
              <a:t>U</a:t>
            </a:r>
            <a:r>
              <a:rPr lang="cs-CZ" altLang="cs-CZ" sz="1800" b="1" baseline="-2500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42195" name="Freeform 211"/>
          <p:cNvSpPr>
            <a:spLocks/>
          </p:cNvSpPr>
          <p:nvPr/>
        </p:nvSpPr>
        <p:spPr bwMode="auto">
          <a:xfrm>
            <a:off x="6457950" y="6297613"/>
            <a:ext cx="346075" cy="142875"/>
          </a:xfrm>
          <a:custGeom>
            <a:avLst/>
            <a:gdLst>
              <a:gd name="T0" fmla="*/ 0 w 218"/>
              <a:gd name="T1" fmla="*/ 0 h 90"/>
              <a:gd name="T2" fmla="*/ 79 w 218"/>
              <a:gd name="T3" fmla="*/ 72 h 90"/>
              <a:gd name="T4" fmla="*/ 218 w 218"/>
              <a:gd name="T5" fmla="*/ 90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8" h="90">
                <a:moveTo>
                  <a:pt x="0" y="0"/>
                </a:moveTo>
                <a:cubicBezTo>
                  <a:pt x="13" y="12"/>
                  <a:pt x="43" y="57"/>
                  <a:pt x="79" y="72"/>
                </a:cubicBezTo>
                <a:cubicBezTo>
                  <a:pt x="115" y="87"/>
                  <a:pt x="189" y="86"/>
                  <a:pt x="218" y="90"/>
                </a:cubicBezTo>
              </a:path>
            </a:pathLst>
          </a:custGeom>
          <a:noFill/>
          <a:ln w="6350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196" name="Text Box 212"/>
          <p:cNvSpPr txBox="1">
            <a:spLocks noChangeArrowheads="1"/>
          </p:cNvSpPr>
          <p:nvPr/>
        </p:nvSpPr>
        <p:spPr bwMode="auto">
          <a:xfrm>
            <a:off x="6516688" y="6021388"/>
            <a:ext cx="295275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ym typeface="Symbol" panose="05050102010706020507" pitchFamily="18" charset="2"/>
              </a:rPr>
              <a:t></a:t>
            </a:r>
            <a:r>
              <a:rPr lang="cs-CZ" altLang="cs-CZ" sz="1800" b="1" baseline="-25000"/>
              <a:t>2</a:t>
            </a:r>
          </a:p>
        </p:txBody>
      </p:sp>
      <p:sp>
        <p:nvSpPr>
          <p:cNvPr id="42197" name="Text Box 213"/>
          <p:cNvSpPr txBox="1">
            <a:spLocks noChangeArrowheads="1"/>
          </p:cNvSpPr>
          <p:nvPr/>
        </p:nvSpPr>
        <p:spPr bwMode="auto">
          <a:xfrm>
            <a:off x="250825" y="4292600"/>
            <a:ext cx="5400675" cy="24304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800" b="1">
                <a:sym typeface="Symbol" panose="05050102010706020507" pitchFamily="18" charset="2"/>
              </a:rPr>
              <a:t>U</a:t>
            </a:r>
            <a:r>
              <a:rPr lang="cs-CZ" altLang="cs-CZ" sz="1800" b="1" baseline="-25000">
                <a:sym typeface="Symbol" panose="05050102010706020507" pitchFamily="18" charset="2"/>
              </a:rPr>
              <a:t>R21</a:t>
            </a:r>
            <a:r>
              <a:rPr lang="cs-CZ" altLang="cs-CZ" sz="1800" b="1">
                <a:sym typeface="Symbol" panose="05050102010706020507" pitchFamily="18" charset="2"/>
              </a:rPr>
              <a:t> = R</a:t>
            </a:r>
            <a:r>
              <a:rPr lang="cs-CZ" altLang="cs-CZ" sz="1800" b="1" baseline="-25000">
                <a:sym typeface="Symbol" panose="05050102010706020507" pitchFamily="18" charset="2"/>
              </a:rPr>
              <a:t>21</a:t>
            </a:r>
            <a:r>
              <a:rPr lang="cs-CZ" altLang="cs-CZ" sz="1800" b="1">
                <a:sym typeface="Symbol" panose="05050102010706020507" pitchFamily="18" charset="2"/>
              </a:rPr>
              <a:t> * I</a:t>
            </a:r>
            <a:r>
              <a:rPr lang="cs-CZ" altLang="cs-CZ" sz="1800" b="1" baseline="-25000">
                <a:sym typeface="Symbol" panose="05050102010706020507" pitchFamily="18" charset="2"/>
              </a:rPr>
              <a:t>21</a:t>
            </a:r>
            <a:r>
              <a:rPr lang="cs-CZ" altLang="cs-CZ" sz="1800" b="1">
                <a:sym typeface="Symbol" panose="05050102010706020507" pitchFamily="18" charset="2"/>
              </a:rPr>
              <a:t>, 	U</a:t>
            </a:r>
            <a:r>
              <a:rPr lang="cs-CZ" altLang="cs-CZ" sz="1800" b="1" baseline="-25000">
                <a:sym typeface="Symbol" panose="05050102010706020507" pitchFamily="18" charset="2"/>
              </a:rPr>
              <a:t>X21</a:t>
            </a:r>
            <a:r>
              <a:rPr lang="cs-CZ" altLang="cs-CZ" sz="1800" b="1">
                <a:sym typeface="Symbol" panose="05050102010706020507" pitchFamily="18" charset="2"/>
              </a:rPr>
              <a:t> = jX</a:t>
            </a:r>
            <a:r>
              <a:rPr lang="cs-CZ" altLang="cs-CZ" sz="1800" b="1" baseline="-25000">
                <a:sym typeface="Symbol" panose="05050102010706020507" pitchFamily="18" charset="2"/>
              </a:rPr>
              <a:t>21</a:t>
            </a:r>
            <a:r>
              <a:rPr lang="cs-CZ" altLang="cs-CZ" sz="1800" b="1">
                <a:sym typeface="Symbol" panose="05050102010706020507" pitchFamily="18" charset="2"/>
              </a:rPr>
              <a:t> * I</a:t>
            </a:r>
            <a:r>
              <a:rPr lang="cs-CZ" altLang="cs-CZ" sz="1800" b="1" baseline="-25000">
                <a:sym typeface="Symbol" panose="05050102010706020507" pitchFamily="18" charset="2"/>
              </a:rPr>
              <a:t>21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cs-CZ" altLang="cs-CZ" sz="1800" b="1">
                <a:sym typeface="Symbol" panose="05050102010706020507" pitchFamily="18" charset="2"/>
              </a:rPr>
              <a:t>U</a:t>
            </a:r>
            <a:r>
              <a:rPr lang="cs-CZ" altLang="cs-CZ" sz="1800" b="1" baseline="-25000">
                <a:sym typeface="Symbol" panose="05050102010706020507" pitchFamily="18" charset="2"/>
              </a:rPr>
              <a:t>i</a:t>
            </a:r>
            <a:r>
              <a:rPr lang="cs-CZ" altLang="cs-CZ" sz="1800" b="1">
                <a:sym typeface="Symbol" panose="05050102010706020507" pitchFamily="18" charset="2"/>
              </a:rPr>
              <a:t> = U</a:t>
            </a:r>
            <a:r>
              <a:rPr lang="cs-CZ" altLang="cs-CZ" sz="1800" b="1" baseline="-25000">
                <a:sym typeface="Symbol" panose="05050102010706020507" pitchFamily="18" charset="2"/>
              </a:rPr>
              <a:t>21</a:t>
            </a:r>
            <a:r>
              <a:rPr lang="cs-CZ" altLang="cs-CZ" sz="1800" b="1">
                <a:sym typeface="Symbol" panose="05050102010706020507" pitchFamily="18" charset="2"/>
              </a:rPr>
              <a:t> – (U</a:t>
            </a:r>
            <a:r>
              <a:rPr lang="cs-CZ" altLang="cs-CZ" sz="1800" b="1" baseline="-25000">
                <a:sym typeface="Symbol" panose="05050102010706020507" pitchFamily="18" charset="2"/>
              </a:rPr>
              <a:t>R21</a:t>
            </a:r>
            <a:r>
              <a:rPr lang="cs-CZ" altLang="cs-CZ" sz="1800" b="1">
                <a:sym typeface="Symbol" panose="05050102010706020507" pitchFamily="18" charset="2"/>
              </a:rPr>
              <a:t> + jU</a:t>
            </a:r>
            <a:r>
              <a:rPr lang="cs-CZ" altLang="cs-CZ" sz="1800" b="1" baseline="-25000">
                <a:sym typeface="Symbol" panose="05050102010706020507" pitchFamily="18" charset="2"/>
              </a:rPr>
              <a:t>X21</a:t>
            </a:r>
            <a:r>
              <a:rPr lang="cs-CZ" altLang="cs-CZ" sz="1800" b="1">
                <a:sym typeface="Symbol" panose="05050102010706020507" pitchFamily="18" charset="2"/>
              </a:rPr>
              <a:t>)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cs-CZ" altLang="cs-CZ" sz="1800" b="1">
                <a:sym typeface="Symbol" panose="05050102010706020507" pitchFamily="18" charset="2"/>
              </a:rPr>
              <a:t>I</a:t>
            </a:r>
            <a:r>
              <a:rPr lang="cs-CZ" altLang="cs-CZ" sz="1800" b="1" baseline="-25000">
                <a:sym typeface="Symbol" panose="05050102010706020507" pitchFamily="18" charset="2"/>
              </a:rPr>
              <a:t>FE</a:t>
            </a:r>
            <a:r>
              <a:rPr lang="cs-CZ" altLang="cs-CZ" sz="1800" b="1">
                <a:sym typeface="Symbol" panose="05050102010706020507" pitchFamily="18" charset="2"/>
              </a:rPr>
              <a:t> = U</a:t>
            </a:r>
            <a:r>
              <a:rPr lang="cs-CZ" altLang="cs-CZ" sz="1800" b="1" baseline="-25000">
                <a:sym typeface="Symbol" panose="05050102010706020507" pitchFamily="18" charset="2"/>
              </a:rPr>
              <a:t>i</a:t>
            </a:r>
            <a:r>
              <a:rPr lang="cs-CZ" altLang="cs-CZ" sz="1800" b="1">
                <a:sym typeface="Symbol" panose="05050102010706020507" pitchFamily="18" charset="2"/>
              </a:rPr>
              <a:t> / R</a:t>
            </a:r>
            <a:r>
              <a:rPr lang="cs-CZ" altLang="cs-CZ" sz="1800" b="1" baseline="-25000">
                <a:sym typeface="Symbol" panose="05050102010706020507" pitchFamily="18" charset="2"/>
              </a:rPr>
              <a:t>FE</a:t>
            </a:r>
            <a:r>
              <a:rPr lang="cs-CZ" altLang="cs-CZ" sz="1800" b="1">
                <a:sym typeface="Symbol" panose="05050102010706020507" pitchFamily="18" charset="2"/>
              </a:rPr>
              <a:t>	I</a:t>
            </a:r>
            <a:r>
              <a:rPr lang="cs-CZ" altLang="cs-CZ" sz="1800" b="1" baseline="-25000">
                <a:sym typeface="Symbol" panose="05050102010706020507" pitchFamily="18" charset="2"/>
              </a:rPr>
              <a:t></a:t>
            </a:r>
            <a:r>
              <a:rPr lang="cs-CZ" altLang="cs-CZ" sz="1800" b="1">
                <a:sym typeface="Symbol" panose="05050102010706020507" pitchFamily="18" charset="2"/>
              </a:rPr>
              <a:t> = U</a:t>
            </a:r>
            <a:r>
              <a:rPr lang="cs-CZ" altLang="cs-CZ" sz="1800" b="1" baseline="-25000">
                <a:sym typeface="Symbol" panose="05050102010706020507" pitchFamily="18" charset="2"/>
              </a:rPr>
              <a:t>i</a:t>
            </a:r>
            <a:r>
              <a:rPr lang="cs-CZ" altLang="cs-CZ" sz="1800" b="1">
                <a:sym typeface="Symbol" panose="05050102010706020507" pitchFamily="18" charset="2"/>
              </a:rPr>
              <a:t> / jX</a:t>
            </a:r>
            <a:r>
              <a:rPr lang="cs-CZ" altLang="cs-CZ" sz="1800" b="1" baseline="-25000">
                <a:sym typeface="Symbol" panose="05050102010706020507" pitchFamily="18" charset="2"/>
              </a:rPr>
              <a:t>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cs-CZ" altLang="cs-CZ" sz="1800" b="1">
                <a:sym typeface="Symbol" panose="05050102010706020507" pitchFamily="18" charset="2"/>
              </a:rPr>
              <a:t>I</a:t>
            </a:r>
            <a:r>
              <a:rPr lang="cs-CZ" altLang="cs-CZ" sz="1800" b="1" baseline="-25000">
                <a:sym typeface="Symbol" panose="05050102010706020507" pitchFamily="18" charset="2"/>
              </a:rPr>
              <a:t>1</a:t>
            </a:r>
            <a:r>
              <a:rPr lang="cs-CZ" altLang="cs-CZ" sz="1800" b="1">
                <a:sym typeface="Symbol" panose="05050102010706020507" pitchFamily="18" charset="2"/>
              </a:rPr>
              <a:t> = (I</a:t>
            </a:r>
            <a:r>
              <a:rPr lang="cs-CZ" altLang="cs-CZ" sz="1800" b="1" baseline="-25000">
                <a:sym typeface="Symbol" panose="05050102010706020507" pitchFamily="18" charset="2"/>
              </a:rPr>
              <a:t>FE</a:t>
            </a:r>
            <a:r>
              <a:rPr lang="cs-CZ" altLang="cs-CZ" sz="1800" b="1">
                <a:sym typeface="Symbol" panose="05050102010706020507" pitchFamily="18" charset="2"/>
              </a:rPr>
              <a:t> + jI</a:t>
            </a:r>
            <a:r>
              <a:rPr lang="cs-CZ" altLang="cs-CZ" sz="1800" b="1" baseline="-25000">
                <a:sym typeface="Symbol" panose="05050102010706020507" pitchFamily="18" charset="2"/>
              </a:rPr>
              <a:t></a:t>
            </a:r>
            <a:r>
              <a:rPr lang="cs-CZ" altLang="cs-CZ" sz="1800" b="1">
                <a:sym typeface="Symbol" panose="05050102010706020507" pitchFamily="18" charset="2"/>
              </a:rPr>
              <a:t>) – I</a:t>
            </a:r>
            <a:r>
              <a:rPr lang="cs-CZ" altLang="cs-CZ" sz="1800" b="1" baseline="-25000">
                <a:sym typeface="Symbol" panose="05050102010706020507" pitchFamily="18" charset="2"/>
              </a:rPr>
              <a:t>21</a:t>
            </a:r>
            <a:r>
              <a:rPr lang="cs-CZ" altLang="cs-CZ" sz="1800" b="1">
                <a:sym typeface="Symbol" panose="05050102010706020507" pitchFamily="18" charset="2"/>
              </a:rPr>
              <a:t>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cs-CZ" altLang="cs-CZ" sz="1800" b="1">
                <a:sym typeface="Symbol" panose="05050102010706020507" pitchFamily="18" charset="2"/>
              </a:rPr>
              <a:t>U</a:t>
            </a:r>
            <a:r>
              <a:rPr lang="cs-CZ" altLang="cs-CZ" sz="1800" b="1" baseline="-25000">
                <a:sym typeface="Symbol" panose="05050102010706020507" pitchFamily="18" charset="2"/>
              </a:rPr>
              <a:t>R1</a:t>
            </a:r>
            <a:r>
              <a:rPr lang="cs-CZ" altLang="cs-CZ" sz="1800" b="1">
                <a:sym typeface="Symbol" panose="05050102010706020507" pitchFamily="18" charset="2"/>
              </a:rPr>
              <a:t> = R</a:t>
            </a:r>
            <a:r>
              <a:rPr lang="cs-CZ" altLang="cs-CZ" sz="1800" b="1" baseline="-25000">
                <a:sym typeface="Symbol" panose="05050102010706020507" pitchFamily="18" charset="2"/>
              </a:rPr>
              <a:t>1</a:t>
            </a:r>
            <a:r>
              <a:rPr lang="cs-CZ" altLang="cs-CZ" sz="1800" b="1">
                <a:sym typeface="Symbol" panose="05050102010706020507" pitchFamily="18" charset="2"/>
              </a:rPr>
              <a:t> * I</a:t>
            </a:r>
            <a:r>
              <a:rPr lang="cs-CZ" altLang="cs-CZ" sz="1800" b="1" baseline="-25000">
                <a:sym typeface="Symbol" panose="05050102010706020507" pitchFamily="18" charset="2"/>
              </a:rPr>
              <a:t>2</a:t>
            </a:r>
            <a:r>
              <a:rPr lang="cs-CZ" altLang="cs-CZ" sz="1800" b="1">
                <a:sym typeface="Symbol" panose="05050102010706020507" pitchFamily="18" charset="2"/>
              </a:rPr>
              <a:t>, 	U</a:t>
            </a:r>
            <a:r>
              <a:rPr lang="cs-CZ" altLang="cs-CZ" sz="1800" b="1" baseline="-25000">
                <a:sym typeface="Symbol" panose="05050102010706020507" pitchFamily="18" charset="2"/>
              </a:rPr>
              <a:t>X1</a:t>
            </a:r>
            <a:r>
              <a:rPr lang="cs-CZ" altLang="cs-CZ" sz="1800" b="1">
                <a:sym typeface="Symbol" panose="05050102010706020507" pitchFamily="18" charset="2"/>
              </a:rPr>
              <a:t> = jX</a:t>
            </a:r>
            <a:r>
              <a:rPr lang="cs-CZ" altLang="cs-CZ" sz="1800" b="1" baseline="-25000">
                <a:sym typeface="Symbol" panose="05050102010706020507" pitchFamily="18" charset="2"/>
              </a:rPr>
              <a:t>1</a:t>
            </a:r>
            <a:r>
              <a:rPr lang="cs-CZ" altLang="cs-CZ" sz="1800" b="1">
                <a:sym typeface="Symbol" panose="05050102010706020507" pitchFamily="18" charset="2"/>
              </a:rPr>
              <a:t> * I</a:t>
            </a:r>
            <a:r>
              <a:rPr lang="cs-CZ" altLang="cs-CZ" sz="1800" b="1" baseline="-25000">
                <a:sym typeface="Symbol" panose="05050102010706020507" pitchFamily="18" charset="2"/>
              </a:rPr>
              <a:t>1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cs-CZ" altLang="cs-CZ" sz="1800" b="1">
                <a:sym typeface="Symbol" panose="05050102010706020507" pitchFamily="18" charset="2"/>
              </a:rPr>
              <a:t>U</a:t>
            </a:r>
            <a:r>
              <a:rPr lang="cs-CZ" altLang="cs-CZ" sz="1800" b="1" baseline="-25000">
                <a:sym typeface="Symbol" panose="05050102010706020507" pitchFamily="18" charset="2"/>
              </a:rPr>
              <a:t>1</a:t>
            </a:r>
            <a:r>
              <a:rPr lang="cs-CZ" altLang="cs-CZ" sz="1800" b="1">
                <a:sym typeface="Symbol" panose="05050102010706020507" pitchFamily="18" charset="2"/>
              </a:rPr>
              <a:t> = U</a:t>
            </a:r>
            <a:r>
              <a:rPr lang="cs-CZ" altLang="cs-CZ" sz="1800" b="1" baseline="-25000">
                <a:sym typeface="Symbol" panose="05050102010706020507" pitchFamily="18" charset="2"/>
              </a:rPr>
              <a:t>i</a:t>
            </a:r>
            <a:r>
              <a:rPr lang="cs-CZ" altLang="cs-CZ" sz="1800" b="1">
                <a:sym typeface="Symbol" panose="05050102010706020507" pitchFamily="18" charset="2"/>
              </a:rPr>
              <a:t> + (U</a:t>
            </a:r>
            <a:r>
              <a:rPr lang="cs-CZ" altLang="cs-CZ" sz="1800" b="1" baseline="-25000">
                <a:sym typeface="Symbol" panose="05050102010706020507" pitchFamily="18" charset="2"/>
              </a:rPr>
              <a:t>R1</a:t>
            </a:r>
            <a:r>
              <a:rPr lang="cs-CZ" altLang="cs-CZ" sz="1800" b="1">
                <a:sym typeface="Symbol" panose="05050102010706020507" pitchFamily="18" charset="2"/>
              </a:rPr>
              <a:t> + jU</a:t>
            </a:r>
            <a:r>
              <a:rPr lang="cs-CZ" altLang="cs-CZ" sz="1800" b="1" baseline="-25000">
                <a:sym typeface="Symbol" panose="05050102010706020507" pitchFamily="18" charset="2"/>
              </a:rPr>
              <a:t>X1</a:t>
            </a:r>
            <a:r>
              <a:rPr lang="cs-CZ" altLang="cs-CZ" sz="1800" b="1">
                <a:sym typeface="Symbol" panose="05050102010706020507" pitchFamily="18" charset="2"/>
              </a:rPr>
              <a:t>)</a:t>
            </a:r>
          </a:p>
        </p:txBody>
      </p:sp>
      <p:sp>
        <p:nvSpPr>
          <p:cNvPr id="42198" name="Freeform 214"/>
          <p:cNvSpPr>
            <a:spLocks/>
          </p:cNvSpPr>
          <p:nvPr/>
        </p:nvSpPr>
        <p:spPr bwMode="auto">
          <a:xfrm>
            <a:off x="6618288" y="4621213"/>
            <a:ext cx="547687" cy="214312"/>
          </a:xfrm>
          <a:custGeom>
            <a:avLst/>
            <a:gdLst>
              <a:gd name="T0" fmla="*/ 0 w 345"/>
              <a:gd name="T1" fmla="*/ 19 h 135"/>
              <a:gd name="T2" fmla="*/ 230 w 345"/>
              <a:gd name="T3" fmla="*/ 19 h 135"/>
              <a:gd name="T4" fmla="*/ 345 w 345"/>
              <a:gd name="T5" fmla="*/ 135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5" h="135">
                <a:moveTo>
                  <a:pt x="0" y="19"/>
                </a:moveTo>
                <a:cubicBezTo>
                  <a:pt x="38" y="19"/>
                  <a:pt x="173" y="0"/>
                  <a:pt x="230" y="19"/>
                </a:cubicBezTo>
                <a:cubicBezTo>
                  <a:pt x="287" y="38"/>
                  <a:pt x="321" y="111"/>
                  <a:pt x="345" y="135"/>
                </a:cubicBezTo>
              </a:path>
            </a:pathLst>
          </a:custGeom>
          <a:noFill/>
          <a:ln w="6350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199" name="Text Box 215"/>
          <p:cNvSpPr txBox="1">
            <a:spLocks noChangeArrowheads="1"/>
          </p:cNvSpPr>
          <p:nvPr/>
        </p:nvSpPr>
        <p:spPr bwMode="auto">
          <a:xfrm>
            <a:off x="6804025" y="4581525"/>
            <a:ext cx="29527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ym typeface="Symbol" panose="05050102010706020507" pitchFamily="18" charset="2"/>
              </a:rPr>
              <a:t></a:t>
            </a:r>
            <a:r>
              <a:rPr lang="cs-CZ" altLang="cs-CZ" sz="1800" b="1" baseline="-25000"/>
              <a:t>1</a:t>
            </a:r>
          </a:p>
        </p:txBody>
      </p:sp>
      <p:sp>
        <p:nvSpPr>
          <p:cNvPr id="42201" name="Text Box 217"/>
          <p:cNvSpPr txBox="1">
            <a:spLocks noChangeArrowheads="1"/>
          </p:cNvSpPr>
          <p:nvPr/>
        </p:nvSpPr>
        <p:spPr bwMode="auto">
          <a:xfrm>
            <a:off x="7740650" y="4292600"/>
            <a:ext cx="304800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</a:rPr>
              <a:t>I</a:t>
            </a:r>
            <a:r>
              <a:rPr lang="cs-CZ" altLang="cs-CZ" sz="1800" b="1" baseline="-25000">
                <a:solidFill>
                  <a:srgbClr val="FF0000"/>
                </a:solidFill>
              </a:rPr>
              <a:t>21</a:t>
            </a:r>
          </a:p>
        </p:txBody>
      </p:sp>
      <p:sp>
        <p:nvSpPr>
          <p:cNvPr id="126" name="Text Box 19"/>
          <p:cNvSpPr txBox="1">
            <a:spLocks noChangeArrowheads="1"/>
          </p:cNvSpPr>
          <p:nvPr/>
        </p:nvSpPr>
        <p:spPr bwMode="auto">
          <a:xfrm>
            <a:off x="7293593" y="1719004"/>
            <a:ext cx="1376628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2400" b="1" dirty="0" smtClean="0"/>
              <a:t>I</a:t>
            </a:r>
            <a:r>
              <a:rPr lang="cs-CZ" altLang="cs-CZ" sz="2400" b="1" baseline="-25000" dirty="0" smtClean="0"/>
              <a:t>2</a:t>
            </a:r>
            <a:r>
              <a:rPr lang="cs-CZ" altLang="cs-CZ" sz="2400" b="1" dirty="0" smtClean="0"/>
              <a:t> = 0 - I</a:t>
            </a:r>
            <a:r>
              <a:rPr lang="cs-CZ" altLang="cs-CZ" sz="2400" b="1" baseline="-25000" dirty="0" smtClean="0"/>
              <a:t>n</a:t>
            </a:r>
            <a:endParaRPr lang="cs-CZ" altLang="cs-CZ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20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20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2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42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42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2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42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2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1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41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2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2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42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42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42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42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42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42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42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42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42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42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42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500"/>
                                        <p:tgtEl>
                                          <p:spTgt spid="42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42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42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42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2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5" dur="500"/>
                                        <p:tgtEl>
                                          <p:spTgt spid="42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500"/>
                                        <p:tgtEl>
                                          <p:spTgt spid="42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42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42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42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42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42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42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42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500"/>
                                        <p:tgtEl>
                                          <p:spTgt spid="42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42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42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42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42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42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6" dur="500"/>
                                        <p:tgtEl>
                                          <p:spTgt spid="42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9" dur="500"/>
                                        <p:tgtEl>
                                          <p:spTgt spid="42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42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42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42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7" dur="500"/>
                                        <p:tgtEl>
                                          <p:spTgt spid="42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0" dur="500"/>
                                        <p:tgtEl>
                                          <p:spTgt spid="42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42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42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41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42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5" dur="500"/>
                                        <p:tgtEl>
                                          <p:spTgt spid="42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8" dur="500"/>
                                        <p:tgtEl>
                                          <p:spTgt spid="42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1" dur="500"/>
                                        <p:tgtEl>
                                          <p:spTgt spid="42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500"/>
                                        <p:tgtEl>
                                          <p:spTgt spid="42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00"/>
                                        <p:tgtEl>
                                          <p:spTgt spid="42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0" dur="500"/>
                                        <p:tgtEl>
                                          <p:spTgt spid="42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00"/>
                                        <p:tgtEl>
                                          <p:spTgt spid="42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6" dur="5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9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2" dur="500"/>
                                        <p:tgtEl>
                                          <p:spTgt spid="42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5" dur="500"/>
                                        <p:tgtEl>
                                          <p:spTgt spid="42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8" dur="500"/>
                                        <p:tgtEl>
                                          <p:spTgt spid="42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2000" fill="hold"/>
                                        <p:tgtEl>
                                          <p:spTgt spid="42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2000" fill="hold"/>
                                        <p:tgtEl>
                                          <p:spTgt spid="42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3" dur="2000"/>
                                        <p:tgtEl>
                                          <p:spTgt spid="42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6" dur="2000" fill="hold"/>
                                        <p:tgtEl>
                                          <p:spTgt spid="42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2000" fill="hold"/>
                                        <p:tgtEl>
                                          <p:spTgt spid="42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8" dur="2000"/>
                                        <p:tgtEl>
                                          <p:spTgt spid="42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  <p:bldP spid="41987" grpId="0" animBg="1"/>
      <p:bldP spid="41988" grpId="0"/>
      <p:bldP spid="41989" grpId="0" animBg="1"/>
      <p:bldP spid="41990" grpId="0"/>
      <p:bldP spid="41991" grpId="0" animBg="1"/>
      <p:bldP spid="41992" grpId="0"/>
      <p:bldP spid="41993" grpId="0" animBg="1"/>
      <p:bldP spid="41994" grpId="0"/>
      <p:bldP spid="41995" grpId="0" animBg="1"/>
      <p:bldP spid="41998" grpId="0"/>
      <p:bldP spid="41999" grpId="0" animBg="1"/>
      <p:bldP spid="42000" grpId="0" animBg="1"/>
      <p:bldP spid="42001" grpId="0"/>
      <p:bldP spid="42002" grpId="0"/>
      <p:bldP spid="42003" grpId="0"/>
      <p:bldP spid="42041" grpId="0" animBg="1"/>
      <p:bldP spid="42086" grpId="0" animBg="1"/>
      <p:bldP spid="42087" grpId="0" animBg="1"/>
      <p:bldP spid="42088" grpId="0"/>
      <p:bldP spid="42089" grpId="0"/>
      <p:bldP spid="42146" grpId="0" animBg="1"/>
      <p:bldP spid="42147" grpId="0" animBg="1"/>
      <p:bldP spid="42150" grpId="0"/>
      <p:bldP spid="42151" grpId="0"/>
      <p:bldP spid="42152" grpId="0"/>
      <p:bldP spid="42158" grpId="0" animBg="1"/>
      <p:bldP spid="42159" grpId="0" animBg="1"/>
      <p:bldP spid="42160" grpId="0" animBg="1"/>
      <p:bldP spid="42161" grpId="0" animBg="1"/>
      <p:bldP spid="42162" grpId="0" animBg="1"/>
      <p:bldP spid="42168" grpId="0" animBg="1"/>
      <p:bldP spid="42169" grpId="0" animBg="1"/>
      <p:bldP spid="42170" grpId="0" animBg="1"/>
      <p:bldP spid="42171" grpId="0" animBg="1"/>
      <p:bldP spid="42172" grpId="0"/>
      <p:bldP spid="42174" grpId="0"/>
      <p:bldP spid="42175" grpId="0"/>
      <p:bldP spid="42178" grpId="0"/>
      <p:bldP spid="42179" grpId="0" animBg="1"/>
      <p:bldP spid="42180" grpId="0"/>
      <p:bldP spid="42181" grpId="0"/>
      <p:bldP spid="42182" grpId="0"/>
      <p:bldP spid="42183" grpId="0"/>
      <p:bldP spid="42184" grpId="0" animBg="1"/>
      <p:bldP spid="42185" grpId="0" animBg="1"/>
      <p:bldP spid="42186" grpId="0" animBg="1"/>
      <p:bldP spid="42187" grpId="0"/>
      <p:bldP spid="42188" grpId="0"/>
      <p:bldP spid="42189" grpId="0"/>
      <p:bldP spid="42191" grpId="0" animBg="1"/>
      <p:bldP spid="42192" grpId="0" animBg="1"/>
      <p:bldP spid="42193" grpId="0"/>
      <p:bldP spid="42195" grpId="0" animBg="1"/>
      <p:bldP spid="42196" grpId="0"/>
      <p:bldP spid="42198" grpId="0" animBg="1"/>
      <p:bldP spid="42199" grpId="0"/>
      <p:bldP spid="42201" grpId="0"/>
      <p:bldP spid="12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179388" y="115888"/>
            <a:ext cx="8856662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cs-CZ" altLang="cs-CZ" sz="4000" b="1" u="sng"/>
              <a:t>Výpočet parametrů transformátoru 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250825" y="981075"/>
            <a:ext cx="8642350" cy="9144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446088" algn="l"/>
                <a:tab pos="2868613" algn="l"/>
                <a:tab pos="30511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446088" algn="l"/>
                <a:tab pos="2868613" algn="l"/>
                <a:tab pos="30511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446088" algn="l"/>
                <a:tab pos="2868613" algn="l"/>
                <a:tab pos="30511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446088" algn="l"/>
                <a:tab pos="2868613" algn="l"/>
                <a:tab pos="30511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446088" algn="l"/>
                <a:tab pos="2868613" algn="l"/>
                <a:tab pos="30511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2868613" algn="l"/>
                <a:tab pos="30511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2868613" algn="l"/>
                <a:tab pos="30511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2868613" algn="l"/>
                <a:tab pos="30511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2868613" algn="l"/>
                <a:tab pos="30511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400" b="1" u="sng" dirty="0"/>
              <a:t>1. 	Příčné parametry	-	R</a:t>
            </a:r>
            <a:r>
              <a:rPr lang="cs-CZ" altLang="cs-CZ" sz="2400" b="1" u="sng" baseline="-25000" dirty="0"/>
              <a:t>FE</a:t>
            </a:r>
            <a:r>
              <a:rPr lang="cs-CZ" altLang="cs-CZ" sz="2400" b="1" u="sng" dirty="0"/>
              <a:t>, X</a:t>
            </a:r>
            <a:r>
              <a:rPr lang="cs-CZ" altLang="cs-CZ" sz="2400" b="1" u="sng" baseline="-25000" dirty="0">
                <a:sym typeface="Symbol" panose="05050102010706020507" pitchFamily="18" charset="2"/>
              </a:rPr>
              <a:t>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 dirty="0">
                <a:sym typeface="Symbol" panose="05050102010706020507" pitchFamily="18" charset="2"/>
              </a:rPr>
              <a:t>	Vstupní hodnoty pro výpočet:	</a:t>
            </a:r>
            <a:r>
              <a:rPr lang="cs-CZ" altLang="cs-CZ" sz="2000" b="1" dirty="0" err="1">
                <a:sym typeface="Symbol" panose="05050102010706020507" pitchFamily="18" charset="2"/>
              </a:rPr>
              <a:t>S</a:t>
            </a:r>
            <a:r>
              <a:rPr lang="cs-CZ" altLang="cs-CZ" sz="2000" b="1" baseline="-25000" dirty="0" err="1">
                <a:sym typeface="Symbol" panose="05050102010706020507" pitchFamily="18" charset="2"/>
              </a:rPr>
              <a:t>n</a:t>
            </a:r>
            <a:r>
              <a:rPr lang="cs-CZ" altLang="cs-CZ" sz="2000" b="1" dirty="0">
                <a:sym typeface="Symbol" panose="05050102010706020507" pitchFamily="18" charset="2"/>
              </a:rPr>
              <a:t>, U</a:t>
            </a:r>
            <a:r>
              <a:rPr lang="cs-CZ" altLang="cs-CZ" sz="2000" b="1" baseline="-25000" dirty="0">
                <a:sym typeface="Symbol" panose="05050102010706020507" pitchFamily="18" charset="2"/>
              </a:rPr>
              <a:t>1n</a:t>
            </a:r>
            <a:r>
              <a:rPr lang="cs-CZ" altLang="cs-CZ" sz="2000" b="1" dirty="0">
                <a:sym typeface="Symbol" panose="05050102010706020507" pitchFamily="18" charset="2"/>
              </a:rPr>
              <a:t>, i</a:t>
            </a:r>
            <a:r>
              <a:rPr lang="cs-CZ" altLang="cs-CZ" sz="2000" b="1" baseline="-25000" dirty="0">
                <a:sym typeface="Symbol" panose="05050102010706020507" pitchFamily="18" charset="2"/>
              </a:rPr>
              <a:t>0%</a:t>
            </a:r>
            <a:r>
              <a:rPr lang="cs-CZ" altLang="cs-CZ" sz="2000" b="1" dirty="0">
                <a:sym typeface="Symbol" panose="05050102010706020507" pitchFamily="18" charset="2"/>
              </a:rPr>
              <a:t> (I</a:t>
            </a:r>
            <a:r>
              <a:rPr lang="cs-CZ" altLang="cs-CZ" sz="2000" b="1" baseline="-25000" dirty="0">
                <a:sym typeface="Symbol" panose="05050102010706020507" pitchFamily="18" charset="2"/>
              </a:rPr>
              <a:t>0</a:t>
            </a:r>
            <a:r>
              <a:rPr lang="cs-CZ" altLang="cs-CZ" sz="2000" b="1" dirty="0">
                <a:sym typeface="Symbol" panose="05050102010706020507" pitchFamily="18" charset="2"/>
              </a:rPr>
              <a:t>), P</a:t>
            </a:r>
            <a:r>
              <a:rPr lang="cs-CZ" altLang="cs-CZ" sz="2000" b="1" baseline="-25000" dirty="0">
                <a:sym typeface="Symbol" panose="05050102010706020507" pitchFamily="18" charset="2"/>
              </a:rPr>
              <a:t>0</a:t>
            </a:r>
            <a:endParaRPr lang="cs-CZ" altLang="cs-CZ" sz="2000" b="1" dirty="0">
              <a:sym typeface="Symbol" panose="05050102010706020507" pitchFamily="18" charset="2"/>
            </a:endParaRPr>
          </a:p>
        </p:txBody>
      </p:sp>
      <p:graphicFrame>
        <p:nvGraphicFramePr>
          <p:cNvPr id="45062" name="Object 6"/>
          <p:cNvGraphicFramePr>
            <a:graphicFrameLocks noGrp="1" noChangeAspect="1"/>
          </p:cNvGraphicFramePr>
          <p:nvPr>
            <p:ph sz="half" idx="1"/>
          </p:nvPr>
        </p:nvGraphicFramePr>
        <p:xfrm>
          <a:off x="5651500" y="2060575"/>
          <a:ext cx="2160588" cy="87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51" name="Rovnice" r:id="rId3" imgW="1066680" imgH="431640" progId="Equation.3">
                  <p:embed/>
                </p:oleObj>
              </mc:Choice>
              <mc:Fallback>
                <p:oleObj name="Rovnice" r:id="rId3" imgW="1066680" imgH="431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2060575"/>
                        <a:ext cx="2160588" cy="874713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175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4" name="Object 8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651500" y="3068638"/>
          <a:ext cx="2160588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52" name="Rovnice" r:id="rId5" imgW="1079280" imgH="533160" progId="Equation.3">
                  <p:embed/>
                </p:oleObj>
              </mc:Choice>
              <mc:Fallback>
                <p:oleObj name="Rovnice" r:id="rId5" imgW="1079280" imgH="53316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3068638"/>
                        <a:ext cx="2160588" cy="106680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175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7" name="Object 11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940425" y="4292600"/>
          <a:ext cx="1506538" cy="194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53" name="Rovnice" r:id="rId7" imgW="698400" imgH="901440" progId="Equation.3">
                  <p:embed/>
                </p:oleObj>
              </mc:Choice>
              <mc:Fallback>
                <p:oleObj name="Rovnice" r:id="rId7" imgW="698400" imgH="9014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425" y="4292600"/>
                        <a:ext cx="1506538" cy="1944688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175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323850" y="2060575"/>
            <a:ext cx="3671888" cy="3667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800" b="1" dirty="0"/>
              <a:t>a)	výpočet účiníku naprázdno</a:t>
            </a:r>
          </a:p>
        </p:txBody>
      </p: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323850" y="3068638"/>
            <a:ext cx="4103688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800" b="1" dirty="0"/>
              <a:t>b)	výpočet činné a jalové složky proudu</a:t>
            </a:r>
          </a:p>
        </p:txBody>
      </p:sp>
      <p:sp>
        <p:nvSpPr>
          <p:cNvPr id="45073" name="Text Box 17"/>
          <p:cNvSpPr txBox="1">
            <a:spLocks noChangeArrowheads="1"/>
          </p:cNvSpPr>
          <p:nvPr/>
        </p:nvSpPr>
        <p:spPr bwMode="auto">
          <a:xfrm>
            <a:off x="323850" y="4292600"/>
            <a:ext cx="4103688" cy="3667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800" b="1"/>
              <a:t>c)	výpočet příčných parametrů</a:t>
            </a:r>
          </a:p>
        </p:txBody>
      </p:sp>
      <p:sp>
        <p:nvSpPr>
          <p:cNvPr id="45074" name="AutoShape 18"/>
          <p:cNvSpPr>
            <a:spLocks noChangeArrowheads="1"/>
          </p:cNvSpPr>
          <p:nvPr/>
        </p:nvSpPr>
        <p:spPr bwMode="auto">
          <a:xfrm>
            <a:off x="4570413" y="2097088"/>
            <a:ext cx="865187" cy="287337"/>
          </a:xfrm>
          <a:prstGeom prst="rightArrow">
            <a:avLst>
              <a:gd name="adj1" fmla="val 50000"/>
              <a:gd name="adj2" fmla="val 75276"/>
            </a:avLst>
          </a:prstGeom>
          <a:solidFill>
            <a:srgbClr val="CCFFCC"/>
          </a:solidFill>
          <a:ln w="25400">
            <a:solidFill>
              <a:srgbClr val="008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5075" name="AutoShape 19"/>
          <p:cNvSpPr>
            <a:spLocks noChangeArrowheads="1"/>
          </p:cNvSpPr>
          <p:nvPr/>
        </p:nvSpPr>
        <p:spPr bwMode="auto">
          <a:xfrm>
            <a:off x="4572000" y="3068638"/>
            <a:ext cx="865188" cy="287337"/>
          </a:xfrm>
          <a:prstGeom prst="rightArrow">
            <a:avLst>
              <a:gd name="adj1" fmla="val 50000"/>
              <a:gd name="adj2" fmla="val 75276"/>
            </a:avLst>
          </a:prstGeom>
          <a:solidFill>
            <a:srgbClr val="CCFFCC"/>
          </a:solidFill>
          <a:ln w="25400">
            <a:solidFill>
              <a:srgbClr val="008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5076" name="AutoShape 20"/>
          <p:cNvSpPr>
            <a:spLocks noChangeArrowheads="1"/>
          </p:cNvSpPr>
          <p:nvPr/>
        </p:nvSpPr>
        <p:spPr bwMode="auto">
          <a:xfrm>
            <a:off x="4572000" y="4365625"/>
            <a:ext cx="865188" cy="287338"/>
          </a:xfrm>
          <a:prstGeom prst="rightArrow">
            <a:avLst>
              <a:gd name="adj1" fmla="val 50000"/>
              <a:gd name="adj2" fmla="val 75276"/>
            </a:avLst>
          </a:prstGeom>
          <a:solidFill>
            <a:srgbClr val="CCFFCC"/>
          </a:solidFill>
          <a:ln w="25400">
            <a:solidFill>
              <a:srgbClr val="008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5077" name="Text Box 21"/>
          <p:cNvSpPr txBox="1">
            <a:spLocks noChangeArrowheads="1"/>
          </p:cNvSpPr>
          <p:nvPr/>
        </p:nvSpPr>
        <p:spPr bwMode="auto">
          <a:xfrm>
            <a:off x="179388" y="5157788"/>
            <a:ext cx="5329237" cy="11906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cs-CZ" altLang="cs-CZ" sz="1800" b="1" u="sng"/>
              <a:t>Příklad</a:t>
            </a:r>
            <a:r>
              <a:rPr lang="cs-CZ" altLang="cs-CZ" sz="1800" b="1"/>
              <a:t>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800" b="1"/>
              <a:t>Vypočítejte příčné parametry transformátoru s výkonem 500 VA, převodem 230/48 V, proudem naprázdno 7% a výkonem naprázdno 12 W</a:t>
            </a:r>
          </a:p>
        </p:txBody>
      </p:sp>
      <p:sp>
        <p:nvSpPr>
          <p:cNvPr id="45078" name="Rectangle 22"/>
          <p:cNvSpPr>
            <a:spLocks noChangeArrowheads="1"/>
          </p:cNvSpPr>
          <p:nvPr/>
        </p:nvSpPr>
        <p:spPr bwMode="auto">
          <a:xfrm>
            <a:off x="4787900" y="1557338"/>
            <a:ext cx="2232025" cy="35877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5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0"/>
                                        <p:tgtEl>
                                          <p:spTgt spid="450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5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450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5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5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5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5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5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5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45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45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45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45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/>
      <p:bldP spid="45071" grpId="0"/>
      <p:bldP spid="45072" grpId="0"/>
      <p:bldP spid="45073" grpId="0"/>
      <p:bldP spid="45074" grpId="0" animBg="1"/>
      <p:bldP spid="45075" grpId="0" animBg="1"/>
      <p:bldP spid="45076" grpId="0" animBg="1"/>
      <p:bldP spid="45077" grpId="0"/>
      <p:bldP spid="45078" grpId="0" animBg="1"/>
      <p:bldP spid="45078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179388" y="115888"/>
            <a:ext cx="8856662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cs-CZ" altLang="cs-CZ" sz="4000" b="1" u="sng"/>
              <a:t>Výpočet parametrů transformátoru 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250825" y="981075"/>
            <a:ext cx="8642350" cy="9144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446088" algn="l"/>
                <a:tab pos="3406775" algn="l"/>
                <a:tab pos="3589338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446088" algn="l"/>
                <a:tab pos="3406775" algn="l"/>
                <a:tab pos="3589338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446088" algn="l"/>
                <a:tab pos="3406775" algn="l"/>
                <a:tab pos="3589338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446088" algn="l"/>
                <a:tab pos="3406775" algn="l"/>
                <a:tab pos="3589338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446088" algn="l"/>
                <a:tab pos="3406775" algn="l"/>
                <a:tab pos="3589338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3406775" algn="l"/>
                <a:tab pos="3589338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3406775" algn="l"/>
                <a:tab pos="3589338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3406775" algn="l"/>
                <a:tab pos="3589338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3406775" algn="l"/>
                <a:tab pos="3589338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400" b="1" u="sng"/>
              <a:t>2. 	Podélné parametry	-	R</a:t>
            </a:r>
            <a:r>
              <a:rPr lang="cs-CZ" altLang="cs-CZ" sz="2400" b="1" u="sng" baseline="-25000"/>
              <a:t>k</a:t>
            </a:r>
            <a:r>
              <a:rPr lang="cs-CZ" altLang="cs-CZ" sz="2400" b="1" u="sng"/>
              <a:t>, X</a:t>
            </a:r>
            <a:r>
              <a:rPr lang="cs-CZ" altLang="cs-CZ" sz="2400" b="1" u="sng" baseline="-25000">
                <a:sym typeface="Symbol" panose="05050102010706020507" pitchFamily="18" charset="2"/>
              </a:rPr>
              <a:t>k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>
                <a:sym typeface="Symbol" panose="05050102010706020507" pitchFamily="18" charset="2"/>
              </a:rPr>
              <a:t>	Vstupní hodnoty pro výpočet:	S</a:t>
            </a:r>
            <a:r>
              <a:rPr lang="cs-CZ" altLang="cs-CZ" sz="2000" b="1" baseline="-25000">
                <a:sym typeface="Symbol" panose="05050102010706020507" pitchFamily="18" charset="2"/>
              </a:rPr>
              <a:t>n</a:t>
            </a:r>
            <a:r>
              <a:rPr lang="cs-CZ" altLang="cs-CZ" sz="2000" b="1">
                <a:sym typeface="Symbol" panose="05050102010706020507" pitchFamily="18" charset="2"/>
              </a:rPr>
              <a:t>, U</a:t>
            </a:r>
            <a:r>
              <a:rPr lang="cs-CZ" altLang="cs-CZ" sz="2000" b="1" baseline="-25000">
                <a:sym typeface="Symbol" panose="05050102010706020507" pitchFamily="18" charset="2"/>
              </a:rPr>
              <a:t>1n</a:t>
            </a:r>
            <a:r>
              <a:rPr lang="cs-CZ" altLang="cs-CZ" sz="2000" b="1">
                <a:sym typeface="Symbol" panose="05050102010706020507" pitchFamily="18" charset="2"/>
              </a:rPr>
              <a:t>, u</a:t>
            </a:r>
            <a:r>
              <a:rPr lang="cs-CZ" altLang="cs-CZ" sz="2000" b="1" baseline="-25000">
                <a:sym typeface="Symbol" panose="05050102010706020507" pitchFamily="18" charset="2"/>
              </a:rPr>
              <a:t>k%</a:t>
            </a:r>
            <a:r>
              <a:rPr lang="cs-CZ" altLang="cs-CZ" sz="2000" b="1">
                <a:sym typeface="Symbol" panose="05050102010706020507" pitchFamily="18" charset="2"/>
              </a:rPr>
              <a:t> (z</a:t>
            </a:r>
            <a:r>
              <a:rPr lang="cs-CZ" altLang="cs-CZ" sz="2000" b="1" baseline="-25000">
                <a:sym typeface="Symbol" panose="05050102010706020507" pitchFamily="18" charset="2"/>
              </a:rPr>
              <a:t>k%</a:t>
            </a:r>
            <a:r>
              <a:rPr lang="cs-CZ" altLang="cs-CZ" sz="2000" b="1">
                <a:sym typeface="Symbol" panose="05050102010706020507" pitchFamily="18" charset="2"/>
              </a:rPr>
              <a:t>,U</a:t>
            </a:r>
            <a:r>
              <a:rPr lang="cs-CZ" altLang="cs-CZ" sz="2000" b="1" baseline="-25000">
                <a:sym typeface="Symbol" panose="05050102010706020507" pitchFamily="18" charset="2"/>
              </a:rPr>
              <a:t>k</a:t>
            </a:r>
            <a:r>
              <a:rPr lang="cs-CZ" altLang="cs-CZ" sz="2000" b="1">
                <a:sym typeface="Symbol" panose="05050102010706020507" pitchFamily="18" charset="2"/>
              </a:rPr>
              <a:t>), P</a:t>
            </a:r>
            <a:r>
              <a:rPr lang="cs-CZ" altLang="cs-CZ" sz="2000" b="1" baseline="-25000">
                <a:sym typeface="Symbol" panose="05050102010706020507" pitchFamily="18" charset="2"/>
              </a:rPr>
              <a:t>k</a:t>
            </a:r>
          </a:p>
        </p:txBody>
      </p:sp>
      <p:graphicFrame>
        <p:nvGraphicFramePr>
          <p:cNvPr id="49156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5676900" y="2060575"/>
          <a:ext cx="2109788" cy="87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39" name="Rovnice" r:id="rId3" imgW="1041120" imgH="431640" progId="Equation.3">
                  <p:embed/>
                </p:oleObj>
              </mc:Choice>
              <mc:Fallback>
                <p:oleObj name="Rovnice" r:id="rId3" imgW="104112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6900" y="2060575"/>
                        <a:ext cx="2109788" cy="874713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175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7" name="Object 5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689600" y="3068638"/>
          <a:ext cx="1474788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40" name="Rovnice" r:id="rId5" imgW="596880" imgH="431640" progId="Equation.3">
                  <p:embed/>
                </p:oleObj>
              </mc:Choice>
              <mc:Fallback>
                <p:oleObj name="Rovnice" r:id="rId5" imgW="596880" imgH="431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9600" y="3068638"/>
                        <a:ext cx="1474788" cy="106680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175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8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724525" y="4292600"/>
          <a:ext cx="2519363" cy="110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41" name="Rovnice" r:id="rId7" imgW="1041120" imgH="457200" progId="Equation.3">
                  <p:embed/>
                </p:oleObj>
              </mc:Choice>
              <mc:Fallback>
                <p:oleObj name="Rovnice" r:id="rId7" imgW="104112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525" y="4292600"/>
                        <a:ext cx="2519363" cy="1106488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175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611188" y="2060575"/>
            <a:ext cx="3384550" cy="3667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800" b="1"/>
              <a:t>a)	výpočet účiníku nakrátko</a:t>
            </a: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323850" y="3068638"/>
            <a:ext cx="3887788" cy="36671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800" b="1"/>
              <a:t>b)	výpočet impedance nakrátko</a:t>
            </a:r>
          </a:p>
        </p:txBody>
      </p:sp>
      <p:sp>
        <p:nvSpPr>
          <p:cNvPr id="49161" name="Text Box 9"/>
          <p:cNvSpPr txBox="1">
            <a:spLocks noChangeArrowheads="1"/>
          </p:cNvSpPr>
          <p:nvPr/>
        </p:nvSpPr>
        <p:spPr bwMode="auto">
          <a:xfrm>
            <a:off x="323850" y="4292600"/>
            <a:ext cx="3959225" cy="3667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800" b="1"/>
              <a:t>c)	výpočet podélných parametrů</a:t>
            </a:r>
          </a:p>
        </p:txBody>
      </p:sp>
      <p:sp>
        <p:nvSpPr>
          <p:cNvPr id="49162" name="AutoShape 10"/>
          <p:cNvSpPr>
            <a:spLocks noChangeArrowheads="1"/>
          </p:cNvSpPr>
          <p:nvPr/>
        </p:nvSpPr>
        <p:spPr bwMode="auto">
          <a:xfrm>
            <a:off x="4570413" y="2097088"/>
            <a:ext cx="865187" cy="287337"/>
          </a:xfrm>
          <a:prstGeom prst="rightArrow">
            <a:avLst>
              <a:gd name="adj1" fmla="val 50000"/>
              <a:gd name="adj2" fmla="val 75276"/>
            </a:avLst>
          </a:prstGeom>
          <a:solidFill>
            <a:srgbClr val="CCFFCC"/>
          </a:solidFill>
          <a:ln w="25400">
            <a:solidFill>
              <a:srgbClr val="008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9163" name="AutoShape 11"/>
          <p:cNvSpPr>
            <a:spLocks noChangeArrowheads="1"/>
          </p:cNvSpPr>
          <p:nvPr/>
        </p:nvSpPr>
        <p:spPr bwMode="auto">
          <a:xfrm>
            <a:off x="4572000" y="3068638"/>
            <a:ext cx="865188" cy="287337"/>
          </a:xfrm>
          <a:prstGeom prst="rightArrow">
            <a:avLst>
              <a:gd name="adj1" fmla="val 50000"/>
              <a:gd name="adj2" fmla="val 75276"/>
            </a:avLst>
          </a:prstGeom>
          <a:solidFill>
            <a:srgbClr val="CCFFCC"/>
          </a:solidFill>
          <a:ln w="25400">
            <a:solidFill>
              <a:srgbClr val="008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9164" name="AutoShape 12"/>
          <p:cNvSpPr>
            <a:spLocks noChangeArrowheads="1"/>
          </p:cNvSpPr>
          <p:nvPr/>
        </p:nvSpPr>
        <p:spPr bwMode="auto">
          <a:xfrm>
            <a:off x="4572000" y="4365625"/>
            <a:ext cx="865188" cy="287338"/>
          </a:xfrm>
          <a:prstGeom prst="rightArrow">
            <a:avLst>
              <a:gd name="adj1" fmla="val 50000"/>
              <a:gd name="adj2" fmla="val 75276"/>
            </a:avLst>
          </a:prstGeom>
          <a:solidFill>
            <a:srgbClr val="CCFFCC"/>
          </a:solidFill>
          <a:ln w="25400">
            <a:solidFill>
              <a:srgbClr val="008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9165" name="Text Box 13"/>
          <p:cNvSpPr txBox="1">
            <a:spLocks noChangeArrowheads="1"/>
          </p:cNvSpPr>
          <p:nvPr/>
        </p:nvSpPr>
        <p:spPr bwMode="auto">
          <a:xfrm>
            <a:off x="179388" y="5334000"/>
            <a:ext cx="5329237" cy="11906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cs-CZ" altLang="cs-CZ" sz="1800" b="1" u="sng"/>
              <a:t>Příklad</a:t>
            </a:r>
            <a:r>
              <a:rPr lang="cs-CZ" altLang="cs-CZ" sz="1800" b="1"/>
              <a:t>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800" b="1"/>
              <a:t>Vypočítejte podélné parametry transformátoru s výkonem 500 VA, převodem 230/48 V, napětím nakrátko 8% a výkonem nakrátko 36 W</a:t>
            </a:r>
          </a:p>
        </p:txBody>
      </p:sp>
      <p:sp>
        <p:nvSpPr>
          <p:cNvPr id="49166" name="Rectangle 14"/>
          <p:cNvSpPr>
            <a:spLocks noChangeArrowheads="1"/>
          </p:cNvSpPr>
          <p:nvPr/>
        </p:nvSpPr>
        <p:spPr bwMode="auto">
          <a:xfrm>
            <a:off x="4787900" y="1484313"/>
            <a:ext cx="2952750" cy="4318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9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2000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49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9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9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9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9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49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  <p:bldP spid="49159" grpId="0"/>
      <p:bldP spid="49160" grpId="0"/>
      <p:bldP spid="49161" grpId="0"/>
      <p:bldP spid="49162" grpId="0" animBg="1"/>
      <p:bldP spid="49163" grpId="0" animBg="1"/>
      <p:bldP spid="49164" grpId="0" animBg="1"/>
      <p:bldP spid="49165" grpId="0"/>
      <p:bldP spid="49166" grpId="0" animBg="1"/>
      <p:bldP spid="49166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179388" y="115888"/>
            <a:ext cx="8856662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cs-CZ" altLang="cs-CZ" sz="3600" b="1" u="sng"/>
              <a:t>Výpočet transformátoru z náhradního schématu </a:t>
            </a: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250825" y="1484313"/>
            <a:ext cx="86423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446088" algn="l"/>
                <a:tab pos="3406775" algn="l"/>
                <a:tab pos="3589338" algn="l"/>
                <a:tab pos="4217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446088" algn="l"/>
                <a:tab pos="3406775" algn="l"/>
                <a:tab pos="3589338" algn="l"/>
                <a:tab pos="4217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446088" algn="l"/>
                <a:tab pos="3406775" algn="l"/>
                <a:tab pos="3589338" algn="l"/>
                <a:tab pos="4217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446088" algn="l"/>
                <a:tab pos="3406775" algn="l"/>
                <a:tab pos="3589338" algn="l"/>
                <a:tab pos="4217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446088" algn="l"/>
                <a:tab pos="3406775" algn="l"/>
                <a:tab pos="3589338" algn="l"/>
                <a:tab pos="4217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3406775" algn="l"/>
                <a:tab pos="3589338" algn="l"/>
                <a:tab pos="4217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3406775" algn="l"/>
                <a:tab pos="3589338" algn="l"/>
                <a:tab pos="4217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3406775" algn="l"/>
                <a:tab pos="3589338" algn="l"/>
                <a:tab pos="4217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3406775" algn="l"/>
                <a:tab pos="3589338" algn="l"/>
                <a:tab pos="4217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>
                <a:sym typeface="Symbol" panose="05050102010706020507" pitchFamily="18" charset="2"/>
              </a:rPr>
              <a:t>Vstupní hodnoty pro výpočet:	S</a:t>
            </a:r>
            <a:r>
              <a:rPr lang="cs-CZ" altLang="cs-CZ" sz="2000" b="1" baseline="-25000">
                <a:sym typeface="Symbol" panose="05050102010706020507" pitchFamily="18" charset="2"/>
              </a:rPr>
              <a:t>n</a:t>
            </a:r>
            <a:r>
              <a:rPr lang="cs-CZ" altLang="cs-CZ" sz="2000" b="1">
                <a:sym typeface="Symbol" panose="05050102010706020507" pitchFamily="18" charset="2"/>
              </a:rPr>
              <a:t>, U</a:t>
            </a:r>
            <a:r>
              <a:rPr lang="cs-CZ" altLang="cs-CZ" sz="2000" b="1" baseline="-25000">
                <a:sym typeface="Symbol" panose="05050102010706020507" pitchFamily="18" charset="2"/>
              </a:rPr>
              <a:t>20</a:t>
            </a:r>
            <a:r>
              <a:rPr lang="cs-CZ" altLang="cs-CZ" sz="2000" b="1">
                <a:sym typeface="Symbol" panose="05050102010706020507" pitchFamily="18" charset="2"/>
              </a:rPr>
              <a:t>, U</a:t>
            </a:r>
            <a:r>
              <a:rPr lang="cs-CZ" altLang="cs-CZ" sz="2000" b="1" baseline="-25000">
                <a:sym typeface="Symbol" panose="05050102010706020507" pitchFamily="18" charset="2"/>
              </a:rPr>
              <a:t>1n</a:t>
            </a:r>
            <a:r>
              <a:rPr lang="cs-CZ" altLang="cs-CZ" sz="2000" b="1">
                <a:sym typeface="Symbol" panose="05050102010706020507" pitchFamily="18" charset="2"/>
              </a:rPr>
              <a:t>, Z, R</a:t>
            </a:r>
            <a:r>
              <a:rPr lang="cs-CZ" altLang="cs-CZ" sz="2000" b="1" baseline="-25000">
                <a:sym typeface="Symbol" panose="05050102010706020507" pitchFamily="18" charset="2"/>
              </a:rPr>
              <a:t>FE</a:t>
            </a:r>
            <a:r>
              <a:rPr lang="cs-CZ" altLang="cs-CZ" sz="2000" b="1">
                <a:sym typeface="Symbol" panose="05050102010706020507" pitchFamily="18" charset="2"/>
              </a:rPr>
              <a:t>, X</a:t>
            </a:r>
            <a:r>
              <a:rPr lang="cs-CZ" altLang="cs-CZ" sz="2000" b="1" baseline="-25000">
                <a:sym typeface="Symbol" panose="05050102010706020507" pitchFamily="18" charset="2"/>
              </a:rPr>
              <a:t></a:t>
            </a:r>
            <a:r>
              <a:rPr lang="cs-CZ" altLang="cs-CZ" sz="2000" b="1">
                <a:sym typeface="Symbol" panose="05050102010706020507" pitchFamily="18" charset="2"/>
              </a:rPr>
              <a:t>, R</a:t>
            </a:r>
            <a:r>
              <a:rPr lang="cs-CZ" altLang="cs-CZ" sz="2000" b="1" baseline="-25000">
                <a:sym typeface="Symbol" panose="05050102010706020507" pitchFamily="18" charset="2"/>
              </a:rPr>
              <a:t>k</a:t>
            </a:r>
            <a:r>
              <a:rPr lang="cs-CZ" altLang="cs-CZ" sz="2000" b="1">
                <a:sym typeface="Symbol" panose="05050102010706020507" pitchFamily="18" charset="2"/>
              </a:rPr>
              <a:t>, X</a:t>
            </a:r>
            <a:r>
              <a:rPr lang="cs-CZ" altLang="cs-CZ" sz="2000" b="1" baseline="-25000">
                <a:sym typeface="Symbol" panose="05050102010706020507" pitchFamily="18" charset="2"/>
              </a:rPr>
              <a:t>k</a:t>
            </a:r>
            <a:r>
              <a:rPr lang="cs-CZ" altLang="cs-CZ" sz="2000" b="1">
                <a:sym typeface="Symbol" panose="05050102010706020507" pitchFamily="18" charset="2"/>
              </a:rPr>
              <a:t>,  </a:t>
            </a:r>
            <a:endParaRPr lang="cs-CZ" altLang="cs-CZ" sz="2000" b="1" baseline="-25000">
              <a:sym typeface="Symbol" panose="05050102010706020507" pitchFamily="18" charset="2"/>
            </a:endParaRPr>
          </a:p>
        </p:txBody>
      </p:sp>
      <p:sp>
        <p:nvSpPr>
          <p:cNvPr id="50196" name="Text Box 20"/>
          <p:cNvSpPr txBox="1">
            <a:spLocks noChangeArrowheads="1"/>
          </p:cNvSpPr>
          <p:nvPr/>
        </p:nvSpPr>
        <p:spPr bwMode="auto">
          <a:xfrm>
            <a:off x="468313" y="2492375"/>
            <a:ext cx="3744912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/>
              <a:t>1.	Výpočet přepočteného výstupního napětí U</a:t>
            </a:r>
            <a:r>
              <a:rPr lang="cs-CZ" altLang="cs-CZ" sz="2000" b="1" baseline="-25000"/>
              <a:t>21</a:t>
            </a:r>
          </a:p>
        </p:txBody>
      </p:sp>
      <p:graphicFrame>
        <p:nvGraphicFramePr>
          <p:cNvPr id="50198" name="Object 22"/>
          <p:cNvGraphicFramePr>
            <a:graphicFrameLocks noChangeAspect="1"/>
          </p:cNvGraphicFramePr>
          <p:nvPr/>
        </p:nvGraphicFramePr>
        <p:xfrm>
          <a:off x="6045200" y="2276475"/>
          <a:ext cx="212725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80" name="Rovnice" r:id="rId3" imgW="939600" imgH="431640" progId="Equation.3">
                  <p:embed/>
                </p:oleObj>
              </mc:Choice>
              <mc:Fallback>
                <p:oleObj name="Rovnice" r:id="rId3" imgW="939600" imgH="43164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5200" y="2276475"/>
                        <a:ext cx="2127250" cy="97790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175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99" name="Text Box 23"/>
          <p:cNvSpPr txBox="1">
            <a:spLocks noChangeArrowheads="1"/>
          </p:cNvSpPr>
          <p:nvPr/>
        </p:nvSpPr>
        <p:spPr bwMode="auto">
          <a:xfrm>
            <a:off x="468313" y="3573463"/>
            <a:ext cx="3744912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/>
              <a:t>2.	Výpočet přepočtené zátěže napětí Z</a:t>
            </a:r>
            <a:r>
              <a:rPr lang="cs-CZ" altLang="cs-CZ" sz="2000" b="1" baseline="-25000"/>
              <a:t>21</a:t>
            </a:r>
          </a:p>
        </p:txBody>
      </p:sp>
      <p:graphicFrame>
        <p:nvGraphicFramePr>
          <p:cNvPr id="50200" name="Object 24"/>
          <p:cNvGraphicFramePr>
            <a:graphicFrameLocks noChangeAspect="1"/>
          </p:cNvGraphicFramePr>
          <p:nvPr/>
        </p:nvGraphicFramePr>
        <p:xfrm>
          <a:off x="6016625" y="3429000"/>
          <a:ext cx="2155825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81" name="Rovnice" r:id="rId5" imgW="1143000" imgH="507960" progId="Equation.3">
                  <p:embed/>
                </p:oleObj>
              </mc:Choice>
              <mc:Fallback>
                <p:oleObj name="Rovnice" r:id="rId5" imgW="1143000" imgH="50796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6625" y="3429000"/>
                        <a:ext cx="2155825" cy="95885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175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201" name="Text Box 25"/>
          <p:cNvSpPr txBox="1">
            <a:spLocks noChangeArrowheads="1"/>
          </p:cNvSpPr>
          <p:nvPr/>
        </p:nvSpPr>
        <p:spPr bwMode="auto">
          <a:xfrm>
            <a:off x="468313" y="4941888"/>
            <a:ext cx="3744912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/>
              <a:t>3.	Výpočet výstupní proudu zátěže  I</a:t>
            </a:r>
            <a:r>
              <a:rPr lang="cs-CZ" altLang="cs-CZ" sz="2000" b="1" baseline="-25000"/>
              <a:t>21</a:t>
            </a:r>
          </a:p>
        </p:txBody>
      </p:sp>
      <p:graphicFrame>
        <p:nvGraphicFramePr>
          <p:cNvPr id="50202" name="Object 26"/>
          <p:cNvGraphicFramePr>
            <a:graphicFrameLocks noChangeAspect="1"/>
          </p:cNvGraphicFramePr>
          <p:nvPr/>
        </p:nvGraphicFramePr>
        <p:xfrm>
          <a:off x="6011863" y="4508500"/>
          <a:ext cx="1368425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82" name="Rovnice" r:id="rId7" imgW="622080" imgH="431640" progId="Equation.3">
                  <p:embed/>
                </p:oleObj>
              </mc:Choice>
              <mc:Fallback>
                <p:oleObj name="Rovnice" r:id="rId7" imgW="622080" imgH="43164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1863" y="4508500"/>
                        <a:ext cx="1368425" cy="949325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175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203" name="AutoShape 27"/>
          <p:cNvSpPr>
            <a:spLocks noChangeArrowheads="1"/>
          </p:cNvSpPr>
          <p:nvPr/>
        </p:nvSpPr>
        <p:spPr bwMode="auto">
          <a:xfrm>
            <a:off x="4824413" y="2636838"/>
            <a:ext cx="865187" cy="287337"/>
          </a:xfrm>
          <a:prstGeom prst="rightArrow">
            <a:avLst>
              <a:gd name="adj1" fmla="val 50000"/>
              <a:gd name="adj2" fmla="val 75276"/>
            </a:avLst>
          </a:prstGeom>
          <a:solidFill>
            <a:srgbClr val="CCFFCC"/>
          </a:solidFill>
          <a:ln w="25400">
            <a:solidFill>
              <a:srgbClr val="008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0204" name="AutoShape 28"/>
          <p:cNvSpPr>
            <a:spLocks noChangeArrowheads="1"/>
          </p:cNvSpPr>
          <p:nvPr/>
        </p:nvSpPr>
        <p:spPr bwMode="auto">
          <a:xfrm>
            <a:off x="4822825" y="3789363"/>
            <a:ext cx="865188" cy="287337"/>
          </a:xfrm>
          <a:prstGeom prst="rightArrow">
            <a:avLst>
              <a:gd name="adj1" fmla="val 50000"/>
              <a:gd name="adj2" fmla="val 75276"/>
            </a:avLst>
          </a:prstGeom>
          <a:solidFill>
            <a:srgbClr val="CCFFCC"/>
          </a:solidFill>
          <a:ln w="25400">
            <a:solidFill>
              <a:srgbClr val="008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0205" name="AutoShape 29"/>
          <p:cNvSpPr>
            <a:spLocks noChangeArrowheads="1"/>
          </p:cNvSpPr>
          <p:nvPr/>
        </p:nvSpPr>
        <p:spPr bwMode="auto">
          <a:xfrm>
            <a:off x="4822825" y="4941888"/>
            <a:ext cx="865188" cy="287337"/>
          </a:xfrm>
          <a:prstGeom prst="rightArrow">
            <a:avLst>
              <a:gd name="adj1" fmla="val 50000"/>
              <a:gd name="adj2" fmla="val 75276"/>
            </a:avLst>
          </a:prstGeom>
          <a:solidFill>
            <a:srgbClr val="CCFFCC"/>
          </a:solidFill>
          <a:ln w="25400">
            <a:solidFill>
              <a:srgbClr val="008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0206" name="Text Box 30"/>
          <p:cNvSpPr txBox="1">
            <a:spLocks noChangeArrowheads="1"/>
          </p:cNvSpPr>
          <p:nvPr/>
        </p:nvSpPr>
        <p:spPr bwMode="auto">
          <a:xfrm>
            <a:off x="827088" y="5949950"/>
            <a:ext cx="7345362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 u="sng" dirty="0"/>
              <a:t>Do výpočtu se dosazuje proud I</a:t>
            </a:r>
            <a:r>
              <a:rPr lang="cs-CZ" altLang="cs-CZ" sz="2000" b="1" u="sng" baseline="-25000" dirty="0"/>
              <a:t>21</a:t>
            </a:r>
            <a:r>
              <a:rPr lang="cs-CZ" altLang="cs-CZ" sz="2000" b="1" u="sng" dirty="0"/>
              <a:t> záporný (spotřebitelský systém) podle náhradního schématu</a:t>
            </a:r>
          </a:p>
        </p:txBody>
      </p:sp>
      <p:sp>
        <p:nvSpPr>
          <p:cNvPr id="50207" name="Rectangle 31"/>
          <p:cNvSpPr>
            <a:spLocks noChangeArrowheads="1"/>
          </p:cNvSpPr>
          <p:nvPr/>
        </p:nvSpPr>
        <p:spPr bwMode="auto">
          <a:xfrm>
            <a:off x="4427538" y="1484313"/>
            <a:ext cx="3600450" cy="4318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30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0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0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0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50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50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0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0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0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50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50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50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0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50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50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50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50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50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50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50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50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50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50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50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50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  <p:bldP spid="50196" grpId="0"/>
      <p:bldP spid="50199" grpId="0"/>
      <p:bldP spid="50201" grpId="0"/>
      <p:bldP spid="50203" grpId="0" animBg="1"/>
      <p:bldP spid="50204" grpId="0" animBg="1"/>
      <p:bldP spid="50205" grpId="0" animBg="1"/>
      <p:bldP spid="50206" grpId="0"/>
      <p:bldP spid="50207" grpId="0" animBg="1"/>
      <p:bldP spid="50207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00" name="Group 80"/>
          <p:cNvGrpSpPr>
            <a:grpSpLocks/>
          </p:cNvGrpSpPr>
          <p:nvPr/>
        </p:nvGrpSpPr>
        <p:grpSpPr bwMode="auto">
          <a:xfrm>
            <a:off x="900113" y="1341438"/>
            <a:ext cx="7343775" cy="4572000"/>
            <a:chOff x="567" y="845"/>
            <a:chExt cx="4626" cy="2880"/>
          </a:xfrm>
        </p:grpSpPr>
        <p:sp>
          <p:nvSpPr>
            <p:cNvPr id="5137" name="Line 17"/>
            <p:cNvSpPr>
              <a:spLocks noChangeShapeType="1"/>
            </p:cNvSpPr>
            <p:nvPr/>
          </p:nvSpPr>
          <p:spPr bwMode="auto">
            <a:xfrm rot="5400000">
              <a:off x="1259" y="2285"/>
              <a:ext cx="2880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6" name="Line 16"/>
            <p:cNvSpPr>
              <a:spLocks noChangeShapeType="1"/>
            </p:cNvSpPr>
            <p:nvPr/>
          </p:nvSpPr>
          <p:spPr bwMode="auto">
            <a:xfrm>
              <a:off x="567" y="2659"/>
              <a:ext cx="4626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79388" y="188913"/>
            <a:ext cx="86868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cs-CZ" altLang="cs-CZ" sz="3600" b="1" u="sng"/>
              <a:t>Zásady kreslení fázorových diagramů</a:t>
            </a:r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 rot="16200000">
            <a:off x="3096419" y="3032919"/>
            <a:ext cx="2376488" cy="0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4211638" y="1916113"/>
            <a:ext cx="431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en-US" altLang="cs-CZ" sz="2000" b="1">
                <a:cs typeface="Arial" panose="020B0604020202020204" pitchFamily="34" charset="0"/>
              </a:rPr>
              <a:t>Û</a:t>
            </a:r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>
            <a:off x="4284663" y="4221163"/>
            <a:ext cx="1225550" cy="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 rot="10800000">
            <a:off x="3059113" y="4221163"/>
            <a:ext cx="1225550" cy="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 rot="2700000">
            <a:off x="4103688" y="4652963"/>
            <a:ext cx="1225550" cy="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 rot="5400000">
            <a:off x="3671888" y="4833938"/>
            <a:ext cx="1225550" cy="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 rot="8100000">
            <a:off x="3238500" y="4652963"/>
            <a:ext cx="1225550" cy="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 rot="13500000">
            <a:off x="3238500" y="3789363"/>
            <a:ext cx="1225550" cy="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 rot="18900000">
            <a:off x="4067175" y="3806825"/>
            <a:ext cx="1225550" cy="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4140200" y="1268413"/>
            <a:ext cx="1439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/>
              <a:t>reálná osa</a:t>
            </a:r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250825" y="4221163"/>
            <a:ext cx="12969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/>
              <a:t>imaginární osa</a:t>
            </a:r>
          </a:p>
        </p:txBody>
      </p:sp>
      <p:sp>
        <p:nvSpPr>
          <p:cNvPr id="5140" name="Line 20"/>
          <p:cNvSpPr>
            <a:spLocks noChangeShapeType="1"/>
          </p:cNvSpPr>
          <p:nvPr/>
        </p:nvSpPr>
        <p:spPr bwMode="auto">
          <a:xfrm flipV="1">
            <a:off x="8243888" y="2420938"/>
            <a:ext cx="0" cy="1800225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 type="oval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8174038" y="2565400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cs-CZ" altLang="cs-CZ" sz="2400" b="1"/>
              <a:t>P</a:t>
            </a:r>
            <a:r>
              <a:rPr lang="cs-CZ" altLang="cs-CZ" sz="2400" b="1" baseline="-25000"/>
              <a:t>S</a:t>
            </a:r>
          </a:p>
        </p:txBody>
      </p:sp>
      <p:sp>
        <p:nvSpPr>
          <p:cNvPr id="5142" name="Line 22"/>
          <p:cNvSpPr>
            <a:spLocks noChangeShapeType="1"/>
          </p:cNvSpPr>
          <p:nvPr/>
        </p:nvSpPr>
        <p:spPr bwMode="auto">
          <a:xfrm rot="10800000" flipV="1">
            <a:off x="8243888" y="4221163"/>
            <a:ext cx="0" cy="1800225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 type="oval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8174038" y="5445125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cs-CZ" altLang="cs-CZ" sz="2400" b="1"/>
              <a:t>P</a:t>
            </a:r>
            <a:r>
              <a:rPr lang="cs-CZ" altLang="cs-CZ" sz="2400" b="1" baseline="-25000"/>
              <a:t>G</a:t>
            </a:r>
          </a:p>
        </p:txBody>
      </p:sp>
      <p:grpSp>
        <p:nvGrpSpPr>
          <p:cNvPr id="5147" name="Group 27"/>
          <p:cNvGrpSpPr>
            <a:grpSpLocks/>
          </p:cNvGrpSpPr>
          <p:nvPr/>
        </p:nvGrpSpPr>
        <p:grpSpPr bwMode="auto">
          <a:xfrm>
            <a:off x="3995738" y="5338763"/>
            <a:ext cx="215900" cy="1258887"/>
            <a:chOff x="2472" y="3249"/>
            <a:chExt cx="136" cy="793"/>
          </a:xfrm>
        </p:grpSpPr>
        <p:sp>
          <p:nvSpPr>
            <p:cNvPr id="5144" name="Rectangle 24"/>
            <p:cNvSpPr>
              <a:spLocks noChangeAspect="1" noChangeArrowheads="1"/>
            </p:cNvSpPr>
            <p:nvPr/>
          </p:nvSpPr>
          <p:spPr bwMode="auto">
            <a:xfrm>
              <a:off x="2472" y="3476"/>
              <a:ext cx="136" cy="340"/>
            </a:xfrm>
            <a:prstGeom prst="rect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45" name="Line 25"/>
            <p:cNvSpPr>
              <a:spLocks noChangeShapeType="1"/>
            </p:cNvSpPr>
            <p:nvPr/>
          </p:nvSpPr>
          <p:spPr bwMode="auto">
            <a:xfrm>
              <a:off x="2540" y="3249"/>
              <a:ext cx="0" cy="22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6" name="Line 26"/>
            <p:cNvSpPr>
              <a:spLocks noChangeShapeType="1"/>
            </p:cNvSpPr>
            <p:nvPr/>
          </p:nvSpPr>
          <p:spPr bwMode="auto">
            <a:xfrm>
              <a:off x="2540" y="3815"/>
              <a:ext cx="0" cy="22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5148" name="Group 28"/>
          <p:cNvGrpSpPr>
            <a:grpSpLocks/>
          </p:cNvGrpSpPr>
          <p:nvPr/>
        </p:nvGrpSpPr>
        <p:grpSpPr bwMode="auto">
          <a:xfrm>
            <a:off x="3924300" y="1125538"/>
            <a:ext cx="215900" cy="1258887"/>
            <a:chOff x="2472" y="3249"/>
            <a:chExt cx="136" cy="793"/>
          </a:xfrm>
        </p:grpSpPr>
        <p:sp>
          <p:nvSpPr>
            <p:cNvPr id="5149" name="Rectangle 29"/>
            <p:cNvSpPr>
              <a:spLocks noChangeAspect="1" noChangeArrowheads="1"/>
            </p:cNvSpPr>
            <p:nvPr/>
          </p:nvSpPr>
          <p:spPr bwMode="auto">
            <a:xfrm>
              <a:off x="2472" y="3476"/>
              <a:ext cx="136" cy="340"/>
            </a:xfrm>
            <a:prstGeom prst="rect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50" name="Line 30"/>
            <p:cNvSpPr>
              <a:spLocks noChangeShapeType="1"/>
            </p:cNvSpPr>
            <p:nvPr/>
          </p:nvSpPr>
          <p:spPr bwMode="auto">
            <a:xfrm>
              <a:off x="2540" y="3249"/>
              <a:ext cx="0" cy="22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51" name="Line 31"/>
            <p:cNvSpPr>
              <a:spLocks noChangeShapeType="1"/>
            </p:cNvSpPr>
            <p:nvPr/>
          </p:nvSpPr>
          <p:spPr bwMode="auto">
            <a:xfrm>
              <a:off x="2540" y="3815"/>
              <a:ext cx="0" cy="22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5161" name="Group 41"/>
          <p:cNvGrpSpPr>
            <a:grpSpLocks/>
          </p:cNvGrpSpPr>
          <p:nvPr/>
        </p:nvGrpSpPr>
        <p:grpSpPr bwMode="auto">
          <a:xfrm>
            <a:off x="1547813" y="4292600"/>
            <a:ext cx="1296987" cy="146050"/>
            <a:chOff x="385" y="3611"/>
            <a:chExt cx="817" cy="92"/>
          </a:xfrm>
        </p:grpSpPr>
        <p:sp>
          <p:nvSpPr>
            <p:cNvPr id="5153" name="Arc 33"/>
            <p:cNvSpPr>
              <a:spLocks noChangeAspect="1"/>
            </p:cNvSpPr>
            <p:nvPr/>
          </p:nvSpPr>
          <p:spPr bwMode="auto">
            <a:xfrm>
              <a:off x="612" y="3612"/>
              <a:ext cx="91" cy="9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54" name="Arc 34"/>
            <p:cNvSpPr>
              <a:spLocks noChangeAspect="1"/>
            </p:cNvSpPr>
            <p:nvPr/>
          </p:nvSpPr>
          <p:spPr bwMode="auto">
            <a:xfrm rot="16200000">
              <a:off x="521" y="3611"/>
              <a:ext cx="91" cy="9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55" name="Arc 35"/>
            <p:cNvSpPr>
              <a:spLocks noChangeAspect="1"/>
            </p:cNvSpPr>
            <p:nvPr/>
          </p:nvSpPr>
          <p:spPr bwMode="auto">
            <a:xfrm rot="16200000">
              <a:off x="703" y="3612"/>
              <a:ext cx="91" cy="9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56" name="Arc 36"/>
            <p:cNvSpPr>
              <a:spLocks noChangeAspect="1"/>
            </p:cNvSpPr>
            <p:nvPr/>
          </p:nvSpPr>
          <p:spPr bwMode="auto">
            <a:xfrm>
              <a:off x="793" y="3612"/>
              <a:ext cx="91" cy="9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57" name="Arc 37"/>
            <p:cNvSpPr>
              <a:spLocks noChangeAspect="1"/>
            </p:cNvSpPr>
            <p:nvPr/>
          </p:nvSpPr>
          <p:spPr bwMode="auto">
            <a:xfrm>
              <a:off x="975" y="3612"/>
              <a:ext cx="91" cy="9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58" name="Arc 38"/>
            <p:cNvSpPr>
              <a:spLocks noChangeAspect="1"/>
            </p:cNvSpPr>
            <p:nvPr/>
          </p:nvSpPr>
          <p:spPr bwMode="auto">
            <a:xfrm rot="16200000">
              <a:off x="884" y="3612"/>
              <a:ext cx="91" cy="9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59" name="Line 39"/>
            <p:cNvSpPr>
              <a:spLocks noChangeShapeType="1"/>
            </p:cNvSpPr>
            <p:nvPr/>
          </p:nvSpPr>
          <p:spPr bwMode="auto">
            <a:xfrm flipH="1">
              <a:off x="385" y="3702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60" name="Line 40"/>
            <p:cNvSpPr>
              <a:spLocks noChangeShapeType="1"/>
            </p:cNvSpPr>
            <p:nvPr/>
          </p:nvSpPr>
          <p:spPr bwMode="auto">
            <a:xfrm flipH="1">
              <a:off x="1066" y="3702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5162" name="Group 42"/>
          <p:cNvGrpSpPr>
            <a:grpSpLocks/>
          </p:cNvGrpSpPr>
          <p:nvPr/>
        </p:nvGrpSpPr>
        <p:grpSpPr bwMode="auto">
          <a:xfrm>
            <a:off x="5795963" y="4003675"/>
            <a:ext cx="1296987" cy="146050"/>
            <a:chOff x="385" y="3611"/>
            <a:chExt cx="817" cy="92"/>
          </a:xfrm>
        </p:grpSpPr>
        <p:sp>
          <p:nvSpPr>
            <p:cNvPr id="5163" name="Arc 43"/>
            <p:cNvSpPr>
              <a:spLocks noChangeAspect="1"/>
            </p:cNvSpPr>
            <p:nvPr/>
          </p:nvSpPr>
          <p:spPr bwMode="auto">
            <a:xfrm>
              <a:off x="612" y="3612"/>
              <a:ext cx="91" cy="9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64" name="Arc 44"/>
            <p:cNvSpPr>
              <a:spLocks noChangeAspect="1"/>
            </p:cNvSpPr>
            <p:nvPr/>
          </p:nvSpPr>
          <p:spPr bwMode="auto">
            <a:xfrm rot="16200000">
              <a:off x="521" y="3611"/>
              <a:ext cx="91" cy="9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65" name="Arc 45"/>
            <p:cNvSpPr>
              <a:spLocks noChangeAspect="1"/>
            </p:cNvSpPr>
            <p:nvPr/>
          </p:nvSpPr>
          <p:spPr bwMode="auto">
            <a:xfrm rot="16200000">
              <a:off x="703" y="3612"/>
              <a:ext cx="91" cy="9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66" name="Arc 46"/>
            <p:cNvSpPr>
              <a:spLocks noChangeAspect="1"/>
            </p:cNvSpPr>
            <p:nvPr/>
          </p:nvSpPr>
          <p:spPr bwMode="auto">
            <a:xfrm>
              <a:off x="793" y="3612"/>
              <a:ext cx="91" cy="9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67" name="Arc 47"/>
            <p:cNvSpPr>
              <a:spLocks noChangeAspect="1"/>
            </p:cNvSpPr>
            <p:nvPr/>
          </p:nvSpPr>
          <p:spPr bwMode="auto">
            <a:xfrm>
              <a:off x="975" y="3612"/>
              <a:ext cx="91" cy="9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68" name="Arc 48"/>
            <p:cNvSpPr>
              <a:spLocks noChangeAspect="1"/>
            </p:cNvSpPr>
            <p:nvPr/>
          </p:nvSpPr>
          <p:spPr bwMode="auto">
            <a:xfrm rot="16200000">
              <a:off x="884" y="3612"/>
              <a:ext cx="91" cy="9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69" name="Line 49"/>
            <p:cNvSpPr>
              <a:spLocks noChangeShapeType="1"/>
            </p:cNvSpPr>
            <p:nvPr/>
          </p:nvSpPr>
          <p:spPr bwMode="auto">
            <a:xfrm flipH="1">
              <a:off x="385" y="3702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70" name="Line 50"/>
            <p:cNvSpPr>
              <a:spLocks noChangeShapeType="1"/>
            </p:cNvSpPr>
            <p:nvPr/>
          </p:nvSpPr>
          <p:spPr bwMode="auto">
            <a:xfrm flipH="1">
              <a:off x="1066" y="3702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5178" name="Group 58"/>
          <p:cNvGrpSpPr>
            <a:grpSpLocks/>
          </p:cNvGrpSpPr>
          <p:nvPr/>
        </p:nvGrpSpPr>
        <p:grpSpPr bwMode="auto">
          <a:xfrm>
            <a:off x="1763713" y="3716338"/>
            <a:ext cx="695325" cy="431800"/>
            <a:chOff x="537" y="3612"/>
            <a:chExt cx="438" cy="272"/>
          </a:xfrm>
        </p:grpSpPr>
        <p:sp>
          <p:nvSpPr>
            <p:cNvPr id="5171" name="Line 51"/>
            <p:cNvSpPr>
              <a:spLocks noChangeShapeType="1"/>
            </p:cNvSpPr>
            <p:nvPr/>
          </p:nvSpPr>
          <p:spPr bwMode="auto">
            <a:xfrm>
              <a:off x="725" y="3612"/>
              <a:ext cx="0" cy="13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72" name="Line 52"/>
            <p:cNvSpPr>
              <a:spLocks noChangeShapeType="1"/>
            </p:cNvSpPr>
            <p:nvPr/>
          </p:nvSpPr>
          <p:spPr bwMode="auto">
            <a:xfrm>
              <a:off x="725" y="3748"/>
              <a:ext cx="0" cy="13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73" name="Line 53"/>
            <p:cNvSpPr>
              <a:spLocks noChangeShapeType="1"/>
            </p:cNvSpPr>
            <p:nvPr/>
          </p:nvSpPr>
          <p:spPr bwMode="auto">
            <a:xfrm>
              <a:off x="793" y="3612"/>
              <a:ext cx="0" cy="13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74" name="Line 54"/>
            <p:cNvSpPr>
              <a:spLocks noChangeShapeType="1"/>
            </p:cNvSpPr>
            <p:nvPr/>
          </p:nvSpPr>
          <p:spPr bwMode="auto">
            <a:xfrm>
              <a:off x="793" y="3748"/>
              <a:ext cx="0" cy="13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76" name="Line 56"/>
            <p:cNvSpPr>
              <a:spLocks noChangeShapeType="1"/>
            </p:cNvSpPr>
            <p:nvPr/>
          </p:nvSpPr>
          <p:spPr bwMode="auto">
            <a:xfrm>
              <a:off x="537" y="3748"/>
              <a:ext cx="18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77" name="Line 57"/>
            <p:cNvSpPr>
              <a:spLocks noChangeShapeType="1"/>
            </p:cNvSpPr>
            <p:nvPr/>
          </p:nvSpPr>
          <p:spPr bwMode="auto">
            <a:xfrm>
              <a:off x="793" y="3748"/>
              <a:ext cx="18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5179" name="Group 59"/>
          <p:cNvGrpSpPr>
            <a:grpSpLocks/>
          </p:cNvGrpSpPr>
          <p:nvPr/>
        </p:nvGrpSpPr>
        <p:grpSpPr bwMode="auto">
          <a:xfrm>
            <a:off x="6084888" y="4292600"/>
            <a:ext cx="695325" cy="431800"/>
            <a:chOff x="537" y="3612"/>
            <a:chExt cx="438" cy="272"/>
          </a:xfrm>
        </p:grpSpPr>
        <p:sp>
          <p:nvSpPr>
            <p:cNvPr id="5180" name="Line 60"/>
            <p:cNvSpPr>
              <a:spLocks noChangeShapeType="1"/>
            </p:cNvSpPr>
            <p:nvPr/>
          </p:nvSpPr>
          <p:spPr bwMode="auto">
            <a:xfrm>
              <a:off x="725" y="3612"/>
              <a:ext cx="0" cy="13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81" name="Line 61"/>
            <p:cNvSpPr>
              <a:spLocks noChangeShapeType="1"/>
            </p:cNvSpPr>
            <p:nvPr/>
          </p:nvSpPr>
          <p:spPr bwMode="auto">
            <a:xfrm>
              <a:off x="725" y="3748"/>
              <a:ext cx="0" cy="13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82" name="Line 62"/>
            <p:cNvSpPr>
              <a:spLocks noChangeShapeType="1"/>
            </p:cNvSpPr>
            <p:nvPr/>
          </p:nvSpPr>
          <p:spPr bwMode="auto">
            <a:xfrm>
              <a:off x="793" y="3612"/>
              <a:ext cx="0" cy="13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83" name="Line 63"/>
            <p:cNvSpPr>
              <a:spLocks noChangeShapeType="1"/>
            </p:cNvSpPr>
            <p:nvPr/>
          </p:nvSpPr>
          <p:spPr bwMode="auto">
            <a:xfrm>
              <a:off x="793" y="3748"/>
              <a:ext cx="0" cy="13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84" name="Line 64"/>
            <p:cNvSpPr>
              <a:spLocks noChangeShapeType="1"/>
            </p:cNvSpPr>
            <p:nvPr/>
          </p:nvSpPr>
          <p:spPr bwMode="auto">
            <a:xfrm>
              <a:off x="537" y="3748"/>
              <a:ext cx="18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85" name="Line 65"/>
            <p:cNvSpPr>
              <a:spLocks noChangeShapeType="1"/>
            </p:cNvSpPr>
            <p:nvPr/>
          </p:nvSpPr>
          <p:spPr bwMode="auto">
            <a:xfrm>
              <a:off x="793" y="3748"/>
              <a:ext cx="18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86" name="Text Box 66"/>
          <p:cNvSpPr txBox="1">
            <a:spLocks noChangeArrowheads="1"/>
          </p:cNvSpPr>
          <p:nvPr/>
        </p:nvSpPr>
        <p:spPr bwMode="auto">
          <a:xfrm>
            <a:off x="4283075" y="2744788"/>
            <a:ext cx="3603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2000" b="1"/>
              <a:t>I</a:t>
            </a:r>
            <a:r>
              <a:rPr lang="cs-CZ" altLang="cs-CZ" sz="2000" b="1" baseline="-25000"/>
              <a:t>1</a:t>
            </a:r>
          </a:p>
        </p:txBody>
      </p:sp>
      <p:sp>
        <p:nvSpPr>
          <p:cNvPr id="5187" name="Text Box 67"/>
          <p:cNvSpPr txBox="1">
            <a:spLocks noChangeArrowheads="1"/>
          </p:cNvSpPr>
          <p:nvPr/>
        </p:nvSpPr>
        <p:spPr bwMode="auto">
          <a:xfrm>
            <a:off x="5075238" y="3032125"/>
            <a:ext cx="3603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2000" b="1"/>
              <a:t>I</a:t>
            </a:r>
            <a:r>
              <a:rPr lang="cs-CZ" altLang="cs-CZ" sz="2000" b="1" baseline="-25000"/>
              <a:t>2</a:t>
            </a:r>
          </a:p>
        </p:txBody>
      </p:sp>
      <p:sp>
        <p:nvSpPr>
          <p:cNvPr id="5188" name="Text Box 68"/>
          <p:cNvSpPr txBox="1">
            <a:spLocks noChangeArrowheads="1"/>
          </p:cNvSpPr>
          <p:nvPr/>
        </p:nvSpPr>
        <p:spPr bwMode="auto">
          <a:xfrm>
            <a:off x="2843213" y="3789363"/>
            <a:ext cx="3603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2000" b="1"/>
              <a:t>I</a:t>
            </a:r>
            <a:r>
              <a:rPr lang="cs-CZ" altLang="cs-CZ" sz="2000" b="1" baseline="-25000"/>
              <a:t>7</a:t>
            </a:r>
          </a:p>
        </p:txBody>
      </p:sp>
      <p:sp>
        <p:nvSpPr>
          <p:cNvPr id="5189" name="Text Box 69"/>
          <p:cNvSpPr txBox="1">
            <a:spLocks noChangeArrowheads="1"/>
          </p:cNvSpPr>
          <p:nvPr/>
        </p:nvSpPr>
        <p:spPr bwMode="auto">
          <a:xfrm>
            <a:off x="3132138" y="2960688"/>
            <a:ext cx="3603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2000" b="1"/>
              <a:t>I</a:t>
            </a:r>
            <a:r>
              <a:rPr lang="cs-CZ" altLang="cs-CZ" sz="2000" b="1" baseline="-25000"/>
              <a:t>8</a:t>
            </a:r>
          </a:p>
        </p:txBody>
      </p:sp>
      <p:sp>
        <p:nvSpPr>
          <p:cNvPr id="5190" name="Text Box 70"/>
          <p:cNvSpPr txBox="1">
            <a:spLocks noChangeArrowheads="1"/>
          </p:cNvSpPr>
          <p:nvPr/>
        </p:nvSpPr>
        <p:spPr bwMode="auto">
          <a:xfrm>
            <a:off x="3203575" y="4976813"/>
            <a:ext cx="3603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2000" b="1"/>
              <a:t>I</a:t>
            </a:r>
            <a:r>
              <a:rPr lang="cs-CZ" altLang="cs-CZ" sz="2000" b="1" baseline="-25000"/>
              <a:t>6</a:t>
            </a:r>
          </a:p>
        </p:txBody>
      </p:sp>
      <p:sp>
        <p:nvSpPr>
          <p:cNvPr id="5192" name="Text Box 72"/>
          <p:cNvSpPr txBox="1">
            <a:spLocks noChangeArrowheads="1"/>
          </p:cNvSpPr>
          <p:nvPr/>
        </p:nvSpPr>
        <p:spPr bwMode="auto">
          <a:xfrm>
            <a:off x="4211638" y="5300663"/>
            <a:ext cx="3603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2000" b="1"/>
              <a:t>I</a:t>
            </a:r>
            <a:r>
              <a:rPr lang="cs-CZ" altLang="cs-CZ" sz="2000" b="1" baseline="-25000"/>
              <a:t>5</a:t>
            </a:r>
          </a:p>
        </p:txBody>
      </p:sp>
      <p:sp>
        <p:nvSpPr>
          <p:cNvPr id="5193" name="Text Box 73"/>
          <p:cNvSpPr txBox="1">
            <a:spLocks noChangeArrowheads="1"/>
          </p:cNvSpPr>
          <p:nvPr/>
        </p:nvSpPr>
        <p:spPr bwMode="auto">
          <a:xfrm>
            <a:off x="5364163" y="3789363"/>
            <a:ext cx="3603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2000" b="1"/>
              <a:t>I</a:t>
            </a:r>
            <a:r>
              <a:rPr lang="cs-CZ" altLang="cs-CZ" sz="2000" b="1" baseline="-25000"/>
              <a:t>3</a:t>
            </a:r>
          </a:p>
        </p:txBody>
      </p:sp>
      <p:sp>
        <p:nvSpPr>
          <p:cNvPr id="5194" name="Text Box 74"/>
          <p:cNvSpPr txBox="1">
            <a:spLocks noChangeArrowheads="1"/>
          </p:cNvSpPr>
          <p:nvPr/>
        </p:nvSpPr>
        <p:spPr bwMode="auto">
          <a:xfrm>
            <a:off x="5076825" y="4868863"/>
            <a:ext cx="3603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2000" b="1"/>
              <a:t>I</a:t>
            </a:r>
            <a:r>
              <a:rPr lang="cs-CZ" altLang="cs-CZ" sz="2000" b="1" baseline="-25000"/>
              <a:t>4</a:t>
            </a:r>
          </a:p>
        </p:txBody>
      </p:sp>
      <p:sp>
        <p:nvSpPr>
          <p:cNvPr id="5195" name="Line 75"/>
          <p:cNvSpPr>
            <a:spLocks noChangeShapeType="1"/>
          </p:cNvSpPr>
          <p:nvPr/>
        </p:nvSpPr>
        <p:spPr bwMode="auto">
          <a:xfrm rot="16200000">
            <a:off x="3671888" y="3609975"/>
            <a:ext cx="1225550" cy="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96" name="Text Box 76"/>
          <p:cNvSpPr txBox="1">
            <a:spLocks noChangeArrowheads="1"/>
          </p:cNvSpPr>
          <p:nvPr/>
        </p:nvSpPr>
        <p:spPr bwMode="auto">
          <a:xfrm>
            <a:off x="6083300" y="1268413"/>
            <a:ext cx="2376488" cy="91598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>
              <a:spcBef>
                <a:spcPct val="0"/>
              </a:spcBef>
              <a:tabLst>
                <a:tab pos="536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>
              <a:spcBef>
                <a:spcPct val="0"/>
              </a:spcBef>
              <a:tabLst>
                <a:tab pos="536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536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536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536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800" b="1"/>
              <a:t>I</a:t>
            </a:r>
            <a:r>
              <a:rPr lang="cs-CZ" altLang="cs-CZ" sz="1800" b="1" baseline="-25000"/>
              <a:t>1</a:t>
            </a:r>
            <a:r>
              <a:rPr lang="cs-CZ" altLang="cs-CZ" sz="1800" b="1"/>
              <a:t>	-	spotřebič, R</a:t>
            </a:r>
          </a:p>
          <a:p>
            <a:pPr>
              <a:buFontTx/>
              <a:buNone/>
            </a:pPr>
            <a:r>
              <a:rPr lang="cs-CZ" altLang="cs-CZ" sz="1800" b="1"/>
              <a:t>I</a:t>
            </a:r>
            <a:r>
              <a:rPr lang="cs-CZ" altLang="cs-CZ" sz="1800" b="1" baseline="-25000"/>
              <a:t>2</a:t>
            </a:r>
            <a:r>
              <a:rPr lang="cs-CZ" altLang="cs-CZ" sz="1800" b="1"/>
              <a:t>	-	spotřebič, RL</a:t>
            </a:r>
          </a:p>
          <a:p>
            <a:pPr>
              <a:buFontTx/>
              <a:buNone/>
            </a:pPr>
            <a:r>
              <a:rPr lang="cs-CZ" altLang="cs-CZ" sz="1800" b="1"/>
              <a:t>I</a:t>
            </a:r>
            <a:r>
              <a:rPr lang="cs-CZ" altLang="cs-CZ" sz="1800" b="1" baseline="-25000"/>
              <a:t>3</a:t>
            </a:r>
            <a:r>
              <a:rPr lang="cs-CZ" altLang="cs-CZ" sz="1800" b="1"/>
              <a:t>	-	spotřebič L</a:t>
            </a:r>
          </a:p>
        </p:txBody>
      </p:sp>
      <p:sp>
        <p:nvSpPr>
          <p:cNvPr id="5197" name="Text Box 77"/>
          <p:cNvSpPr txBox="1">
            <a:spLocks noChangeArrowheads="1"/>
          </p:cNvSpPr>
          <p:nvPr/>
        </p:nvSpPr>
        <p:spPr bwMode="auto">
          <a:xfrm>
            <a:off x="5580063" y="5516563"/>
            <a:ext cx="2016125" cy="91598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>
              <a:spcBef>
                <a:spcPct val="0"/>
              </a:spcBef>
              <a:tabLst>
                <a:tab pos="536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>
              <a:spcBef>
                <a:spcPct val="0"/>
              </a:spcBef>
              <a:tabLst>
                <a:tab pos="536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536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536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536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800" b="1"/>
              <a:t>I</a:t>
            </a:r>
            <a:r>
              <a:rPr lang="cs-CZ" altLang="cs-CZ" sz="1800" b="1" baseline="-25000"/>
              <a:t>3</a:t>
            </a:r>
            <a:r>
              <a:rPr lang="cs-CZ" altLang="cs-CZ" sz="1800" b="1"/>
              <a:t>	-	zdroj, C</a:t>
            </a:r>
          </a:p>
          <a:p>
            <a:pPr>
              <a:buFontTx/>
              <a:buNone/>
            </a:pPr>
            <a:r>
              <a:rPr lang="cs-CZ" altLang="cs-CZ" sz="1800" b="1"/>
              <a:t>I</a:t>
            </a:r>
            <a:r>
              <a:rPr lang="cs-CZ" altLang="cs-CZ" sz="1800" b="1" baseline="-25000"/>
              <a:t>4</a:t>
            </a:r>
            <a:r>
              <a:rPr lang="cs-CZ" altLang="cs-CZ" sz="1800" b="1"/>
              <a:t>	-	zdroj, RC</a:t>
            </a:r>
          </a:p>
          <a:p>
            <a:pPr>
              <a:buFontTx/>
              <a:buNone/>
            </a:pPr>
            <a:r>
              <a:rPr lang="cs-CZ" altLang="cs-CZ" sz="1800" b="1"/>
              <a:t>I</a:t>
            </a:r>
            <a:r>
              <a:rPr lang="cs-CZ" altLang="cs-CZ" sz="1800" b="1" baseline="-25000"/>
              <a:t>5</a:t>
            </a:r>
            <a:r>
              <a:rPr lang="cs-CZ" altLang="cs-CZ" sz="1800" b="1"/>
              <a:t>	-	zdroj, R</a:t>
            </a:r>
          </a:p>
        </p:txBody>
      </p:sp>
      <p:sp>
        <p:nvSpPr>
          <p:cNvPr id="5198" name="Text Box 78"/>
          <p:cNvSpPr txBox="1">
            <a:spLocks noChangeArrowheads="1"/>
          </p:cNvSpPr>
          <p:nvPr/>
        </p:nvSpPr>
        <p:spPr bwMode="auto">
          <a:xfrm>
            <a:off x="755650" y="5516563"/>
            <a:ext cx="2016125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>
              <a:spcBef>
                <a:spcPct val="0"/>
              </a:spcBef>
              <a:tabLst>
                <a:tab pos="536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>
              <a:spcBef>
                <a:spcPct val="0"/>
              </a:spcBef>
              <a:tabLst>
                <a:tab pos="536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536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536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536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cs-CZ" altLang="cs-CZ" sz="1800" b="1"/>
              <a:t>I</a:t>
            </a:r>
            <a:r>
              <a:rPr lang="cs-CZ" altLang="cs-CZ" sz="1800" b="1" baseline="-25000"/>
              <a:t>6</a:t>
            </a:r>
            <a:r>
              <a:rPr lang="cs-CZ" altLang="cs-CZ" sz="1800" b="1"/>
              <a:t>	-	zdroj, RL</a:t>
            </a:r>
          </a:p>
          <a:p>
            <a:pPr>
              <a:buFontTx/>
              <a:buNone/>
            </a:pPr>
            <a:r>
              <a:rPr lang="cs-CZ" altLang="cs-CZ" sz="1800" b="1"/>
              <a:t>I</a:t>
            </a:r>
            <a:r>
              <a:rPr lang="cs-CZ" altLang="cs-CZ" sz="1800" b="1" baseline="-25000"/>
              <a:t>7</a:t>
            </a:r>
            <a:r>
              <a:rPr lang="cs-CZ" altLang="cs-CZ" sz="1800" b="1"/>
              <a:t>	-	zdroj, L</a:t>
            </a:r>
          </a:p>
        </p:txBody>
      </p:sp>
      <p:sp>
        <p:nvSpPr>
          <p:cNvPr id="5199" name="Text Box 79"/>
          <p:cNvSpPr txBox="1">
            <a:spLocks noChangeArrowheads="1"/>
          </p:cNvSpPr>
          <p:nvPr/>
        </p:nvSpPr>
        <p:spPr bwMode="auto">
          <a:xfrm>
            <a:off x="755650" y="1406525"/>
            <a:ext cx="2303463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>
              <a:spcBef>
                <a:spcPct val="0"/>
              </a:spcBef>
              <a:tabLst>
                <a:tab pos="536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>
              <a:spcBef>
                <a:spcPct val="0"/>
              </a:spcBef>
              <a:tabLst>
                <a:tab pos="536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536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536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536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800" b="1"/>
              <a:t>I</a:t>
            </a:r>
            <a:r>
              <a:rPr lang="cs-CZ" altLang="cs-CZ" sz="1800" b="1" baseline="-25000"/>
              <a:t>7</a:t>
            </a:r>
            <a:r>
              <a:rPr lang="cs-CZ" altLang="cs-CZ" sz="1800" b="1"/>
              <a:t>	-	spotřebič, C</a:t>
            </a:r>
          </a:p>
          <a:p>
            <a:pPr>
              <a:buFontTx/>
              <a:buNone/>
            </a:pPr>
            <a:r>
              <a:rPr lang="cs-CZ" altLang="cs-CZ" sz="1800" b="1"/>
              <a:t>I</a:t>
            </a:r>
            <a:r>
              <a:rPr lang="cs-CZ" altLang="cs-CZ" sz="1800" b="1" baseline="-25000"/>
              <a:t>8</a:t>
            </a:r>
            <a:r>
              <a:rPr lang="cs-CZ" altLang="cs-CZ" sz="1800" b="1"/>
              <a:t>	-	spotřebič, RC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5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5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5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5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5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5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5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5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5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5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5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5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5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5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5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5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5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5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5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5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2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5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5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5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51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4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6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5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5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5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5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8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5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5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5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0" dur="500"/>
                                        <p:tgtEl>
                                          <p:spTgt spid="5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4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5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5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5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500"/>
                                        <p:tgtEl>
                                          <p:spTgt spid="5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8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8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5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5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5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8" dur="500"/>
                                        <p:tgtEl>
                                          <p:spTgt spid="5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2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5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5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5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2" dur="500"/>
                                        <p:tgtEl>
                                          <p:spTgt spid="5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14" presetID="22" presetClass="entr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6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5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5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5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 nodeType="clickPar">
                      <p:stCondLst>
                        <p:cond delay="indefinite"/>
                      </p:stCondLst>
                      <p:childTnLst>
                        <p:par>
                          <p:cTn id="2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6" dur="500"/>
                                        <p:tgtEl>
                                          <p:spTgt spid="5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5" grpId="0" animBg="1"/>
      <p:bldP spid="5126" grpId="0"/>
      <p:bldP spid="5127" grpId="0" animBg="1"/>
      <p:bldP spid="5127" grpId="1" animBg="1"/>
      <p:bldP spid="5128" grpId="0" animBg="1"/>
      <p:bldP spid="5128" grpId="1" animBg="1"/>
      <p:bldP spid="5129" grpId="0" animBg="1"/>
      <p:bldP spid="5130" grpId="0" animBg="1"/>
      <p:bldP spid="5131" grpId="0" animBg="1"/>
      <p:bldP spid="5132" grpId="0" animBg="1"/>
      <p:bldP spid="5133" grpId="0" animBg="1"/>
      <p:bldP spid="5138" grpId="0"/>
      <p:bldP spid="5139" grpId="0"/>
      <p:bldP spid="5140" grpId="0" animBg="1"/>
      <p:bldP spid="5141" grpId="0"/>
      <p:bldP spid="5142" grpId="0" animBg="1"/>
      <p:bldP spid="5143" grpId="0"/>
      <p:bldP spid="5186" grpId="0"/>
      <p:bldP spid="5187" grpId="0"/>
      <p:bldP spid="5188" grpId="0"/>
      <p:bldP spid="5188" grpId="1"/>
      <p:bldP spid="5189" grpId="0"/>
      <p:bldP spid="5190" grpId="0"/>
      <p:bldP spid="5192" grpId="0"/>
      <p:bldP spid="5193" grpId="0"/>
      <p:bldP spid="5193" grpId="1"/>
      <p:bldP spid="5194" grpId="0"/>
      <p:bldP spid="519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63" name="Line 39"/>
          <p:cNvSpPr>
            <a:spLocks noChangeShapeType="1"/>
          </p:cNvSpPr>
          <p:nvPr/>
        </p:nvSpPr>
        <p:spPr bwMode="auto">
          <a:xfrm rot="10800000">
            <a:off x="4787900" y="620713"/>
            <a:ext cx="360363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2264" name="Text Box 40"/>
          <p:cNvSpPr txBox="1">
            <a:spLocks noChangeArrowheads="1"/>
          </p:cNvSpPr>
          <p:nvPr/>
        </p:nvSpPr>
        <p:spPr bwMode="auto">
          <a:xfrm>
            <a:off x="4932363" y="260350"/>
            <a:ext cx="5048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</a:rPr>
              <a:t>I</a:t>
            </a:r>
            <a:r>
              <a:rPr lang="cs-CZ" altLang="cs-CZ" sz="1800" b="1" baseline="-25000">
                <a:solidFill>
                  <a:srgbClr val="FF0000"/>
                </a:solidFill>
              </a:rPr>
              <a:t>21</a:t>
            </a:r>
          </a:p>
        </p:txBody>
      </p:sp>
      <p:sp>
        <p:nvSpPr>
          <p:cNvPr id="52265" name="Line 41"/>
          <p:cNvSpPr>
            <a:spLocks noChangeShapeType="1"/>
          </p:cNvSpPr>
          <p:nvPr/>
        </p:nvSpPr>
        <p:spPr bwMode="auto">
          <a:xfrm>
            <a:off x="2700338" y="1773312"/>
            <a:ext cx="0" cy="86360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2266" name="Text Box 42"/>
          <p:cNvSpPr txBox="1">
            <a:spLocks noChangeArrowheads="1"/>
          </p:cNvSpPr>
          <p:nvPr/>
        </p:nvSpPr>
        <p:spPr bwMode="auto">
          <a:xfrm>
            <a:off x="2339975" y="1700213"/>
            <a:ext cx="3603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0000FF"/>
                </a:solidFill>
              </a:rPr>
              <a:t>U</a:t>
            </a:r>
            <a:r>
              <a:rPr lang="cs-CZ" altLang="cs-CZ" sz="1800" b="1" baseline="-25000">
                <a:solidFill>
                  <a:srgbClr val="0000FF"/>
                </a:solidFill>
              </a:rPr>
              <a:t>i</a:t>
            </a:r>
          </a:p>
        </p:txBody>
      </p:sp>
      <p:sp>
        <p:nvSpPr>
          <p:cNvPr id="52267" name="Line 43"/>
          <p:cNvSpPr>
            <a:spLocks noChangeShapeType="1"/>
          </p:cNvSpPr>
          <p:nvPr/>
        </p:nvSpPr>
        <p:spPr bwMode="auto">
          <a:xfrm>
            <a:off x="4932363" y="1052513"/>
            <a:ext cx="0" cy="1871662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2270" name="Text Box 46"/>
          <p:cNvSpPr txBox="1">
            <a:spLocks noChangeArrowheads="1"/>
          </p:cNvSpPr>
          <p:nvPr/>
        </p:nvSpPr>
        <p:spPr bwMode="auto">
          <a:xfrm>
            <a:off x="4430713" y="1844675"/>
            <a:ext cx="43021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0000FF"/>
                </a:solidFill>
              </a:rPr>
              <a:t>U</a:t>
            </a:r>
            <a:r>
              <a:rPr lang="cs-CZ" altLang="cs-CZ" sz="1800" b="1" baseline="-25000">
                <a:solidFill>
                  <a:srgbClr val="0000FF"/>
                </a:solidFill>
              </a:rPr>
              <a:t>21</a:t>
            </a:r>
          </a:p>
        </p:txBody>
      </p:sp>
      <p:sp>
        <p:nvSpPr>
          <p:cNvPr id="52272" name="Line 48"/>
          <p:cNvSpPr>
            <a:spLocks noChangeShapeType="1"/>
          </p:cNvSpPr>
          <p:nvPr/>
        </p:nvSpPr>
        <p:spPr bwMode="auto">
          <a:xfrm rot="10800000">
            <a:off x="3924300" y="981075"/>
            <a:ext cx="935038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2277" name="Line 53"/>
          <p:cNvSpPr>
            <a:spLocks noChangeShapeType="1"/>
          </p:cNvSpPr>
          <p:nvPr/>
        </p:nvSpPr>
        <p:spPr bwMode="auto">
          <a:xfrm rot="5400000">
            <a:off x="2447132" y="1232694"/>
            <a:ext cx="360362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2279" name="Line 55"/>
          <p:cNvSpPr>
            <a:spLocks noChangeShapeType="1"/>
          </p:cNvSpPr>
          <p:nvPr/>
        </p:nvSpPr>
        <p:spPr bwMode="auto">
          <a:xfrm rot="10800000">
            <a:off x="2844800" y="981075"/>
            <a:ext cx="935038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2281" name="Text Box 57"/>
          <p:cNvSpPr txBox="1">
            <a:spLocks noChangeArrowheads="1"/>
          </p:cNvSpPr>
          <p:nvPr/>
        </p:nvSpPr>
        <p:spPr bwMode="auto">
          <a:xfrm>
            <a:off x="3203575" y="981075"/>
            <a:ext cx="5032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0000FF"/>
                </a:solidFill>
              </a:rPr>
              <a:t>U</a:t>
            </a:r>
            <a:r>
              <a:rPr lang="cs-CZ" altLang="cs-CZ" sz="1800" b="1" baseline="-25000">
                <a:solidFill>
                  <a:srgbClr val="0000FF"/>
                </a:solidFill>
              </a:rPr>
              <a:t>R21</a:t>
            </a:r>
          </a:p>
        </p:txBody>
      </p:sp>
      <p:sp>
        <p:nvSpPr>
          <p:cNvPr id="52282" name="Text Box 58"/>
          <p:cNvSpPr txBox="1">
            <a:spLocks noChangeArrowheads="1"/>
          </p:cNvSpPr>
          <p:nvPr/>
        </p:nvSpPr>
        <p:spPr bwMode="auto">
          <a:xfrm>
            <a:off x="4284663" y="981075"/>
            <a:ext cx="50323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0000FF"/>
                </a:solidFill>
              </a:rPr>
              <a:t>U</a:t>
            </a:r>
            <a:r>
              <a:rPr lang="cs-CZ" altLang="cs-CZ" sz="1800" b="1" baseline="-25000">
                <a:solidFill>
                  <a:srgbClr val="0000FF"/>
                </a:solidFill>
              </a:rPr>
              <a:t>X21</a:t>
            </a:r>
          </a:p>
        </p:txBody>
      </p:sp>
      <p:sp>
        <p:nvSpPr>
          <p:cNvPr id="52336" name="Line 112"/>
          <p:cNvSpPr>
            <a:spLocks noChangeShapeType="1"/>
          </p:cNvSpPr>
          <p:nvPr/>
        </p:nvSpPr>
        <p:spPr bwMode="auto">
          <a:xfrm rot="5400000">
            <a:off x="3096418" y="1735932"/>
            <a:ext cx="360363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2337" name="Line 113"/>
          <p:cNvSpPr>
            <a:spLocks noChangeShapeType="1"/>
          </p:cNvSpPr>
          <p:nvPr/>
        </p:nvSpPr>
        <p:spPr bwMode="auto">
          <a:xfrm rot="5400000">
            <a:off x="2015331" y="1735932"/>
            <a:ext cx="360363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2338" name="Text Box 114"/>
          <p:cNvSpPr txBox="1">
            <a:spLocks noChangeArrowheads="1"/>
          </p:cNvSpPr>
          <p:nvPr/>
        </p:nvSpPr>
        <p:spPr bwMode="auto">
          <a:xfrm>
            <a:off x="3203575" y="1412875"/>
            <a:ext cx="4333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</a:rPr>
              <a:t>I</a:t>
            </a:r>
            <a:r>
              <a:rPr lang="cs-CZ" altLang="cs-CZ" sz="1800" b="1" baseline="-25000">
                <a:solidFill>
                  <a:srgbClr val="FF0000"/>
                </a:solidFill>
                <a:sym typeface="Symbol" panose="05050102010706020507" pitchFamily="18" charset="2"/>
              </a:rPr>
              <a:t></a:t>
            </a:r>
          </a:p>
        </p:txBody>
      </p:sp>
      <p:sp>
        <p:nvSpPr>
          <p:cNvPr id="52339" name="Text Box 115"/>
          <p:cNvSpPr txBox="1">
            <a:spLocks noChangeArrowheads="1"/>
          </p:cNvSpPr>
          <p:nvPr/>
        </p:nvSpPr>
        <p:spPr bwMode="auto">
          <a:xfrm>
            <a:off x="2266950" y="1065213"/>
            <a:ext cx="4333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</a:rPr>
              <a:t>I</a:t>
            </a:r>
            <a:r>
              <a:rPr lang="cs-CZ" altLang="cs-CZ" sz="1800" b="1" baseline="-25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52340" name="Text Box 116"/>
          <p:cNvSpPr txBox="1">
            <a:spLocks noChangeArrowheads="1"/>
          </p:cNvSpPr>
          <p:nvPr/>
        </p:nvSpPr>
        <p:spPr bwMode="auto">
          <a:xfrm>
            <a:off x="1763713" y="1484313"/>
            <a:ext cx="4333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</a:rPr>
              <a:t>I</a:t>
            </a:r>
            <a:r>
              <a:rPr lang="cs-CZ" altLang="cs-CZ" sz="1800" b="1" baseline="-25000">
                <a:solidFill>
                  <a:srgbClr val="FF0000"/>
                </a:solidFill>
              </a:rPr>
              <a:t>FE</a:t>
            </a:r>
          </a:p>
        </p:txBody>
      </p:sp>
      <p:grpSp>
        <p:nvGrpSpPr>
          <p:cNvPr id="52351" name="Group 127"/>
          <p:cNvGrpSpPr>
            <a:grpSpLocks/>
          </p:cNvGrpSpPr>
          <p:nvPr/>
        </p:nvGrpSpPr>
        <p:grpSpPr bwMode="auto">
          <a:xfrm>
            <a:off x="179388" y="188913"/>
            <a:ext cx="5618162" cy="3025775"/>
            <a:chOff x="113" y="119"/>
            <a:chExt cx="3539" cy="1906"/>
          </a:xfrm>
        </p:grpSpPr>
        <p:sp>
          <p:nvSpPr>
            <p:cNvPr id="52268" name="Text Box 44"/>
            <p:cNvSpPr txBox="1">
              <a:spLocks noChangeArrowheads="1"/>
            </p:cNvSpPr>
            <p:nvPr/>
          </p:nvSpPr>
          <p:spPr bwMode="auto">
            <a:xfrm>
              <a:off x="521" y="119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cs-CZ" altLang="cs-CZ" sz="1800" b="1"/>
                <a:t>X</a:t>
              </a:r>
              <a:r>
                <a:rPr lang="cs-CZ" altLang="cs-CZ" sz="1800" b="1" baseline="-25000">
                  <a:sym typeface="Symbol" panose="05050102010706020507" pitchFamily="18" charset="2"/>
                </a:rPr>
                <a:t>1</a:t>
              </a:r>
            </a:p>
          </p:txBody>
        </p:sp>
        <p:sp>
          <p:nvSpPr>
            <p:cNvPr id="52269" name="Text Box 45"/>
            <p:cNvSpPr txBox="1">
              <a:spLocks noChangeArrowheads="1"/>
            </p:cNvSpPr>
            <p:nvPr/>
          </p:nvSpPr>
          <p:spPr bwMode="auto">
            <a:xfrm>
              <a:off x="1156" y="119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cs-CZ" altLang="cs-CZ" sz="1800" b="1"/>
                <a:t>R</a:t>
              </a:r>
              <a:r>
                <a:rPr lang="cs-CZ" altLang="cs-CZ" sz="1800" b="1" baseline="-25000">
                  <a:sym typeface="Symbol" panose="05050102010706020507" pitchFamily="18" charset="2"/>
                </a:rPr>
                <a:t>v1</a:t>
              </a:r>
            </a:p>
          </p:txBody>
        </p:sp>
        <p:sp>
          <p:nvSpPr>
            <p:cNvPr id="52275" name="Text Box 51"/>
            <p:cNvSpPr txBox="1">
              <a:spLocks noChangeArrowheads="1"/>
            </p:cNvSpPr>
            <p:nvPr/>
          </p:nvSpPr>
          <p:spPr bwMode="auto">
            <a:xfrm>
              <a:off x="2517" y="127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cs-CZ" altLang="cs-CZ" sz="1800" b="1"/>
                <a:t>X</a:t>
              </a:r>
              <a:r>
                <a:rPr lang="cs-CZ" altLang="cs-CZ" sz="1800" b="1" baseline="-25000">
                  <a:sym typeface="Symbol" panose="05050102010706020507" pitchFamily="18" charset="2"/>
                </a:rPr>
                <a:t>21</a:t>
              </a:r>
            </a:p>
          </p:txBody>
        </p:sp>
        <p:sp>
          <p:nvSpPr>
            <p:cNvPr id="52276" name="Text Box 52"/>
            <p:cNvSpPr txBox="1">
              <a:spLocks noChangeArrowheads="1"/>
            </p:cNvSpPr>
            <p:nvPr/>
          </p:nvSpPr>
          <p:spPr bwMode="auto">
            <a:xfrm>
              <a:off x="1927" y="119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cs-CZ" altLang="cs-CZ" sz="1800" b="1"/>
                <a:t>R</a:t>
              </a:r>
              <a:r>
                <a:rPr lang="cs-CZ" altLang="cs-CZ" sz="1800" b="1" baseline="-25000">
                  <a:sym typeface="Symbol" panose="05050102010706020507" pitchFamily="18" charset="2"/>
                </a:rPr>
                <a:t>v21</a:t>
              </a:r>
            </a:p>
          </p:txBody>
        </p:sp>
        <p:sp>
          <p:nvSpPr>
            <p:cNvPr id="52278" name="Text Box 54"/>
            <p:cNvSpPr txBox="1">
              <a:spLocks noChangeArrowheads="1"/>
            </p:cNvSpPr>
            <p:nvPr/>
          </p:nvSpPr>
          <p:spPr bwMode="auto">
            <a:xfrm>
              <a:off x="1973" y="1443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cs-CZ" altLang="cs-CZ" sz="1800" b="1"/>
                <a:t>X</a:t>
              </a:r>
              <a:r>
                <a:rPr lang="cs-CZ" altLang="cs-CZ" sz="1800" b="1" baseline="-25000">
                  <a:sym typeface="Symbol" panose="05050102010706020507" pitchFamily="18" charset="2"/>
                </a:rPr>
                <a:t></a:t>
              </a:r>
            </a:p>
          </p:txBody>
        </p:sp>
        <p:grpSp>
          <p:nvGrpSpPr>
            <p:cNvPr id="52283" name="Group 59"/>
            <p:cNvGrpSpPr>
              <a:grpSpLocks/>
            </p:cNvGrpSpPr>
            <p:nvPr/>
          </p:nvGrpSpPr>
          <p:grpSpPr bwMode="auto">
            <a:xfrm>
              <a:off x="113" y="390"/>
              <a:ext cx="3221" cy="1635"/>
              <a:chOff x="385" y="2386"/>
              <a:chExt cx="3221" cy="1635"/>
            </a:xfrm>
          </p:grpSpPr>
          <p:grpSp>
            <p:nvGrpSpPr>
              <p:cNvPr id="52284" name="Group 60"/>
              <p:cNvGrpSpPr>
                <a:grpSpLocks/>
              </p:cNvGrpSpPr>
              <p:nvPr/>
            </p:nvGrpSpPr>
            <p:grpSpPr bwMode="auto">
              <a:xfrm>
                <a:off x="385" y="2386"/>
                <a:ext cx="3189" cy="1635"/>
                <a:chOff x="385" y="2386"/>
                <a:chExt cx="3189" cy="1635"/>
              </a:xfrm>
            </p:grpSpPr>
            <p:sp>
              <p:nvSpPr>
                <p:cNvPr id="52285" name="Oval 61"/>
                <p:cNvSpPr>
                  <a:spLocks noChangeArrowheads="1"/>
                </p:cNvSpPr>
                <p:nvPr/>
              </p:nvSpPr>
              <p:spPr bwMode="auto">
                <a:xfrm>
                  <a:off x="1927" y="3930"/>
                  <a:ext cx="91" cy="91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52286" name="Oval 62"/>
                <p:cNvSpPr>
                  <a:spLocks noChangeArrowheads="1"/>
                </p:cNvSpPr>
                <p:nvPr/>
              </p:nvSpPr>
              <p:spPr bwMode="auto">
                <a:xfrm>
                  <a:off x="1927" y="2441"/>
                  <a:ext cx="91" cy="91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cxnSp>
              <p:nvCxnSpPr>
                <p:cNvPr id="52287" name="AutoShape 63"/>
                <p:cNvCxnSpPr>
                  <a:cxnSpLocks noChangeShapeType="1"/>
                  <a:stCxn id="52289" idx="4"/>
                  <a:endCxn id="52285" idx="2"/>
                </p:cNvCxnSpPr>
                <p:nvPr/>
              </p:nvCxnSpPr>
              <p:spPr bwMode="auto">
                <a:xfrm rot="16200000" flipH="1">
                  <a:off x="933" y="2982"/>
                  <a:ext cx="628" cy="1360"/>
                </a:xfrm>
                <a:prstGeom prst="bentConnector2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grpSp>
              <p:nvGrpSpPr>
                <p:cNvPr id="52288" name="Group 64"/>
                <p:cNvGrpSpPr>
                  <a:grpSpLocks/>
                </p:cNvGrpSpPr>
                <p:nvPr/>
              </p:nvGrpSpPr>
              <p:grpSpPr bwMode="auto">
                <a:xfrm>
                  <a:off x="385" y="2977"/>
                  <a:ext cx="363" cy="363"/>
                  <a:chOff x="703" y="3195"/>
                  <a:chExt cx="363" cy="363"/>
                </a:xfrm>
              </p:grpSpPr>
              <p:sp>
                <p:nvSpPr>
                  <p:cNvPr id="52289" name="Oval 6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703" y="3195"/>
                    <a:ext cx="363" cy="363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52290" name="Text Box 6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48" y="3249"/>
                    <a:ext cx="272" cy="23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>
                        <a:solidFill>
                          <a:schemeClr val="tx1"/>
                        </a:solidFill>
                        <a:miter lim="800000"/>
                        <a:headEnd/>
                        <a:tailEnd type="none" w="lg" len="lg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0" rIns="0" bIns="0" anchor="ctr"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  <a:buFontTx/>
                      <a:buNone/>
                    </a:pPr>
                    <a:r>
                      <a:rPr lang="cs-CZ" altLang="cs-CZ" sz="2400" b="1">
                        <a:sym typeface="Symbol" panose="05050102010706020507" pitchFamily="18" charset="2"/>
                      </a:rPr>
                      <a:t></a:t>
                    </a:r>
                  </a:p>
                </p:txBody>
              </p:sp>
            </p:grpSp>
            <p:grpSp>
              <p:nvGrpSpPr>
                <p:cNvPr id="52291" name="Group 67"/>
                <p:cNvGrpSpPr>
                  <a:grpSpLocks/>
                </p:cNvGrpSpPr>
                <p:nvPr/>
              </p:nvGrpSpPr>
              <p:grpSpPr bwMode="auto">
                <a:xfrm>
                  <a:off x="703" y="2386"/>
                  <a:ext cx="545" cy="92"/>
                  <a:chOff x="838" y="2340"/>
                  <a:chExt cx="545" cy="92"/>
                </a:xfrm>
              </p:grpSpPr>
              <p:sp>
                <p:nvSpPr>
                  <p:cNvPr id="52292" name="Arc 68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929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52293" name="Arc 69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838" y="2340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52294" name="Arc 70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1020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52295" name="Arc 71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1110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52296" name="Arc 72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1292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52297" name="Arc 73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1201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  <p:sp>
              <p:nvSpPr>
                <p:cNvPr id="52298" name="Rectangle 74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1499" y="2294"/>
                  <a:ext cx="154" cy="385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cxnSp>
              <p:nvCxnSpPr>
                <p:cNvPr id="52299" name="AutoShape 75"/>
                <p:cNvCxnSpPr>
                  <a:cxnSpLocks noChangeShapeType="1"/>
                  <a:stCxn id="52289" idx="0"/>
                  <a:endCxn id="52293" idx="0"/>
                </p:cNvCxnSpPr>
                <p:nvPr/>
              </p:nvCxnSpPr>
              <p:spPr bwMode="auto">
                <a:xfrm rot="16200000">
                  <a:off x="387" y="2659"/>
                  <a:ext cx="490" cy="129"/>
                </a:xfrm>
                <a:prstGeom prst="bentConnector2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52300" name="AutoShape 76"/>
                <p:cNvCxnSpPr>
                  <a:cxnSpLocks noChangeShapeType="1"/>
                  <a:stCxn id="52298" idx="2"/>
                  <a:endCxn id="52296" idx="1"/>
                </p:cNvCxnSpPr>
                <p:nvPr/>
              </p:nvCxnSpPr>
              <p:spPr bwMode="auto">
                <a:xfrm flipH="1" flipV="1">
                  <a:off x="1248" y="2486"/>
                  <a:ext cx="128" cy="2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52301" name="AutoShape 77"/>
                <p:cNvCxnSpPr>
                  <a:cxnSpLocks noChangeShapeType="1"/>
                  <a:stCxn id="52298" idx="0"/>
                  <a:endCxn id="52286" idx="2"/>
                </p:cNvCxnSpPr>
                <p:nvPr/>
              </p:nvCxnSpPr>
              <p:spPr bwMode="auto">
                <a:xfrm flipV="1">
                  <a:off x="1777" y="2487"/>
                  <a:ext cx="150" cy="1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52302" name="Oval 78"/>
                <p:cNvSpPr>
                  <a:spLocks noChangeArrowheads="1"/>
                </p:cNvSpPr>
                <p:nvPr/>
              </p:nvSpPr>
              <p:spPr bwMode="auto">
                <a:xfrm>
                  <a:off x="3483" y="2441"/>
                  <a:ext cx="91" cy="91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52303" name="Oval 79"/>
                <p:cNvSpPr>
                  <a:spLocks noChangeArrowheads="1"/>
                </p:cNvSpPr>
                <p:nvPr/>
              </p:nvSpPr>
              <p:spPr bwMode="auto">
                <a:xfrm>
                  <a:off x="3483" y="3929"/>
                  <a:ext cx="91" cy="91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cxnSp>
              <p:nvCxnSpPr>
                <p:cNvPr id="52304" name="AutoShape 80"/>
                <p:cNvCxnSpPr>
                  <a:cxnSpLocks noChangeShapeType="1"/>
                  <a:stCxn id="52285" idx="6"/>
                  <a:endCxn id="52303" idx="2"/>
                </p:cNvCxnSpPr>
                <p:nvPr/>
              </p:nvCxnSpPr>
              <p:spPr bwMode="auto">
                <a:xfrm flipV="1">
                  <a:off x="2018" y="3975"/>
                  <a:ext cx="1457" cy="1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grpSp>
              <p:nvGrpSpPr>
                <p:cNvPr id="52305" name="Group 81"/>
                <p:cNvGrpSpPr>
                  <a:grpSpLocks/>
                </p:cNvGrpSpPr>
                <p:nvPr/>
              </p:nvGrpSpPr>
              <p:grpSpPr bwMode="auto">
                <a:xfrm>
                  <a:off x="2744" y="2391"/>
                  <a:ext cx="545" cy="92"/>
                  <a:chOff x="838" y="2340"/>
                  <a:chExt cx="545" cy="92"/>
                </a:xfrm>
              </p:grpSpPr>
              <p:sp>
                <p:nvSpPr>
                  <p:cNvPr id="52306" name="Arc 82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929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52307" name="Arc 83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838" y="2340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52308" name="Arc 84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1020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52309" name="Arc 85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1110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52310" name="Arc 86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1292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52311" name="Arc 87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1201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  <p:sp>
              <p:nvSpPr>
                <p:cNvPr id="52312" name="Rectangle 88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2270" y="2294"/>
                  <a:ext cx="154" cy="385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cxnSp>
              <p:nvCxnSpPr>
                <p:cNvPr id="52313" name="AutoShape 89"/>
                <p:cNvCxnSpPr>
                  <a:cxnSpLocks noChangeShapeType="1"/>
                  <a:stCxn id="52286" idx="6"/>
                  <a:endCxn id="52312" idx="2"/>
                </p:cNvCxnSpPr>
                <p:nvPr/>
              </p:nvCxnSpPr>
              <p:spPr bwMode="auto">
                <a:xfrm>
                  <a:off x="2018" y="2487"/>
                  <a:ext cx="129" cy="1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52314" name="AutoShape 90"/>
                <p:cNvCxnSpPr>
                  <a:cxnSpLocks noChangeShapeType="1"/>
                  <a:stCxn id="52312" idx="0"/>
                  <a:endCxn id="52307" idx="0"/>
                </p:cNvCxnSpPr>
                <p:nvPr/>
              </p:nvCxnSpPr>
              <p:spPr bwMode="auto">
                <a:xfrm flipV="1">
                  <a:off x="2548" y="2484"/>
                  <a:ext cx="189" cy="4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52315" name="AutoShape 91"/>
                <p:cNvCxnSpPr>
                  <a:cxnSpLocks noChangeShapeType="1"/>
                  <a:stCxn id="52310" idx="1"/>
                  <a:endCxn id="52302" idx="2"/>
                </p:cNvCxnSpPr>
                <p:nvPr/>
              </p:nvCxnSpPr>
              <p:spPr bwMode="auto">
                <a:xfrm flipV="1">
                  <a:off x="3289" y="2487"/>
                  <a:ext cx="186" cy="4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grpSp>
              <p:nvGrpSpPr>
                <p:cNvPr id="52316" name="Group 92"/>
                <p:cNvGrpSpPr>
                  <a:grpSpLocks/>
                </p:cNvGrpSpPr>
                <p:nvPr/>
              </p:nvGrpSpPr>
              <p:grpSpPr bwMode="auto">
                <a:xfrm>
                  <a:off x="2200" y="3158"/>
                  <a:ext cx="92" cy="545"/>
                  <a:chOff x="2835" y="2931"/>
                  <a:chExt cx="92" cy="545"/>
                </a:xfrm>
              </p:grpSpPr>
              <p:sp>
                <p:nvSpPr>
                  <p:cNvPr id="52317" name="Arc 93"/>
                  <p:cNvSpPr>
                    <a:spLocks noChangeAspect="1"/>
                  </p:cNvSpPr>
                  <p:nvPr/>
                </p:nvSpPr>
                <p:spPr bwMode="auto">
                  <a:xfrm rot="5400000">
                    <a:off x="2835" y="3022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52318" name="Arc 94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2836" y="293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52319" name="Arc 95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2835" y="3113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52320" name="Arc 96"/>
                  <p:cNvSpPr>
                    <a:spLocks noChangeAspect="1"/>
                  </p:cNvSpPr>
                  <p:nvPr/>
                </p:nvSpPr>
                <p:spPr bwMode="auto">
                  <a:xfrm rot="5400000">
                    <a:off x="2835" y="3203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52321" name="Arc 97"/>
                  <p:cNvSpPr>
                    <a:spLocks noChangeAspect="1"/>
                  </p:cNvSpPr>
                  <p:nvPr/>
                </p:nvSpPr>
                <p:spPr bwMode="auto">
                  <a:xfrm rot="5400000">
                    <a:off x="2835" y="3385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52322" name="Arc 98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2835" y="3294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  <p:sp>
              <p:nvSpPr>
                <p:cNvPr id="52323" name="Rectangle 99"/>
                <p:cNvSpPr>
                  <a:spLocks noChangeAspect="1" noChangeArrowheads="1"/>
                </p:cNvSpPr>
                <p:nvPr/>
              </p:nvSpPr>
              <p:spPr bwMode="auto">
                <a:xfrm>
                  <a:off x="1655" y="3272"/>
                  <a:ext cx="154" cy="385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52324" name="Oval 100"/>
                <p:cNvSpPr>
                  <a:spLocks noChangeArrowheads="1"/>
                </p:cNvSpPr>
                <p:nvPr/>
              </p:nvSpPr>
              <p:spPr bwMode="auto">
                <a:xfrm>
                  <a:off x="1927" y="2931"/>
                  <a:ext cx="91" cy="91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cxnSp>
              <p:nvCxnSpPr>
                <p:cNvPr id="52325" name="AutoShape 101"/>
                <p:cNvCxnSpPr>
                  <a:cxnSpLocks noChangeShapeType="1"/>
                  <a:endCxn id="52324" idx="0"/>
                </p:cNvCxnSpPr>
                <p:nvPr/>
              </p:nvCxnSpPr>
              <p:spPr bwMode="auto">
                <a:xfrm>
                  <a:off x="1973" y="2532"/>
                  <a:ext cx="0" cy="399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52326" name="AutoShape 102"/>
                <p:cNvCxnSpPr>
                  <a:cxnSpLocks noChangeShapeType="1"/>
                  <a:stCxn id="52324" idx="2"/>
                  <a:endCxn id="52323" idx="0"/>
                </p:cNvCxnSpPr>
                <p:nvPr/>
              </p:nvCxnSpPr>
              <p:spPr bwMode="auto">
                <a:xfrm rot="10800000" flipV="1">
                  <a:off x="1732" y="2977"/>
                  <a:ext cx="195" cy="287"/>
                </a:xfrm>
                <a:prstGeom prst="bentConnector2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52327" name="AutoShape 103"/>
                <p:cNvCxnSpPr>
                  <a:cxnSpLocks noChangeShapeType="1"/>
                  <a:stCxn id="52324" idx="6"/>
                  <a:endCxn id="52318" idx="0"/>
                </p:cNvCxnSpPr>
                <p:nvPr/>
              </p:nvCxnSpPr>
              <p:spPr bwMode="auto">
                <a:xfrm>
                  <a:off x="2018" y="2977"/>
                  <a:ext cx="183" cy="174"/>
                </a:xfrm>
                <a:prstGeom prst="bentConnector2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52328" name="AutoShape 104"/>
                <p:cNvCxnSpPr>
                  <a:cxnSpLocks noChangeShapeType="1"/>
                  <a:stCxn id="52323" idx="2"/>
                  <a:endCxn id="52331" idx="2"/>
                </p:cNvCxnSpPr>
                <p:nvPr/>
              </p:nvCxnSpPr>
              <p:spPr bwMode="auto">
                <a:xfrm rot="16200000" flipH="1">
                  <a:off x="1743" y="3654"/>
                  <a:ext cx="174" cy="195"/>
                </a:xfrm>
                <a:prstGeom prst="bentConnector2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52329" name="AutoShape 105"/>
                <p:cNvCxnSpPr>
                  <a:cxnSpLocks noChangeShapeType="1"/>
                  <a:stCxn id="52321" idx="1"/>
                  <a:endCxn id="52331" idx="6"/>
                </p:cNvCxnSpPr>
                <p:nvPr/>
              </p:nvCxnSpPr>
              <p:spPr bwMode="auto">
                <a:xfrm rot="10800000" flipV="1">
                  <a:off x="2018" y="3704"/>
                  <a:ext cx="177" cy="135"/>
                </a:xfrm>
                <a:prstGeom prst="bentConnector3">
                  <a:avLst>
                    <a:gd name="adj1" fmla="val -5"/>
                  </a:avLst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52330" name="AutoShape 106"/>
                <p:cNvCxnSpPr>
                  <a:cxnSpLocks noChangeShapeType="1"/>
                  <a:stCxn id="52331" idx="4"/>
                </p:cNvCxnSpPr>
                <p:nvPr/>
              </p:nvCxnSpPr>
              <p:spPr bwMode="auto">
                <a:xfrm>
                  <a:off x="1973" y="3884"/>
                  <a:ext cx="1" cy="45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52331" name="Oval 107"/>
                <p:cNvSpPr>
                  <a:spLocks noChangeArrowheads="1"/>
                </p:cNvSpPr>
                <p:nvPr/>
              </p:nvSpPr>
              <p:spPr bwMode="auto">
                <a:xfrm>
                  <a:off x="1927" y="3793"/>
                  <a:ext cx="91" cy="91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52332" name="Rectangle 108"/>
              <p:cNvSpPr>
                <a:spLocks noChangeAspect="1" noChangeArrowheads="1"/>
              </p:cNvSpPr>
              <p:nvPr/>
            </p:nvSpPr>
            <p:spPr bwMode="auto">
              <a:xfrm>
                <a:off x="3452" y="3022"/>
                <a:ext cx="154" cy="385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cxnSp>
            <p:nvCxnSpPr>
              <p:cNvPr id="52333" name="AutoShape 109"/>
              <p:cNvCxnSpPr>
                <a:cxnSpLocks noChangeShapeType="1"/>
                <a:stCxn id="52302" idx="4"/>
                <a:endCxn id="52332" idx="0"/>
              </p:cNvCxnSpPr>
              <p:nvPr/>
            </p:nvCxnSpPr>
            <p:spPr bwMode="auto">
              <a:xfrm>
                <a:off x="3529" y="2540"/>
                <a:ext cx="0" cy="474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2334" name="AutoShape 110"/>
              <p:cNvCxnSpPr>
                <a:cxnSpLocks noChangeShapeType="1"/>
                <a:stCxn id="52332" idx="2"/>
                <a:endCxn id="52303" idx="0"/>
              </p:cNvCxnSpPr>
              <p:nvPr/>
            </p:nvCxnSpPr>
            <p:spPr bwMode="auto">
              <a:xfrm>
                <a:off x="3529" y="3415"/>
                <a:ext cx="0" cy="506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52335" name="Text Box 111"/>
            <p:cNvSpPr txBox="1">
              <a:spLocks noChangeArrowheads="1"/>
            </p:cNvSpPr>
            <p:nvPr/>
          </p:nvSpPr>
          <p:spPr bwMode="auto">
            <a:xfrm>
              <a:off x="1066" y="1397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cs-CZ" altLang="cs-CZ" sz="1800" b="1"/>
                <a:t>R</a:t>
              </a:r>
              <a:r>
                <a:rPr lang="cs-CZ" altLang="cs-CZ" sz="1800" b="1" baseline="-25000">
                  <a:sym typeface="Symbol" panose="05050102010706020507" pitchFamily="18" charset="2"/>
                </a:rPr>
                <a:t>FE</a:t>
              </a:r>
            </a:p>
          </p:txBody>
        </p:sp>
        <p:sp>
          <p:nvSpPr>
            <p:cNvPr id="52341" name="Text Box 117"/>
            <p:cNvSpPr txBox="1">
              <a:spLocks noChangeArrowheads="1"/>
            </p:cNvSpPr>
            <p:nvPr/>
          </p:nvSpPr>
          <p:spPr bwMode="auto">
            <a:xfrm>
              <a:off x="3334" y="1117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cs-CZ" altLang="cs-CZ" sz="1800" b="1"/>
                <a:t>Z</a:t>
              </a:r>
              <a:endParaRPr lang="cs-CZ" altLang="cs-CZ" sz="1800" b="1" baseline="-25000">
                <a:sym typeface="Symbol" panose="05050102010706020507" pitchFamily="18" charset="2"/>
              </a:endParaRPr>
            </a:p>
          </p:txBody>
        </p:sp>
      </p:grpSp>
      <p:sp>
        <p:nvSpPr>
          <p:cNvPr id="52342" name="Text Box 118"/>
          <p:cNvSpPr txBox="1">
            <a:spLocks noChangeArrowheads="1"/>
          </p:cNvSpPr>
          <p:nvPr/>
        </p:nvSpPr>
        <p:spPr bwMode="auto">
          <a:xfrm>
            <a:off x="468313" y="3675063"/>
            <a:ext cx="3744912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 dirty="0"/>
              <a:t>4.	Výpočet úbytku napětí na výstupním vinutí – U</a:t>
            </a:r>
            <a:r>
              <a:rPr lang="cs-CZ" altLang="cs-CZ" sz="2000" b="1" baseline="-25000" dirty="0"/>
              <a:t>v21</a:t>
            </a:r>
          </a:p>
        </p:txBody>
      </p:sp>
      <p:graphicFrame>
        <p:nvGraphicFramePr>
          <p:cNvPr id="52343" name="Object 119"/>
          <p:cNvGraphicFramePr>
            <a:graphicFrameLocks noChangeAspect="1"/>
          </p:cNvGraphicFramePr>
          <p:nvPr/>
        </p:nvGraphicFramePr>
        <p:xfrm>
          <a:off x="5543550" y="3430588"/>
          <a:ext cx="3132138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24" name="Rovnice" r:id="rId3" imgW="1384200" imgH="457200" progId="Equation.3">
                  <p:embed/>
                </p:oleObj>
              </mc:Choice>
              <mc:Fallback>
                <p:oleObj name="Rovnice" r:id="rId3" imgW="1384200" imgH="4572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3550" y="3430588"/>
                        <a:ext cx="3132138" cy="103505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175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344" name="AutoShape 120"/>
          <p:cNvSpPr>
            <a:spLocks noChangeArrowheads="1"/>
          </p:cNvSpPr>
          <p:nvPr/>
        </p:nvSpPr>
        <p:spPr bwMode="auto">
          <a:xfrm>
            <a:off x="4500563" y="3819525"/>
            <a:ext cx="865187" cy="287338"/>
          </a:xfrm>
          <a:prstGeom prst="rightArrow">
            <a:avLst>
              <a:gd name="adj1" fmla="val 50000"/>
              <a:gd name="adj2" fmla="val 75276"/>
            </a:avLst>
          </a:prstGeom>
          <a:solidFill>
            <a:srgbClr val="CCFFCC"/>
          </a:solidFill>
          <a:ln w="25400">
            <a:solidFill>
              <a:srgbClr val="008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2345" name="Text Box 121"/>
          <p:cNvSpPr txBox="1">
            <a:spLocks noChangeArrowheads="1"/>
          </p:cNvSpPr>
          <p:nvPr/>
        </p:nvSpPr>
        <p:spPr bwMode="auto">
          <a:xfrm>
            <a:off x="468313" y="4941888"/>
            <a:ext cx="3744912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 dirty="0"/>
              <a:t>5.	Výpočet indukovaného napětí </a:t>
            </a:r>
            <a:r>
              <a:rPr lang="cs-CZ" altLang="cs-CZ" sz="2000" b="1" dirty="0" err="1"/>
              <a:t>U</a:t>
            </a:r>
            <a:r>
              <a:rPr lang="cs-CZ" altLang="cs-CZ" sz="2000" b="1" baseline="-25000" dirty="0" err="1"/>
              <a:t>i</a:t>
            </a:r>
            <a:endParaRPr lang="cs-CZ" altLang="cs-CZ" sz="2000" b="1" baseline="-25000" dirty="0"/>
          </a:p>
        </p:txBody>
      </p:sp>
      <p:graphicFrame>
        <p:nvGraphicFramePr>
          <p:cNvPr id="52346" name="Object 122"/>
          <p:cNvGraphicFramePr>
            <a:graphicFrameLocks noChangeAspect="1"/>
          </p:cNvGraphicFramePr>
          <p:nvPr/>
        </p:nvGraphicFramePr>
        <p:xfrm>
          <a:off x="5556250" y="4956175"/>
          <a:ext cx="218440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25" name="Rovnice" r:id="rId5" imgW="965160" imgH="228600" progId="Equation.3">
                  <p:embed/>
                </p:oleObj>
              </mc:Choice>
              <mc:Fallback>
                <p:oleObj name="Rovnice" r:id="rId5" imgW="965160" imgH="228600" progId="Equation.3">
                  <p:embed/>
                  <p:pic>
                    <p:nvPicPr>
                      <p:cNvPr id="0" name="Object 1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6250" y="4956175"/>
                        <a:ext cx="2184400" cy="517525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175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347" name="AutoShape 123"/>
          <p:cNvSpPr>
            <a:spLocks noChangeArrowheads="1"/>
          </p:cNvSpPr>
          <p:nvPr/>
        </p:nvSpPr>
        <p:spPr bwMode="auto">
          <a:xfrm>
            <a:off x="4498975" y="5086350"/>
            <a:ext cx="865188" cy="287338"/>
          </a:xfrm>
          <a:prstGeom prst="rightArrow">
            <a:avLst>
              <a:gd name="adj1" fmla="val 50000"/>
              <a:gd name="adj2" fmla="val 75276"/>
            </a:avLst>
          </a:prstGeom>
          <a:solidFill>
            <a:srgbClr val="CCFFCC"/>
          </a:solidFill>
          <a:ln w="25400">
            <a:solidFill>
              <a:srgbClr val="008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2348" name="Text Box 124"/>
          <p:cNvSpPr txBox="1">
            <a:spLocks noChangeArrowheads="1"/>
          </p:cNvSpPr>
          <p:nvPr/>
        </p:nvSpPr>
        <p:spPr bwMode="auto">
          <a:xfrm>
            <a:off x="468313" y="5876925"/>
            <a:ext cx="3744912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/>
              <a:t>6.	Výpočet příčných proudů I</a:t>
            </a:r>
            <a:r>
              <a:rPr lang="cs-CZ" altLang="cs-CZ" sz="2000" b="1" baseline="-25000">
                <a:sym typeface="Symbol" panose="05050102010706020507" pitchFamily="18" charset="2"/>
              </a:rPr>
              <a:t></a:t>
            </a:r>
            <a:r>
              <a:rPr lang="cs-CZ" altLang="cs-CZ" sz="2000" b="1">
                <a:sym typeface="Symbol" panose="05050102010706020507" pitchFamily="18" charset="2"/>
              </a:rPr>
              <a:t> a I</a:t>
            </a:r>
            <a:r>
              <a:rPr lang="cs-CZ" altLang="cs-CZ" sz="2000" b="1" baseline="-25000">
                <a:sym typeface="Symbol" panose="05050102010706020507" pitchFamily="18" charset="2"/>
              </a:rPr>
              <a:t>FE</a:t>
            </a:r>
            <a:endParaRPr lang="cs-CZ" altLang="cs-CZ" sz="2000" b="1" baseline="-25000"/>
          </a:p>
        </p:txBody>
      </p:sp>
      <p:graphicFrame>
        <p:nvGraphicFramePr>
          <p:cNvPr id="52349" name="Object 125"/>
          <p:cNvGraphicFramePr>
            <a:graphicFrameLocks noChangeAspect="1"/>
          </p:cNvGraphicFramePr>
          <p:nvPr/>
        </p:nvGraphicFramePr>
        <p:xfrm>
          <a:off x="5580063" y="5646738"/>
          <a:ext cx="3105150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26" name="Rovnice" r:id="rId7" imgW="1371600" imgH="444240" progId="Equation.3">
                  <p:embed/>
                </p:oleObj>
              </mc:Choice>
              <mc:Fallback>
                <p:oleObj name="Rovnice" r:id="rId7" imgW="1371600" imgH="444240" progId="Equation.3">
                  <p:embed/>
                  <p:pic>
                    <p:nvPicPr>
                      <p:cNvPr id="0" name="Object 1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5646738"/>
                        <a:ext cx="3105150" cy="1006475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175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350" name="AutoShape 126"/>
          <p:cNvSpPr>
            <a:spLocks noChangeArrowheads="1"/>
          </p:cNvSpPr>
          <p:nvPr/>
        </p:nvSpPr>
        <p:spPr bwMode="auto">
          <a:xfrm>
            <a:off x="4500563" y="6021388"/>
            <a:ext cx="865187" cy="287337"/>
          </a:xfrm>
          <a:prstGeom prst="rightArrow">
            <a:avLst>
              <a:gd name="adj1" fmla="val 50000"/>
              <a:gd name="adj2" fmla="val 75276"/>
            </a:avLst>
          </a:prstGeom>
          <a:solidFill>
            <a:srgbClr val="CCFFCC"/>
          </a:solidFill>
          <a:ln w="25400">
            <a:solidFill>
              <a:srgbClr val="008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2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2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2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2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52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2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52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2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2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with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52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52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52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52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52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52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52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52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52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52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52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52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52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52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52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52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8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52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52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500"/>
                            </p:stCondLst>
                            <p:childTnLst>
                              <p:par>
                                <p:cTn id="9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52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52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52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52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52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52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0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52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63" grpId="0" animBg="1"/>
      <p:bldP spid="52264" grpId="0"/>
      <p:bldP spid="52265" grpId="0" animBg="1"/>
      <p:bldP spid="52266" grpId="0"/>
      <p:bldP spid="52267" grpId="0" animBg="1"/>
      <p:bldP spid="52270" grpId="0"/>
      <p:bldP spid="52272" grpId="0" animBg="1"/>
      <p:bldP spid="52277" grpId="0" animBg="1"/>
      <p:bldP spid="52279" grpId="0" animBg="1"/>
      <p:bldP spid="52281" grpId="0"/>
      <p:bldP spid="52282" grpId="0"/>
      <p:bldP spid="52336" grpId="0" animBg="1"/>
      <p:bldP spid="52337" grpId="0" animBg="1"/>
      <p:bldP spid="52338" grpId="0"/>
      <p:bldP spid="52339" grpId="0"/>
      <p:bldP spid="52340" grpId="0"/>
      <p:bldP spid="52342" grpId="0"/>
      <p:bldP spid="52344" grpId="0" animBg="1"/>
      <p:bldP spid="52345" grpId="0"/>
      <p:bldP spid="52347" grpId="0" animBg="1"/>
      <p:bldP spid="52348" grpId="0"/>
      <p:bldP spid="5235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Line 2"/>
          <p:cNvSpPr>
            <a:spLocks noChangeShapeType="1"/>
          </p:cNvSpPr>
          <p:nvPr/>
        </p:nvSpPr>
        <p:spPr bwMode="auto">
          <a:xfrm>
            <a:off x="900113" y="1555750"/>
            <a:ext cx="0" cy="649288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900113" y="1773238"/>
            <a:ext cx="3603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0000FF"/>
                </a:solidFill>
              </a:rPr>
              <a:t>U</a:t>
            </a:r>
            <a:r>
              <a:rPr lang="cs-CZ" altLang="cs-CZ" sz="1800" b="1" baseline="-2500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53252" name="Line 4"/>
          <p:cNvSpPr>
            <a:spLocks noChangeShapeType="1"/>
          </p:cNvSpPr>
          <p:nvPr/>
        </p:nvSpPr>
        <p:spPr bwMode="auto">
          <a:xfrm>
            <a:off x="323850" y="620713"/>
            <a:ext cx="360363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179388" y="188913"/>
            <a:ext cx="4333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</a:rPr>
              <a:t>I</a:t>
            </a:r>
            <a:r>
              <a:rPr lang="cs-CZ" altLang="cs-CZ" sz="1800" b="1" baseline="-250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>
            <a:off x="611188" y="981075"/>
            <a:ext cx="720725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3264" name="Text Box 16"/>
          <p:cNvSpPr txBox="1">
            <a:spLocks noChangeArrowheads="1"/>
          </p:cNvSpPr>
          <p:nvPr/>
        </p:nvSpPr>
        <p:spPr bwMode="auto">
          <a:xfrm>
            <a:off x="1549400" y="981075"/>
            <a:ext cx="5032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0000FF"/>
                </a:solidFill>
              </a:rPr>
              <a:t>U</a:t>
            </a:r>
            <a:r>
              <a:rPr lang="cs-CZ" altLang="cs-CZ" sz="1800" b="1" baseline="-25000">
                <a:solidFill>
                  <a:srgbClr val="0000FF"/>
                </a:solidFill>
              </a:rPr>
              <a:t>R1</a:t>
            </a:r>
          </a:p>
        </p:txBody>
      </p:sp>
      <p:sp>
        <p:nvSpPr>
          <p:cNvPr id="53265" name="Text Box 17"/>
          <p:cNvSpPr txBox="1">
            <a:spLocks noChangeArrowheads="1"/>
          </p:cNvSpPr>
          <p:nvPr/>
        </p:nvSpPr>
        <p:spPr bwMode="auto">
          <a:xfrm>
            <a:off x="611188" y="981075"/>
            <a:ext cx="50323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0000FF"/>
                </a:solidFill>
              </a:rPr>
              <a:t>U</a:t>
            </a:r>
            <a:r>
              <a:rPr lang="cs-CZ" altLang="cs-CZ" sz="1800" b="1" baseline="-25000">
                <a:solidFill>
                  <a:srgbClr val="0000FF"/>
                </a:solidFill>
              </a:rPr>
              <a:t>X1</a:t>
            </a:r>
          </a:p>
        </p:txBody>
      </p:sp>
      <p:sp>
        <p:nvSpPr>
          <p:cNvPr id="53271" name="Line 23"/>
          <p:cNvSpPr>
            <a:spLocks noChangeShapeType="1"/>
          </p:cNvSpPr>
          <p:nvPr/>
        </p:nvSpPr>
        <p:spPr bwMode="auto">
          <a:xfrm>
            <a:off x="1620838" y="981075"/>
            <a:ext cx="935037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53348" name="Group 100"/>
          <p:cNvGrpSpPr>
            <a:grpSpLocks/>
          </p:cNvGrpSpPr>
          <p:nvPr/>
        </p:nvGrpSpPr>
        <p:grpSpPr bwMode="auto">
          <a:xfrm>
            <a:off x="179388" y="188913"/>
            <a:ext cx="5618162" cy="3025775"/>
            <a:chOff x="113" y="119"/>
            <a:chExt cx="3539" cy="1906"/>
          </a:xfrm>
        </p:grpSpPr>
        <p:sp>
          <p:nvSpPr>
            <p:cNvPr id="53257" name="Text Box 9"/>
            <p:cNvSpPr txBox="1">
              <a:spLocks noChangeArrowheads="1"/>
            </p:cNvSpPr>
            <p:nvPr/>
          </p:nvSpPr>
          <p:spPr bwMode="auto">
            <a:xfrm>
              <a:off x="1474" y="1071"/>
              <a:ext cx="22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cs-CZ" altLang="cs-CZ" sz="1800" b="1">
                  <a:solidFill>
                    <a:srgbClr val="0000FF"/>
                  </a:solidFill>
                </a:rPr>
                <a:t>U</a:t>
              </a:r>
              <a:r>
                <a:rPr lang="cs-CZ" altLang="cs-CZ" sz="1800" b="1" baseline="-25000">
                  <a:solidFill>
                    <a:srgbClr val="0000FF"/>
                  </a:solidFill>
                </a:rPr>
                <a:t>i</a:t>
              </a:r>
            </a:p>
          </p:txBody>
        </p:sp>
        <p:sp>
          <p:nvSpPr>
            <p:cNvPr id="53256" name="Line 8"/>
            <p:cNvSpPr>
              <a:spLocks noChangeShapeType="1"/>
            </p:cNvSpPr>
            <p:nvPr/>
          </p:nvSpPr>
          <p:spPr bwMode="auto">
            <a:xfrm>
              <a:off x="1701" y="1026"/>
              <a:ext cx="0" cy="544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53274" name="Group 26"/>
            <p:cNvGrpSpPr>
              <a:grpSpLocks/>
            </p:cNvGrpSpPr>
            <p:nvPr/>
          </p:nvGrpSpPr>
          <p:grpSpPr bwMode="auto">
            <a:xfrm>
              <a:off x="113" y="390"/>
              <a:ext cx="3221" cy="1635"/>
              <a:chOff x="385" y="2386"/>
              <a:chExt cx="3221" cy="1635"/>
            </a:xfrm>
          </p:grpSpPr>
          <p:grpSp>
            <p:nvGrpSpPr>
              <p:cNvPr id="53275" name="Group 27"/>
              <p:cNvGrpSpPr>
                <a:grpSpLocks/>
              </p:cNvGrpSpPr>
              <p:nvPr/>
            </p:nvGrpSpPr>
            <p:grpSpPr bwMode="auto">
              <a:xfrm>
                <a:off x="385" y="2386"/>
                <a:ext cx="3189" cy="1635"/>
                <a:chOff x="385" y="2386"/>
                <a:chExt cx="3189" cy="1635"/>
              </a:xfrm>
            </p:grpSpPr>
            <p:sp>
              <p:nvSpPr>
                <p:cNvPr id="53276" name="Oval 28"/>
                <p:cNvSpPr>
                  <a:spLocks noChangeArrowheads="1"/>
                </p:cNvSpPr>
                <p:nvPr/>
              </p:nvSpPr>
              <p:spPr bwMode="auto">
                <a:xfrm>
                  <a:off x="1927" y="3930"/>
                  <a:ext cx="91" cy="91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53277" name="Oval 29"/>
                <p:cNvSpPr>
                  <a:spLocks noChangeArrowheads="1"/>
                </p:cNvSpPr>
                <p:nvPr/>
              </p:nvSpPr>
              <p:spPr bwMode="auto">
                <a:xfrm>
                  <a:off x="1927" y="2441"/>
                  <a:ext cx="91" cy="91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cxnSp>
              <p:nvCxnSpPr>
                <p:cNvPr id="53278" name="AutoShape 30"/>
                <p:cNvCxnSpPr>
                  <a:cxnSpLocks noChangeShapeType="1"/>
                  <a:stCxn id="53280" idx="4"/>
                  <a:endCxn id="53276" idx="2"/>
                </p:cNvCxnSpPr>
                <p:nvPr/>
              </p:nvCxnSpPr>
              <p:spPr bwMode="auto">
                <a:xfrm rot="16200000" flipH="1">
                  <a:off x="933" y="2982"/>
                  <a:ext cx="628" cy="1360"/>
                </a:xfrm>
                <a:prstGeom prst="bentConnector2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grpSp>
              <p:nvGrpSpPr>
                <p:cNvPr id="53279" name="Group 31"/>
                <p:cNvGrpSpPr>
                  <a:grpSpLocks/>
                </p:cNvGrpSpPr>
                <p:nvPr/>
              </p:nvGrpSpPr>
              <p:grpSpPr bwMode="auto">
                <a:xfrm>
                  <a:off x="385" y="2977"/>
                  <a:ext cx="363" cy="363"/>
                  <a:chOff x="703" y="3195"/>
                  <a:chExt cx="363" cy="363"/>
                </a:xfrm>
              </p:grpSpPr>
              <p:sp>
                <p:nvSpPr>
                  <p:cNvPr id="53280" name="Oval 3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703" y="3195"/>
                    <a:ext cx="363" cy="363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53281" name="Text Box 3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48" y="3249"/>
                    <a:ext cx="272" cy="23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>
                        <a:solidFill>
                          <a:schemeClr val="tx1"/>
                        </a:solidFill>
                        <a:miter lim="800000"/>
                        <a:headEnd/>
                        <a:tailEnd type="none" w="lg" len="lg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0" rIns="0" bIns="0" anchor="ctr"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  <a:buFontTx/>
                      <a:buNone/>
                    </a:pPr>
                    <a:r>
                      <a:rPr lang="cs-CZ" altLang="cs-CZ" sz="2400" b="1">
                        <a:sym typeface="Symbol" panose="05050102010706020507" pitchFamily="18" charset="2"/>
                      </a:rPr>
                      <a:t></a:t>
                    </a:r>
                  </a:p>
                </p:txBody>
              </p:sp>
            </p:grpSp>
            <p:grpSp>
              <p:nvGrpSpPr>
                <p:cNvPr id="53282" name="Group 34"/>
                <p:cNvGrpSpPr>
                  <a:grpSpLocks/>
                </p:cNvGrpSpPr>
                <p:nvPr/>
              </p:nvGrpSpPr>
              <p:grpSpPr bwMode="auto">
                <a:xfrm>
                  <a:off x="703" y="2386"/>
                  <a:ext cx="545" cy="92"/>
                  <a:chOff x="838" y="2340"/>
                  <a:chExt cx="545" cy="92"/>
                </a:xfrm>
              </p:grpSpPr>
              <p:sp>
                <p:nvSpPr>
                  <p:cNvPr id="53283" name="Arc 35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929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53284" name="Arc 36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838" y="2340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53285" name="Arc 37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1020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53286" name="Arc 38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1110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53287" name="Arc 39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1292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53288" name="Arc 40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1201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  <p:sp>
              <p:nvSpPr>
                <p:cNvPr id="53289" name="Rectangle 41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1499" y="2294"/>
                  <a:ext cx="154" cy="385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cxnSp>
              <p:nvCxnSpPr>
                <p:cNvPr id="53290" name="AutoShape 42"/>
                <p:cNvCxnSpPr>
                  <a:cxnSpLocks noChangeShapeType="1"/>
                  <a:stCxn id="53280" idx="0"/>
                  <a:endCxn id="53284" idx="0"/>
                </p:cNvCxnSpPr>
                <p:nvPr/>
              </p:nvCxnSpPr>
              <p:spPr bwMode="auto">
                <a:xfrm rot="16200000">
                  <a:off x="387" y="2659"/>
                  <a:ext cx="490" cy="129"/>
                </a:xfrm>
                <a:prstGeom prst="bentConnector2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53291" name="AutoShape 43"/>
                <p:cNvCxnSpPr>
                  <a:cxnSpLocks noChangeShapeType="1"/>
                  <a:stCxn id="53289" idx="2"/>
                  <a:endCxn id="53287" idx="1"/>
                </p:cNvCxnSpPr>
                <p:nvPr/>
              </p:nvCxnSpPr>
              <p:spPr bwMode="auto">
                <a:xfrm flipH="1" flipV="1">
                  <a:off x="1248" y="2486"/>
                  <a:ext cx="128" cy="2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53292" name="AutoShape 44"/>
                <p:cNvCxnSpPr>
                  <a:cxnSpLocks noChangeShapeType="1"/>
                  <a:stCxn id="53289" idx="0"/>
                  <a:endCxn id="53277" idx="2"/>
                </p:cNvCxnSpPr>
                <p:nvPr/>
              </p:nvCxnSpPr>
              <p:spPr bwMode="auto">
                <a:xfrm flipV="1">
                  <a:off x="1777" y="2487"/>
                  <a:ext cx="150" cy="1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53293" name="Oval 45"/>
                <p:cNvSpPr>
                  <a:spLocks noChangeArrowheads="1"/>
                </p:cNvSpPr>
                <p:nvPr/>
              </p:nvSpPr>
              <p:spPr bwMode="auto">
                <a:xfrm>
                  <a:off x="3483" y="2441"/>
                  <a:ext cx="91" cy="91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53294" name="Oval 46"/>
                <p:cNvSpPr>
                  <a:spLocks noChangeArrowheads="1"/>
                </p:cNvSpPr>
                <p:nvPr/>
              </p:nvSpPr>
              <p:spPr bwMode="auto">
                <a:xfrm>
                  <a:off x="3483" y="3929"/>
                  <a:ext cx="91" cy="91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cxnSp>
              <p:nvCxnSpPr>
                <p:cNvPr id="53295" name="AutoShape 47"/>
                <p:cNvCxnSpPr>
                  <a:cxnSpLocks noChangeShapeType="1"/>
                  <a:stCxn id="53276" idx="6"/>
                  <a:endCxn id="53294" idx="2"/>
                </p:cNvCxnSpPr>
                <p:nvPr/>
              </p:nvCxnSpPr>
              <p:spPr bwMode="auto">
                <a:xfrm flipV="1">
                  <a:off x="2018" y="3975"/>
                  <a:ext cx="1457" cy="1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grpSp>
              <p:nvGrpSpPr>
                <p:cNvPr id="53296" name="Group 48"/>
                <p:cNvGrpSpPr>
                  <a:grpSpLocks/>
                </p:cNvGrpSpPr>
                <p:nvPr/>
              </p:nvGrpSpPr>
              <p:grpSpPr bwMode="auto">
                <a:xfrm>
                  <a:off x="2744" y="2391"/>
                  <a:ext cx="545" cy="92"/>
                  <a:chOff x="838" y="2340"/>
                  <a:chExt cx="545" cy="92"/>
                </a:xfrm>
              </p:grpSpPr>
              <p:sp>
                <p:nvSpPr>
                  <p:cNvPr id="53297" name="Arc 49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929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53298" name="Arc 50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838" y="2340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53299" name="Arc 51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1020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53300" name="Arc 52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1110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53301" name="Arc 53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1292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53302" name="Arc 54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1201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  <p:sp>
              <p:nvSpPr>
                <p:cNvPr id="53303" name="Rectangle 55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2270" y="2294"/>
                  <a:ext cx="154" cy="385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cxnSp>
              <p:nvCxnSpPr>
                <p:cNvPr id="53304" name="AutoShape 56"/>
                <p:cNvCxnSpPr>
                  <a:cxnSpLocks noChangeShapeType="1"/>
                  <a:stCxn id="53277" idx="6"/>
                  <a:endCxn id="53303" idx="2"/>
                </p:cNvCxnSpPr>
                <p:nvPr/>
              </p:nvCxnSpPr>
              <p:spPr bwMode="auto">
                <a:xfrm>
                  <a:off x="2018" y="2487"/>
                  <a:ext cx="129" cy="1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53305" name="AutoShape 57"/>
                <p:cNvCxnSpPr>
                  <a:cxnSpLocks noChangeShapeType="1"/>
                  <a:stCxn id="53303" idx="0"/>
                  <a:endCxn id="53298" idx="0"/>
                </p:cNvCxnSpPr>
                <p:nvPr/>
              </p:nvCxnSpPr>
              <p:spPr bwMode="auto">
                <a:xfrm flipV="1">
                  <a:off x="2548" y="2484"/>
                  <a:ext cx="189" cy="4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53306" name="AutoShape 58"/>
                <p:cNvCxnSpPr>
                  <a:cxnSpLocks noChangeShapeType="1"/>
                  <a:stCxn id="53301" idx="1"/>
                  <a:endCxn id="53293" idx="2"/>
                </p:cNvCxnSpPr>
                <p:nvPr/>
              </p:nvCxnSpPr>
              <p:spPr bwMode="auto">
                <a:xfrm flipV="1">
                  <a:off x="3289" y="2487"/>
                  <a:ext cx="186" cy="4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grpSp>
              <p:nvGrpSpPr>
                <p:cNvPr id="53307" name="Group 59"/>
                <p:cNvGrpSpPr>
                  <a:grpSpLocks/>
                </p:cNvGrpSpPr>
                <p:nvPr/>
              </p:nvGrpSpPr>
              <p:grpSpPr bwMode="auto">
                <a:xfrm>
                  <a:off x="2200" y="3158"/>
                  <a:ext cx="92" cy="545"/>
                  <a:chOff x="2835" y="2931"/>
                  <a:chExt cx="92" cy="545"/>
                </a:xfrm>
              </p:grpSpPr>
              <p:sp>
                <p:nvSpPr>
                  <p:cNvPr id="53308" name="Arc 60"/>
                  <p:cNvSpPr>
                    <a:spLocks noChangeAspect="1"/>
                  </p:cNvSpPr>
                  <p:nvPr/>
                </p:nvSpPr>
                <p:spPr bwMode="auto">
                  <a:xfrm rot="5400000">
                    <a:off x="2835" y="3022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53309" name="Arc 61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2836" y="293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53310" name="Arc 62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2835" y="3113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53311" name="Arc 63"/>
                  <p:cNvSpPr>
                    <a:spLocks noChangeAspect="1"/>
                  </p:cNvSpPr>
                  <p:nvPr/>
                </p:nvSpPr>
                <p:spPr bwMode="auto">
                  <a:xfrm rot="5400000">
                    <a:off x="2835" y="3203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53312" name="Arc 64"/>
                  <p:cNvSpPr>
                    <a:spLocks noChangeAspect="1"/>
                  </p:cNvSpPr>
                  <p:nvPr/>
                </p:nvSpPr>
                <p:spPr bwMode="auto">
                  <a:xfrm rot="5400000">
                    <a:off x="2835" y="3385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53313" name="Arc 65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2835" y="3294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  <p:sp>
              <p:nvSpPr>
                <p:cNvPr id="53314" name="Rectangle 66"/>
                <p:cNvSpPr>
                  <a:spLocks noChangeAspect="1" noChangeArrowheads="1"/>
                </p:cNvSpPr>
                <p:nvPr/>
              </p:nvSpPr>
              <p:spPr bwMode="auto">
                <a:xfrm>
                  <a:off x="1655" y="3272"/>
                  <a:ext cx="154" cy="385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53315" name="Oval 67"/>
                <p:cNvSpPr>
                  <a:spLocks noChangeArrowheads="1"/>
                </p:cNvSpPr>
                <p:nvPr/>
              </p:nvSpPr>
              <p:spPr bwMode="auto">
                <a:xfrm>
                  <a:off x="1927" y="2931"/>
                  <a:ext cx="91" cy="91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cxnSp>
              <p:nvCxnSpPr>
                <p:cNvPr id="53316" name="AutoShape 68"/>
                <p:cNvCxnSpPr>
                  <a:cxnSpLocks noChangeShapeType="1"/>
                  <a:endCxn id="53315" idx="0"/>
                </p:cNvCxnSpPr>
                <p:nvPr/>
              </p:nvCxnSpPr>
              <p:spPr bwMode="auto">
                <a:xfrm>
                  <a:off x="1973" y="2532"/>
                  <a:ext cx="0" cy="399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53317" name="AutoShape 69"/>
                <p:cNvCxnSpPr>
                  <a:cxnSpLocks noChangeShapeType="1"/>
                  <a:stCxn id="53315" idx="2"/>
                  <a:endCxn id="53314" idx="0"/>
                </p:cNvCxnSpPr>
                <p:nvPr/>
              </p:nvCxnSpPr>
              <p:spPr bwMode="auto">
                <a:xfrm rot="10800000" flipV="1">
                  <a:off x="1732" y="2977"/>
                  <a:ext cx="195" cy="287"/>
                </a:xfrm>
                <a:prstGeom prst="bentConnector2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53318" name="AutoShape 70"/>
                <p:cNvCxnSpPr>
                  <a:cxnSpLocks noChangeShapeType="1"/>
                  <a:stCxn id="53315" idx="6"/>
                  <a:endCxn id="53309" idx="0"/>
                </p:cNvCxnSpPr>
                <p:nvPr/>
              </p:nvCxnSpPr>
              <p:spPr bwMode="auto">
                <a:xfrm>
                  <a:off x="2018" y="2977"/>
                  <a:ext cx="183" cy="174"/>
                </a:xfrm>
                <a:prstGeom prst="bentConnector2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53319" name="AutoShape 71"/>
                <p:cNvCxnSpPr>
                  <a:cxnSpLocks noChangeShapeType="1"/>
                  <a:stCxn id="53314" idx="2"/>
                  <a:endCxn id="53322" idx="2"/>
                </p:cNvCxnSpPr>
                <p:nvPr/>
              </p:nvCxnSpPr>
              <p:spPr bwMode="auto">
                <a:xfrm rot="16200000" flipH="1">
                  <a:off x="1743" y="3654"/>
                  <a:ext cx="174" cy="195"/>
                </a:xfrm>
                <a:prstGeom prst="bentConnector2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53320" name="AutoShape 72"/>
                <p:cNvCxnSpPr>
                  <a:cxnSpLocks noChangeShapeType="1"/>
                  <a:stCxn id="53312" idx="1"/>
                  <a:endCxn id="53322" idx="6"/>
                </p:cNvCxnSpPr>
                <p:nvPr/>
              </p:nvCxnSpPr>
              <p:spPr bwMode="auto">
                <a:xfrm rot="10800000" flipV="1">
                  <a:off x="2018" y="3704"/>
                  <a:ext cx="177" cy="135"/>
                </a:xfrm>
                <a:prstGeom prst="bentConnector3">
                  <a:avLst>
                    <a:gd name="adj1" fmla="val -5"/>
                  </a:avLst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53321" name="AutoShape 73"/>
                <p:cNvCxnSpPr>
                  <a:cxnSpLocks noChangeShapeType="1"/>
                  <a:stCxn id="53322" idx="4"/>
                </p:cNvCxnSpPr>
                <p:nvPr/>
              </p:nvCxnSpPr>
              <p:spPr bwMode="auto">
                <a:xfrm>
                  <a:off x="1973" y="3884"/>
                  <a:ext cx="1" cy="45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53322" name="Oval 74"/>
                <p:cNvSpPr>
                  <a:spLocks noChangeArrowheads="1"/>
                </p:cNvSpPr>
                <p:nvPr/>
              </p:nvSpPr>
              <p:spPr bwMode="auto">
                <a:xfrm>
                  <a:off x="1927" y="3793"/>
                  <a:ext cx="91" cy="91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53323" name="Rectangle 75"/>
              <p:cNvSpPr>
                <a:spLocks noChangeAspect="1" noChangeArrowheads="1"/>
              </p:cNvSpPr>
              <p:nvPr/>
            </p:nvSpPr>
            <p:spPr bwMode="auto">
              <a:xfrm>
                <a:off x="3452" y="3022"/>
                <a:ext cx="154" cy="385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cxnSp>
            <p:nvCxnSpPr>
              <p:cNvPr id="53324" name="AutoShape 76"/>
              <p:cNvCxnSpPr>
                <a:cxnSpLocks noChangeShapeType="1"/>
                <a:stCxn id="53293" idx="4"/>
                <a:endCxn id="53323" idx="0"/>
              </p:cNvCxnSpPr>
              <p:nvPr/>
            </p:nvCxnSpPr>
            <p:spPr bwMode="auto">
              <a:xfrm>
                <a:off x="3529" y="2540"/>
                <a:ext cx="0" cy="474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3325" name="AutoShape 77"/>
              <p:cNvCxnSpPr>
                <a:cxnSpLocks noChangeShapeType="1"/>
                <a:stCxn id="53323" idx="2"/>
                <a:endCxn id="53294" idx="0"/>
              </p:cNvCxnSpPr>
              <p:nvPr/>
            </p:nvCxnSpPr>
            <p:spPr bwMode="auto">
              <a:xfrm>
                <a:off x="3529" y="3415"/>
                <a:ext cx="0" cy="506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53345" name="Group 97"/>
            <p:cNvGrpSpPr>
              <a:grpSpLocks/>
            </p:cNvGrpSpPr>
            <p:nvPr/>
          </p:nvGrpSpPr>
          <p:grpSpPr bwMode="auto">
            <a:xfrm>
              <a:off x="521" y="119"/>
              <a:ext cx="3131" cy="1723"/>
              <a:chOff x="521" y="119"/>
              <a:chExt cx="3131" cy="1723"/>
            </a:xfrm>
          </p:grpSpPr>
          <p:sp>
            <p:nvSpPr>
              <p:cNvPr id="53254" name="Line 6"/>
              <p:cNvSpPr>
                <a:spLocks noChangeShapeType="1"/>
              </p:cNvSpPr>
              <p:nvPr/>
            </p:nvSpPr>
            <p:spPr bwMode="auto">
              <a:xfrm rot="10800000">
                <a:off x="3016" y="391"/>
                <a:ext cx="227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3255" name="Text Box 7"/>
              <p:cNvSpPr txBox="1">
                <a:spLocks noChangeArrowheads="1"/>
              </p:cNvSpPr>
              <p:nvPr/>
            </p:nvSpPr>
            <p:spPr bwMode="auto">
              <a:xfrm>
                <a:off x="3107" y="164"/>
                <a:ext cx="318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cs-CZ" altLang="cs-CZ" sz="1800" b="1">
                    <a:solidFill>
                      <a:srgbClr val="FF0000"/>
                    </a:solidFill>
                  </a:rPr>
                  <a:t>I</a:t>
                </a:r>
                <a:r>
                  <a:rPr lang="cs-CZ" altLang="cs-CZ" sz="1800" b="1" baseline="-25000">
                    <a:solidFill>
                      <a:srgbClr val="FF0000"/>
                    </a:solidFill>
                  </a:rPr>
                  <a:t>21</a:t>
                </a:r>
              </a:p>
            </p:txBody>
          </p:sp>
          <p:sp>
            <p:nvSpPr>
              <p:cNvPr id="53258" name="Line 10"/>
              <p:cNvSpPr>
                <a:spLocks noChangeShapeType="1"/>
              </p:cNvSpPr>
              <p:nvPr/>
            </p:nvSpPr>
            <p:spPr bwMode="auto">
              <a:xfrm>
                <a:off x="3107" y="663"/>
                <a:ext cx="0" cy="1179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3259" name="Text Box 11"/>
              <p:cNvSpPr txBox="1">
                <a:spLocks noChangeArrowheads="1"/>
              </p:cNvSpPr>
              <p:nvPr/>
            </p:nvSpPr>
            <p:spPr bwMode="auto">
              <a:xfrm>
                <a:off x="521" y="119"/>
                <a:ext cx="318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cs-CZ" altLang="cs-CZ" sz="1800" b="1"/>
                  <a:t>X</a:t>
                </a:r>
                <a:r>
                  <a:rPr lang="cs-CZ" altLang="cs-CZ" sz="1800" b="1" baseline="-25000">
                    <a:sym typeface="Symbol" panose="05050102010706020507" pitchFamily="18" charset="2"/>
                  </a:rPr>
                  <a:t>1</a:t>
                </a:r>
              </a:p>
            </p:txBody>
          </p:sp>
          <p:sp>
            <p:nvSpPr>
              <p:cNvPr id="53260" name="Text Box 12"/>
              <p:cNvSpPr txBox="1">
                <a:spLocks noChangeArrowheads="1"/>
              </p:cNvSpPr>
              <p:nvPr/>
            </p:nvSpPr>
            <p:spPr bwMode="auto">
              <a:xfrm>
                <a:off x="1156" y="119"/>
                <a:ext cx="318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cs-CZ" altLang="cs-CZ" sz="1800" b="1"/>
                  <a:t>R</a:t>
                </a:r>
                <a:r>
                  <a:rPr lang="cs-CZ" altLang="cs-CZ" sz="1800" b="1" baseline="-25000">
                    <a:sym typeface="Symbol" panose="05050102010706020507" pitchFamily="18" charset="2"/>
                  </a:rPr>
                  <a:t>v1</a:t>
                </a:r>
              </a:p>
            </p:txBody>
          </p:sp>
          <p:sp>
            <p:nvSpPr>
              <p:cNvPr id="53261" name="Text Box 13"/>
              <p:cNvSpPr txBox="1">
                <a:spLocks noChangeArrowheads="1"/>
              </p:cNvSpPr>
              <p:nvPr/>
            </p:nvSpPr>
            <p:spPr bwMode="auto">
              <a:xfrm>
                <a:off x="2791" y="1162"/>
                <a:ext cx="271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r">
                  <a:spcBef>
                    <a:spcPct val="50000"/>
                  </a:spcBef>
                  <a:buFontTx/>
                  <a:buNone/>
                </a:pPr>
                <a:r>
                  <a:rPr lang="cs-CZ" altLang="cs-CZ" sz="1800" b="1">
                    <a:solidFill>
                      <a:srgbClr val="0000FF"/>
                    </a:solidFill>
                  </a:rPr>
                  <a:t>U</a:t>
                </a:r>
                <a:r>
                  <a:rPr lang="cs-CZ" altLang="cs-CZ" sz="1800" b="1" baseline="-25000">
                    <a:solidFill>
                      <a:srgbClr val="0000FF"/>
                    </a:solidFill>
                  </a:rPr>
                  <a:t>21</a:t>
                </a:r>
              </a:p>
            </p:txBody>
          </p:sp>
          <p:sp>
            <p:nvSpPr>
              <p:cNvPr id="53263" name="Line 15"/>
              <p:cNvSpPr>
                <a:spLocks noChangeShapeType="1"/>
              </p:cNvSpPr>
              <p:nvPr/>
            </p:nvSpPr>
            <p:spPr bwMode="auto">
              <a:xfrm rot="10800000">
                <a:off x="2472" y="618"/>
                <a:ext cx="589" cy="0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3266" name="Text Box 18"/>
              <p:cNvSpPr txBox="1">
                <a:spLocks noChangeArrowheads="1"/>
              </p:cNvSpPr>
              <p:nvPr/>
            </p:nvSpPr>
            <p:spPr bwMode="auto">
              <a:xfrm>
                <a:off x="2517" y="127"/>
                <a:ext cx="318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cs-CZ" altLang="cs-CZ" sz="1800" b="1"/>
                  <a:t>X</a:t>
                </a:r>
                <a:r>
                  <a:rPr lang="cs-CZ" altLang="cs-CZ" sz="1800" b="1" baseline="-25000">
                    <a:sym typeface="Symbol" panose="05050102010706020507" pitchFamily="18" charset="2"/>
                  </a:rPr>
                  <a:t>21</a:t>
                </a:r>
              </a:p>
            </p:txBody>
          </p:sp>
          <p:sp>
            <p:nvSpPr>
              <p:cNvPr id="53267" name="Text Box 19"/>
              <p:cNvSpPr txBox="1">
                <a:spLocks noChangeArrowheads="1"/>
              </p:cNvSpPr>
              <p:nvPr/>
            </p:nvSpPr>
            <p:spPr bwMode="auto">
              <a:xfrm>
                <a:off x="1927" y="119"/>
                <a:ext cx="318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cs-CZ" altLang="cs-CZ" sz="1800" b="1"/>
                  <a:t>R</a:t>
                </a:r>
                <a:r>
                  <a:rPr lang="cs-CZ" altLang="cs-CZ" sz="1800" b="1" baseline="-25000">
                    <a:sym typeface="Symbol" panose="05050102010706020507" pitchFamily="18" charset="2"/>
                  </a:rPr>
                  <a:t>v21</a:t>
                </a:r>
              </a:p>
            </p:txBody>
          </p:sp>
          <p:sp>
            <p:nvSpPr>
              <p:cNvPr id="53268" name="Line 20"/>
              <p:cNvSpPr>
                <a:spLocks noChangeShapeType="1"/>
              </p:cNvSpPr>
              <p:nvPr/>
            </p:nvSpPr>
            <p:spPr bwMode="auto">
              <a:xfrm rot="5400000">
                <a:off x="1541" y="777"/>
                <a:ext cx="227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3269" name="Text Box 21"/>
              <p:cNvSpPr txBox="1">
                <a:spLocks noChangeArrowheads="1"/>
              </p:cNvSpPr>
              <p:nvPr/>
            </p:nvSpPr>
            <p:spPr bwMode="auto">
              <a:xfrm>
                <a:off x="1973" y="1443"/>
                <a:ext cx="318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cs-CZ" altLang="cs-CZ" sz="1800" b="1"/>
                  <a:t>X</a:t>
                </a:r>
                <a:r>
                  <a:rPr lang="cs-CZ" altLang="cs-CZ" sz="1800" b="1" baseline="-25000">
                    <a:sym typeface="Symbol" panose="05050102010706020507" pitchFamily="18" charset="2"/>
                  </a:rPr>
                  <a:t></a:t>
                </a:r>
              </a:p>
            </p:txBody>
          </p:sp>
          <p:sp>
            <p:nvSpPr>
              <p:cNvPr id="53270" name="Line 22"/>
              <p:cNvSpPr>
                <a:spLocks noChangeShapeType="1"/>
              </p:cNvSpPr>
              <p:nvPr/>
            </p:nvSpPr>
            <p:spPr bwMode="auto">
              <a:xfrm rot="10800000">
                <a:off x="1792" y="618"/>
                <a:ext cx="589" cy="0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3272" name="Text Box 24"/>
              <p:cNvSpPr txBox="1">
                <a:spLocks noChangeArrowheads="1"/>
              </p:cNvSpPr>
              <p:nvPr/>
            </p:nvSpPr>
            <p:spPr bwMode="auto">
              <a:xfrm>
                <a:off x="2018" y="618"/>
                <a:ext cx="317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cs-CZ" altLang="cs-CZ" sz="1800" b="1">
                    <a:solidFill>
                      <a:srgbClr val="0000FF"/>
                    </a:solidFill>
                  </a:rPr>
                  <a:t>U</a:t>
                </a:r>
                <a:r>
                  <a:rPr lang="cs-CZ" altLang="cs-CZ" sz="1800" b="1" baseline="-25000">
                    <a:solidFill>
                      <a:srgbClr val="0000FF"/>
                    </a:solidFill>
                  </a:rPr>
                  <a:t>R21</a:t>
                </a:r>
              </a:p>
            </p:txBody>
          </p:sp>
          <p:sp>
            <p:nvSpPr>
              <p:cNvPr id="53273" name="Text Box 25"/>
              <p:cNvSpPr txBox="1">
                <a:spLocks noChangeArrowheads="1"/>
              </p:cNvSpPr>
              <p:nvPr/>
            </p:nvSpPr>
            <p:spPr bwMode="auto">
              <a:xfrm>
                <a:off x="2699" y="618"/>
                <a:ext cx="317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cs-CZ" altLang="cs-CZ" sz="1800" b="1">
                    <a:solidFill>
                      <a:srgbClr val="0000FF"/>
                    </a:solidFill>
                  </a:rPr>
                  <a:t>U</a:t>
                </a:r>
                <a:r>
                  <a:rPr lang="cs-CZ" altLang="cs-CZ" sz="1800" b="1" baseline="-25000">
                    <a:solidFill>
                      <a:srgbClr val="0000FF"/>
                    </a:solidFill>
                  </a:rPr>
                  <a:t>X21</a:t>
                </a:r>
              </a:p>
            </p:txBody>
          </p:sp>
          <p:sp>
            <p:nvSpPr>
              <p:cNvPr id="53326" name="Text Box 78"/>
              <p:cNvSpPr txBox="1">
                <a:spLocks noChangeArrowheads="1"/>
              </p:cNvSpPr>
              <p:nvPr/>
            </p:nvSpPr>
            <p:spPr bwMode="auto">
              <a:xfrm>
                <a:off x="1066" y="1397"/>
                <a:ext cx="318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cs-CZ" altLang="cs-CZ" sz="1800" b="1"/>
                  <a:t>R</a:t>
                </a:r>
                <a:r>
                  <a:rPr lang="cs-CZ" altLang="cs-CZ" sz="1800" b="1" baseline="-25000">
                    <a:sym typeface="Symbol" panose="05050102010706020507" pitchFamily="18" charset="2"/>
                  </a:rPr>
                  <a:t>FE</a:t>
                </a:r>
              </a:p>
            </p:txBody>
          </p:sp>
          <p:sp>
            <p:nvSpPr>
              <p:cNvPr id="53327" name="Line 79"/>
              <p:cNvSpPr>
                <a:spLocks noChangeShapeType="1"/>
              </p:cNvSpPr>
              <p:nvPr/>
            </p:nvSpPr>
            <p:spPr bwMode="auto">
              <a:xfrm rot="5400000">
                <a:off x="1950" y="1094"/>
                <a:ext cx="227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3328" name="Line 80"/>
              <p:cNvSpPr>
                <a:spLocks noChangeShapeType="1"/>
              </p:cNvSpPr>
              <p:nvPr/>
            </p:nvSpPr>
            <p:spPr bwMode="auto">
              <a:xfrm rot="5400000">
                <a:off x="1269" y="1094"/>
                <a:ext cx="227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3329" name="Text Box 81"/>
              <p:cNvSpPr txBox="1">
                <a:spLocks noChangeArrowheads="1"/>
              </p:cNvSpPr>
              <p:nvPr/>
            </p:nvSpPr>
            <p:spPr bwMode="auto">
              <a:xfrm>
                <a:off x="2018" y="890"/>
                <a:ext cx="273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cs-CZ" altLang="cs-CZ" sz="1800" b="1">
                    <a:solidFill>
                      <a:srgbClr val="FF0000"/>
                    </a:solidFill>
                  </a:rPr>
                  <a:t>I</a:t>
                </a:r>
                <a:r>
                  <a:rPr lang="cs-CZ" altLang="cs-CZ" sz="1800" b="1" baseline="-25000">
                    <a:solidFill>
                      <a:srgbClr val="FF0000"/>
                    </a:solidFill>
                    <a:sym typeface="Symbol" panose="05050102010706020507" pitchFamily="18" charset="2"/>
                  </a:rPr>
                  <a:t></a:t>
                </a:r>
              </a:p>
            </p:txBody>
          </p:sp>
          <p:sp>
            <p:nvSpPr>
              <p:cNvPr id="53330" name="Text Box 82"/>
              <p:cNvSpPr txBox="1">
                <a:spLocks noChangeArrowheads="1"/>
              </p:cNvSpPr>
              <p:nvPr/>
            </p:nvSpPr>
            <p:spPr bwMode="auto">
              <a:xfrm>
                <a:off x="1428" y="671"/>
                <a:ext cx="273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cs-CZ" altLang="cs-CZ" sz="1800" b="1">
                    <a:solidFill>
                      <a:srgbClr val="FF0000"/>
                    </a:solidFill>
                  </a:rPr>
                  <a:t>I</a:t>
                </a:r>
                <a:r>
                  <a:rPr lang="cs-CZ" altLang="cs-CZ" sz="1800" b="1" baseline="-25000">
                    <a:solidFill>
                      <a:srgbClr val="FF0000"/>
                    </a:solidFill>
                  </a:rPr>
                  <a:t>0</a:t>
                </a:r>
              </a:p>
            </p:txBody>
          </p:sp>
          <p:sp>
            <p:nvSpPr>
              <p:cNvPr id="53331" name="Text Box 83"/>
              <p:cNvSpPr txBox="1">
                <a:spLocks noChangeArrowheads="1"/>
              </p:cNvSpPr>
              <p:nvPr/>
            </p:nvSpPr>
            <p:spPr bwMode="auto">
              <a:xfrm>
                <a:off x="1111" y="935"/>
                <a:ext cx="273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cs-CZ" altLang="cs-CZ" sz="1800" b="1">
                    <a:solidFill>
                      <a:srgbClr val="FF0000"/>
                    </a:solidFill>
                  </a:rPr>
                  <a:t>I</a:t>
                </a:r>
                <a:r>
                  <a:rPr lang="cs-CZ" altLang="cs-CZ" sz="1800" b="1" baseline="-25000">
                    <a:solidFill>
                      <a:srgbClr val="FF0000"/>
                    </a:solidFill>
                  </a:rPr>
                  <a:t>FE</a:t>
                </a:r>
              </a:p>
            </p:txBody>
          </p:sp>
          <p:sp>
            <p:nvSpPr>
              <p:cNvPr id="53332" name="Text Box 84"/>
              <p:cNvSpPr txBox="1">
                <a:spLocks noChangeArrowheads="1"/>
              </p:cNvSpPr>
              <p:nvPr/>
            </p:nvSpPr>
            <p:spPr bwMode="auto">
              <a:xfrm>
                <a:off x="3334" y="1117"/>
                <a:ext cx="318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cs-CZ" altLang="cs-CZ" sz="1800" b="1"/>
                  <a:t>Z</a:t>
                </a:r>
                <a:endParaRPr lang="cs-CZ" altLang="cs-CZ" sz="1800" b="1" baseline="-25000">
                  <a:sym typeface="Symbol" panose="05050102010706020507" pitchFamily="18" charset="2"/>
                </a:endParaRPr>
              </a:p>
            </p:txBody>
          </p:sp>
        </p:grpSp>
      </p:grpSp>
      <p:sp>
        <p:nvSpPr>
          <p:cNvPr id="53333" name="Text Box 85"/>
          <p:cNvSpPr txBox="1">
            <a:spLocks noChangeArrowheads="1"/>
          </p:cNvSpPr>
          <p:nvPr/>
        </p:nvSpPr>
        <p:spPr bwMode="auto">
          <a:xfrm>
            <a:off x="179388" y="3429000"/>
            <a:ext cx="4105275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 dirty="0"/>
              <a:t>7.	Výpočet vstupního proudu I</a:t>
            </a:r>
            <a:r>
              <a:rPr lang="cs-CZ" altLang="cs-CZ" sz="2000" b="1" baseline="-25000" dirty="0"/>
              <a:t>1</a:t>
            </a:r>
          </a:p>
        </p:txBody>
      </p:sp>
      <p:graphicFrame>
        <p:nvGraphicFramePr>
          <p:cNvPr id="53334" name="Object 86"/>
          <p:cNvGraphicFramePr>
            <a:graphicFrameLocks noChangeAspect="1"/>
          </p:cNvGraphicFramePr>
          <p:nvPr/>
        </p:nvGraphicFramePr>
        <p:xfrm>
          <a:off x="5364163" y="3357563"/>
          <a:ext cx="344805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45" name="Rovnice" r:id="rId3" imgW="1523880" imgH="241200" progId="Equation.3">
                  <p:embed/>
                </p:oleObj>
              </mc:Choice>
              <mc:Fallback>
                <p:oleObj name="Rovnice" r:id="rId3" imgW="1523880" imgH="241200" progId="Equation.3">
                  <p:embed/>
                  <p:pic>
                    <p:nvPicPr>
                      <p:cNvPr id="0" name="Object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3357563"/>
                        <a:ext cx="3448050" cy="54610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175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335" name="AutoShape 87"/>
          <p:cNvSpPr>
            <a:spLocks noChangeArrowheads="1"/>
          </p:cNvSpPr>
          <p:nvPr/>
        </p:nvSpPr>
        <p:spPr bwMode="auto">
          <a:xfrm>
            <a:off x="4356100" y="3500438"/>
            <a:ext cx="865188" cy="287337"/>
          </a:xfrm>
          <a:prstGeom prst="rightArrow">
            <a:avLst>
              <a:gd name="adj1" fmla="val 50000"/>
              <a:gd name="adj2" fmla="val 75276"/>
            </a:avLst>
          </a:prstGeom>
          <a:solidFill>
            <a:srgbClr val="CCFFCC"/>
          </a:solidFill>
          <a:ln w="25400">
            <a:solidFill>
              <a:srgbClr val="008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3336" name="Text Box 88"/>
          <p:cNvSpPr txBox="1">
            <a:spLocks noChangeArrowheads="1"/>
          </p:cNvSpPr>
          <p:nvPr/>
        </p:nvSpPr>
        <p:spPr bwMode="auto">
          <a:xfrm>
            <a:off x="179388" y="4005263"/>
            <a:ext cx="4033837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/>
              <a:t>8.	Výpočet úbytku napětí na vstupní straně U</a:t>
            </a:r>
            <a:r>
              <a:rPr lang="cs-CZ" altLang="cs-CZ" sz="2000" b="1" baseline="-25000"/>
              <a:t>v1</a:t>
            </a:r>
          </a:p>
        </p:txBody>
      </p:sp>
      <p:graphicFrame>
        <p:nvGraphicFramePr>
          <p:cNvPr id="53337" name="Object 89"/>
          <p:cNvGraphicFramePr>
            <a:graphicFrameLocks noChangeAspect="1"/>
          </p:cNvGraphicFramePr>
          <p:nvPr/>
        </p:nvGraphicFramePr>
        <p:xfrm>
          <a:off x="5364163" y="4076700"/>
          <a:ext cx="2989262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46" name="Rovnice" r:id="rId5" imgW="1320480" imgH="228600" progId="Equation.3">
                  <p:embed/>
                </p:oleObj>
              </mc:Choice>
              <mc:Fallback>
                <p:oleObj name="Rovnice" r:id="rId5" imgW="1320480" imgH="228600" progId="Equation.3">
                  <p:embed/>
                  <p:pic>
                    <p:nvPicPr>
                      <p:cNvPr id="0" name="Object 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4076700"/>
                        <a:ext cx="2989262" cy="517525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175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338" name="AutoShape 90"/>
          <p:cNvSpPr>
            <a:spLocks noChangeArrowheads="1"/>
          </p:cNvSpPr>
          <p:nvPr/>
        </p:nvSpPr>
        <p:spPr bwMode="auto">
          <a:xfrm>
            <a:off x="4356100" y="4221163"/>
            <a:ext cx="865188" cy="287337"/>
          </a:xfrm>
          <a:prstGeom prst="rightArrow">
            <a:avLst>
              <a:gd name="adj1" fmla="val 50000"/>
              <a:gd name="adj2" fmla="val 75276"/>
            </a:avLst>
          </a:prstGeom>
          <a:solidFill>
            <a:srgbClr val="CCFFCC"/>
          </a:solidFill>
          <a:ln w="25400">
            <a:solidFill>
              <a:srgbClr val="008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3339" name="Text Box 91"/>
          <p:cNvSpPr txBox="1">
            <a:spLocks noChangeArrowheads="1"/>
          </p:cNvSpPr>
          <p:nvPr/>
        </p:nvSpPr>
        <p:spPr bwMode="auto">
          <a:xfrm>
            <a:off x="179388" y="4868863"/>
            <a:ext cx="4033837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/>
              <a:t>9.	Výpočet vstupního napětí U</a:t>
            </a:r>
            <a:r>
              <a:rPr lang="cs-CZ" altLang="cs-CZ" sz="2000" b="1" baseline="-25000"/>
              <a:t>1</a:t>
            </a:r>
          </a:p>
        </p:txBody>
      </p:sp>
      <p:graphicFrame>
        <p:nvGraphicFramePr>
          <p:cNvPr id="53340" name="Object 92"/>
          <p:cNvGraphicFramePr>
            <a:graphicFrameLocks noChangeAspect="1"/>
          </p:cNvGraphicFramePr>
          <p:nvPr/>
        </p:nvGraphicFramePr>
        <p:xfrm>
          <a:off x="5364163" y="4783138"/>
          <a:ext cx="1925637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47" name="Rovnice" r:id="rId7" imgW="850680" imgH="228600" progId="Equation.3">
                  <p:embed/>
                </p:oleObj>
              </mc:Choice>
              <mc:Fallback>
                <p:oleObj name="Rovnice" r:id="rId7" imgW="850680" imgH="228600" progId="Equation.3">
                  <p:embed/>
                  <p:pic>
                    <p:nvPicPr>
                      <p:cNvPr id="0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4783138"/>
                        <a:ext cx="1925637" cy="517525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175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341" name="AutoShape 93"/>
          <p:cNvSpPr>
            <a:spLocks noChangeArrowheads="1"/>
          </p:cNvSpPr>
          <p:nvPr/>
        </p:nvSpPr>
        <p:spPr bwMode="auto">
          <a:xfrm>
            <a:off x="4356100" y="4941888"/>
            <a:ext cx="865188" cy="287337"/>
          </a:xfrm>
          <a:prstGeom prst="rightArrow">
            <a:avLst>
              <a:gd name="adj1" fmla="val 50000"/>
              <a:gd name="adj2" fmla="val 75276"/>
            </a:avLst>
          </a:prstGeom>
          <a:solidFill>
            <a:srgbClr val="CCFFCC"/>
          </a:solidFill>
          <a:ln w="25400">
            <a:solidFill>
              <a:srgbClr val="008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3342" name="Text Box 94"/>
          <p:cNvSpPr txBox="1">
            <a:spLocks noChangeArrowheads="1"/>
          </p:cNvSpPr>
          <p:nvPr/>
        </p:nvSpPr>
        <p:spPr bwMode="auto">
          <a:xfrm>
            <a:off x="179388" y="5530850"/>
            <a:ext cx="4033837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446088" indent="-446088">
              <a:spcBef>
                <a:spcPct val="0"/>
              </a:spcBef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>
              <a:spcBef>
                <a:spcPct val="0"/>
              </a:spcBef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/>
              <a:t>10.	Výpočet vstupního a výstupního výkonu S</a:t>
            </a:r>
            <a:r>
              <a:rPr lang="cs-CZ" altLang="cs-CZ" sz="2000" b="1" baseline="-25000"/>
              <a:t>1</a:t>
            </a:r>
            <a:r>
              <a:rPr lang="cs-CZ" altLang="cs-CZ" sz="2000" b="1"/>
              <a:t> a S</a:t>
            </a:r>
            <a:r>
              <a:rPr lang="cs-CZ" altLang="cs-CZ" sz="2000" b="1" baseline="-25000"/>
              <a:t>2</a:t>
            </a:r>
          </a:p>
        </p:txBody>
      </p:sp>
      <p:graphicFrame>
        <p:nvGraphicFramePr>
          <p:cNvPr id="53343" name="Object 95"/>
          <p:cNvGraphicFramePr>
            <a:graphicFrameLocks noChangeAspect="1"/>
          </p:cNvGraphicFramePr>
          <p:nvPr/>
        </p:nvGraphicFramePr>
        <p:xfrm>
          <a:off x="5364163" y="5445125"/>
          <a:ext cx="3419475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48" name="Rovnice" r:id="rId9" imgW="1511280" imgH="507960" progId="Equation.3">
                  <p:embed/>
                </p:oleObj>
              </mc:Choice>
              <mc:Fallback>
                <p:oleObj name="Rovnice" r:id="rId9" imgW="1511280" imgH="507960" progId="Equation.3">
                  <p:embed/>
                  <p:pic>
                    <p:nvPicPr>
                      <p:cNvPr id="0" name="Object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5445125"/>
                        <a:ext cx="3419475" cy="114935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175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344" name="AutoShape 96"/>
          <p:cNvSpPr>
            <a:spLocks noChangeArrowheads="1"/>
          </p:cNvSpPr>
          <p:nvPr/>
        </p:nvSpPr>
        <p:spPr bwMode="auto">
          <a:xfrm>
            <a:off x="4356100" y="5734050"/>
            <a:ext cx="865188" cy="287338"/>
          </a:xfrm>
          <a:prstGeom prst="rightArrow">
            <a:avLst>
              <a:gd name="adj1" fmla="val 50000"/>
              <a:gd name="adj2" fmla="val 75276"/>
            </a:avLst>
          </a:prstGeom>
          <a:solidFill>
            <a:srgbClr val="CCFFCC"/>
          </a:solidFill>
          <a:ln w="25400">
            <a:solidFill>
              <a:srgbClr val="008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3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3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3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3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3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3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3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3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3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53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53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53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53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5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5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5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53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53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53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5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53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53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53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53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53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 animBg="1"/>
      <p:bldP spid="53251" grpId="0"/>
      <p:bldP spid="53252" grpId="0" animBg="1"/>
      <p:bldP spid="53253" grpId="0"/>
      <p:bldP spid="53262" grpId="0" animBg="1"/>
      <p:bldP spid="53264" grpId="0"/>
      <p:bldP spid="53265" grpId="0"/>
      <p:bldP spid="53271" grpId="0" animBg="1"/>
      <p:bldP spid="53333" grpId="0"/>
      <p:bldP spid="53335" grpId="0" animBg="1"/>
      <p:bldP spid="53336" grpId="0"/>
      <p:bldP spid="53338" grpId="0" animBg="1"/>
      <p:bldP spid="53339" grpId="0"/>
      <p:bldP spid="53341" grpId="0" animBg="1"/>
      <p:bldP spid="53342" grpId="0"/>
      <p:bldP spid="5334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179388" y="115888"/>
            <a:ext cx="8856662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cs-CZ" altLang="cs-CZ" sz="3600" b="1" u="sng"/>
              <a:t>Příklad výpočet transformátoru z náhradního schématu </a:t>
            </a:r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250825" y="1773238"/>
            <a:ext cx="8713788" cy="146526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cs-CZ" altLang="cs-CZ" sz="1800" b="1" u="sng"/>
              <a:t>Příklad</a:t>
            </a:r>
            <a:r>
              <a:rPr lang="cs-CZ" altLang="cs-CZ" sz="1800" b="1"/>
              <a:t>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800" b="1" dirty="0"/>
              <a:t>Na základě předchozích příkladů vypočítejte vstupní parametry jednofázového transformátoru. S=500 VA, U=230/48V, i</a:t>
            </a:r>
            <a:r>
              <a:rPr lang="cs-CZ" altLang="cs-CZ" sz="1800" b="1" baseline="-25000" dirty="0"/>
              <a:t>0%</a:t>
            </a:r>
            <a:r>
              <a:rPr lang="cs-CZ" altLang="cs-CZ" sz="1800" b="1" dirty="0"/>
              <a:t>=7%, </a:t>
            </a:r>
            <a:r>
              <a:rPr lang="cs-CZ" altLang="cs-CZ" sz="1800" b="1" dirty="0">
                <a:sym typeface="Symbol" panose="05050102010706020507" pitchFamily="18" charset="2"/>
              </a:rPr>
              <a:t>P</a:t>
            </a:r>
            <a:r>
              <a:rPr lang="cs-CZ" altLang="cs-CZ" sz="1800" b="1" baseline="-25000" dirty="0">
                <a:sym typeface="Symbol" panose="05050102010706020507" pitchFamily="18" charset="2"/>
              </a:rPr>
              <a:t>0</a:t>
            </a:r>
            <a:r>
              <a:rPr lang="cs-CZ" altLang="cs-CZ" sz="1800" b="1" dirty="0">
                <a:sym typeface="Symbol" panose="05050102010706020507" pitchFamily="18" charset="2"/>
              </a:rPr>
              <a:t>=14W, u</a:t>
            </a:r>
            <a:r>
              <a:rPr lang="cs-CZ" altLang="cs-CZ" sz="1800" b="1" baseline="-25000" dirty="0">
                <a:sym typeface="Symbol" panose="05050102010706020507" pitchFamily="18" charset="2"/>
              </a:rPr>
              <a:t>k%</a:t>
            </a:r>
            <a:r>
              <a:rPr lang="cs-CZ" altLang="cs-CZ" sz="1800" b="1" dirty="0">
                <a:sym typeface="Symbol" panose="05050102010706020507" pitchFamily="18" charset="2"/>
              </a:rPr>
              <a:t>=8%, </a:t>
            </a:r>
            <a:r>
              <a:rPr lang="cs-CZ" altLang="cs-CZ" sz="1800" b="1" dirty="0" err="1">
                <a:sym typeface="Symbol" panose="05050102010706020507" pitchFamily="18" charset="2"/>
              </a:rPr>
              <a:t>P</a:t>
            </a:r>
            <a:r>
              <a:rPr lang="cs-CZ" altLang="cs-CZ" sz="1800" b="1" baseline="-25000" dirty="0" err="1">
                <a:sym typeface="Symbol" panose="05050102010706020507" pitchFamily="18" charset="2"/>
              </a:rPr>
              <a:t>k</a:t>
            </a:r>
            <a:r>
              <a:rPr lang="cs-CZ" altLang="cs-CZ" sz="1800" b="1" dirty="0">
                <a:sym typeface="Symbol" panose="05050102010706020507" pitchFamily="18" charset="2"/>
              </a:rPr>
              <a:t>=36W, U</a:t>
            </a:r>
            <a:r>
              <a:rPr lang="cs-CZ" altLang="cs-CZ" sz="1800" b="1" baseline="-25000" dirty="0">
                <a:sym typeface="Symbol" panose="05050102010706020507" pitchFamily="18" charset="2"/>
              </a:rPr>
              <a:t>20</a:t>
            </a:r>
            <a:r>
              <a:rPr lang="cs-CZ" altLang="cs-CZ" sz="1800" b="1" dirty="0">
                <a:sym typeface="Symbol" panose="05050102010706020507" pitchFamily="18" charset="2"/>
              </a:rPr>
              <a:t>=49,5 V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800" b="1" dirty="0">
                <a:sym typeface="Symbol" panose="05050102010706020507" pitchFamily="18" charset="2"/>
              </a:rPr>
              <a:t>Zátěž: U</a:t>
            </a:r>
            <a:r>
              <a:rPr lang="cs-CZ" altLang="cs-CZ" sz="1800" b="1" baseline="-25000" dirty="0">
                <a:sym typeface="Symbol" panose="05050102010706020507" pitchFamily="18" charset="2"/>
              </a:rPr>
              <a:t>2</a:t>
            </a:r>
            <a:r>
              <a:rPr lang="cs-CZ" altLang="cs-CZ" sz="1800" b="1" dirty="0">
                <a:sym typeface="Symbol" panose="05050102010706020507" pitchFamily="18" charset="2"/>
              </a:rPr>
              <a:t> = 48 V, I</a:t>
            </a:r>
            <a:r>
              <a:rPr lang="cs-CZ" altLang="cs-CZ" sz="1800" b="1" baseline="-25000" dirty="0">
                <a:sym typeface="Symbol" panose="05050102010706020507" pitchFamily="18" charset="2"/>
              </a:rPr>
              <a:t>2</a:t>
            </a:r>
            <a:r>
              <a:rPr lang="cs-CZ" altLang="cs-CZ" sz="1800" b="1" dirty="0">
                <a:sym typeface="Symbol" panose="05050102010706020507" pitchFamily="18" charset="2"/>
              </a:rPr>
              <a:t> = 10 A, P</a:t>
            </a:r>
            <a:r>
              <a:rPr lang="cs-CZ" altLang="cs-CZ" sz="1800" b="1" baseline="-25000" dirty="0">
                <a:sym typeface="Symbol" panose="05050102010706020507" pitchFamily="18" charset="2"/>
              </a:rPr>
              <a:t>2</a:t>
            </a:r>
            <a:r>
              <a:rPr lang="cs-CZ" altLang="cs-CZ" sz="1800" b="1" dirty="0">
                <a:sym typeface="Symbol" panose="05050102010706020507" pitchFamily="18" charset="2"/>
              </a:rPr>
              <a:t>=400W, zátěž induktivní</a:t>
            </a:r>
            <a:r>
              <a:rPr lang="cs-CZ" altLang="cs-CZ" sz="1800" b="1" baseline="-25000" dirty="0">
                <a:sym typeface="Symbol" panose="05050102010706020507" pitchFamily="18" charset="2"/>
              </a:rPr>
              <a:t>	</a:t>
            </a:r>
            <a:endParaRPr lang="cs-CZ" altLang="cs-CZ" sz="1800" b="1" dirty="0">
              <a:sym typeface="Symbol" panose="05050102010706020507" pitchFamily="18" charset="2"/>
            </a:endParaRPr>
          </a:p>
        </p:txBody>
      </p:sp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395288" y="3429000"/>
            <a:ext cx="5329237" cy="16049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cs-CZ" altLang="cs-CZ" sz="1800" b="1" u="sng"/>
              <a:t>Výsledky</a:t>
            </a:r>
            <a:r>
              <a:rPr lang="cs-CZ" altLang="cs-CZ" sz="1800" b="1"/>
              <a:t>: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cs-CZ" altLang="cs-CZ" sz="1800" b="1"/>
              <a:t>U</a:t>
            </a:r>
            <a:r>
              <a:rPr lang="cs-CZ" altLang="cs-CZ" sz="1800" b="1" baseline="-25000"/>
              <a:t>1</a:t>
            </a:r>
            <a:r>
              <a:rPr lang="cs-CZ" altLang="cs-CZ" sz="1800" b="1"/>
              <a:t> = (241, 57 – 2,87j) V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cs-CZ" altLang="cs-CZ" sz="1800" b="1"/>
              <a:t>I</a:t>
            </a:r>
            <a:r>
              <a:rPr lang="cs-CZ" altLang="cs-CZ" sz="1800" b="1" baseline="-25000"/>
              <a:t>1</a:t>
            </a:r>
            <a:r>
              <a:rPr lang="cs-CZ" altLang="cs-CZ" sz="1800" b="1"/>
              <a:t> = (1,85 - 1,33j) A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cs-CZ" altLang="cs-CZ" sz="1800" b="1"/>
              <a:t>S</a:t>
            </a:r>
            <a:r>
              <a:rPr lang="cs-CZ" altLang="cs-CZ" sz="1800" b="1" baseline="-25000"/>
              <a:t>1</a:t>
            </a:r>
            <a:r>
              <a:rPr lang="cs-CZ" altLang="cs-CZ" sz="1800" b="1"/>
              <a:t> = (451,75 - 316,19j) VA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5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5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53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5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5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1" grpId="0"/>
      <p:bldP spid="55303" grpId="0"/>
      <p:bldP spid="5530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107950" y="115888"/>
            <a:ext cx="8856663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cs-CZ" altLang="cs-CZ" sz="3600" b="1" u="sng"/>
              <a:t>Energetická bilance transformátoru </a:t>
            </a:r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395288" y="923926"/>
            <a:ext cx="8351838" cy="22256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>
              <a:spcBef>
                <a:spcPct val="0"/>
              </a:spcBef>
              <a:tabLst>
                <a:tab pos="4479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>
              <a:spcBef>
                <a:spcPct val="0"/>
              </a:spcBef>
              <a:tabLst>
                <a:tab pos="4479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4479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4479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4479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479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479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479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479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 u="sng" dirty="0"/>
              <a:t>Ztráty, které závisí na zatížení</a:t>
            </a:r>
            <a:r>
              <a:rPr lang="cs-CZ" altLang="cs-CZ" sz="2000" b="1" dirty="0"/>
              <a:t>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 dirty="0"/>
              <a:t>1.	Ztráty ve vstupním vinutí	</a:t>
            </a:r>
            <a:r>
              <a:rPr lang="cs-CZ" altLang="cs-CZ" sz="2000" b="1" dirty="0">
                <a:sym typeface="Symbol" panose="05050102010706020507" pitchFamily="18" charset="2"/>
              </a:rPr>
              <a:t>P</a:t>
            </a:r>
            <a:r>
              <a:rPr lang="cs-CZ" altLang="cs-CZ" sz="2000" b="1" baseline="-25000" dirty="0">
                <a:sym typeface="Symbol" panose="05050102010706020507" pitchFamily="18" charset="2"/>
              </a:rPr>
              <a:t>j1</a:t>
            </a:r>
            <a:r>
              <a:rPr lang="cs-CZ" altLang="cs-CZ" sz="2000" b="1" dirty="0">
                <a:sym typeface="Symbol" panose="05050102010706020507" pitchFamily="18" charset="2"/>
              </a:rPr>
              <a:t> = </a:t>
            </a:r>
            <a:r>
              <a:rPr lang="cs-CZ" altLang="cs-CZ" sz="2000" b="1" dirty="0" smtClean="0">
                <a:sym typeface="Symbol" panose="05050102010706020507" pitchFamily="18" charset="2"/>
              </a:rPr>
              <a:t>I</a:t>
            </a:r>
            <a:r>
              <a:rPr lang="cs-CZ" altLang="cs-CZ" sz="2000" b="1" baseline="-25000" dirty="0" smtClean="0">
                <a:sym typeface="Symbol" panose="05050102010706020507" pitchFamily="18" charset="2"/>
              </a:rPr>
              <a:t>1</a:t>
            </a:r>
            <a:r>
              <a:rPr lang="cs-CZ" altLang="cs-CZ" sz="2000" b="1" baseline="30000" dirty="0" smtClean="0">
                <a:sym typeface="Symbol" panose="05050102010706020507" pitchFamily="18" charset="2"/>
              </a:rPr>
              <a:t>2</a:t>
            </a:r>
            <a:r>
              <a:rPr lang="cs-CZ" altLang="cs-CZ" sz="2000" b="1" baseline="-25000" dirty="0" smtClean="0">
                <a:sym typeface="Symbol" panose="05050102010706020507" pitchFamily="18" charset="2"/>
              </a:rPr>
              <a:t> </a:t>
            </a:r>
            <a:r>
              <a:rPr lang="cs-CZ" altLang="cs-CZ" sz="2000" b="1" dirty="0">
                <a:sym typeface="Symbol" panose="05050102010706020507" pitchFamily="18" charset="2"/>
              </a:rPr>
              <a:t>* R</a:t>
            </a:r>
            <a:r>
              <a:rPr lang="cs-CZ" altLang="cs-CZ" sz="2000" b="1" baseline="-25000" dirty="0">
                <a:sym typeface="Symbol" panose="05050102010706020507" pitchFamily="18" charset="2"/>
              </a:rPr>
              <a:t>1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 dirty="0">
                <a:sym typeface="Symbol" panose="05050102010706020507" pitchFamily="18" charset="2"/>
              </a:rPr>
              <a:t>2.	</a:t>
            </a:r>
            <a:r>
              <a:rPr lang="cs-CZ" altLang="cs-CZ" sz="2000" b="1" dirty="0"/>
              <a:t>Ztráty ve výstupním vinutí	</a:t>
            </a:r>
            <a:r>
              <a:rPr lang="cs-CZ" altLang="cs-CZ" sz="2000" b="1" dirty="0">
                <a:sym typeface="Symbol" panose="05050102010706020507" pitchFamily="18" charset="2"/>
              </a:rPr>
              <a:t>P</a:t>
            </a:r>
            <a:r>
              <a:rPr lang="cs-CZ" altLang="cs-CZ" sz="2000" b="1" baseline="-25000" dirty="0">
                <a:sym typeface="Symbol" panose="05050102010706020507" pitchFamily="18" charset="2"/>
              </a:rPr>
              <a:t>j2</a:t>
            </a:r>
            <a:r>
              <a:rPr lang="cs-CZ" altLang="cs-CZ" sz="2000" b="1" dirty="0">
                <a:sym typeface="Symbol" panose="05050102010706020507" pitchFamily="18" charset="2"/>
              </a:rPr>
              <a:t> = I</a:t>
            </a:r>
            <a:r>
              <a:rPr lang="cs-CZ" altLang="cs-CZ" sz="2000" b="1" baseline="-25000" dirty="0">
                <a:sym typeface="Symbol" panose="05050102010706020507" pitchFamily="18" charset="2"/>
              </a:rPr>
              <a:t>21</a:t>
            </a:r>
            <a:r>
              <a:rPr lang="cs-CZ" altLang="cs-CZ" sz="2000" b="1" baseline="30000" dirty="0">
                <a:sym typeface="Symbol" panose="05050102010706020507" pitchFamily="18" charset="2"/>
              </a:rPr>
              <a:t>2</a:t>
            </a:r>
            <a:r>
              <a:rPr lang="cs-CZ" altLang="cs-CZ" sz="2000" b="1" baseline="-25000" dirty="0">
                <a:sym typeface="Symbol" panose="05050102010706020507" pitchFamily="18" charset="2"/>
              </a:rPr>
              <a:t> </a:t>
            </a:r>
            <a:r>
              <a:rPr lang="cs-CZ" altLang="cs-CZ" sz="2000" b="1" dirty="0">
                <a:sym typeface="Symbol" panose="05050102010706020507" pitchFamily="18" charset="2"/>
              </a:rPr>
              <a:t>* R</a:t>
            </a:r>
            <a:r>
              <a:rPr lang="cs-CZ" altLang="cs-CZ" sz="2000" b="1" baseline="-25000" dirty="0">
                <a:sym typeface="Symbol" panose="05050102010706020507" pitchFamily="18" charset="2"/>
              </a:rPr>
              <a:t>21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 u="sng" dirty="0"/>
              <a:t>Ztráty, nezávislé na zatížení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 dirty="0"/>
              <a:t>3.	Ztráty v železe	</a:t>
            </a:r>
            <a:r>
              <a:rPr lang="cs-CZ" altLang="cs-CZ" sz="2000" b="1" dirty="0">
                <a:sym typeface="Symbol" panose="05050102010706020507" pitchFamily="18" charset="2"/>
              </a:rPr>
              <a:t>P</a:t>
            </a:r>
            <a:r>
              <a:rPr lang="cs-CZ" altLang="cs-CZ" sz="2000" b="1" baseline="-25000" dirty="0">
                <a:sym typeface="Symbol" panose="05050102010706020507" pitchFamily="18" charset="2"/>
              </a:rPr>
              <a:t>FE</a:t>
            </a:r>
            <a:r>
              <a:rPr lang="cs-CZ" altLang="cs-CZ" sz="2000" b="1" dirty="0">
                <a:sym typeface="Symbol" panose="05050102010706020507" pitchFamily="18" charset="2"/>
              </a:rPr>
              <a:t> = I</a:t>
            </a:r>
            <a:r>
              <a:rPr lang="cs-CZ" altLang="cs-CZ" sz="2000" b="1" baseline="-25000" dirty="0">
                <a:sym typeface="Symbol" panose="05050102010706020507" pitchFamily="18" charset="2"/>
              </a:rPr>
              <a:t>0</a:t>
            </a:r>
            <a:r>
              <a:rPr lang="cs-CZ" altLang="cs-CZ" sz="2000" b="1" baseline="30000" dirty="0">
                <a:sym typeface="Symbol" panose="05050102010706020507" pitchFamily="18" charset="2"/>
              </a:rPr>
              <a:t>2</a:t>
            </a:r>
            <a:r>
              <a:rPr lang="cs-CZ" altLang="cs-CZ" sz="2000" b="1" baseline="-25000" dirty="0">
                <a:sym typeface="Symbol" panose="05050102010706020507" pitchFamily="18" charset="2"/>
              </a:rPr>
              <a:t> </a:t>
            </a:r>
            <a:r>
              <a:rPr lang="cs-CZ" altLang="cs-CZ" sz="2000" b="1" dirty="0">
                <a:sym typeface="Symbol" panose="05050102010706020507" pitchFamily="18" charset="2"/>
              </a:rPr>
              <a:t>* R</a:t>
            </a:r>
            <a:r>
              <a:rPr lang="cs-CZ" altLang="cs-CZ" sz="2000" b="1" baseline="-25000" dirty="0">
                <a:sym typeface="Symbol" panose="05050102010706020507" pitchFamily="18" charset="2"/>
              </a:rPr>
              <a:t>FE</a:t>
            </a:r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395982" y="3429000"/>
            <a:ext cx="4392042" cy="101566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 dirty="0"/>
              <a:t>Vyjádření ztrát jednofázového transformátoru pro vstupní proud </a:t>
            </a:r>
            <a:r>
              <a:rPr lang="cs-CZ" altLang="cs-CZ" sz="2000" b="1" dirty="0" smtClean="0"/>
              <a:t>I (I </a:t>
            </a:r>
            <a:r>
              <a:rPr lang="cs-CZ" altLang="cs-CZ" sz="2000" b="1" dirty="0" smtClean="0">
                <a:sym typeface="Symbol" panose="05050102010706020507" pitchFamily="18" charset="2"/>
              </a:rPr>
              <a:t> In)</a:t>
            </a:r>
            <a:endParaRPr lang="cs-CZ" altLang="cs-CZ" sz="2000" b="1" baseline="-25000" dirty="0"/>
          </a:p>
        </p:txBody>
      </p:sp>
      <p:sp>
        <p:nvSpPr>
          <p:cNvPr id="54282" name="Text Box 10"/>
          <p:cNvSpPr txBox="1">
            <a:spLocks noChangeArrowheads="1"/>
          </p:cNvSpPr>
          <p:nvPr/>
        </p:nvSpPr>
        <p:spPr bwMode="auto">
          <a:xfrm>
            <a:off x="395288" y="4724400"/>
            <a:ext cx="3384550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 dirty="0"/>
              <a:t>Účinnost transformátoru:</a:t>
            </a:r>
          </a:p>
          <a:p>
            <a:pPr>
              <a:buFontTx/>
              <a:buNone/>
            </a:pPr>
            <a:r>
              <a:rPr lang="cs-CZ" altLang="cs-CZ" sz="2000" b="1" dirty="0"/>
              <a:t>pro cos </a:t>
            </a:r>
            <a:r>
              <a:rPr lang="cs-CZ" altLang="cs-CZ" sz="2000" b="1" dirty="0">
                <a:sym typeface="Symbol" panose="05050102010706020507" pitchFamily="18" charset="2"/>
              </a:rPr>
              <a:t>  1 platí</a:t>
            </a:r>
            <a:endParaRPr lang="cs-CZ" altLang="cs-CZ" sz="2000" b="1" baseline="-25000" dirty="0">
              <a:sym typeface="Symbol" panose="05050102010706020507" pitchFamily="18" charset="2"/>
            </a:endParaRPr>
          </a:p>
        </p:txBody>
      </p:sp>
      <p:graphicFrame>
        <p:nvGraphicFramePr>
          <p:cNvPr id="54283" name="Object 11"/>
          <p:cNvGraphicFramePr>
            <a:graphicFrameLocks noChangeAspect="1"/>
          </p:cNvGraphicFramePr>
          <p:nvPr/>
        </p:nvGraphicFramePr>
        <p:xfrm>
          <a:off x="5364163" y="4508500"/>
          <a:ext cx="2952750" cy="10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33" name="Rovnice" r:id="rId3" imgW="1295280" imgH="469800" progId="Equation.3">
                  <p:embed/>
                </p:oleObj>
              </mc:Choice>
              <mc:Fallback>
                <p:oleObj name="Rovnice" r:id="rId3" imgW="1295280" imgH="4698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4508500"/>
                        <a:ext cx="2952750" cy="1071563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175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84" name="Text Box 12"/>
          <p:cNvSpPr txBox="1">
            <a:spLocks noChangeArrowheads="1"/>
          </p:cNvSpPr>
          <p:nvPr/>
        </p:nvSpPr>
        <p:spPr bwMode="auto">
          <a:xfrm>
            <a:off x="179388" y="5949950"/>
            <a:ext cx="8713787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b="1"/>
              <a:t>Účinnost se pohybuje v rozsahu od 70% (malé transformátory) do 99% (velké transformátory).</a:t>
            </a:r>
          </a:p>
        </p:txBody>
      </p:sp>
      <p:sp>
        <p:nvSpPr>
          <p:cNvPr id="54285" name="Rectangle 13"/>
          <p:cNvSpPr>
            <a:spLocks noChangeArrowheads="1"/>
          </p:cNvSpPr>
          <p:nvPr/>
        </p:nvSpPr>
        <p:spPr bwMode="auto">
          <a:xfrm>
            <a:off x="4787900" y="1375568"/>
            <a:ext cx="2088356" cy="4318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4286" name="Rectangle 14"/>
          <p:cNvSpPr>
            <a:spLocks noChangeArrowheads="1"/>
          </p:cNvSpPr>
          <p:nvPr/>
        </p:nvSpPr>
        <p:spPr bwMode="auto">
          <a:xfrm>
            <a:off x="4787900" y="1844675"/>
            <a:ext cx="2088356" cy="4318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4287" name="Rectangle 15"/>
          <p:cNvSpPr>
            <a:spLocks noChangeArrowheads="1"/>
          </p:cNvSpPr>
          <p:nvPr/>
        </p:nvSpPr>
        <p:spPr bwMode="auto">
          <a:xfrm>
            <a:off x="4787900" y="2708275"/>
            <a:ext cx="2088356" cy="433388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4932040" y="3413688"/>
                <a:ext cx="3961135" cy="8794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=∆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p>
                        <m:sSup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+(</m:t>
                          </m:r>
                          <m:f>
                            <m:f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cs-CZ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den>
                          </m:f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∗∆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𝑘𝑛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3413688"/>
                <a:ext cx="3961135" cy="87940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54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54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54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3000"/>
                                        <p:tgtEl>
                                          <p:spTgt spid="542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3000"/>
                                        <p:tgtEl>
                                          <p:spTgt spid="542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42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42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4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42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42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4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2000"/>
                                        <p:tgtEl>
                                          <p:spTgt spid="542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/>
                                        <p:tgtEl>
                                          <p:spTgt spid="542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542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2000"/>
                                        <p:tgtEl>
                                          <p:spTgt spid="542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/>
                                        <p:tgtEl>
                                          <p:spTgt spid="542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2000"/>
                                        <p:tgtEl>
                                          <p:spTgt spid="54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542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542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542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3000"/>
                                        <p:tgtEl>
                                          <p:spTgt spid="542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4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42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4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2000"/>
                                        <p:tgtEl>
                                          <p:spTgt spid="54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/>
                                        <p:tgtEl>
                                          <p:spTgt spid="542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" dur="2000"/>
                                        <p:tgtEl>
                                          <p:spTgt spid="542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54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542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542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54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54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542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54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/>
      <p:bldP spid="54279" grpId="0"/>
      <p:bldP spid="54282" grpId="0"/>
      <p:bldP spid="54284" grpId="0"/>
      <p:bldP spid="54285" grpId="0" animBg="1"/>
      <p:bldP spid="54285" grpId="1" animBg="1"/>
      <p:bldP spid="54286" grpId="0" animBg="1"/>
      <p:bldP spid="54286" grpId="1" animBg="1"/>
      <p:bldP spid="54287" grpId="0" animBg="1"/>
      <p:bldP spid="54287" grpId="1" animBg="1"/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107950" y="115888"/>
            <a:ext cx="8856663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cs-CZ" altLang="cs-CZ" sz="3600" b="1" u="sng" dirty="0" smtClean="0"/>
              <a:t>Závislost ztrát na zatížení transformátoru</a:t>
            </a:r>
            <a:endParaRPr lang="cs-CZ" altLang="cs-CZ" sz="3600" b="1" u="sng" dirty="0"/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1969624" y="1143491"/>
            <a:ext cx="5616749" cy="3693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cs-CZ" altLang="cs-CZ" sz="1800" b="1" dirty="0" smtClean="0"/>
              <a:t>S=500 </a:t>
            </a:r>
            <a:r>
              <a:rPr lang="cs-CZ" altLang="cs-CZ" sz="1800" b="1" dirty="0"/>
              <a:t>VA, U=230/48V, i</a:t>
            </a:r>
            <a:r>
              <a:rPr lang="cs-CZ" altLang="cs-CZ" sz="1800" b="1" baseline="-25000" dirty="0"/>
              <a:t>0%</a:t>
            </a:r>
            <a:r>
              <a:rPr lang="cs-CZ" altLang="cs-CZ" sz="1800" b="1" dirty="0"/>
              <a:t>=7%, </a:t>
            </a:r>
            <a:r>
              <a:rPr lang="cs-CZ" altLang="cs-CZ" sz="1800" b="1" dirty="0">
                <a:sym typeface="Symbol" panose="05050102010706020507" pitchFamily="18" charset="2"/>
              </a:rPr>
              <a:t>P</a:t>
            </a:r>
            <a:r>
              <a:rPr lang="cs-CZ" altLang="cs-CZ" sz="1800" b="1" baseline="-25000" dirty="0">
                <a:sym typeface="Symbol" panose="05050102010706020507" pitchFamily="18" charset="2"/>
              </a:rPr>
              <a:t>0</a:t>
            </a:r>
            <a:r>
              <a:rPr lang="cs-CZ" altLang="cs-CZ" sz="1800" b="1" dirty="0">
                <a:sym typeface="Symbol" panose="05050102010706020507" pitchFamily="18" charset="2"/>
              </a:rPr>
              <a:t>=14W, </a:t>
            </a:r>
            <a:r>
              <a:rPr lang="cs-CZ" altLang="cs-CZ" sz="1800" b="1" dirty="0" smtClean="0">
                <a:sym typeface="Symbol" panose="05050102010706020507" pitchFamily="18" charset="2"/>
              </a:rPr>
              <a:t></a:t>
            </a:r>
            <a:r>
              <a:rPr lang="cs-CZ" altLang="cs-CZ" sz="1800" b="1" dirty="0" err="1" smtClean="0">
                <a:sym typeface="Symbol" panose="05050102010706020507" pitchFamily="18" charset="2"/>
              </a:rPr>
              <a:t>P</a:t>
            </a:r>
            <a:r>
              <a:rPr lang="cs-CZ" altLang="cs-CZ" sz="1800" b="1" baseline="-25000" dirty="0" err="1" smtClean="0">
                <a:sym typeface="Symbol" panose="05050102010706020507" pitchFamily="18" charset="2"/>
              </a:rPr>
              <a:t>k</a:t>
            </a:r>
            <a:r>
              <a:rPr lang="cs-CZ" altLang="cs-CZ" sz="1800" b="1" dirty="0" smtClean="0">
                <a:sym typeface="Symbol" panose="05050102010706020507" pitchFamily="18" charset="2"/>
              </a:rPr>
              <a:t>=36W </a:t>
            </a:r>
            <a:endParaRPr lang="cs-CZ" altLang="cs-CZ" sz="1800" b="1" dirty="0">
              <a:sym typeface="Symbol" panose="05050102010706020507" pitchFamily="18" charset="2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574991"/>
            <a:ext cx="8064896" cy="5214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542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07950" y="260350"/>
            <a:ext cx="8856663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cs-CZ" altLang="cs-CZ" sz="3200" b="1" u="sng"/>
              <a:t>Konstrukce jednofázového transformátoru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79388" y="1052513"/>
            <a:ext cx="8713787" cy="91598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263525" indent="-263525">
              <a:spcBef>
                <a:spcPct val="0"/>
              </a:spcBef>
              <a:tabLst>
                <a:tab pos="446088" algn="l"/>
                <a:tab pos="3406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446088" algn="l"/>
                <a:tab pos="3406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446088" algn="l"/>
                <a:tab pos="3406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446088" algn="l"/>
                <a:tab pos="3406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446088" algn="l"/>
                <a:tab pos="3406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3406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3406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3406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3406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800" b="1" dirty="0"/>
              <a:t>A	Magnetický obvod</a:t>
            </a:r>
          </a:p>
          <a:p>
            <a:pPr>
              <a:buFontTx/>
              <a:buNone/>
            </a:pPr>
            <a:r>
              <a:rPr lang="cs-CZ" altLang="cs-CZ" sz="1800" b="1" dirty="0"/>
              <a:t>	*	výkonové transformátory 	- vzájemně izolované transformátorové plechy</a:t>
            </a:r>
          </a:p>
          <a:p>
            <a:pPr>
              <a:buFontTx/>
              <a:buNone/>
            </a:pPr>
            <a:r>
              <a:rPr lang="cs-CZ" altLang="cs-CZ" sz="1800" b="1" dirty="0"/>
              <a:t>	*	vf transformátory	- magneticky měkké ferity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79388" y="5551488"/>
            <a:ext cx="8569325" cy="11906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269875" algn="l"/>
                <a:tab pos="3592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tabLst>
                <a:tab pos="269875" algn="l"/>
                <a:tab pos="3592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tabLst>
                <a:tab pos="269875" algn="l"/>
                <a:tab pos="3592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tabLst>
                <a:tab pos="269875" algn="l"/>
                <a:tab pos="3592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tabLst>
                <a:tab pos="269875" algn="l"/>
                <a:tab pos="3592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69875" algn="l"/>
                <a:tab pos="3592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69875" algn="l"/>
                <a:tab pos="3592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69875" algn="l"/>
                <a:tab pos="3592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69875" algn="l"/>
                <a:tab pos="3592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cs-CZ" altLang="cs-CZ" sz="1800" b="1" dirty="0"/>
              <a:t>B	Primární (vstupní) vinutí 	- </a:t>
            </a:r>
            <a:r>
              <a:rPr lang="cs-CZ" altLang="cs-CZ" sz="1800" b="1" dirty="0" smtClean="0"/>
              <a:t>měď</a:t>
            </a:r>
            <a:endParaRPr lang="cs-CZ" altLang="cs-CZ" sz="1800" b="1" dirty="0"/>
          </a:p>
          <a:p>
            <a:pPr>
              <a:buFontTx/>
              <a:buNone/>
            </a:pPr>
            <a:r>
              <a:rPr lang="cs-CZ" altLang="cs-CZ" sz="1800" b="1" dirty="0"/>
              <a:t>C	Sekundární (výstupní) vinutí	- </a:t>
            </a:r>
            <a:r>
              <a:rPr lang="cs-CZ" altLang="cs-CZ" sz="1800" b="1" dirty="0" smtClean="0"/>
              <a:t>měď</a:t>
            </a:r>
            <a:endParaRPr lang="cs-CZ" altLang="cs-CZ" sz="1800" b="1" dirty="0"/>
          </a:p>
          <a:p>
            <a:pPr>
              <a:buFontTx/>
              <a:buNone/>
            </a:pPr>
            <a:r>
              <a:rPr lang="cs-CZ" altLang="cs-CZ" sz="1800" b="1" dirty="0"/>
              <a:t>D	Štítek transformátoru	- vstupní a výstupní napětí, zdánlivý výkon</a:t>
            </a:r>
          </a:p>
          <a:p>
            <a:pPr>
              <a:buFontTx/>
              <a:buNone/>
            </a:pPr>
            <a:r>
              <a:rPr lang="cs-CZ" altLang="cs-CZ" sz="1800" b="1" dirty="0"/>
              <a:t>E	Mechanické části konstrukce</a:t>
            </a:r>
            <a:endParaRPr lang="cs-CZ" altLang="cs-CZ" sz="1800" dirty="0"/>
          </a:p>
        </p:txBody>
      </p:sp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395288" y="4292600"/>
            <a:ext cx="3600450" cy="8556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 u="sng"/>
              <a:t>plášťový</a:t>
            </a:r>
            <a:r>
              <a:rPr lang="cs-CZ" altLang="cs-CZ" sz="1600"/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600"/>
              <a:t>obě vinutí na prostředním sloupku, magnetický obvod obklopuje vinutí   </a:t>
            </a:r>
          </a:p>
        </p:txBody>
      </p:sp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5508625" y="4292600"/>
            <a:ext cx="2016125" cy="8556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 b="1" u="sng"/>
              <a:t>jádrový</a:t>
            </a:r>
            <a:r>
              <a:rPr lang="cs-CZ" altLang="cs-CZ" sz="1600"/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600"/>
              <a:t>na každém sloupku je vinutí</a:t>
            </a:r>
          </a:p>
        </p:txBody>
      </p:sp>
      <p:grpSp>
        <p:nvGrpSpPr>
          <p:cNvPr id="6169" name="Group 25"/>
          <p:cNvGrpSpPr>
            <a:grpSpLocks/>
          </p:cNvGrpSpPr>
          <p:nvPr/>
        </p:nvGrpSpPr>
        <p:grpSpPr bwMode="auto">
          <a:xfrm>
            <a:off x="1117600" y="2276475"/>
            <a:ext cx="2159000" cy="2016125"/>
            <a:chOff x="704" y="1434"/>
            <a:chExt cx="1360" cy="1270"/>
          </a:xfrm>
        </p:grpSpPr>
        <p:sp>
          <p:nvSpPr>
            <p:cNvPr id="6153" name="Rectangle 9"/>
            <p:cNvSpPr>
              <a:spLocks noChangeAspect="1" noChangeArrowheads="1"/>
            </p:cNvSpPr>
            <p:nvPr/>
          </p:nvSpPr>
          <p:spPr bwMode="auto">
            <a:xfrm>
              <a:off x="704" y="1480"/>
              <a:ext cx="1360" cy="1134"/>
            </a:xfrm>
            <a:prstGeom prst="rect">
              <a:avLst/>
            </a:prstGeom>
            <a:solidFill>
              <a:srgbClr val="C0C0C0"/>
            </a:soli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155" name="Line 11"/>
            <p:cNvSpPr>
              <a:spLocks noChangeShapeType="1"/>
            </p:cNvSpPr>
            <p:nvPr/>
          </p:nvSpPr>
          <p:spPr bwMode="auto">
            <a:xfrm>
              <a:off x="1384" y="1434"/>
              <a:ext cx="0" cy="1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51" name="Rectangle 7"/>
            <p:cNvSpPr>
              <a:spLocks noChangeAspect="1" noChangeArrowheads="1"/>
            </p:cNvSpPr>
            <p:nvPr/>
          </p:nvSpPr>
          <p:spPr bwMode="auto">
            <a:xfrm>
              <a:off x="930" y="1707"/>
              <a:ext cx="227" cy="680"/>
            </a:xfrm>
            <a:prstGeom prst="rect">
              <a:avLst/>
            </a:prstGeom>
            <a:solidFill>
              <a:schemeClr val="bg1"/>
            </a:soli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154" name="Rectangle 10"/>
            <p:cNvSpPr>
              <a:spLocks noChangeAspect="1" noChangeArrowheads="1"/>
            </p:cNvSpPr>
            <p:nvPr/>
          </p:nvSpPr>
          <p:spPr bwMode="auto">
            <a:xfrm>
              <a:off x="1611" y="1707"/>
              <a:ext cx="227" cy="680"/>
            </a:xfrm>
            <a:prstGeom prst="rect">
              <a:avLst/>
            </a:prstGeom>
            <a:solidFill>
              <a:schemeClr val="bg1"/>
            </a:soli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1546225" y="2781300"/>
            <a:ext cx="1296988" cy="936625"/>
          </a:xfrm>
          <a:prstGeom prst="rect">
            <a:avLst/>
          </a:prstGeom>
          <a:solidFill>
            <a:srgbClr val="FF0000"/>
          </a:solidFill>
          <a:ln w="222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6170" name="Group 26"/>
          <p:cNvGrpSpPr>
            <a:grpSpLocks/>
          </p:cNvGrpSpPr>
          <p:nvPr/>
        </p:nvGrpSpPr>
        <p:grpSpPr bwMode="auto">
          <a:xfrm>
            <a:off x="5581650" y="2565400"/>
            <a:ext cx="1943100" cy="1169988"/>
            <a:chOff x="3516" y="1616"/>
            <a:chExt cx="1224" cy="737"/>
          </a:xfrm>
        </p:grpSpPr>
        <p:sp>
          <p:nvSpPr>
            <p:cNvPr id="6158" name="AutoShape 14"/>
            <p:cNvSpPr>
              <a:spLocks noChangeAspect="1" noChangeArrowheads="1"/>
            </p:cNvSpPr>
            <p:nvPr/>
          </p:nvSpPr>
          <p:spPr bwMode="auto">
            <a:xfrm>
              <a:off x="3516" y="1616"/>
              <a:ext cx="1224" cy="737"/>
            </a:xfrm>
            <a:prstGeom prst="roundRect">
              <a:avLst>
                <a:gd name="adj" fmla="val 16667"/>
              </a:avLst>
            </a:prstGeom>
            <a:solidFill>
              <a:srgbClr val="C0C0C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160" name="AutoShape 16"/>
            <p:cNvSpPr>
              <a:spLocks noChangeAspect="1" noChangeArrowheads="1"/>
            </p:cNvSpPr>
            <p:nvPr/>
          </p:nvSpPr>
          <p:spPr bwMode="auto">
            <a:xfrm>
              <a:off x="3715" y="1811"/>
              <a:ext cx="827" cy="34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6011863" y="2349500"/>
            <a:ext cx="1079500" cy="720725"/>
          </a:xfrm>
          <a:prstGeom prst="rect">
            <a:avLst/>
          </a:prstGeom>
          <a:solidFill>
            <a:srgbClr val="FF0000"/>
          </a:solidFill>
          <a:ln w="222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165" name="Rectangle 21"/>
          <p:cNvSpPr>
            <a:spLocks noChangeArrowheads="1"/>
          </p:cNvSpPr>
          <p:nvPr/>
        </p:nvSpPr>
        <p:spPr bwMode="auto">
          <a:xfrm>
            <a:off x="6011863" y="3213100"/>
            <a:ext cx="1079500" cy="720725"/>
          </a:xfrm>
          <a:prstGeom prst="rect">
            <a:avLst/>
          </a:prstGeom>
          <a:solidFill>
            <a:srgbClr val="FF0000"/>
          </a:solidFill>
          <a:ln w="222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5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6" grpId="0"/>
      <p:bldP spid="6168" grpId="0"/>
      <p:bldP spid="6157" grpId="0" animBg="1"/>
      <p:bldP spid="6163" grpId="0" animBg="1"/>
      <p:bldP spid="616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83" name="Picture 15" descr="685px-Netztraof_ringker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3455988"/>
            <a:ext cx="3744912" cy="327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4" name="Picture 16" descr="691px-Trafo-innenleb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115888"/>
            <a:ext cx="3816350" cy="330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90" name="Picture 22" descr="Kleiner_traf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924175"/>
            <a:ext cx="4681538" cy="378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91" name="Rectangle 23"/>
          <p:cNvSpPr>
            <a:spLocks noChangeArrowheads="1"/>
          </p:cNvSpPr>
          <p:nvPr/>
        </p:nvSpPr>
        <p:spPr bwMode="auto">
          <a:xfrm>
            <a:off x="179388" y="693738"/>
            <a:ext cx="4824412" cy="143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cs-CZ" altLang="cs-CZ" sz="3200" b="1" u="sng"/>
              <a:t>Ukázky jednofázových transformátorů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23528" y="260350"/>
            <a:ext cx="601218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cs-CZ" altLang="cs-CZ" sz="4000" b="1" u="sng"/>
              <a:t>Princip transformátoru</a:t>
            </a:r>
          </a:p>
        </p:txBody>
      </p:sp>
      <p:grpSp>
        <p:nvGrpSpPr>
          <p:cNvPr id="8204" name="Group 12"/>
          <p:cNvGrpSpPr>
            <a:grpSpLocks/>
          </p:cNvGrpSpPr>
          <p:nvPr/>
        </p:nvGrpSpPr>
        <p:grpSpPr bwMode="auto">
          <a:xfrm>
            <a:off x="1908175" y="1628775"/>
            <a:ext cx="2159000" cy="4322763"/>
            <a:chOff x="975" y="1026"/>
            <a:chExt cx="1360" cy="2723"/>
          </a:xfrm>
        </p:grpSpPr>
        <p:sp>
          <p:nvSpPr>
            <p:cNvPr id="8201" name="Rectangle 9"/>
            <p:cNvSpPr>
              <a:spLocks noChangeAspect="1" noChangeArrowheads="1"/>
            </p:cNvSpPr>
            <p:nvPr/>
          </p:nvSpPr>
          <p:spPr bwMode="auto">
            <a:xfrm>
              <a:off x="975" y="1026"/>
              <a:ext cx="1360" cy="2723"/>
            </a:xfrm>
            <a:prstGeom prst="rect">
              <a:avLst/>
            </a:prstGeom>
            <a:solidFill>
              <a:srgbClr val="C0C0C0"/>
            </a:soli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202" name="Rectangle 10"/>
            <p:cNvSpPr>
              <a:spLocks noChangeArrowheads="1"/>
            </p:cNvSpPr>
            <p:nvPr/>
          </p:nvSpPr>
          <p:spPr bwMode="auto">
            <a:xfrm>
              <a:off x="1315" y="1367"/>
              <a:ext cx="680" cy="2040"/>
            </a:xfrm>
            <a:prstGeom prst="rect">
              <a:avLst/>
            </a:prstGeom>
            <a:solidFill>
              <a:schemeClr val="bg1"/>
            </a:soli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8222" name="Group 30"/>
          <p:cNvGrpSpPr>
            <a:grpSpLocks/>
          </p:cNvGrpSpPr>
          <p:nvPr/>
        </p:nvGrpSpPr>
        <p:grpSpPr bwMode="auto">
          <a:xfrm>
            <a:off x="900113" y="4005263"/>
            <a:ext cx="2016125" cy="1223962"/>
            <a:chOff x="340" y="2523"/>
            <a:chExt cx="1270" cy="771"/>
          </a:xfrm>
        </p:grpSpPr>
        <p:sp>
          <p:nvSpPr>
            <p:cNvPr id="8206" name="Rectangle 14"/>
            <p:cNvSpPr>
              <a:spLocks noChangeArrowheads="1"/>
            </p:cNvSpPr>
            <p:nvPr/>
          </p:nvSpPr>
          <p:spPr bwMode="auto">
            <a:xfrm>
              <a:off x="657" y="2523"/>
              <a:ext cx="953" cy="77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8210" name="Group 18"/>
            <p:cNvGrpSpPr>
              <a:grpSpLocks/>
            </p:cNvGrpSpPr>
            <p:nvPr/>
          </p:nvGrpSpPr>
          <p:grpSpPr bwMode="auto">
            <a:xfrm>
              <a:off x="340" y="2545"/>
              <a:ext cx="317" cy="91"/>
              <a:chOff x="340" y="1491"/>
              <a:chExt cx="317" cy="91"/>
            </a:xfrm>
          </p:grpSpPr>
          <p:sp>
            <p:nvSpPr>
              <p:cNvPr id="8211" name="Line 19"/>
              <p:cNvSpPr>
                <a:spLocks noChangeShapeType="1"/>
              </p:cNvSpPr>
              <p:nvPr/>
            </p:nvSpPr>
            <p:spPr bwMode="auto">
              <a:xfrm>
                <a:off x="431" y="1541"/>
                <a:ext cx="226" cy="0"/>
              </a:xfrm>
              <a:prstGeom prst="line">
                <a:avLst/>
              </a:prstGeom>
              <a:noFill/>
              <a:ln w="222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212" name="Oval 20"/>
              <p:cNvSpPr>
                <a:spLocks noChangeAspect="1" noChangeArrowheads="1"/>
              </p:cNvSpPr>
              <p:nvPr/>
            </p:nvSpPr>
            <p:spPr bwMode="auto">
              <a:xfrm>
                <a:off x="340" y="1491"/>
                <a:ext cx="91" cy="91"/>
              </a:xfrm>
              <a:prstGeom prst="ellipse">
                <a:avLst/>
              </a:prstGeom>
              <a:noFill/>
              <a:ln w="222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8213" name="Group 21"/>
            <p:cNvGrpSpPr>
              <a:grpSpLocks/>
            </p:cNvGrpSpPr>
            <p:nvPr/>
          </p:nvGrpSpPr>
          <p:grpSpPr bwMode="auto">
            <a:xfrm>
              <a:off x="340" y="3158"/>
              <a:ext cx="317" cy="91"/>
              <a:chOff x="340" y="1491"/>
              <a:chExt cx="317" cy="91"/>
            </a:xfrm>
          </p:grpSpPr>
          <p:sp>
            <p:nvSpPr>
              <p:cNvPr id="8214" name="Line 22"/>
              <p:cNvSpPr>
                <a:spLocks noChangeShapeType="1"/>
              </p:cNvSpPr>
              <p:nvPr/>
            </p:nvSpPr>
            <p:spPr bwMode="auto">
              <a:xfrm>
                <a:off x="431" y="1541"/>
                <a:ext cx="226" cy="0"/>
              </a:xfrm>
              <a:prstGeom prst="line">
                <a:avLst/>
              </a:prstGeom>
              <a:noFill/>
              <a:ln w="222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215" name="Oval 23"/>
              <p:cNvSpPr>
                <a:spLocks noChangeAspect="1" noChangeArrowheads="1"/>
              </p:cNvSpPr>
              <p:nvPr/>
            </p:nvSpPr>
            <p:spPr bwMode="auto">
              <a:xfrm>
                <a:off x="340" y="1491"/>
                <a:ext cx="91" cy="91"/>
              </a:xfrm>
              <a:prstGeom prst="ellipse">
                <a:avLst/>
              </a:prstGeom>
              <a:noFill/>
              <a:ln w="222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grpSp>
        <p:nvGrpSpPr>
          <p:cNvPr id="8221" name="Group 29"/>
          <p:cNvGrpSpPr>
            <a:grpSpLocks/>
          </p:cNvGrpSpPr>
          <p:nvPr/>
        </p:nvGrpSpPr>
        <p:grpSpPr bwMode="auto">
          <a:xfrm>
            <a:off x="900113" y="2349500"/>
            <a:ext cx="2016125" cy="1223963"/>
            <a:chOff x="340" y="1480"/>
            <a:chExt cx="1270" cy="771"/>
          </a:xfrm>
        </p:grpSpPr>
        <p:sp>
          <p:nvSpPr>
            <p:cNvPr id="8205" name="Rectangle 13"/>
            <p:cNvSpPr>
              <a:spLocks noChangeArrowheads="1"/>
            </p:cNvSpPr>
            <p:nvPr/>
          </p:nvSpPr>
          <p:spPr bwMode="auto">
            <a:xfrm>
              <a:off x="657" y="1480"/>
              <a:ext cx="953" cy="77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8209" name="Group 17"/>
            <p:cNvGrpSpPr>
              <a:grpSpLocks/>
            </p:cNvGrpSpPr>
            <p:nvPr/>
          </p:nvGrpSpPr>
          <p:grpSpPr bwMode="auto">
            <a:xfrm>
              <a:off x="340" y="1514"/>
              <a:ext cx="317" cy="91"/>
              <a:chOff x="340" y="1491"/>
              <a:chExt cx="317" cy="91"/>
            </a:xfrm>
          </p:grpSpPr>
          <p:sp>
            <p:nvSpPr>
              <p:cNvPr id="8207" name="Line 15"/>
              <p:cNvSpPr>
                <a:spLocks noChangeShapeType="1"/>
              </p:cNvSpPr>
              <p:nvPr/>
            </p:nvSpPr>
            <p:spPr bwMode="auto">
              <a:xfrm>
                <a:off x="431" y="1541"/>
                <a:ext cx="226" cy="0"/>
              </a:xfrm>
              <a:prstGeom prst="line">
                <a:avLst/>
              </a:prstGeom>
              <a:noFill/>
              <a:ln w="222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208" name="Oval 16"/>
              <p:cNvSpPr>
                <a:spLocks noChangeAspect="1" noChangeArrowheads="1"/>
              </p:cNvSpPr>
              <p:nvPr/>
            </p:nvSpPr>
            <p:spPr bwMode="auto">
              <a:xfrm>
                <a:off x="340" y="1491"/>
                <a:ext cx="91" cy="91"/>
              </a:xfrm>
              <a:prstGeom prst="ellipse">
                <a:avLst/>
              </a:prstGeom>
              <a:noFill/>
              <a:ln w="222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8216" name="Group 24"/>
            <p:cNvGrpSpPr>
              <a:grpSpLocks/>
            </p:cNvGrpSpPr>
            <p:nvPr/>
          </p:nvGrpSpPr>
          <p:grpSpPr bwMode="auto">
            <a:xfrm>
              <a:off x="340" y="2160"/>
              <a:ext cx="317" cy="91"/>
              <a:chOff x="340" y="1491"/>
              <a:chExt cx="317" cy="91"/>
            </a:xfrm>
          </p:grpSpPr>
          <p:sp>
            <p:nvSpPr>
              <p:cNvPr id="8217" name="Line 25"/>
              <p:cNvSpPr>
                <a:spLocks noChangeShapeType="1"/>
              </p:cNvSpPr>
              <p:nvPr/>
            </p:nvSpPr>
            <p:spPr bwMode="auto">
              <a:xfrm>
                <a:off x="431" y="1541"/>
                <a:ext cx="226" cy="0"/>
              </a:xfrm>
              <a:prstGeom prst="line">
                <a:avLst/>
              </a:prstGeom>
              <a:noFill/>
              <a:ln w="222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218" name="Oval 26"/>
              <p:cNvSpPr>
                <a:spLocks noChangeAspect="1" noChangeArrowheads="1"/>
              </p:cNvSpPr>
              <p:nvPr/>
            </p:nvSpPr>
            <p:spPr bwMode="auto">
              <a:xfrm>
                <a:off x="340" y="1491"/>
                <a:ext cx="91" cy="91"/>
              </a:xfrm>
              <a:prstGeom prst="ellipse">
                <a:avLst/>
              </a:prstGeom>
              <a:noFill/>
              <a:ln w="222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sp>
        <p:nvSpPr>
          <p:cNvPr id="8246" name="Text Box 54"/>
          <p:cNvSpPr txBox="1">
            <a:spLocks noChangeArrowheads="1"/>
          </p:cNvSpPr>
          <p:nvPr/>
        </p:nvSpPr>
        <p:spPr bwMode="auto">
          <a:xfrm>
            <a:off x="4572000" y="1412875"/>
            <a:ext cx="42481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cs-CZ" altLang="cs-CZ" sz="2400" b="1"/>
              <a:t>Na jakém principu pracuje ?</a:t>
            </a:r>
          </a:p>
        </p:txBody>
      </p:sp>
      <p:sp>
        <p:nvSpPr>
          <p:cNvPr id="8247" name="Text Box 55"/>
          <p:cNvSpPr txBox="1">
            <a:spLocks noChangeArrowheads="1"/>
          </p:cNvSpPr>
          <p:nvPr/>
        </p:nvSpPr>
        <p:spPr bwMode="auto">
          <a:xfrm>
            <a:off x="4572000" y="2390775"/>
            <a:ext cx="4248150" cy="8223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2400" b="1"/>
              <a:t>Na principu </a:t>
            </a:r>
            <a:r>
              <a:rPr lang="cs-CZ" altLang="cs-CZ" sz="2400" b="1" u="sng"/>
              <a:t>elektromagnetické indukce</a:t>
            </a:r>
          </a:p>
        </p:txBody>
      </p:sp>
      <p:sp>
        <p:nvSpPr>
          <p:cNvPr id="8249" name="AutoShape 57"/>
          <p:cNvSpPr>
            <a:spLocks noChangeArrowheads="1"/>
          </p:cNvSpPr>
          <p:nvPr/>
        </p:nvSpPr>
        <p:spPr bwMode="auto">
          <a:xfrm>
            <a:off x="6551613" y="1916113"/>
            <a:ext cx="288925" cy="433387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0000FF"/>
          </a:solidFill>
          <a:ln w="12700">
            <a:solidFill>
              <a:srgbClr val="0000FF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50" name="AutoShape 58"/>
          <p:cNvSpPr>
            <a:spLocks noChangeArrowheads="1"/>
          </p:cNvSpPr>
          <p:nvPr/>
        </p:nvSpPr>
        <p:spPr bwMode="auto">
          <a:xfrm>
            <a:off x="6551613" y="3357563"/>
            <a:ext cx="288925" cy="433387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0000FF"/>
          </a:solidFill>
          <a:ln w="12700">
            <a:solidFill>
              <a:srgbClr val="0000FF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51" name="Text Box 59"/>
          <p:cNvSpPr txBox="1">
            <a:spLocks noChangeArrowheads="1"/>
          </p:cNvSpPr>
          <p:nvPr/>
        </p:nvSpPr>
        <p:spPr bwMode="auto">
          <a:xfrm>
            <a:off x="6335713" y="4005263"/>
            <a:ext cx="720725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4800" b="1"/>
              <a:t>?</a:t>
            </a:r>
          </a:p>
        </p:txBody>
      </p:sp>
      <p:graphicFrame>
        <p:nvGraphicFramePr>
          <p:cNvPr id="8252" name="Object 60"/>
          <p:cNvGraphicFramePr>
            <a:graphicFrameLocks noGrp="1" noChangeAspect="1"/>
          </p:cNvGraphicFramePr>
          <p:nvPr>
            <p:ph/>
          </p:nvPr>
        </p:nvGraphicFramePr>
        <p:xfrm>
          <a:off x="5435600" y="5484813"/>
          <a:ext cx="2555875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8" name="Rovnice" r:id="rId3" imgW="799920" imgH="393480" progId="Equation.3">
                  <p:embed/>
                </p:oleObj>
              </mc:Choice>
              <mc:Fallback>
                <p:oleObj name="Rovnice" r:id="rId3" imgW="799920" imgH="393480" progId="Equation.3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5600" y="5484813"/>
                        <a:ext cx="2555875" cy="125730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175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54" name="AutoShape 62"/>
          <p:cNvSpPr>
            <a:spLocks noChangeArrowheads="1"/>
          </p:cNvSpPr>
          <p:nvPr/>
        </p:nvSpPr>
        <p:spPr bwMode="auto">
          <a:xfrm>
            <a:off x="6551613" y="4941888"/>
            <a:ext cx="288925" cy="433387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0000FF"/>
          </a:solidFill>
          <a:ln w="12700">
            <a:solidFill>
              <a:srgbClr val="0000FF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0538" y="193522"/>
            <a:ext cx="1298555" cy="1060227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1384" y="192640"/>
            <a:ext cx="1014026" cy="10961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8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8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withGroup">
                            <p:stCondLst>
                              <p:cond delay="4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8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8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8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8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8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8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4" dur="2000"/>
                                        <p:tgtEl>
                                          <p:spTgt spid="8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5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246" grpId="0"/>
      <p:bldP spid="8247" grpId="0"/>
      <p:bldP spid="8249" grpId="0" animBg="1"/>
      <p:bldP spid="8250" grpId="0" animBg="1"/>
      <p:bldP spid="8251" grpId="0"/>
      <p:bldP spid="825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11188" y="260350"/>
            <a:ext cx="80645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cs-CZ" altLang="cs-CZ" sz="4000" b="1" u="sng"/>
              <a:t>Princip transformátoru</a:t>
            </a:r>
          </a:p>
        </p:txBody>
      </p:sp>
      <p:grpSp>
        <p:nvGrpSpPr>
          <p:cNvPr id="10243" name="Group 3"/>
          <p:cNvGrpSpPr>
            <a:grpSpLocks/>
          </p:cNvGrpSpPr>
          <p:nvPr/>
        </p:nvGrpSpPr>
        <p:grpSpPr bwMode="auto">
          <a:xfrm>
            <a:off x="1908175" y="1628775"/>
            <a:ext cx="2159000" cy="4322763"/>
            <a:chOff x="975" y="1026"/>
            <a:chExt cx="1360" cy="2723"/>
          </a:xfrm>
        </p:grpSpPr>
        <p:sp>
          <p:nvSpPr>
            <p:cNvPr id="10244" name="Rectangle 4"/>
            <p:cNvSpPr>
              <a:spLocks noChangeAspect="1" noChangeArrowheads="1"/>
            </p:cNvSpPr>
            <p:nvPr/>
          </p:nvSpPr>
          <p:spPr bwMode="auto">
            <a:xfrm>
              <a:off x="975" y="1026"/>
              <a:ext cx="1360" cy="2723"/>
            </a:xfrm>
            <a:prstGeom prst="rect">
              <a:avLst/>
            </a:prstGeom>
            <a:solidFill>
              <a:srgbClr val="C0C0C0"/>
            </a:soli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245" name="Rectangle 5"/>
            <p:cNvSpPr>
              <a:spLocks noChangeArrowheads="1"/>
            </p:cNvSpPr>
            <p:nvPr/>
          </p:nvSpPr>
          <p:spPr bwMode="auto">
            <a:xfrm>
              <a:off x="1315" y="1367"/>
              <a:ext cx="680" cy="2040"/>
            </a:xfrm>
            <a:prstGeom prst="rect">
              <a:avLst/>
            </a:prstGeom>
            <a:solidFill>
              <a:schemeClr val="bg1"/>
            </a:soli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0246" name="Group 6"/>
          <p:cNvGrpSpPr>
            <a:grpSpLocks/>
          </p:cNvGrpSpPr>
          <p:nvPr/>
        </p:nvGrpSpPr>
        <p:grpSpPr bwMode="auto">
          <a:xfrm>
            <a:off x="900113" y="4005263"/>
            <a:ext cx="2016125" cy="1223962"/>
            <a:chOff x="340" y="2523"/>
            <a:chExt cx="1270" cy="771"/>
          </a:xfrm>
        </p:grpSpPr>
        <p:sp>
          <p:nvSpPr>
            <p:cNvPr id="10247" name="Rectangle 7"/>
            <p:cNvSpPr>
              <a:spLocks noChangeArrowheads="1"/>
            </p:cNvSpPr>
            <p:nvPr/>
          </p:nvSpPr>
          <p:spPr bwMode="auto">
            <a:xfrm>
              <a:off x="657" y="2523"/>
              <a:ext cx="953" cy="77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10248" name="Group 8"/>
            <p:cNvGrpSpPr>
              <a:grpSpLocks/>
            </p:cNvGrpSpPr>
            <p:nvPr/>
          </p:nvGrpSpPr>
          <p:grpSpPr bwMode="auto">
            <a:xfrm>
              <a:off x="340" y="2545"/>
              <a:ext cx="317" cy="91"/>
              <a:chOff x="340" y="1491"/>
              <a:chExt cx="317" cy="91"/>
            </a:xfrm>
          </p:grpSpPr>
          <p:sp>
            <p:nvSpPr>
              <p:cNvPr id="10249" name="Line 9"/>
              <p:cNvSpPr>
                <a:spLocks noChangeShapeType="1"/>
              </p:cNvSpPr>
              <p:nvPr/>
            </p:nvSpPr>
            <p:spPr bwMode="auto">
              <a:xfrm>
                <a:off x="431" y="1541"/>
                <a:ext cx="226" cy="0"/>
              </a:xfrm>
              <a:prstGeom prst="line">
                <a:avLst/>
              </a:prstGeom>
              <a:noFill/>
              <a:ln w="222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0" name="Oval 10"/>
              <p:cNvSpPr>
                <a:spLocks noChangeAspect="1" noChangeArrowheads="1"/>
              </p:cNvSpPr>
              <p:nvPr/>
            </p:nvSpPr>
            <p:spPr bwMode="auto">
              <a:xfrm>
                <a:off x="340" y="1491"/>
                <a:ext cx="91" cy="91"/>
              </a:xfrm>
              <a:prstGeom prst="ellipse">
                <a:avLst/>
              </a:prstGeom>
              <a:noFill/>
              <a:ln w="222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10251" name="Group 11"/>
            <p:cNvGrpSpPr>
              <a:grpSpLocks/>
            </p:cNvGrpSpPr>
            <p:nvPr/>
          </p:nvGrpSpPr>
          <p:grpSpPr bwMode="auto">
            <a:xfrm>
              <a:off x="340" y="3158"/>
              <a:ext cx="317" cy="91"/>
              <a:chOff x="340" y="1491"/>
              <a:chExt cx="317" cy="91"/>
            </a:xfrm>
          </p:grpSpPr>
          <p:sp>
            <p:nvSpPr>
              <p:cNvPr id="10252" name="Line 12"/>
              <p:cNvSpPr>
                <a:spLocks noChangeShapeType="1"/>
              </p:cNvSpPr>
              <p:nvPr/>
            </p:nvSpPr>
            <p:spPr bwMode="auto">
              <a:xfrm>
                <a:off x="431" y="1541"/>
                <a:ext cx="226" cy="0"/>
              </a:xfrm>
              <a:prstGeom prst="line">
                <a:avLst/>
              </a:prstGeom>
              <a:noFill/>
              <a:ln w="222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3" name="Oval 13"/>
              <p:cNvSpPr>
                <a:spLocks noChangeAspect="1" noChangeArrowheads="1"/>
              </p:cNvSpPr>
              <p:nvPr/>
            </p:nvSpPr>
            <p:spPr bwMode="auto">
              <a:xfrm>
                <a:off x="340" y="1491"/>
                <a:ext cx="91" cy="91"/>
              </a:xfrm>
              <a:prstGeom prst="ellipse">
                <a:avLst/>
              </a:prstGeom>
              <a:noFill/>
              <a:ln w="222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grpSp>
        <p:nvGrpSpPr>
          <p:cNvPr id="10254" name="Group 14"/>
          <p:cNvGrpSpPr>
            <a:grpSpLocks/>
          </p:cNvGrpSpPr>
          <p:nvPr/>
        </p:nvGrpSpPr>
        <p:grpSpPr bwMode="auto">
          <a:xfrm>
            <a:off x="900113" y="2349500"/>
            <a:ext cx="2016125" cy="1223963"/>
            <a:chOff x="340" y="1480"/>
            <a:chExt cx="1270" cy="771"/>
          </a:xfrm>
        </p:grpSpPr>
        <p:sp>
          <p:nvSpPr>
            <p:cNvPr id="10255" name="Rectangle 15"/>
            <p:cNvSpPr>
              <a:spLocks noChangeArrowheads="1"/>
            </p:cNvSpPr>
            <p:nvPr/>
          </p:nvSpPr>
          <p:spPr bwMode="auto">
            <a:xfrm>
              <a:off x="657" y="1480"/>
              <a:ext cx="953" cy="77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10256" name="Group 16"/>
            <p:cNvGrpSpPr>
              <a:grpSpLocks/>
            </p:cNvGrpSpPr>
            <p:nvPr/>
          </p:nvGrpSpPr>
          <p:grpSpPr bwMode="auto">
            <a:xfrm>
              <a:off x="340" y="1514"/>
              <a:ext cx="317" cy="91"/>
              <a:chOff x="340" y="1491"/>
              <a:chExt cx="317" cy="91"/>
            </a:xfrm>
          </p:grpSpPr>
          <p:sp>
            <p:nvSpPr>
              <p:cNvPr id="10257" name="Line 17"/>
              <p:cNvSpPr>
                <a:spLocks noChangeShapeType="1"/>
              </p:cNvSpPr>
              <p:nvPr/>
            </p:nvSpPr>
            <p:spPr bwMode="auto">
              <a:xfrm>
                <a:off x="431" y="1541"/>
                <a:ext cx="226" cy="0"/>
              </a:xfrm>
              <a:prstGeom prst="line">
                <a:avLst/>
              </a:prstGeom>
              <a:noFill/>
              <a:ln w="222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8" name="Oval 18"/>
              <p:cNvSpPr>
                <a:spLocks noChangeAspect="1" noChangeArrowheads="1"/>
              </p:cNvSpPr>
              <p:nvPr/>
            </p:nvSpPr>
            <p:spPr bwMode="auto">
              <a:xfrm>
                <a:off x="340" y="1491"/>
                <a:ext cx="91" cy="91"/>
              </a:xfrm>
              <a:prstGeom prst="ellipse">
                <a:avLst/>
              </a:prstGeom>
              <a:noFill/>
              <a:ln w="222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10259" name="Group 19"/>
            <p:cNvGrpSpPr>
              <a:grpSpLocks/>
            </p:cNvGrpSpPr>
            <p:nvPr/>
          </p:nvGrpSpPr>
          <p:grpSpPr bwMode="auto">
            <a:xfrm>
              <a:off x="340" y="2160"/>
              <a:ext cx="317" cy="91"/>
              <a:chOff x="340" y="1491"/>
              <a:chExt cx="317" cy="91"/>
            </a:xfrm>
          </p:grpSpPr>
          <p:sp>
            <p:nvSpPr>
              <p:cNvPr id="10260" name="Line 20"/>
              <p:cNvSpPr>
                <a:spLocks noChangeShapeType="1"/>
              </p:cNvSpPr>
              <p:nvPr/>
            </p:nvSpPr>
            <p:spPr bwMode="auto">
              <a:xfrm>
                <a:off x="431" y="1541"/>
                <a:ext cx="226" cy="0"/>
              </a:xfrm>
              <a:prstGeom prst="line">
                <a:avLst/>
              </a:prstGeom>
              <a:noFill/>
              <a:ln w="222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1" name="Oval 21"/>
              <p:cNvSpPr>
                <a:spLocks noChangeAspect="1" noChangeArrowheads="1"/>
              </p:cNvSpPr>
              <p:nvPr/>
            </p:nvSpPr>
            <p:spPr bwMode="auto">
              <a:xfrm>
                <a:off x="340" y="1491"/>
                <a:ext cx="91" cy="91"/>
              </a:xfrm>
              <a:prstGeom prst="ellipse">
                <a:avLst/>
              </a:prstGeom>
              <a:noFill/>
              <a:ln w="222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grpSp>
        <p:nvGrpSpPr>
          <p:cNvPr id="10311" name="Group 71"/>
          <p:cNvGrpSpPr>
            <a:grpSpLocks/>
          </p:cNvGrpSpPr>
          <p:nvPr/>
        </p:nvGrpSpPr>
        <p:grpSpPr bwMode="auto">
          <a:xfrm>
            <a:off x="323850" y="4113213"/>
            <a:ext cx="565150" cy="973137"/>
            <a:chOff x="204" y="2591"/>
            <a:chExt cx="356" cy="613"/>
          </a:xfrm>
        </p:grpSpPr>
        <p:sp>
          <p:nvSpPr>
            <p:cNvPr id="10264" name="Rectangle 24"/>
            <p:cNvSpPr>
              <a:spLocks noChangeAspect="1" noChangeArrowheads="1"/>
            </p:cNvSpPr>
            <p:nvPr/>
          </p:nvSpPr>
          <p:spPr bwMode="auto">
            <a:xfrm>
              <a:off x="204" y="2840"/>
              <a:ext cx="91" cy="227"/>
            </a:xfrm>
            <a:prstGeom prst="rect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10265" name="AutoShape 25"/>
            <p:cNvCxnSpPr>
              <a:cxnSpLocks noChangeShapeType="1"/>
              <a:stCxn id="10250" idx="2"/>
              <a:endCxn id="10264" idx="0"/>
            </p:cNvCxnSpPr>
            <p:nvPr/>
          </p:nvCxnSpPr>
          <p:spPr bwMode="auto">
            <a:xfrm rot="10800000" flipV="1">
              <a:off x="250" y="2591"/>
              <a:ext cx="310" cy="242"/>
            </a:xfrm>
            <a:prstGeom prst="bentConnector2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66" name="AutoShape 26"/>
            <p:cNvCxnSpPr>
              <a:cxnSpLocks noChangeShapeType="1"/>
              <a:stCxn id="10253" idx="2"/>
              <a:endCxn id="10264" idx="2"/>
            </p:cNvCxnSpPr>
            <p:nvPr/>
          </p:nvCxnSpPr>
          <p:spPr bwMode="auto">
            <a:xfrm rot="10800000">
              <a:off x="250" y="3074"/>
              <a:ext cx="310" cy="130"/>
            </a:xfrm>
            <a:prstGeom prst="bentConnector2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0267" name="Line 27"/>
          <p:cNvSpPr>
            <a:spLocks noChangeShapeType="1"/>
          </p:cNvSpPr>
          <p:nvPr/>
        </p:nvSpPr>
        <p:spPr bwMode="auto">
          <a:xfrm>
            <a:off x="971550" y="2636838"/>
            <a:ext cx="0" cy="719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684213" y="2852738"/>
            <a:ext cx="3603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/>
              <a:t>U</a:t>
            </a:r>
            <a:r>
              <a:rPr lang="cs-CZ" altLang="cs-CZ" sz="1800" baseline="-25000"/>
              <a:t>1</a:t>
            </a:r>
          </a:p>
        </p:txBody>
      </p:sp>
      <p:grpSp>
        <p:nvGrpSpPr>
          <p:cNvPr id="10310" name="Group 70"/>
          <p:cNvGrpSpPr>
            <a:grpSpLocks/>
          </p:cNvGrpSpPr>
          <p:nvPr/>
        </p:nvGrpSpPr>
        <p:grpSpPr bwMode="auto">
          <a:xfrm>
            <a:off x="179388" y="2476500"/>
            <a:ext cx="709612" cy="1025525"/>
            <a:chOff x="113" y="1560"/>
            <a:chExt cx="447" cy="646"/>
          </a:xfrm>
        </p:grpSpPr>
        <p:cxnSp>
          <p:nvCxnSpPr>
            <p:cNvPr id="10262" name="AutoShape 22"/>
            <p:cNvCxnSpPr>
              <a:cxnSpLocks noChangeShapeType="1"/>
              <a:stCxn id="10258" idx="2"/>
              <a:endCxn id="10270" idx="0"/>
            </p:cNvCxnSpPr>
            <p:nvPr/>
          </p:nvCxnSpPr>
          <p:spPr bwMode="auto">
            <a:xfrm rot="10800000" flipV="1">
              <a:off x="249" y="1560"/>
              <a:ext cx="311" cy="185"/>
            </a:xfrm>
            <a:prstGeom prst="bentConnector2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63" name="AutoShape 23"/>
            <p:cNvCxnSpPr>
              <a:cxnSpLocks noChangeShapeType="1"/>
              <a:stCxn id="10261" idx="2"/>
              <a:endCxn id="10270" idx="4"/>
            </p:cNvCxnSpPr>
            <p:nvPr/>
          </p:nvCxnSpPr>
          <p:spPr bwMode="auto">
            <a:xfrm rot="10800000">
              <a:off x="249" y="2031"/>
              <a:ext cx="311" cy="175"/>
            </a:xfrm>
            <a:prstGeom prst="bentConnector2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0269" name="Group 29"/>
            <p:cNvGrpSpPr>
              <a:grpSpLocks/>
            </p:cNvGrpSpPr>
            <p:nvPr/>
          </p:nvGrpSpPr>
          <p:grpSpPr bwMode="auto">
            <a:xfrm>
              <a:off x="113" y="1752"/>
              <a:ext cx="272" cy="272"/>
              <a:chOff x="113" y="1752"/>
              <a:chExt cx="272" cy="272"/>
            </a:xfrm>
          </p:grpSpPr>
          <p:sp>
            <p:nvSpPr>
              <p:cNvPr id="10270" name="Oval 30"/>
              <p:cNvSpPr>
                <a:spLocks noChangeAspect="1" noChangeArrowheads="1"/>
              </p:cNvSpPr>
              <p:nvPr/>
            </p:nvSpPr>
            <p:spPr bwMode="auto">
              <a:xfrm>
                <a:off x="113" y="1752"/>
                <a:ext cx="272" cy="272"/>
              </a:xfrm>
              <a:prstGeom prst="ellips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271" name="Text Box 31"/>
              <p:cNvSpPr txBox="1">
                <a:spLocks noChangeArrowheads="1"/>
              </p:cNvSpPr>
              <p:nvPr/>
            </p:nvSpPr>
            <p:spPr bwMode="auto">
              <a:xfrm>
                <a:off x="158" y="1752"/>
                <a:ext cx="182" cy="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cs-CZ" altLang="cs-CZ" sz="2400" b="1">
                    <a:sym typeface="Symbol" panose="05050102010706020507" pitchFamily="18" charset="2"/>
                  </a:rPr>
                  <a:t></a:t>
                </a:r>
              </a:p>
            </p:txBody>
          </p:sp>
        </p:grpSp>
      </p:grpSp>
      <p:sp>
        <p:nvSpPr>
          <p:cNvPr id="10272" name="Line 32"/>
          <p:cNvSpPr>
            <a:spLocks noChangeShapeType="1"/>
          </p:cNvSpPr>
          <p:nvPr/>
        </p:nvSpPr>
        <p:spPr bwMode="auto">
          <a:xfrm>
            <a:off x="971550" y="4292600"/>
            <a:ext cx="0" cy="649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3" name="Text Box 33"/>
          <p:cNvSpPr txBox="1">
            <a:spLocks noChangeArrowheads="1"/>
          </p:cNvSpPr>
          <p:nvPr/>
        </p:nvSpPr>
        <p:spPr bwMode="auto">
          <a:xfrm>
            <a:off x="611188" y="4437063"/>
            <a:ext cx="3603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/>
              <a:t>U</a:t>
            </a:r>
            <a:r>
              <a:rPr lang="cs-CZ" altLang="cs-CZ" sz="1800" baseline="-25000"/>
              <a:t>2</a:t>
            </a:r>
          </a:p>
        </p:txBody>
      </p:sp>
      <p:sp>
        <p:nvSpPr>
          <p:cNvPr id="10274" name="Line 34"/>
          <p:cNvSpPr>
            <a:spLocks noChangeShapeType="1"/>
          </p:cNvSpPr>
          <p:nvPr/>
        </p:nvSpPr>
        <p:spPr bwMode="auto">
          <a:xfrm>
            <a:off x="827088" y="2276475"/>
            <a:ext cx="3603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5" name="Line 35"/>
          <p:cNvSpPr>
            <a:spLocks noChangeShapeType="1"/>
          </p:cNvSpPr>
          <p:nvPr/>
        </p:nvSpPr>
        <p:spPr bwMode="auto">
          <a:xfrm>
            <a:off x="971550" y="3933825"/>
            <a:ext cx="3587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6" name="Text Box 36"/>
          <p:cNvSpPr txBox="1">
            <a:spLocks noChangeArrowheads="1"/>
          </p:cNvSpPr>
          <p:nvPr/>
        </p:nvSpPr>
        <p:spPr bwMode="auto">
          <a:xfrm>
            <a:off x="682625" y="3716338"/>
            <a:ext cx="3603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/>
              <a:t>I</a:t>
            </a:r>
            <a:r>
              <a:rPr lang="cs-CZ" altLang="cs-CZ" sz="1800" baseline="-25000"/>
              <a:t>2</a:t>
            </a:r>
          </a:p>
        </p:txBody>
      </p:sp>
      <p:sp>
        <p:nvSpPr>
          <p:cNvPr id="10277" name="Text Box 37"/>
          <p:cNvSpPr txBox="1">
            <a:spLocks noChangeArrowheads="1"/>
          </p:cNvSpPr>
          <p:nvPr/>
        </p:nvSpPr>
        <p:spPr bwMode="auto">
          <a:xfrm>
            <a:off x="684213" y="1978025"/>
            <a:ext cx="3603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/>
              <a:t>I</a:t>
            </a:r>
            <a:r>
              <a:rPr lang="cs-CZ" altLang="cs-CZ" sz="1800" baseline="-25000"/>
              <a:t>1</a:t>
            </a:r>
          </a:p>
        </p:txBody>
      </p:sp>
      <p:sp>
        <p:nvSpPr>
          <p:cNvPr id="10278" name="Line 38"/>
          <p:cNvSpPr>
            <a:spLocks noChangeShapeType="1"/>
          </p:cNvSpPr>
          <p:nvPr/>
        </p:nvSpPr>
        <p:spPr bwMode="auto">
          <a:xfrm>
            <a:off x="2987675" y="2565400"/>
            <a:ext cx="0" cy="719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9" name="Line 39"/>
          <p:cNvSpPr>
            <a:spLocks noChangeShapeType="1"/>
          </p:cNvSpPr>
          <p:nvPr/>
        </p:nvSpPr>
        <p:spPr bwMode="auto">
          <a:xfrm>
            <a:off x="2987675" y="4221163"/>
            <a:ext cx="0" cy="719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80" name="Text Box 40"/>
          <p:cNvSpPr txBox="1">
            <a:spLocks noChangeArrowheads="1"/>
          </p:cNvSpPr>
          <p:nvPr/>
        </p:nvSpPr>
        <p:spPr bwMode="auto">
          <a:xfrm>
            <a:off x="2987675" y="2781300"/>
            <a:ext cx="431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/>
              <a:t>U</a:t>
            </a:r>
            <a:r>
              <a:rPr lang="cs-CZ" altLang="cs-CZ" sz="1800" baseline="-25000"/>
              <a:t>i1</a:t>
            </a:r>
          </a:p>
        </p:txBody>
      </p:sp>
      <p:sp>
        <p:nvSpPr>
          <p:cNvPr id="10281" name="Text Box 41"/>
          <p:cNvSpPr txBox="1">
            <a:spLocks noChangeArrowheads="1"/>
          </p:cNvSpPr>
          <p:nvPr/>
        </p:nvSpPr>
        <p:spPr bwMode="auto">
          <a:xfrm>
            <a:off x="2987675" y="4437063"/>
            <a:ext cx="431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/>
              <a:t>U</a:t>
            </a:r>
            <a:r>
              <a:rPr lang="cs-CZ" altLang="cs-CZ" sz="1800" baseline="-25000"/>
              <a:t>i2</a:t>
            </a:r>
          </a:p>
        </p:txBody>
      </p:sp>
      <p:sp>
        <p:nvSpPr>
          <p:cNvPr id="10282" name="Freeform 42"/>
          <p:cNvSpPr>
            <a:spLocks/>
          </p:cNvSpPr>
          <p:nvPr/>
        </p:nvSpPr>
        <p:spPr bwMode="auto">
          <a:xfrm>
            <a:off x="2124075" y="1908175"/>
            <a:ext cx="1655763" cy="3752850"/>
          </a:xfrm>
          <a:custGeom>
            <a:avLst/>
            <a:gdLst>
              <a:gd name="T0" fmla="*/ 203 w 1043"/>
              <a:gd name="T1" fmla="*/ 0 h 2364"/>
              <a:gd name="T2" fmla="*/ 1043 w 1043"/>
              <a:gd name="T3" fmla="*/ 5 h 2364"/>
              <a:gd name="T4" fmla="*/ 1043 w 1043"/>
              <a:gd name="T5" fmla="*/ 2364 h 2364"/>
              <a:gd name="T6" fmla="*/ 0 w 1043"/>
              <a:gd name="T7" fmla="*/ 2364 h 2364"/>
              <a:gd name="T8" fmla="*/ 0 w 1043"/>
              <a:gd name="T9" fmla="*/ 142 h 2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43" h="2364">
                <a:moveTo>
                  <a:pt x="203" y="0"/>
                </a:moveTo>
                <a:lnTo>
                  <a:pt x="1043" y="5"/>
                </a:lnTo>
                <a:lnTo>
                  <a:pt x="1043" y="2364"/>
                </a:lnTo>
                <a:lnTo>
                  <a:pt x="0" y="2364"/>
                </a:lnTo>
                <a:lnTo>
                  <a:pt x="0" y="142"/>
                </a:lnTo>
              </a:path>
            </a:pathLst>
          </a:custGeom>
          <a:noFill/>
          <a:ln w="25400" cap="flat" cmpd="sng">
            <a:solidFill>
              <a:srgbClr val="0000FF"/>
            </a:solidFill>
            <a:prstDash val="dash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83" name="Text Box 43"/>
          <p:cNvSpPr txBox="1">
            <a:spLocks noChangeArrowheads="1"/>
          </p:cNvSpPr>
          <p:nvPr/>
        </p:nvSpPr>
        <p:spPr bwMode="auto">
          <a:xfrm>
            <a:off x="2195513" y="1628775"/>
            <a:ext cx="3603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2000" b="1">
                <a:sym typeface="Symbol" panose="05050102010706020507" pitchFamily="18" charset="2"/>
              </a:rPr>
              <a:t></a:t>
            </a:r>
            <a:endParaRPr lang="cs-CZ" altLang="cs-CZ" sz="2000" b="1" baseline="-25000">
              <a:sym typeface="Symbol" panose="05050102010706020507" pitchFamily="18" charset="2"/>
            </a:endParaRPr>
          </a:p>
        </p:txBody>
      </p:sp>
      <p:sp>
        <p:nvSpPr>
          <p:cNvPr id="10284" name="Text Box 44"/>
          <p:cNvSpPr txBox="1">
            <a:spLocks noChangeArrowheads="1"/>
          </p:cNvSpPr>
          <p:nvPr/>
        </p:nvSpPr>
        <p:spPr bwMode="auto">
          <a:xfrm>
            <a:off x="4140200" y="981075"/>
            <a:ext cx="4895850" cy="155427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263525" indent="-263525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cs-CZ" altLang="cs-CZ" sz="1900" b="1" dirty="0"/>
              <a:t>1.	Vstupním vinutím protéká střídavý proud </a:t>
            </a:r>
            <a:r>
              <a:rPr lang="cs-CZ" altLang="cs-CZ" sz="1900" b="1" dirty="0" smtClean="0"/>
              <a:t>I</a:t>
            </a:r>
            <a:r>
              <a:rPr lang="cs-CZ" altLang="cs-CZ" sz="1900" b="1" baseline="-25000" dirty="0" smtClean="0"/>
              <a:t>1</a:t>
            </a:r>
            <a:r>
              <a:rPr lang="cs-CZ" altLang="cs-CZ" sz="1900" b="1" dirty="0" smtClean="0"/>
              <a:t> …</a:t>
            </a:r>
            <a:endParaRPr lang="cs-CZ" altLang="cs-CZ" sz="1900" b="1" baseline="-25000" dirty="0"/>
          </a:p>
          <a:p>
            <a:pPr>
              <a:buFontTx/>
              <a:buNone/>
            </a:pPr>
            <a:r>
              <a:rPr lang="cs-CZ" altLang="cs-CZ" sz="1900" b="1" dirty="0"/>
              <a:t>2.	V magnetickém obvodu se vytvoří střídavý magnetický tok - </a:t>
            </a:r>
            <a:r>
              <a:rPr lang="cs-CZ" altLang="cs-CZ" sz="1900" b="1" dirty="0" smtClean="0">
                <a:sym typeface="Symbol" panose="05050102010706020507" pitchFamily="18" charset="2"/>
              </a:rPr>
              <a:t> …</a:t>
            </a:r>
            <a:endParaRPr lang="cs-CZ" altLang="cs-CZ" sz="1900" b="1" dirty="0">
              <a:sym typeface="Symbol" panose="05050102010706020507" pitchFamily="18" charset="2"/>
            </a:endParaRPr>
          </a:p>
          <a:p>
            <a:pPr>
              <a:buFontTx/>
              <a:buNone/>
            </a:pPr>
            <a:r>
              <a:rPr lang="cs-CZ" altLang="cs-CZ" sz="1900" b="1" dirty="0">
                <a:sym typeface="Symbol" panose="05050102010706020507" pitchFamily="18" charset="2"/>
              </a:rPr>
              <a:t>3.	Na první cívce se indukuje napětí U</a:t>
            </a:r>
            <a:r>
              <a:rPr lang="cs-CZ" altLang="cs-CZ" sz="1900" b="1" baseline="-25000" dirty="0">
                <a:sym typeface="Symbol" panose="05050102010706020507" pitchFamily="18" charset="2"/>
              </a:rPr>
              <a:t>i1</a:t>
            </a:r>
            <a:r>
              <a:rPr lang="cs-CZ" altLang="cs-CZ" sz="1900" b="1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cs-CZ" altLang="cs-CZ" sz="1900" b="1" dirty="0">
                <a:solidFill>
                  <a:srgbClr val="FF0000"/>
                </a:solidFill>
                <a:sym typeface="Symbol" panose="05050102010706020507" pitchFamily="18" charset="2"/>
              </a:rPr>
              <a:t>?</a:t>
            </a:r>
            <a:endParaRPr lang="cs-CZ" altLang="cs-CZ" sz="1900" b="1" baseline="-25000" dirty="0">
              <a:solidFill>
                <a:srgbClr val="FF0000"/>
              </a:solidFill>
              <a:sym typeface="Symbol" panose="05050102010706020507" pitchFamily="18" charset="2"/>
            </a:endParaRPr>
          </a:p>
        </p:txBody>
      </p:sp>
      <p:graphicFrame>
        <p:nvGraphicFramePr>
          <p:cNvPr id="10293" name="Object 53"/>
          <p:cNvGraphicFramePr>
            <a:graphicFrameLocks noGrp="1" noChangeAspect="1"/>
          </p:cNvGraphicFramePr>
          <p:nvPr>
            <p:ph sz="half" idx="1"/>
          </p:nvPr>
        </p:nvGraphicFramePr>
        <p:xfrm>
          <a:off x="4211638" y="4581525"/>
          <a:ext cx="1728787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8" name="Rovnice" r:id="rId3" imgW="901440" imgH="393480" progId="Equation.3">
                  <p:embed/>
                </p:oleObj>
              </mc:Choice>
              <mc:Fallback>
                <p:oleObj name="Rovnice" r:id="rId3" imgW="901440" imgH="393480" progId="Equation.3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4581525"/>
                        <a:ext cx="1728787" cy="75565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175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5" name="Text Box 55"/>
          <p:cNvSpPr txBox="1">
            <a:spLocks noChangeArrowheads="1"/>
          </p:cNvSpPr>
          <p:nvPr/>
        </p:nvSpPr>
        <p:spPr bwMode="auto">
          <a:xfrm>
            <a:off x="4138611" y="3751263"/>
            <a:ext cx="4897439" cy="67710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marL="263525" indent="-263525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900" b="1" dirty="0"/>
              <a:t>4.	Indukční tok prochází druhou cívkou</a:t>
            </a:r>
          </a:p>
          <a:p>
            <a:pPr>
              <a:buFontTx/>
              <a:buNone/>
            </a:pPr>
            <a:r>
              <a:rPr lang="cs-CZ" altLang="cs-CZ" sz="1900" b="1" dirty="0"/>
              <a:t>5.	Na druhé cívce se indukuje napětí </a:t>
            </a:r>
            <a:r>
              <a:rPr lang="cs-CZ" altLang="cs-CZ" sz="1900" b="1" dirty="0" smtClean="0"/>
              <a:t>U</a:t>
            </a:r>
            <a:r>
              <a:rPr lang="cs-CZ" altLang="cs-CZ" sz="1900" b="1" baseline="-25000" dirty="0" smtClean="0"/>
              <a:t>i2</a:t>
            </a:r>
            <a:endParaRPr lang="cs-CZ" altLang="cs-CZ" sz="1900" b="1" baseline="-25000" dirty="0">
              <a:solidFill>
                <a:srgbClr val="FF0000"/>
              </a:solidFill>
              <a:sym typeface="Symbol" panose="05050102010706020507" pitchFamily="18" charset="2"/>
            </a:endParaRPr>
          </a:p>
        </p:txBody>
      </p:sp>
      <p:graphicFrame>
        <p:nvGraphicFramePr>
          <p:cNvPr id="10302" name="Object 62"/>
          <p:cNvGraphicFramePr>
            <a:graphicFrameLocks noGrp="1" noChangeAspect="1"/>
          </p:cNvGraphicFramePr>
          <p:nvPr>
            <p:ph sz="half" idx="2"/>
          </p:nvPr>
        </p:nvGraphicFramePr>
        <p:xfrm>
          <a:off x="4248150" y="2827338"/>
          <a:ext cx="1666875" cy="78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9" name="Rovnice" r:id="rId5" imgW="838080" imgH="393480" progId="Equation.3">
                  <p:embed/>
                </p:oleObj>
              </mc:Choice>
              <mc:Fallback>
                <p:oleObj name="Rovnice" r:id="rId5" imgW="838080" imgH="393480" progId="Equation.3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8150" y="2827338"/>
                        <a:ext cx="1666875" cy="782637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175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5" name="Text Box 65"/>
          <p:cNvSpPr txBox="1">
            <a:spLocks noChangeArrowheads="1"/>
          </p:cNvSpPr>
          <p:nvPr/>
        </p:nvSpPr>
        <p:spPr bwMode="auto">
          <a:xfrm>
            <a:off x="4067944" y="5661025"/>
            <a:ext cx="5005389" cy="96949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marL="263525" indent="-263525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900" b="1" dirty="0"/>
              <a:t>6.	Na výstupním vinutí se objeví napětí U</a:t>
            </a:r>
            <a:r>
              <a:rPr lang="cs-CZ" altLang="cs-CZ" sz="1900" b="1" baseline="-25000" dirty="0"/>
              <a:t>2</a:t>
            </a:r>
          </a:p>
          <a:p>
            <a:pPr>
              <a:buFontTx/>
              <a:buNone/>
            </a:pPr>
            <a:r>
              <a:rPr lang="cs-CZ" altLang="cs-CZ" sz="1900" b="1" dirty="0"/>
              <a:t>7.	Po připojení zátěže protéká proud I</a:t>
            </a:r>
            <a:r>
              <a:rPr lang="cs-CZ" altLang="cs-CZ" sz="1900" b="1" baseline="-25000" dirty="0"/>
              <a:t>2</a:t>
            </a:r>
            <a:r>
              <a:rPr lang="cs-CZ" altLang="cs-CZ" sz="1900" b="1" dirty="0"/>
              <a:t> (spotřebitelský systém) </a:t>
            </a:r>
            <a:endParaRPr lang="cs-CZ" altLang="cs-CZ" sz="1900" b="1" dirty="0">
              <a:sym typeface="Symbol" panose="05050102010706020507" pitchFamily="18" charset="2"/>
            </a:endParaRPr>
          </a:p>
        </p:txBody>
      </p:sp>
      <p:sp>
        <p:nvSpPr>
          <p:cNvPr id="10306" name="Text Box 66"/>
          <p:cNvSpPr txBox="1">
            <a:spLocks noChangeArrowheads="1"/>
          </p:cNvSpPr>
          <p:nvPr/>
        </p:nvSpPr>
        <p:spPr bwMode="auto">
          <a:xfrm>
            <a:off x="6443663" y="2990850"/>
            <a:ext cx="2592387" cy="461665"/>
          </a:xfrm>
          <a:prstGeom prst="rect">
            <a:avLst/>
          </a:prstGeom>
          <a:solidFill>
            <a:srgbClr val="CCFFCC"/>
          </a:solidFill>
          <a:ln w="31750">
            <a:solidFill>
              <a:srgbClr val="008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cs-CZ" altLang="cs-CZ" sz="2400" b="1" dirty="0"/>
              <a:t>U</a:t>
            </a:r>
            <a:r>
              <a:rPr lang="cs-CZ" altLang="cs-CZ" sz="2400" b="1" baseline="-25000" dirty="0"/>
              <a:t>i1 </a:t>
            </a:r>
            <a:r>
              <a:rPr lang="cs-CZ" altLang="cs-CZ" sz="2400" b="1" dirty="0"/>
              <a:t>= </a:t>
            </a:r>
            <a:r>
              <a:rPr lang="cs-CZ" altLang="cs-CZ" sz="2400" b="1" dirty="0" smtClean="0"/>
              <a:t>4,44*N</a:t>
            </a:r>
            <a:r>
              <a:rPr lang="cs-CZ" altLang="cs-CZ" sz="2400" b="1" baseline="-25000" dirty="0" smtClean="0"/>
              <a:t>1</a:t>
            </a:r>
            <a:r>
              <a:rPr lang="cs-CZ" altLang="cs-CZ" sz="2400" b="1" dirty="0" smtClean="0"/>
              <a:t>*f</a:t>
            </a:r>
            <a:r>
              <a:rPr lang="cs-CZ" altLang="cs-CZ" sz="2400" b="1" dirty="0"/>
              <a:t>*</a:t>
            </a:r>
            <a:r>
              <a:rPr lang="cs-CZ" altLang="cs-CZ" sz="2400" b="1" dirty="0">
                <a:sym typeface="Symbol" panose="05050102010706020507" pitchFamily="18" charset="2"/>
              </a:rPr>
              <a:t></a:t>
            </a:r>
          </a:p>
        </p:txBody>
      </p:sp>
      <p:sp>
        <p:nvSpPr>
          <p:cNvPr id="10307" name="AutoShape 67"/>
          <p:cNvSpPr>
            <a:spLocks noChangeArrowheads="1"/>
          </p:cNvSpPr>
          <p:nvPr/>
        </p:nvSpPr>
        <p:spPr bwMode="auto">
          <a:xfrm>
            <a:off x="6084888" y="3074988"/>
            <a:ext cx="215900" cy="287337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12700">
            <a:solidFill>
              <a:srgbClr val="FF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308" name="AutoShape 68"/>
          <p:cNvSpPr>
            <a:spLocks noChangeArrowheads="1"/>
          </p:cNvSpPr>
          <p:nvPr/>
        </p:nvSpPr>
        <p:spPr bwMode="auto">
          <a:xfrm>
            <a:off x="6084888" y="4816475"/>
            <a:ext cx="215900" cy="287338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12700">
            <a:solidFill>
              <a:srgbClr val="FF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309" name="Text Box 69"/>
          <p:cNvSpPr txBox="1">
            <a:spLocks noChangeArrowheads="1"/>
          </p:cNvSpPr>
          <p:nvPr/>
        </p:nvSpPr>
        <p:spPr bwMode="auto">
          <a:xfrm>
            <a:off x="6443663" y="4730750"/>
            <a:ext cx="2592387" cy="461665"/>
          </a:xfrm>
          <a:prstGeom prst="rect">
            <a:avLst/>
          </a:prstGeom>
          <a:solidFill>
            <a:srgbClr val="CCFFCC"/>
          </a:solidFill>
          <a:ln w="31750">
            <a:solidFill>
              <a:srgbClr val="008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cs-CZ" altLang="cs-CZ" sz="2400" b="1" dirty="0"/>
              <a:t>U</a:t>
            </a:r>
            <a:r>
              <a:rPr lang="cs-CZ" altLang="cs-CZ" sz="2400" b="1" baseline="-25000" dirty="0"/>
              <a:t>i2 </a:t>
            </a:r>
            <a:r>
              <a:rPr lang="cs-CZ" altLang="cs-CZ" sz="2400" b="1" dirty="0"/>
              <a:t>= 4,44*N</a:t>
            </a:r>
            <a:r>
              <a:rPr lang="cs-CZ" altLang="cs-CZ" sz="2400" b="1" baseline="-25000" dirty="0"/>
              <a:t>2</a:t>
            </a:r>
            <a:r>
              <a:rPr lang="cs-CZ" altLang="cs-CZ" sz="2400" b="1" dirty="0"/>
              <a:t>*f*</a:t>
            </a:r>
            <a:r>
              <a:rPr lang="cs-CZ" altLang="cs-CZ" sz="2400" b="1" dirty="0">
                <a:sym typeface="Symbol" panose="05050102010706020507" pitchFamily="18" charset="2"/>
              </a:rPr>
              <a:t>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0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0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0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0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3000"/>
                                        <p:tgtEl>
                                          <p:spTgt spid="10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02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02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0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02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0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0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0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02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02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10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02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2000"/>
                                        <p:tgtEl>
                                          <p:spTgt spid="10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000"/>
                                        <p:tgtEl>
                                          <p:spTgt spid="10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2000"/>
                                        <p:tgtEl>
                                          <p:spTgt spid="10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9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10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10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10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10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10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10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10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10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2000"/>
                                        <p:tgtEl>
                                          <p:spTgt spid="10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1000"/>
                                        <p:tgtEl>
                                          <p:spTgt spid="10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2000"/>
                                        <p:tgtEl>
                                          <p:spTgt spid="10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2000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20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20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10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10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10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5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2000" fill="hold"/>
                                        <p:tgtEl>
                                          <p:spTgt spid="10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2000" fill="hold"/>
                                        <p:tgtEl>
                                          <p:spTgt spid="10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2000"/>
                                        <p:tgtEl>
                                          <p:spTgt spid="10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2000" fill="hold"/>
                                        <p:tgtEl>
                                          <p:spTgt spid="10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2000" fill="hold"/>
                                        <p:tgtEl>
                                          <p:spTgt spid="10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2000"/>
                                        <p:tgtEl>
                                          <p:spTgt spid="10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500"/>
                                        <p:tgtEl>
                                          <p:spTgt spid="103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67" grpId="0" animBg="1"/>
      <p:bldP spid="10268" grpId="0"/>
      <p:bldP spid="10272" grpId="0" animBg="1"/>
      <p:bldP spid="10273" grpId="0"/>
      <p:bldP spid="10274" grpId="0" animBg="1"/>
      <p:bldP spid="10275" grpId="0" animBg="1"/>
      <p:bldP spid="10276" grpId="0"/>
      <p:bldP spid="10277" grpId="0"/>
      <p:bldP spid="10278" grpId="0" animBg="1"/>
      <p:bldP spid="10279" grpId="0" animBg="1"/>
      <p:bldP spid="10280" grpId="0"/>
      <p:bldP spid="10281" grpId="0"/>
      <p:bldP spid="10282" grpId="0" animBg="1"/>
      <p:bldP spid="10283" grpId="0"/>
      <p:bldP spid="10306" grpId="0" animBg="1"/>
      <p:bldP spid="10307" grpId="0" animBg="1"/>
      <p:bldP spid="10308" grpId="0" animBg="1"/>
      <p:bldP spid="1030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1" name="Picture 5" descr="763px-Transformer3d_col3cz_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75" y="325438"/>
            <a:ext cx="8351838" cy="6272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611188" y="260350"/>
            <a:ext cx="80645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cs-CZ" altLang="cs-CZ" sz="4000" b="1" u="sng"/>
              <a:t>Převod transformátoru</a:t>
            </a:r>
          </a:p>
        </p:txBody>
      </p:sp>
      <p:graphicFrame>
        <p:nvGraphicFramePr>
          <p:cNvPr id="14341" name="Object 5"/>
          <p:cNvGraphicFramePr>
            <a:graphicFrameLocks noGrp="1" noChangeAspect="1"/>
          </p:cNvGraphicFramePr>
          <p:nvPr>
            <p:ph sz="half" idx="1"/>
          </p:nvPr>
        </p:nvGraphicFramePr>
        <p:xfrm>
          <a:off x="971550" y="1809750"/>
          <a:ext cx="2663825" cy="1258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4" name="Rovnice" r:id="rId3" imgW="914400" imgH="431640" progId="Equation.3">
                  <p:embed/>
                </p:oleObj>
              </mc:Choice>
              <mc:Fallback>
                <p:oleObj name="Rovnice" r:id="rId3" imgW="914400" imgH="431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1809750"/>
                        <a:ext cx="2663825" cy="1258888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175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323850" y="1125538"/>
            <a:ext cx="84963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cs-CZ" altLang="cs-CZ" sz="2400" b="1" u="sng" dirty="0"/>
              <a:t>- patří mezi základní parametry transformátoru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4500563" y="2060575"/>
            <a:ext cx="4032250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2400" b="1" dirty="0"/>
              <a:t>Rozdělení podle převodu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 flipH="1">
            <a:off x="5940425" y="2565400"/>
            <a:ext cx="576263" cy="719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516688" y="2565400"/>
            <a:ext cx="0" cy="18716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>
            <a:off x="6516688" y="2565400"/>
            <a:ext cx="576262" cy="719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4427538" y="3249613"/>
            <a:ext cx="1511300" cy="944562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2000" b="1" u="sng" dirty="0"/>
              <a:t>snižovací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2400" b="1" dirty="0"/>
              <a:t>p </a:t>
            </a:r>
            <a:r>
              <a:rPr lang="en-US" altLang="cs-CZ" sz="2400" b="1" dirty="0">
                <a:cs typeface="Arial" panose="020B0604020202020204" pitchFamily="34" charset="0"/>
              </a:rPr>
              <a:t>&gt;</a:t>
            </a:r>
            <a:r>
              <a:rPr lang="cs-CZ" altLang="cs-CZ" sz="2400" b="1" dirty="0">
                <a:cs typeface="Arial" panose="020B0604020202020204" pitchFamily="34" charset="0"/>
              </a:rPr>
              <a:t> 1</a:t>
            </a:r>
            <a:endParaRPr lang="en-US" altLang="cs-CZ" sz="2400" b="1" dirty="0">
              <a:cs typeface="Arial" panose="020B0604020202020204" pitchFamily="34" charset="0"/>
            </a:endParaRP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5797550" y="4437063"/>
            <a:ext cx="1511300" cy="944562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2000" b="1" u="sng" dirty="0"/>
              <a:t>oddělovací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2400" b="1" dirty="0"/>
              <a:t>p = </a:t>
            </a:r>
            <a:r>
              <a:rPr lang="cs-CZ" altLang="cs-CZ" sz="2400" b="1" dirty="0">
                <a:cs typeface="Arial" panose="020B0604020202020204" pitchFamily="34" charset="0"/>
              </a:rPr>
              <a:t>1</a:t>
            </a:r>
            <a:endParaRPr lang="en-US" altLang="cs-CZ" sz="2400" b="1" dirty="0">
              <a:cs typeface="Arial" panose="020B0604020202020204" pitchFamily="34" charset="0"/>
            </a:endParaRP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7092950" y="3248025"/>
            <a:ext cx="1511300" cy="944563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2000" b="1" u="sng" dirty="0"/>
              <a:t>zvyšovací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2400" b="1" dirty="0"/>
              <a:t>p </a:t>
            </a:r>
            <a:r>
              <a:rPr lang="en-US" altLang="cs-CZ" sz="2400" b="1" dirty="0">
                <a:cs typeface="Arial" panose="020B0604020202020204" pitchFamily="34" charset="0"/>
              </a:rPr>
              <a:t>&lt;</a:t>
            </a:r>
            <a:r>
              <a:rPr lang="cs-CZ" altLang="cs-CZ" sz="2400" b="1" dirty="0">
                <a:cs typeface="Arial" panose="020B0604020202020204" pitchFamily="34" charset="0"/>
              </a:rPr>
              <a:t> 1</a:t>
            </a:r>
            <a:endParaRPr lang="en-US" altLang="cs-CZ" sz="2400" b="1" dirty="0">
              <a:cs typeface="Arial" panose="020B0604020202020204" pitchFamily="34" charset="0"/>
            </a:endParaRP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107950" y="3573463"/>
            <a:ext cx="4103688" cy="10810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2200" b="1" dirty="0"/>
              <a:t>Při zanedbání ztrát platí: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b="1" dirty="0"/>
              <a:t>S</a:t>
            </a:r>
            <a:r>
              <a:rPr lang="cs-CZ" altLang="cs-CZ" b="1" baseline="-25000" dirty="0"/>
              <a:t>1</a:t>
            </a:r>
            <a:r>
              <a:rPr lang="cs-CZ" altLang="cs-CZ" b="1" dirty="0"/>
              <a:t> = S</a:t>
            </a:r>
            <a:r>
              <a:rPr lang="cs-CZ" altLang="cs-CZ" b="1" baseline="-25000" dirty="0"/>
              <a:t>2</a:t>
            </a:r>
            <a:r>
              <a:rPr lang="cs-CZ" altLang="cs-CZ" b="1" dirty="0"/>
              <a:t> </a:t>
            </a:r>
            <a:r>
              <a:rPr lang="cs-CZ" altLang="cs-CZ" b="1" dirty="0">
                <a:sym typeface="Symbol" panose="05050102010706020507" pitchFamily="18" charset="2"/>
              </a:rPr>
              <a:t> U</a:t>
            </a:r>
            <a:r>
              <a:rPr lang="cs-CZ" altLang="cs-CZ" b="1" baseline="-25000" dirty="0">
                <a:sym typeface="Symbol" panose="05050102010706020507" pitchFamily="18" charset="2"/>
              </a:rPr>
              <a:t>1</a:t>
            </a:r>
            <a:r>
              <a:rPr lang="cs-CZ" altLang="cs-CZ" b="1" dirty="0">
                <a:sym typeface="Symbol" panose="05050102010706020507" pitchFamily="18" charset="2"/>
              </a:rPr>
              <a:t>*I</a:t>
            </a:r>
            <a:r>
              <a:rPr lang="cs-CZ" altLang="cs-CZ" b="1" baseline="-25000" dirty="0">
                <a:sym typeface="Symbol" panose="05050102010706020507" pitchFamily="18" charset="2"/>
              </a:rPr>
              <a:t>1</a:t>
            </a:r>
            <a:r>
              <a:rPr lang="cs-CZ" altLang="cs-CZ" b="1" dirty="0">
                <a:sym typeface="Symbol" panose="05050102010706020507" pitchFamily="18" charset="2"/>
              </a:rPr>
              <a:t> = U</a:t>
            </a:r>
            <a:r>
              <a:rPr lang="cs-CZ" altLang="cs-CZ" b="1" baseline="-25000" dirty="0">
                <a:sym typeface="Symbol" panose="05050102010706020507" pitchFamily="18" charset="2"/>
              </a:rPr>
              <a:t>2</a:t>
            </a:r>
            <a:r>
              <a:rPr lang="cs-CZ" altLang="cs-CZ" b="1" dirty="0">
                <a:sym typeface="Symbol" panose="05050102010706020507" pitchFamily="18" charset="2"/>
              </a:rPr>
              <a:t>*I</a:t>
            </a:r>
            <a:r>
              <a:rPr lang="cs-CZ" altLang="cs-CZ" b="1" baseline="-25000" dirty="0">
                <a:sym typeface="Symbol" panose="05050102010706020507" pitchFamily="18" charset="2"/>
              </a:rPr>
              <a:t>2</a:t>
            </a:r>
            <a:endParaRPr lang="cs-CZ" altLang="cs-CZ" b="1" baseline="-25000" dirty="0"/>
          </a:p>
        </p:txBody>
      </p:sp>
      <p:graphicFrame>
        <p:nvGraphicFramePr>
          <p:cNvPr id="14355" name="Object 19"/>
          <p:cNvGraphicFramePr>
            <a:graphicFrameLocks noGrp="1" noChangeAspect="1"/>
          </p:cNvGraphicFramePr>
          <p:nvPr>
            <p:ph sz="half" idx="2"/>
          </p:nvPr>
        </p:nvGraphicFramePr>
        <p:xfrm>
          <a:off x="107950" y="5013325"/>
          <a:ext cx="4824413" cy="1300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5" name="Rovnice" r:id="rId5" imgW="1600200" imgH="431640" progId="Equation.3">
                  <p:embed/>
                </p:oleObj>
              </mc:Choice>
              <mc:Fallback>
                <p:oleObj name="Rovnice" r:id="rId5" imgW="1600200" imgH="43164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" y="5013325"/>
                        <a:ext cx="4824413" cy="1300163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175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2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14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14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14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43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1435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59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1" dur="20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  <p:bldP spid="14344" grpId="0" animBg="1"/>
      <p:bldP spid="14345" grpId="0" animBg="1"/>
      <p:bldP spid="14346" grpId="0" animBg="1"/>
      <p:bldP spid="14347" grpId="0" animBg="1"/>
      <p:bldP spid="14348" grpId="0" animBg="1"/>
      <p:bldP spid="14349" grpId="0" animBg="1"/>
      <p:bldP spid="14350" grpId="0" animBg="1"/>
      <p:bldP spid="14351" grpId="0" uiExpand="1" build="allAtOnce" animBg="1"/>
    </p:bld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cs-CZ" altLang="cs-CZ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cs-CZ" altLang="cs-CZ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1755</TotalTime>
  <Words>2512</Words>
  <Application>Microsoft Office PowerPoint</Application>
  <PresentationFormat>Předvádění na obrazovce (4:3)</PresentationFormat>
  <Paragraphs>428</Paragraphs>
  <Slides>34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40" baseType="lpstr">
      <vt:lpstr>Arial</vt:lpstr>
      <vt:lpstr>Calibri</vt:lpstr>
      <vt:lpstr>Cambria Math</vt:lpstr>
      <vt:lpstr>Symbol</vt:lpstr>
      <vt:lpstr>Výchozí návrh</vt:lpstr>
      <vt:lpstr>Rovnice</vt:lpstr>
      <vt:lpstr>Jednofázový transformátor</vt:lpstr>
      <vt:lpstr>Zásady kreslení fázorových diagramů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SPŠSE a VOŠ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Transformátor</dc:title>
  <dc:creator>pe</dc:creator>
  <cp:lastModifiedBy>Ivo Petricek</cp:lastModifiedBy>
  <cp:revision>103</cp:revision>
  <dcterms:created xsi:type="dcterms:W3CDTF">2008-05-30T06:42:32Z</dcterms:created>
  <dcterms:modified xsi:type="dcterms:W3CDTF">2023-01-13T09:07:50Z</dcterms:modified>
</cp:coreProperties>
</file>