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1"/>
  </p:notesMasterIdLst>
  <p:sldIdLst>
    <p:sldId id="256" r:id="rId2"/>
    <p:sldId id="257" r:id="rId3"/>
    <p:sldId id="291" r:id="rId4"/>
    <p:sldId id="292" r:id="rId5"/>
    <p:sldId id="280" r:id="rId6"/>
    <p:sldId id="281" r:id="rId7"/>
    <p:sldId id="282" r:id="rId8"/>
    <p:sldId id="283" r:id="rId9"/>
    <p:sldId id="284" r:id="rId10"/>
    <p:sldId id="297" r:id="rId11"/>
    <p:sldId id="296" r:id="rId12"/>
    <p:sldId id="293" r:id="rId13"/>
    <p:sldId id="289" r:id="rId14"/>
    <p:sldId id="290" r:id="rId15"/>
    <p:sldId id="294" r:id="rId16"/>
    <p:sldId id="295" r:id="rId17"/>
    <p:sldId id="288" r:id="rId18"/>
    <p:sldId id="287" r:id="rId19"/>
    <p:sldId id="279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8F8F8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180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7A29-021F-4B6A-AFD4-8A3E9C117EC8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AC7E-6356-4FCB-BC50-217E2B5DD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11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AC7E-6356-4FCB-BC50-217E2B5DDF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11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AC7E-6356-4FCB-BC50-217E2B5DDF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2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AC7E-6356-4FCB-BC50-217E2B5DDF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8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AC7E-6356-4FCB-BC50-217E2B5DDF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47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AC7E-6356-4FCB-BC50-217E2B5DDFC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47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07CC18-F57B-4A97-A237-2AB1A7F38C0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88EA13-DC29-4C08-81DB-460FA0FAC0A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35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644151-1556-4F49-8C3E-65F633EB948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211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C5761-C20A-4D4E-A358-CCEC0C76CD9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032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9FDB5C-3D8D-4680-BB7E-0547DA0BEB4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33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C55926-822B-473E-9113-58D961D5A9F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50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9305F3-C714-48CF-8B26-5CE751637EB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057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F52780-A959-4858-AF78-3D1AA915CC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378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10CF6F-2702-4E8A-99CA-55B6D7EC163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363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5B25D9-82B4-4C6E-A298-CC37607457E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430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FFDC5-3E04-4137-88EA-F1FB55AE544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248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7D32CA54-FAC0-40AC-B211-2EDC8795D988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5496" y="44624"/>
            <a:ext cx="9138371" cy="5256584"/>
            <a:chOff x="35496" y="44624"/>
            <a:chExt cx="9138371" cy="5256584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44624"/>
              <a:ext cx="9138371" cy="2592288"/>
            </a:xfrm>
            <a:prstGeom prst="rect">
              <a:avLst/>
            </a:prstGeom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" y="2636912"/>
              <a:ext cx="9125390" cy="2664296"/>
            </a:xfrm>
            <a:prstGeom prst="rect">
              <a:avLst/>
            </a:prstGeom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941168"/>
            <a:ext cx="8878758" cy="1872382"/>
          </a:xfrm>
          <a:noFill/>
        </p:spPr>
        <p:txBody>
          <a:bodyPr/>
          <a:lstStyle/>
          <a:p>
            <a:r>
              <a:rPr lang="cs-CZ" altLang="cs-CZ" u="sng" dirty="0" smtClean="0">
                <a:solidFill>
                  <a:schemeClr val="bg1"/>
                </a:solidFill>
                <a:effectLst/>
              </a:rPr>
              <a:t>Ostatní přístroje </a:t>
            </a:r>
            <a:r>
              <a:rPr lang="cs-CZ" altLang="cs-CZ" u="sng" dirty="0">
                <a:solidFill>
                  <a:schemeClr val="bg1"/>
                </a:solidFill>
                <a:effectLst/>
              </a:rPr>
              <a:t>nízkého napětí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12528" y="651762"/>
            <a:ext cx="4393183" cy="360040"/>
          </a:xfrm>
          <a:solidFill>
            <a:schemeClr val="tx1"/>
          </a:solidFill>
        </p:spPr>
        <p:txBody>
          <a:bodyPr/>
          <a:lstStyle/>
          <a:p>
            <a:r>
              <a:rPr lang="cs-CZ" altLang="cs-CZ" sz="2000" i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Impulzní relé - příklad zapojení</a:t>
            </a:r>
            <a:endParaRPr lang="cs-CZ" altLang="cs-CZ" sz="2000" i="1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" y="1397190"/>
            <a:ext cx="4342240" cy="52802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120" y="2060848"/>
            <a:ext cx="4544974" cy="44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60" y="332657"/>
            <a:ext cx="7994888" cy="6408712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99992" y="116632"/>
            <a:ext cx="4393183" cy="360040"/>
          </a:xfrm>
          <a:solidFill>
            <a:schemeClr val="tx1"/>
          </a:solidFill>
        </p:spPr>
        <p:txBody>
          <a:bodyPr/>
          <a:lstStyle/>
          <a:p>
            <a:r>
              <a:rPr lang="cs-CZ" altLang="cs-CZ" sz="2000" i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Impulzní relé - příklad zapojení</a:t>
            </a:r>
            <a:endParaRPr lang="cs-CZ" altLang="cs-CZ" sz="2000" i="1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04338"/>
            <a:ext cx="8642350" cy="732374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Podpěťové relé, indikátor napětí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137152" y="908720"/>
            <a:ext cx="8713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 smtClean="0">
                <a:solidFill>
                  <a:schemeClr val="bg2"/>
                </a:solidFill>
              </a:rPr>
              <a:t>Podpěťové </a:t>
            </a:r>
            <a:r>
              <a:rPr lang="cs-CZ" altLang="cs-CZ" sz="2000" dirty="0">
                <a:solidFill>
                  <a:schemeClr val="bg2"/>
                </a:solidFill>
              </a:rPr>
              <a:t>relé je spínací prvek, který spíná </a:t>
            </a:r>
            <a:r>
              <a:rPr lang="cs-CZ" altLang="cs-CZ" sz="2000" dirty="0" smtClean="0">
                <a:solidFill>
                  <a:schemeClr val="bg2"/>
                </a:solidFill>
              </a:rPr>
              <a:t>při snížení napětí v obvodu. Vypínat lze okamžitě nebo se zpožděním. Dolní mez napětí je 50%. horní mez pro zapnutí je 80%. Připojuje se k jističi (vypnutí nebo blokování zapnutí) nebo je samostatné (optická signalizace).    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6" y="3764302"/>
            <a:ext cx="1838722" cy="29529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976" y="3105594"/>
            <a:ext cx="2454968" cy="3600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47" y="2492896"/>
            <a:ext cx="2255929" cy="11497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4038276"/>
            <a:ext cx="1711125" cy="25628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6830" y="4365104"/>
            <a:ext cx="2333442" cy="1638274"/>
          </a:xfrm>
          <a:prstGeom prst="rect">
            <a:avLst/>
          </a:prstGeom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991591" y="2269321"/>
            <a:ext cx="50516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 smtClean="0">
                <a:solidFill>
                  <a:schemeClr val="bg2"/>
                </a:solidFill>
              </a:rPr>
              <a:t>ok - zelená LED</a:t>
            </a:r>
          </a:p>
          <a:p>
            <a:r>
              <a:rPr lang="cs-CZ" altLang="cs-CZ" sz="2000" dirty="0" smtClean="0">
                <a:solidFill>
                  <a:schemeClr val="bg2"/>
                </a:solidFill>
              </a:rPr>
              <a:t>porucha fáze - červená LED</a:t>
            </a:r>
          </a:p>
          <a:p>
            <a:r>
              <a:rPr lang="cs-CZ" altLang="cs-CZ" sz="2000" dirty="0" smtClean="0">
                <a:solidFill>
                  <a:schemeClr val="bg2"/>
                </a:solidFill>
              </a:rPr>
              <a:t>porucha středního vodiče - modrá LED 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4176713" cy="86518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Přednostní relé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856663" cy="21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>
                <a:solidFill>
                  <a:schemeClr val="bg2"/>
                </a:solidFill>
              </a:rPr>
              <a:t>Přednostní relé dočasně vypínají neprioritní obvody, jestliže spotřeba překročí stanovenou mez.</a:t>
            </a:r>
          </a:p>
          <a:p>
            <a:pPr>
              <a:spcBef>
                <a:spcPct val="30000"/>
              </a:spcBef>
            </a:pPr>
            <a:r>
              <a:rPr lang="cs-CZ" altLang="cs-CZ" sz="2200" u="sng">
                <a:solidFill>
                  <a:schemeClr val="bg2"/>
                </a:solidFill>
              </a:rPr>
              <a:t>Význam: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zvýšení instalovaného výkonu bez nutnosti navýšení jištění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omezení instalovaného výkonu, snížení proudu jištění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zamezit nechtěnému vypnutí jističe při malém přetížení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179388" y="3400425"/>
            <a:ext cx="453707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 dirty="0">
                <a:solidFill>
                  <a:schemeClr val="bg2"/>
                </a:solidFill>
              </a:rPr>
              <a:t>Rozdělení:</a:t>
            </a:r>
          </a:p>
          <a:p>
            <a:r>
              <a:rPr lang="cs-CZ" altLang="cs-CZ" sz="2000" dirty="0">
                <a:solidFill>
                  <a:schemeClr val="bg2"/>
                </a:solidFill>
              </a:rPr>
              <a:t>*	podle počtu fází</a:t>
            </a:r>
          </a:p>
          <a:p>
            <a:r>
              <a:rPr lang="cs-CZ" altLang="cs-CZ" sz="2000" dirty="0">
                <a:solidFill>
                  <a:schemeClr val="bg2"/>
                </a:solidFill>
              </a:rPr>
              <a:t>*	podle počtu neprioritních obvodů </a:t>
            </a:r>
          </a:p>
        </p:txBody>
      </p:sp>
      <p:pic>
        <p:nvPicPr>
          <p:cNvPr id="1679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13263"/>
            <a:ext cx="3455987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98838"/>
            <a:ext cx="3894138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7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7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69325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Zapojení přednostního relé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268413"/>
            <a:ext cx="4767262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07950" y="1268413"/>
            <a:ext cx="5832202" cy="10156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bg2"/>
                </a:solidFill>
              </a:rPr>
              <a:t>A	nevypnutelné prioritní obvody</a:t>
            </a:r>
          </a:p>
          <a:p>
            <a:r>
              <a:rPr lang="cs-CZ" altLang="cs-CZ" sz="2000" dirty="0">
                <a:solidFill>
                  <a:schemeClr val="bg2"/>
                </a:solidFill>
              </a:rPr>
              <a:t>B	vypnutelné neprioritní obvody </a:t>
            </a:r>
            <a:r>
              <a:rPr lang="en-US" altLang="cs-CZ" sz="2000" dirty="0" smtClean="0">
                <a:solidFill>
                  <a:schemeClr val="bg2"/>
                </a:solidFill>
              </a:rPr>
              <a:t>pro</a:t>
            </a:r>
            <a:r>
              <a:rPr lang="cs-CZ" altLang="cs-CZ" sz="2000" dirty="0" smtClean="0">
                <a:solidFill>
                  <a:schemeClr val="bg2"/>
                </a:solidFill>
              </a:rPr>
              <a:t> I </a:t>
            </a:r>
            <a:r>
              <a:rPr lang="en-US" altLang="cs-CZ" sz="2000" dirty="0" smtClean="0">
                <a:solidFill>
                  <a:schemeClr val="bg2"/>
                </a:solidFill>
              </a:rPr>
              <a:t>&gt; </a:t>
            </a:r>
            <a:r>
              <a:rPr lang="cs-CZ" altLang="cs-CZ" sz="2000" dirty="0" err="1" smtClean="0">
                <a:solidFill>
                  <a:schemeClr val="bg2"/>
                </a:solidFill>
              </a:rPr>
              <a:t>I</a:t>
            </a:r>
            <a:r>
              <a:rPr lang="cs-CZ" altLang="cs-CZ" sz="2000" baseline="-25000" dirty="0" err="1" smtClean="0">
                <a:solidFill>
                  <a:schemeClr val="bg2"/>
                </a:solidFill>
              </a:rPr>
              <a:t>max</a:t>
            </a:r>
            <a:endParaRPr lang="cs-CZ" altLang="cs-CZ" sz="2000" baseline="-25000" dirty="0">
              <a:solidFill>
                <a:schemeClr val="bg2"/>
              </a:solidFill>
            </a:endParaRPr>
          </a:p>
          <a:p>
            <a:r>
              <a:rPr lang="cs-CZ" altLang="cs-CZ" sz="2000" dirty="0">
                <a:solidFill>
                  <a:schemeClr val="bg2"/>
                </a:solidFill>
              </a:rPr>
              <a:t>C	vypnutelné neprioritní obvody </a:t>
            </a:r>
            <a:r>
              <a:rPr lang="cs-CZ" altLang="cs-CZ" sz="2000" dirty="0" smtClean="0">
                <a:solidFill>
                  <a:schemeClr val="bg2"/>
                </a:solidFill>
              </a:rPr>
              <a:t>pro </a:t>
            </a:r>
            <a:r>
              <a:rPr lang="cs-CZ" altLang="cs-CZ" sz="2000" dirty="0">
                <a:solidFill>
                  <a:schemeClr val="bg2"/>
                </a:solidFill>
              </a:rPr>
              <a:t>I </a:t>
            </a:r>
            <a:r>
              <a:rPr lang="en-US" altLang="cs-CZ" sz="2000" dirty="0" smtClean="0">
                <a:solidFill>
                  <a:schemeClr val="bg2"/>
                </a:solidFill>
              </a:rPr>
              <a:t>&lt; </a:t>
            </a:r>
            <a:r>
              <a:rPr lang="cs-CZ" altLang="cs-CZ" sz="2000" dirty="0" err="1">
                <a:solidFill>
                  <a:schemeClr val="bg2"/>
                </a:solidFill>
              </a:rPr>
              <a:t>I</a:t>
            </a:r>
            <a:r>
              <a:rPr lang="cs-CZ" altLang="cs-CZ" sz="2000" baseline="-25000" dirty="0" err="1">
                <a:solidFill>
                  <a:schemeClr val="bg2"/>
                </a:solidFill>
              </a:rPr>
              <a:t>max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179512" y="2345084"/>
            <a:ext cx="4464050" cy="19389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u="sng" dirty="0">
                <a:solidFill>
                  <a:schemeClr val="bg2"/>
                </a:solidFill>
              </a:rPr>
              <a:t>Působení relé</a:t>
            </a:r>
            <a:r>
              <a:rPr lang="cs-CZ" altLang="cs-CZ" sz="2000" dirty="0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2000" dirty="0">
                <a:solidFill>
                  <a:schemeClr val="bg2"/>
                </a:solidFill>
              </a:rPr>
              <a:t>*	neprioritní obvody – nevhodné pro stroje a osvětlení (proudové rázy)</a:t>
            </a:r>
          </a:p>
          <a:p>
            <a:r>
              <a:rPr lang="cs-CZ" altLang="cs-CZ" sz="2000" dirty="0" smtClean="0">
                <a:solidFill>
                  <a:schemeClr val="bg2"/>
                </a:solidFill>
              </a:rPr>
              <a:t>*</a:t>
            </a:r>
            <a:r>
              <a:rPr lang="cs-CZ" altLang="cs-CZ" sz="2000" dirty="0">
                <a:solidFill>
                  <a:schemeClr val="bg2"/>
                </a:solidFill>
              </a:rPr>
              <a:t>	zátěž se zapne automaticky, bez předchozího upozornění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46" y="4345084"/>
            <a:ext cx="1901382" cy="23767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/>
          <a:srcRect l="23543"/>
          <a:stretch/>
        </p:blipFill>
        <p:spPr>
          <a:xfrm>
            <a:off x="2678219" y="4345084"/>
            <a:ext cx="1389725" cy="239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animBg="1"/>
      <p:bldP spid="1689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69325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Instalační relé a stykače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07950" y="1268413"/>
            <a:ext cx="7200354" cy="19389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 smtClean="0">
                <a:solidFill>
                  <a:schemeClr val="bg2"/>
                </a:solidFill>
              </a:rPr>
              <a:t>*	1f. a 3f. spotřebiče do 20A (relé) a do 63A (stykače) </a:t>
            </a:r>
          </a:p>
          <a:p>
            <a:r>
              <a:rPr lang="cs-CZ" altLang="cs-CZ" sz="2000" dirty="0" smtClean="0">
                <a:solidFill>
                  <a:schemeClr val="bg2"/>
                </a:solidFill>
              </a:rPr>
              <a:t>*	různá ovládací napětí (AC a DC, různé velikosti napětí)</a:t>
            </a:r>
          </a:p>
          <a:p>
            <a:r>
              <a:rPr lang="cs-CZ" altLang="cs-CZ" sz="2000" dirty="0" smtClean="0">
                <a:solidFill>
                  <a:schemeClr val="bg2"/>
                </a:solidFill>
              </a:rPr>
              <a:t>*	1 - 4 zapínací nebo vypínací kontakty</a:t>
            </a:r>
          </a:p>
          <a:p>
            <a:pPr>
              <a:tabLst>
                <a:tab pos="2952750" algn="l"/>
                <a:tab pos="3225800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*	další možnosti	-	signalizace stavu</a:t>
            </a:r>
          </a:p>
          <a:p>
            <a:pPr>
              <a:tabLst>
                <a:tab pos="2952750" algn="l"/>
                <a:tab pos="3225800" algn="l"/>
              </a:tabLst>
            </a:pPr>
            <a:r>
              <a:rPr lang="cs-CZ" altLang="cs-CZ" sz="2000" dirty="0">
                <a:solidFill>
                  <a:schemeClr val="bg2"/>
                </a:solidFill>
              </a:rPr>
              <a:t>	</a:t>
            </a:r>
            <a:r>
              <a:rPr lang="cs-CZ" altLang="cs-CZ" sz="2000" dirty="0" smtClean="0">
                <a:solidFill>
                  <a:schemeClr val="bg2"/>
                </a:solidFill>
              </a:rPr>
              <a:t>	-	tlačítko</a:t>
            </a:r>
          </a:p>
          <a:p>
            <a:pPr>
              <a:tabLst>
                <a:tab pos="2952750" algn="l"/>
                <a:tab pos="3225800" algn="l"/>
              </a:tabLst>
            </a:pPr>
            <a:r>
              <a:rPr lang="cs-CZ" altLang="cs-CZ" sz="2000" dirty="0">
                <a:solidFill>
                  <a:schemeClr val="bg2"/>
                </a:solidFill>
              </a:rPr>
              <a:t>	</a:t>
            </a:r>
            <a:r>
              <a:rPr lang="cs-CZ" altLang="cs-CZ" sz="2000" dirty="0" smtClean="0">
                <a:solidFill>
                  <a:schemeClr val="bg2"/>
                </a:solidFill>
              </a:rPr>
              <a:t>	-	ruční zapnutí (vypnutí)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4833"/>
            <a:ext cx="1872903" cy="3170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703639"/>
            <a:ext cx="2334742" cy="1885601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4" y="5961474"/>
            <a:ext cx="2952328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2952750" algn="l"/>
                <a:tab pos="3225800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Relé - 2 zapínací, 2 vypínací, tlačítko, LED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531" y="3908212"/>
            <a:ext cx="1931571" cy="21130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2132856"/>
            <a:ext cx="2408397" cy="3445951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32040" y="6033482"/>
            <a:ext cx="421196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2952750" algn="l"/>
                <a:tab pos="3225800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Stykač - 3f., ovládání 230V, silový proud 40A, 4 zapínací kontakty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713663" cy="865187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Časová relé</a:t>
            </a:r>
            <a:endParaRPr lang="cs-CZ" altLang="cs-CZ" sz="3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64051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ovládací napětí 24 - 240V AC/DC </a:t>
            </a:r>
          </a:p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jmenovitý silový výkon - 2kVA</a:t>
            </a:r>
          </a:p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provedení se zpožděným přítahem nebo odpadem </a:t>
            </a:r>
          </a:p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možnost signalizace stavu</a:t>
            </a:r>
          </a:p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rozsah nastavení času podle typu od 1 sekundy do 100 hodin</a:t>
            </a:r>
            <a:endParaRPr lang="cs-CZ" altLang="cs-CZ" sz="2200" dirty="0">
              <a:solidFill>
                <a:schemeClr val="bg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73468"/>
            <a:ext cx="3672408" cy="32238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578" y="3429000"/>
            <a:ext cx="2029614" cy="29836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270" y="3415880"/>
            <a:ext cx="2613575" cy="29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713663" cy="865187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Spínací </a:t>
            </a:r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hodiny - digitální a analogové</a:t>
            </a:r>
            <a:endParaRPr lang="cs-CZ" altLang="cs-CZ" sz="3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662429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 dirty="0" smtClean="0">
                <a:solidFill>
                  <a:schemeClr val="bg2"/>
                </a:solidFill>
              </a:rPr>
              <a:t>Týdenní (analog i denní) digitální </a:t>
            </a:r>
            <a:r>
              <a:rPr lang="cs-CZ" altLang="cs-CZ" sz="2200" u="sng" dirty="0">
                <a:solidFill>
                  <a:schemeClr val="bg2"/>
                </a:solidFill>
              </a:rPr>
              <a:t>spínací </a:t>
            </a:r>
            <a:r>
              <a:rPr lang="cs-CZ" altLang="cs-CZ" sz="2200" u="sng" dirty="0" smtClean="0">
                <a:solidFill>
                  <a:schemeClr val="bg2"/>
                </a:solidFill>
              </a:rPr>
              <a:t>hodiny</a:t>
            </a:r>
          </a:p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spínání při průchodu proudu nulou</a:t>
            </a:r>
          </a:p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jmenovitý proud do 16A (pro R-zátěž)</a:t>
            </a:r>
          </a:p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záložní baterie</a:t>
            </a:r>
          </a:p>
          <a:p>
            <a:pPr marL="261938" indent="-261938"/>
            <a:r>
              <a:rPr lang="cs-CZ" altLang="cs-CZ" sz="2200" dirty="0" smtClean="0">
                <a:solidFill>
                  <a:schemeClr val="bg2"/>
                </a:solidFill>
              </a:rPr>
              <a:t>*	možnost synchronizace času</a:t>
            </a:r>
            <a:endParaRPr lang="cs-CZ" altLang="cs-CZ" sz="2200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277" y="3160857"/>
            <a:ext cx="1925926" cy="33379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02" y="3158210"/>
            <a:ext cx="2664296" cy="33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642350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Elektroměry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6423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*	měření činné a jalové energie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*	1 nebo 2 sazbové, 2 nebo 4 kvadrantové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*	jmenovitý proud - přímé měření do 65 A, možnost nepřímého měření x/5A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 *	impulsní výstup, možnost komunikačního rozhraní (M-BUS nebo R-485</a:t>
            </a:r>
            <a:endParaRPr lang="cs-CZ" altLang="cs-CZ" sz="2200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7" y="3463508"/>
            <a:ext cx="4593933" cy="29898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531523"/>
            <a:ext cx="3990195" cy="292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Katalog EATON - Instalační přístroje 2015</a:t>
            </a:r>
            <a:r>
              <a:rPr lang="cs-CZ" altLang="cs-CZ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642350" cy="865188"/>
          </a:xfrm>
          <a:noFill/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Přehled ostatních přístrojů nn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50825" y="1268413"/>
            <a:ext cx="8713788" cy="36132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39750" indent="-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chemeClr val="bg2"/>
                </a:solidFill>
              </a:rPr>
              <a:t>1.	Relé</a:t>
            </a:r>
          </a:p>
          <a:p>
            <a:pPr>
              <a:spcBef>
                <a:spcPct val="20000"/>
              </a:spcBef>
            </a:pPr>
            <a:r>
              <a:rPr lang="cs-CZ" altLang="cs-CZ" sz="2200" dirty="0">
                <a:solidFill>
                  <a:schemeClr val="bg2"/>
                </a:solidFill>
              </a:rPr>
              <a:t>2.	Stykače, motorové spouštěče – bude probráno samostatně</a:t>
            </a:r>
          </a:p>
          <a:p>
            <a:pPr>
              <a:spcBef>
                <a:spcPct val="20000"/>
              </a:spcBef>
            </a:pPr>
            <a:r>
              <a:rPr lang="cs-CZ" altLang="cs-CZ" sz="2200" dirty="0">
                <a:solidFill>
                  <a:schemeClr val="bg2"/>
                </a:solidFill>
              </a:rPr>
              <a:t>3.	Instalační přístroje – </a:t>
            </a:r>
            <a:r>
              <a:rPr lang="cs-CZ" altLang="cs-CZ" sz="2200" dirty="0" smtClean="0">
                <a:solidFill>
                  <a:schemeClr val="bg2"/>
                </a:solidFill>
              </a:rPr>
              <a:t>bylo probráno </a:t>
            </a:r>
            <a:r>
              <a:rPr lang="cs-CZ" altLang="cs-CZ" sz="2200" dirty="0">
                <a:solidFill>
                  <a:schemeClr val="bg2"/>
                </a:solidFill>
              </a:rPr>
              <a:t>samostatně</a:t>
            </a:r>
          </a:p>
          <a:p>
            <a:pPr>
              <a:spcBef>
                <a:spcPct val="20000"/>
              </a:spcBef>
            </a:pPr>
            <a:r>
              <a:rPr lang="cs-CZ" altLang="cs-CZ" sz="2200" dirty="0">
                <a:solidFill>
                  <a:schemeClr val="bg2"/>
                </a:solidFill>
              </a:rPr>
              <a:t>4.	Přepěťové ochrany - bude probráno samostatně</a:t>
            </a:r>
          </a:p>
          <a:p>
            <a:pPr>
              <a:spcBef>
                <a:spcPct val="20000"/>
              </a:spcBef>
            </a:pPr>
            <a:r>
              <a:rPr lang="cs-CZ" altLang="cs-CZ" sz="2200" dirty="0">
                <a:solidFill>
                  <a:schemeClr val="bg2"/>
                </a:solidFill>
              </a:rPr>
              <a:t>5.	Modulární instalační přístroje</a:t>
            </a:r>
          </a:p>
          <a:p>
            <a:pPr>
              <a:spcBef>
                <a:spcPct val="20000"/>
              </a:spcBef>
            </a:pPr>
            <a:r>
              <a:rPr lang="cs-CZ" altLang="cs-CZ" sz="2200" dirty="0">
                <a:solidFill>
                  <a:schemeClr val="bg2"/>
                </a:solidFill>
              </a:rPr>
              <a:t>6.	Čidla, detekce</a:t>
            </a:r>
          </a:p>
          <a:p>
            <a:pPr>
              <a:spcBef>
                <a:spcPct val="20000"/>
              </a:spcBef>
            </a:pPr>
            <a:r>
              <a:rPr lang="cs-CZ" altLang="cs-CZ" sz="2200" dirty="0">
                <a:solidFill>
                  <a:schemeClr val="bg2"/>
                </a:solidFill>
              </a:rPr>
              <a:t>7.	Spínací </a:t>
            </a:r>
            <a:r>
              <a:rPr lang="cs-CZ" altLang="cs-CZ" sz="2200" dirty="0" smtClean="0">
                <a:solidFill>
                  <a:schemeClr val="bg2"/>
                </a:solidFill>
              </a:rPr>
              <a:t>hodiny</a:t>
            </a:r>
          </a:p>
          <a:p>
            <a:pPr>
              <a:spcBef>
                <a:spcPct val="20000"/>
              </a:spcBef>
            </a:pPr>
            <a:r>
              <a:rPr lang="cs-CZ" altLang="cs-CZ" sz="2200" dirty="0" smtClean="0">
                <a:solidFill>
                  <a:schemeClr val="bg2"/>
                </a:solidFill>
              </a:rPr>
              <a:t>8. 	Vypínače, kontrolky, transformátory, termostaty, multimetry, tlačítka, …</a:t>
            </a:r>
            <a:endParaRPr lang="cs-CZ" altLang="cs-CZ"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642350" cy="720378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Vypínače 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7137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chemeClr val="bg2"/>
                </a:solidFill>
              </a:rPr>
              <a:t>Používají se jako hlavní vypínače pro rozváděče.</a:t>
            </a:r>
          </a:p>
          <a:p>
            <a:pPr>
              <a:spcBef>
                <a:spcPts val="0"/>
              </a:spcBef>
              <a:tabLst>
                <a:tab pos="2779713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Hlavní parametry 	- jmenovitý proud	(do 150A)</a:t>
            </a:r>
          </a:p>
          <a:p>
            <a:pPr>
              <a:spcBef>
                <a:spcPts val="0"/>
              </a:spcBef>
              <a:tabLst>
                <a:tab pos="2779713" algn="l"/>
              </a:tabLst>
            </a:pPr>
            <a:r>
              <a:rPr lang="cs-CZ" altLang="cs-CZ" sz="2000" dirty="0">
                <a:solidFill>
                  <a:schemeClr val="bg2"/>
                </a:solidFill>
              </a:rPr>
              <a:t>	</a:t>
            </a:r>
            <a:r>
              <a:rPr lang="cs-CZ" altLang="cs-CZ" sz="2000" dirty="0" smtClean="0">
                <a:solidFill>
                  <a:schemeClr val="bg2"/>
                </a:solidFill>
              </a:rPr>
              <a:t>- jmenovité napětí	</a:t>
            </a:r>
          </a:p>
          <a:p>
            <a:pPr>
              <a:spcBef>
                <a:spcPts val="0"/>
              </a:spcBef>
              <a:tabLst>
                <a:tab pos="2779713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	- zkratový proud</a:t>
            </a:r>
          </a:p>
          <a:p>
            <a:pPr>
              <a:spcBef>
                <a:spcPts val="0"/>
              </a:spcBef>
              <a:tabLst>
                <a:tab pos="2779713" algn="l"/>
              </a:tabLst>
            </a:pPr>
            <a:endParaRPr lang="cs-CZ" altLang="cs-CZ" sz="2000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tabLst>
                <a:tab pos="2779713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Počet pólů:	1 - 4  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64103"/>
            <a:ext cx="2952328" cy="32332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70903"/>
            <a:ext cx="3549800" cy="32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6849" y="260350"/>
            <a:ext cx="8353623" cy="1584474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Pomocné přístroje pro jističe a chrániče 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07504" y="1916832"/>
            <a:ext cx="88569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tabLst>
                <a:tab pos="441325" algn="l"/>
                <a:tab pos="3494088" algn="l"/>
                <a:tab pos="3771900" algn="l"/>
              </a:tabLst>
            </a:pPr>
            <a:r>
              <a:rPr lang="cs-CZ" altLang="cs-CZ" sz="2200" u="sng" dirty="0" smtClean="0">
                <a:solidFill>
                  <a:schemeClr val="bg2"/>
                </a:solidFill>
              </a:rPr>
              <a:t>Jednotky pomocných kontaktů</a:t>
            </a:r>
          </a:p>
          <a:p>
            <a:pPr>
              <a:spcBef>
                <a:spcPts val="0"/>
              </a:spcBef>
              <a:tabLst>
                <a:tab pos="261938" algn="l"/>
                <a:tab pos="3494088" algn="l"/>
                <a:tab pos="3771900" algn="l"/>
              </a:tabLst>
            </a:pPr>
            <a:r>
              <a:rPr lang="cs-CZ" altLang="cs-CZ" sz="2200" dirty="0" smtClean="0">
                <a:solidFill>
                  <a:schemeClr val="bg2"/>
                </a:solidFill>
              </a:rPr>
              <a:t>*	Pomocné kontakty 	-	elektrické nebo mechanické vypnutí</a:t>
            </a:r>
          </a:p>
          <a:p>
            <a:pPr>
              <a:spcBef>
                <a:spcPts val="0"/>
              </a:spcBef>
              <a:tabLst>
                <a:tab pos="261938" algn="l"/>
                <a:tab pos="3494088" algn="l"/>
                <a:tab pos="3771900" algn="l"/>
              </a:tabLst>
            </a:pPr>
            <a:r>
              <a:rPr lang="cs-CZ" altLang="cs-CZ" sz="2200" dirty="0" smtClean="0">
                <a:solidFill>
                  <a:schemeClr val="bg2"/>
                </a:solidFill>
              </a:rPr>
              <a:t>*	Signalizační kontakty	- 	pouze elektrické vypnutí</a:t>
            </a:r>
          </a:p>
          <a:p>
            <a:pPr>
              <a:spcBef>
                <a:spcPts val="1200"/>
              </a:spcBef>
              <a:tabLst>
                <a:tab pos="261938" algn="l"/>
                <a:tab pos="3494088" algn="l"/>
                <a:tab pos="3771900" algn="l"/>
              </a:tabLst>
            </a:pPr>
            <a:r>
              <a:rPr lang="cs-CZ" altLang="cs-CZ" sz="2200" u="sng" dirty="0" smtClean="0">
                <a:solidFill>
                  <a:schemeClr val="bg2"/>
                </a:solidFill>
              </a:rPr>
              <a:t>Vypínací spoušť (dálkové vypnutí instalačních přístrojů)</a:t>
            </a:r>
          </a:p>
          <a:p>
            <a:pPr>
              <a:spcBef>
                <a:spcPts val="0"/>
              </a:spcBef>
              <a:tabLst>
                <a:tab pos="261938" algn="l"/>
                <a:tab pos="3494088" algn="l"/>
                <a:tab pos="3771900" algn="l"/>
              </a:tabLst>
            </a:pPr>
            <a:endParaRPr lang="cs-CZ" altLang="cs-CZ" sz="2200" dirty="0">
              <a:solidFill>
                <a:schemeClr val="bg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44" y="3695890"/>
            <a:ext cx="2469144" cy="29014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67" y="3779159"/>
            <a:ext cx="1823025" cy="2746185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17031" y="3573016"/>
            <a:ext cx="3741136" cy="3098867"/>
            <a:chOff x="417031" y="3573016"/>
            <a:chExt cx="3741136" cy="3098867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31" y="3573016"/>
              <a:ext cx="3741136" cy="2232248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9037" y="3933056"/>
              <a:ext cx="1620795" cy="273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6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64235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Relé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7137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chemeClr val="bg2"/>
                </a:solidFill>
              </a:rPr>
              <a:t>Relé reaguje na impuls vzniklý změnou podmínek elektrického obvodu a svými kontakty způsobí činnost jiných spínacích a řídících přístrojů nebo vzniklou změnu signalizuje.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79388" y="2420938"/>
            <a:ext cx="87137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>
                <a:solidFill>
                  <a:schemeClr val="bg2"/>
                </a:solidFill>
              </a:rPr>
              <a:t>Využití relé je ve všech oblastech elektrotechniky</a:t>
            </a:r>
          </a:p>
          <a:p>
            <a:r>
              <a:rPr lang="cs-CZ" altLang="cs-CZ" sz="2200">
                <a:solidFill>
                  <a:schemeClr val="bg2"/>
                </a:solidFill>
              </a:rPr>
              <a:t>*	domácnosti – proudové relé, impulsní relé, …</a:t>
            </a:r>
          </a:p>
          <a:p>
            <a:r>
              <a:rPr lang="cs-CZ" altLang="cs-CZ" sz="2200">
                <a:solidFill>
                  <a:schemeClr val="bg2"/>
                </a:solidFill>
              </a:rPr>
              <a:t>*	průmysl – signalizace, spínání, ovládání</a:t>
            </a:r>
          </a:p>
          <a:p>
            <a:r>
              <a:rPr lang="cs-CZ" altLang="cs-CZ" sz="2200">
                <a:solidFill>
                  <a:schemeClr val="bg2"/>
                </a:solidFill>
              </a:rPr>
              <a:t>*	energetika – ochrany zařízení velkých výkonů    </a:t>
            </a:r>
          </a:p>
        </p:txBody>
      </p:sp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2350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76700"/>
            <a:ext cx="1312863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9" name="Picture 9" descr="Univerzální průmyslová relé řady RR od ID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207327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1427163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32" name="Picture 12" descr="41757_dist$ochrana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076700"/>
            <a:ext cx="219392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64235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Relé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713787" cy="53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 dirty="0">
                <a:solidFill>
                  <a:schemeClr val="bg2"/>
                </a:solidFill>
              </a:rPr>
              <a:t>Rozdělení podle principu spínání</a:t>
            </a:r>
            <a:r>
              <a:rPr lang="cs-CZ" altLang="cs-CZ" sz="2200" dirty="0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2200" dirty="0">
                <a:solidFill>
                  <a:schemeClr val="bg2"/>
                </a:solidFill>
              </a:rPr>
              <a:t>*	elektromagnetické relé</a:t>
            </a:r>
          </a:p>
          <a:p>
            <a:r>
              <a:rPr lang="cs-CZ" altLang="cs-CZ" sz="2200" dirty="0">
                <a:solidFill>
                  <a:schemeClr val="bg2"/>
                </a:solidFill>
              </a:rPr>
              <a:t>*	elektronická relé</a:t>
            </a:r>
          </a:p>
          <a:p>
            <a:pPr>
              <a:spcBef>
                <a:spcPct val="30000"/>
              </a:spcBef>
            </a:pPr>
            <a:r>
              <a:rPr lang="cs-CZ" altLang="cs-CZ" sz="2200" u="sng" dirty="0">
                <a:solidFill>
                  <a:schemeClr val="bg2"/>
                </a:solidFill>
              </a:rPr>
              <a:t>Rozdělení podle napětí</a:t>
            </a:r>
            <a:r>
              <a:rPr lang="cs-CZ" altLang="cs-CZ" sz="2200" dirty="0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2200" dirty="0">
                <a:solidFill>
                  <a:schemeClr val="bg2"/>
                </a:solidFill>
              </a:rPr>
              <a:t>*	střídavá relé</a:t>
            </a:r>
          </a:p>
          <a:p>
            <a:r>
              <a:rPr lang="cs-CZ" altLang="cs-CZ" sz="2200" dirty="0">
                <a:solidFill>
                  <a:schemeClr val="bg2"/>
                </a:solidFill>
              </a:rPr>
              <a:t>*	stejnosměrná relé</a:t>
            </a:r>
          </a:p>
          <a:p>
            <a:pPr>
              <a:spcBef>
                <a:spcPct val="30000"/>
              </a:spcBef>
            </a:pPr>
            <a:r>
              <a:rPr lang="cs-CZ" altLang="cs-CZ" sz="2200" u="sng" dirty="0">
                <a:solidFill>
                  <a:schemeClr val="bg2"/>
                </a:solidFill>
              </a:rPr>
              <a:t>Rozdělení podle funkce</a:t>
            </a:r>
            <a:r>
              <a:rPr lang="cs-CZ" altLang="cs-CZ" sz="2200" dirty="0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2200" dirty="0">
                <a:solidFill>
                  <a:schemeClr val="bg2"/>
                </a:solidFill>
              </a:rPr>
              <a:t>*	</a:t>
            </a:r>
            <a:r>
              <a:rPr lang="cs-CZ" altLang="cs-CZ" sz="2200" u="sng" dirty="0">
                <a:solidFill>
                  <a:schemeClr val="bg2"/>
                </a:solidFill>
              </a:rPr>
              <a:t>pomocná relé</a:t>
            </a:r>
            <a:r>
              <a:rPr lang="cs-CZ" altLang="cs-CZ" sz="2200" dirty="0">
                <a:solidFill>
                  <a:schemeClr val="bg2"/>
                </a:solidFill>
              </a:rPr>
              <a:t> – spínání v řídících obvodech a signalizace stavu</a:t>
            </a:r>
          </a:p>
          <a:p>
            <a:pPr>
              <a:tabLst>
                <a:tab pos="2779713" algn="l"/>
                <a:tab pos="3138488" algn="l"/>
              </a:tabLst>
            </a:pPr>
            <a:r>
              <a:rPr lang="cs-CZ" altLang="cs-CZ" sz="2200" dirty="0">
                <a:solidFill>
                  <a:schemeClr val="bg2"/>
                </a:solidFill>
              </a:rPr>
              <a:t>*	</a:t>
            </a:r>
            <a:r>
              <a:rPr lang="cs-CZ" altLang="cs-CZ" sz="2200" u="sng" dirty="0">
                <a:solidFill>
                  <a:schemeClr val="bg2"/>
                </a:solidFill>
              </a:rPr>
              <a:t>časová relé</a:t>
            </a:r>
            <a:r>
              <a:rPr lang="cs-CZ" altLang="cs-CZ" sz="2200" dirty="0">
                <a:solidFill>
                  <a:schemeClr val="bg2"/>
                </a:solidFill>
              </a:rPr>
              <a:t> </a:t>
            </a:r>
            <a:r>
              <a:rPr lang="cs-CZ" altLang="cs-CZ" sz="2200" dirty="0" smtClean="0">
                <a:solidFill>
                  <a:schemeClr val="bg2"/>
                </a:solidFill>
              </a:rPr>
              <a:t>	-	obsahují </a:t>
            </a:r>
            <a:r>
              <a:rPr lang="cs-CZ" altLang="cs-CZ" sz="2200" dirty="0">
                <a:solidFill>
                  <a:schemeClr val="bg2"/>
                </a:solidFill>
              </a:rPr>
              <a:t>časový člen</a:t>
            </a:r>
          </a:p>
          <a:p>
            <a:pPr>
              <a:tabLst>
                <a:tab pos="2779713" algn="l"/>
                <a:tab pos="3138488" algn="l"/>
              </a:tabLst>
            </a:pPr>
            <a:r>
              <a:rPr lang="cs-CZ" altLang="cs-CZ" sz="2200" dirty="0">
                <a:solidFill>
                  <a:schemeClr val="bg2"/>
                </a:solidFill>
              </a:rPr>
              <a:t>*	</a:t>
            </a:r>
            <a:r>
              <a:rPr lang="cs-CZ" altLang="cs-CZ" sz="2200" u="sng" dirty="0">
                <a:solidFill>
                  <a:schemeClr val="bg2"/>
                </a:solidFill>
              </a:rPr>
              <a:t>podpěťové relé</a:t>
            </a:r>
            <a:r>
              <a:rPr lang="cs-CZ" altLang="cs-CZ" sz="2200" dirty="0">
                <a:solidFill>
                  <a:schemeClr val="bg2"/>
                </a:solidFill>
              </a:rPr>
              <a:t> </a:t>
            </a:r>
            <a:r>
              <a:rPr lang="cs-CZ" altLang="cs-CZ" sz="2200" dirty="0" smtClean="0">
                <a:solidFill>
                  <a:schemeClr val="bg2"/>
                </a:solidFill>
              </a:rPr>
              <a:t>	-	působí </a:t>
            </a:r>
            <a:r>
              <a:rPr lang="cs-CZ" altLang="cs-CZ" sz="2200" dirty="0">
                <a:solidFill>
                  <a:schemeClr val="bg2"/>
                </a:solidFill>
              </a:rPr>
              <a:t>při poklesu </a:t>
            </a:r>
            <a:r>
              <a:rPr lang="cs-CZ" altLang="cs-CZ" sz="2200" dirty="0" smtClean="0">
                <a:solidFill>
                  <a:schemeClr val="bg2"/>
                </a:solidFill>
              </a:rPr>
              <a:t>napětí</a:t>
            </a:r>
          </a:p>
          <a:p>
            <a:pPr>
              <a:tabLst>
                <a:tab pos="2779713" algn="l"/>
                <a:tab pos="3138488" algn="l"/>
              </a:tabLst>
            </a:pPr>
            <a:r>
              <a:rPr lang="cs-CZ" altLang="cs-CZ" sz="2200" dirty="0" smtClean="0">
                <a:solidFill>
                  <a:schemeClr val="bg2"/>
                </a:solidFill>
              </a:rPr>
              <a:t>*	napěťová relé 	-	vypínají při napěťovém impulsu</a:t>
            </a:r>
            <a:endParaRPr lang="cs-CZ" altLang="cs-CZ" sz="2200" dirty="0">
              <a:solidFill>
                <a:schemeClr val="bg2"/>
              </a:solidFill>
            </a:endParaRPr>
          </a:p>
          <a:p>
            <a:pPr>
              <a:tabLst>
                <a:tab pos="2779713" algn="l"/>
                <a:tab pos="3138488" algn="l"/>
              </a:tabLst>
            </a:pPr>
            <a:r>
              <a:rPr lang="cs-CZ" altLang="cs-CZ" sz="2200" dirty="0">
                <a:solidFill>
                  <a:schemeClr val="bg2"/>
                </a:solidFill>
              </a:rPr>
              <a:t>*	</a:t>
            </a:r>
            <a:r>
              <a:rPr lang="cs-CZ" altLang="cs-CZ" sz="2200" u="sng" dirty="0" smtClean="0">
                <a:solidFill>
                  <a:schemeClr val="bg2"/>
                </a:solidFill>
              </a:rPr>
              <a:t>nadproudové </a:t>
            </a:r>
            <a:r>
              <a:rPr lang="cs-CZ" altLang="cs-CZ" sz="2200" u="sng" dirty="0">
                <a:solidFill>
                  <a:schemeClr val="bg2"/>
                </a:solidFill>
              </a:rPr>
              <a:t>relé</a:t>
            </a:r>
            <a:r>
              <a:rPr lang="cs-CZ" altLang="cs-CZ" sz="2200" dirty="0">
                <a:solidFill>
                  <a:schemeClr val="bg2"/>
                </a:solidFill>
              </a:rPr>
              <a:t> </a:t>
            </a:r>
            <a:r>
              <a:rPr lang="cs-CZ" altLang="cs-CZ" sz="2200" dirty="0" smtClean="0">
                <a:solidFill>
                  <a:schemeClr val="bg2"/>
                </a:solidFill>
              </a:rPr>
              <a:t>	-	působí </a:t>
            </a:r>
            <a:r>
              <a:rPr lang="cs-CZ" altLang="cs-CZ" sz="2200" dirty="0">
                <a:solidFill>
                  <a:schemeClr val="bg2"/>
                </a:solidFill>
              </a:rPr>
              <a:t>při zvýšení proudu</a:t>
            </a:r>
          </a:p>
          <a:p>
            <a:pPr>
              <a:tabLst>
                <a:tab pos="2779713" algn="l"/>
                <a:tab pos="3138488" algn="l"/>
              </a:tabLst>
            </a:pPr>
            <a:r>
              <a:rPr lang="cs-CZ" altLang="cs-CZ" sz="2200" dirty="0">
                <a:solidFill>
                  <a:schemeClr val="bg2"/>
                </a:solidFill>
              </a:rPr>
              <a:t>*	</a:t>
            </a:r>
            <a:r>
              <a:rPr lang="cs-CZ" altLang="cs-CZ" sz="2200" u="sng" dirty="0">
                <a:solidFill>
                  <a:schemeClr val="bg2"/>
                </a:solidFill>
              </a:rPr>
              <a:t>zpětné relé</a:t>
            </a:r>
            <a:r>
              <a:rPr lang="cs-CZ" altLang="cs-CZ" sz="2200" dirty="0">
                <a:solidFill>
                  <a:schemeClr val="bg2"/>
                </a:solidFill>
              </a:rPr>
              <a:t> </a:t>
            </a:r>
            <a:r>
              <a:rPr lang="cs-CZ" altLang="cs-CZ" sz="2200" dirty="0" smtClean="0">
                <a:solidFill>
                  <a:schemeClr val="bg2"/>
                </a:solidFill>
              </a:rPr>
              <a:t>	-	sleduje </a:t>
            </a:r>
            <a:r>
              <a:rPr lang="cs-CZ" altLang="cs-CZ" sz="2200" dirty="0">
                <a:solidFill>
                  <a:schemeClr val="bg2"/>
                </a:solidFill>
              </a:rPr>
              <a:t>směr toku výkonu</a:t>
            </a:r>
          </a:p>
          <a:p>
            <a:r>
              <a:rPr lang="cs-CZ" altLang="cs-CZ" sz="2200" dirty="0">
                <a:solidFill>
                  <a:schemeClr val="bg2"/>
                </a:solidFill>
              </a:rPr>
              <a:t>*	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9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9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9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9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9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9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9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642350" cy="1439863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 zapojení elektromagnetického relé 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88925" y="1916113"/>
            <a:ext cx="205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>
                <a:solidFill>
                  <a:schemeClr val="bg2"/>
                </a:solidFill>
              </a:rPr>
              <a:t>Pomocné relé</a:t>
            </a:r>
            <a:endParaRPr lang="cs-CZ" altLang="cs-CZ" sz="2200">
              <a:solidFill>
                <a:schemeClr val="bg2"/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26638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3516313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924300" y="1989138"/>
            <a:ext cx="205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>
                <a:solidFill>
                  <a:schemeClr val="bg2"/>
                </a:solidFill>
              </a:rPr>
              <a:t>Zpětné relé</a:t>
            </a:r>
            <a:endParaRPr lang="cs-CZ" altLang="cs-CZ" sz="2200">
              <a:solidFill>
                <a:schemeClr val="bg2"/>
              </a:solidFill>
            </a:endParaRPr>
          </a:p>
        </p:txBody>
      </p:sp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37125"/>
            <a:ext cx="2693987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250825" y="4505325"/>
            <a:ext cx="23764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>
                <a:solidFill>
                  <a:schemeClr val="bg2"/>
                </a:solidFill>
              </a:rPr>
              <a:t>Nadproudé relé</a:t>
            </a:r>
            <a:endParaRPr lang="cs-CZ" altLang="cs-CZ" sz="22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 elektronického relé 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3924300" y="908050"/>
            <a:ext cx="45370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>
                <a:solidFill>
                  <a:schemeClr val="bg2"/>
                </a:solidFill>
              </a:rPr>
              <a:t>Elektronické časové relé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napětí 230V/50Hz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spínaný výkon 2kVA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časový rozsah podle typu</a:t>
            </a:r>
          </a:p>
        </p:txBody>
      </p:sp>
      <p:pic>
        <p:nvPicPr>
          <p:cNvPr id="1618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37401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03" name="Picture 11" descr="Elektronické relé pro průmysl, 4 kanály, 2,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4500563" y="2519363"/>
            <a:ext cx="45370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>
                <a:solidFill>
                  <a:schemeClr val="bg2"/>
                </a:solidFill>
              </a:rPr>
              <a:t>Elektronické průmyslové relé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ovládací napětí 15-30V DC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spínaný výkon 48V/2,5A</a:t>
            </a:r>
          </a:p>
          <a:p>
            <a:r>
              <a:rPr lang="cs-CZ" altLang="cs-CZ" sz="2000">
                <a:solidFill>
                  <a:schemeClr val="bg2"/>
                </a:solidFill>
              </a:rPr>
              <a:t>*	počet spínaný kanálů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1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1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04338"/>
            <a:ext cx="8642350" cy="732374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Impulzní </a:t>
            </a:r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relé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137152" y="908720"/>
            <a:ext cx="8713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bg2"/>
                </a:solidFill>
              </a:rPr>
              <a:t>Impulsní relé je spínací prvek, který spíná na základě impulsního povelu – </a:t>
            </a:r>
            <a:r>
              <a:rPr lang="cs-CZ" altLang="cs-CZ" sz="2000" u="sng" dirty="0">
                <a:solidFill>
                  <a:schemeClr val="bg2"/>
                </a:solidFill>
              </a:rPr>
              <a:t>změny stavu v řídícím obvodu</a:t>
            </a:r>
            <a:r>
              <a:rPr lang="cs-CZ" altLang="cs-CZ" sz="2000" dirty="0">
                <a:solidFill>
                  <a:schemeClr val="bg2"/>
                </a:solidFill>
              </a:rPr>
              <a:t>.</a:t>
            </a:r>
            <a:r>
              <a:rPr lang="cs-CZ" altLang="cs-CZ" sz="2000" u="sng" dirty="0">
                <a:solidFill>
                  <a:schemeClr val="bg2"/>
                </a:solidFill>
              </a:rPr>
              <a:t> </a:t>
            </a:r>
            <a:endParaRPr lang="cs-CZ" altLang="cs-CZ" sz="2000" u="sng" dirty="0" smtClean="0">
              <a:solidFill>
                <a:schemeClr val="bg2"/>
              </a:solidFill>
            </a:endParaRPr>
          </a:p>
          <a:p>
            <a:pPr>
              <a:tabLst>
                <a:tab pos="2422525" algn="l"/>
                <a:tab pos="2693988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Základní parametry	-	ovládací napětí (AC 12 - 230V, DC 12 a 24V</a:t>
            </a:r>
          </a:p>
          <a:p>
            <a:pPr>
              <a:tabLst>
                <a:tab pos="2422525" algn="l"/>
                <a:tab pos="2693988" algn="l"/>
              </a:tabLst>
            </a:pPr>
            <a:r>
              <a:rPr lang="cs-CZ" altLang="cs-CZ" sz="2000" dirty="0">
                <a:solidFill>
                  <a:schemeClr val="bg2"/>
                </a:solidFill>
              </a:rPr>
              <a:t>	</a:t>
            </a:r>
            <a:r>
              <a:rPr lang="cs-CZ" altLang="cs-CZ" sz="2000" dirty="0" smtClean="0">
                <a:solidFill>
                  <a:schemeClr val="bg2"/>
                </a:solidFill>
              </a:rPr>
              <a:t>-	jmenovitý proud 16A		  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50825" y="2281882"/>
            <a:ext cx="2879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u="sng" dirty="0">
                <a:solidFill>
                  <a:schemeClr val="bg2"/>
                </a:solidFill>
              </a:rPr>
              <a:t>Základní provedení: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202558" y="2276872"/>
            <a:ext cx="58339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u="sng" dirty="0" smtClean="0">
                <a:solidFill>
                  <a:schemeClr val="bg2"/>
                </a:solidFill>
              </a:rPr>
              <a:t>Další možnosti (moduly):</a:t>
            </a:r>
          </a:p>
          <a:p>
            <a:pPr>
              <a:tabLst>
                <a:tab pos="271463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-	centrální ovládání</a:t>
            </a:r>
          </a:p>
          <a:p>
            <a:pPr>
              <a:tabLst>
                <a:tab pos="271463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-	kompenzační blok (pro prosvětlená tlačítka)</a:t>
            </a:r>
          </a:p>
          <a:p>
            <a:pPr>
              <a:tabLst>
                <a:tab pos="271463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-	schodišťový spínač</a:t>
            </a:r>
          </a:p>
          <a:p>
            <a:pPr>
              <a:tabLst>
                <a:tab pos="271463" algn="l"/>
              </a:tabLst>
            </a:pPr>
            <a:r>
              <a:rPr lang="cs-CZ" altLang="cs-CZ" sz="2000" dirty="0" smtClean="0">
                <a:solidFill>
                  <a:schemeClr val="bg2"/>
                </a:solidFill>
              </a:rPr>
              <a:t>-	soumrakový spínač	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7" y="2780928"/>
            <a:ext cx="1045663" cy="20882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5" y="4941168"/>
            <a:ext cx="2715943" cy="17554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4293097"/>
            <a:ext cx="2243475" cy="19933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79" y="4293097"/>
            <a:ext cx="1392299" cy="19933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/>
          <a:srcRect l="14867"/>
          <a:stretch/>
        </p:blipFill>
        <p:spPr>
          <a:xfrm>
            <a:off x="6891072" y="4293096"/>
            <a:ext cx="2073416" cy="199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2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2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2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2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3029</TotalTime>
  <Words>864</Words>
  <Application>Microsoft Office PowerPoint</Application>
  <PresentationFormat>Předvádění na obrazovce (4:3)</PresentationFormat>
  <Paragraphs>122</Paragraphs>
  <Slides>19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Garamond</vt:lpstr>
      <vt:lpstr>Wingdings</vt:lpstr>
      <vt:lpstr>Proudění</vt:lpstr>
      <vt:lpstr>Ostatní přístroje nízkého napětí </vt:lpstr>
      <vt:lpstr>Přehled ostatních přístrojů nn</vt:lpstr>
      <vt:lpstr>Vypínače </vt:lpstr>
      <vt:lpstr>Pomocné přístroje pro jističe a chrániče </vt:lpstr>
      <vt:lpstr>Relé</vt:lpstr>
      <vt:lpstr>Relé</vt:lpstr>
      <vt:lpstr>Příklady zapojení elektromagnetického relé </vt:lpstr>
      <vt:lpstr>Příklady elektronického relé </vt:lpstr>
      <vt:lpstr>Impulzní relé</vt:lpstr>
      <vt:lpstr>Impulzní relé - příklad zapojení</vt:lpstr>
      <vt:lpstr>Impulzní relé - příklad zapojení</vt:lpstr>
      <vt:lpstr>Podpěťové relé, indikátor napětí</vt:lpstr>
      <vt:lpstr>Přednostní relé</vt:lpstr>
      <vt:lpstr>Zapojení přednostního relé</vt:lpstr>
      <vt:lpstr>Instalační relé a stykače</vt:lpstr>
      <vt:lpstr>Časová relé</vt:lpstr>
      <vt:lpstr>Spínací hodiny - digitální a analogové</vt:lpstr>
      <vt:lpstr>Elektroměry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244</cp:revision>
  <dcterms:created xsi:type="dcterms:W3CDTF">2006-07-11T07:50:54Z</dcterms:created>
  <dcterms:modified xsi:type="dcterms:W3CDTF">2024-11-15T10:46:59Z</dcterms:modified>
</cp:coreProperties>
</file>