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256" r:id="rId2"/>
    <p:sldId id="257" r:id="rId3"/>
    <p:sldId id="275" r:id="rId4"/>
    <p:sldId id="259" r:id="rId5"/>
    <p:sldId id="258" r:id="rId6"/>
    <p:sldId id="260" r:id="rId7"/>
    <p:sldId id="261" r:id="rId8"/>
    <p:sldId id="262" r:id="rId9"/>
    <p:sldId id="263" r:id="rId10"/>
    <p:sldId id="284" r:id="rId11"/>
    <p:sldId id="277" r:id="rId12"/>
    <p:sldId id="293" r:id="rId13"/>
    <p:sldId id="274" r:id="rId14"/>
    <p:sldId id="270" r:id="rId15"/>
    <p:sldId id="264" r:id="rId16"/>
    <p:sldId id="290" r:id="rId17"/>
    <p:sldId id="276" r:id="rId18"/>
    <p:sldId id="265" r:id="rId19"/>
    <p:sldId id="272" r:id="rId20"/>
    <p:sldId id="273" r:id="rId21"/>
    <p:sldId id="285" r:id="rId22"/>
    <p:sldId id="278" r:id="rId23"/>
    <p:sldId id="286" r:id="rId24"/>
    <p:sldId id="292" r:id="rId25"/>
    <p:sldId id="282" r:id="rId26"/>
    <p:sldId id="287" r:id="rId27"/>
    <p:sldId id="279" r:id="rId28"/>
    <p:sldId id="280" r:id="rId29"/>
    <p:sldId id="288" r:id="rId30"/>
    <p:sldId id="289" r:id="rId31"/>
    <p:sldId id="281" r:id="rId32"/>
    <p:sldId id="283" r:id="rId33"/>
    <p:sldId id="291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0DA"/>
    <a:srgbClr val="E3F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70C6B-B632-44AB-8C27-E7F12A1A0127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D20D9-A68D-4DBE-8E79-72FC667CB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06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D20D9-A68D-4DBE-8E79-72FC667CB82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7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D20D9-A68D-4DBE-8E79-72FC667CB82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96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68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8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8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8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8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8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68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68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0F91D6-5A15-48BD-8F59-54FCDA46E8F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EC0956-DCC7-4FFF-8AC0-C5283EAD4C9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504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0312F0-8C2E-4358-881C-FDFF8B6F98C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393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35B421-11F1-4993-A895-E55B9E94863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157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01BE5-62B1-4829-AE96-D5370B1D38D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048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98CE05-2B62-44E9-B4DB-98349658B2E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593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B77F63-6082-4902-8934-286A1EB90A7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313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540035-4DD9-44DD-826A-269C89E0A8C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919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4FD361-E106-462A-9880-80813581B0B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3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1A6521-EA57-4BC2-B663-52AD752C317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484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758D9D-1E78-4767-BF6F-C71B409102E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328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0EA0372-0496-4256-944D-C37D82DAC2BB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58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8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8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8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8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8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atonelektrotechnika.cz/__images/upload/perex/350/015bf736-03cc-35e4-09f8-221c58492a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52" y="67705"/>
            <a:ext cx="6769831" cy="676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3789040"/>
            <a:ext cx="8712968" cy="2844800"/>
          </a:xfrm>
        </p:spPr>
        <p:txBody>
          <a:bodyPr/>
          <a:lstStyle/>
          <a:p>
            <a:r>
              <a:rPr lang="cs-CZ" altLang="cs-CZ" sz="8800" dirty="0">
                <a:solidFill>
                  <a:srgbClr val="0000DA"/>
                </a:solidFill>
                <a:effectLst/>
                <a:latin typeface="Comic Sans MS" panose="030F0702030302020204" pitchFamily="66" charset="0"/>
              </a:rPr>
              <a:t>Proudové</a:t>
            </a:r>
            <a:br>
              <a:rPr lang="cs-CZ" altLang="cs-CZ" sz="8800" dirty="0">
                <a:solidFill>
                  <a:srgbClr val="0000DA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8800" dirty="0" smtClean="0">
                <a:solidFill>
                  <a:srgbClr val="0000DA"/>
                </a:solidFill>
                <a:effectLst/>
                <a:latin typeface="Comic Sans MS" panose="030F0702030302020204" pitchFamily="66" charset="0"/>
              </a:rPr>
              <a:t>chrániče - RCD</a:t>
            </a:r>
            <a:br>
              <a:rPr lang="cs-CZ" altLang="cs-CZ" sz="8800" dirty="0" smtClean="0">
                <a:solidFill>
                  <a:srgbClr val="0000DA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400" dirty="0" smtClean="0">
                <a:solidFill>
                  <a:srgbClr val="0000DA"/>
                </a:solidFill>
                <a:effectLst/>
                <a:latin typeface="Comic Sans MS" panose="030F0702030302020204" pitchFamily="66" charset="0"/>
              </a:rPr>
              <a:t>zdroj - Proudové chrániče, www.eaton.cz</a:t>
            </a:r>
            <a:endParaRPr lang="cs-CZ" altLang="cs-CZ" sz="2400" dirty="0">
              <a:solidFill>
                <a:srgbClr val="0000DA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5900" y="115888"/>
            <a:ext cx="8748588" cy="841147"/>
          </a:xfrm>
        </p:spPr>
        <p:txBody>
          <a:bodyPr/>
          <a:lstStyle/>
          <a:p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- průběh rozdílového proudu</a:t>
            </a:r>
            <a:endParaRPr lang="cs-CZ" altLang="cs-CZ" sz="36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7504" y="980728"/>
            <a:ext cx="8928100" cy="11806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1688" indent="-801688">
              <a:tabLst>
                <a:tab pos="541338" algn="l"/>
                <a:tab pos="5738813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B </a:t>
            </a:r>
            <a:r>
              <a:rPr lang="cs-CZ" altLang="cs-CZ" sz="2400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cs-CZ" altLang="cs-CZ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	</a:t>
            </a:r>
            <a:r>
              <a:rPr lang="cs-CZ" altLang="cs-CZ" sz="24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reaguje </a:t>
            </a:r>
            <a:r>
              <a:rPr lang="cs-CZ" altLang="cs-CZ" sz="2400" b="1" u="sng" dirty="0">
                <a:solidFill>
                  <a:srgbClr val="000000"/>
                </a:solidFill>
                <a:cs typeface="Arial" panose="020B0604020202020204" pitchFamily="34" charset="0"/>
              </a:rPr>
              <a:t>na </a:t>
            </a:r>
            <a:r>
              <a:rPr lang="cs-CZ" altLang="cs-CZ" sz="24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střídavé, pulsující stejnosměrné rozdílové proudy a nepřerušované stejnosměrné rozdílové proudy</a:t>
            </a:r>
            <a:r>
              <a:rPr lang="cs-CZ" altLang="cs-CZ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(spotřebič odebírá ze sítě i stejnosměrnou složku)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132856"/>
            <a:ext cx="2104312" cy="585229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99592" y="2184424"/>
            <a:ext cx="6048672" cy="6882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tabLst>
                <a:tab pos="57388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Spotřebiče s elektronickou regulací, fotovoltaické elektrárny, frekvenční měniče -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179512" y="2862133"/>
            <a:ext cx="4176464" cy="3960440"/>
            <a:chOff x="251520" y="2780928"/>
            <a:chExt cx="4176464" cy="3960440"/>
          </a:xfrm>
        </p:grpSpPr>
        <p:grpSp>
          <p:nvGrpSpPr>
            <p:cNvPr id="16" name="Skupina 15"/>
            <p:cNvGrpSpPr/>
            <p:nvPr/>
          </p:nvGrpSpPr>
          <p:grpSpPr>
            <a:xfrm>
              <a:off x="251520" y="2780928"/>
              <a:ext cx="4176464" cy="3528392"/>
              <a:chOff x="251520" y="2708921"/>
              <a:chExt cx="3888432" cy="3456383"/>
            </a:xfrm>
          </p:grpSpPr>
          <p:pic>
            <p:nvPicPr>
              <p:cNvPr id="4" name="Obrázek 3"/>
              <p:cNvPicPr>
                <a:picLocks noChangeAspect="1"/>
              </p:cNvPicPr>
              <p:nvPr/>
            </p:nvPicPr>
            <p:blipFill rotWithShape="1">
              <a:blip r:embed="rId4"/>
              <a:srcRect t="3726" r="5264" b="14532"/>
              <a:stretch/>
            </p:blipFill>
            <p:spPr>
              <a:xfrm>
                <a:off x="251520" y="2924944"/>
                <a:ext cx="3888432" cy="3240360"/>
              </a:xfrm>
              <a:prstGeom prst="rect">
                <a:avLst/>
              </a:prstGeom>
            </p:spPr>
          </p:pic>
          <p:sp>
            <p:nvSpPr>
              <p:cNvPr id="5" name="Obdélník 4"/>
              <p:cNvSpPr/>
              <p:nvPr/>
            </p:nvSpPr>
            <p:spPr>
              <a:xfrm>
                <a:off x="251520" y="2708921"/>
                <a:ext cx="1152128" cy="5369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" name="Obdélník 6"/>
            <p:cNvSpPr/>
            <p:nvPr/>
          </p:nvSpPr>
          <p:spPr>
            <a:xfrm>
              <a:off x="1341086" y="5661248"/>
              <a:ext cx="936104" cy="1080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2123728" y="6237312"/>
              <a:ext cx="2160240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283968" y="4561849"/>
            <a:ext cx="4680519" cy="6882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1688" indent="-801688">
              <a:tabLst>
                <a:tab pos="541338" algn="l"/>
                <a:tab pos="57388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B+	-	do frekvence 20 kHz, pro protipožární ochranu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283968" y="5488661"/>
            <a:ext cx="4680519" cy="9960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38263" indent="-1338263">
              <a:tabLst>
                <a:tab pos="1077913" algn="l"/>
                <a:tab pos="5738813" algn="l"/>
              </a:tabLst>
            </a:pPr>
            <a:r>
              <a:rPr lang="cs-CZ" altLang="cs-CZ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Bfq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(U)	- 	průmyslové aplikace s frekvenčními měniči, do frekvence 20 kHz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279596" y="3102708"/>
            <a:ext cx="4612884" cy="9037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tabLst>
                <a:tab pos="5738813" algn="l"/>
              </a:tabLst>
            </a:pPr>
            <a:r>
              <a:rPr lang="cs-CZ" altLang="cs-CZ" b="1" dirty="0" smtClean="0">
                <a:solidFill>
                  <a:srgbClr val="000000"/>
                </a:solidFill>
                <a:cs typeface="Arial" panose="020B0604020202020204" pitchFamily="34" charset="0"/>
              </a:rPr>
              <a:t>V důsledku ustálené stejnosměrné složky rozdílového proudu dojde k přesycení jádra, které způsobí necitlivost chrániče</a:t>
            </a:r>
            <a:endParaRPr lang="cs-CZ" altLang="cs-CZ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1341086" y="3102708"/>
            <a:ext cx="2938510" cy="5752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95536" y="6263241"/>
            <a:ext cx="3456384" cy="34970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tabLst>
                <a:tab pos="5738813" algn="l"/>
              </a:tabLst>
            </a:pPr>
            <a:r>
              <a:rPr lang="cs-CZ" altLang="cs-CZ" b="1" dirty="0" smtClean="0">
                <a:solidFill>
                  <a:srgbClr val="000000"/>
                </a:solidFill>
                <a:cs typeface="Arial" panose="020B0604020202020204" pitchFamily="34" charset="0"/>
              </a:rPr>
              <a:t>DC složka rozdílového proudu</a:t>
            </a:r>
            <a:endParaRPr lang="cs-CZ" altLang="cs-CZ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1907704" y="5688136"/>
            <a:ext cx="0" cy="513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H="1">
            <a:off x="1907704" y="6079010"/>
            <a:ext cx="297478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7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Porovnání </a:t>
            </a:r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proudových chráničů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8" y="1412776"/>
            <a:ext cx="9083992" cy="27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234008"/>
            <a:ext cx="6419056" cy="633412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Proudový chránič typu B</a:t>
            </a:r>
            <a:endParaRPr lang="cs-CZ" altLang="cs-CZ" sz="4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4" y="925202"/>
            <a:ext cx="5565324" cy="396044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520" y="4902794"/>
            <a:ext cx="8640960" cy="16115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tabLst>
                <a:tab pos="57388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Část pro rozdílové proudy typu A a AC je stejná jako o klasických chráničů.</a:t>
            </a:r>
          </a:p>
          <a:p>
            <a:pPr marL="0" indent="0">
              <a:tabLst>
                <a:tab pos="57388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Pro vypnutí stejnosměrného rozdílového proudu musí být vf generátor a zdroj pro elektronický obvod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pro stejnosměrný rozdílový proud je </a:t>
            </a:r>
            <a:r>
              <a:rPr lang="cs-CZ" altLang="cs-CZ" sz="2000" b="1" u="sng" dirty="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chránič napěťové závislý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238728"/>
            <a:ext cx="3179031" cy="361377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020272" y="234008"/>
            <a:ext cx="1029109" cy="38048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tabLst>
                <a:tab pos="57388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VSTUP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7393479" y="692696"/>
            <a:ext cx="282693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0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15888"/>
            <a:ext cx="8770460" cy="705444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Vypínací charakteristiky a selektivita</a:t>
            </a:r>
            <a:endParaRPr lang="cs-CZ" altLang="cs-CZ" sz="32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95536" y="1280839"/>
            <a:ext cx="8928100" cy="19193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>
            <a:lvl1pPr marL="715963" indent="-7159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41338" indent="-541338">
              <a:tabLst>
                <a:tab pos="271463" algn="l"/>
                <a:tab pos="6005513" algn="l"/>
              </a:tabLst>
            </a:pPr>
            <a:endParaRPr lang="cs-CZ" altLang="cs-CZ" sz="2000" b="1" dirty="0" smtClean="0"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1733"/>
            <a:ext cx="8496944" cy="59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9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15888"/>
            <a:ext cx="8770460" cy="705444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podle časového působení</a:t>
            </a:r>
            <a:endParaRPr lang="cs-CZ" altLang="cs-CZ" sz="32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95536" y="1280839"/>
            <a:ext cx="8928100" cy="19193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>
            <a:lvl1pPr marL="715963" indent="-7159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41338" indent="-541338">
              <a:tabLst>
                <a:tab pos="271463" algn="l"/>
                <a:tab pos="6005513" algn="l"/>
              </a:tabLst>
            </a:pPr>
            <a:endParaRPr lang="cs-CZ" altLang="cs-CZ" sz="2000" b="1" dirty="0" smtClean="0"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5900" y="836712"/>
            <a:ext cx="8928100" cy="25349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1688" indent="-801688">
              <a:tabLst>
                <a:tab pos="541338" algn="l"/>
                <a:tab pos="57388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-	okamžité	bez označení</a:t>
            </a:r>
          </a:p>
          <a:p>
            <a:pPr marL="801688" indent="-801688">
              <a:spcBef>
                <a:spcPts val="1200"/>
              </a:spcBef>
              <a:tabLst>
                <a:tab pos="541338" algn="l"/>
                <a:tab pos="57388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G	-	zařízení s krátkodobými chybovými proudy, </a:t>
            </a:r>
          </a:p>
          <a:p>
            <a:pPr marL="801688" indent="-801688">
              <a:spcBef>
                <a:spcPts val="0"/>
              </a:spcBef>
              <a:tabLst>
                <a:tab pos="541338" algn="l"/>
                <a:tab pos="5738813" algn="l"/>
              </a:tabLst>
            </a:pP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zpoždění  do 10 ms</a:t>
            </a:r>
          </a:p>
          <a:p>
            <a:pPr marL="801688" indent="-801688">
              <a:spcBef>
                <a:spcPts val="600"/>
              </a:spcBef>
              <a:tabLst>
                <a:tab pos="541338" algn="l"/>
                <a:tab pos="57388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	-	selektivní, zpoždění 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40 </a:t>
            </a:r>
            <a:r>
              <a:rPr lang="cs-CZ" altLang="cs-CZ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ms</a:t>
            </a:r>
            <a:endParaRPr lang="cs-CZ" altLang="cs-CZ" sz="2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801688" indent="-801688">
              <a:spcBef>
                <a:spcPts val="0"/>
              </a:spcBef>
              <a:tabLst>
                <a:tab pos="541338" algn="l"/>
                <a:tab pos="5738813" algn="l"/>
              </a:tabLst>
            </a:pP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selektivní řazení proudových chráničů</a:t>
            </a:r>
          </a:p>
          <a:p>
            <a:pPr marL="801688" indent="-801688">
              <a:spcBef>
                <a:spcPts val="600"/>
              </a:spcBef>
              <a:tabLst>
                <a:tab pos="541338" algn="l"/>
                <a:tab pos="57388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M	-	selektivní pro proudové chrániče a jističe v kombinaci s obloukovou ochranou, zpoždění 300 </a:t>
            </a:r>
            <a:r>
              <a:rPr lang="cs-CZ" altLang="cs-CZ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ms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12828"/>
          <a:stretch/>
        </p:blipFill>
        <p:spPr>
          <a:xfrm>
            <a:off x="6552220" y="1196752"/>
            <a:ext cx="720080" cy="7363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220" y="1916832"/>
            <a:ext cx="792088" cy="6919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293096"/>
            <a:ext cx="8770460" cy="2160732"/>
          </a:xfrm>
          <a:prstGeom prst="rect">
            <a:avLst/>
          </a:prstGeom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215900" y="3459189"/>
            <a:ext cx="8604572" cy="73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cs-CZ" altLang="cs-CZ" sz="24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Doby vypnutí nezpožděného chrániče</a:t>
            </a:r>
            <a:endParaRPr lang="cs-CZ" altLang="cs-CZ" sz="24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7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proudových chráničů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552131" y="1095127"/>
            <a:ext cx="5412357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Samostatný </a:t>
            </a:r>
            <a:r>
              <a:rPr lang="cs-CZ" altLang="cs-CZ" sz="22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3fázový proudový chránič</a:t>
            </a:r>
            <a:endParaRPr lang="cs-CZ" altLang="cs-CZ" sz="22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987824" y="1733907"/>
            <a:ext cx="5976664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Kombinovaný </a:t>
            </a:r>
            <a:r>
              <a:rPr lang="cs-CZ" altLang="cs-CZ" sz="24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1fázový proudový chránič + jistič</a:t>
            </a:r>
            <a:endParaRPr lang="cs-CZ" altLang="cs-CZ" sz="24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648" y="3323804"/>
            <a:ext cx="2503792" cy="3437002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851920" y="2648991"/>
            <a:ext cx="5112568" cy="6882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715963" indent="-715963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0975" indent="-180975">
              <a:tabLst>
                <a:tab pos="45720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	při zkratu vypne pouze jistič</a:t>
            </a:r>
          </a:p>
          <a:p>
            <a:pPr marL="180975" indent="-180975">
              <a:tabLst>
                <a:tab pos="45720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	při průrazu vypne chránič i jistič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1" y="1095126"/>
            <a:ext cx="3419349" cy="30723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588" y="3425829"/>
            <a:ext cx="2483910" cy="34321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48" y="4509120"/>
            <a:ext cx="3101850" cy="1992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332656"/>
            <a:ext cx="8712968" cy="633412"/>
          </a:xfrm>
        </p:spPr>
        <p:txBody>
          <a:bodyPr/>
          <a:lstStyle/>
          <a:p>
            <a:r>
              <a:rPr lang="cs-CZ" altLang="cs-CZ" sz="38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Kombinovaný jistič-chránič - popis</a:t>
            </a:r>
            <a:endParaRPr lang="cs-CZ" altLang="cs-CZ" sz="38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082616" y="4506916"/>
            <a:ext cx="2453380" cy="3804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715963" indent="-715963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0975" indent="-180975" algn="r">
              <a:tabLst>
                <a:tab pos="45720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Typ přístroje (PFL7)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268760"/>
            <a:ext cx="3929544" cy="5429693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09582" y="3890746"/>
            <a:ext cx="3744416" cy="3804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715963" indent="-715963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r">
              <a:tabLst>
                <a:tab pos="45720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Jmenovitý proud jističe (16A)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93504" y="3266466"/>
            <a:ext cx="2088232" cy="3804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715963" indent="-715963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r">
              <a:tabLst>
                <a:tab pos="45720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Počet pólů (1N) 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31640" y="5602067"/>
            <a:ext cx="3222358" cy="3804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715963" indent="-715963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r">
              <a:tabLst>
                <a:tab pos="45720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Charakteristika jističe (B)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08974" y="6317973"/>
            <a:ext cx="4245024" cy="3804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715963" indent="-715963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r">
              <a:tabLst>
                <a:tab pos="45720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Rozdílový proud chrániče (30mA)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123728" y="1995409"/>
            <a:ext cx="2340260" cy="3804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715963" indent="-715963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0975" indent="-180975" algn="r">
              <a:tabLst>
                <a:tab pos="45720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Typ chrániče (AC)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655676" y="2643481"/>
            <a:ext cx="2808312" cy="3804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715963" indent="-715963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0975" indent="-180975" algn="r">
              <a:tabLst>
                <a:tab pos="45720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Zkratový proud (10kA)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267744" y="1302034"/>
            <a:ext cx="2196244" cy="3804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715963" indent="-715963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0975" indent="-180975" algn="r">
              <a:tabLst>
                <a:tab pos="45720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Testovací tlačítko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4463988" y="1682514"/>
            <a:ext cx="2196244" cy="19625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4463988" y="3023961"/>
            <a:ext cx="1602178" cy="2027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4463988" y="2375889"/>
            <a:ext cx="1980220" cy="19376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4535996" y="4271226"/>
            <a:ext cx="1224136" cy="1083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4463988" y="3650163"/>
            <a:ext cx="1548172" cy="16749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4553998" y="4887396"/>
            <a:ext cx="810090" cy="437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V="1">
            <a:off x="4535996" y="5568903"/>
            <a:ext cx="1764196" cy="11295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 flipV="1">
            <a:off x="4553998" y="5547924"/>
            <a:ext cx="1512168" cy="427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9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1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19256" cy="1440160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Kombinovaný proudový chránič bez středního vodiče</a:t>
            </a:r>
            <a:endParaRPr lang="cs-CZ" altLang="cs-CZ" sz="4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84984"/>
            <a:ext cx="3924856" cy="3456384"/>
          </a:xfrm>
          <a:prstGeom prst="rect">
            <a:avLst/>
          </a:prstGeom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635896" y="1795462"/>
            <a:ext cx="5256584" cy="178510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261938" indent="-261938">
              <a:spcBef>
                <a:spcPct val="500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charakteristiky jističe - B, C, D</a:t>
            </a:r>
          </a:p>
          <a:p>
            <a:pPr marL="261938" indent="-261938">
              <a:spcBef>
                <a:spcPct val="500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odlišení působení chrániče a jističe</a:t>
            </a:r>
          </a:p>
          <a:p>
            <a:pPr marL="261938" indent="-261938">
              <a:spcBef>
                <a:spcPct val="500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typ chrániče A, časové omezení - 10ms (typ G)</a:t>
            </a:r>
            <a:endParaRPr lang="cs-CZ" altLang="cs-CZ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7895"/>
            <a:ext cx="8229600" cy="706437"/>
          </a:xfrm>
        </p:spPr>
        <p:txBody>
          <a:bodyPr/>
          <a:lstStyle/>
          <a:p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proudových chráničů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203753" y="4889605"/>
            <a:ext cx="673649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Chráničové spouště </a:t>
            </a:r>
            <a:r>
              <a:rPr lang="cs-CZ" altLang="cs-CZ" sz="24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spojení s jističem)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4154554" cy="28803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850" y="1052736"/>
            <a:ext cx="4410638" cy="3648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7895"/>
            <a:ext cx="8229600" cy="706437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Digitální proudové chrániče</a:t>
            </a:r>
            <a:endParaRPr lang="cs-CZ" altLang="cs-CZ" sz="4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23528" y="1124744"/>
            <a:ext cx="8640959" cy="32316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Kromě standartních funkcí proudového chrániče mají rozšířené možnosti:</a:t>
            </a:r>
          </a:p>
          <a:p>
            <a:pPr marL="269875" indent="-269875">
              <a:tabLst>
                <a:tab pos="452438" algn="l"/>
                <a:tab pos="625475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systémový monitoring (varování před vybavením chrániče v případě zvýšeného rozdílového proudu)</a:t>
            </a:r>
          </a:p>
          <a:p>
            <a:pPr marL="269875" indent="-269875">
              <a:tabLst>
                <a:tab pos="452438" algn="l"/>
                <a:tab pos="625475" algn="l"/>
              </a:tabLst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místní signalizace - 3 x LED</a:t>
            </a:r>
          </a:p>
          <a:p>
            <a:pPr marL="269875" indent="-269875">
              <a:tabLst>
                <a:tab pos="452438" algn="l"/>
                <a:tab pos="625475" algn="l"/>
              </a:tabLst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provoz: zelená (0-30)%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n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žlutá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(30-50)%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n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červená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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cs-CZ" altLang="cs-CZ" sz="2000" b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cs-CZ" altLang="cs-CZ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tabLst>
                <a:tab pos="452438" algn="l"/>
                <a:tab pos="625475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	vypnuto červená, elektrické vybavení bílá, mechanické modrá 	</a:t>
            </a:r>
          </a:p>
          <a:p>
            <a:pPr marL="269875" indent="-269875">
              <a:tabLst>
                <a:tab pos="452438" algn="l"/>
                <a:tab pos="625475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dálková signalizace pomocným kontaktem</a:t>
            </a:r>
          </a:p>
          <a:p>
            <a:pPr marL="269875" indent="-269875">
              <a:tabLst>
                <a:tab pos="452438" algn="l"/>
                <a:tab pos="625475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omezení nežádoucího vypnutí</a:t>
            </a:r>
          </a:p>
          <a:p>
            <a:pPr marL="358775" indent="-358775">
              <a:tabLst>
                <a:tab pos="800100" algn="l"/>
              </a:tabLst>
            </a:pPr>
            <a:endParaRPr lang="cs-CZ" altLang="cs-CZ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675" y="3999941"/>
            <a:ext cx="5591821" cy="27414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999941"/>
            <a:ext cx="2952328" cy="27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199" y="116632"/>
            <a:ext cx="8229600" cy="1143000"/>
          </a:xfrm>
        </p:spPr>
        <p:txBody>
          <a:bodyPr/>
          <a:lstStyle/>
          <a:p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Význam proudového chrániče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" y="1440518"/>
            <a:ext cx="8785225" cy="2160591"/>
          </a:xfrm>
        </p:spPr>
        <p:txBody>
          <a:bodyPr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Proudový chránič je jeden z nejdůležitějších prvků ochrany před nebezpečným dotykem.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současné době je používání chrániče dáno ČSN </a:t>
            </a:r>
            <a:r>
              <a:rPr lang="cs-CZ" altLang="cs-CZ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3859213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ČSN 33-2000-4-41 edice 2	- zásuvkové rozvody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3859213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ČSN 33-2000-4-41 edice 3 	- světelné + zásuvkové rozvody 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457200" y="387226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cs-CZ" altLang="cs-CZ" u="sng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podle konstrukce </a:t>
            </a:r>
            <a:endParaRPr lang="cs-CZ" altLang="cs-CZ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387" y="5038144"/>
            <a:ext cx="87852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RCD - obecné označení pro proudové chrániče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287178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Domovní instalace	- samotný proudový chránič (RCCB)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287178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- proudový chránič s jističem (RCBO)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287178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- chránič, jistič, oblouková ochrana (AFDD+)</a:t>
            </a:r>
            <a:endParaRPr lang="cs-CZ" altLang="cs-CZ" sz="20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57895"/>
            <a:ext cx="8712967" cy="1326889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Porovnání klasického a digitálního chrániče, omezení nežádoucího vypnutí</a:t>
            </a:r>
            <a:endParaRPr lang="cs-CZ" altLang="cs-CZ" sz="32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23528" y="1772816"/>
            <a:ext cx="8640959" cy="19389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358775" indent="-358775">
              <a:tabLst>
                <a:tab pos="800100" algn="l"/>
              </a:tabLst>
            </a:pPr>
            <a:r>
              <a:rPr lang="cs-CZ" altLang="cs-CZ" sz="24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Citlivost klasického chrániče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8775" indent="-358775">
              <a:tabLst>
                <a:tab pos="800100" algn="l"/>
                <a:tab pos="2236788" algn="l"/>
                <a:tab pos="2595563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50% </a:t>
            </a:r>
            <a:r>
              <a:rPr lang="cs-CZ" altLang="cs-CZ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n</a:t>
            </a:r>
            <a:r>
              <a:rPr lang="cs-CZ" altLang="cs-CZ" sz="2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	nesmí vypnout</a:t>
            </a:r>
          </a:p>
          <a:p>
            <a:pPr marL="358775" indent="-358775">
              <a:tabLst>
                <a:tab pos="800100" algn="l"/>
                <a:tab pos="2236788" algn="l"/>
                <a:tab pos="2595563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(50 - 100) % </a:t>
            </a:r>
            <a:r>
              <a:rPr lang="cs-CZ" altLang="cs-CZ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cs-CZ" altLang="cs-CZ" sz="2400" b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-	není definováno (může vypnout)</a:t>
            </a:r>
          </a:p>
          <a:p>
            <a:pPr marL="358775" indent="-358775">
              <a:tabLst>
                <a:tab pos="800100" algn="l"/>
                <a:tab pos="2236788" algn="l"/>
                <a:tab pos="2595563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od 10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cs-CZ" altLang="cs-CZ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cs-CZ" altLang="cs-CZ" sz="2400" b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-	musí vypnout v předepsaném čase</a:t>
            </a:r>
          </a:p>
          <a:p>
            <a:pPr marL="358775" indent="-358775">
              <a:tabLst>
                <a:tab pos="800100" algn="l"/>
                <a:tab pos="2236788" algn="l"/>
                <a:tab pos="2595563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signalizace případného zvýšení  </a:t>
            </a:r>
            <a:r>
              <a:rPr lang="cs-CZ" altLang="cs-CZ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cs-CZ" altLang="cs-CZ" sz="2400" b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- není</a:t>
            </a:r>
            <a:endParaRPr lang="cs-CZ" altLang="cs-CZ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3861048"/>
            <a:ext cx="8640959" cy="19389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358775" indent="-358775">
              <a:tabLst>
                <a:tab pos="800100" algn="l"/>
              </a:tabLst>
            </a:pPr>
            <a:r>
              <a:rPr lang="cs-CZ" altLang="cs-CZ" sz="24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Citlivost digitálního chrániče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8775" indent="-358775">
              <a:tabLst>
                <a:tab pos="800100" algn="l"/>
                <a:tab pos="2236788" algn="l"/>
                <a:tab pos="2595563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75% </a:t>
            </a:r>
            <a:r>
              <a:rPr lang="cs-CZ" altLang="cs-CZ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n</a:t>
            </a:r>
            <a:r>
              <a:rPr lang="cs-CZ" altLang="cs-CZ" sz="2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	nesmí vypnout</a:t>
            </a:r>
          </a:p>
          <a:p>
            <a:pPr marL="358775" indent="-358775">
              <a:tabLst>
                <a:tab pos="800100" algn="l"/>
                <a:tab pos="2236788" algn="l"/>
                <a:tab pos="2595563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(75 - 100) % </a:t>
            </a:r>
            <a:r>
              <a:rPr lang="cs-CZ" altLang="cs-CZ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cs-CZ" altLang="cs-CZ" sz="2400" b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-	není definováno (může vypnout)</a:t>
            </a:r>
          </a:p>
          <a:p>
            <a:pPr marL="358775" indent="-358775">
              <a:tabLst>
                <a:tab pos="800100" algn="l"/>
                <a:tab pos="2236788" algn="l"/>
                <a:tab pos="2595563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od 10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cs-CZ" altLang="cs-CZ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cs-CZ" altLang="cs-CZ" sz="2400" b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-	musí vypnout v předepsaném čase</a:t>
            </a:r>
          </a:p>
          <a:p>
            <a:pPr marL="358775" indent="-358775">
              <a:tabLst>
                <a:tab pos="800100" algn="l"/>
                <a:tab pos="2236788" algn="l"/>
                <a:tab pos="2595563" algn="l"/>
              </a:tabLst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signalizace případného zvýšení  </a:t>
            </a:r>
            <a:r>
              <a:rPr lang="cs-CZ" altLang="cs-CZ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n</a:t>
            </a: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- 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pomocí LED diod</a:t>
            </a:r>
            <a:endParaRPr lang="cs-CZ" altLang="cs-CZ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48226"/>
          <a:stretch/>
        </p:blipFill>
        <p:spPr>
          <a:xfrm>
            <a:off x="323528" y="157895"/>
            <a:ext cx="3888432" cy="61002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51342"/>
          <a:stretch/>
        </p:blipFill>
        <p:spPr>
          <a:xfrm>
            <a:off x="4683000" y="157894"/>
            <a:ext cx="4137472" cy="610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88913"/>
            <a:ext cx="8928992" cy="865187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AFDD - Ochrana proti požáru</a:t>
            </a:r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2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(video)</a:t>
            </a:r>
            <a:endParaRPr lang="cs-CZ" altLang="cs-CZ" sz="2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250825" y="1196975"/>
            <a:ext cx="864235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8775" indent="-358775"/>
            <a:r>
              <a:rPr lang="cs-CZ" altLang="cs-CZ" sz="2200" dirty="0" smtClean="0">
                <a:solidFill>
                  <a:schemeClr val="bg2"/>
                </a:solidFill>
              </a:rPr>
              <a:t>Příčiny vzniku požáru v důsledku závady na elektroinstalaci:</a:t>
            </a:r>
          </a:p>
          <a:p>
            <a:pPr marL="271463" indent="-271463"/>
            <a:r>
              <a:rPr lang="cs-CZ" altLang="cs-CZ" sz="2200" dirty="0" smtClean="0">
                <a:solidFill>
                  <a:schemeClr val="bg2"/>
                </a:solidFill>
              </a:rPr>
              <a:t>-	</a:t>
            </a:r>
            <a:r>
              <a:rPr lang="cs-CZ" altLang="cs-CZ" sz="2200" u="sng" dirty="0" smtClean="0">
                <a:solidFill>
                  <a:schemeClr val="bg2"/>
                </a:solidFill>
              </a:rPr>
              <a:t>krátkodobé poruchy (zkrat) </a:t>
            </a:r>
            <a:r>
              <a:rPr lang="cs-CZ" altLang="cs-CZ" sz="2200" dirty="0" smtClean="0">
                <a:solidFill>
                  <a:schemeClr val="bg2"/>
                </a:solidFill>
              </a:rPr>
              <a:t>- zapůsobí jistící prvek, zpravidla bez dalších následků</a:t>
            </a:r>
          </a:p>
          <a:p>
            <a:pPr marL="271463" indent="-271463"/>
            <a:r>
              <a:rPr lang="cs-CZ" altLang="cs-CZ" sz="2200" dirty="0" smtClean="0">
                <a:solidFill>
                  <a:schemeClr val="bg2"/>
                </a:solidFill>
              </a:rPr>
              <a:t>-	</a:t>
            </a:r>
            <a:r>
              <a:rPr lang="cs-CZ" altLang="cs-CZ" sz="2200" u="sng" dirty="0" smtClean="0">
                <a:solidFill>
                  <a:schemeClr val="bg2"/>
                </a:solidFill>
              </a:rPr>
              <a:t>dlouhodobé přetěžování malými poruchovými proudy </a:t>
            </a:r>
            <a:r>
              <a:rPr lang="cs-CZ" altLang="cs-CZ" sz="2200" dirty="0" smtClean="0">
                <a:solidFill>
                  <a:schemeClr val="bg2"/>
                </a:solidFill>
              </a:rPr>
              <a:t>- v důsledku citlivosti jistících přístrojů nedojde k vypnutí a hrozí nebezpečí požáru</a:t>
            </a:r>
          </a:p>
          <a:p>
            <a:pPr marL="271463" indent="-271463"/>
            <a:r>
              <a:rPr lang="cs-CZ" altLang="cs-CZ" sz="2200" dirty="0">
                <a:solidFill>
                  <a:schemeClr val="bg2"/>
                </a:solidFill>
              </a:rPr>
              <a:t>	</a:t>
            </a:r>
            <a:r>
              <a:rPr lang="cs-CZ" altLang="cs-CZ" sz="2200" dirty="0" smtClean="0">
                <a:solidFill>
                  <a:schemeClr val="bg2"/>
                </a:solidFill>
              </a:rPr>
              <a:t>Zemní poruchy (příčné - 10%) jsou detekovány běžnými proudovými chrániči, podélné poruchy - 90% (např. uvolněná svorka) - zatím bez detekce  </a:t>
            </a:r>
            <a:endParaRPr lang="cs-CZ" altLang="cs-CZ" sz="2200" dirty="0">
              <a:solidFill>
                <a:schemeClr val="bg2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705805" y="4316824"/>
            <a:ext cx="2879796" cy="2366297"/>
            <a:chOff x="1705805" y="4316824"/>
            <a:chExt cx="2879796" cy="2366297"/>
          </a:xfrm>
        </p:grpSpPr>
        <p:cxnSp>
          <p:nvCxnSpPr>
            <p:cNvPr id="6" name="Elbow Connector 6"/>
            <p:cNvCxnSpPr/>
            <p:nvPr/>
          </p:nvCxnSpPr>
          <p:spPr>
            <a:xfrm>
              <a:off x="3853344" y="4625836"/>
              <a:ext cx="12701" cy="1769252"/>
            </a:xfrm>
            <a:prstGeom prst="bentConnector3">
              <a:avLst>
                <a:gd name="adj1" fmla="val 1899858"/>
              </a:avLst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3"/>
            <p:cNvSpPr/>
            <p:nvPr/>
          </p:nvSpPr>
          <p:spPr>
            <a:xfrm>
              <a:off x="2413184" y="4337803"/>
              <a:ext cx="1440160" cy="5760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>
                  <a:solidFill>
                    <a:schemeClr val="bg2"/>
                  </a:solidFill>
                </a:rPr>
                <a:t>Síť</a:t>
              </a:r>
              <a:endParaRPr lang="en-US" sz="2800" dirty="0">
                <a:solidFill>
                  <a:schemeClr val="bg2"/>
                </a:solidFill>
              </a:endParaRPr>
            </a:p>
          </p:txBody>
        </p:sp>
        <p:sp>
          <p:nvSpPr>
            <p:cNvPr id="8" name="Rectangle 4"/>
            <p:cNvSpPr/>
            <p:nvPr/>
          </p:nvSpPr>
          <p:spPr>
            <a:xfrm>
              <a:off x="2425885" y="6107056"/>
              <a:ext cx="144016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2"/>
                  </a:solidFill>
                </a:rPr>
                <a:t>Load</a:t>
              </a: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H="1" flipV="1">
              <a:off x="2413183" y="4625836"/>
              <a:ext cx="12701" cy="1769252"/>
            </a:xfrm>
            <a:prstGeom prst="bentConnector3">
              <a:avLst>
                <a:gd name="adj1" fmla="val -1799858"/>
              </a:avLst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Lightning Bolt 11"/>
            <p:cNvSpPr/>
            <p:nvPr/>
          </p:nvSpPr>
          <p:spPr>
            <a:xfrm rot="17728965">
              <a:off x="2417599" y="4780212"/>
              <a:ext cx="486402" cy="992076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1" name="TextBox 50"/>
            <p:cNvSpPr txBox="1"/>
            <p:nvPr/>
          </p:nvSpPr>
          <p:spPr>
            <a:xfrm>
              <a:off x="1705805" y="432640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L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2" name="TextBox 51"/>
            <p:cNvSpPr txBox="1"/>
            <p:nvPr/>
          </p:nvSpPr>
          <p:spPr>
            <a:xfrm>
              <a:off x="4213383" y="431682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N</a:t>
              </a:r>
            </a:p>
          </p:txBody>
        </p:sp>
        <p:cxnSp>
          <p:nvCxnSpPr>
            <p:cNvPr id="13" name="Straight Connector 76"/>
            <p:cNvCxnSpPr/>
            <p:nvPr/>
          </p:nvCxnSpPr>
          <p:spPr>
            <a:xfrm>
              <a:off x="2992206" y="5646095"/>
              <a:ext cx="45005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77"/>
            <p:cNvCxnSpPr/>
            <p:nvPr/>
          </p:nvCxnSpPr>
          <p:spPr>
            <a:xfrm>
              <a:off x="3101758" y="5790111"/>
              <a:ext cx="23094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78"/>
            <p:cNvCxnSpPr/>
            <p:nvPr/>
          </p:nvCxnSpPr>
          <p:spPr>
            <a:xfrm>
              <a:off x="3152049" y="5934127"/>
              <a:ext cx="13036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76"/>
            <p:cNvCxnSpPr/>
            <p:nvPr/>
          </p:nvCxnSpPr>
          <p:spPr>
            <a:xfrm flipH="1" flipV="1">
              <a:off x="3213216" y="5270124"/>
              <a:ext cx="6084" cy="37597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4"/>
            <p:cNvSpPr/>
            <p:nvPr/>
          </p:nvSpPr>
          <p:spPr>
            <a:xfrm>
              <a:off x="2411760" y="6107057"/>
              <a:ext cx="144016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dirty="0" smtClean="0">
                  <a:solidFill>
                    <a:schemeClr val="bg2"/>
                  </a:solidFill>
                </a:rPr>
                <a:t>Zátěž</a:t>
              </a:r>
              <a:endParaRPr lang="en-US" sz="2800" dirty="0" smtClean="0">
                <a:solidFill>
                  <a:schemeClr val="bg2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5355801" y="4305224"/>
            <a:ext cx="2758026" cy="2377896"/>
            <a:chOff x="5355801" y="4305224"/>
            <a:chExt cx="2758026" cy="2377896"/>
          </a:xfrm>
        </p:grpSpPr>
        <p:cxnSp>
          <p:nvCxnSpPr>
            <p:cNvPr id="18" name="Elbow Connector 6"/>
            <p:cNvCxnSpPr>
              <a:stCxn id="19" idx="3"/>
              <a:endCxn id="20" idx="3"/>
            </p:cNvCxnSpPr>
            <p:nvPr/>
          </p:nvCxnSpPr>
          <p:spPr>
            <a:xfrm>
              <a:off x="7503340" y="4604656"/>
              <a:ext cx="12701" cy="1769252"/>
            </a:xfrm>
            <a:prstGeom prst="bentConnector3">
              <a:avLst>
                <a:gd name="adj1" fmla="val 1899858"/>
              </a:avLst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3"/>
            <p:cNvSpPr/>
            <p:nvPr/>
          </p:nvSpPr>
          <p:spPr>
            <a:xfrm>
              <a:off x="6063180" y="4316623"/>
              <a:ext cx="1440160" cy="5760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800" dirty="0" smtClean="0">
                  <a:solidFill>
                    <a:schemeClr val="bg2"/>
                  </a:solidFill>
                </a:rPr>
                <a:t>Line</a:t>
              </a:r>
              <a:endParaRPr lang="en-US" sz="2800" dirty="0" smtClean="0">
                <a:solidFill>
                  <a:schemeClr val="bg2"/>
                </a:solidFill>
              </a:endParaRPr>
            </a:p>
          </p:txBody>
        </p:sp>
        <p:sp>
          <p:nvSpPr>
            <p:cNvPr id="20" name="Rectangle 4"/>
            <p:cNvSpPr/>
            <p:nvPr/>
          </p:nvSpPr>
          <p:spPr>
            <a:xfrm>
              <a:off x="6075881" y="6085876"/>
              <a:ext cx="144016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2"/>
                  </a:solidFill>
                </a:rPr>
                <a:t>Load</a:t>
              </a:r>
            </a:p>
          </p:txBody>
        </p:sp>
        <p:cxnSp>
          <p:nvCxnSpPr>
            <p:cNvPr id="21" name="Elbow Connector 8"/>
            <p:cNvCxnSpPr>
              <a:stCxn id="19" idx="1"/>
              <a:endCxn id="20" idx="1"/>
            </p:cNvCxnSpPr>
            <p:nvPr/>
          </p:nvCxnSpPr>
          <p:spPr>
            <a:xfrm rot="10800000" flipH="1" flipV="1">
              <a:off x="6063179" y="4604656"/>
              <a:ext cx="12701" cy="1769252"/>
            </a:xfrm>
            <a:prstGeom prst="bentConnector3">
              <a:avLst>
                <a:gd name="adj1" fmla="val -1799858"/>
              </a:avLst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Lightning Bolt 11"/>
            <p:cNvSpPr/>
            <p:nvPr/>
          </p:nvSpPr>
          <p:spPr>
            <a:xfrm rot="1393914">
              <a:off x="5527159" y="5012350"/>
              <a:ext cx="538396" cy="936370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3" name="TextBox 50"/>
            <p:cNvSpPr txBox="1"/>
            <p:nvPr/>
          </p:nvSpPr>
          <p:spPr>
            <a:xfrm>
              <a:off x="5355801" y="430522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L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4" name="TextBox 51"/>
            <p:cNvSpPr txBox="1"/>
            <p:nvPr/>
          </p:nvSpPr>
          <p:spPr>
            <a:xfrm>
              <a:off x="7741609" y="4318791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N</a:t>
              </a:r>
            </a:p>
          </p:txBody>
        </p:sp>
        <p:sp>
          <p:nvSpPr>
            <p:cNvPr id="25" name="Rectangle 4"/>
            <p:cNvSpPr/>
            <p:nvPr/>
          </p:nvSpPr>
          <p:spPr>
            <a:xfrm>
              <a:off x="6093239" y="6107056"/>
              <a:ext cx="144016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smtClean="0">
                  <a:solidFill>
                    <a:schemeClr val="bg2"/>
                  </a:solidFill>
                </a:rPr>
                <a:t>Zátěž</a:t>
              </a:r>
              <a:endParaRPr lang="en-US" sz="2800" dirty="0" smtClean="0">
                <a:solidFill>
                  <a:schemeClr val="bg2"/>
                </a:solidFill>
              </a:endParaRPr>
            </a:p>
          </p:txBody>
        </p:sp>
        <p:sp>
          <p:nvSpPr>
            <p:cNvPr id="26" name="Rectangle 3"/>
            <p:cNvSpPr/>
            <p:nvPr/>
          </p:nvSpPr>
          <p:spPr>
            <a:xfrm>
              <a:off x="6106603" y="4305224"/>
              <a:ext cx="1440160" cy="5760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smtClean="0">
                  <a:solidFill>
                    <a:schemeClr val="bg2"/>
                  </a:solidFill>
                </a:rPr>
                <a:t>Síť</a:t>
              </a:r>
              <a:endParaRPr lang="en-US" sz="2800" dirty="0" smtClean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83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88913"/>
            <a:ext cx="8928992" cy="865187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Podélný a příčný oblouku</a:t>
            </a:r>
            <a:endParaRPr lang="cs-CZ" altLang="cs-CZ" sz="16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611560" y="1012143"/>
            <a:ext cx="32410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8775" indent="-358775"/>
            <a:r>
              <a:rPr lang="cs-CZ" altLang="cs-CZ" sz="1600" b="1" dirty="0" smtClean="0">
                <a:solidFill>
                  <a:schemeClr val="bg2"/>
                </a:solidFill>
              </a:rPr>
              <a:t>zdroj: eaton.com/</a:t>
            </a:r>
            <a:r>
              <a:rPr lang="cs-CZ" altLang="cs-CZ" sz="1600" b="1" dirty="0" err="1" smtClean="0">
                <a:solidFill>
                  <a:schemeClr val="bg2"/>
                </a:solidFill>
              </a:rPr>
              <a:t>cz</a:t>
            </a:r>
            <a:r>
              <a:rPr lang="cs-CZ" altLang="cs-CZ" sz="1600" b="1" dirty="0" smtClean="0">
                <a:solidFill>
                  <a:schemeClr val="bg2"/>
                </a:solidFill>
              </a:rPr>
              <a:t>/</a:t>
            </a:r>
            <a:r>
              <a:rPr lang="cs-CZ" altLang="cs-CZ" sz="1600" b="1" dirty="0" err="1" smtClean="0">
                <a:solidFill>
                  <a:schemeClr val="bg2"/>
                </a:solidFill>
              </a:rPr>
              <a:t>livesafe</a:t>
            </a:r>
            <a:endParaRPr lang="cs-CZ" altLang="cs-CZ" sz="1600" b="1" dirty="0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11" y="1647294"/>
            <a:ext cx="5036685" cy="365391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17607"/>
            <a:ext cx="4752528" cy="342590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376779"/>
            <a:ext cx="3312368" cy="19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88913"/>
            <a:ext cx="6624736" cy="865187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Podélný oblouk-</a:t>
            </a:r>
            <a:r>
              <a:rPr lang="cs-CZ" altLang="cs-CZ" sz="28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90% poruch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6876256" y="452229"/>
            <a:ext cx="18722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8775" indent="-358775"/>
            <a:r>
              <a:rPr lang="cs-CZ" altLang="cs-CZ" sz="1600" b="1" dirty="0" smtClean="0">
                <a:solidFill>
                  <a:schemeClr val="bg2"/>
                </a:solidFill>
              </a:rPr>
              <a:t>zdroj: eaton 2022</a:t>
            </a:r>
            <a:endParaRPr lang="cs-CZ" altLang="cs-CZ" sz="1600" b="1" dirty="0">
              <a:solidFill>
                <a:schemeClr val="bg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921496" cy="29453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62289"/>
            <a:ext cx="3816424" cy="267908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83968" y="4581128"/>
            <a:ext cx="460851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8775" indent="-358775"/>
            <a:r>
              <a:rPr lang="cs-CZ" altLang="cs-CZ" sz="2200" b="1" dirty="0" smtClean="0">
                <a:solidFill>
                  <a:schemeClr val="bg2"/>
                </a:solidFill>
              </a:rPr>
              <a:t>*	poruchové proudy jsou obvykle menší než jmenovité</a:t>
            </a:r>
          </a:p>
          <a:p>
            <a:pPr marL="358775" indent="-358775"/>
            <a:r>
              <a:rPr lang="cs-CZ" altLang="cs-CZ" sz="2200" b="1" dirty="0" smtClean="0">
                <a:solidFill>
                  <a:schemeClr val="bg2"/>
                </a:solidFill>
              </a:rPr>
              <a:t>*	jistič nevypne</a:t>
            </a:r>
          </a:p>
          <a:p>
            <a:pPr marL="358775" indent="-358775"/>
            <a:r>
              <a:rPr lang="cs-CZ" altLang="cs-CZ" sz="2200" b="1" dirty="0" smtClean="0">
                <a:solidFill>
                  <a:schemeClr val="bg2"/>
                </a:solidFill>
              </a:rPr>
              <a:t>*	proudový chránič nevypne </a:t>
            </a:r>
            <a:endParaRPr lang="cs-CZ" altLang="cs-CZ" sz="2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88913"/>
            <a:ext cx="8928992" cy="865187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AFDD - Ochrana proti požáru</a:t>
            </a:r>
            <a:endParaRPr lang="cs-CZ" altLang="cs-CZ" sz="16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1691680" y="1052736"/>
            <a:ext cx="60493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8775" indent="-358775"/>
            <a:r>
              <a:rPr lang="cs-CZ" altLang="cs-CZ" sz="2400" b="1" dirty="0" smtClean="0">
                <a:solidFill>
                  <a:schemeClr val="bg2"/>
                </a:solidFill>
              </a:rPr>
              <a:t>Příčiny poruch, které způsobují požár</a:t>
            </a:r>
            <a:endParaRPr lang="cs-CZ" altLang="cs-CZ" sz="2400" b="1" dirty="0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8782516" cy="4597346"/>
          </a:xfrm>
          <a:prstGeom prst="rect">
            <a:avLst/>
          </a:prstGeom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07504" y="6298154"/>
            <a:ext cx="87825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8775" indent="-358775"/>
            <a:r>
              <a:rPr lang="cs-CZ" altLang="cs-CZ" sz="2400" b="1" dirty="0" smtClean="0">
                <a:solidFill>
                  <a:schemeClr val="bg2"/>
                </a:solidFill>
              </a:rPr>
              <a:t>Sériová porucha je příčinou až 90% požárů od el. instalace </a:t>
            </a:r>
            <a:endParaRPr lang="cs-CZ" altLang="cs-CZ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1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88913"/>
            <a:ext cx="8928992" cy="8651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Působení ochran při oblouku</a:t>
            </a:r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1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(zdroj eaton.com/</a:t>
            </a:r>
            <a:r>
              <a:rPr lang="cs-CZ" altLang="cs-CZ" sz="1600" u="sng" dirty="0" err="1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cz</a:t>
            </a:r>
            <a:r>
              <a:rPr lang="cs-CZ" altLang="cs-CZ" sz="1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/</a:t>
            </a:r>
            <a:r>
              <a:rPr lang="cs-CZ" altLang="cs-CZ" sz="1600" u="sng" dirty="0" err="1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livesafe</a:t>
            </a:r>
            <a:r>
              <a:rPr lang="cs-CZ" altLang="cs-CZ" sz="1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)</a:t>
            </a:r>
            <a:endParaRPr lang="cs-CZ" altLang="cs-CZ" sz="16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58" y="980728"/>
            <a:ext cx="7982490" cy="58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88913"/>
            <a:ext cx="8928992" cy="865187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Ochrana proti požáru </a:t>
            </a:r>
            <a:r>
              <a:rPr lang="cs-CZ" altLang="cs-CZ" sz="1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(zdroj </a:t>
            </a:r>
            <a:r>
              <a:rPr lang="cs-CZ" altLang="cs-CZ" sz="1600" u="sng" dirty="0" err="1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EATONTour</a:t>
            </a:r>
            <a:r>
              <a:rPr lang="cs-CZ" altLang="cs-CZ" sz="1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2016)</a:t>
            </a:r>
            <a:endParaRPr lang="cs-CZ" altLang="cs-CZ" sz="16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27" name="Skupina 26"/>
          <p:cNvGrpSpPr/>
          <p:nvPr/>
        </p:nvGrpSpPr>
        <p:grpSpPr>
          <a:xfrm>
            <a:off x="533400" y="1905000"/>
            <a:ext cx="8240486" cy="4267200"/>
            <a:chOff x="533400" y="1905000"/>
            <a:chExt cx="8240486" cy="4267200"/>
          </a:xfrm>
        </p:grpSpPr>
        <p:pic>
          <p:nvPicPr>
            <p:cNvPr id="29" name="Obrázek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905000"/>
              <a:ext cx="3902291" cy="1295400"/>
            </a:xfrm>
            <a:prstGeom prst="rect">
              <a:avLst/>
            </a:prstGeom>
          </p:spPr>
        </p:pic>
        <p:pic>
          <p:nvPicPr>
            <p:cNvPr id="30" name="Obrázek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766" y="1905000"/>
              <a:ext cx="4389120" cy="1219200"/>
            </a:xfrm>
            <a:prstGeom prst="rect">
              <a:avLst/>
            </a:prstGeom>
          </p:spPr>
        </p:pic>
        <p:pic>
          <p:nvPicPr>
            <p:cNvPr id="31" name="Obrázek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3276600"/>
              <a:ext cx="8229600" cy="289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4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88913"/>
            <a:ext cx="8928992" cy="865187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Ochrana proti požáru </a:t>
            </a:r>
            <a:r>
              <a:rPr lang="cs-CZ" altLang="cs-CZ" sz="1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(zdroj </a:t>
            </a:r>
            <a:r>
              <a:rPr lang="cs-CZ" altLang="cs-CZ" sz="1600" u="sng" dirty="0" err="1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EATONTour</a:t>
            </a:r>
            <a:r>
              <a:rPr lang="cs-CZ" altLang="cs-CZ" sz="1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2016)</a:t>
            </a:r>
            <a:endParaRPr lang="cs-CZ" altLang="cs-CZ" sz="16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48530"/>
            <a:ext cx="2613992" cy="353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54100"/>
            <a:ext cx="3317528" cy="374181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031" y="4293096"/>
            <a:ext cx="5728321" cy="25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0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88913"/>
            <a:ext cx="8928992" cy="865187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Princip ochrany </a:t>
            </a:r>
            <a:r>
              <a:rPr lang="cs-CZ" altLang="cs-CZ" sz="1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(zdroj eaton.com/</a:t>
            </a:r>
            <a:r>
              <a:rPr lang="cs-CZ" altLang="cs-CZ" sz="1600" u="sng" dirty="0" err="1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cz</a:t>
            </a:r>
            <a:r>
              <a:rPr lang="cs-CZ" altLang="cs-CZ" sz="1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/</a:t>
            </a:r>
            <a:r>
              <a:rPr lang="cs-CZ" altLang="cs-CZ" sz="1600" u="sng" dirty="0" err="1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livesafe</a:t>
            </a:r>
            <a:r>
              <a:rPr lang="cs-CZ" altLang="cs-CZ" sz="1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)</a:t>
            </a:r>
            <a:endParaRPr lang="cs-CZ" altLang="cs-CZ" sz="16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6228"/>
            <a:ext cx="7848872" cy="566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7" y="116632"/>
            <a:ext cx="8785225" cy="792088"/>
          </a:xfrm>
        </p:spPr>
        <p:txBody>
          <a:bodyPr/>
          <a:lstStyle/>
          <a:p>
            <a:r>
              <a:rPr lang="cs-CZ" altLang="cs-CZ" sz="32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Význam proudového </a:t>
            </a:r>
            <a:r>
              <a:rPr lang="cs-CZ" altLang="cs-CZ" sz="32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chrániče </a:t>
            </a:r>
            <a:r>
              <a:rPr lang="cs-CZ" altLang="cs-CZ" sz="28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účinky proudu</a:t>
            </a:r>
            <a:endParaRPr lang="cs-CZ" altLang="cs-CZ" sz="28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" y="6207695"/>
            <a:ext cx="8785225" cy="446276"/>
          </a:xfrm>
        </p:spPr>
        <p:txBody>
          <a:bodyPr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3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altLang="cs-CZ" sz="2300" b="1" baseline="-25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altLang="cs-CZ" sz="23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dovolená mez bez nebezpečných fyziologických účinků</a:t>
            </a:r>
            <a:endParaRPr lang="cs-CZ" altLang="cs-CZ" sz="23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ranice_tabul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2" y="908719"/>
            <a:ext cx="8091264" cy="520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88913"/>
            <a:ext cx="8928992" cy="865187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Princip ochrany</a:t>
            </a:r>
            <a:endParaRPr lang="cs-CZ" altLang="cs-CZ" sz="16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394146" y="1226539"/>
            <a:ext cx="842632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8775" indent="-358775"/>
            <a:r>
              <a:rPr lang="cs-CZ" altLang="cs-CZ" sz="2200" b="1" u="sng" dirty="0" smtClean="0">
                <a:solidFill>
                  <a:schemeClr val="bg2"/>
                </a:solidFill>
              </a:rPr>
              <a:t>Popis</a:t>
            </a:r>
          </a:p>
          <a:p>
            <a:pPr marL="358775" indent="-358775"/>
            <a:r>
              <a:rPr lang="cs-CZ" altLang="cs-CZ" sz="2200" i="1" dirty="0" smtClean="0">
                <a:solidFill>
                  <a:schemeClr val="bg2"/>
                </a:solidFill>
              </a:rPr>
              <a:t>-	ve fázi jsou 2 senzory - pro detekci nízkofrekvenčních a vysokofrekvenčních signálů</a:t>
            </a:r>
          </a:p>
          <a:p>
            <a:pPr marL="358775" indent="-358775"/>
            <a:r>
              <a:rPr lang="cs-CZ" altLang="cs-CZ" sz="2200" i="1" dirty="0" smtClean="0">
                <a:solidFill>
                  <a:schemeClr val="bg2"/>
                </a:solidFill>
              </a:rPr>
              <a:t>-	elektronický systém připravuje signál pro zpracování řídící jednotkou</a:t>
            </a:r>
          </a:p>
          <a:p>
            <a:pPr marL="358775" indent="-358775"/>
            <a:r>
              <a:rPr lang="cs-CZ" altLang="cs-CZ" sz="2200" i="1" dirty="0" smtClean="0">
                <a:solidFill>
                  <a:schemeClr val="bg2"/>
                </a:solidFill>
              </a:rPr>
              <a:t>	* zesílený a usměrněný proud daný základní frekvencí</a:t>
            </a:r>
          </a:p>
          <a:p>
            <a:pPr marL="358775" indent="-358775"/>
            <a:r>
              <a:rPr lang="cs-CZ" altLang="cs-CZ" sz="2200" i="1" dirty="0">
                <a:solidFill>
                  <a:schemeClr val="bg2"/>
                </a:solidFill>
              </a:rPr>
              <a:t>	</a:t>
            </a:r>
            <a:r>
              <a:rPr lang="cs-CZ" altLang="cs-CZ" sz="2200" i="1" dirty="0" smtClean="0">
                <a:solidFill>
                  <a:schemeClr val="bg2"/>
                </a:solidFill>
              </a:rPr>
              <a:t>* indikátor výkonu šumu v pásmu (22-24) MHz</a:t>
            </a:r>
          </a:p>
          <a:p>
            <a:pPr marL="358775" indent="-358775"/>
            <a:r>
              <a:rPr lang="cs-CZ" altLang="cs-CZ" sz="2200" i="1" dirty="0" smtClean="0">
                <a:solidFill>
                  <a:schemeClr val="bg2"/>
                </a:solidFill>
              </a:rPr>
              <a:t>-	na základě analýzy obou signálů vyhodnotí řídící jednotka, zda se jedná o sériový nebo paralelní oblouk (vypnutí) nebo o vysokofrekvenční šum spotřebiče (bez vypnutí). 	</a:t>
            </a:r>
            <a:endParaRPr lang="cs-CZ" altLang="cs-CZ" sz="22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88913"/>
            <a:ext cx="8928992" cy="865187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Princip ochrany</a:t>
            </a:r>
            <a:r>
              <a:rPr lang="cs-CZ" altLang="cs-CZ" sz="1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(zdroj </a:t>
            </a:r>
            <a:r>
              <a:rPr lang="cs-CZ" altLang="cs-CZ" sz="1600" u="sng" dirty="0" err="1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EATONTour</a:t>
            </a:r>
            <a:r>
              <a:rPr lang="cs-CZ" altLang="cs-CZ" sz="1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2016)</a:t>
            </a:r>
            <a:endParaRPr lang="cs-CZ" altLang="cs-CZ" sz="16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394146" y="1226539"/>
            <a:ext cx="518596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8775" indent="-358775"/>
            <a:r>
              <a:rPr lang="cs-CZ" altLang="cs-CZ" sz="2200" dirty="0" smtClean="0">
                <a:solidFill>
                  <a:schemeClr val="bg2"/>
                </a:solidFill>
              </a:rPr>
              <a:t>Průběh proudu při oblouku (jiskření) </a:t>
            </a:r>
            <a:endParaRPr lang="cs-CZ" altLang="cs-CZ" sz="2200" dirty="0">
              <a:solidFill>
                <a:schemeClr val="bg2"/>
              </a:solidFill>
            </a:endParaRPr>
          </a:p>
        </p:txBody>
      </p:sp>
      <p:pic>
        <p:nvPicPr>
          <p:cNvPr id="27" name="Obráze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6" y="1772816"/>
            <a:ext cx="5035817" cy="38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94146" y="5445224"/>
            <a:ext cx="82103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Jiskření při sériové poruše se projevuje specifickým průběhem proudu (vysoké frekvence „</a:t>
            </a:r>
            <a:r>
              <a:rPr lang="cs-CZ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namodulované</a:t>
            </a:r>
            <a:r>
              <a:rPr lang="cs-CZ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na sinusový signál), </a:t>
            </a:r>
            <a:r>
              <a:rPr lang="cs-CZ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který </a:t>
            </a:r>
            <a:r>
              <a:rPr lang="cs-CZ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AFDD </a:t>
            </a:r>
            <a:r>
              <a:rPr lang="cs-CZ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reaguje a odpojí instalaci s </a:t>
            </a:r>
            <a:r>
              <a:rPr lang="cs-CZ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poruchou. Doba vypnutí je do 1 sekundy.</a:t>
            </a: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583308"/>
            <a:ext cx="3672000" cy="37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88913"/>
            <a:ext cx="8928992" cy="865187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Princip ochrany</a:t>
            </a:r>
            <a:r>
              <a:rPr lang="cs-CZ" altLang="cs-CZ" sz="1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(zdroj </a:t>
            </a:r>
            <a:r>
              <a:rPr lang="cs-CZ" altLang="cs-CZ" sz="1600" u="sng" dirty="0" err="1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EATONTour</a:t>
            </a:r>
            <a:r>
              <a:rPr lang="cs-CZ" altLang="cs-CZ" sz="1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2016)</a:t>
            </a:r>
            <a:endParaRPr lang="cs-CZ" altLang="cs-CZ" sz="16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7022"/>
          <a:stretch/>
        </p:blipFill>
        <p:spPr>
          <a:xfrm>
            <a:off x="5076056" y="1657426"/>
            <a:ext cx="3960440" cy="4314600"/>
          </a:xfrm>
          <a:prstGeom prst="rect">
            <a:avLst/>
          </a:prstGeom>
        </p:spPr>
      </p:pic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394146" y="1226539"/>
            <a:ext cx="5329982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8775" indent="-358775"/>
            <a:r>
              <a:rPr lang="cs-CZ" altLang="cs-CZ" sz="2200" b="1" u="sng" dirty="0" smtClean="0">
                <a:solidFill>
                  <a:schemeClr val="bg2"/>
                </a:solidFill>
              </a:rPr>
              <a:t>Vlastnosti a parametry</a:t>
            </a:r>
          </a:p>
          <a:p>
            <a:pPr marL="358775" indent="-358775"/>
            <a:r>
              <a:rPr lang="cs-CZ" altLang="cs-CZ" sz="2200" dirty="0" smtClean="0">
                <a:solidFill>
                  <a:schemeClr val="bg2"/>
                </a:solidFill>
              </a:rPr>
              <a:t>-	kombinace jistič, chránič a oblouková ochrana</a:t>
            </a:r>
          </a:p>
          <a:p>
            <a:pPr marL="358775" indent="-358775"/>
            <a:r>
              <a:rPr lang="cs-CZ" altLang="cs-CZ" sz="2200" dirty="0" smtClean="0">
                <a:solidFill>
                  <a:schemeClr val="bg2"/>
                </a:solidFill>
              </a:rPr>
              <a:t>-	jednofázový přístroj</a:t>
            </a:r>
          </a:p>
          <a:p>
            <a:pPr marL="358775" indent="-358775"/>
            <a:r>
              <a:rPr lang="cs-CZ" altLang="cs-CZ" sz="2200" dirty="0" smtClean="0">
                <a:solidFill>
                  <a:schemeClr val="bg2"/>
                </a:solidFill>
              </a:rPr>
              <a:t>-	jmenovitý proud do 40 A</a:t>
            </a:r>
          </a:p>
          <a:p>
            <a:pPr marL="358775" indent="-358775"/>
            <a:r>
              <a:rPr lang="cs-CZ" altLang="cs-CZ" sz="2200" dirty="0" smtClean="0">
                <a:solidFill>
                  <a:schemeClr val="bg2"/>
                </a:solidFill>
              </a:rPr>
              <a:t>-	charakteristiky jističe B a C</a:t>
            </a:r>
          </a:p>
          <a:p>
            <a:pPr marL="358775" indent="-358775"/>
            <a:r>
              <a:rPr lang="cs-CZ" altLang="cs-CZ" sz="2200" dirty="0" smtClean="0">
                <a:solidFill>
                  <a:schemeClr val="bg2"/>
                </a:solidFill>
              </a:rPr>
              <a:t>-	typ chrániče - A, AC</a:t>
            </a:r>
          </a:p>
          <a:p>
            <a:pPr marL="358775" indent="-358775"/>
            <a:r>
              <a:rPr lang="cs-CZ" altLang="cs-CZ" sz="2200" dirty="0" smtClean="0">
                <a:solidFill>
                  <a:schemeClr val="bg2"/>
                </a:solidFill>
              </a:rPr>
              <a:t>-	požadavek na správné připojení</a:t>
            </a:r>
          </a:p>
          <a:p>
            <a:pPr marL="358775" indent="-358775"/>
            <a:r>
              <a:rPr lang="cs-CZ" altLang="cs-CZ" sz="2200" dirty="0" smtClean="0">
                <a:solidFill>
                  <a:schemeClr val="bg2"/>
                </a:solidFill>
              </a:rPr>
              <a:t>-	respektuje zátěže, které mohou být zdrojem jiskření (1f komutátorový motor, svářečky)</a:t>
            </a:r>
            <a:endParaRPr lang="cs-CZ" altLang="cs-CZ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88913"/>
            <a:ext cx="8928992" cy="865187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Zapojení </a:t>
            </a:r>
            <a:r>
              <a:rPr lang="cs-CZ" altLang="cs-CZ" sz="1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(zdroj EATON 2022)</a:t>
            </a:r>
            <a:endParaRPr lang="cs-CZ" altLang="cs-CZ" sz="16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7704856" cy="55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a funkce chrániče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23850" y="1124744"/>
            <a:ext cx="8640763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Proudový chránič detekuje a vyhodnocuje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 okamžitých hodnot proudu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pracovních vodičích obvodu a vypíná při překročení nastavené hodnoty rozdílového proudu.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23849" y="2348880"/>
            <a:ext cx="8640763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normálního stavu je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součet okamžitých hodnot proudů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pracovních vodičů roven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nule, na sekundárním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vinutí součtového transformátoru se neindukuje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napětí a chránič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nereaguje. Platí i pro zkrat mezi fázemi.</a:t>
            </a: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3849" y="3890870"/>
            <a:ext cx="8640763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Základem je vybavovací relé s trvalým magnetem. V klidovém stavu je kotva relé přitažena (trvalý magnet). Po přivedení odpovídajícího proudu do budící cívky, silové působení pole působí proti trvalému magnetu a síla pružiny odklopí relé. </a:t>
            </a: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973698"/>
            <a:ext cx="2717280" cy="180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3203848" y="392422"/>
            <a:ext cx="4443120" cy="5930281"/>
            <a:chOff x="3203848" y="392422"/>
            <a:chExt cx="4443120" cy="5930281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3848" y="392422"/>
              <a:ext cx="4443120" cy="5930281"/>
            </a:xfrm>
            <a:prstGeom prst="rect">
              <a:avLst/>
            </a:prstGeom>
          </p:spPr>
        </p:pic>
        <p:sp>
          <p:nvSpPr>
            <p:cNvPr id="3" name="Volný tvar 2"/>
            <p:cNvSpPr/>
            <p:nvPr/>
          </p:nvSpPr>
          <p:spPr>
            <a:xfrm>
              <a:off x="3446585" y="508000"/>
              <a:ext cx="2977661" cy="5525477"/>
            </a:xfrm>
            <a:custGeom>
              <a:avLst/>
              <a:gdLst>
                <a:gd name="connsiteX0" fmla="*/ 922215 w 2977661"/>
                <a:gd name="connsiteY0" fmla="*/ 15631 h 5525477"/>
                <a:gd name="connsiteX1" fmla="*/ 1500553 w 2977661"/>
                <a:gd name="connsiteY1" fmla="*/ 7815 h 5525477"/>
                <a:gd name="connsiteX2" fmla="*/ 1453661 w 2977661"/>
                <a:gd name="connsiteY2" fmla="*/ 3985846 h 5525477"/>
                <a:gd name="connsiteX3" fmla="*/ 828430 w 2977661"/>
                <a:gd name="connsiteY3" fmla="*/ 4228123 h 5525477"/>
                <a:gd name="connsiteX4" fmla="*/ 1023815 w 2977661"/>
                <a:gd name="connsiteY4" fmla="*/ 4431323 h 5525477"/>
                <a:gd name="connsiteX5" fmla="*/ 867507 w 2977661"/>
                <a:gd name="connsiteY5" fmla="*/ 4572000 h 5525477"/>
                <a:gd name="connsiteX6" fmla="*/ 1234830 w 2977661"/>
                <a:gd name="connsiteY6" fmla="*/ 4806462 h 5525477"/>
                <a:gd name="connsiteX7" fmla="*/ 1258277 w 2977661"/>
                <a:gd name="connsiteY7" fmla="*/ 5251938 h 5525477"/>
                <a:gd name="connsiteX8" fmla="*/ 2594707 w 2977661"/>
                <a:gd name="connsiteY8" fmla="*/ 5259754 h 5525477"/>
                <a:gd name="connsiteX9" fmla="*/ 2594707 w 2977661"/>
                <a:gd name="connsiteY9" fmla="*/ 4704862 h 5525477"/>
                <a:gd name="connsiteX10" fmla="*/ 2962030 w 2977661"/>
                <a:gd name="connsiteY10" fmla="*/ 4712677 h 5525477"/>
                <a:gd name="connsiteX11" fmla="*/ 2977661 w 2977661"/>
                <a:gd name="connsiteY11" fmla="*/ 5502031 h 5525477"/>
                <a:gd name="connsiteX12" fmla="*/ 7815 w 2977661"/>
                <a:gd name="connsiteY12" fmla="*/ 5525477 h 5525477"/>
                <a:gd name="connsiteX13" fmla="*/ 0 w 2977661"/>
                <a:gd name="connsiteY13" fmla="*/ 0 h 5525477"/>
                <a:gd name="connsiteX14" fmla="*/ 804984 w 2977661"/>
                <a:gd name="connsiteY14" fmla="*/ 15631 h 5525477"/>
                <a:gd name="connsiteX15" fmla="*/ 804984 w 2977661"/>
                <a:gd name="connsiteY15" fmla="*/ 15631 h 5525477"/>
                <a:gd name="connsiteX16" fmla="*/ 804984 w 2977661"/>
                <a:gd name="connsiteY16" fmla="*/ 15631 h 552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7661" h="5525477">
                  <a:moveTo>
                    <a:pt x="922215" y="15631"/>
                  </a:moveTo>
                  <a:lnTo>
                    <a:pt x="1500553" y="7815"/>
                  </a:lnTo>
                  <a:lnTo>
                    <a:pt x="1453661" y="3985846"/>
                  </a:lnTo>
                  <a:lnTo>
                    <a:pt x="828430" y="4228123"/>
                  </a:lnTo>
                  <a:lnTo>
                    <a:pt x="1023815" y="4431323"/>
                  </a:lnTo>
                  <a:lnTo>
                    <a:pt x="867507" y="4572000"/>
                  </a:lnTo>
                  <a:lnTo>
                    <a:pt x="1234830" y="4806462"/>
                  </a:lnTo>
                  <a:lnTo>
                    <a:pt x="1258277" y="5251938"/>
                  </a:lnTo>
                  <a:lnTo>
                    <a:pt x="2594707" y="5259754"/>
                  </a:lnTo>
                  <a:lnTo>
                    <a:pt x="2594707" y="4704862"/>
                  </a:lnTo>
                  <a:lnTo>
                    <a:pt x="2962030" y="4712677"/>
                  </a:lnTo>
                  <a:lnTo>
                    <a:pt x="2977661" y="5502031"/>
                  </a:lnTo>
                  <a:lnTo>
                    <a:pt x="7815" y="5525477"/>
                  </a:lnTo>
                  <a:lnTo>
                    <a:pt x="0" y="0"/>
                  </a:lnTo>
                  <a:lnTo>
                    <a:pt x="804984" y="15631"/>
                  </a:lnTo>
                  <a:lnTo>
                    <a:pt x="804984" y="15631"/>
                  </a:lnTo>
                  <a:lnTo>
                    <a:pt x="804984" y="15631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2386013" cy="1282700"/>
          </a:xfrm>
        </p:spPr>
        <p:txBody>
          <a:bodyPr/>
          <a:lstStyle/>
          <a:p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chrániče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01845" y="2942481"/>
            <a:ext cx="2160588" cy="38048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rozdílový proud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2462432" y="3322961"/>
            <a:ext cx="900138" cy="610095"/>
          </a:xfrm>
          <a:prstGeom prst="line">
            <a:avLst/>
          </a:prstGeom>
          <a:noFill/>
          <a:ln w="3175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50825" y="2321445"/>
            <a:ext cx="2303463" cy="38048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jištění spotřebiče</a:t>
            </a:r>
          </a:p>
        </p:txBody>
      </p:sp>
      <p:sp>
        <p:nvSpPr>
          <p:cNvPr id="38925" name="Freeform 13"/>
          <p:cNvSpPr>
            <a:spLocks/>
          </p:cNvSpPr>
          <p:nvPr/>
        </p:nvSpPr>
        <p:spPr bwMode="auto">
          <a:xfrm>
            <a:off x="2554288" y="1126891"/>
            <a:ext cx="1444253" cy="1194554"/>
          </a:xfrm>
          <a:custGeom>
            <a:avLst/>
            <a:gdLst>
              <a:gd name="T0" fmla="*/ 0 w 2041"/>
              <a:gd name="T1" fmla="*/ 817 h 817"/>
              <a:gd name="T2" fmla="*/ 726 w 2041"/>
              <a:gd name="T3" fmla="*/ 91 h 817"/>
              <a:gd name="T4" fmla="*/ 1542 w 2041"/>
              <a:gd name="T5" fmla="*/ 46 h 817"/>
              <a:gd name="T6" fmla="*/ 1996 w 2041"/>
              <a:gd name="T7" fmla="*/ 46 h 817"/>
              <a:gd name="T8" fmla="*/ 2041 w 2041"/>
              <a:gd name="T9" fmla="*/ 0 h 817"/>
              <a:gd name="connsiteX0" fmla="*/ 0 w 9781"/>
              <a:gd name="connsiteY0" fmla="*/ 12604 h 12604"/>
              <a:gd name="connsiteX1" fmla="*/ 3557 w 9781"/>
              <a:gd name="connsiteY1" fmla="*/ 3718 h 12604"/>
              <a:gd name="connsiteX2" fmla="*/ 7555 w 9781"/>
              <a:gd name="connsiteY2" fmla="*/ 3167 h 12604"/>
              <a:gd name="connsiteX3" fmla="*/ 9780 w 9781"/>
              <a:gd name="connsiteY3" fmla="*/ 3167 h 12604"/>
              <a:gd name="connsiteX4" fmla="*/ 6942 w 9781"/>
              <a:gd name="connsiteY4" fmla="*/ 0 h 12604"/>
              <a:gd name="connsiteX0" fmla="*/ 0 w 10000"/>
              <a:gd name="connsiteY0" fmla="*/ 10000 h 10000"/>
              <a:gd name="connsiteX1" fmla="*/ 3637 w 10000"/>
              <a:gd name="connsiteY1" fmla="*/ 2950 h 10000"/>
              <a:gd name="connsiteX2" fmla="*/ 7724 w 10000"/>
              <a:gd name="connsiteY2" fmla="*/ 2513 h 10000"/>
              <a:gd name="connsiteX3" fmla="*/ 9999 w 10000"/>
              <a:gd name="connsiteY3" fmla="*/ 2513 h 10000"/>
              <a:gd name="connsiteX4" fmla="*/ 7097 w 10000"/>
              <a:gd name="connsiteY4" fmla="*/ 0 h 10000"/>
              <a:gd name="connsiteX0" fmla="*/ 0 w 7724"/>
              <a:gd name="connsiteY0" fmla="*/ 10000 h 10000"/>
              <a:gd name="connsiteX1" fmla="*/ 3637 w 7724"/>
              <a:gd name="connsiteY1" fmla="*/ 2950 h 10000"/>
              <a:gd name="connsiteX2" fmla="*/ 7724 w 7724"/>
              <a:gd name="connsiteY2" fmla="*/ 2513 h 10000"/>
              <a:gd name="connsiteX3" fmla="*/ 7097 w 7724"/>
              <a:gd name="connsiteY3" fmla="*/ 0 h 10000"/>
              <a:gd name="connsiteX0" fmla="*/ 0 w 9188"/>
              <a:gd name="connsiteY0" fmla="*/ 10000 h 10000"/>
              <a:gd name="connsiteX1" fmla="*/ 4709 w 9188"/>
              <a:gd name="connsiteY1" fmla="*/ 2950 h 10000"/>
              <a:gd name="connsiteX2" fmla="*/ 9188 w 9188"/>
              <a:gd name="connsiteY2" fmla="*/ 0 h 10000"/>
              <a:gd name="connsiteX0" fmla="*/ 0 w 10000"/>
              <a:gd name="connsiteY0" fmla="*/ 10000 h 10000"/>
              <a:gd name="connsiteX1" fmla="*/ 7209 w 10000"/>
              <a:gd name="connsiteY1" fmla="*/ 3639 h 10000"/>
              <a:gd name="connsiteX2" fmla="*/ 10000 w 10000"/>
              <a:gd name="connsiteY2" fmla="*/ 0 h 10000"/>
              <a:gd name="connsiteX0" fmla="*/ 0 w 9905"/>
              <a:gd name="connsiteY0" fmla="*/ 9725 h 9725"/>
              <a:gd name="connsiteX1" fmla="*/ 7209 w 9905"/>
              <a:gd name="connsiteY1" fmla="*/ 3364 h 9725"/>
              <a:gd name="connsiteX2" fmla="*/ 9905 w 9905"/>
              <a:gd name="connsiteY2" fmla="*/ 0 h 9725"/>
              <a:gd name="connsiteX0" fmla="*/ 0 w 9713"/>
              <a:gd name="connsiteY0" fmla="*/ 10106 h 10106"/>
              <a:gd name="connsiteX1" fmla="*/ 7278 w 9713"/>
              <a:gd name="connsiteY1" fmla="*/ 3565 h 10106"/>
              <a:gd name="connsiteX2" fmla="*/ 9713 w 9713"/>
              <a:gd name="connsiteY2" fmla="*/ 0 h 1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3" h="10106">
                <a:moveTo>
                  <a:pt x="0" y="10106"/>
                </a:moveTo>
                <a:lnTo>
                  <a:pt x="7278" y="3565"/>
                </a:lnTo>
                <a:lnTo>
                  <a:pt x="9713" y="0"/>
                </a:lnTo>
              </a:path>
            </a:pathLst>
          </a:custGeom>
          <a:noFill/>
          <a:ln w="31750">
            <a:solidFill>
              <a:schemeClr val="bg1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92118" y="1700410"/>
            <a:ext cx="1511300" cy="38048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uzel zdroje</a:t>
            </a: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V="1">
            <a:off x="2103418" y="1073026"/>
            <a:ext cx="1259152" cy="627383"/>
          </a:xfrm>
          <a:custGeom>
            <a:avLst/>
            <a:gdLst>
              <a:gd name="connsiteX0" fmla="*/ 0 w 865187"/>
              <a:gd name="connsiteY0" fmla="*/ 0 h 1439862"/>
              <a:gd name="connsiteX1" fmla="*/ 865187 w 865187"/>
              <a:gd name="connsiteY1" fmla="*/ 1439862 h 1439862"/>
              <a:gd name="connsiteX0" fmla="*/ 0 w 951156"/>
              <a:gd name="connsiteY0" fmla="*/ 0 h 1635247"/>
              <a:gd name="connsiteX1" fmla="*/ 951156 w 951156"/>
              <a:gd name="connsiteY1" fmla="*/ 1635247 h 163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1156" h="1635247">
                <a:moveTo>
                  <a:pt x="0" y="0"/>
                </a:moveTo>
                <a:cubicBezTo>
                  <a:pt x="288396" y="479954"/>
                  <a:pt x="662760" y="1155293"/>
                  <a:pt x="951156" y="1635247"/>
                </a:cubicBezTo>
              </a:path>
            </a:pathLst>
          </a:custGeom>
          <a:noFill/>
          <a:ln w="31750">
            <a:solidFill>
              <a:schemeClr val="bg1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956182" y="4293096"/>
            <a:ext cx="1867045" cy="688256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rozdílový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transformátor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 flipV="1">
            <a:off x="5652121" y="3645023"/>
            <a:ext cx="1304062" cy="648071"/>
          </a:xfrm>
          <a:prstGeom prst="line">
            <a:avLst/>
          </a:prstGeom>
          <a:noFill/>
          <a:ln w="3175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6732240" y="2441904"/>
            <a:ext cx="433421" cy="266370"/>
          </a:xfrm>
          <a:prstGeom prst="line">
            <a:avLst/>
          </a:prstGeom>
          <a:noFill/>
          <a:ln w="3175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165661" y="2441904"/>
            <a:ext cx="1867045" cy="996033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vybavovací relé s trvalým magnetem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3947022"/>
            <a:ext cx="3031087" cy="286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9" grpId="0" animBg="1"/>
      <p:bldP spid="38920" grpId="0" animBg="1"/>
      <p:bldP spid="38921" grpId="0" animBg="1"/>
      <p:bldP spid="38925" grpId="0" animBg="1"/>
      <p:bldP spid="38926" grpId="0" animBg="1"/>
      <p:bldP spid="3892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chrániče - živé části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78942" y="4509120"/>
            <a:ext cx="6768876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normálního stavu platí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okamžité hodnoty I</a:t>
            </a:r>
            <a:r>
              <a:rPr lang="cs-CZ" altLang="cs-CZ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</a:t>
            </a:r>
            <a:r>
              <a:rPr lang="cs-CZ" altLang="cs-CZ" sz="20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025" name="Text Box 41"/>
          <p:cNvSpPr txBox="1">
            <a:spLocks noChangeArrowheads="1"/>
          </p:cNvSpPr>
          <p:nvPr/>
        </p:nvSpPr>
        <p:spPr bwMode="auto">
          <a:xfrm>
            <a:off x="107504" y="5013176"/>
            <a:ext cx="8928100" cy="163121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dotyku na živou část se uzavře přes zem rozdílový proud I</a:t>
            </a:r>
            <a:r>
              <a:rPr lang="cs-CZ" altLang="cs-CZ" sz="20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neplatí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</a:t>
            </a:r>
            <a:r>
              <a:rPr lang="cs-CZ" altLang="cs-CZ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Proudový chránič tento rozdíl vyhodnotí a odpojí obvod v dostatečně rychlém čase.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daném případě chránič není základní ochrana, nezabraňuje dotyku na nebezpečnou živou část.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pouze doplňkovou ochranou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031" name="Group 47"/>
          <p:cNvGrpSpPr>
            <a:grpSpLocks/>
          </p:cNvGrpSpPr>
          <p:nvPr/>
        </p:nvGrpSpPr>
        <p:grpSpPr bwMode="auto">
          <a:xfrm>
            <a:off x="107950" y="1125017"/>
            <a:ext cx="7416800" cy="3240087"/>
            <a:chOff x="295" y="1344"/>
            <a:chExt cx="4672" cy="2041"/>
          </a:xfrm>
        </p:grpSpPr>
        <p:grpSp>
          <p:nvGrpSpPr>
            <p:cNvPr id="42030" name="Group 46"/>
            <p:cNvGrpSpPr>
              <a:grpSpLocks/>
            </p:cNvGrpSpPr>
            <p:nvPr/>
          </p:nvGrpSpPr>
          <p:grpSpPr bwMode="auto">
            <a:xfrm>
              <a:off x="295" y="1344"/>
              <a:ext cx="4672" cy="2041"/>
              <a:chOff x="295" y="1344"/>
              <a:chExt cx="4672" cy="2041"/>
            </a:xfrm>
          </p:grpSpPr>
          <p:grpSp>
            <p:nvGrpSpPr>
              <p:cNvPr id="42029" name="Group 45"/>
              <p:cNvGrpSpPr>
                <a:grpSpLocks/>
              </p:cNvGrpSpPr>
              <p:nvPr/>
            </p:nvGrpSpPr>
            <p:grpSpPr bwMode="auto">
              <a:xfrm>
                <a:off x="295" y="1344"/>
                <a:ext cx="4672" cy="2041"/>
                <a:chOff x="113" y="709"/>
                <a:chExt cx="4672" cy="2041"/>
              </a:xfrm>
            </p:grpSpPr>
            <p:grpSp>
              <p:nvGrpSpPr>
                <p:cNvPr id="42001" name="Group 17"/>
                <p:cNvGrpSpPr>
                  <a:grpSpLocks/>
                </p:cNvGrpSpPr>
                <p:nvPr/>
              </p:nvGrpSpPr>
              <p:grpSpPr bwMode="auto">
                <a:xfrm>
                  <a:off x="113" y="709"/>
                  <a:ext cx="4672" cy="2041"/>
                  <a:chOff x="113" y="799"/>
                  <a:chExt cx="4672" cy="2041"/>
                </a:xfrm>
              </p:grpSpPr>
              <p:grpSp>
                <p:nvGrpSpPr>
                  <p:cNvPr id="4199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3" y="799"/>
                    <a:ext cx="4672" cy="1633"/>
                    <a:chOff x="113" y="799"/>
                    <a:chExt cx="4672" cy="1633"/>
                  </a:xfrm>
                </p:grpSpPr>
                <p:pic>
                  <p:nvPicPr>
                    <p:cNvPr id="41988" name="Picture 4" descr="imag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3" y="799"/>
                      <a:ext cx="3810" cy="16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1998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3" y="799"/>
                      <a:ext cx="862" cy="163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4200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13" y="2432"/>
                    <a:ext cx="4672" cy="40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42010" name="Group 26"/>
                <p:cNvGrpSpPr>
                  <a:grpSpLocks/>
                </p:cNvGrpSpPr>
                <p:nvPr/>
              </p:nvGrpSpPr>
              <p:grpSpPr bwMode="auto">
                <a:xfrm>
                  <a:off x="657" y="1842"/>
                  <a:ext cx="227" cy="291"/>
                  <a:chOff x="657" y="1960"/>
                  <a:chExt cx="227" cy="291"/>
                </a:xfrm>
              </p:grpSpPr>
              <p:sp>
                <p:nvSpPr>
                  <p:cNvPr id="4199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770" y="2017"/>
                    <a:ext cx="0" cy="227"/>
                  </a:xfrm>
                  <a:prstGeom prst="line">
                    <a:avLst/>
                  </a:prstGeom>
                  <a:noFill/>
                  <a:ln w="22225">
                    <a:solidFill>
                      <a:srgbClr val="3333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4199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2251"/>
                    <a:ext cx="227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3333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4199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1960"/>
                    <a:ext cx="91" cy="91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sp>
            <p:nvSpPr>
              <p:cNvPr id="41997" name="Rectangle 13"/>
              <p:cNvSpPr>
                <a:spLocks noChangeArrowheads="1"/>
              </p:cNvSpPr>
              <p:nvPr/>
            </p:nvSpPr>
            <p:spPr bwMode="auto">
              <a:xfrm>
                <a:off x="3742" y="1616"/>
                <a:ext cx="273" cy="998"/>
              </a:xfrm>
              <a:prstGeom prst="rect">
                <a:avLst/>
              </a:prstGeom>
              <a:noFill/>
              <a:ln w="25400">
                <a:solidFill>
                  <a:schemeClr val="bg2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2012" name="Rectangle 28"/>
            <p:cNvSpPr>
              <a:spLocks noChangeArrowheads="1"/>
            </p:cNvSpPr>
            <p:nvPr/>
          </p:nvSpPr>
          <p:spPr bwMode="auto">
            <a:xfrm>
              <a:off x="509" y="1842"/>
              <a:ext cx="136" cy="6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>
              <a:off x="612" y="1842"/>
              <a:ext cx="0" cy="6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2026" name="Group 42"/>
          <p:cNvGrpSpPr>
            <a:grpSpLocks/>
          </p:cNvGrpSpPr>
          <p:nvPr/>
        </p:nvGrpSpPr>
        <p:grpSpPr bwMode="auto">
          <a:xfrm>
            <a:off x="5940425" y="1196975"/>
            <a:ext cx="1368425" cy="2952750"/>
            <a:chOff x="3742" y="754"/>
            <a:chExt cx="862" cy="1860"/>
          </a:xfrm>
        </p:grpSpPr>
        <p:sp>
          <p:nvSpPr>
            <p:cNvPr id="42002" name="Oval 18"/>
            <p:cNvSpPr>
              <a:spLocks noChangeArrowheads="1"/>
            </p:cNvSpPr>
            <p:nvPr/>
          </p:nvSpPr>
          <p:spPr bwMode="auto">
            <a:xfrm>
              <a:off x="4195" y="754"/>
              <a:ext cx="318" cy="31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2003" name="Line 19"/>
            <p:cNvSpPr>
              <a:spLocks noChangeShapeType="1"/>
            </p:cNvSpPr>
            <p:nvPr/>
          </p:nvSpPr>
          <p:spPr bwMode="auto">
            <a:xfrm>
              <a:off x="4341" y="1071"/>
              <a:ext cx="0" cy="6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 flipH="1">
              <a:off x="4014" y="1752"/>
              <a:ext cx="318" cy="8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>
              <a:off x="4332" y="1752"/>
              <a:ext cx="272" cy="8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22" name="Freeform 38"/>
            <p:cNvSpPr>
              <a:spLocks/>
            </p:cNvSpPr>
            <p:nvPr/>
          </p:nvSpPr>
          <p:spPr bwMode="auto">
            <a:xfrm>
              <a:off x="3742" y="1207"/>
              <a:ext cx="590" cy="273"/>
            </a:xfrm>
            <a:custGeom>
              <a:avLst/>
              <a:gdLst>
                <a:gd name="T0" fmla="*/ 590 w 590"/>
                <a:gd name="T1" fmla="*/ 0 h 273"/>
                <a:gd name="T2" fmla="*/ 272 w 590"/>
                <a:gd name="T3" fmla="*/ 273 h 273"/>
                <a:gd name="T4" fmla="*/ 0 w 590"/>
                <a:gd name="T5" fmla="*/ 137 h 273"/>
                <a:gd name="T6" fmla="*/ 45 w 590"/>
                <a:gd name="T7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273">
                  <a:moveTo>
                    <a:pt x="590" y="0"/>
                  </a:moveTo>
                  <a:lnTo>
                    <a:pt x="272" y="273"/>
                  </a:lnTo>
                  <a:lnTo>
                    <a:pt x="0" y="137"/>
                  </a:lnTo>
                  <a:lnTo>
                    <a:pt x="45" y="137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2024" name="Freeform 40"/>
          <p:cNvSpPr>
            <a:spLocks/>
          </p:cNvSpPr>
          <p:nvPr/>
        </p:nvSpPr>
        <p:spPr bwMode="auto">
          <a:xfrm>
            <a:off x="1042988" y="1628775"/>
            <a:ext cx="5761037" cy="2592388"/>
          </a:xfrm>
          <a:custGeom>
            <a:avLst/>
            <a:gdLst>
              <a:gd name="T0" fmla="*/ 3130 w 3629"/>
              <a:gd name="T1" fmla="*/ 408 h 1633"/>
              <a:gd name="T2" fmla="*/ 3357 w 3629"/>
              <a:gd name="T3" fmla="*/ 544 h 1633"/>
              <a:gd name="T4" fmla="*/ 3629 w 3629"/>
              <a:gd name="T5" fmla="*/ 318 h 1633"/>
              <a:gd name="T6" fmla="*/ 3629 w 3629"/>
              <a:gd name="T7" fmla="*/ 680 h 1633"/>
              <a:gd name="T8" fmla="*/ 3266 w 3629"/>
              <a:gd name="T9" fmla="*/ 1633 h 1633"/>
              <a:gd name="T10" fmla="*/ 0 w 3629"/>
              <a:gd name="T11" fmla="*/ 1633 h 1633"/>
              <a:gd name="T12" fmla="*/ 0 w 3629"/>
              <a:gd name="T13" fmla="*/ 0 h 1633"/>
              <a:gd name="T14" fmla="*/ 3085 w 3629"/>
              <a:gd name="T15" fmla="*/ 0 h 1633"/>
              <a:gd name="T16" fmla="*/ 3085 w 3629"/>
              <a:gd name="T17" fmla="*/ 91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29" h="1633">
                <a:moveTo>
                  <a:pt x="3130" y="408"/>
                </a:moveTo>
                <a:lnTo>
                  <a:pt x="3357" y="544"/>
                </a:lnTo>
                <a:lnTo>
                  <a:pt x="3629" y="318"/>
                </a:lnTo>
                <a:lnTo>
                  <a:pt x="3629" y="680"/>
                </a:lnTo>
                <a:lnTo>
                  <a:pt x="3266" y="1633"/>
                </a:lnTo>
                <a:lnTo>
                  <a:pt x="0" y="1633"/>
                </a:lnTo>
                <a:lnTo>
                  <a:pt x="0" y="0"/>
                </a:lnTo>
                <a:lnTo>
                  <a:pt x="3085" y="0"/>
                </a:lnTo>
                <a:lnTo>
                  <a:pt x="3085" y="91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468313" y="4149725"/>
            <a:ext cx="6983412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8" name="AutoShape 34"/>
          <p:cNvSpPr>
            <a:spLocks noChangeArrowheads="1"/>
          </p:cNvSpPr>
          <p:nvPr/>
        </p:nvSpPr>
        <p:spPr bwMode="auto">
          <a:xfrm>
            <a:off x="4067175" y="4005263"/>
            <a:ext cx="1081088" cy="144462"/>
          </a:xfrm>
          <a:prstGeom prst="leftArrow">
            <a:avLst>
              <a:gd name="adj1" fmla="val 50000"/>
              <a:gd name="adj2" fmla="val 1870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4859338" y="3573463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FF0000"/>
                </a:solidFill>
              </a:rPr>
              <a:t>I</a:t>
            </a:r>
            <a:r>
              <a:rPr lang="cs-CZ" altLang="cs-CZ" sz="2400" b="1" baseline="-2500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30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2024" grpId="0" animBg="1"/>
      <p:bldP spid="42009" grpId="0" animBg="1"/>
      <p:bldP spid="42018" grpId="0" animBg="1"/>
      <p:bldP spid="420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6632"/>
            <a:ext cx="8229600" cy="865188"/>
          </a:xfrm>
        </p:spPr>
        <p:txBody>
          <a:bodyPr/>
          <a:lstStyle/>
          <a:p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chrániče - neživé části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07950" y="5085184"/>
            <a:ext cx="8928100" cy="163121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průrazu na neživou část se uzavře přes zem (ochranný vodič) rozdílový proud I</a:t>
            </a:r>
            <a:r>
              <a:rPr lang="cs-CZ" altLang="cs-CZ" sz="20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neplatí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</a:t>
            </a:r>
            <a:r>
              <a:rPr lang="cs-CZ" altLang="cs-CZ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Proudový chránič tento rozdíl vyhodnotí a odpojí obvod v dostatečně rychlém čase.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daném případě je chránič základní ochranou, působí okamžitě při poruše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077" name="Group 45"/>
          <p:cNvGrpSpPr>
            <a:grpSpLocks/>
          </p:cNvGrpSpPr>
          <p:nvPr/>
        </p:nvGrpSpPr>
        <p:grpSpPr bwMode="auto">
          <a:xfrm>
            <a:off x="179388" y="1052513"/>
            <a:ext cx="7416800" cy="3313112"/>
            <a:chOff x="68" y="663"/>
            <a:chExt cx="4672" cy="2087"/>
          </a:xfrm>
        </p:grpSpPr>
        <p:pic>
          <p:nvPicPr>
            <p:cNvPr id="44042" name="Picture 10" descr="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663"/>
              <a:ext cx="3810" cy="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3878" y="663"/>
              <a:ext cx="862" cy="16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68" y="2251"/>
              <a:ext cx="4672" cy="49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468313" y="1916113"/>
            <a:ext cx="215900" cy="10080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250825" y="3644900"/>
            <a:ext cx="6983413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60" name="AutoShape 28"/>
          <p:cNvSpPr>
            <a:spLocks noChangeArrowheads="1"/>
          </p:cNvSpPr>
          <p:nvPr/>
        </p:nvSpPr>
        <p:spPr bwMode="auto">
          <a:xfrm>
            <a:off x="3851275" y="3500438"/>
            <a:ext cx="1081088" cy="144462"/>
          </a:xfrm>
          <a:prstGeom prst="leftArrow">
            <a:avLst>
              <a:gd name="adj1" fmla="val 50000"/>
              <a:gd name="adj2" fmla="val 1870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4932363" y="32131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FF0000"/>
                </a:solidFill>
              </a:rPr>
              <a:t>I</a:t>
            </a:r>
            <a:r>
              <a:rPr lang="cs-CZ" altLang="cs-CZ" sz="2400" b="1" baseline="-2500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4076" name="Group 44"/>
          <p:cNvGrpSpPr>
            <a:grpSpLocks/>
          </p:cNvGrpSpPr>
          <p:nvPr/>
        </p:nvGrpSpPr>
        <p:grpSpPr bwMode="auto">
          <a:xfrm>
            <a:off x="611188" y="1484313"/>
            <a:ext cx="5545137" cy="1974850"/>
            <a:chOff x="385" y="935"/>
            <a:chExt cx="3493" cy="1244"/>
          </a:xfrm>
        </p:grpSpPr>
        <p:grpSp>
          <p:nvGrpSpPr>
            <p:cNvPr id="44045" name="Group 13"/>
            <p:cNvGrpSpPr>
              <a:grpSpLocks/>
            </p:cNvGrpSpPr>
            <p:nvPr/>
          </p:nvGrpSpPr>
          <p:grpSpPr bwMode="auto">
            <a:xfrm>
              <a:off x="612" y="1796"/>
              <a:ext cx="227" cy="291"/>
              <a:chOff x="657" y="1960"/>
              <a:chExt cx="227" cy="291"/>
            </a:xfrm>
          </p:grpSpPr>
          <p:sp>
            <p:nvSpPr>
              <p:cNvPr id="44046" name="Line 14"/>
              <p:cNvSpPr>
                <a:spLocks noChangeShapeType="1"/>
              </p:cNvSpPr>
              <p:nvPr/>
            </p:nvSpPr>
            <p:spPr bwMode="auto">
              <a:xfrm>
                <a:off x="770" y="2017"/>
                <a:ext cx="0" cy="227"/>
              </a:xfrm>
              <a:prstGeom prst="line">
                <a:avLst/>
              </a:prstGeom>
              <a:noFill/>
              <a:ln w="222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047" name="Line 15"/>
              <p:cNvSpPr>
                <a:spLocks noChangeShapeType="1"/>
              </p:cNvSpPr>
              <p:nvPr/>
            </p:nvSpPr>
            <p:spPr bwMode="auto">
              <a:xfrm>
                <a:off x="657" y="2251"/>
                <a:ext cx="227" cy="0"/>
              </a:xfrm>
              <a:prstGeom prst="line">
                <a:avLst/>
              </a:prstGeom>
              <a:noFill/>
              <a:ln w="222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048" name="Oval 16"/>
              <p:cNvSpPr>
                <a:spLocks noChangeArrowheads="1"/>
              </p:cNvSpPr>
              <p:nvPr/>
            </p:nvSpPr>
            <p:spPr bwMode="auto">
              <a:xfrm>
                <a:off x="725" y="1960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4049" name="Rectangle 17"/>
            <p:cNvSpPr>
              <a:spLocks noChangeArrowheads="1"/>
            </p:cNvSpPr>
            <p:nvPr/>
          </p:nvSpPr>
          <p:spPr bwMode="auto">
            <a:xfrm>
              <a:off x="3560" y="935"/>
              <a:ext cx="273" cy="998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4051" name="Line 19"/>
            <p:cNvSpPr>
              <a:spLocks noChangeShapeType="1"/>
            </p:cNvSpPr>
            <p:nvPr/>
          </p:nvSpPr>
          <p:spPr bwMode="auto">
            <a:xfrm>
              <a:off x="385" y="1161"/>
              <a:ext cx="0" cy="6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4071" name="Group 39"/>
            <p:cNvGrpSpPr>
              <a:grpSpLocks/>
            </p:cNvGrpSpPr>
            <p:nvPr/>
          </p:nvGrpSpPr>
          <p:grpSpPr bwMode="auto">
            <a:xfrm>
              <a:off x="3651" y="1888"/>
              <a:ext cx="227" cy="291"/>
              <a:chOff x="657" y="1960"/>
              <a:chExt cx="227" cy="291"/>
            </a:xfrm>
          </p:grpSpPr>
          <p:sp>
            <p:nvSpPr>
              <p:cNvPr id="44072" name="Line 40"/>
              <p:cNvSpPr>
                <a:spLocks noChangeShapeType="1"/>
              </p:cNvSpPr>
              <p:nvPr/>
            </p:nvSpPr>
            <p:spPr bwMode="auto">
              <a:xfrm>
                <a:off x="770" y="2017"/>
                <a:ext cx="0" cy="227"/>
              </a:xfrm>
              <a:prstGeom prst="line">
                <a:avLst/>
              </a:prstGeom>
              <a:noFill/>
              <a:ln w="222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073" name="Line 41"/>
              <p:cNvSpPr>
                <a:spLocks noChangeShapeType="1"/>
              </p:cNvSpPr>
              <p:nvPr/>
            </p:nvSpPr>
            <p:spPr bwMode="auto">
              <a:xfrm>
                <a:off x="657" y="2251"/>
                <a:ext cx="227" cy="0"/>
              </a:xfrm>
              <a:prstGeom prst="line">
                <a:avLst/>
              </a:prstGeom>
              <a:noFill/>
              <a:ln w="222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074" name="Oval 42"/>
              <p:cNvSpPr>
                <a:spLocks noChangeArrowheads="1"/>
              </p:cNvSpPr>
              <p:nvPr/>
            </p:nvSpPr>
            <p:spPr bwMode="auto">
              <a:xfrm>
                <a:off x="725" y="1960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4075" name="Oval 43"/>
            <p:cNvSpPr>
              <a:spLocks noChangeArrowheads="1"/>
            </p:cNvSpPr>
            <p:nvPr/>
          </p:nvSpPr>
          <p:spPr bwMode="auto">
            <a:xfrm>
              <a:off x="3516" y="1813"/>
              <a:ext cx="90" cy="9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07950" y="4541058"/>
            <a:ext cx="5184775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normálního stavu platí I</a:t>
            </a:r>
            <a:r>
              <a:rPr lang="cs-CZ" altLang="cs-CZ" sz="20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I</a:t>
            </a:r>
            <a:r>
              <a:rPr lang="cs-CZ" altLang="cs-CZ" sz="20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079" name="Freeform 47"/>
          <p:cNvSpPr>
            <a:spLocks/>
          </p:cNvSpPr>
          <p:nvPr/>
        </p:nvSpPr>
        <p:spPr bwMode="auto">
          <a:xfrm>
            <a:off x="5795963" y="1484313"/>
            <a:ext cx="144462" cy="215900"/>
          </a:xfrm>
          <a:custGeom>
            <a:avLst/>
            <a:gdLst>
              <a:gd name="T0" fmla="*/ 0 w 91"/>
              <a:gd name="T1" fmla="*/ 136 h 136"/>
              <a:gd name="T2" fmla="*/ 46 w 91"/>
              <a:gd name="T3" fmla="*/ 45 h 136"/>
              <a:gd name="T4" fmla="*/ 46 w 91"/>
              <a:gd name="T5" fmla="*/ 90 h 136"/>
              <a:gd name="T6" fmla="*/ 91 w 91"/>
              <a:gd name="T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136">
                <a:moveTo>
                  <a:pt x="0" y="136"/>
                </a:moveTo>
                <a:lnTo>
                  <a:pt x="46" y="45"/>
                </a:lnTo>
                <a:lnTo>
                  <a:pt x="46" y="90"/>
                </a:lnTo>
                <a:lnTo>
                  <a:pt x="91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80" name="Freeform 48"/>
          <p:cNvSpPr>
            <a:spLocks/>
          </p:cNvSpPr>
          <p:nvPr/>
        </p:nvSpPr>
        <p:spPr bwMode="auto">
          <a:xfrm>
            <a:off x="1042988" y="1412875"/>
            <a:ext cx="5113337" cy="2303463"/>
          </a:xfrm>
          <a:custGeom>
            <a:avLst/>
            <a:gdLst>
              <a:gd name="T0" fmla="*/ 3130 w 3221"/>
              <a:gd name="T1" fmla="*/ 0 h 1451"/>
              <a:gd name="T2" fmla="*/ 3221 w 3221"/>
              <a:gd name="T3" fmla="*/ 0 h 1451"/>
              <a:gd name="T4" fmla="*/ 3221 w 3221"/>
              <a:gd name="T5" fmla="*/ 1451 h 1451"/>
              <a:gd name="T6" fmla="*/ 0 w 3221"/>
              <a:gd name="T7" fmla="*/ 1451 h 1451"/>
              <a:gd name="T8" fmla="*/ 0 w 3221"/>
              <a:gd name="T9" fmla="*/ 136 h 1451"/>
              <a:gd name="T10" fmla="*/ 2813 w 3221"/>
              <a:gd name="T11" fmla="*/ 136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21" h="1451">
                <a:moveTo>
                  <a:pt x="3130" y="0"/>
                </a:moveTo>
                <a:lnTo>
                  <a:pt x="3221" y="0"/>
                </a:lnTo>
                <a:lnTo>
                  <a:pt x="3221" y="1451"/>
                </a:lnTo>
                <a:lnTo>
                  <a:pt x="0" y="1451"/>
                </a:lnTo>
                <a:lnTo>
                  <a:pt x="0" y="136"/>
                </a:lnTo>
                <a:lnTo>
                  <a:pt x="2813" y="13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50" grpId="0" animBg="1"/>
      <p:bldP spid="44059" grpId="0" animBg="1"/>
      <p:bldP spid="44060" grpId="0" animBg="1"/>
      <p:bldP spid="44061" grpId="0"/>
      <p:bldP spid="44079" grpId="0" animBg="1"/>
      <p:bldP spid="440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74638"/>
            <a:ext cx="8928100" cy="777875"/>
          </a:xfrm>
        </p:spPr>
        <p:txBody>
          <a:bodyPr/>
          <a:lstStyle/>
          <a:p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a základní parametry</a:t>
            </a:r>
            <a:endParaRPr lang="cs-CZ" altLang="cs-CZ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7950" y="2780928"/>
            <a:ext cx="8928100" cy="225791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>
            <a:lvl1pPr marL="715963" indent="-715963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tabLst>
                <a:tab pos="450850" algn="l"/>
              </a:tabLst>
            </a:pPr>
            <a:r>
              <a:rPr lang="cs-CZ" altLang="cs-CZ" sz="2200" b="1" dirty="0" err="1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cs-CZ" altLang="cs-CZ" sz="2200" b="1" baseline="-25000" dirty="0" err="1">
                <a:solidFill>
                  <a:srgbClr val="000000"/>
                </a:solidFill>
                <a:cs typeface="Arial" panose="020B0604020202020204" pitchFamily="34" charset="0"/>
              </a:rPr>
              <a:t>∆n</a:t>
            </a:r>
            <a:r>
              <a:rPr lang="cs-CZ" altLang="cs-CZ" sz="2200" b="1" dirty="0">
                <a:solidFill>
                  <a:srgbClr val="000000"/>
                </a:solidFill>
                <a:cs typeface="Arial" panose="020B0604020202020204" pitchFamily="34" charset="0"/>
              </a:rPr>
              <a:t> 	- </a:t>
            </a:r>
            <a:r>
              <a:rPr lang="cs-CZ" altLang="cs-CZ" sz="2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cs-CZ" altLang="cs-CZ" sz="22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jmenovitý </a:t>
            </a:r>
            <a:r>
              <a:rPr lang="cs-CZ" altLang="cs-CZ" sz="2200" b="1" u="sng" dirty="0">
                <a:solidFill>
                  <a:srgbClr val="000000"/>
                </a:solidFill>
                <a:cs typeface="Arial" panose="020B0604020202020204" pitchFamily="34" charset="0"/>
              </a:rPr>
              <a:t>rozdílový (reziduální) proud</a:t>
            </a:r>
            <a:r>
              <a:rPr lang="cs-CZ" altLang="cs-CZ" sz="22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(citlivost chrániče)</a:t>
            </a:r>
            <a:endParaRPr lang="cs-CZ" altLang="cs-CZ" sz="2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tabLst>
                <a:tab pos="450850" algn="l"/>
              </a:tabLst>
            </a:pPr>
            <a:r>
              <a:rPr lang="cs-CZ" altLang="cs-CZ" sz="2200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cs-CZ" altLang="cs-CZ" sz="2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	při daném rozdílu proudů chránič zapůsobí (např. 30mA)</a:t>
            </a:r>
          </a:p>
          <a:p>
            <a:pPr marL="631825" indent="-631825">
              <a:spcBef>
                <a:spcPts val="1200"/>
              </a:spcBef>
              <a:tabLst>
                <a:tab pos="450850" algn="l"/>
              </a:tabLst>
            </a:pPr>
            <a:r>
              <a:rPr lang="cs-CZ" altLang="cs-CZ" sz="2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cs-CZ" altLang="cs-CZ" sz="2200" b="1" baseline="-25000" dirty="0" smtClean="0">
                <a:solidFill>
                  <a:srgbClr val="000000"/>
                </a:solidFill>
                <a:cs typeface="Arial" panose="020B0604020202020204" pitchFamily="34" charset="0"/>
              </a:rPr>
              <a:t>n</a:t>
            </a:r>
            <a:r>
              <a:rPr lang="cs-CZ" altLang="cs-CZ" sz="2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	-	</a:t>
            </a:r>
            <a:r>
              <a:rPr lang="cs-CZ" altLang="cs-CZ" sz="22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jmenovitý proud</a:t>
            </a:r>
            <a:r>
              <a:rPr lang="cs-CZ" altLang="cs-CZ" sz="2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631825" indent="-631825">
              <a:tabLst>
                <a:tab pos="450850" algn="l"/>
              </a:tabLst>
            </a:pPr>
            <a:r>
              <a:rPr lang="cs-CZ" altLang="cs-CZ" sz="2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maximální proud, který může chráničem trvale procházet s ohledem na oteplení a který může chránič bezpečně vypnout (např. 20A)</a:t>
            </a:r>
            <a:endParaRPr lang="cs-CZ" altLang="cs-CZ" sz="2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07950" y="5176471"/>
            <a:ext cx="8928100" cy="108836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>
            <a:lvl1pPr marL="715963" indent="-715963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1825" indent="-631825">
              <a:tabLst>
                <a:tab pos="450850" algn="l"/>
                <a:tab pos="4572000" algn="l"/>
              </a:tabLst>
            </a:pPr>
            <a:r>
              <a:rPr lang="cs-CZ" altLang="cs-CZ" sz="22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cs-CZ" altLang="cs-CZ" sz="2200" b="1" baseline="-25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nc</a:t>
            </a:r>
            <a:r>
              <a:rPr lang="cs-CZ" altLang="cs-CZ" sz="2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-	</a:t>
            </a:r>
            <a:r>
              <a:rPr lang="cs-CZ" altLang="cs-CZ" sz="22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jmenovitý zkratový proud</a:t>
            </a:r>
            <a:endParaRPr lang="cs-CZ" altLang="cs-CZ" sz="2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31825" indent="-631825">
              <a:tabLst>
                <a:tab pos="450850" algn="l"/>
                <a:tab pos="4572000" algn="l"/>
              </a:tabLst>
            </a:pPr>
            <a:r>
              <a:rPr lang="cs-CZ" altLang="cs-CZ" sz="2200" b="1" dirty="0">
                <a:solidFill>
                  <a:srgbClr val="000000"/>
                </a:solidFill>
                <a:cs typeface="Arial" panose="020B0604020202020204" pitchFamily="34" charset="0"/>
              </a:rPr>
              <a:t>	* maximální proud, který může chráničem </a:t>
            </a:r>
            <a:r>
              <a:rPr lang="cs-CZ" altLang="cs-CZ" sz="2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omezenou dobu procházet, </a:t>
            </a:r>
            <a:r>
              <a:rPr lang="cs-CZ" altLang="cs-CZ" sz="22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cs-CZ" altLang="cs-CZ" sz="2200" b="1" baseline="-25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nc</a:t>
            </a:r>
            <a:r>
              <a:rPr lang="cs-CZ" altLang="cs-CZ" sz="2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200" b="1" dirty="0">
                <a:solidFill>
                  <a:srgbClr val="000000"/>
                </a:solidFill>
                <a:cs typeface="Arial" panose="020B0604020202020204" pitchFamily="34" charset="0"/>
              </a:rPr>
              <a:t>= </a:t>
            </a:r>
            <a:r>
              <a:rPr lang="cs-CZ" altLang="cs-CZ" sz="2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(6 nebo 10) kA</a:t>
            </a:r>
            <a:endParaRPr lang="cs-CZ" altLang="cs-CZ" sz="2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730" y="6021288"/>
            <a:ext cx="301466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0350" y="1149597"/>
            <a:ext cx="8928100" cy="16115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>
            <a:lvl1pPr marL="715963" indent="-715963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tabLst>
                <a:tab pos="450850" algn="l"/>
              </a:tabLst>
            </a:pPr>
            <a:r>
              <a:rPr lang="cs-CZ" altLang="cs-CZ" sz="20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Rozdělení podle principu a působení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</a:p>
          <a:p>
            <a:pPr marL="271463" indent="-271463"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 	základní (klasické) - základní funkce vypnutí při překročení vybavovacího proudu </a:t>
            </a:r>
          </a:p>
          <a:p>
            <a:pPr marL="271463" indent="-271463"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	digitální - napěťově nezávislý + digitální funkce (signalizace stavu a příčina vypnutí)</a:t>
            </a:r>
            <a:endParaRPr lang="cs-CZ" altLang="cs-CZ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5900" y="115888"/>
            <a:ext cx="8748588" cy="841147"/>
          </a:xfrm>
        </p:spPr>
        <p:txBody>
          <a:bodyPr/>
          <a:lstStyle/>
          <a:p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- průběh rozdílového proudu</a:t>
            </a:r>
            <a:endParaRPr lang="cs-CZ" altLang="cs-CZ" sz="36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15900" y="880149"/>
            <a:ext cx="8928100" cy="11191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>
            <a:lvl1pPr marL="715963" indent="-715963" defTabSz="1166813"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 defTabSz="1166813"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 defTabSz="1166813"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166813"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166813"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166813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166813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166813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166813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3946525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41338" indent="-541338">
              <a:tabLst>
                <a:tab pos="722313" algn="l"/>
                <a:tab pos="3946525" algn="l"/>
                <a:tab pos="5738813" algn="l"/>
              </a:tabLst>
            </a:pPr>
            <a:r>
              <a:rPr lang="cs-CZ" altLang="cs-CZ" sz="2200" b="1" dirty="0">
                <a:solidFill>
                  <a:srgbClr val="000000"/>
                </a:solidFill>
                <a:cs typeface="Arial" panose="020B0604020202020204" pitchFamily="34" charset="0"/>
              </a:rPr>
              <a:t>AC </a:t>
            </a:r>
            <a:r>
              <a:rPr lang="cs-CZ" altLang="cs-CZ" sz="2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-	</a:t>
            </a:r>
            <a:r>
              <a:rPr lang="cs-CZ" altLang="cs-CZ" sz="22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reaguje pouze na </a:t>
            </a:r>
            <a:r>
              <a:rPr lang="cs-CZ" altLang="cs-CZ" sz="2200" b="1" u="sng" dirty="0">
                <a:solidFill>
                  <a:srgbClr val="000000"/>
                </a:solidFill>
                <a:cs typeface="Arial" panose="020B0604020202020204" pitchFamily="34" charset="0"/>
              </a:rPr>
              <a:t>střídavé rozdílové proudy</a:t>
            </a:r>
            <a:r>
              <a:rPr lang="cs-CZ" altLang="cs-CZ" sz="2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541338" indent="-541338">
              <a:tabLst>
                <a:tab pos="722313" algn="l"/>
                <a:tab pos="3946525" algn="l"/>
                <a:tab pos="5738813" algn="l"/>
              </a:tabLst>
            </a:pP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*	klasické 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střídavé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sítě	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	–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označení</a:t>
            </a:r>
          </a:p>
          <a:p>
            <a:pPr marL="541338" indent="-541338">
              <a:tabLst>
                <a:tab pos="722313" algn="l"/>
                <a:tab pos="3946525" algn="l"/>
                <a:tab pos="57388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	Běžné zásuvky pro spotřebiče bez elektronické regulace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5900" y="1988840"/>
            <a:ext cx="8928100" cy="17346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2313" indent="-722313">
              <a:tabLst>
                <a:tab pos="541338" algn="l"/>
                <a:tab pos="5738813" algn="l"/>
              </a:tabLst>
            </a:pPr>
            <a:r>
              <a:rPr lang="cs-CZ" altLang="cs-CZ" sz="2200" b="1" dirty="0">
                <a:solidFill>
                  <a:srgbClr val="000000"/>
                </a:solidFill>
                <a:cs typeface="Arial" panose="020B0604020202020204" pitchFamily="34" charset="0"/>
              </a:rPr>
              <a:t>A 	- </a:t>
            </a:r>
            <a:r>
              <a:rPr lang="cs-CZ" altLang="cs-CZ" sz="2200" b="1" u="sng" dirty="0">
                <a:solidFill>
                  <a:srgbClr val="000000"/>
                </a:solidFill>
                <a:cs typeface="Arial" panose="020B0604020202020204" pitchFamily="34" charset="0"/>
              </a:rPr>
              <a:t>reaguje na střídavé a pulsující </a:t>
            </a:r>
            <a:r>
              <a:rPr lang="cs-CZ" altLang="cs-CZ" sz="22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stejnosměrné rozdílové proudy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(spotřebič odebírá ze sítě i pulsující stejnosměrnou složku a malý podíl ustálené stejnosměrné složky)</a:t>
            </a:r>
          </a:p>
          <a:p>
            <a:pPr marL="722313" indent="-722313">
              <a:tabLst>
                <a:tab pos="541338" algn="l"/>
                <a:tab pos="5738813" algn="l"/>
              </a:tabLst>
            </a:pP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Jednofázové spotřebiče s elektronickou regulací -</a:t>
            </a:r>
          </a:p>
          <a:p>
            <a:pPr marL="722313" indent="-722313">
              <a:tabLst>
                <a:tab pos="541338" algn="l"/>
                <a:tab pos="5738813" algn="l"/>
              </a:tabLst>
            </a:pP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1052736"/>
            <a:ext cx="1214437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2922176"/>
            <a:ext cx="121443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1" y="3433484"/>
            <a:ext cx="2160241" cy="3369673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123728" y="3356992"/>
            <a:ext cx="5040559" cy="9960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tabLst>
                <a:tab pos="57388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Konstrukční rozdíl mezi chrániči A a AC - použité magnetické jádro rozdílového transformátoru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252" y="3723537"/>
            <a:ext cx="2078124" cy="3062499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67744" y="5717995"/>
            <a:ext cx="4612884" cy="90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>
            <a:lvl1pPr marL="981075" indent="-981075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0463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9850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9238"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  <a:tab pos="573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tabLst>
                <a:tab pos="5738813" algn="l"/>
              </a:tabLst>
            </a:pPr>
            <a:r>
              <a:rPr lang="cs-CZ" altLang="cs-CZ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Chránič AC nezapůsobí při </a:t>
            </a:r>
            <a:r>
              <a:rPr lang="cs-CZ" altLang="cs-CZ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pulzující stejnosměrné složce </a:t>
            </a:r>
            <a:r>
              <a:rPr lang="cs-CZ" altLang="cs-CZ" b="1" dirty="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nutnost snížení remanentní indukce magnetického jádra </a:t>
            </a:r>
            <a:endParaRPr lang="cs-CZ" altLang="cs-CZ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2123728" y="4215817"/>
            <a:ext cx="1152128" cy="15021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3294037" y="4483831"/>
            <a:ext cx="5310411" cy="1234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3084</TotalTime>
  <Words>1497</Words>
  <Application>Microsoft Office PowerPoint</Application>
  <PresentationFormat>Předvádění na obrazovce (4:3)</PresentationFormat>
  <Paragraphs>163</Paragraphs>
  <Slides>33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Comic Sans MS</vt:lpstr>
      <vt:lpstr>Garamond</vt:lpstr>
      <vt:lpstr>Symbol</vt:lpstr>
      <vt:lpstr>Wingdings</vt:lpstr>
      <vt:lpstr>Proudění</vt:lpstr>
      <vt:lpstr>Proudové chrániče - RCD zdroj - Proudové chrániče, www.eaton.cz</vt:lpstr>
      <vt:lpstr>Význam proudového chrániče</vt:lpstr>
      <vt:lpstr>Význam proudového chrániče - účinky proudu</vt:lpstr>
      <vt:lpstr>Princip a funkce chrániče</vt:lpstr>
      <vt:lpstr>Princip chrániče</vt:lpstr>
      <vt:lpstr>Princip chrániče - živé části</vt:lpstr>
      <vt:lpstr>Princip chrániče - neživé části</vt:lpstr>
      <vt:lpstr>Rozdělení a základní parametry</vt:lpstr>
      <vt:lpstr>Rozdělení - průběh rozdílového proudu</vt:lpstr>
      <vt:lpstr>Rozdělení - průběh rozdílového proudu</vt:lpstr>
      <vt:lpstr>Porovnání proudových chráničů</vt:lpstr>
      <vt:lpstr>Proudový chránič typu B</vt:lpstr>
      <vt:lpstr>Vypínací charakteristiky a selektivita</vt:lpstr>
      <vt:lpstr>Rozdělení podle časového působení</vt:lpstr>
      <vt:lpstr>Provedení proudových chráničů</vt:lpstr>
      <vt:lpstr>Kombinovaný jistič-chránič - popis</vt:lpstr>
      <vt:lpstr>Kombinovaný proudový chránič bez středního vodiče</vt:lpstr>
      <vt:lpstr>Provedení proudových chráničů</vt:lpstr>
      <vt:lpstr>Digitální proudové chrániče</vt:lpstr>
      <vt:lpstr>Porovnání klasického a digitálního chrániče, omezení nežádoucího vypnutí</vt:lpstr>
      <vt:lpstr>Prezentace aplikace PowerPoint</vt:lpstr>
      <vt:lpstr>AFDD - Ochrana proti požáru (video)</vt:lpstr>
      <vt:lpstr>Podélný a příčný oblouku</vt:lpstr>
      <vt:lpstr>Podélný oblouk- 90% poruch</vt:lpstr>
      <vt:lpstr>AFDD - Ochrana proti požáru</vt:lpstr>
      <vt:lpstr>Působení ochran při oblouku (zdroj eaton.com/cz/livesafe)</vt:lpstr>
      <vt:lpstr>Ochrana proti požáru (zdroj EATONTour 2016)</vt:lpstr>
      <vt:lpstr>Ochrana proti požáru (zdroj EATONTour 2016)</vt:lpstr>
      <vt:lpstr>Princip ochrany (zdroj eaton.com/cz/livesafe)</vt:lpstr>
      <vt:lpstr>Princip ochrany</vt:lpstr>
      <vt:lpstr>Princip ochrany(zdroj EATONTour 2016)</vt:lpstr>
      <vt:lpstr>Princip ochrany(zdroj EATONTour 2016)</vt:lpstr>
      <vt:lpstr>Zapojení (zdroj EATON 2022)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Proudové chrániče</dc:title>
  <dc:creator>pe</dc:creator>
  <cp:lastModifiedBy>Ivo Petricek</cp:lastModifiedBy>
  <cp:revision>191</cp:revision>
  <dcterms:created xsi:type="dcterms:W3CDTF">2006-10-05T04:21:07Z</dcterms:created>
  <dcterms:modified xsi:type="dcterms:W3CDTF">2024-10-11T06:32:23Z</dcterms:modified>
</cp:coreProperties>
</file>