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handoutMasterIdLst>
    <p:handoutMasterId r:id="rId23"/>
  </p:handoutMasterIdLst>
  <p:sldIdLst>
    <p:sldId id="256" r:id="rId2"/>
    <p:sldId id="257" r:id="rId3"/>
    <p:sldId id="258" r:id="rId4"/>
    <p:sldId id="261" r:id="rId5"/>
    <p:sldId id="280" r:id="rId6"/>
    <p:sldId id="260" r:id="rId7"/>
    <p:sldId id="271" r:id="rId8"/>
    <p:sldId id="262" r:id="rId9"/>
    <p:sldId id="263" r:id="rId10"/>
    <p:sldId id="272" r:id="rId11"/>
    <p:sldId id="264" r:id="rId12"/>
    <p:sldId id="273" r:id="rId13"/>
    <p:sldId id="266" r:id="rId14"/>
    <p:sldId id="274" r:id="rId15"/>
    <p:sldId id="278" r:id="rId16"/>
    <p:sldId id="275" r:id="rId17"/>
    <p:sldId id="279" r:id="rId18"/>
    <p:sldId id="281" r:id="rId19"/>
    <p:sldId id="267" r:id="rId20"/>
    <p:sldId id="276" r:id="rId21"/>
    <p:sldId id="268" r:id="rId22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20" y="8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199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E3376D-ACC5-4DB7-BA86-5F35A1BC3001}" type="datetimeFigureOut">
              <a:rPr lang="cs-CZ" smtClean="0"/>
              <a:t>09.08.2022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F0351A-DBCB-4AB5-886C-6A24192FC6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87540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41987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4198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98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99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99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99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41993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994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4199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cs-CZ" altLang="cs-CZ" noProof="0" smtClean="0"/>
              <a:t>Klepnutím lze upravit styl předlohy nadpisů.</a:t>
            </a:r>
          </a:p>
        </p:txBody>
      </p:sp>
      <p:sp>
        <p:nvSpPr>
          <p:cNvPr id="4199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cs-CZ" altLang="cs-CZ" noProof="0" smtClean="0"/>
              <a:t>Klepnutím lze upravit styl předlohy podnadpisů.</a:t>
            </a:r>
          </a:p>
        </p:txBody>
      </p:sp>
      <p:sp>
        <p:nvSpPr>
          <p:cNvPr id="41997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1998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1999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ED9D3D4-1CE1-40CE-8C5F-82BEB5D750CF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4B95306-E8D8-4193-B283-DE8C249D6A5F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23106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89F906A-B69F-4B3B-8562-B93AE1016D0F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41040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53F9C8E-4661-4EBB-88E6-65BE75E4585B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23089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06068E8-2287-4E6E-BD29-81ADDFF881EA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99908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C0E5D9C-62A9-44AF-AAB5-E9B52FCBEC28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57058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705A2DC-91DA-49F8-99DC-9B80E1220D6A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50761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BFC4EF3-10B2-4F62-949D-EFFE588C03B1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38657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2F5498A-599D-4D2C-B97B-7AB8AE129AFA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4934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9210B62-E4AD-4E51-BD0C-0076E75D16EB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20871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1001B81-E799-4B81-B3DD-0D9647946438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08103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cs-CZ" altLang="cs-CZ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B8094462-FAE9-4F00-8DCE-B228C2B419E6}" type="slidenum">
              <a:rPr lang="cs-CZ" altLang="cs-CZ"/>
              <a:pPr/>
              <a:t>‹#›</a:t>
            </a:fld>
            <a:endParaRPr lang="cs-CZ" altLang="cs-CZ"/>
          </a:p>
        </p:txBody>
      </p:sp>
      <p:grpSp>
        <p:nvGrpSpPr>
          <p:cNvPr id="40964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40965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40966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967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968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969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970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40971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0972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40973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4097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panose="020B0604020202020204" pitchFamily="34" charset="0"/>
              </a:defRPr>
            </a:lvl1pPr>
          </a:lstStyle>
          <a:p>
            <a:endParaRPr lang="cs-CZ" altLang="cs-CZ"/>
          </a:p>
        </p:txBody>
      </p:sp>
      <p:sp>
        <p:nvSpPr>
          <p:cNvPr id="4097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kupina 8"/>
          <p:cNvGrpSpPr/>
          <p:nvPr/>
        </p:nvGrpSpPr>
        <p:grpSpPr>
          <a:xfrm>
            <a:off x="-23769" y="-17156"/>
            <a:ext cx="9152888" cy="6875156"/>
            <a:chOff x="-8888" y="10229"/>
            <a:chExt cx="9152888" cy="6875156"/>
          </a:xfrm>
        </p:grpSpPr>
        <p:pic>
          <p:nvPicPr>
            <p:cNvPr id="6" name="Obrázek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8888" y="1052737"/>
              <a:ext cx="9152888" cy="5832648"/>
            </a:xfrm>
            <a:prstGeom prst="rect">
              <a:avLst/>
            </a:prstGeom>
          </p:spPr>
        </p:pic>
        <p:pic>
          <p:nvPicPr>
            <p:cNvPr id="7" name="Obrázek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64" y="10229"/>
              <a:ext cx="3752350" cy="1330539"/>
            </a:xfrm>
            <a:prstGeom prst="rect">
              <a:avLst/>
            </a:prstGeom>
          </p:spPr>
        </p:pic>
      </p:grp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8402" y="4293096"/>
            <a:ext cx="8958094" cy="2520255"/>
          </a:xfrm>
          <a:solidFill>
            <a:schemeClr val="tx1">
              <a:alpha val="48000"/>
            </a:schemeClr>
          </a:solidFill>
        </p:spPr>
        <p:txBody>
          <a:bodyPr/>
          <a:lstStyle/>
          <a:p>
            <a:r>
              <a:rPr lang="cs-CZ" altLang="cs-CZ" u="sng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Výkonové jističe nízkého </a:t>
            </a:r>
            <a:r>
              <a:rPr lang="cs-CZ" altLang="cs-CZ" u="sng" dirty="0" smtClean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napětí - MCCB</a:t>
            </a:r>
            <a:endParaRPr lang="cs-CZ" altLang="cs-CZ" u="sng" dirty="0">
              <a:solidFill>
                <a:schemeClr val="bg1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764566" y="44624"/>
            <a:ext cx="5343938" cy="1296144"/>
          </a:xfrm>
          <a:prstGeom prst="rect">
            <a:avLst/>
          </a:prstGeom>
          <a:solidFill>
            <a:schemeClr val="tx1">
              <a:alpha val="78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60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r>
              <a:rPr lang="cs-CZ" altLang="cs-CZ" sz="2800" u="sng" dirty="0" smtClean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Pro účel výuky vybrán výkonový jistič NZM</a:t>
            </a:r>
            <a:endParaRPr lang="cs-CZ" altLang="cs-CZ" sz="2800" u="sng" dirty="0">
              <a:solidFill>
                <a:schemeClr val="bg1"/>
              </a:solidFill>
              <a:effectLst/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30622"/>
            <a:ext cx="4896544" cy="6594393"/>
          </a:xfrm>
          <a:prstGeom prst="rect">
            <a:avLst/>
          </a:prstGeom>
        </p:spPr>
      </p:pic>
      <p:sp>
        <p:nvSpPr>
          <p:cNvPr id="512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211960" y="130622"/>
            <a:ext cx="4781962" cy="2218258"/>
          </a:xfrm>
          <a:solidFill>
            <a:schemeClr val="tx1"/>
          </a:solidFill>
        </p:spPr>
        <p:txBody>
          <a:bodyPr lIns="72000" tIns="72000" rIns="72000" bIns="72000"/>
          <a:lstStyle/>
          <a:p>
            <a:r>
              <a:rPr lang="cs-CZ" altLang="cs-CZ" sz="4000" u="sng" dirty="0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Termomagnetická spoušť</a:t>
            </a:r>
            <a:br>
              <a:rPr lang="cs-CZ" altLang="cs-CZ" sz="4000" u="sng" dirty="0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</a:br>
            <a:r>
              <a:rPr lang="cs-CZ" altLang="cs-CZ" sz="2800" u="sng" dirty="0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(EATON - NZM-1)</a:t>
            </a:r>
            <a:endParaRPr lang="cs-CZ" altLang="cs-CZ" sz="2800" u="sng" dirty="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5229468" y="2492896"/>
            <a:ext cx="3764454" cy="996033"/>
          </a:xfrm>
          <a:prstGeom prst="rect">
            <a:avLst/>
          </a:prstGeom>
          <a:noFill/>
          <a:ln w="25400">
            <a:solidFill>
              <a:srgbClr val="FF3300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Tolerance vypnutí tepelné spouště (ochrana proti přetížení</a:t>
            </a:r>
            <a:endParaRPr lang="cs-CZ" altLang="cs-CZ" sz="20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Přímá spojnice se šipkou 4"/>
          <p:cNvCxnSpPr/>
          <p:nvPr/>
        </p:nvCxnSpPr>
        <p:spPr bwMode="auto">
          <a:xfrm flipH="1" flipV="1">
            <a:off x="1907704" y="2348880"/>
            <a:ext cx="3312368" cy="144016"/>
          </a:xfrm>
          <a:prstGeom prst="straightConnector1">
            <a:avLst/>
          </a:prstGeom>
          <a:noFill/>
          <a:ln w="25400" cap="flat" cmpd="sng" algn="ctr">
            <a:solidFill>
              <a:srgbClr val="FF33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xt Box 20"/>
          <p:cNvSpPr txBox="1">
            <a:spLocks noChangeArrowheads="1"/>
          </p:cNvSpPr>
          <p:nvPr/>
        </p:nvSpPr>
        <p:spPr bwMode="auto">
          <a:xfrm>
            <a:off x="5229468" y="3645024"/>
            <a:ext cx="3764454" cy="996033"/>
          </a:xfrm>
          <a:prstGeom prst="rect">
            <a:avLst/>
          </a:prstGeom>
          <a:noFill/>
          <a:ln w="25400">
            <a:solidFill>
              <a:srgbClr val="FF3300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Nastavení elektromagnetické spouště (ochrana proti středním zkratovým proudům)</a:t>
            </a:r>
            <a:endParaRPr lang="cs-CZ" altLang="cs-CZ" sz="20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Přímá spojnice se šipkou 7"/>
          <p:cNvCxnSpPr/>
          <p:nvPr/>
        </p:nvCxnSpPr>
        <p:spPr bwMode="auto">
          <a:xfrm flipH="1">
            <a:off x="2771800" y="4149080"/>
            <a:ext cx="2457668" cy="0"/>
          </a:xfrm>
          <a:prstGeom prst="straightConnector1">
            <a:avLst/>
          </a:prstGeom>
          <a:noFill/>
          <a:ln w="25400" cap="flat" cmpd="sng" algn="ctr">
            <a:solidFill>
              <a:srgbClr val="FF33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 Box 20"/>
          <p:cNvSpPr txBox="1">
            <a:spLocks noChangeArrowheads="1"/>
          </p:cNvSpPr>
          <p:nvPr/>
        </p:nvSpPr>
        <p:spPr bwMode="auto">
          <a:xfrm>
            <a:off x="5229468" y="4922368"/>
            <a:ext cx="3764454" cy="996033"/>
          </a:xfrm>
          <a:prstGeom prst="rect">
            <a:avLst/>
          </a:prstGeom>
          <a:noFill/>
          <a:ln w="25400">
            <a:solidFill>
              <a:srgbClr val="FF3300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Omezovací schopnost - vypínání velkých zkratových proudů </a:t>
            </a:r>
            <a:endParaRPr lang="cs-CZ" altLang="cs-CZ" sz="20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Přímá spojnice se šipkou 11"/>
          <p:cNvCxnSpPr/>
          <p:nvPr/>
        </p:nvCxnSpPr>
        <p:spPr bwMode="auto">
          <a:xfrm flipH="1">
            <a:off x="4139952" y="4922368"/>
            <a:ext cx="1089516" cy="378840"/>
          </a:xfrm>
          <a:prstGeom prst="straightConnector1">
            <a:avLst/>
          </a:prstGeom>
          <a:noFill/>
          <a:ln w="25400" cap="flat" cmpd="sng" algn="ctr">
            <a:solidFill>
              <a:srgbClr val="FF33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846197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 animBg="1"/>
      <p:bldP spid="4" grpId="0" animBg="1"/>
      <p:bldP spid="7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88640"/>
            <a:ext cx="8856662" cy="850900"/>
          </a:xfrm>
          <a:noFill/>
        </p:spPr>
        <p:txBody>
          <a:bodyPr lIns="72000" tIns="72000" rIns="72000" bIns="72000"/>
          <a:lstStyle/>
          <a:p>
            <a:r>
              <a:rPr lang="cs-CZ" altLang="cs-CZ" sz="3400" u="sng" dirty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Elektronická </a:t>
            </a:r>
            <a:r>
              <a:rPr lang="cs-CZ" altLang="cs-CZ" sz="3400" u="sng" dirty="0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spoušť - základní </a:t>
            </a:r>
            <a:r>
              <a:rPr lang="cs-CZ" altLang="cs-CZ" sz="2000" u="sng" dirty="0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(pro In = 250A)</a:t>
            </a:r>
            <a:endParaRPr lang="cs-CZ" altLang="cs-CZ" sz="2000" u="sng" dirty="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522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098"/>
          <a:stretch/>
        </p:blipFill>
        <p:spPr bwMode="auto">
          <a:xfrm>
            <a:off x="107950" y="1101725"/>
            <a:ext cx="3383930" cy="290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33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179388" y="6165850"/>
            <a:ext cx="8856662" cy="416831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72000" bIns="720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cs-CZ" altLang="cs-CZ" sz="2000" b="1" baseline="-25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cs-CZ" altLang="cs-CZ" sz="20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nastavení s ohledem na přetížení (hrubé a jemné nastavení) </a:t>
            </a:r>
          </a:p>
        </p:txBody>
      </p: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1619250" y="5532438"/>
            <a:ext cx="7416800" cy="416831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72000" bIns="720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cs-CZ" altLang="cs-CZ" sz="2000" b="1" baseline="-25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sd</a:t>
            </a:r>
            <a:r>
              <a:rPr lang="cs-CZ" altLang="cs-CZ" sz="20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nastavení selektivní zkratové spouště (2–10) In</a:t>
            </a:r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5435600" y="1125538"/>
            <a:ext cx="3527425" cy="416831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/>
        </p:spPr>
        <p:txBody>
          <a:bodyPr lIns="36000" tIns="36000" rIns="72000" bIns="720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signalizace stavu zatížení </a:t>
            </a:r>
          </a:p>
        </p:txBody>
      </p:sp>
      <p:sp>
        <p:nvSpPr>
          <p:cNvPr id="52232" name="Text Box 8"/>
          <p:cNvSpPr txBox="1">
            <a:spLocks noChangeArrowheads="1"/>
          </p:cNvSpPr>
          <p:nvPr/>
        </p:nvSpPr>
        <p:spPr bwMode="auto">
          <a:xfrm>
            <a:off x="2951163" y="4884738"/>
            <a:ext cx="6084887" cy="416831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72000" bIns="720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konektor pro připojení testovacího zařízení </a:t>
            </a:r>
          </a:p>
        </p:txBody>
      </p:sp>
      <p:sp>
        <p:nvSpPr>
          <p:cNvPr id="52241" name="Freeform 17"/>
          <p:cNvSpPr>
            <a:spLocks/>
          </p:cNvSpPr>
          <p:nvPr/>
        </p:nvSpPr>
        <p:spPr bwMode="auto">
          <a:xfrm>
            <a:off x="2987675" y="3197226"/>
            <a:ext cx="288181" cy="1671638"/>
          </a:xfrm>
          <a:custGeom>
            <a:avLst/>
            <a:gdLst>
              <a:gd name="T0" fmla="*/ 0 w 998"/>
              <a:gd name="T1" fmla="*/ 726 h 726"/>
              <a:gd name="T2" fmla="*/ 862 w 998"/>
              <a:gd name="T3" fmla="*/ 363 h 726"/>
              <a:gd name="T4" fmla="*/ 998 w 998"/>
              <a:gd name="T5" fmla="*/ 0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98" h="726">
                <a:moveTo>
                  <a:pt x="0" y="726"/>
                </a:moveTo>
                <a:lnTo>
                  <a:pt x="862" y="363"/>
                </a:lnTo>
                <a:lnTo>
                  <a:pt x="998" y="0"/>
                </a:lnTo>
              </a:path>
            </a:pathLst>
          </a:custGeom>
          <a:noFill/>
          <a:ln w="25400" cap="flat" cmpd="sng">
            <a:solidFill>
              <a:srgbClr val="FF3300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72000" rIns="72000" bIns="72000"/>
          <a:lstStyle/>
          <a:p>
            <a:endParaRPr lang="cs-CZ"/>
          </a:p>
        </p:txBody>
      </p:sp>
      <p:sp>
        <p:nvSpPr>
          <p:cNvPr id="52244" name="Text Box 20"/>
          <p:cNvSpPr txBox="1">
            <a:spLocks noChangeArrowheads="1"/>
          </p:cNvSpPr>
          <p:nvPr/>
        </p:nvSpPr>
        <p:spPr bwMode="auto">
          <a:xfrm>
            <a:off x="4932363" y="4292600"/>
            <a:ext cx="4068762" cy="380480"/>
          </a:xfrm>
          <a:prstGeom prst="rect">
            <a:avLst/>
          </a:prstGeom>
          <a:noFill/>
          <a:ln w="25400">
            <a:solidFill>
              <a:srgbClr val="FF3300"/>
            </a:solidFill>
            <a:miter lim="800000"/>
            <a:headEnd/>
            <a:tailEnd type="none" w="lg" len="lg"/>
          </a:ln>
          <a:effectLst/>
          <a:extLst/>
        </p:spPr>
        <p:txBody>
          <a:bodyPr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neselektivní zkratová spoušť</a:t>
            </a:r>
          </a:p>
        </p:txBody>
      </p:sp>
      <p:sp>
        <p:nvSpPr>
          <p:cNvPr id="52246" name="Line 22"/>
          <p:cNvSpPr>
            <a:spLocks noChangeShapeType="1"/>
          </p:cNvSpPr>
          <p:nvPr/>
        </p:nvSpPr>
        <p:spPr bwMode="auto">
          <a:xfrm flipH="1" flipV="1">
            <a:off x="2124075" y="3429000"/>
            <a:ext cx="2808288" cy="86360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72000" rIns="72000" bIns="72000"/>
          <a:lstStyle/>
          <a:p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/>
          <a:srcRect l="1974" t="2500" r="232"/>
          <a:stretch/>
        </p:blipFill>
        <p:spPr>
          <a:xfrm>
            <a:off x="2437132" y="1613806"/>
            <a:ext cx="6598918" cy="1511982"/>
          </a:xfrm>
          <a:prstGeom prst="rect">
            <a:avLst/>
          </a:prstGeom>
        </p:spPr>
      </p:pic>
      <p:sp>
        <p:nvSpPr>
          <p:cNvPr id="52233" name="Line 9"/>
          <p:cNvSpPr>
            <a:spLocks noChangeShapeType="1"/>
          </p:cNvSpPr>
          <p:nvPr/>
        </p:nvSpPr>
        <p:spPr bwMode="auto">
          <a:xfrm flipV="1">
            <a:off x="179388" y="1700213"/>
            <a:ext cx="504825" cy="4465637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72000" rIns="72000" bIns="72000"/>
          <a:lstStyle/>
          <a:p>
            <a:endParaRPr lang="cs-CZ"/>
          </a:p>
        </p:txBody>
      </p:sp>
      <p:sp>
        <p:nvSpPr>
          <p:cNvPr id="52235" name="Freeform 11"/>
          <p:cNvSpPr>
            <a:spLocks/>
          </p:cNvSpPr>
          <p:nvPr/>
        </p:nvSpPr>
        <p:spPr bwMode="auto">
          <a:xfrm>
            <a:off x="179388" y="3068638"/>
            <a:ext cx="5472732" cy="3096666"/>
          </a:xfrm>
          <a:custGeom>
            <a:avLst/>
            <a:gdLst>
              <a:gd name="T0" fmla="*/ 0 w 2994"/>
              <a:gd name="T1" fmla="*/ 1996 h 1996"/>
              <a:gd name="T2" fmla="*/ 771 w 2994"/>
              <a:gd name="T3" fmla="*/ 816 h 1996"/>
              <a:gd name="T4" fmla="*/ 2994 w 2994"/>
              <a:gd name="T5" fmla="*/ 0 h 1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994" h="1996">
                <a:moveTo>
                  <a:pt x="0" y="1996"/>
                </a:moveTo>
                <a:lnTo>
                  <a:pt x="771" y="816"/>
                </a:lnTo>
                <a:lnTo>
                  <a:pt x="2994" y="0"/>
                </a:lnTo>
              </a:path>
            </a:pathLst>
          </a:custGeom>
          <a:noFill/>
          <a:ln w="25400" cap="flat" cmpd="sng">
            <a:solidFill>
              <a:srgbClr val="FF3300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72000" rIns="72000" bIns="72000"/>
          <a:lstStyle/>
          <a:p>
            <a:endParaRPr lang="cs-CZ"/>
          </a:p>
        </p:txBody>
      </p:sp>
      <p:sp>
        <p:nvSpPr>
          <p:cNvPr id="52237" name="Line 13"/>
          <p:cNvSpPr>
            <a:spLocks noChangeShapeType="1"/>
          </p:cNvSpPr>
          <p:nvPr/>
        </p:nvSpPr>
        <p:spPr bwMode="auto">
          <a:xfrm flipH="1" flipV="1">
            <a:off x="4932362" y="3006453"/>
            <a:ext cx="71437" cy="278085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72000" rIns="72000" bIns="72000"/>
          <a:lstStyle/>
          <a:p>
            <a:endParaRPr lang="cs-CZ"/>
          </a:p>
        </p:txBody>
      </p:sp>
      <p:sp>
        <p:nvSpPr>
          <p:cNvPr id="52239" name="Line 15"/>
          <p:cNvSpPr>
            <a:spLocks noChangeShapeType="1"/>
          </p:cNvSpPr>
          <p:nvPr/>
        </p:nvSpPr>
        <p:spPr bwMode="auto">
          <a:xfrm flipH="1" flipV="1">
            <a:off x="1258888" y="2924175"/>
            <a:ext cx="433387" cy="2592388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72000" rIns="72000" bIns="72000"/>
          <a:lstStyle/>
          <a:p>
            <a:endParaRPr lang="cs-CZ"/>
          </a:p>
        </p:txBody>
      </p:sp>
      <p:sp>
        <p:nvSpPr>
          <p:cNvPr id="52240" name="Freeform 16"/>
          <p:cNvSpPr>
            <a:spLocks/>
          </p:cNvSpPr>
          <p:nvPr/>
        </p:nvSpPr>
        <p:spPr bwMode="auto">
          <a:xfrm>
            <a:off x="1692275" y="3063194"/>
            <a:ext cx="4823941" cy="2453369"/>
          </a:xfrm>
          <a:custGeom>
            <a:avLst/>
            <a:gdLst>
              <a:gd name="T0" fmla="*/ 0 w 3039"/>
              <a:gd name="T1" fmla="*/ 1496 h 1496"/>
              <a:gd name="T2" fmla="*/ 1043 w 3039"/>
              <a:gd name="T3" fmla="*/ 635 h 1496"/>
              <a:gd name="T4" fmla="*/ 3039 w 3039"/>
              <a:gd name="T5" fmla="*/ 0 h 1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039" h="1496">
                <a:moveTo>
                  <a:pt x="0" y="1496"/>
                </a:moveTo>
                <a:lnTo>
                  <a:pt x="1043" y="635"/>
                </a:lnTo>
                <a:lnTo>
                  <a:pt x="3039" y="0"/>
                </a:lnTo>
              </a:path>
            </a:pathLst>
          </a:custGeom>
          <a:noFill/>
          <a:ln w="25400" cap="flat" cmpd="sng">
            <a:solidFill>
              <a:srgbClr val="FF3300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72000" rIns="72000" bIns="72000"/>
          <a:lstStyle/>
          <a:p>
            <a:endParaRPr lang="cs-CZ"/>
          </a:p>
        </p:txBody>
      </p:sp>
      <p:sp>
        <p:nvSpPr>
          <p:cNvPr id="52243" name="Line 19"/>
          <p:cNvSpPr>
            <a:spLocks noChangeShapeType="1"/>
          </p:cNvSpPr>
          <p:nvPr/>
        </p:nvSpPr>
        <p:spPr bwMode="auto">
          <a:xfrm flipH="1">
            <a:off x="3275856" y="1101725"/>
            <a:ext cx="2159743" cy="606424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72000" rIns="72000" bIns="72000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2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2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2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2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2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2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52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2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52229" grpId="0" animBg="1"/>
      <p:bldP spid="52230" grpId="0" animBg="1"/>
      <p:bldP spid="52231" grpId="0" animBg="1"/>
      <p:bldP spid="52232" grpId="0" animBg="1"/>
      <p:bldP spid="52241" grpId="0" animBg="1"/>
      <p:bldP spid="52244" grpId="0" animBg="1"/>
      <p:bldP spid="52246" grpId="0" animBg="1"/>
      <p:bldP spid="52233" grpId="0" animBg="1"/>
      <p:bldP spid="52235" grpId="0" animBg="1"/>
      <p:bldP spid="52237" grpId="0" animBg="1"/>
      <p:bldP spid="52239" grpId="0" animBg="1"/>
      <p:bldP spid="52240" grpId="0" animBg="1"/>
      <p:bldP spid="5224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88640"/>
            <a:ext cx="8229600" cy="850900"/>
          </a:xfrm>
          <a:noFill/>
        </p:spPr>
        <p:txBody>
          <a:bodyPr lIns="72000" tIns="72000" rIns="72000" bIns="72000"/>
          <a:lstStyle/>
          <a:p>
            <a:r>
              <a:rPr lang="cs-CZ" altLang="cs-CZ" sz="4000" u="sng" dirty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Elektronická </a:t>
            </a:r>
            <a:r>
              <a:rPr lang="cs-CZ" altLang="cs-CZ" sz="4000" u="sng" dirty="0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spoušť - základní</a:t>
            </a:r>
            <a:endParaRPr lang="cs-CZ" altLang="cs-CZ" sz="4000" u="sng" dirty="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212712" y="2533934"/>
            <a:ext cx="8856662" cy="1032384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72000" bIns="72000">
            <a:spAutoFit/>
          </a:bodyPr>
          <a:lstStyle/>
          <a:p>
            <a:pPr marL="450850" indent="-450850">
              <a:spcBef>
                <a:spcPct val="50000"/>
              </a:spcBef>
              <a:tabLst>
                <a:tab pos="180975" algn="l"/>
              </a:tabLst>
            </a:pPr>
            <a:r>
              <a:rPr lang="cs-CZ" altLang="cs-CZ" sz="20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cs-CZ" altLang="cs-CZ" sz="2000" b="1" baseline="-250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cs-CZ" altLang="cs-CZ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altLang="cs-CZ" sz="20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	nastavení </a:t>
            </a:r>
            <a:r>
              <a:rPr lang="cs-CZ" altLang="cs-CZ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ohledem na přetížení (hrubé a jemné nastavení</a:t>
            </a:r>
            <a:r>
              <a:rPr lang="cs-CZ" altLang="cs-CZ" sz="20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vypnutí v rozsahu nastaveného proudu 1,05 - 1,2, dobu vypnutí </a:t>
            </a:r>
            <a:r>
              <a:rPr lang="cs-CZ" altLang="cs-CZ" sz="2000" b="1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cs-CZ" altLang="cs-CZ" sz="2000" b="1" baseline="-25000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cs-CZ" altLang="cs-CZ" sz="20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nelze nastavit a je udána v katalogu (desítky až stovky sekund)</a:t>
            </a:r>
            <a:endParaRPr lang="cs-CZ" altLang="cs-CZ" sz="20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212712" y="3710637"/>
            <a:ext cx="8751776" cy="724608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72000" bIns="72000">
            <a:spAutoFit/>
          </a:bodyPr>
          <a:lstStyle/>
          <a:p>
            <a:pPr marL="631825" indent="-631825">
              <a:spcBef>
                <a:spcPct val="50000"/>
              </a:spcBef>
              <a:tabLst>
                <a:tab pos="361950" algn="l"/>
              </a:tabLst>
            </a:pPr>
            <a:r>
              <a:rPr lang="cs-CZ" altLang="cs-CZ" sz="2000" b="1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cs-CZ" altLang="cs-CZ" sz="2000" b="1" baseline="-25000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sd</a:t>
            </a:r>
            <a:r>
              <a:rPr lang="cs-CZ" altLang="cs-CZ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altLang="cs-CZ" sz="20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	nastavení </a:t>
            </a:r>
            <a:r>
              <a:rPr lang="cs-CZ" altLang="cs-CZ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selektivní zkratové spouště </a:t>
            </a:r>
            <a:r>
              <a:rPr lang="cs-CZ" altLang="cs-CZ" sz="20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(1,5 – 10</a:t>
            </a:r>
            <a:r>
              <a:rPr lang="cs-CZ" altLang="cs-CZ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cs-CZ" altLang="cs-CZ" sz="20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cs-CZ" altLang="cs-CZ" sz="2000" b="1" baseline="-250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cs-CZ" altLang="cs-CZ" sz="20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dobu </a:t>
            </a:r>
            <a:r>
              <a:rPr lang="cs-CZ" altLang="cs-CZ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vypnutí </a:t>
            </a:r>
            <a:r>
              <a:rPr lang="cs-CZ" altLang="cs-CZ" sz="2000" b="1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cs-CZ" altLang="cs-CZ" sz="2000" b="1" baseline="-25000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sd</a:t>
            </a:r>
            <a:r>
              <a:rPr lang="cs-CZ" altLang="cs-CZ" sz="20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nelze nastavit a je udána v katalogu, </a:t>
            </a:r>
            <a:r>
              <a:rPr lang="cs-CZ" altLang="cs-CZ" sz="2000" b="1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cs-CZ" altLang="cs-CZ" sz="2000" b="1" baseline="-25000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sd</a:t>
            </a:r>
            <a:r>
              <a:rPr lang="cs-CZ" altLang="cs-CZ" sz="20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0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 10 sekund</a:t>
            </a:r>
            <a:r>
              <a:rPr lang="cs-CZ" altLang="cs-CZ" sz="20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altLang="cs-CZ" sz="2000" b="1" baseline="-250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212712" y="1091776"/>
            <a:ext cx="6303504" cy="1340161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/>
        </p:spPr>
        <p:txBody>
          <a:bodyPr wrap="square" lIns="36000" tIns="36000" rIns="72000" bIns="72000">
            <a:spAutoFit/>
          </a:bodyPr>
          <a:lstStyle/>
          <a:p>
            <a:pPr>
              <a:spcBef>
                <a:spcPts val="0"/>
              </a:spcBef>
            </a:pPr>
            <a:r>
              <a:rPr lang="cs-CZ" altLang="cs-CZ" sz="2000" b="1" u="sng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signalizace stavu </a:t>
            </a:r>
            <a:r>
              <a:rPr lang="cs-CZ" altLang="cs-CZ" sz="2000" b="1" u="sng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zatížení</a:t>
            </a:r>
          </a:p>
          <a:p>
            <a:pPr marL="271463" indent="-271463">
              <a:spcBef>
                <a:spcPts val="0"/>
              </a:spcBef>
            </a:pPr>
            <a:r>
              <a:rPr lang="cs-CZ" altLang="cs-CZ" sz="20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	zelená LED - pomalu bliká, jistič je připojen a ok</a:t>
            </a:r>
          </a:p>
          <a:p>
            <a:pPr marL="271463" indent="-271463">
              <a:spcBef>
                <a:spcPts val="0"/>
              </a:spcBef>
            </a:pPr>
            <a:r>
              <a:rPr lang="cs-CZ" altLang="cs-CZ" sz="20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	oranžová LED - svítí trvale při I </a:t>
            </a:r>
            <a:r>
              <a:rPr lang="cs-CZ" altLang="cs-CZ" sz="20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 0,9I</a:t>
            </a:r>
            <a:r>
              <a:rPr lang="cs-CZ" altLang="cs-CZ" sz="2000" b="1" baseline="-250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r</a:t>
            </a:r>
          </a:p>
          <a:p>
            <a:pPr marL="271463" indent="-271463">
              <a:spcBef>
                <a:spcPts val="0"/>
              </a:spcBef>
            </a:pPr>
            <a:r>
              <a:rPr lang="cs-CZ" altLang="cs-CZ" sz="20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	červená LED - alarm při přetížení, I </a:t>
            </a:r>
            <a:r>
              <a:rPr lang="cs-CZ" altLang="cs-CZ" sz="20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 1,05 I</a:t>
            </a:r>
            <a:r>
              <a:rPr lang="cs-CZ" altLang="cs-CZ" sz="2000" b="1" baseline="-250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r</a:t>
            </a:r>
            <a:endParaRPr lang="cs-CZ" altLang="cs-CZ" sz="2000" b="1" baseline="-250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244" name="Text Box 20"/>
          <p:cNvSpPr txBox="1">
            <a:spLocks noChangeArrowheads="1"/>
          </p:cNvSpPr>
          <p:nvPr/>
        </p:nvSpPr>
        <p:spPr bwMode="auto">
          <a:xfrm>
            <a:off x="244052" y="4579564"/>
            <a:ext cx="8720436" cy="688256"/>
          </a:xfrm>
          <a:prstGeom prst="rect">
            <a:avLst/>
          </a:prstGeom>
          <a:noFill/>
          <a:ln w="25400">
            <a:solidFill>
              <a:srgbClr val="FF3300"/>
            </a:solidFill>
            <a:miter lim="800000"/>
            <a:headEnd/>
            <a:tailEnd type="none" w="lg" len="lg"/>
          </a:ln>
          <a:effectLst/>
          <a:extLst/>
        </p:spPr>
        <p:txBody>
          <a:bodyPr wrap="square" lIns="36000" tIns="36000" rIns="36000" bIns="36000">
            <a:spAutoFit/>
          </a:bodyPr>
          <a:lstStyle/>
          <a:p>
            <a:pPr marL="631825" indent="-631825">
              <a:spcBef>
                <a:spcPct val="50000"/>
              </a:spcBef>
              <a:tabLst>
                <a:tab pos="361950" algn="l"/>
              </a:tabLst>
            </a:pPr>
            <a:r>
              <a:rPr lang="cs-CZ" altLang="cs-CZ" sz="2000" b="1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cs-CZ" altLang="cs-CZ" sz="2000" b="1" baseline="-25000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cs-CZ" altLang="cs-CZ" sz="20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	neselektivní (nezpožděná) zkratová spoušť, proud nelze nastavit doba vypnut je v rozsahu t</a:t>
            </a:r>
            <a:r>
              <a:rPr lang="cs-CZ" altLang="cs-CZ" sz="2000" b="1" baseline="-250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cs-CZ" altLang="cs-CZ" sz="20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(10 - 50) ms</a:t>
            </a:r>
            <a:endParaRPr lang="cs-CZ" altLang="cs-CZ" sz="20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1139" y="1219183"/>
            <a:ext cx="2353349" cy="913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522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2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52229" grpId="0" animBg="1"/>
      <p:bldP spid="52230" grpId="0" animBg="1"/>
      <p:bldP spid="52231" grpId="0" animBg="1"/>
      <p:bldP spid="5224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57436" y="44624"/>
            <a:ext cx="6574804" cy="850900"/>
          </a:xfrm>
          <a:noFill/>
        </p:spPr>
        <p:txBody>
          <a:bodyPr lIns="72000" tIns="72000" rIns="72000" bIns="72000"/>
          <a:lstStyle/>
          <a:p>
            <a:r>
              <a:rPr lang="cs-CZ" altLang="cs-CZ" sz="3200" u="sng" dirty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Plně nastavitelná spoušť</a:t>
            </a:r>
          </a:p>
        </p:txBody>
      </p:sp>
      <p:sp>
        <p:nvSpPr>
          <p:cNvPr id="54292" name="Text Box 20"/>
          <p:cNvSpPr txBox="1">
            <a:spLocks noChangeArrowheads="1"/>
          </p:cNvSpPr>
          <p:nvPr/>
        </p:nvSpPr>
        <p:spPr bwMode="auto">
          <a:xfrm>
            <a:off x="3779838" y="1104304"/>
            <a:ext cx="5256212" cy="380480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cs-CZ" altLang="cs-CZ" sz="2000" b="1" baseline="-25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cs-CZ" altLang="cs-CZ" sz="20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nastavení spouště proti přetížení</a:t>
            </a:r>
          </a:p>
        </p:txBody>
      </p:sp>
      <p:sp>
        <p:nvSpPr>
          <p:cNvPr id="54297" name="Text Box 25"/>
          <p:cNvSpPr txBox="1">
            <a:spLocks noChangeArrowheads="1"/>
          </p:cNvSpPr>
          <p:nvPr/>
        </p:nvSpPr>
        <p:spPr bwMode="auto">
          <a:xfrm>
            <a:off x="3779838" y="1680368"/>
            <a:ext cx="5256212" cy="380480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cs-CZ" altLang="cs-CZ" sz="2000" b="1" baseline="-25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cs-CZ" altLang="cs-CZ" sz="20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zpoždění spouště proti přetížení</a:t>
            </a:r>
          </a:p>
        </p:txBody>
      </p:sp>
      <p:sp>
        <p:nvSpPr>
          <p:cNvPr id="54298" name="Text Box 26"/>
          <p:cNvSpPr txBox="1">
            <a:spLocks noChangeArrowheads="1"/>
          </p:cNvSpPr>
          <p:nvPr/>
        </p:nvSpPr>
        <p:spPr bwMode="auto">
          <a:xfrm>
            <a:off x="5528839" y="2346264"/>
            <a:ext cx="3507211" cy="688256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cs-CZ" altLang="cs-CZ" sz="2000" b="1" baseline="-25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sd</a:t>
            </a:r>
            <a:r>
              <a:rPr lang="cs-CZ" altLang="cs-CZ" sz="20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nastavení selektivní zkratové spouště</a:t>
            </a:r>
          </a:p>
        </p:txBody>
      </p:sp>
      <p:sp>
        <p:nvSpPr>
          <p:cNvPr id="54299" name="Text Box 27"/>
          <p:cNvSpPr txBox="1">
            <a:spLocks noChangeArrowheads="1"/>
          </p:cNvSpPr>
          <p:nvPr/>
        </p:nvSpPr>
        <p:spPr bwMode="auto">
          <a:xfrm>
            <a:off x="5146675" y="3284984"/>
            <a:ext cx="3889375" cy="688256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628650" indent="-628650"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95350"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74738"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 dirty="0" err="1">
                <a:solidFill>
                  <a:schemeClr val="bg2"/>
                </a:solidFill>
                <a:cs typeface="Arial" panose="020B0604020202020204" pitchFamily="34" charset="0"/>
              </a:rPr>
              <a:t>t</a:t>
            </a:r>
            <a:r>
              <a:rPr lang="cs-CZ" altLang="cs-CZ" sz="2000" b="1" baseline="-25000" dirty="0" err="1">
                <a:solidFill>
                  <a:schemeClr val="bg2"/>
                </a:solidFill>
                <a:cs typeface="Arial" panose="020B0604020202020204" pitchFamily="34" charset="0"/>
              </a:rPr>
              <a:t>sd</a:t>
            </a:r>
            <a:r>
              <a:rPr lang="cs-CZ" altLang="cs-CZ" sz="2000" b="1" dirty="0">
                <a:solidFill>
                  <a:schemeClr val="bg2"/>
                </a:solidFill>
                <a:cs typeface="Arial" panose="020B0604020202020204" pitchFamily="34" charset="0"/>
              </a:rPr>
              <a:t> 	- zpoždění selektivní zkratové spouště</a:t>
            </a:r>
          </a:p>
        </p:txBody>
      </p:sp>
      <p:sp>
        <p:nvSpPr>
          <p:cNvPr id="54300" name="Text Box 28"/>
          <p:cNvSpPr txBox="1">
            <a:spLocks noChangeArrowheads="1"/>
          </p:cNvSpPr>
          <p:nvPr/>
        </p:nvSpPr>
        <p:spPr bwMode="auto">
          <a:xfrm>
            <a:off x="5219700" y="4707832"/>
            <a:ext cx="3816350" cy="688256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628650" indent="-628650">
              <a:tabLst>
                <a:tab pos="363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8038">
              <a:tabLst>
                <a:tab pos="363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87425">
              <a:tabLst>
                <a:tab pos="363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363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363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63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63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63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63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 dirty="0" err="1" smtClean="0">
                <a:solidFill>
                  <a:schemeClr val="bg2"/>
                </a:solidFill>
                <a:cs typeface="Arial" panose="020B0604020202020204" pitchFamily="34" charset="0"/>
              </a:rPr>
              <a:t>I</a:t>
            </a:r>
            <a:r>
              <a:rPr lang="cs-CZ" altLang="cs-CZ" sz="2000" b="1" baseline="-25000" dirty="0" err="1" smtClean="0">
                <a:solidFill>
                  <a:schemeClr val="bg2"/>
                </a:solidFill>
                <a:cs typeface="Arial" panose="020B0604020202020204" pitchFamily="34" charset="0"/>
              </a:rPr>
              <a:t>i</a:t>
            </a:r>
            <a:r>
              <a:rPr lang="cs-CZ" altLang="cs-CZ" sz="2000" b="1" baseline="-25000" dirty="0">
                <a:solidFill>
                  <a:schemeClr val="bg2"/>
                </a:solidFill>
                <a:cs typeface="Arial" panose="020B0604020202020204" pitchFamily="34" charset="0"/>
              </a:rPr>
              <a:t>	</a:t>
            </a:r>
            <a:r>
              <a:rPr lang="cs-CZ" altLang="cs-CZ" sz="2000" b="1" dirty="0" smtClean="0">
                <a:solidFill>
                  <a:schemeClr val="bg2"/>
                </a:solidFill>
                <a:cs typeface="Arial" panose="020B0604020202020204" pitchFamily="34" charset="0"/>
              </a:rPr>
              <a:t>-	nastavení </a:t>
            </a:r>
            <a:r>
              <a:rPr lang="cs-CZ" altLang="cs-CZ" sz="2000" b="1" dirty="0">
                <a:solidFill>
                  <a:schemeClr val="bg2"/>
                </a:solidFill>
                <a:cs typeface="Arial" panose="020B0604020202020204" pitchFamily="34" charset="0"/>
              </a:rPr>
              <a:t>nezpožděné zkratové spouště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436" y="2348981"/>
            <a:ext cx="4937189" cy="4394029"/>
          </a:xfrm>
          <a:prstGeom prst="rect">
            <a:avLst/>
          </a:prstGeom>
        </p:spPr>
      </p:pic>
      <p:sp>
        <p:nvSpPr>
          <p:cNvPr id="54301" name="Line 29"/>
          <p:cNvSpPr>
            <a:spLocks noChangeShapeType="1"/>
          </p:cNvSpPr>
          <p:nvPr/>
        </p:nvSpPr>
        <p:spPr bwMode="auto">
          <a:xfrm flipH="1">
            <a:off x="1475656" y="1124744"/>
            <a:ext cx="2304182" cy="2236166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72000" rIns="72000" bIns="72000"/>
          <a:lstStyle/>
          <a:p>
            <a:endParaRPr lang="cs-CZ"/>
          </a:p>
        </p:txBody>
      </p:sp>
      <p:sp>
        <p:nvSpPr>
          <p:cNvPr id="54305" name="Line 33"/>
          <p:cNvSpPr>
            <a:spLocks noChangeShapeType="1"/>
          </p:cNvSpPr>
          <p:nvPr/>
        </p:nvSpPr>
        <p:spPr bwMode="auto">
          <a:xfrm flipH="1">
            <a:off x="3182449" y="3284984"/>
            <a:ext cx="1964223" cy="2111104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72000" rIns="72000" bIns="72000"/>
          <a:lstStyle/>
          <a:p>
            <a:endParaRPr lang="cs-CZ"/>
          </a:p>
        </p:txBody>
      </p:sp>
      <p:sp>
        <p:nvSpPr>
          <p:cNvPr id="54306" name="Line 34"/>
          <p:cNvSpPr>
            <a:spLocks noChangeShapeType="1"/>
          </p:cNvSpPr>
          <p:nvPr/>
        </p:nvSpPr>
        <p:spPr bwMode="auto">
          <a:xfrm flipH="1">
            <a:off x="3707903" y="4707832"/>
            <a:ext cx="1472040" cy="881408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72000" rIns="72000" bIns="72000"/>
          <a:lstStyle/>
          <a:p>
            <a:endParaRPr lang="cs-CZ"/>
          </a:p>
        </p:txBody>
      </p:sp>
      <p:sp>
        <p:nvSpPr>
          <p:cNvPr id="54302" name="Freeform 30"/>
          <p:cNvSpPr>
            <a:spLocks/>
          </p:cNvSpPr>
          <p:nvPr/>
        </p:nvSpPr>
        <p:spPr bwMode="auto">
          <a:xfrm>
            <a:off x="1907704" y="2062955"/>
            <a:ext cx="1859782" cy="2068814"/>
          </a:xfrm>
          <a:custGeom>
            <a:avLst/>
            <a:gdLst>
              <a:gd name="T0" fmla="*/ 952 w 952"/>
              <a:gd name="T1" fmla="*/ 0 h 589"/>
              <a:gd name="T2" fmla="*/ 181 w 952"/>
              <a:gd name="T3" fmla="*/ 181 h 589"/>
              <a:gd name="T4" fmla="*/ 0 w 952"/>
              <a:gd name="T5" fmla="*/ 589 h 589"/>
              <a:gd name="connsiteX0" fmla="*/ 10000 w 10000"/>
              <a:gd name="connsiteY0" fmla="*/ 0 h 10000"/>
              <a:gd name="connsiteX1" fmla="*/ 2826 w 10000"/>
              <a:gd name="connsiteY1" fmla="*/ 3633 h 10000"/>
              <a:gd name="connsiteX2" fmla="*/ 0 w 10000"/>
              <a:gd name="connsiteY2" fmla="*/ 10000 h 10000"/>
              <a:gd name="connsiteX0" fmla="*/ 10000 w 10000"/>
              <a:gd name="connsiteY0" fmla="*/ 0 h 10000"/>
              <a:gd name="connsiteX1" fmla="*/ 7913 w 10000"/>
              <a:gd name="connsiteY1" fmla="*/ 7381 h 10000"/>
              <a:gd name="connsiteX2" fmla="*/ 0 w 10000"/>
              <a:gd name="connsiteY2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00" h="10000">
                <a:moveTo>
                  <a:pt x="10000" y="0"/>
                </a:moveTo>
                <a:lnTo>
                  <a:pt x="7913" y="7381"/>
                </a:lnTo>
                <a:cubicBezTo>
                  <a:pt x="7279" y="9690"/>
                  <a:pt x="634" y="7691"/>
                  <a:pt x="0" y="10000"/>
                </a:cubicBezTo>
              </a:path>
            </a:pathLst>
          </a:custGeom>
          <a:noFill/>
          <a:ln w="25400" cap="flat" cmpd="sng">
            <a:solidFill>
              <a:schemeClr val="bg2"/>
            </a:solidFill>
            <a:prstDash val="sysDot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72000" rIns="72000" bIns="72000"/>
          <a:lstStyle/>
          <a:p>
            <a:endParaRPr lang="cs-CZ"/>
          </a:p>
        </p:txBody>
      </p:sp>
      <p:sp>
        <p:nvSpPr>
          <p:cNvPr id="22" name="Line 33"/>
          <p:cNvSpPr>
            <a:spLocks noChangeShapeType="1"/>
          </p:cNvSpPr>
          <p:nvPr/>
        </p:nvSpPr>
        <p:spPr bwMode="auto">
          <a:xfrm flipH="1">
            <a:off x="2915815" y="2346264"/>
            <a:ext cx="2613022" cy="2666912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72000" rIns="72000" bIns="72000"/>
          <a:lstStyle/>
          <a:p>
            <a:endParaRPr lang="cs-CZ"/>
          </a:p>
        </p:txBody>
      </p:sp>
      <p:sp>
        <p:nvSpPr>
          <p:cNvPr id="23" name="Text Box 28"/>
          <p:cNvSpPr txBox="1">
            <a:spLocks noChangeArrowheads="1"/>
          </p:cNvSpPr>
          <p:nvPr/>
        </p:nvSpPr>
        <p:spPr bwMode="auto">
          <a:xfrm>
            <a:off x="5219700" y="5661248"/>
            <a:ext cx="3816350" cy="996033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marL="628650" indent="-628650">
              <a:tabLst>
                <a:tab pos="363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8038">
              <a:tabLst>
                <a:tab pos="363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87425">
              <a:tabLst>
                <a:tab pos="363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363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363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63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63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63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63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cs-CZ" altLang="cs-CZ" sz="2000" b="1" dirty="0" smtClean="0">
                <a:solidFill>
                  <a:schemeClr val="bg2"/>
                </a:solidFill>
                <a:cs typeface="Arial" panose="020B0604020202020204" pitchFamily="34" charset="0"/>
              </a:rPr>
              <a:t>1 - oblast přetížení</a:t>
            </a:r>
          </a:p>
          <a:p>
            <a:pPr>
              <a:spcBef>
                <a:spcPts val="0"/>
              </a:spcBef>
            </a:pPr>
            <a:r>
              <a:rPr lang="cs-CZ" altLang="cs-CZ" sz="2000" b="1" dirty="0" smtClean="0">
                <a:solidFill>
                  <a:schemeClr val="bg2"/>
                </a:solidFill>
                <a:cs typeface="Arial" panose="020B0604020202020204" pitchFamily="34" charset="0"/>
              </a:rPr>
              <a:t>2 - malé zkratové proudy</a:t>
            </a:r>
          </a:p>
          <a:p>
            <a:pPr>
              <a:spcBef>
                <a:spcPts val="0"/>
              </a:spcBef>
            </a:pPr>
            <a:r>
              <a:rPr lang="cs-CZ" altLang="cs-CZ" sz="2000" b="1" dirty="0" smtClean="0">
                <a:solidFill>
                  <a:schemeClr val="bg2"/>
                </a:solidFill>
                <a:cs typeface="Arial" panose="020B0604020202020204" pitchFamily="34" charset="0"/>
              </a:rPr>
              <a:t>3 - velké zkratové proudy</a:t>
            </a:r>
            <a:endParaRPr lang="cs-CZ" altLang="cs-CZ" sz="2000" b="1" dirty="0">
              <a:solidFill>
                <a:schemeClr val="bg2"/>
              </a:solidFill>
              <a:cs typeface="Arial" panose="020B0604020202020204" pitchFamily="34" charset="0"/>
            </a:endParaRPr>
          </a:p>
        </p:txBody>
      </p:sp>
      <p:sp>
        <p:nvSpPr>
          <p:cNvPr id="24" name="Text Box 20"/>
          <p:cNvSpPr txBox="1">
            <a:spLocks noChangeArrowheads="1"/>
          </p:cNvSpPr>
          <p:nvPr/>
        </p:nvSpPr>
        <p:spPr bwMode="auto">
          <a:xfrm>
            <a:off x="252479" y="1124744"/>
            <a:ext cx="2585116" cy="380480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cs-CZ" altLang="cs-CZ" sz="2000" b="1" baseline="-25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cs-CZ" altLang="cs-CZ" sz="20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s-CZ" altLang="cs-CZ" sz="20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jmenovitý proud</a:t>
            </a:r>
            <a:endParaRPr lang="cs-CZ" altLang="cs-CZ" sz="20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4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54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54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54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54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54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54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54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54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  <p:bldP spid="54292" grpId="0" animBg="1"/>
      <p:bldP spid="54297" grpId="0" animBg="1"/>
      <p:bldP spid="54298" grpId="0" animBg="1"/>
      <p:bldP spid="54299" grpId="0" animBg="1"/>
      <p:bldP spid="54300" grpId="0" animBg="1"/>
      <p:bldP spid="54301" grpId="0" animBg="1"/>
      <p:bldP spid="54305" grpId="0" animBg="1"/>
      <p:bldP spid="54306" grpId="0" animBg="1"/>
      <p:bldP spid="54302" grpId="0" animBg="1"/>
      <p:bldP spid="22" grpId="0" animBg="1"/>
      <p:bldP spid="23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44624"/>
            <a:ext cx="5112568" cy="6616086"/>
          </a:xfrm>
          <a:prstGeom prst="rect">
            <a:avLst/>
          </a:prstGeom>
        </p:spPr>
      </p:pic>
      <p:sp>
        <p:nvSpPr>
          <p:cNvPr id="542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777680" y="116632"/>
            <a:ext cx="4114800" cy="2520280"/>
          </a:xfrm>
          <a:noFill/>
        </p:spPr>
        <p:txBody>
          <a:bodyPr lIns="72000" tIns="72000" rIns="72000" bIns="72000"/>
          <a:lstStyle/>
          <a:p>
            <a:r>
              <a:rPr lang="cs-CZ" altLang="cs-CZ" sz="4000" u="sng" dirty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Plně </a:t>
            </a:r>
            <a:r>
              <a:rPr lang="cs-CZ" altLang="cs-CZ" sz="4000" u="sng" dirty="0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nastavitelná (selektivní)  spoušť </a:t>
            </a:r>
            <a:r>
              <a:rPr lang="cs-CZ" altLang="cs-CZ" sz="3200" u="sng" dirty="0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(EATON)</a:t>
            </a:r>
            <a:endParaRPr lang="cs-CZ" altLang="cs-CZ" sz="3200" u="sng" dirty="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941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88640"/>
            <a:ext cx="8229600" cy="850900"/>
          </a:xfrm>
          <a:noFill/>
        </p:spPr>
        <p:txBody>
          <a:bodyPr lIns="72000" tIns="72000" rIns="72000" bIns="72000"/>
          <a:lstStyle/>
          <a:p>
            <a:r>
              <a:rPr lang="cs-CZ" altLang="cs-CZ" sz="4000" u="sng" dirty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Plně nastavitelná spoušť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051620"/>
            <a:ext cx="8522794" cy="2145344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3590088"/>
            <a:ext cx="4252531" cy="315128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7984" y="3590088"/>
            <a:ext cx="4621617" cy="315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184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44052" y="188640"/>
            <a:ext cx="8648428" cy="850900"/>
          </a:xfrm>
          <a:noFill/>
        </p:spPr>
        <p:txBody>
          <a:bodyPr lIns="72000" tIns="72000" rIns="72000" bIns="72000"/>
          <a:lstStyle/>
          <a:p>
            <a:r>
              <a:rPr lang="cs-CZ" altLang="cs-CZ" sz="3600" u="sng" dirty="0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Plně nastavitelná elektronická spoušť</a:t>
            </a:r>
            <a:endParaRPr lang="cs-CZ" altLang="cs-CZ" sz="3600" u="sng" dirty="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212712" y="1091776"/>
            <a:ext cx="8679768" cy="2879044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/>
        </p:spPr>
        <p:txBody>
          <a:bodyPr wrap="square" lIns="36000" tIns="36000" rIns="72000" bIns="72000">
            <a:spAutoFit/>
          </a:bodyPr>
          <a:lstStyle/>
          <a:p>
            <a:pPr marL="271463" indent="-271463">
              <a:spcBef>
                <a:spcPts val="0"/>
              </a:spcBef>
            </a:pPr>
            <a:r>
              <a:rPr lang="cs-CZ" altLang="cs-CZ" sz="20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	nastavení lze provést pomocí tlačítek nebo klávesnice</a:t>
            </a:r>
          </a:p>
          <a:p>
            <a:pPr marL="271463" indent="-271463">
              <a:spcBef>
                <a:spcPts val="0"/>
              </a:spcBef>
            </a:pPr>
            <a:r>
              <a:rPr lang="cs-CZ" altLang="cs-CZ" sz="20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	přesnost nastavení pomocí klávesnice je 1A</a:t>
            </a:r>
          </a:p>
          <a:p>
            <a:pPr marL="271463" indent="-271463">
              <a:spcBef>
                <a:spcPts val="0"/>
              </a:spcBef>
              <a:tabLst>
                <a:tab pos="2336800" algn="l"/>
                <a:tab pos="2597150" algn="l"/>
              </a:tabLst>
            </a:pPr>
            <a:r>
              <a:rPr lang="cs-CZ" altLang="cs-CZ" sz="20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	funkce displeje	-	zobrazení nastavených hodnot</a:t>
            </a:r>
          </a:p>
          <a:p>
            <a:pPr marL="271463" indent="-271463">
              <a:spcBef>
                <a:spcPts val="0"/>
              </a:spcBef>
              <a:tabLst>
                <a:tab pos="2336800" algn="l"/>
                <a:tab pos="2597150" algn="l"/>
              </a:tabLst>
            </a:pPr>
            <a:r>
              <a:rPr lang="cs-CZ" altLang="cs-CZ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altLang="cs-CZ" sz="20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	měření (U, I, f, P, Q, S. cos </a:t>
            </a:r>
            <a:r>
              <a:rPr lang="cs-CZ" altLang="cs-CZ" sz="20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, </a:t>
            </a:r>
            <a:r>
              <a:rPr lang="cs-CZ" altLang="cs-CZ" sz="20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W) </a:t>
            </a:r>
          </a:p>
          <a:p>
            <a:pPr marL="271463" indent="-271463">
              <a:spcBef>
                <a:spcPts val="0"/>
              </a:spcBef>
              <a:tabLst>
                <a:tab pos="2336800" algn="l"/>
                <a:tab pos="2597150" algn="l"/>
              </a:tabLst>
            </a:pPr>
            <a:r>
              <a:rPr lang="cs-CZ" altLang="cs-CZ" sz="20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altLang="cs-CZ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možnost připojení zobrazovacího modulu na dveře rozváděče</a:t>
            </a:r>
          </a:p>
          <a:p>
            <a:pPr marL="271463" indent="-271463">
              <a:spcBef>
                <a:spcPts val="0"/>
              </a:spcBef>
              <a:tabLst>
                <a:tab pos="2336800" algn="l"/>
                <a:tab pos="2597150" algn="l"/>
              </a:tabLst>
            </a:pPr>
            <a:r>
              <a:rPr lang="cs-CZ" altLang="cs-CZ" sz="20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	alarmy</a:t>
            </a:r>
          </a:p>
          <a:p>
            <a:pPr marL="271463" indent="-271463">
              <a:spcBef>
                <a:spcPts val="0"/>
              </a:spcBef>
              <a:tabLst>
                <a:tab pos="2336800" algn="l"/>
                <a:tab pos="2597150" algn="l"/>
              </a:tabLst>
            </a:pPr>
            <a:r>
              <a:rPr lang="cs-CZ" altLang="cs-CZ" sz="20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	historie poruch</a:t>
            </a:r>
          </a:p>
          <a:p>
            <a:pPr marL="271463" indent="-271463">
              <a:spcBef>
                <a:spcPts val="0"/>
              </a:spcBef>
              <a:tabLst>
                <a:tab pos="2336800" algn="l"/>
                <a:tab pos="2597150" algn="l"/>
              </a:tabLst>
            </a:pPr>
            <a:r>
              <a:rPr lang="cs-CZ" altLang="cs-CZ" sz="20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	indikátor údržby</a:t>
            </a:r>
          </a:p>
          <a:p>
            <a:pPr marL="271463" indent="-271463">
              <a:spcBef>
                <a:spcPts val="0"/>
              </a:spcBef>
              <a:tabLst>
                <a:tab pos="2336800" algn="l"/>
                <a:tab pos="2597150" algn="l"/>
              </a:tabLst>
            </a:pPr>
            <a:r>
              <a:rPr lang="cs-CZ" altLang="cs-CZ" sz="20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	komunikace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8571" y="3223696"/>
            <a:ext cx="2927925" cy="3445664"/>
          </a:xfrm>
          <a:prstGeom prst="rect">
            <a:avLst/>
          </a:prstGeom>
        </p:spPr>
      </p:pic>
      <p:grpSp>
        <p:nvGrpSpPr>
          <p:cNvPr id="7" name="Skupina 6"/>
          <p:cNvGrpSpPr/>
          <p:nvPr/>
        </p:nvGrpSpPr>
        <p:grpSpPr>
          <a:xfrm>
            <a:off x="257195" y="4077072"/>
            <a:ext cx="5823994" cy="2592288"/>
            <a:chOff x="257195" y="4077072"/>
            <a:chExt cx="5823994" cy="2592288"/>
          </a:xfrm>
        </p:grpSpPr>
        <p:pic>
          <p:nvPicPr>
            <p:cNvPr id="4" name="Obrázek 3"/>
            <p:cNvPicPr>
              <a:picLocks noChangeAspect="1"/>
            </p:cNvPicPr>
            <p:nvPr/>
          </p:nvPicPr>
          <p:blipFill rotWithShape="1">
            <a:blip r:embed="rId3"/>
            <a:srcRect l="46281"/>
            <a:stretch/>
          </p:blipFill>
          <p:spPr>
            <a:xfrm>
              <a:off x="2596606" y="4221088"/>
              <a:ext cx="3484583" cy="2448272"/>
            </a:xfrm>
            <a:prstGeom prst="rect">
              <a:avLst/>
            </a:prstGeom>
          </p:spPr>
        </p:pic>
        <p:pic>
          <p:nvPicPr>
            <p:cNvPr id="6" name="Obrázek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7195" y="4077072"/>
              <a:ext cx="2471625" cy="25723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15450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5223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076056" y="188640"/>
            <a:ext cx="3816424" cy="850900"/>
          </a:xfrm>
          <a:noFill/>
        </p:spPr>
        <p:txBody>
          <a:bodyPr lIns="72000" tIns="72000" rIns="72000" bIns="72000"/>
          <a:lstStyle/>
          <a:p>
            <a:r>
              <a:rPr lang="cs-CZ" altLang="cs-CZ" sz="3600" u="sng" dirty="0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Přehled</a:t>
            </a:r>
            <a:endParaRPr lang="cs-CZ" altLang="cs-CZ" sz="3600" u="sng" dirty="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052" y="1268760"/>
            <a:ext cx="4329916" cy="1656184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933" y="3154163"/>
            <a:ext cx="4324035" cy="1653935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052" y="5037317"/>
            <a:ext cx="4331957" cy="1560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57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724128" y="188640"/>
            <a:ext cx="3168352" cy="1368152"/>
          </a:xfrm>
          <a:noFill/>
        </p:spPr>
        <p:txBody>
          <a:bodyPr lIns="72000" tIns="72000" rIns="72000" bIns="72000"/>
          <a:lstStyle/>
          <a:p>
            <a:r>
              <a:rPr lang="cs-CZ" altLang="cs-CZ" sz="3600" u="sng" dirty="0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Celková sestava</a:t>
            </a:r>
            <a:endParaRPr lang="cs-CZ" altLang="cs-CZ" sz="3600" u="sng" dirty="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02" y="156656"/>
            <a:ext cx="5245210" cy="6584712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8029" y="1988840"/>
            <a:ext cx="3918467" cy="230425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6056" y="4365104"/>
            <a:ext cx="3984064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916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15888"/>
            <a:ext cx="8785225" cy="777875"/>
          </a:xfrm>
        </p:spPr>
        <p:txBody>
          <a:bodyPr/>
          <a:lstStyle/>
          <a:p>
            <a:r>
              <a:rPr lang="cs-CZ" altLang="cs-CZ" sz="40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Příslušenství výkonových jističů</a:t>
            </a:r>
          </a:p>
        </p:txBody>
      </p:sp>
      <p:sp>
        <p:nvSpPr>
          <p:cNvPr id="55311" name="Text Box 15"/>
          <p:cNvSpPr txBox="1">
            <a:spLocks noChangeArrowheads="1"/>
          </p:cNvSpPr>
          <p:nvPr/>
        </p:nvSpPr>
        <p:spPr bwMode="auto">
          <a:xfrm>
            <a:off x="323528" y="1124744"/>
            <a:ext cx="8712522" cy="1426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33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 marL="1079500" indent="-1079500">
              <a:tabLst>
                <a:tab pos="804863" algn="l"/>
                <a:tab pos="1431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435100">
              <a:tabLst>
                <a:tab pos="804863" algn="l"/>
                <a:tab pos="1431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14488">
              <a:tabLst>
                <a:tab pos="804863" algn="l"/>
                <a:tab pos="1431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93875">
              <a:tabLst>
                <a:tab pos="804863" algn="l"/>
                <a:tab pos="1431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73263">
              <a:tabLst>
                <a:tab pos="804863" algn="l"/>
                <a:tab pos="1431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30463" fontAlgn="base">
              <a:spcBef>
                <a:spcPct val="0"/>
              </a:spcBef>
              <a:spcAft>
                <a:spcPct val="0"/>
              </a:spcAft>
              <a:tabLst>
                <a:tab pos="804863" algn="l"/>
                <a:tab pos="1431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87663" fontAlgn="base">
              <a:spcBef>
                <a:spcPct val="0"/>
              </a:spcBef>
              <a:spcAft>
                <a:spcPct val="0"/>
              </a:spcAft>
              <a:tabLst>
                <a:tab pos="804863" algn="l"/>
                <a:tab pos="1431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44863" fontAlgn="base">
              <a:spcBef>
                <a:spcPct val="0"/>
              </a:spcBef>
              <a:spcAft>
                <a:spcPct val="0"/>
              </a:spcAft>
              <a:tabLst>
                <a:tab pos="804863" algn="l"/>
                <a:tab pos="1431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02063" fontAlgn="base">
              <a:spcBef>
                <a:spcPct val="0"/>
              </a:spcBef>
              <a:spcAft>
                <a:spcPct val="0"/>
              </a:spcAft>
              <a:tabLst>
                <a:tab pos="804863" algn="l"/>
                <a:tab pos="1431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71463" indent="-271463">
              <a:spcBef>
                <a:spcPct val="50000"/>
              </a:spcBef>
              <a:tabLst/>
            </a:pPr>
            <a:r>
              <a:rPr lang="cs-CZ" altLang="cs-CZ" sz="2200" b="1" dirty="0" smtClean="0">
                <a:solidFill>
                  <a:schemeClr val="bg2"/>
                </a:solidFill>
                <a:cs typeface="Arial" panose="020B0604020202020204" pitchFamily="34" charset="0"/>
              </a:rPr>
              <a:t>-	napěťová (</a:t>
            </a:r>
            <a:r>
              <a:rPr lang="cs-CZ" altLang="cs-CZ" sz="2200" b="1" dirty="0" err="1" smtClean="0">
                <a:solidFill>
                  <a:schemeClr val="bg2"/>
                </a:solidFill>
                <a:cs typeface="Arial" panose="020B0604020202020204" pitchFamily="34" charset="0"/>
              </a:rPr>
              <a:t>podpěťová</a:t>
            </a:r>
            <a:r>
              <a:rPr lang="cs-CZ" altLang="cs-CZ" sz="2200" b="1" dirty="0" smtClean="0">
                <a:solidFill>
                  <a:schemeClr val="bg2"/>
                </a:solidFill>
                <a:cs typeface="Arial" panose="020B0604020202020204" pitchFamily="34" charset="0"/>
              </a:rPr>
              <a:t>) spoušť</a:t>
            </a:r>
          </a:p>
          <a:p>
            <a:pPr marL="271463" indent="-271463">
              <a:spcBef>
                <a:spcPts val="0"/>
              </a:spcBef>
              <a:tabLst/>
            </a:pPr>
            <a:r>
              <a:rPr lang="cs-CZ" altLang="cs-CZ" sz="2200" b="1" dirty="0" smtClean="0">
                <a:solidFill>
                  <a:schemeClr val="bg2"/>
                </a:solidFill>
                <a:cs typeface="Arial" panose="020B0604020202020204" pitchFamily="34" charset="0"/>
              </a:rPr>
              <a:t>-	motorový pohon</a:t>
            </a:r>
          </a:p>
          <a:p>
            <a:pPr marL="271463" indent="-271463">
              <a:spcBef>
                <a:spcPts val="0"/>
              </a:spcBef>
              <a:tabLst/>
            </a:pPr>
            <a:r>
              <a:rPr lang="cs-CZ" altLang="cs-CZ" sz="2200" b="1" dirty="0" smtClean="0">
                <a:solidFill>
                  <a:schemeClr val="bg2"/>
                </a:solidFill>
                <a:cs typeface="Arial" panose="020B0604020202020204" pitchFamily="34" charset="0"/>
              </a:rPr>
              <a:t>-	pomocné kontakty</a:t>
            </a:r>
          </a:p>
          <a:p>
            <a:pPr marL="271463" indent="-271463">
              <a:spcBef>
                <a:spcPts val="0"/>
              </a:spcBef>
              <a:tabLst/>
            </a:pPr>
            <a:r>
              <a:rPr lang="cs-CZ" altLang="cs-CZ" sz="2200" b="1" dirty="0" smtClean="0">
                <a:solidFill>
                  <a:schemeClr val="bg2"/>
                </a:solidFill>
                <a:cs typeface="Arial" panose="020B0604020202020204" pitchFamily="34" charset="0"/>
              </a:rPr>
              <a:t>-	chráničová spoušť</a:t>
            </a:r>
            <a:endParaRPr lang="cs-CZ" altLang="cs-CZ" sz="2200" b="1" dirty="0">
              <a:solidFill>
                <a:schemeClr val="bg2"/>
              </a:solidFill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3912696"/>
            <a:ext cx="4601025" cy="282867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40" y="4357196"/>
            <a:ext cx="1254825" cy="2240156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8224" y="4102540"/>
            <a:ext cx="1749150" cy="24489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53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53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53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53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3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53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144463" y="188913"/>
            <a:ext cx="8856662" cy="28623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9875" indent="-269875"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cs-CZ" altLang="cs-CZ" sz="4000" b="1" u="sng" dirty="0">
                <a:solidFill>
                  <a:schemeClr val="bg2"/>
                </a:solidFill>
                <a:latin typeface="Comic Sans MS" panose="030F0702030302020204" pitchFamily="66" charset="0"/>
              </a:rPr>
              <a:t>Využití výkonových jističů</a:t>
            </a:r>
          </a:p>
          <a:p>
            <a:pPr algn="ctr"/>
            <a:endParaRPr lang="cs-CZ" altLang="cs-CZ" sz="2000" b="1" u="sng" dirty="0">
              <a:solidFill>
                <a:schemeClr val="bg2"/>
              </a:solidFill>
              <a:latin typeface="Comic Sans MS" panose="030F0702030302020204" pitchFamily="66" charset="0"/>
            </a:endParaRPr>
          </a:p>
          <a:p>
            <a:r>
              <a:rPr lang="cs-CZ" altLang="cs-CZ" sz="2400" b="1" dirty="0">
                <a:solidFill>
                  <a:schemeClr val="bg2"/>
                </a:solidFill>
                <a:cs typeface="Arial" panose="020B0604020202020204" pitchFamily="34" charset="0"/>
              </a:rPr>
              <a:t>* </a:t>
            </a:r>
            <a:r>
              <a:rPr lang="cs-CZ" altLang="cs-CZ" sz="2400" b="1" dirty="0" smtClean="0">
                <a:solidFill>
                  <a:schemeClr val="bg2"/>
                </a:solidFill>
                <a:cs typeface="Arial" panose="020B0604020202020204" pitchFamily="34" charset="0"/>
              </a:rPr>
              <a:t>	hlavní </a:t>
            </a:r>
            <a:r>
              <a:rPr lang="cs-CZ" altLang="cs-CZ" sz="2400" b="1" dirty="0">
                <a:solidFill>
                  <a:schemeClr val="bg2"/>
                </a:solidFill>
                <a:cs typeface="Arial" panose="020B0604020202020204" pitchFamily="34" charset="0"/>
              </a:rPr>
              <a:t>jištění v průmyslových rozvodech</a:t>
            </a:r>
          </a:p>
          <a:p>
            <a:r>
              <a:rPr lang="cs-CZ" altLang="cs-CZ" sz="2400" b="1" dirty="0">
                <a:solidFill>
                  <a:schemeClr val="bg2"/>
                </a:solidFill>
                <a:cs typeface="Arial" panose="020B0604020202020204" pitchFamily="34" charset="0"/>
              </a:rPr>
              <a:t>* </a:t>
            </a:r>
            <a:r>
              <a:rPr lang="cs-CZ" altLang="cs-CZ" sz="2400" b="1" dirty="0" smtClean="0">
                <a:solidFill>
                  <a:schemeClr val="bg2"/>
                </a:solidFill>
                <a:cs typeface="Arial" panose="020B0604020202020204" pitchFamily="34" charset="0"/>
              </a:rPr>
              <a:t>	jištění </a:t>
            </a:r>
            <a:r>
              <a:rPr lang="cs-CZ" altLang="cs-CZ" sz="2400" b="1" dirty="0">
                <a:solidFill>
                  <a:schemeClr val="bg2"/>
                </a:solidFill>
                <a:cs typeface="Arial" panose="020B0604020202020204" pitchFamily="34" charset="0"/>
              </a:rPr>
              <a:t>spotřebičů velkých výkonů</a:t>
            </a:r>
          </a:p>
          <a:p>
            <a:r>
              <a:rPr lang="cs-CZ" altLang="cs-CZ" sz="2400" b="1" dirty="0">
                <a:solidFill>
                  <a:schemeClr val="bg2"/>
                </a:solidFill>
                <a:cs typeface="Arial" panose="020B0604020202020204" pitchFamily="34" charset="0"/>
              </a:rPr>
              <a:t>* </a:t>
            </a:r>
            <a:r>
              <a:rPr lang="cs-CZ" altLang="cs-CZ" sz="2400" b="1" dirty="0" smtClean="0">
                <a:solidFill>
                  <a:schemeClr val="bg2"/>
                </a:solidFill>
                <a:cs typeface="Arial" panose="020B0604020202020204" pitchFamily="34" charset="0"/>
              </a:rPr>
              <a:t>	jištění </a:t>
            </a:r>
            <a:r>
              <a:rPr lang="cs-CZ" altLang="cs-CZ" sz="2400" b="1" dirty="0">
                <a:solidFill>
                  <a:schemeClr val="bg2"/>
                </a:solidFill>
                <a:cs typeface="Arial" panose="020B0604020202020204" pitchFamily="34" charset="0"/>
              </a:rPr>
              <a:t>obvodů s velkými zkratovými proudy </a:t>
            </a:r>
          </a:p>
          <a:p>
            <a:r>
              <a:rPr lang="cs-CZ" altLang="cs-CZ" sz="2400" b="1" dirty="0">
                <a:solidFill>
                  <a:schemeClr val="bg2"/>
                </a:solidFill>
                <a:cs typeface="Arial" panose="020B0604020202020204" pitchFamily="34" charset="0"/>
              </a:rPr>
              <a:t>* </a:t>
            </a:r>
            <a:r>
              <a:rPr lang="cs-CZ" altLang="cs-CZ" sz="2400" b="1" dirty="0" smtClean="0">
                <a:solidFill>
                  <a:schemeClr val="bg2"/>
                </a:solidFill>
                <a:cs typeface="Arial" panose="020B0604020202020204" pitchFamily="34" charset="0"/>
              </a:rPr>
              <a:t>	jištění </a:t>
            </a:r>
            <a:r>
              <a:rPr lang="cs-CZ" altLang="cs-CZ" sz="2400" b="1" dirty="0">
                <a:solidFill>
                  <a:schemeClr val="bg2"/>
                </a:solidFill>
                <a:cs typeface="Arial" panose="020B0604020202020204" pitchFamily="34" charset="0"/>
              </a:rPr>
              <a:t>s požadavkem přesného nastavení vypínací charakteristiky (selektivita, …)</a:t>
            </a:r>
          </a:p>
        </p:txBody>
      </p:sp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142875" y="3212976"/>
            <a:ext cx="8856663" cy="349326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9875" indent="-269875"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cs-CZ" altLang="cs-CZ" sz="4000" b="1" u="sng" dirty="0">
                <a:solidFill>
                  <a:schemeClr val="bg2"/>
                </a:solidFill>
                <a:latin typeface="Comic Sans MS" panose="030F0702030302020204" pitchFamily="66" charset="0"/>
              </a:rPr>
              <a:t>Požadavky na výkonové jističe</a:t>
            </a:r>
          </a:p>
          <a:p>
            <a:pPr algn="ctr"/>
            <a:endParaRPr lang="cs-CZ" altLang="cs-CZ" sz="2000" b="1" u="sng" dirty="0">
              <a:solidFill>
                <a:schemeClr val="bg2"/>
              </a:solidFill>
              <a:latin typeface="Comic Sans MS" panose="030F0702030302020204" pitchFamily="66" charset="0"/>
            </a:endParaRPr>
          </a:p>
          <a:p>
            <a:r>
              <a:rPr lang="cs-CZ" altLang="cs-CZ" sz="2300" b="1" dirty="0">
                <a:solidFill>
                  <a:schemeClr val="bg2"/>
                </a:solidFill>
                <a:cs typeface="Arial" panose="020B0604020202020204" pitchFamily="34" charset="0"/>
              </a:rPr>
              <a:t>* </a:t>
            </a:r>
            <a:r>
              <a:rPr lang="cs-CZ" altLang="cs-CZ" sz="2300" b="1" dirty="0" smtClean="0">
                <a:solidFill>
                  <a:schemeClr val="bg2"/>
                </a:solidFill>
                <a:cs typeface="Arial" panose="020B0604020202020204" pitchFamily="34" charset="0"/>
              </a:rPr>
              <a:t>	vysoká </a:t>
            </a:r>
            <a:r>
              <a:rPr lang="cs-CZ" altLang="cs-CZ" sz="2300" b="1" dirty="0">
                <a:solidFill>
                  <a:schemeClr val="bg2"/>
                </a:solidFill>
                <a:cs typeface="Arial" panose="020B0604020202020204" pitchFamily="34" charset="0"/>
              </a:rPr>
              <a:t>vypínací schopnost</a:t>
            </a:r>
          </a:p>
          <a:p>
            <a:r>
              <a:rPr lang="cs-CZ" altLang="cs-CZ" sz="2300" b="1" dirty="0">
                <a:solidFill>
                  <a:schemeClr val="bg2"/>
                </a:solidFill>
                <a:cs typeface="Arial" panose="020B0604020202020204" pitchFamily="34" charset="0"/>
              </a:rPr>
              <a:t>* </a:t>
            </a:r>
            <a:r>
              <a:rPr lang="cs-CZ" altLang="cs-CZ" sz="2300" b="1" dirty="0" smtClean="0">
                <a:solidFill>
                  <a:schemeClr val="bg2"/>
                </a:solidFill>
                <a:cs typeface="Arial" panose="020B0604020202020204" pitchFamily="34" charset="0"/>
              </a:rPr>
              <a:t>	velké </a:t>
            </a:r>
            <a:r>
              <a:rPr lang="cs-CZ" altLang="cs-CZ" sz="2300" b="1" dirty="0">
                <a:solidFill>
                  <a:schemeClr val="bg2"/>
                </a:solidFill>
                <a:cs typeface="Arial" panose="020B0604020202020204" pitchFamily="34" charset="0"/>
              </a:rPr>
              <a:t>jmenovité </a:t>
            </a:r>
            <a:r>
              <a:rPr lang="cs-CZ" altLang="cs-CZ" sz="2300" b="1" dirty="0" smtClean="0">
                <a:solidFill>
                  <a:schemeClr val="bg2"/>
                </a:solidFill>
                <a:cs typeface="Arial" panose="020B0604020202020204" pitchFamily="34" charset="0"/>
              </a:rPr>
              <a:t>proudy</a:t>
            </a:r>
          </a:p>
          <a:p>
            <a:r>
              <a:rPr lang="cs-CZ" altLang="cs-CZ" sz="2300" b="1" dirty="0" smtClean="0">
                <a:solidFill>
                  <a:schemeClr val="bg2"/>
                </a:solidFill>
                <a:cs typeface="Arial" panose="020B0604020202020204" pitchFamily="34" charset="0"/>
              </a:rPr>
              <a:t>*	stavebnicoví konstrukce, příslušenství, možnosti připojení </a:t>
            </a:r>
          </a:p>
          <a:p>
            <a:r>
              <a:rPr lang="cs-CZ" altLang="cs-CZ" sz="2300" b="1" dirty="0" smtClean="0">
                <a:solidFill>
                  <a:schemeClr val="bg2"/>
                </a:solidFill>
                <a:cs typeface="Arial" panose="020B0604020202020204" pitchFamily="34" charset="0"/>
              </a:rPr>
              <a:t>*	nastavení vypínací charakteristiky</a:t>
            </a:r>
          </a:p>
          <a:p>
            <a:r>
              <a:rPr lang="cs-CZ" altLang="cs-CZ" sz="2300" b="1" dirty="0" smtClean="0">
                <a:solidFill>
                  <a:schemeClr val="bg2"/>
                </a:solidFill>
                <a:cs typeface="Arial" panose="020B0604020202020204" pitchFamily="34" charset="0"/>
              </a:rPr>
              <a:t>*	diagnostika, komunikace</a:t>
            </a:r>
            <a:endParaRPr lang="cs-CZ" altLang="cs-CZ" sz="2300" b="1" dirty="0">
              <a:solidFill>
                <a:schemeClr val="bg2"/>
              </a:solidFill>
              <a:cs typeface="Arial" panose="020B0604020202020204" pitchFamily="34" charset="0"/>
            </a:endParaRPr>
          </a:p>
          <a:p>
            <a:r>
              <a:rPr lang="cs-CZ" altLang="cs-CZ" sz="2300" b="1" dirty="0">
                <a:solidFill>
                  <a:schemeClr val="bg2"/>
                </a:solidFill>
                <a:cs typeface="Arial" panose="020B0604020202020204" pitchFamily="34" charset="0"/>
              </a:rPr>
              <a:t>* </a:t>
            </a:r>
            <a:r>
              <a:rPr lang="cs-CZ" altLang="cs-CZ" sz="2300" b="1" dirty="0" smtClean="0">
                <a:solidFill>
                  <a:schemeClr val="bg2"/>
                </a:solidFill>
                <a:cs typeface="Arial" panose="020B0604020202020204" pitchFamily="34" charset="0"/>
              </a:rPr>
              <a:t>	spolehlivost</a:t>
            </a:r>
            <a:endParaRPr lang="cs-CZ" altLang="cs-CZ" sz="2300" b="1" dirty="0">
              <a:solidFill>
                <a:schemeClr val="bg2"/>
              </a:solidFill>
              <a:cs typeface="Arial" panose="020B0604020202020204" pitchFamily="34" charset="0"/>
            </a:endParaRPr>
          </a:p>
          <a:p>
            <a:r>
              <a:rPr lang="cs-CZ" altLang="cs-CZ" sz="2300" b="1" dirty="0">
                <a:solidFill>
                  <a:schemeClr val="bg2"/>
                </a:solidFill>
                <a:cs typeface="Arial" panose="020B0604020202020204" pitchFamily="34" charset="0"/>
              </a:rPr>
              <a:t>* </a:t>
            </a:r>
            <a:r>
              <a:rPr lang="cs-CZ" altLang="cs-CZ" sz="2300" b="1" dirty="0" smtClean="0">
                <a:solidFill>
                  <a:schemeClr val="bg2"/>
                </a:solidFill>
                <a:cs typeface="Arial" panose="020B0604020202020204" pitchFamily="34" charset="0"/>
              </a:rPr>
              <a:t>	selektivita</a:t>
            </a:r>
            <a:endParaRPr lang="cs-CZ" altLang="cs-CZ" sz="2300" b="1" dirty="0">
              <a:solidFill>
                <a:schemeClr val="bg2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4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40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0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40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40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4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4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40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40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40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40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40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40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40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580112" y="331912"/>
            <a:ext cx="3384501" cy="2232992"/>
          </a:xfrm>
        </p:spPr>
        <p:txBody>
          <a:bodyPr/>
          <a:lstStyle/>
          <a:p>
            <a:r>
              <a:rPr lang="cs-CZ" altLang="cs-CZ" sz="3200" u="sng" dirty="0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Příslušenství </a:t>
            </a:r>
            <a:r>
              <a:rPr lang="cs-CZ" altLang="cs-CZ" sz="3200" u="sng" dirty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výkonových jističů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931" y="188640"/>
            <a:ext cx="5314575" cy="640871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088" y="2869003"/>
            <a:ext cx="3655791" cy="3872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209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cs-CZ" altLang="cs-CZ" sz="40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Připojení výkonových jističů</a:t>
            </a:r>
          </a:p>
        </p:txBody>
      </p:sp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268413"/>
            <a:ext cx="4346575" cy="489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33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4859338" y="3500438"/>
            <a:ext cx="2808287" cy="483960"/>
          </a:xfrm>
          <a:prstGeom prst="rect">
            <a:avLst/>
          </a:prstGeom>
          <a:noFill/>
          <a:ln w="25400">
            <a:solidFill>
              <a:srgbClr val="FF3300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72000" rIns="72000" bIns="720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2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kabel – V-svorky</a:t>
            </a:r>
          </a:p>
        </p:txBody>
      </p:sp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4716463" y="1901778"/>
            <a:ext cx="2160587" cy="411257"/>
          </a:xfrm>
          <a:prstGeom prst="rect">
            <a:avLst/>
          </a:prstGeom>
          <a:noFill/>
          <a:ln w="25400">
            <a:solidFill>
              <a:schemeClr val="bg1">
                <a:lumMod val="75000"/>
              </a:schemeClr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2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Přední přívody</a:t>
            </a:r>
          </a:p>
        </p:txBody>
      </p:sp>
      <p:sp>
        <p:nvSpPr>
          <p:cNvPr id="56329" name="Text Box 9"/>
          <p:cNvSpPr txBox="1">
            <a:spLocks noChangeArrowheads="1"/>
          </p:cNvSpPr>
          <p:nvPr/>
        </p:nvSpPr>
        <p:spPr bwMode="auto">
          <a:xfrm>
            <a:off x="6804025" y="2693940"/>
            <a:ext cx="2160588" cy="411257"/>
          </a:xfrm>
          <a:prstGeom prst="rect">
            <a:avLst/>
          </a:prstGeom>
          <a:noFill/>
          <a:ln w="25400">
            <a:solidFill>
              <a:schemeClr val="bg1">
                <a:lumMod val="75000"/>
              </a:schemeClr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2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Zadní přívody</a:t>
            </a:r>
          </a:p>
        </p:txBody>
      </p:sp>
      <p:sp>
        <p:nvSpPr>
          <p:cNvPr id="56330" name="Line 10"/>
          <p:cNvSpPr>
            <a:spLocks noChangeShapeType="1"/>
          </p:cNvSpPr>
          <p:nvPr/>
        </p:nvSpPr>
        <p:spPr bwMode="auto">
          <a:xfrm flipH="1">
            <a:off x="5795963" y="1052513"/>
            <a:ext cx="1584325" cy="792162"/>
          </a:xfrm>
          <a:prstGeom prst="line">
            <a:avLst/>
          </a:prstGeom>
          <a:noFill/>
          <a:ln w="25400">
            <a:solidFill>
              <a:schemeClr val="bg1">
                <a:lumMod val="75000"/>
              </a:schemeClr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72000" rIns="72000" bIns="72000"/>
          <a:lstStyle/>
          <a:p>
            <a:endParaRPr lang="cs-CZ"/>
          </a:p>
        </p:txBody>
      </p:sp>
      <p:sp>
        <p:nvSpPr>
          <p:cNvPr id="56331" name="Line 11"/>
          <p:cNvSpPr>
            <a:spLocks noChangeShapeType="1"/>
          </p:cNvSpPr>
          <p:nvPr/>
        </p:nvSpPr>
        <p:spPr bwMode="auto">
          <a:xfrm>
            <a:off x="7380288" y="1052513"/>
            <a:ext cx="504825" cy="1584325"/>
          </a:xfrm>
          <a:prstGeom prst="line">
            <a:avLst/>
          </a:prstGeom>
          <a:noFill/>
          <a:ln w="25400">
            <a:solidFill>
              <a:schemeClr val="bg1">
                <a:lumMod val="75000"/>
              </a:schemeClr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72000" rIns="72000" bIns="72000"/>
          <a:lstStyle/>
          <a:p>
            <a:endParaRPr lang="cs-CZ"/>
          </a:p>
        </p:txBody>
      </p:sp>
      <p:sp>
        <p:nvSpPr>
          <p:cNvPr id="56332" name="Text Box 12"/>
          <p:cNvSpPr txBox="1">
            <a:spLocks noChangeArrowheads="1"/>
          </p:cNvSpPr>
          <p:nvPr/>
        </p:nvSpPr>
        <p:spPr bwMode="auto">
          <a:xfrm>
            <a:off x="4859338" y="4365625"/>
            <a:ext cx="3529012" cy="483960"/>
          </a:xfrm>
          <a:prstGeom prst="rect">
            <a:avLst/>
          </a:prstGeom>
          <a:noFill/>
          <a:ln w="25400">
            <a:solidFill>
              <a:srgbClr val="FF3300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72000" rIns="72000" bIns="720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2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kabel – kabelové oko</a:t>
            </a:r>
          </a:p>
        </p:txBody>
      </p:sp>
      <p:sp>
        <p:nvSpPr>
          <p:cNvPr id="56333" name="Text Box 13"/>
          <p:cNvSpPr txBox="1">
            <a:spLocks noChangeArrowheads="1"/>
          </p:cNvSpPr>
          <p:nvPr/>
        </p:nvSpPr>
        <p:spPr bwMode="auto">
          <a:xfrm>
            <a:off x="4859338" y="5300663"/>
            <a:ext cx="1728787" cy="483960"/>
          </a:xfrm>
          <a:prstGeom prst="rect">
            <a:avLst/>
          </a:prstGeom>
          <a:noFill/>
          <a:ln w="25400">
            <a:solidFill>
              <a:srgbClr val="FF3300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72000" rIns="72000" bIns="720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2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přípojnice</a:t>
            </a:r>
          </a:p>
        </p:txBody>
      </p:sp>
      <p:sp>
        <p:nvSpPr>
          <p:cNvPr id="56334" name="Line 14"/>
          <p:cNvSpPr>
            <a:spLocks noChangeShapeType="1"/>
          </p:cNvSpPr>
          <p:nvPr/>
        </p:nvSpPr>
        <p:spPr bwMode="auto">
          <a:xfrm flipH="1" flipV="1">
            <a:off x="3779838" y="3213100"/>
            <a:ext cx="1079500" cy="576263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72000" rIns="72000" bIns="72000"/>
          <a:lstStyle/>
          <a:p>
            <a:endParaRPr lang="cs-CZ"/>
          </a:p>
        </p:txBody>
      </p:sp>
      <p:sp>
        <p:nvSpPr>
          <p:cNvPr id="56335" name="Line 15"/>
          <p:cNvSpPr>
            <a:spLocks noChangeShapeType="1"/>
          </p:cNvSpPr>
          <p:nvPr/>
        </p:nvSpPr>
        <p:spPr bwMode="auto">
          <a:xfrm flipH="1" flipV="1">
            <a:off x="2484438" y="3357563"/>
            <a:ext cx="2374900" cy="129540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72000" rIns="72000" bIns="72000"/>
          <a:lstStyle/>
          <a:p>
            <a:endParaRPr lang="cs-CZ"/>
          </a:p>
        </p:txBody>
      </p:sp>
      <p:sp>
        <p:nvSpPr>
          <p:cNvPr id="56336" name="Line 16"/>
          <p:cNvSpPr>
            <a:spLocks noChangeShapeType="1"/>
          </p:cNvSpPr>
          <p:nvPr/>
        </p:nvSpPr>
        <p:spPr bwMode="auto">
          <a:xfrm flipH="1" flipV="1">
            <a:off x="1619250" y="3644900"/>
            <a:ext cx="3240088" cy="1944688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72000" rIns="72000" bIns="72000"/>
          <a:lstStyle/>
          <a:p>
            <a:endParaRPr lang="cs-CZ"/>
          </a:p>
        </p:txBody>
      </p:sp>
      <p:sp>
        <p:nvSpPr>
          <p:cNvPr id="56337" name="Line 17"/>
          <p:cNvSpPr>
            <a:spLocks noChangeShapeType="1"/>
          </p:cNvSpPr>
          <p:nvPr/>
        </p:nvSpPr>
        <p:spPr bwMode="auto">
          <a:xfrm flipH="1" flipV="1">
            <a:off x="3995738" y="2060575"/>
            <a:ext cx="720725" cy="0"/>
          </a:xfrm>
          <a:prstGeom prst="line">
            <a:avLst/>
          </a:prstGeom>
          <a:noFill/>
          <a:ln w="25400">
            <a:solidFill>
              <a:schemeClr val="bg1">
                <a:lumMod val="75000"/>
              </a:schemeClr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72000" rIns="72000" bIns="72000"/>
          <a:lstStyle/>
          <a:p>
            <a:endParaRPr lang="cs-CZ"/>
          </a:p>
        </p:txBody>
      </p:sp>
      <p:sp>
        <p:nvSpPr>
          <p:cNvPr id="56338" name="Rectangle 18"/>
          <p:cNvSpPr>
            <a:spLocks noChangeArrowheads="1"/>
          </p:cNvSpPr>
          <p:nvPr/>
        </p:nvSpPr>
        <p:spPr bwMode="auto">
          <a:xfrm>
            <a:off x="611188" y="1341438"/>
            <a:ext cx="3384550" cy="2232025"/>
          </a:xfrm>
          <a:prstGeom prst="rect">
            <a:avLst/>
          </a:prstGeom>
          <a:noFill/>
          <a:ln w="25400">
            <a:solidFill>
              <a:schemeClr val="bg1">
                <a:lumMod val="75000"/>
              </a:schemeClr>
            </a:solidFill>
            <a:prstDash val="sysDot"/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000" tIns="72000" rIns="72000" bIns="72000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6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6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6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56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56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56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56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6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6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6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  <p:bldP spid="56326" grpId="0" animBg="1"/>
      <p:bldP spid="56327" grpId="0" animBg="1"/>
      <p:bldP spid="56329" grpId="0" animBg="1"/>
      <p:bldP spid="56330" grpId="0" animBg="1"/>
      <p:bldP spid="56331" grpId="0" animBg="1"/>
      <p:bldP spid="56332" grpId="0" animBg="1"/>
      <p:bldP spid="56333" grpId="0" animBg="1"/>
      <p:bldP spid="56334" grpId="0" animBg="1"/>
      <p:bldP spid="56335" grpId="0" animBg="1"/>
      <p:bldP spid="56336" grpId="0" animBg="1"/>
      <p:bldP spid="56337" grpId="0" animBg="1"/>
      <p:bldP spid="5633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  <a:noFill/>
        </p:spPr>
        <p:txBody>
          <a:bodyPr lIns="36000" tIns="36000" rIns="36000" bIns="36000"/>
          <a:lstStyle/>
          <a:p>
            <a:r>
              <a:rPr lang="cs-CZ" altLang="cs-CZ" sz="4000" u="sng" dirty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Základní pojmy a parametry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124744"/>
            <a:ext cx="8785225" cy="5503796"/>
          </a:xfrm>
          <a:noFill/>
          <a:ln w="25400" cap="flat">
            <a:noFill/>
            <a:miter lim="800000"/>
            <a:headEnd/>
            <a:tailEnd/>
          </a:ln>
        </p:spPr>
        <p:txBody>
          <a:bodyPr lIns="72000" tIns="72000" rIns="72000" bIns="72000">
            <a:spAutoFit/>
          </a:bodyPr>
          <a:lstStyle/>
          <a:p>
            <a:pPr marL="982663" indent="-982663" algn="just">
              <a:lnSpc>
                <a:spcPct val="80000"/>
              </a:lnSpc>
              <a:spcBef>
                <a:spcPct val="60000"/>
              </a:spcBef>
              <a:buFont typeface="Wingdings" panose="05000000000000000000" pitchFamily="2" charset="2"/>
              <a:buNone/>
              <a:tabLst>
                <a:tab pos="722313" algn="l"/>
              </a:tabLst>
            </a:pPr>
            <a:r>
              <a:rPr lang="cs-CZ" altLang="cs-CZ" sz="24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cs-CZ" altLang="cs-CZ" sz="2400" b="1" baseline="-250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cs-CZ" altLang="cs-CZ" sz="24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	- </a:t>
            </a:r>
            <a:r>
              <a:rPr lang="cs-CZ" altLang="cs-CZ" sz="24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jmenovité </a:t>
            </a:r>
            <a:r>
              <a:rPr lang="cs-CZ" altLang="cs-CZ" sz="24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napětí (V) </a:t>
            </a:r>
          </a:p>
          <a:p>
            <a:pPr marL="982663" indent="-982663" algn="just">
              <a:lnSpc>
                <a:spcPct val="80000"/>
              </a:lnSpc>
              <a:spcBef>
                <a:spcPct val="60000"/>
              </a:spcBef>
              <a:buFont typeface="Wingdings" panose="05000000000000000000" pitchFamily="2" charset="2"/>
              <a:buNone/>
              <a:tabLst>
                <a:tab pos="722313" algn="l"/>
              </a:tabLst>
            </a:pPr>
            <a:r>
              <a:rPr lang="cs-CZ" altLang="cs-CZ" sz="24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cs-CZ" altLang="cs-CZ" sz="2400" b="1" baseline="-25000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	</a:t>
            </a:r>
            <a:r>
              <a:rPr lang="cs-CZ" altLang="cs-CZ" sz="24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s-CZ" altLang="cs-CZ" sz="24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jmenovitý </a:t>
            </a:r>
            <a:r>
              <a:rPr lang="cs-CZ" altLang="cs-CZ" sz="24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proud (A</a:t>
            </a:r>
            <a:r>
              <a:rPr lang="cs-CZ" altLang="cs-CZ" sz="24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982663" indent="-982663" algn="just">
              <a:lnSpc>
                <a:spcPct val="80000"/>
              </a:lnSpc>
              <a:spcBef>
                <a:spcPct val="60000"/>
              </a:spcBef>
              <a:buFont typeface="Wingdings" panose="05000000000000000000" pitchFamily="2" charset="2"/>
              <a:buNone/>
              <a:tabLst>
                <a:tab pos="722313" algn="l"/>
              </a:tabLst>
            </a:pPr>
            <a:r>
              <a:rPr lang="cs-CZ" altLang="cs-CZ" sz="2400" b="1" dirty="0" err="1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cs-CZ" altLang="cs-CZ" sz="2400" b="1" baseline="-25000" dirty="0" err="1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imp</a:t>
            </a:r>
            <a:r>
              <a:rPr lang="cs-CZ" altLang="cs-CZ" sz="24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-	jmenovité impulsní výdržné napětí (kV) </a:t>
            </a:r>
          </a:p>
          <a:p>
            <a:pPr marL="982663" indent="-982663" algn="just"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None/>
              <a:tabLst>
                <a:tab pos="722313" algn="l"/>
              </a:tabLst>
            </a:pPr>
            <a:r>
              <a:rPr lang="cs-CZ" altLang="cs-CZ" sz="24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altLang="cs-CZ" sz="24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izolační impulsní hladina napětí přístroje</a:t>
            </a:r>
            <a:endParaRPr lang="cs-CZ" altLang="cs-CZ" sz="2000" b="1" dirty="0">
              <a:solidFill>
                <a:schemeClr val="bg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82663" indent="-982663" algn="just">
              <a:lnSpc>
                <a:spcPct val="80000"/>
              </a:lnSpc>
              <a:spcBef>
                <a:spcPct val="60000"/>
              </a:spcBef>
              <a:buFont typeface="Wingdings" panose="05000000000000000000" pitchFamily="2" charset="2"/>
              <a:buNone/>
              <a:tabLst>
                <a:tab pos="722313" algn="l"/>
              </a:tabLst>
            </a:pPr>
            <a:r>
              <a:rPr lang="cs-CZ" altLang="cs-CZ" sz="24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cs-CZ" altLang="cs-CZ" sz="2400" b="1" baseline="-250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cu</a:t>
            </a:r>
            <a:r>
              <a:rPr lang="cs-CZ" altLang="cs-CZ" sz="24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cs-CZ" altLang="cs-CZ" sz="24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mezní </a:t>
            </a:r>
            <a:r>
              <a:rPr lang="cs-CZ" altLang="cs-CZ" sz="24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vypínací schopnost (kA)</a:t>
            </a:r>
          </a:p>
          <a:p>
            <a:pPr marL="982663" indent="-982663" algn="just"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None/>
              <a:tabLst>
                <a:tab pos="722313" algn="l"/>
              </a:tabLst>
            </a:pPr>
            <a:r>
              <a:rPr lang="cs-CZ" altLang="cs-CZ" sz="24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altLang="cs-CZ" sz="24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je 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nejvyšší hodnota zkratového proudu, který je jistič schopen vypnout. Po vypnutí se mohou zhoršit některé parametry jističe.</a:t>
            </a:r>
          </a:p>
          <a:p>
            <a:pPr marL="982663" indent="-982663" algn="just">
              <a:lnSpc>
                <a:spcPct val="80000"/>
              </a:lnSpc>
              <a:spcBef>
                <a:spcPct val="60000"/>
              </a:spcBef>
              <a:buFont typeface="Wingdings" panose="05000000000000000000" pitchFamily="2" charset="2"/>
              <a:buNone/>
              <a:tabLst>
                <a:tab pos="722313" algn="l"/>
              </a:tabLst>
            </a:pPr>
            <a:r>
              <a:rPr lang="cs-CZ" altLang="cs-CZ" sz="24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cs-CZ" altLang="cs-CZ" sz="2400" b="1" baseline="-25000" dirty="0" err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cs</a:t>
            </a:r>
            <a:r>
              <a:rPr lang="cs-CZ" altLang="cs-CZ" sz="24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cs-CZ" altLang="cs-CZ" sz="24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provozní </a:t>
            </a:r>
            <a:r>
              <a:rPr lang="cs-CZ" altLang="cs-CZ" sz="24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vypínací schopnost </a:t>
            </a:r>
            <a:r>
              <a:rPr lang="cs-CZ" altLang="cs-CZ" sz="24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(% nebo kA)</a:t>
            </a:r>
            <a:endParaRPr lang="cs-CZ" altLang="cs-CZ" sz="2400" b="1" dirty="0">
              <a:solidFill>
                <a:schemeClr val="bg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82663" indent="-982663" algn="just"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None/>
              <a:tabLst>
                <a:tab pos="722313" algn="l"/>
              </a:tabLst>
            </a:pPr>
            <a:r>
              <a:rPr lang="cs-CZ" altLang="cs-CZ" sz="24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altLang="cs-CZ" sz="24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udává 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 v % </a:t>
            </a:r>
            <a:r>
              <a:rPr lang="cs-CZ" altLang="cs-CZ" sz="2000" b="1" dirty="0" err="1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cs-CZ" altLang="cs-CZ" sz="2000" b="1" baseline="-25000" dirty="0" err="1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cu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nebo v kA. 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Jistič je schopen vypnout daný proud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opakovaně bez vlivu na další funkci jističe, I</a:t>
            </a:r>
            <a:r>
              <a:rPr lang="cs-CZ" altLang="cs-CZ" sz="2000" b="1" baseline="-25000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CS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≤ </a:t>
            </a:r>
            <a:r>
              <a:rPr lang="cs-CZ" altLang="cs-CZ" sz="2000" b="1" baseline="-25000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ICU</a:t>
            </a:r>
          </a:p>
          <a:p>
            <a:pPr marL="982663" indent="-982663" algn="just">
              <a:lnSpc>
                <a:spcPct val="80000"/>
              </a:lnSpc>
              <a:spcBef>
                <a:spcPts val="1200"/>
              </a:spcBef>
              <a:buFont typeface="Wingdings" panose="05000000000000000000" pitchFamily="2" charset="2"/>
              <a:buNone/>
              <a:tabLst>
                <a:tab pos="722313" algn="l"/>
              </a:tabLst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Pozn.		Každý výkonový jistič může být použit pro různá jmenovitá napětí, podle velikosti napětí se mění i vypínací schopnost. Čím nižší napětí tím vyšší vypínací schopnost 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 vypínací výkon zůstává přibližné konstantní</a:t>
            </a:r>
            <a:endParaRPr lang="cs-CZ" altLang="cs-CZ" sz="2000" b="1" dirty="0">
              <a:solidFill>
                <a:schemeClr val="bg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  <a:noFill/>
        </p:spPr>
        <p:txBody>
          <a:bodyPr lIns="72000" tIns="72000" rIns="72000" bIns="72000"/>
          <a:lstStyle/>
          <a:p>
            <a:r>
              <a:rPr lang="cs-CZ" altLang="cs-CZ" sz="40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Princip zhášení</a:t>
            </a:r>
          </a:p>
        </p:txBody>
      </p:sp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268413"/>
            <a:ext cx="3672532" cy="5268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4356472" y="1268413"/>
            <a:ext cx="2519784" cy="514738"/>
          </a:xfrm>
          <a:prstGeom prst="rect">
            <a:avLst/>
          </a:prstGeom>
          <a:noFill/>
          <a:ln w="25400">
            <a:solidFill>
              <a:srgbClr val="FF3300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2000" tIns="72000" rIns="72000" bIns="720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4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zkratový proud</a:t>
            </a:r>
          </a:p>
        </p:txBody>
      </p:sp>
      <p:sp>
        <p:nvSpPr>
          <p:cNvPr id="49159" name="Line 7"/>
          <p:cNvSpPr>
            <a:spLocks noChangeShapeType="1"/>
          </p:cNvSpPr>
          <p:nvPr/>
        </p:nvSpPr>
        <p:spPr bwMode="auto">
          <a:xfrm flipH="1">
            <a:off x="1619669" y="1268413"/>
            <a:ext cx="2736801" cy="285231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72000" rIns="72000" bIns="72000"/>
          <a:lstStyle/>
          <a:p>
            <a:endParaRPr lang="cs-CZ"/>
          </a:p>
        </p:txBody>
      </p:sp>
      <p:sp>
        <p:nvSpPr>
          <p:cNvPr id="49160" name="Line 8"/>
          <p:cNvSpPr>
            <a:spLocks noChangeShapeType="1"/>
          </p:cNvSpPr>
          <p:nvPr/>
        </p:nvSpPr>
        <p:spPr bwMode="auto">
          <a:xfrm flipH="1">
            <a:off x="1619672" y="1268414"/>
            <a:ext cx="2736798" cy="4617202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72000" rIns="72000" bIns="72000"/>
          <a:lstStyle/>
          <a:p>
            <a:endParaRPr lang="cs-CZ"/>
          </a:p>
        </p:txBody>
      </p:sp>
      <p:sp>
        <p:nvSpPr>
          <p:cNvPr id="49161" name="Text Box 9"/>
          <p:cNvSpPr txBox="1">
            <a:spLocks noChangeArrowheads="1"/>
          </p:cNvSpPr>
          <p:nvPr/>
        </p:nvSpPr>
        <p:spPr bwMode="auto">
          <a:xfrm>
            <a:off x="4356472" y="1916113"/>
            <a:ext cx="2519784" cy="514738"/>
          </a:xfrm>
          <a:prstGeom prst="rect">
            <a:avLst/>
          </a:prstGeom>
          <a:noFill/>
          <a:ln w="25400">
            <a:solidFill>
              <a:srgbClr val="FF3300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2000" tIns="72000" rIns="72000" bIns="720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4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zhášecí komora</a:t>
            </a:r>
          </a:p>
        </p:txBody>
      </p:sp>
      <p:sp>
        <p:nvSpPr>
          <p:cNvPr id="49162" name="Line 10"/>
          <p:cNvSpPr>
            <a:spLocks noChangeShapeType="1"/>
          </p:cNvSpPr>
          <p:nvPr/>
        </p:nvSpPr>
        <p:spPr bwMode="auto">
          <a:xfrm flipH="1">
            <a:off x="755575" y="1916112"/>
            <a:ext cx="3600893" cy="1229245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72000" rIns="72000" bIns="72000"/>
          <a:lstStyle/>
          <a:p>
            <a:endParaRPr lang="cs-CZ"/>
          </a:p>
        </p:txBody>
      </p:sp>
      <p:sp>
        <p:nvSpPr>
          <p:cNvPr id="49163" name="Text Box 11"/>
          <p:cNvSpPr txBox="1">
            <a:spLocks noChangeArrowheads="1"/>
          </p:cNvSpPr>
          <p:nvPr/>
        </p:nvSpPr>
        <p:spPr bwMode="auto">
          <a:xfrm>
            <a:off x="4356472" y="2565400"/>
            <a:ext cx="935608" cy="514738"/>
          </a:xfrm>
          <a:prstGeom prst="rect">
            <a:avLst/>
          </a:prstGeom>
          <a:noFill/>
          <a:ln w="25400">
            <a:solidFill>
              <a:srgbClr val="FF3300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2000" tIns="72000" rIns="72000" bIns="720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4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píst</a:t>
            </a:r>
          </a:p>
        </p:txBody>
      </p:sp>
      <p:sp>
        <p:nvSpPr>
          <p:cNvPr id="49164" name="Line 12"/>
          <p:cNvSpPr>
            <a:spLocks noChangeShapeType="1"/>
          </p:cNvSpPr>
          <p:nvPr/>
        </p:nvSpPr>
        <p:spPr bwMode="auto">
          <a:xfrm flipH="1">
            <a:off x="3275855" y="2563812"/>
            <a:ext cx="1080611" cy="9914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72000" rIns="72000" bIns="72000"/>
          <a:lstStyle/>
          <a:p>
            <a:endParaRPr lang="cs-CZ"/>
          </a:p>
        </p:txBody>
      </p:sp>
      <p:sp>
        <p:nvSpPr>
          <p:cNvPr id="49165" name="Text Box 13"/>
          <p:cNvSpPr txBox="1">
            <a:spLocks noChangeArrowheads="1"/>
          </p:cNvSpPr>
          <p:nvPr/>
        </p:nvSpPr>
        <p:spPr bwMode="auto">
          <a:xfrm>
            <a:off x="3995936" y="3573463"/>
            <a:ext cx="4968677" cy="180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33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2000" tIns="72000" rIns="72000" bIns="72000">
            <a:spAutoFit/>
          </a:bodyPr>
          <a:lstStyle/>
          <a:p>
            <a:pPr marL="361950" indent="-361950" algn="just">
              <a:spcBef>
                <a:spcPct val="20000"/>
              </a:spcBef>
            </a:pPr>
            <a:r>
              <a:rPr lang="cs-CZ" altLang="cs-CZ" sz="20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	</a:t>
            </a:r>
            <a:r>
              <a:rPr lang="cs-CZ" altLang="cs-CZ" sz="20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</a:t>
            </a:r>
            <a:r>
              <a:rPr lang="cs-CZ" altLang="cs-CZ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rychlé vypnutí a omezení proudu se využívá energie plynů hořícího oblouku. </a:t>
            </a:r>
          </a:p>
          <a:p>
            <a:pPr marL="361950" indent="-361950" algn="just">
              <a:spcBef>
                <a:spcPct val="20000"/>
              </a:spcBef>
            </a:pPr>
            <a:r>
              <a:rPr lang="cs-CZ" altLang="cs-CZ" sz="20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	</a:t>
            </a:r>
            <a:r>
              <a:rPr lang="cs-CZ" altLang="cs-CZ" sz="20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</a:t>
            </a:r>
            <a:r>
              <a:rPr lang="cs-CZ" altLang="cs-CZ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cs-CZ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&lt; </a:t>
            </a:r>
            <a:r>
              <a:rPr lang="cs-CZ" altLang="cs-CZ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25I</a:t>
            </a:r>
            <a:r>
              <a:rPr lang="cs-CZ" altLang="cs-CZ" sz="2000" b="1" baseline="-25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cs-CZ" altLang="cs-CZ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 doba vypnutí asi 3 ms</a:t>
            </a:r>
          </a:p>
          <a:p>
            <a:pPr marL="361950" indent="-361950" algn="just">
              <a:spcBef>
                <a:spcPct val="20000"/>
              </a:spcBef>
            </a:pPr>
            <a:r>
              <a:rPr lang="cs-CZ" altLang="cs-CZ" sz="20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	</a:t>
            </a:r>
            <a:r>
              <a:rPr lang="cs-CZ" altLang="cs-CZ" sz="20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velké </a:t>
            </a:r>
            <a:r>
              <a:rPr lang="cs-CZ" altLang="cs-CZ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proudy zhruba 1 ms.</a:t>
            </a:r>
            <a:r>
              <a:rPr lang="cs-CZ" altLang="cs-CZ" sz="2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9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9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9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49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9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9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9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  <p:bldP spid="49158" grpId="0" animBg="1"/>
      <p:bldP spid="49159" grpId="0" animBg="1"/>
      <p:bldP spid="49160" grpId="0" animBg="1"/>
      <p:bldP spid="49161" grpId="0" animBg="1"/>
      <p:bldP spid="49162" grpId="0" animBg="1"/>
      <p:bldP spid="49163" grpId="0" animBg="1"/>
      <p:bldP spid="4916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  <a:noFill/>
        </p:spPr>
        <p:txBody>
          <a:bodyPr lIns="72000" tIns="72000" rIns="72000" bIns="72000"/>
          <a:lstStyle/>
          <a:p>
            <a:r>
              <a:rPr lang="cs-CZ" altLang="cs-CZ" sz="4000" u="sng" dirty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Princip </a:t>
            </a:r>
            <a:r>
              <a:rPr lang="cs-CZ" altLang="cs-CZ" sz="4000" u="sng" dirty="0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zhášení </a:t>
            </a:r>
            <a:r>
              <a:rPr lang="cs-CZ" altLang="cs-CZ" sz="1200" u="sng" dirty="0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(zdroj EATON)</a:t>
            </a:r>
            <a:endParaRPr lang="cs-CZ" altLang="cs-CZ" sz="1200" u="sng" dirty="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196752"/>
            <a:ext cx="3888432" cy="5386004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088" y="1196752"/>
            <a:ext cx="3579944" cy="545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309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231838" y="274638"/>
            <a:ext cx="4454962" cy="956760"/>
          </a:xfrm>
          <a:noFill/>
        </p:spPr>
        <p:txBody>
          <a:bodyPr lIns="72000" tIns="72000" rIns="72000" bIns="72000"/>
          <a:lstStyle/>
          <a:p>
            <a:r>
              <a:rPr lang="cs-CZ" altLang="cs-CZ" sz="4000" u="sng" dirty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Vypínací </a:t>
            </a:r>
            <a:r>
              <a:rPr lang="cs-CZ" altLang="cs-CZ" sz="4000" u="sng" dirty="0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komora</a:t>
            </a:r>
            <a:endParaRPr lang="cs-CZ" altLang="cs-CZ" sz="4000" u="sng" dirty="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4813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4" t="6029" b="2206"/>
          <a:stretch/>
        </p:blipFill>
        <p:spPr bwMode="auto">
          <a:xfrm>
            <a:off x="107504" y="60789"/>
            <a:ext cx="3960440" cy="670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33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4714775" y="1751954"/>
            <a:ext cx="2089150" cy="453183"/>
          </a:xfrm>
          <a:prstGeom prst="rect">
            <a:avLst/>
          </a:prstGeom>
          <a:noFill/>
          <a:ln w="25400">
            <a:solidFill>
              <a:srgbClr val="FF3300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72000" rIns="72000" bIns="720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pevné kontakty</a:t>
            </a:r>
          </a:p>
        </p:txBody>
      </p:sp>
      <p:sp>
        <p:nvSpPr>
          <p:cNvPr id="48134" name="Line 6"/>
          <p:cNvSpPr>
            <a:spLocks noChangeShapeType="1"/>
          </p:cNvSpPr>
          <p:nvPr/>
        </p:nvSpPr>
        <p:spPr bwMode="auto">
          <a:xfrm flipH="1" flipV="1">
            <a:off x="1403349" y="1628774"/>
            <a:ext cx="3311425" cy="123179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72000" rIns="72000" bIns="72000"/>
          <a:lstStyle/>
          <a:p>
            <a:endParaRPr lang="cs-CZ"/>
          </a:p>
        </p:txBody>
      </p:sp>
      <p:sp>
        <p:nvSpPr>
          <p:cNvPr id="48135" name="Line 7"/>
          <p:cNvSpPr>
            <a:spLocks noChangeShapeType="1"/>
          </p:cNvSpPr>
          <p:nvPr/>
        </p:nvSpPr>
        <p:spPr bwMode="auto">
          <a:xfrm flipH="1">
            <a:off x="2267744" y="1751954"/>
            <a:ext cx="2447031" cy="2757166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72000" rIns="72000" bIns="72000"/>
          <a:lstStyle/>
          <a:p>
            <a:endParaRPr lang="cs-CZ"/>
          </a:p>
        </p:txBody>
      </p:sp>
      <p:sp>
        <p:nvSpPr>
          <p:cNvPr id="48136" name="Text Box 8"/>
          <p:cNvSpPr txBox="1">
            <a:spLocks noChangeArrowheads="1"/>
          </p:cNvSpPr>
          <p:nvPr/>
        </p:nvSpPr>
        <p:spPr bwMode="auto">
          <a:xfrm>
            <a:off x="4716016" y="2492896"/>
            <a:ext cx="2089150" cy="453183"/>
          </a:xfrm>
          <a:prstGeom prst="rect">
            <a:avLst/>
          </a:prstGeom>
          <a:noFill/>
          <a:ln w="25400">
            <a:solidFill>
              <a:srgbClr val="FF3300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72000" rIns="72000" bIns="720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zhášecí komory</a:t>
            </a:r>
          </a:p>
        </p:txBody>
      </p:sp>
      <p:sp>
        <p:nvSpPr>
          <p:cNvPr id="48137" name="Line 9"/>
          <p:cNvSpPr>
            <a:spLocks noChangeShapeType="1"/>
          </p:cNvSpPr>
          <p:nvPr/>
        </p:nvSpPr>
        <p:spPr bwMode="auto">
          <a:xfrm flipH="1" flipV="1">
            <a:off x="2554633" y="1782483"/>
            <a:ext cx="2160138" cy="709893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72000" rIns="72000" bIns="72000"/>
          <a:lstStyle/>
          <a:p>
            <a:endParaRPr lang="cs-CZ"/>
          </a:p>
        </p:txBody>
      </p:sp>
      <p:sp>
        <p:nvSpPr>
          <p:cNvPr id="48138" name="Line 10"/>
          <p:cNvSpPr>
            <a:spLocks noChangeShapeType="1"/>
          </p:cNvSpPr>
          <p:nvPr/>
        </p:nvSpPr>
        <p:spPr bwMode="auto">
          <a:xfrm flipH="1">
            <a:off x="1403349" y="2492896"/>
            <a:ext cx="3311424" cy="3096692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72000" rIns="72000" bIns="72000"/>
          <a:lstStyle/>
          <a:p>
            <a:endParaRPr lang="cs-CZ"/>
          </a:p>
        </p:txBody>
      </p:sp>
      <p:sp>
        <p:nvSpPr>
          <p:cNvPr id="48139" name="Text Box 11"/>
          <p:cNvSpPr txBox="1">
            <a:spLocks noChangeArrowheads="1"/>
          </p:cNvSpPr>
          <p:nvPr/>
        </p:nvSpPr>
        <p:spPr bwMode="auto">
          <a:xfrm>
            <a:off x="4714775" y="3263849"/>
            <a:ext cx="2449513" cy="453183"/>
          </a:xfrm>
          <a:prstGeom prst="rect">
            <a:avLst/>
          </a:prstGeom>
          <a:noFill/>
          <a:ln w="25400">
            <a:solidFill>
              <a:srgbClr val="FF3300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72000" rIns="72000" bIns="720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pohyblivý kontakt</a:t>
            </a:r>
          </a:p>
        </p:txBody>
      </p:sp>
      <p:sp>
        <p:nvSpPr>
          <p:cNvPr id="48140" name="Line 12"/>
          <p:cNvSpPr>
            <a:spLocks noChangeShapeType="1"/>
          </p:cNvSpPr>
          <p:nvPr/>
        </p:nvSpPr>
        <p:spPr bwMode="auto">
          <a:xfrm flipH="1">
            <a:off x="1619672" y="3233318"/>
            <a:ext cx="3095099" cy="1326673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72000" rIns="72000" bIns="72000"/>
          <a:lstStyle/>
          <a:p>
            <a:endParaRPr lang="cs-CZ"/>
          </a:p>
        </p:txBody>
      </p:sp>
      <p:sp>
        <p:nvSpPr>
          <p:cNvPr id="48141" name="Text Box 13"/>
          <p:cNvSpPr txBox="1">
            <a:spLocks noChangeArrowheads="1"/>
          </p:cNvSpPr>
          <p:nvPr/>
        </p:nvSpPr>
        <p:spPr bwMode="auto">
          <a:xfrm>
            <a:off x="4716016" y="3911921"/>
            <a:ext cx="1081088" cy="453183"/>
          </a:xfrm>
          <a:prstGeom prst="rect">
            <a:avLst/>
          </a:prstGeom>
          <a:noFill/>
          <a:ln w="25400">
            <a:solidFill>
              <a:srgbClr val="FF3300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72000" rIns="72000" bIns="720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oblouk</a:t>
            </a:r>
          </a:p>
        </p:txBody>
      </p:sp>
      <p:sp>
        <p:nvSpPr>
          <p:cNvPr id="48142" name="Line 14"/>
          <p:cNvSpPr>
            <a:spLocks noChangeShapeType="1"/>
          </p:cNvSpPr>
          <p:nvPr/>
        </p:nvSpPr>
        <p:spPr bwMode="auto">
          <a:xfrm flipH="1" flipV="1">
            <a:off x="1763688" y="2203721"/>
            <a:ext cx="2951082" cy="1708199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72000" rIns="72000" bIns="72000"/>
          <a:lstStyle/>
          <a:p>
            <a:endParaRPr lang="cs-CZ"/>
          </a:p>
        </p:txBody>
      </p:sp>
      <p:sp>
        <p:nvSpPr>
          <p:cNvPr id="48143" name="Line 15"/>
          <p:cNvSpPr>
            <a:spLocks noChangeShapeType="1"/>
          </p:cNvSpPr>
          <p:nvPr/>
        </p:nvSpPr>
        <p:spPr bwMode="auto">
          <a:xfrm flipH="1">
            <a:off x="1907703" y="3911401"/>
            <a:ext cx="2807065" cy="864219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72000" rIns="72000" bIns="72000"/>
          <a:lstStyle/>
          <a:p>
            <a:endParaRPr lang="cs-CZ"/>
          </a:p>
        </p:txBody>
      </p:sp>
      <p:sp>
        <p:nvSpPr>
          <p:cNvPr id="48144" name="Text Box 16"/>
          <p:cNvSpPr txBox="1">
            <a:spLocks noChangeArrowheads="1"/>
          </p:cNvSpPr>
          <p:nvPr/>
        </p:nvSpPr>
        <p:spPr bwMode="auto">
          <a:xfrm>
            <a:off x="4231838" y="4463005"/>
            <a:ext cx="4753223" cy="2453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33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2000" tIns="72000" rIns="72000" bIns="72000">
            <a:spAutoFit/>
          </a:bodyPr>
          <a:lstStyle/>
          <a:p>
            <a:pPr marL="271463" indent="-271463">
              <a:spcBef>
                <a:spcPct val="50000"/>
              </a:spcBef>
            </a:pPr>
            <a:r>
              <a:rPr lang="cs-CZ" altLang="cs-CZ" sz="20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	energie oblouku zrychluje proces vypnutí, řádově jednotky ms </a:t>
            </a:r>
          </a:p>
          <a:p>
            <a:pPr marL="271463" indent="-271463">
              <a:spcBef>
                <a:spcPct val="50000"/>
              </a:spcBef>
            </a:pPr>
            <a:r>
              <a:rPr lang="cs-CZ" altLang="cs-CZ" sz="20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	každý </a:t>
            </a:r>
            <a:r>
              <a:rPr lang="cs-CZ" altLang="cs-CZ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pól má samostatnou komoru</a:t>
            </a:r>
          </a:p>
          <a:p>
            <a:pPr marL="271463" indent="-271463">
              <a:spcBef>
                <a:spcPct val="50000"/>
              </a:spcBef>
            </a:pPr>
            <a:r>
              <a:rPr lang="cs-CZ" altLang="cs-CZ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cs-CZ" altLang="cs-CZ" sz="20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jednotlivé </a:t>
            </a:r>
            <a:r>
              <a:rPr lang="cs-CZ" altLang="cs-CZ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komory lze </a:t>
            </a:r>
            <a:r>
              <a:rPr lang="cs-CZ" altLang="cs-CZ" sz="20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vyměnit</a:t>
            </a:r>
          </a:p>
          <a:p>
            <a:pPr marL="271463" indent="-271463">
              <a:spcBef>
                <a:spcPct val="50000"/>
              </a:spcBef>
            </a:pPr>
            <a:r>
              <a:rPr lang="cs-CZ" altLang="cs-CZ" sz="20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	maximální rychlost vypnutí (1-3) </a:t>
            </a:r>
            <a:r>
              <a:rPr lang="cs-CZ" altLang="cs-CZ" sz="2000" b="1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r>
              <a:rPr lang="cs-CZ" altLang="cs-CZ" sz="20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(podle velikosti proudu)</a:t>
            </a:r>
            <a:endParaRPr lang="cs-CZ" altLang="cs-CZ" sz="20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48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48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48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48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48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8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8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8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81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  <p:bldP spid="48133" grpId="0" animBg="1"/>
      <p:bldP spid="48134" grpId="0" animBg="1"/>
      <p:bldP spid="48135" grpId="0" animBg="1"/>
      <p:bldP spid="48136" grpId="0" animBg="1"/>
      <p:bldP spid="48137" grpId="0" animBg="1"/>
      <p:bldP spid="48138" grpId="0" animBg="1"/>
      <p:bldP spid="48139" grpId="0" animBg="1"/>
      <p:bldP spid="48140" grpId="0" animBg="1"/>
      <p:bldP spid="48141" grpId="0" animBg="1"/>
      <p:bldP spid="48142" grpId="0" animBg="1"/>
      <p:bldP spid="4814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528" y="274638"/>
            <a:ext cx="2530624" cy="1570186"/>
          </a:xfrm>
          <a:noFill/>
        </p:spPr>
        <p:txBody>
          <a:bodyPr lIns="72000" tIns="72000" rIns="72000" bIns="72000"/>
          <a:lstStyle/>
          <a:p>
            <a:r>
              <a:rPr lang="cs-CZ" altLang="cs-CZ" sz="4000" u="sng" dirty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Vypínací </a:t>
            </a:r>
            <a:r>
              <a:rPr lang="cs-CZ" altLang="cs-CZ" sz="4000" u="sng" dirty="0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komora</a:t>
            </a:r>
            <a:br>
              <a:rPr lang="cs-CZ" altLang="cs-CZ" sz="4000" u="sng" dirty="0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</a:br>
            <a:r>
              <a:rPr lang="cs-CZ" altLang="cs-CZ" sz="1800" u="sng" dirty="0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(Schneider Electric)</a:t>
            </a:r>
            <a:endParaRPr lang="cs-CZ" altLang="cs-CZ" sz="1800" u="sng" dirty="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3023" r="4755"/>
          <a:stretch/>
        </p:blipFill>
        <p:spPr>
          <a:xfrm>
            <a:off x="179512" y="2276872"/>
            <a:ext cx="8784976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474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  <a:noFill/>
        </p:spPr>
        <p:txBody>
          <a:bodyPr lIns="72000" tIns="72000" rIns="72000" bIns="72000"/>
          <a:lstStyle/>
          <a:p>
            <a:r>
              <a:rPr lang="cs-CZ" altLang="cs-CZ" sz="40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Jednotka spouští</a:t>
            </a:r>
            <a:r>
              <a:rPr lang="cs-CZ" altLang="cs-CZ">
                <a:solidFill>
                  <a:schemeClr val="bg2"/>
                </a:solidFill>
                <a:effectLst/>
              </a:rPr>
              <a:t>  </a:t>
            </a:r>
            <a:r>
              <a:rPr lang="en-US" altLang="cs-CZ">
                <a:solidFill>
                  <a:schemeClr val="bg2"/>
                </a:solidFill>
                <a:effectLst/>
              </a:rPr>
              <a:t> </a:t>
            </a:r>
            <a:endParaRPr lang="cs-CZ" altLang="cs-CZ">
              <a:solidFill>
                <a:schemeClr val="bg2"/>
              </a:solidFill>
              <a:effectLst/>
            </a:endParaRP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179388" y="1196752"/>
            <a:ext cx="8785225" cy="453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33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72000" rIns="72000" bIns="72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Jednotka spouští je </a:t>
            </a:r>
            <a:r>
              <a:rPr lang="cs-CZ" altLang="cs-CZ" sz="20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samostatný </a:t>
            </a:r>
            <a:r>
              <a:rPr lang="cs-CZ" altLang="cs-CZ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blok, který se připevní do tělesa jističe.</a:t>
            </a: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2916238" y="1700808"/>
            <a:ext cx="3094037" cy="717550"/>
          </a:xfrm>
          <a:prstGeom prst="rect">
            <a:avLst/>
          </a:prstGeom>
          <a:noFill/>
          <a:ln w="25400">
            <a:solidFill>
              <a:srgbClr val="FF3300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72000" rIns="72000" bIns="72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3600" b="1" u="sng">
                <a:solidFill>
                  <a:schemeClr val="bg2"/>
                </a:solidFill>
                <a:latin typeface="Comic Sans MS" panose="030F0702030302020204" pitchFamily="66" charset="0"/>
              </a:rPr>
              <a:t>Rozdělení</a:t>
            </a:r>
          </a:p>
        </p:txBody>
      </p:sp>
      <p:sp>
        <p:nvSpPr>
          <p:cNvPr id="50185" name="Text Box 9"/>
          <p:cNvSpPr txBox="1">
            <a:spLocks noChangeArrowheads="1"/>
          </p:cNvSpPr>
          <p:nvPr/>
        </p:nvSpPr>
        <p:spPr bwMode="auto">
          <a:xfrm>
            <a:off x="5257068" y="3140968"/>
            <a:ext cx="3167062" cy="655637"/>
          </a:xfrm>
          <a:prstGeom prst="rect">
            <a:avLst/>
          </a:prstGeom>
          <a:noFill/>
          <a:ln w="25400">
            <a:solidFill>
              <a:srgbClr val="FF3300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72000" rIns="72000" bIns="72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3200" b="1" u="sng">
                <a:solidFill>
                  <a:schemeClr val="bg2"/>
                </a:solidFill>
                <a:latin typeface="Comic Sans MS" panose="030F0702030302020204" pitchFamily="66" charset="0"/>
              </a:rPr>
              <a:t>elektronická</a:t>
            </a:r>
          </a:p>
        </p:txBody>
      </p:sp>
      <p:sp>
        <p:nvSpPr>
          <p:cNvPr id="50186" name="Text Box 10"/>
          <p:cNvSpPr txBox="1">
            <a:spLocks noChangeArrowheads="1"/>
          </p:cNvSpPr>
          <p:nvPr/>
        </p:nvSpPr>
        <p:spPr bwMode="auto">
          <a:xfrm>
            <a:off x="395573" y="3140968"/>
            <a:ext cx="4032250" cy="655637"/>
          </a:xfrm>
          <a:prstGeom prst="rect">
            <a:avLst/>
          </a:prstGeom>
          <a:noFill/>
          <a:ln w="25400">
            <a:solidFill>
              <a:srgbClr val="FF3300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72000" rIns="72000" bIns="72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3200" b="1" u="sng" dirty="0" smtClean="0">
                <a:solidFill>
                  <a:schemeClr val="bg2"/>
                </a:solidFill>
                <a:latin typeface="Comic Sans MS" panose="030F0702030302020204" pitchFamily="66" charset="0"/>
              </a:rPr>
              <a:t>termomagnetická</a:t>
            </a:r>
            <a:endParaRPr lang="cs-CZ" altLang="cs-CZ" sz="3200" b="1" u="sng" dirty="0">
              <a:solidFill>
                <a:schemeClr val="bg2"/>
              </a:solidFill>
              <a:latin typeface="Comic Sans MS" panose="030F0702030302020204" pitchFamily="66" charset="0"/>
            </a:endParaRPr>
          </a:p>
        </p:txBody>
      </p:sp>
      <p:sp>
        <p:nvSpPr>
          <p:cNvPr id="50191" name="Text Box 15"/>
          <p:cNvSpPr txBox="1">
            <a:spLocks noChangeArrowheads="1"/>
          </p:cNvSpPr>
          <p:nvPr/>
        </p:nvSpPr>
        <p:spPr bwMode="auto">
          <a:xfrm>
            <a:off x="179388" y="4581128"/>
            <a:ext cx="4464620" cy="1761233"/>
          </a:xfrm>
          <a:prstGeom prst="rect">
            <a:avLst/>
          </a:prstGeom>
          <a:noFill/>
          <a:ln w="25400">
            <a:solidFill>
              <a:srgbClr val="FF3300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2000" tIns="72000" rIns="72000" bIns="72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100" b="1" dirty="0" smtClean="0">
                <a:solidFill>
                  <a:schemeClr val="bg2"/>
                </a:solidFill>
                <a:latin typeface="Comic Sans MS" panose="030F0702030302020204" pitchFamily="66" charset="0"/>
              </a:rPr>
              <a:t>ekonomická varianta, stejný </a:t>
            </a:r>
            <a:r>
              <a:rPr lang="cs-CZ" altLang="cs-CZ" sz="2100" b="1" dirty="0">
                <a:solidFill>
                  <a:schemeClr val="bg2"/>
                </a:solidFill>
                <a:latin typeface="Comic Sans MS" panose="030F0702030302020204" pitchFamily="66" charset="0"/>
              </a:rPr>
              <a:t>princip jako u instalačního </a:t>
            </a:r>
            <a:r>
              <a:rPr lang="cs-CZ" altLang="cs-CZ" sz="2100" b="1" dirty="0" smtClean="0">
                <a:solidFill>
                  <a:schemeClr val="bg2"/>
                </a:solidFill>
                <a:latin typeface="Comic Sans MS" panose="030F0702030302020204" pitchFamily="66" charset="0"/>
              </a:rPr>
              <a:t>jističe, základní </a:t>
            </a:r>
            <a:r>
              <a:rPr lang="cs-CZ" altLang="cs-CZ" sz="2100" b="1" dirty="0" smtClean="0">
                <a:solidFill>
                  <a:schemeClr val="bg2"/>
                </a:solidFill>
                <a:latin typeface="Comic Sans MS" panose="030F0702030302020204" pitchFamily="66" charset="0"/>
              </a:rPr>
              <a:t>(omezené) nastavení </a:t>
            </a:r>
            <a:r>
              <a:rPr lang="cs-CZ" altLang="cs-CZ" sz="2100" b="1" dirty="0" smtClean="0">
                <a:solidFill>
                  <a:schemeClr val="bg2"/>
                </a:solidFill>
                <a:latin typeface="Comic Sans MS" panose="030F0702030302020204" pitchFamily="66" charset="0"/>
              </a:rPr>
              <a:t>vypínací charakteristiky</a:t>
            </a:r>
            <a:endParaRPr lang="cs-CZ" altLang="cs-CZ" sz="2100" b="1" dirty="0">
              <a:solidFill>
                <a:schemeClr val="bg2"/>
              </a:solidFill>
              <a:latin typeface="Comic Sans MS" panose="030F0702030302020204" pitchFamily="66" charset="0"/>
            </a:endParaRPr>
          </a:p>
        </p:txBody>
      </p:sp>
      <p:sp>
        <p:nvSpPr>
          <p:cNvPr id="50192" name="Text Box 16"/>
          <p:cNvSpPr txBox="1">
            <a:spLocks noChangeArrowheads="1"/>
          </p:cNvSpPr>
          <p:nvPr/>
        </p:nvSpPr>
        <p:spPr bwMode="auto">
          <a:xfrm>
            <a:off x="4788024" y="4581128"/>
            <a:ext cx="4105151" cy="1114902"/>
          </a:xfrm>
          <a:prstGeom prst="rect">
            <a:avLst/>
          </a:prstGeom>
          <a:noFill/>
          <a:ln w="25400">
            <a:solidFill>
              <a:srgbClr val="FF3300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2000" tIns="72000" rIns="72000" bIns="72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100" b="1" dirty="0" smtClean="0">
                <a:solidFill>
                  <a:schemeClr val="bg2"/>
                </a:solidFill>
                <a:latin typeface="Comic Sans MS" panose="030F0702030302020204" pitchFamily="66" charset="0"/>
              </a:rPr>
              <a:t>pokročilé funkce, možnost měření, přesné nastavení vypínací charakteristiky</a:t>
            </a:r>
            <a:endParaRPr lang="cs-CZ" altLang="cs-CZ" sz="2100" b="1" dirty="0">
              <a:solidFill>
                <a:schemeClr val="bg2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50196" name="AutoShape 20"/>
          <p:cNvCxnSpPr>
            <a:cxnSpLocks noChangeShapeType="1"/>
            <a:stCxn id="50186" idx="2"/>
            <a:endCxn id="50191" idx="0"/>
          </p:cNvCxnSpPr>
          <p:nvPr/>
        </p:nvCxnSpPr>
        <p:spPr bwMode="auto">
          <a:xfrm>
            <a:off x="2411698" y="3796605"/>
            <a:ext cx="0" cy="784523"/>
          </a:xfrm>
          <a:prstGeom prst="straightConnector1">
            <a:avLst/>
          </a:prstGeom>
          <a:noFill/>
          <a:ln w="25400">
            <a:solidFill>
              <a:srgbClr val="FF3300"/>
            </a:solidFill>
            <a:prstDash val="dash"/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197" name="AutoShape 21"/>
          <p:cNvCxnSpPr>
            <a:cxnSpLocks noChangeShapeType="1"/>
            <a:stCxn id="50185" idx="2"/>
            <a:endCxn id="50192" idx="0"/>
          </p:cNvCxnSpPr>
          <p:nvPr/>
        </p:nvCxnSpPr>
        <p:spPr bwMode="auto">
          <a:xfrm>
            <a:off x="6840599" y="3796605"/>
            <a:ext cx="1" cy="784523"/>
          </a:xfrm>
          <a:prstGeom prst="straightConnector1">
            <a:avLst/>
          </a:prstGeom>
          <a:noFill/>
          <a:ln w="25400">
            <a:solidFill>
              <a:srgbClr val="FF3300"/>
            </a:solidFill>
            <a:prstDash val="dash"/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198" name="AutoShape 22"/>
          <p:cNvCxnSpPr>
            <a:cxnSpLocks noChangeShapeType="1"/>
            <a:stCxn id="50182" idx="2"/>
            <a:endCxn id="50186" idx="0"/>
          </p:cNvCxnSpPr>
          <p:nvPr/>
        </p:nvCxnSpPr>
        <p:spPr bwMode="auto">
          <a:xfrm flipH="1">
            <a:off x="2411698" y="2418358"/>
            <a:ext cx="2051559" cy="722610"/>
          </a:xfrm>
          <a:prstGeom prst="straightConnector1">
            <a:avLst/>
          </a:prstGeom>
          <a:noFill/>
          <a:ln w="25400">
            <a:solidFill>
              <a:srgbClr val="FF33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199" name="AutoShape 23"/>
          <p:cNvCxnSpPr>
            <a:cxnSpLocks noChangeShapeType="1"/>
            <a:stCxn id="50182" idx="2"/>
            <a:endCxn id="50185" idx="0"/>
          </p:cNvCxnSpPr>
          <p:nvPr/>
        </p:nvCxnSpPr>
        <p:spPr bwMode="auto">
          <a:xfrm>
            <a:off x="4463257" y="2418358"/>
            <a:ext cx="2377342" cy="722610"/>
          </a:xfrm>
          <a:prstGeom prst="straightConnector1">
            <a:avLst/>
          </a:prstGeom>
          <a:noFill/>
          <a:ln w="25400">
            <a:solidFill>
              <a:srgbClr val="FF33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0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0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0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50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50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50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50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  <p:bldP spid="50182" grpId="0" animBg="1"/>
      <p:bldP spid="50185" grpId="0" animBg="1"/>
      <p:bldP spid="50186" grpId="0" animBg="1"/>
      <p:bldP spid="50191" grpId="0" animBg="1"/>
      <p:bldP spid="5019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512" y="274638"/>
            <a:ext cx="8814410" cy="777875"/>
          </a:xfrm>
          <a:noFill/>
        </p:spPr>
        <p:txBody>
          <a:bodyPr lIns="72000" tIns="72000" rIns="72000" bIns="72000"/>
          <a:lstStyle/>
          <a:p>
            <a:r>
              <a:rPr lang="cs-CZ" altLang="cs-CZ" sz="4000" u="sng" dirty="0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Termomagnetická spoušť </a:t>
            </a:r>
            <a:r>
              <a:rPr lang="cs-CZ" altLang="cs-CZ" sz="2200" u="sng" dirty="0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(pro In = 250A)</a:t>
            </a:r>
            <a:endParaRPr lang="cs-CZ" altLang="cs-CZ" sz="2200" u="sng" dirty="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179512" y="4183548"/>
            <a:ext cx="8814410" cy="1022569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2000" tIns="72000" rIns="72000" bIns="72000" anchor="ctr">
            <a:spAutoFit/>
          </a:bodyPr>
          <a:lstStyle/>
          <a:p>
            <a:pPr marL="541338" indent="-541338">
              <a:spcBef>
                <a:spcPct val="50000"/>
              </a:spcBef>
              <a:tabLst>
                <a:tab pos="271463" algn="l"/>
              </a:tabLst>
            </a:pPr>
            <a:r>
              <a:rPr lang="cs-CZ" altLang="cs-CZ" sz="19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cs-CZ" altLang="cs-CZ" sz="1900" b="1" baseline="-250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cs-CZ" altLang="cs-CZ" sz="19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	nastavení </a:t>
            </a:r>
            <a:r>
              <a:rPr lang="cs-CZ" altLang="cs-CZ" sz="19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spouště s ohledem na </a:t>
            </a:r>
            <a:r>
              <a:rPr lang="cs-CZ" altLang="cs-CZ" sz="19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přetížení, rozsah I</a:t>
            </a:r>
            <a:r>
              <a:rPr lang="cs-CZ" altLang="cs-CZ" sz="1900" b="1" baseline="-250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cs-CZ" altLang="cs-CZ" sz="19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(0,7 - 1) * I</a:t>
            </a:r>
            <a:r>
              <a:rPr lang="cs-CZ" altLang="cs-CZ" sz="1900" b="1" baseline="-250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cs-CZ" altLang="cs-CZ" sz="19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vypnutí v rozsahu nastaveného proudu 1,05 - 1,2</a:t>
            </a:r>
            <a:r>
              <a:rPr lang="cs-CZ" altLang="cs-CZ" sz="1900" b="1" baseline="-250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, </a:t>
            </a:r>
            <a:r>
              <a:rPr lang="cs-CZ" altLang="cs-CZ" sz="19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dobu vypnutí </a:t>
            </a:r>
            <a:r>
              <a:rPr lang="cs-CZ" altLang="cs-CZ" sz="1900" b="1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cs-CZ" altLang="cs-CZ" sz="1900" b="1" baseline="-25000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cs-CZ" altLang="cs-CZ" sz="19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nelze nastavit a je udána v katalogu (řádově desítky až stovky sekund)</a:t>
            </a:r>
            <a:endParaRPr lang="cs-CZ" altLang="cs-CZ" sz="19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179512" y="5404345"/>
            <a:ext cx="8568630" cy="760959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2000" tIns="72000" rIns="72000" bIns="72000" anchor="ctr">
            <a:spAutoFit/>
          </a:bodyPr>
          <a:lstStyle/>
          <a:p>
            <a:pPr marL="541338" indent="-541338">
              <a:spcBef>
                <a:spcPct val="50000"/>
              </a:spcBef>
              <a:tabLst>
                <a:tab pos="271463" algn="l"/>
              </a:tabLst>
            </a:pPr>
            <a:r>
              <a:rPr lang="cs-CZ" altLang="cs-CZ" sz="2000" b="1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cs-CZ" altLang="cs-CZ" sz="2000" b="1" baseline="-25000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cs-CZ" altLang="cs-CZ" sz="20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	nastavení </a:t>
            </a:r>
            <a:r>
              <a:rPr lang="cs-CZ" altLang="cs-CZ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spouště s ohledem na </a:t>
            </a:r>
            <a:r>
              <a:rPr lang="cs-CZ" altLang="cs-CZ" sz="20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zkrat, rozsah </a:t>
            </a:r>
            <a:r>
              <a:rPr lang="cs-CZ" altLang="cs-CZ" sz="2000" b="1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cs-CZ" altLang="cs-CZ" sz="2000" b="1" baseline="-25000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cs-CZ" altLang="cs-CZ" sz="20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(5 - 10) * I</a:t>
            </a:r>
            <a:r>
              <a:rPr lang="cs-CZ" altLang="cs-CZ" sz="2000" b="1" baseline="-250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cs-CZ" altLang="cs-CZ" sz="20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přesnost </a:t>
            </a:r>
            <a:r>
              <a:rPr lang="cs-CZ" altLang="cs-CZ" sz="20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20%, dobu vypnutí </a:t>
            </a:r>
            <a:r>
              <a:rPr lang="cs-CZ" altLang="cs-CZ" sz="2000" b="1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t</a:t>
            </a:r>
            <a:r>
              <a:rPr lang="cs-CZ" altLang="cs-CZ" sz="2000" b="1" baseline="-25000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m</a:t>
            </a:r>
            <a:r>
              <a:rPr lang="cs-CZ" altLang="cs-CZ" sz="20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nelze nastavit</a:t>
            </a:r>
            <a:r>
              <a:rPr lang="cs-CZ" altLang="cs-CZ" sz="20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altLang="cs-CZ" sz="20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12" name="Text Box 12"/>
          <p:cNvSpPr txBox="1">
            <a:spLocks noChangeArrowheads="1"/>
          </p:cNvSpPr>
          <p:nvPr/>
        </p:nvSpPr>
        <p:spPr bwMode="auto">
          <a:xfrm>
            <a:off x="179512" y="6237312"/>
            <a:ext cx="8280400" cy="514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33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72000" rIns="72000" bIns="720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400" b="1" u="sng">
                <a:solidFill>
                  <a:schemeClr val="bg2"/>
                </a:solidFill>
                <a:latin typeface="Comic Sans MS" panose="030F0702030302020204" pitchFamily="66" charset="0"/>
              </a:rPr>
              <a:t>Použití – jednodušší a méně náročné aplikace</a:t>
            </a:r>
          </a:p>
        </p:txBody>
      </p:sp>
      <p:pic>
        <p:nvPicPr>
          <p:cNvPr id="5120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669"/>
          <a:stretch/>
        </p:blipFill>
        <p:spPr bwMode="auto">
          <a:xfrm>
            <a:off x="323851" y="1196975"/>
            <a:ext cx="2879998" cy="273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33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06" name="Line 6"/>
          <p:cNvSpPr>
            <a:spLocks noChangeShapeType="1"/>
          </p:cNvSpPr>
          <p:nvPr/>
        </p:nvSpPr>
        <p:spPr bwMode="auto">
          <a:xfrm flipH="1" flipV="1">
            <a:off x="1331913" y="1916113"/>
            <a:ext cx="1152525" cy="2233612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72000" rIns="72000" bIns="72000"/>
          <a:lstStyle/>
          <a:p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/>
          <a:srcRect l="12551" t="3805" r="2940" b="9300"/>
          <a:stretch/>
        </p:blipFill>
        <p:spPr>
          <a:xfrm>
            <a:off x="2072706" y="1196752"/>
            <a:ext cx="6921216" cy="1590009"/>
          </a:xfrm>
          <a:prstGeom prst="rect">
            <a:avLst/>
          </a:prstGeom>
        </p:spPr>
      </p:pic>
      <p:sp>
        <p:nvSpPr>
          <p:cNvPr id="51207" name="Line 7"/>
          <p:cNvSpPr>
            <a:spLocks noChangeShapeType="1"/>
          </p:cNvSpPr>
          <p:nvPr/>
        </p:nvSpPr>
        <p:spPr bwMode="auto">
          <a:xfrm flipV="1">
            <a:off x="2484439" y="2485927"/>
            <a:ext cx="575394" cy="1663798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72000" rIns="72000" bIns="72000"/>
          <a:lstStyle/>
          <a:p>
            <a:endParaRPr lang="cs-CZ"/>
          </a:p>
        </p:txBody>
      </p:sp>
      <p:sp>
        <p:nvSpPr>
          <p:cNvPr id="51210" name="Line 10"/>
          <p:cNvSpPr>
            <a:spLocks noChangeShapeType="1"/>
          </p:cNvSpPr>
          <p:nvPr/>
        </p:nvSpPr>
        <p:spPr bwMode="auto">
          <a:xfrm flipH="1" flipV="1">
            <a:off x="1476374" y="3357563"/>
            <a:ext cx="359321" cy="2046782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72000" rIns="72000" bIns="72000"/>
          <a:lstStyle/>
          <a:p>
            <a:endParaRPr lang="cs-CZ"/>
          </a:p>
        </p:txBody>
      </p:sp>
      <p:sp>
        <p:nvSpPr>
          <p:cNvPr id="51211" name="Line 11"/>
          <p:cNvSpPr>
            <a:spLocks noChangeShapeType="1"/>
          </p:cNvSpPr>
          <p:nvPr/>
        </p:nvSpPr>
        <p:spPr bwMode="auto">
          <a:xfrm flipV="1">
            <a:off x="1835694" y="2493962"/>
            <a:ext cx="2952329" cy="2879725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72000" rIns="72000" bIns="72000"/>
          <a:lstStyle/>
          <a:p>
            <a:endParaRPr lang="cs-CZ"/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4427984" y="3244105"/>
            <a:ext cx="4536504" cy="760959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2000" tIns="72000" rIns="72000" bIns="72000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Pozn. U malých jmenovitých proudů jsou  spouště pevně nastaveny</a:t>
            </a:r>
            <a:endParaRPr lang="cs-CZ" altLang="cs-CZ" sz="20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51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51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51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51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5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  <p:bldP spid="51205" grpId="0" animBg="1"/>
      <p:bldP spid="51208" grpId="0" animBg="1"/>
      <p:bldP spid="51212" grpId="0"/>
      <p:bldP spid="51206" grpId="0" animBg="1"/>
      <p:bldP spid="51206" grpId="1" animBg="1"/>
      <p:bldP spid="51207" grpId="0" animBg="1"/>
      <p:bldP spid="51207" grpId="1" animBg="1"/>
      <p:bldP spid="51210" grpId="0" animBg="1"/>
      <p:bldP spid="51210" grpId="1" animBg="1"/>
      <p:bldP spid="51211" grpId="0" animBg="1"/>
      <p:bldP spid="51211" grpId="1" animBg="1"/>
      <p:bldP spid="12" grpId="0" animBg="1"/>
    </p:bldLst>
  </p:timing>
</p:sld>
</file>

<file path=ppt/theme/theme1.xml><?xml version="1.0" encoding="utf-8"?>
<a:theme xmlns:a="http://schemas.openxmlformats.org/drawingml/2006/main" name="Proudění">
  <a:themeElements>
    <a:clrScheme name="Vlastní 7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0000"/>
      </a:hlink>
      <a:folHlink>
        <a:srgbClr val="C00000"/>
      </a:folHlink>
    </a:clrScheme>
    <a:fontScheme name="Proudění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3300"/>
          </a:solidFill>
          <a:prstDash val="solid"/>
          <a:round/>
          <a:headEnd type="none" w="med" len="med"/>
          <a:tailEnd type="stealth" w="lg" len="lg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72000" tIns="72000" rIns="72000" bIns="720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anose="02020404030301010803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3300"/>
          </a:solidFill>
          <a:prstDash val="solid"/>
          <a:round/>
          <a:headEnd type="none" w="med" len="med"/>
          <a:tailEnd type="stealth" w="lg" len="lg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72000" tIns="72000" rIns="72000" bIns="720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anose="02020404030301010803" pitchFamily="18" charset="0"/>
          </a:defRPr>
        </a:defPPr>
      </a:lstStyle>
    </a:lnDef>
  </a:objectDefaults>
  <a:extraClrSchemeLst>
    <a:extraClrScheme>
      <a:clrScheme name="Proudění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udění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1468</TotalTime>
  <Words>895</Words>
  <Application>Microsoft Office PowerPoint</Application>
  <PresentationFormat>Předvádění na obrazovce (4:3)</PresentationFormat>
  <Paragraphs>111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7" baseType="lpstr">
      <vt:lpstr>Arial</vt:lpstr>
      <vt:lpstr>Comic Sans MS</vt:lpstr>
      <vt:lpstr>Garamond</vt:lpstr>
      <vt:lpstr>Symbol</vt:lpstr>
      <vt:lpstr>Wingdings</vt:lpstr>
      <vt:lpstr>Proudění</vt:lpstr>
      <vt:lpstr>Výkonové jističe nízkého napětí - MCCB</vt:lpstr>
      <vt:lpstr>Prezentace aplikace PowerPoint</vt:lpstr>
      <vt:lpstr>Základní pojmy a parametry</vt:lpstr>
      <vt:lpstr>Princip zhášení</vt:lpstr>
      <vt:lpstr>Princip zhášení (zdroj EATON)</vt:lpstr>
      <vt:lpstr>Vypínací komora</vt:lpstr>
      <vt:lpstr>Vypínací komora (Schneider Electric)</vt:lpstr>
      <vt:lpstr>Jednotka spouští   </vt:lpstr>
      <vt:lpstr>Termomagnetická spoušť (pro In = 250A)</vt:lpstr>
      <vt:lpstr>Termomagnetická spoušť (EATON - NZM-1)</vt:lpstr>
      <vt:lpstr>Elektronická spoušť - základní (pro In = 250A)</vt:lpstr>
      <vt:lpstr>Elektronická spoušť - základní</vt:lpstr>
      <vt:lpstr>Plně nastavitelná spoušť</vt:lpstr>
      <vt:lpstr>Plně nastavitelná (selektivní)  spoušť (EATON)</vt:lpstr>
      <vt:lpstr>Plně nastavitelná spoušť</vt:lpstr>
      <vt:lpstr>Plně nastavitelná elektronická spoušť</vt:lpstr>
      <vt:lpstr>Přehled</vt:lpstr>
      <vt:lpstr>Celková sestava</vt:lpstr>
      <vt:lpstr>Příslušenství výkonových jističů</vt:lpstr>
      <vt:lpstr>Příslušenství výkonových jističů</vt:lpstr>
      <vt:lpstr>Připojení výkonových jističů</vt:lpstr>
    </vt:vector>
  </TitlesOfParts>
  <Company>SPŠSE a VOŠ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Výkonové jističe nízkého napětí</dc:title>
  <dc:creator>pe</dc:creator>
  <cp:lastModifiedBy>Ivo Petricek</cp:lastModifiedBy>
  <cp:revision>122</cp:revision>
  <dcterms:created xsi:type="dcterms:W3CDTF">2006-07-14T07:02:41Z</dcterms:created>
  <dcterms:modified xsi:type="dcterms:W3CDTF">2022-08-09T11:12:03Z</dcterms:modified>
</cp:coreProperties>
</file>