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71" r:id="rId3"/>
    <p:sldId id="281" r:id="rId4"/>
    <p:sldId id="272" r:id="rId5"/>
    <p:sldId id="293" r:id="rId6"/>
    <p:sldId id="273" r:id="rId7"/>
    <p:sldId id="274" r:id="rId8"/>
    <p:sldId id="275" r:id="rId9"/>
    <p:sldId id="276" r:id="rId10"/>
    <p:sldId id="277" r:id="rId11"/>
    <p:sldId id="282" r:id="rId12"/>
    <p:sldId id="288" r:id="rId13"/>
    <p:sldId id="294" r:id="rId14"/>
    <p:sldId id="292" r:id="rId15"/>
    <p:sldId id="278" r:id="rId16"/>
    <p:sldId id="284" r:id="rId17"/>
    <p:sldId id="290" r:id="rId18"/>
    <p:sldId id="291" r:id="rId19"/>
    <p:sldId id="280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8F8"/>
    <a:srgbClr val="EAEAEA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13" d="100"/>
          <a:sy n="113" d="100"/>
        </p:scale>
        <p:origin x="108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D57E0F-6C27-4763-B1E7-10BA3BC65EE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9C5C28-3458-450C-B9DD-F90B9FAD1F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740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761082-8372-4AF9-8694-BD63E7357BC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043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CE0308-BCA0-475B-AF48-AFABD6C1601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9104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324F66-45C9-4997-BC6D-07B52499BE1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133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217ECF-915B-4C04-B2DB-3A7312189FC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851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D778D4-371F-4CB2-9C41-2B0AC1071F1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003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43409E-EA04-4E0B-893D-3D0613F6999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126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B9B29-18C4-4EDB-9E10-7B4ED52BE87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961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33C9BD-3EE0-480D-A324-14C303B21CD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573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FBDBF4-859A-48F9-9925-34452C58CC4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247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3217C9-1144-461A-930C-FC96FF7F0DF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770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E1E98D-485D-4F3A-91D1-99319BBA6D2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318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DCC5C67-B60B-4A38-BE9E-877D6DA57B40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" y="44624"/>
            <a:ext cx="9075756" cy="6048672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5768801"/>
            <a:ext cx="8349164" cy="1044575"/>
          </a:xfrm>
          <a:solidFill>
            <a:schemeClr val="tx1">
              <a:alpha val="52000"/>
            </a:schemeClr>
          </a:solidFill>
        </p:spPr>
        <p:txBody>
          <a:bodyPr/>
          <a:lstStyle/>
          <a:p>
            <a:r>
              <a:rPr lang="cs-CZ" altLang="cs-CZ" u="sng" dirty="0">
                <a:solidFill>
                  <a:schemeClr val="bg1"/>
                </a:solidFill>
                <a:effectLst/>
              </a:rPr>
              <a:t>Instalační </a:t>
            </a:r>
            <a:r>
              <a:rPr lang="cs-CZ" altLang="cs-CZ" u="sng" dirty="0" smtClean="0">
                <a:solidFill>
                  <a:schemeClr val="bg1"/>
                </a:solidFill>
                <a:effectLst/>
              </a:rPr>
              <a:t>jističe - MCB</a:t>
            </a:r>
            <a:endParaRPr lang="cs-CZ" altLang="cs-CZ" u="sng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7504" y="116632"/>
            <a:ext cx="2124199" cy="33855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chemeClr val="bg2"/>
                </a:solidFill>
              </a:rPr>
              <a:t>aktualizace 9/2022</a:t>
            </a:r>
            <a:endParaRPr lang="cs-CZ" altLang="cs-CZ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5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597"/>
            <a:ext cx="5688632" cy="639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</a:extLst>
        </p:spPr>
      </p:pic>
      <p:sp>
        <p:nvSpPr>
          <p:cNvPr id="129031" name="Line 7"/>
          <p:cNvSpPr>
            <a:spLocks noChangeShapeType="1"/>
          </p:cNvSpPr>
          <p:nvPr/>
        </p:nvSpPr>
        <p:spPr bwMode="auto">
          <a:xfrm flipH="1">
            <a:off x="1619250" y="981075"/>
            <a:ext cx="338455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5003799" y="260648"/>
            <a:ext cx="3671889" cy="707886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tolerance v působení jističe při přetížení.</a:t>
            </a:r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V="1">
            <a:off x="1944000" y="2276872"/>
            <a:ext cx="0" cy="38034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827584" y="2304000"/>
            <a:ext cx="10795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 flipH="1">
            <a:off x="611561" y="3429000"/>
            <a:ext cx="129552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1007269" y="6080273"/>
            <a:ext cx="1296987" cy="3730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FF3300"/>
                </a:solidFill>
              </a:rPr>
              <a:t>I=2*(I/In)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 rot="10800000">
            <a:off x="250177" y="2132856"/>
            <a:ext cx="349702" cy="147116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dirty="0">
                <a:solidFill>
                  <a:srgbClr val="FF3300"/>
                </a:solidFill>
              </a:rPr>
              <a:t>t=(</a:t>
            </a:r>
            <a:r>
              <a:rPr lang="cs-CZ" altLang="cs-CZ" dirty="0" smtClean="0">
                <a:solidFill>
                  <a:srgbClr val="FF3300"/>
                </a:solidFill>
              </a:rPr>
              <a:t>15-100</a:t>
            </a:r>
            <a:r>
              <a:rPr lang="cs-CZ" altLang="cs-CZ" dirty="0">
                <a:solidFill>
                  <a:srgbClr val="FF3300"/>
                </a:solidFill>
              </a:rPr>
              <a:t>) s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5003800" y="2348880"/>
            <a:ext cx="3960813" cy="1323439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ochrana vedení, bytové rozvody (zásuvky), dlouhá vedení, ochrana před nebezpečným dotykem</a:t>
            </a:r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 flipH="1">
            <a:off x="3059111" y="3284539"/>
            <a:ext cx="1944687" cy="115252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5003800" y="3789040"/>
            <a:ext cx="3960813" cy="1015663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univerzální jistič, běžné obvody, obvody s malými proudovými rázy</a:t>
            </a: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5003800" y="5293657"/>
            <a:ext cx="3960813" cy="1015663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obvody s velkými proudovými rázy -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transformátory a motory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129045" name="Line 21"/>
          <p:cNvSpPr>
            <a:spLocks noChangeShapeType="1"/>
          </p:cNvSpPr>
          <p:nvPr/>
        </p:nvSpPr>
        <p:spPr bwMode="auto">
          <a:xfrm flipH="1">
            <a:off x="4031455" y="4437063"/>
            <a:ext cx="972344" cy="36764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9046" name="Line 22"/>
          <p:cNvSpPr>
            <a:spLocks noChangeShapeType="1"/>
          </p:cNvSpPr>
          <p:nvPr/>
        </p:nvSpPr>
        <p:spPr bwMode="auto">
          <a:xfrm flipH="1" flipV="1">
            <a:off x="4644008" y="4941887"/>
            <a:ext cx="359792" cy="358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5003800" y="1196752"/>
            <a:ext cx="3671888" cy="1015663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Je-li I=2*(I/In) </a:t>
            </a:r>
            <a:r>
              <a:rPr lang="cs-CZ" altLang="cs-CZ" sz="2000" b="1" dirty="0">
                <a:solidFill>
                  <a:srgbClr val="000000"/>
                </a:solidFill>
                <a:latin typeface="Wingdings 3" pitchFamily="18" charset="2"/>
              </a:rPr>
              <a:t>a</a:t>
            </a:r>
            <a:r>
              <a:rPr lang="cs-CZ" altLang="cs-CZ" sz="2000" b="1" dirty="0">
                <a:solidFill>
                  <a:srgbClr val="000000"/>
                </a:solidFill>
              </a:rPr>
              <a:t> doba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vypnutí musí ležet v rozsahu 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15 </a:t>
            </a:r>
            <a:r>
              <a:rPr lang="cs-CZ" altLang="cs-CZ" sz="2000" b="1" dirty="0">
                <a:solidFill>
                  <a:srgbClr val="000000"/>
                </a:solidFill>
              </a:rPr>
              <a:t>–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100 </a:t>
            </a:r>
            <a:r>
              <a:rPr lang="cs-CZ" altLang="cs-CZ" sz="2000" b="1" dirty="0">
                <a:solidFill>
                  <a:srgbClr val="000000"/>
                </a:solidFill>
              </a:rPr>
              <a:t>sekund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 flipH="1">
            <a:off x="2304255" y="1916113"/>
            <a:ext cx="2699544" cy="42060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1116013" y="968534"/>
            <a:ext cx="3887787" cy="44434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 animBg="1"/>
      <p:bldP spid="129032" grpId="0" animBg="1"/>
      <p:bldP spid="129034" grpId="0" animBg="1"/>
      <p:bldP spid="129035" grpId="0" animBg="1"/>
      <p:bldP spid="129036" grpId="0" animBg="1"/>
      <p:bldP spid="129037" grpId="0" animBg="1"/>
      <p:bldP spid="129039" grpId="0" animBg="1"/>
      <p:bldP spid="129040" grpId="0" animBg="1"/>
      <p:bldP spid="129041" grpId="0" animBg="1"/>
      <p:bldP spid="129042" grpId="0" animBg="1"/>
      <p:bldP spid="129044" grpId="0" animBg="1"/>
      <p:bldP spid="129045" grpId="0" animBg="1"/>
      <p:bldP spid="129046" grpId="0" animBg="1"/>
      <p:bldP spid="129047" grpId="0" animBg="1"/>
      <p:bldP spid="12904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2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3854450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179388" y="134938"/>
            <a:ext cx="3851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2000" b="1" u="sng">
                <a:solidFill>
                  <a:srgbClr val="000000"/>
                </a:solidFill>
                <a:latin typeface="Comic Sans MS" pitchFamily="66" charset="0"/>
              </a:rPr>
              <a:t>Jistič LPN do 63 A, 6kA, výrobce OEZ Letohrad</a:t>
            </a:r>
          </a:p>
        </p:txBody>
      </p:sp>
      <p:pic>
        <p:nvPicPr>
          <p:cNvPr id="13621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85445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15" name="Text Box 23"/>
          <p:cNvSpPr txBox="1">
            <a:spLocks noChangeArrowheads="1"/>
          </p:cNvSpPr>
          <p:nvPr/>
        </p:nvSpPr>
        <p:spPr bwMode="auto">
          <a:xfrm>
            <a:off x="4859338" y="260350"/>
            <a:ext cx="385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2000" b="1" u="sng">
                <a:solidFill>
                  <a:srgbClr val="000000"/>
                </a:solidFill>
                <a:latin typeface="Comic Sans MS" pitchFamily="66" charset="0"/>
              </a:rPr>
              <a:t>Instalační jistič ABB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6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3563888" y="476672"/>
            <a:ext cx="26644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2000" b="1" u="sng" dirty="0">
                <a:solidFill>
                  <a:srgbClr val="000000"/>
                </a:solidFill>
                <a:latin typeface="Comic Sans MS" pitchFamily="66" charset="0"/>
              </a:rPr>
              <a:t>Jistič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itchFamily="66" charset="0"/>
              </a:rPr>
              <a:t>PL7 Eaton</a:t>
            </a:r>
            <a:endParaRPr lang="cs-CZ" altLang="cs-CZ" sz="2000" b="1" u="sng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32827"/>
          <a:stretch/>
        </p:blipFill>
        <p:spPr>
          <a:xfrm>
            <a:off x="194602" y="1377605"/>
            <a:ext cx="8769886" cy="52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255" y="260350"/>
            <a:ext cx="8785225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Základní </a:t>
            </a:r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údaje na jističi</a:t>
            </a:r>
            <a:endParaRPr lang="cs-CZ" altLang="cs-CZ" u="sng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234632"/>
            <a:ext cx="5019687" cy="5396847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838436" y="5222854"/>
            <a:ext cx="2808312" cy="432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spcAft>
                <a:spcPct val="20000"/>
              </a:spcAft>
              <a:buFont typeface="Wingdings" pitchFamily="2" charset="2"/>
              <a:buNone/>
              <a:tabLst>
                <a:tab pos="4130675" algn="l"/>
              </a:tabLst>
            </a:pPr>
            <a:r>
              <a:rPr lang="cs-CZ" altLang="cs-CZ" sz="2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Charakteristika jističe</a:t>
            </a:r>
            <a:endParaRPr lang="cs-CZ" altLang="cs-CZ" sz="2400" b="1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11560" y="5733256"/>
            <a:ext cx="3030064" cy="432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spcAft>
                <a:spcPct val="20000"/>
              </a:spcAft>
              <a:buFont typeface="Wingdings" pitchFamily="2" charset="2"/>
              <a:buNone/>
              <a:tabLst>
                <a:tab pos="4130675" algn="l"/>
              </a:tabLst>
            </a:pPr>
            <a:r>
              <a:rPr lang="cs-CZ" altLang="cs-CZ" sz="2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Jmenovitý proud jističe</a:t>
            </a:r>
            <a:endParaRPr lang="cs-CZ" altLang="cs-CZ" sz="2400" b="1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331640" y="6243658"/>
            <a:ext cx="2304256" cy="432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spcAft>
                <a:spcPct val="20000"/>
              </a:spcAft>
              <a:buFont typeface="Wingdings" pitchFamily="2" charset="2"/>
              <a:buNone/>
              <a:tabLst>
                <a:tab pos="4130675" algn="l"/>
              </a:tabLst>
            </a:pPr>
            <a:r>
              <a:rPr lang="cs-CZ" altLang="cs-CZ" sz="2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Počet pólů jističe</a:t>
            </a:r>
            <a:endParaRPr lang="cs-CZ" altLang="cs-CZ" sz="2400" b="1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755576" y="3841807"/>
            <a:ext cx="2846794" cy="7280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spcAft>
                <a:spcPct val="20000"/>
              </a:spcAft>
              <a:buFont typeface="Wingdings" pitchFamily="2" charset="2"/>
              <a:buNone/>
              <a:tabLst>
                <a:tab pos="4130675" algn="l"/>
              </a:tabLst>
            </a:pPr>
            <a:r>
              <a:rPr lang="cs-CZ" altLang="cs-CZ" sz="2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Zhášecí schopnost a třída omezení energie</a:t>
            </a:r>
            <a:endParaRPr lang="cs-CZ" altLang="cs-CZ" sz="2400" b="1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Volný tvar 13"/>
          <p:cNvSpPr/>
          <p:nvPr/>
        </p:nvSpPr>
        <p:spPr bwMode="auto">
          <a:xfrm>
            <a:off x="3657600" y="5404104"/>
            <a:ext cx="1197864" cy="1261872"/>
          </a:xfrm>
          <a:custGeom>
            <a:avLst/>
            <a:gdLst>
              <a:gd name="connsiteX0" fmla="*/ 0 w 1197864"/>
              <a:gd name="connsiteY0" fmla="*/ 1261872 h 1261872"/>
              <a:gd name="connsiteX1" fmla="*/ 1005840 w 1197864"/>
              <a:gd name="connsiteY1" fmla="*/ 1042416 h 1261872"/>
              <a:gd name="connsiteX2" fmla="*/ 1197864 w 1197864"/>
              <a:gd name="connsiteY2" fmla="*/ 0 h 126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864" h="1261872">
                <a:moveTo>
                  <a:pt x="0" y="1261872"/>
                </a:moveTo>
                <a:lnTo>
                  <a:pt x="1005840" y="1042416"/>
                </a:lnTo>
                <a:lnTo>
                  <a:pt x="1197864" y="0"/>
                </a:ln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Volný tvar 16"/>
          <p:cNvSpPr/>
          <p:nvPr/>
        </p:nvSpPr>
        <p:spPr bwMode="auto">
          <a:xfrm>
            <a:off x="3635896" y="5373216"/>
            <a:ext cx="1080120" cy="792088"/>
          </a:xfrm>
          <a:custGeom>
            <a:avLst/>
            <a:gdLst>
              <a:gd name="connsiteX0" fmla="*/ 0 w 1197864"/>
              <a:gd name="connsiteY0" fmla="*/ 1261872 h 1261872"/>
              <a:gd name="connsiteX1" fmla="*/ 1005840 w 1197864"/>
              <a:gd name="connsiteY1" fmla="*/ 1042416 h 1261872"/>
              <a:gd name="connsiteX2" fmla="*/ 1197864 w 1197864"/>
              <a:gd name="connsiteY2" fmla="*/ 0 h 126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864" h="1261872">
                <a:moveTo>
                  <a:pt x="0" y="1261872"/>
                </a:moveTo>
                <a:lnTo>
                  <a:pt x="1005840" y="1042416"/>
                </a:lnTo>
                <a:lnTo>
                  <a:pt x="1197864" y="0"/>
                </a:ln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Volný tvar 17"/>
          <p:cNvSpPr/>
          <p:nvPr/>
        </p:nvSpPr>
        <p:spPr bwMode="auto">
          <a:xfrm>
            <a:off x="3674744" y="5338718"/>
            <a:ext cx="897256" cy="313345"/>
          </a:xfrm>
          <a:custGeom>
            <a:avLst/>
            <a:gdLst>
              <a:gd name="connsiteX0" fmla="*/ 0 w 1197864"/>
              <a:gd name="connsiteY0" fmla="*/ 1261872 h 1261872"/>
              <a:gd name="connsiteX1" fmla="*/ 1005840 w 1197864"/>
              <a:gd name="connsiteY1" fmla="*/ 1042416 h 1261872"/>
              <a:gd name="connsiteX2" fmla="*/ 1197864 w 1197864"/>
              <a:gd name="connsiteY2" fmla="*/ 0 h 126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864" h="1261872">
                <a:moveTo>
                  <a:pt x="0" y="1261872"/>
                </a:moveTo>
                <a:lnTo>
                  <a:pt x="1005840" y="1042416"/>
                </a:lnTo>
                <a:lnTo>
                  <a:pt x="1197864" y="0"/>
                </a:lnTo>
              </a:path>
            </a:pathLst>
          </a:cu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 bwMode="auto">
          <a:xfrm flipV="1">
            <a:off x="3635896" y="3275010"/>
            <a:ext cx="936104" cy="28902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se šipkou 20"/>
          <p:cNvCxnSpPr/>
          <p:nvPr/>
        </p:nvCxnSpPr>
        <p:spPr bwMode="auto">
          <a:xfrm>
            <a:off x="3641624" y="5105446"/>
            <a:ext cx="614908" cy="1011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/>
          <p:cNvCxnSpPr/>
          <p:nvPr/>
        </p:nvCxnSpPr>
        <p:spPr bwMode="auto">
          <a:xfrm>
            <a:off x="3629636" y="4569863"/>
            <a:ext cx="1086380" cy="40350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092" y="2420888"/>
            <a:ext cx="877824" cy="557784"/>
          </a:xfrm>
          <a:prstGeom prst="rect">
            <a:avLst/>
          </a:prstGeom>
        </p:spPr>
      </p:pic>
      <p:cxnSp>
        <p:nvCxnSpPr>
          <p:cNvPr id="28" name="Přímá spojnice se šipkou 27"/>
          <p:cNvCxnSpPr>
            <a:endCxn id="24" idx="2"/>
          </p:cNvCxnSpPr>
          <p:nvPr/>
        </p:nvCxnSpPr>
        <p:spPr bwMode="auto">
          <a:xfrm flipH="1" flipV="1">
            <a:off x="3377004" y="2978672"/>
            <a:ext cx="225366" cy="863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6"/>
          <p:cNvSpPr txBox="1">
            <a:spLocks noChangeArrowheads="1"/>
          </p:cNvSpPr>
          <p:nvPr/>
        </p:nvSpPr>
        <p:spPr bwMode="auto">
          <a:xfrm>
            <a:off x="2123728" y="4653136"/>
            <a:ext cx="1533872" cy="4320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>
              <a:spcAft>
                <a:spcPct val="20000"/>
              </a:spcAft>
              <a:buFont typeface="Wingdings" pitchFamily="2" charset="2"/>
              <a:buNone/>
              <a:tabLst>
                <a:tab pos="4130675" algn="l"/>
              </a:tabLst>
            </a:pPr>
            <a:r>
              <a:rPr lang="cs-CZ" altLang="cs-CZ" sz="2000" b="1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 jističe</a:t>
            </a:r>
            <a:endParaRPr lang="cs-CZ" altLang="cs-CZ" sz="2400" b="1" kern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6" grpId="0" animBg="1"/>
      <p:bldP spid="7" grpId="0" animBg="1"/>
      <p:bldP spid="8" grpId="0" animBg="1"/>
      <p:bldP spid="9" grpId="0" animBg="1"/>
      <p:bldP spid="14" grpId="0" animBg="1"/>
      <p:bldP spid="17" grpId="0" animBg="1"/>
      <p:bldP spid="18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179512" y="28616"/>
            <a:ext cx="8752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2000" b="1" u="sng" dirty="0">
                <a:solidFill>
                  <a:srgbClr val="000000"/>
                </a:solidFill>
                <a:latin typeface="Comic Sans MS" pitchFamily="66" charset="0"/>
              </a:rPr>
              <a:t>Jistič </a:t>
            </a:r>
            <a:r>
              <a:rPr lang="cs-CZ" altLang="cs-CZ" sz="2000" b="1" u="sng" dirty="0" smtClean="0">
                <a:solidFill>
                  <a:srgbClr val="000000"/>
                </a:solidFill>
                <a:latin typeface="Comic Sans MS" pitchFamily="66" charset="0"/>
              </a:rPr>
              <a:t>FAZ Eaton - běžné a speciální  charakteristiky</a:t>
            </a:r>
            <a:endParaRPr lang="cs-CZ" altLang="cs-CZ" sz="2000" b="1" u="sng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770961" cy="6281904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634761" y="836712"/>
            <a:ext cx="3384376" cy="1754326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/>
          <a:extLst/>
        </p:spPr>
        <p:txBody>
          <a:bodyPr wrap="square">
            <a:spAutoFit/>
          </a:bodyPr>
          <a:lstStyle>
            <a:lvl1pPr marL="363538" indent="-363538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1. 	</a:t>
            </a:r>
            <a:r>
              <a:rPr lang="cs-CZ" altLang="cs-CZ" b="1" dirty="0" smtClean="0">
                <a:solidFill>
                  <a:srgbClr val="FF0000"/>
                </a:solidFill>
                <a:latin typeface="Comic Sans MS" pitchFamily="66" charset="0"/>
              </a:rPr>
              <a:t>Časově závislé vypnutí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 smtClean="0">
                <a:solidFill>
                  <a:srgbClr val="000000"/>
                </a:solidFill>
                <a:latin typeface="Comic Sans MS" pitchFamily="66" charset="0"/>
              </a:rPr>
              <a:t>2.	</a:t>
            </a:r>
            <a:r>
              <a:rPr lang="cs-CZ" altLang="cs-CZ" b="1" dirty="0" smtClean="0">
                <a:solidFill>
                  <a:srgbClr val="7030A0"/>
                </a:solidFill>
                <a:latin typeface="Comic Sans MS" pitchFamily="66" charset="0"/>
              </a:rPr>
              <a:t>Časově nezávislá vypnutí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 smtClean="0">
                <a:solidFill>
                  <a:srgbClr val="000000"/>
                </a:solidFill>
                <a:latin typeface="Comic Sans MS" pitchFamily="66" charset="0"/>
              </a:rPr>
              <a:t>3.	Omezovací schopnost - vypnutí velkých proudů do 10 </a:t>
            </a:r>
            <a:r>
              <a:rPr lang="cs-CZ" altLang="cs-CZ" b="1" dirty="0" err="1" smtClean="0">
                <a:solidFill>
                  <a:srgbClr val="000000"/>
                </a:solidFill>
                <a:latin typeface="Comic Sans MS" pitchFamily="66" charset="0"/>
              </a:rPr>
              <a:t>ms</a:t>
            </a:r>
            <a:r>
              <a:rPr lang="cs-CZ" altLang="cs-CZ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cs-CZ" altLang="cs-CZ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13" name="Přímá spojnice se šipkou 12"/>
          <p:cNvCxnSpPr/>
          <p:nvPr/>
        </p:nvCxnSpPr>
        <p:spPr bwMode="auto">
          <a:xfrm>
            <a:off x="7470965" y="2314040"/>
            <a:ext cx="557419" cy="327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>
            <a:off x="5631417" y="1412776"/>
            <a:ext cx="867440" cy="29523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Přímá spojnice se šipkou 6"/>
          <p:cNvCxnSpPr/>
          <p:nvPr/>
        </p:nvCxnSpPr>
        <p:spPr bwMode="auto">
          <a:xfrm>
            <a:off x="5631417" y="1412776"/>
            <a:ext cx="308735" cy="29523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Přímá spojnice se šipkou 8"/>
          <p:cNvCxnSpPr/>
          <p:nvPr/>
        </p:nvCxnSpPr>
        <p:spPr bwMode="auto">
          <a:xfrm flipH="1">
            <a:off x="5499425" y="1412776"/>
            <a:ext cx="131992" cy="30243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Přímá spojnice se šipkou 4"/>
          <p:cNvCxnSpPr/>
          <p:nvPr/>
        </p:nvCxnSpPr>
        <p:spPr bwMode="auto">
          <a:xfrm flipH="1">
            <a:off x="4788024" y="980728"/>
            <a:ext cx="864096" cy="10801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465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Ukázky jističů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3132138" y="5384800"/>
            <a:ext cx="2808287" cy="1212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000000"/>
                </a:solidFill>
              </a:rPr>
              <a:t>Eaton (Moeller)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PL7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I</a:t>
            </a:r>
            <a:r>
              <a:rPr lang="cs-CZ" altLang="cs-CZ" sz="2400" b="1" baseline="-25000">
                <a:solidFill>
                  <a:srgbClr val="000000"/>
                </a:solidFill>
              </a:rPr>
              <a:t>cu</a:t>
            </a:r>
            <a:r>
              <a:rPr lang="cs-CZ" altLang="cs-CZ" sz="2400" b="1">
                <a:solidFill>
                  <a:srgbClr val="000000"/>
                </a:solidFill>
              </a:rPr>
              <a:t>=10 kA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179388" y="5384800"/>
            <a:ext cx="2808287" cy="1212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>
                <a:solidFill>
                  <a:srgbClr val="000000"/>
                </a:solidFill>
              </a:rPr>
              <a:t>OEZ Letohrad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LPE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I</a:t>
            </a:r>
            <a:r>
              <a:rPr lang="cs-CZ" altLang="cs-CZ" sz="2400" b="1" baseline="-25000">
                <a:solidFill>
                  <a:srgbClr val="000000"/>
                </a:solidFill>
              </a:rPr>
              <a:t>cu</a:t>
            </a:r>
            <a:r>
              <a:rPr lang="cs-CZ" altLang="cs-CZ" sz="2400" b="1">
                <a:solidFill>
                  <a:srgbClr val="000000"/>
                </a:solidFill>
              </a:rPr>
              <a:t>=6 kA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6084888" y="5384800"/>
            <a:ext cx="2951162" cy="12128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</a:rPr>
              <a:t>Schneider Electric</a:t>
            </a:r>
          </a:p>
          <a:p>
            <a:r>
              <a:rPr lang="cs-CZ" altLang="cs-CZ" sz="2400" b="1" dirty="0" smtClean="0">
                <a:solidFill>
                  <a:srgbClr val="000000"/>
                </a:solidFill>
              </a:rPr>
              <a:t>iC60H</a:t>
            </a:r>
            <a:endParaRPr lang="cs-CZ" altLang="cs-CZ" sz="2400" b="1" dirty="0">
              <a:solidFill>
                <a:srgbClr val="000000"/>
              </a:solidFill>
            </a:endParaRPr>
          </a:p>
          <a:p>
            <a:r>
              <a:rPr lang="cs-CZ" altLang="cs-CZ" sz="2400" b="1" dirty="0" err="1" smtClean="0">
                <a:solidFill>
                  <a:srgbClr val="000000"/>
                </a:solidFill>
              </a:rPr>
              <a:t>I</a:t>
            </a:r>
            <a:r>
              <a:rPr lang="cs-CZ" altLang="cs-CZ" sz="2400" b="1" baseline="-25000" dirty="0" err="1" smtClean="0">
                <a:solidFill>
                  <a:srgbClr val="000000"/>
                </a:solidFill>
              </a:rPr>
              <a:t>cu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=15 </a:t>
            </a:r>
            <a:r>
              <a:rPr lang="cs-CZ" altLang="cs-CZ" sz="2400" b="1" dirty="0" err="1">
                <a:solidFill>
                  <a:srgbClr val="000000"/>
                </a:solidFill>
              </a:rPr>
              <a:t>kA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sp>
        <p:nvSpPr>
          <p:cNvPr id="131088" name="Line 16"/>
          <p:cNvSpPr>
            <a:spLocks noChangeShapeType="1"/>
          </p:cNvSpPr>
          <p:nvPr/>
        </p:nvSpPr>
        <p:spPr bwMode="auto">
          <a:xfrm flipH="1" flipV="1">
            <a:off x="1116013" y="5084763"/>
            <a:ext cx="43180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 flipH="1" flipV="1">
            <a:off x="4356100" y="5084763"/>
            <a:ext cx="144463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1090" name="Line 18"/>
          <p:cNvSpPr>
            <a:spLocks noChangeShapeType="1"/>
          </p:cNvSpPr>
          <p:nvPr/>
        </p:nvSpPr>
        <p:spPr bwMode="auto">
          <a:xfrm flipH="1" flipV="1">
            <a:off x="7451725" y="5013325"/>
            <a:ext cx="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3109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3950"/>
            <a:ext cx="1751013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9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41438"/>
            <a:ext cx="3816350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9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35" y="1346994"/>
            <a:ext cx="2930153" cy="371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80" grpId="0" animBg="1"/>
      <p:bldP spid="131083" grpId="0" animBg="1"/>
      <p:bldP spid="131084" grpId="0" animBg="1"/>
      <p:bldP spid="131088" grpId="0" animBg="1"/>
      <p:bldP spid="131089" grpId="0" animBg="1"/>
      <p:bldP spid="1310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94956"/>
            <a:ext cx="8641084" cy="828865"/>
          </a:xfrm>
        </p:spPr>
        <p:txBody>
          <a:bodyPr/>
          <a:lstStyle/>
          <a:p>
            <a:r>
              <a:rPr lang="cs-CZ" altLang="cs-CZ" sz="35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Příslušenství jističů, připojovací moduly</a:t>
            </a:r>
            <a:endParaRPr lang="cs-CZ" altLang="cs-CZ" sz="3500" u="sng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29445"/>
            <a:ext cx="7128792" cy="3191643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400" b="1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Příslušenství 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(šroubové nebo </a:t>
            </a:r>
            <a:r>
              <a:rPr lang="cs-CZ" altLang="cs-CZ" sz="2000" b="1" u="sng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bezšroubové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připojení vodičů)</a:t>
            </a:r>
          </a:p>
          <a:p>
            <a:pPr marL="269875" indent="-269875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pomocné kontakty </a:t>
            </a:r>
            <a:r>
              <a:rPr lang="cs-CZ" altLang="cs-CZ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(Z-IHK, …)</a:t>
            </a:r>
          </a:p>
          <a:p>
            <a:pPr marL="269875" indent="-269875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mohou mít 1 kontakt (zapínací nebo vypínací, případně oba kontakty) </a:t>
            </a:r>
          </a:p>
          <a:p>
            <a:pPr marL="269875" indent="-269875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pomocné a signalizační kontakty </a:t>
            </a:r>
            <a:r>
              <a:rPr lang="cs-CZ" altLang="cs-CZ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(Z-NHK)</a:t>
            </a:r>
          </a:p>
          <a:p>
            <a:pPr marL="269875" indent="-269875">
              <a:lnSpc>
                <a:spcPct val="80000"/>
              </a:lnSpc>
              <a:spcBef>
                <a:spcPts val="600"/>
              </a:spcBef>
              <a:buNone/>
              <a:tabLst>
                <a:tab pos="2424113" algn="l"/>
              </a:tabLst>
            </a:pPr>
            <a:r>
              <a:rPr lang="cs-CZ" alt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proudový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chránič</a:t>
            </a:r>
          </a:p>
          <a:p>
            <a:pPr marL="269875" indent="-269875">
              <a:lnSpc>
                <a:spcPct val="80000"/>
              </a:lnSpc>
              <a:spcBef>
                <a:spcPts val="600"/>
              </a:spcBef>
              <a:buNone/>
              <a:tabLst>
                <a:tab pos="2424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cs-CZ" altLang="cs-CZ" sz="20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podpěťová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spoušť </a:t>
            </a:r>
            <a:r>
              <a:rPr lang="cs-CZ" altLang="cs-CZ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(Z-USA)</a:t>
            </a:r>
          </a:p>
          <a:p>
            <a:pPr marL="269875" indent="-269875">
              <a:lnSpc>
                <a:spcPct val="80000"/>
              </a:lnSpc>
              <a:spcBef>
                <a:spcPts val="600"/>
              </a:spcBef>
              <a:buNone/>
              <a:tabLst>
                <a:tab pos="2424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napěťová spoušť </a:t>
            </a:r>
            <a:r>
              <a:rPr lang="cs-CZ" altLang="cs-CZ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(Z-ASA)</a:t>
            </a:r>
          </a:p>
          <a:p>
            <a:pPr marL="269875" indent="-269875">
              <a:lnSpc>
                <a:spcPct val="80000"/>
              </a:lnSpc>
              <a:spcBef>
                <a:spcPts val="600"/>
              </a:spcBef>
              <a:buNone/>
              <a:tabLst>
                <a:tab pos="2424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vypínací spoušť</a:t>
            </a:r>
            <a:endParaRPr lang="cs-CZ" altLang="cs-CZ" sz="20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661234"/>
            <a:ext cx="1406925" cy="217371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174" y="4149080"/>
            <a:ext cx="1825200" cy="2297109"/>
          </a:xfrm>
          <a:prstGeom prst="rect">
            <a:avLst/>
          </a:prstGeom>
        </p:spPr>
      </p:pic>
      <p:pic>
        <p:nvPicPr>
          <p:cNvPr id="124930" name="Picture 2" descr="http://static1.tme.eu/products_pics/0/0/2/0021a9a08c31c28e487b5168d347c202/521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5" r="26371"/>
          <a:stretch/>
        </p:blipFill>
        <p:spPr bwMode="auto">
          <a:xfrm>
            <a:off x="5473437" y="4252264"/>
            <a:ext cx="1520369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2" name="Picture 4" descr="Pomocné kontakty pro jističe, Z-AHK, Z-HK, Z-NHK, ZP-IHK, ZP-NHK, ZP-WHK |CS|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89" y="4110553"/>
            <a:ext cx="1793768" cy="233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94956"/>
            <a:ext cx="8641084" cy="828865"/>
          </a:xfrm>
        </p:spPr>
        <p:txBody>
          <a:bodyPr/>
          <a:lstStyle/>
          <a:p>
            <a:r>
              <a:rPr lang="cs-CZ" altLang="cs-CZ" sz="35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Příslušenství jističů, připojovací moduly</a:t>
            </a:r>
            <a:endParaRPr lang="cs-CZ" altLang="cs-CZ" sz="3500" u="sng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29445"/>
            <a:ext cx="8568952" cy="1126462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400" b="1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Zapojení 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(šroubové nebo </a:t>
            </a:r>
            <a:r>
              <a:rPr lang="cs-CZ" altLang="cs-CZ" sz="2000" b="1" u="sng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bezšroubové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připojení vodičů)</a:t>
            </a:r>
          </a:p>
          <a:p>
            <a:pPr marL="271463" indent="-271463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pomocné kontakty k jističi</a:t>
            </a:r>
          </a:p>
          <a:p>
            <a:pPr marL="271463" indent="-271463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připojení napěťové spouště</a:t>
            </a:r>
          </a:p>
          <a:p>
            <a:pPr marL="271463" indent="-271463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připojení </a:t>
            </a:r>
            <a:r>
              <a:rPr lang="cs-CZ" altLang="cs-CZ" sz="20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podpěťové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spouště 	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56" y="2518448"/>
            <a:ext cx="2952328" cy="2327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29" y="4941168"/>
            <a:ext cx="4867201" cy="17275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122" y="1700808"/>
            <a:ext cx="2053350" cy="24015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123" y="4139206"/>
            <a:ext cx="2053350" cy="27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05" y="4527020"/>
            <a:ext cx="1711064" cy="22684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933056"/>
            <a:ext cx="4067757" cy="2808312"/>
          </a:xfrm>
          <a:prstGeom prst="rect">
            <a:avLst/>
          </a:prstGeom>
        </p:spPr>
      </p:pic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94956"/>
            <a:ext cx="8641084" cy="1289828"/>
          </a:xfrm>
        </p:spPr>
        <p:txBody>
          <a:bodyPr/>
          <a:lstStyle/>
          <a:p>
            <a:r>
              <a:rPr lang="cs-CZ" altLang="cs-CZ" sz="34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Příslušenství průmyslových jističů (FAZ) </a:t>
            </a:r>
            <a:r>
              <a:rPr lang="cs-CZ" altLang="cs-CZ" sz="35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- připojovací moduly</a:t>
            </a:r>
            <a:endParaRPr lang="cs-CZ" altLang="cs-CZ" sz="3500" u="sng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23633"/>
            <a:ext cx="8352928" cy="1357295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400" b="1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Chráničové spouště</a:t>
            </a:r>
            <a:endParaRPr lang="cs-CZ" altLang="cs-CZ" sz="2000" b="1" u="sng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pro 1fázové obvody - dvoupólové</a:t>
            </a:r>
          </a:p>
          <a:p>
            <a:pPr marL="269875" indent="-269875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	pro motorové vývody (bez pracovní nuly) - trojpólové</a:t>
            </a:r>
          </a:p>
          <a:p>
            <a:pPr marL="269875" indent="-269875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pro 3fázové obvody - čtyřpólové</a:t>
            </a:r>
            <a:endParaRPr lang="cs-CZ" altLang="cs-CZ" sz="20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1" y="2780928"/>
            <a:ext cx="2535901" cy="288032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609" y="2776303"/>
            <a:ext cx="2186168" cy="20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itchFamily="66" charset="0"/>
              </a:rPr>
              <a:t>Materiály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84978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Katalogy firem na výrobu a prodej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jističů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000000"/>
                </a:solidFill>
              </a:rPr>
              <a:t>Materiály </a:t>
            </a:r>
            <a:r>
              <a:rPr lang="cs-CZ" altLang="cs-CZ" sz="2400" b="1" smtClean="0">
                <a:solidFill>
                  <a:srgbClr val="000000"/>
                </a:solidFill>
              </a:rPr>
              <a:t>ze školení EATON</a:t>
            </a:r>
            <a:endParaRPr lang="cs-CZ" altLang="cs-CZ" sz="24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6048797" cy="1143000"/>
          </a:xfrm>
        </p:spPr>
        <p:txBody>
          <a:bodyPr/>
          <a:lstStyle/>
          <a:p>
            <a:r>
              <a:rPr lang="cs-CZ" altLang="cs-CZ" sz="3600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Instalační </a:t>
            </a: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jističe - MCB</a:t>
            </a:r>
            <a:endParaRPr lang="cs-CZ" altLang="cs-CZ" sz="3600" u="sng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9" y="1412776"/>
            <a:ext cx="6048796" cy="2448272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4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Jak můžeme definovat funkci jističe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Jistič je přístroj, který je schopen zapnout a vypnout obvod bez ohledu na velikost proudu až do své mezní vypínací </a:t>
            </a:r>
            <a:r>
              <a:rPr lang="cs-CZ" altLang="cs-CZ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schopnosti (</a:t>
            </a:r>
            <a:r>
              <a:rPr lang="cs-CZ" altLang="cs-CZ" sz="24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400" b="1" baseline="-25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cs-CZ" altLang="cs-CZ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tabLst>
                <a:tab pos="2424113" algn="l"/>
              </a:tabLst>
            </a:pPr>
            <a:r>
              <a:rPr lang="cs-CZ" altLang="cs-CZ" sz="20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Pozn. kombinované přístroje (jistič-chránič) budou uvedeny v kapitole chrániče.</a:t>
            </a:r>
            <a:endParaRPr lang="cs-CZ" altLang="cs-CZ" sz="2000" b="1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79388" y="4074862"/>
            <a:ext cx="8785225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4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jističe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pPr>
              <a:lnSpc>
                <a:spcPct val="120000"/>
              </a:lnSpc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ochrana obvodů proti zkratu a přetížení</a:t>
            </a:r>
          </a:p>
          <a:p>
            <a:pPr>
              <a:lnSpc>
                <a:spcPct val="120000"/>
              </a:lnSpc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ovládání při normálních stavech</a:t>
            </a:r>
          </a:p>
          <a:p>
            <a:pPr>
              <a:lnSpc>
                <a:spcPct val="120000"/>
              </a:lnSpc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 ochrana osob před nebezpečných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dotykem</a:t>
            </a:r>
          </a:p>
          <a:p>
            <a:pPr>
              <a:lnSpc>
                <a:spcPct val="120000"/>
              </a:lnSpc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další funkce můžou být dány příslušenstvím	</a:t>
            </a:r>
            <a:endParaRPr lang="cs-CZ" altLang="cs-CZ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4624"/>
            <a:ext cx="2786859" cy="2996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69875"/>
            <a:ext cx="6191250" cy="1143000"/>
          </a:xfrm>
        </p:spPr>
        <p:txBody>
          <a:bodyPr/>
          <a:lstStyle/>
          <a:p>
            <a:r>
              <a:rPr lang="cs-CZ" altLang="cs-CZ" sz="4800" u="sng">
                <a:solidFill>
                  <a:srgbClr val="000000"/>
                </a:solidFill>
                <a:effectLst/>
                <a:latin typeface="Comic Sans MS" pitchFamily="66" charset="0"/>
              </a:rPr>
              <a:t>Hlavní části jističe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79389" y="1412875"/>
            <a:ext cx="6048796" cy="30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47675" indent="-447675">
              <a:defRPr>
                <a:solidFill>
                  <a:schemeClr val="tx1"/>
                </a:solidFill>
                <a:latin typeface="Arial" charset="0"/>
              </a:defRPr>
            </a:lvl1pPr>
            <a:lvl2pPr marL="6270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cs-CZ" altLang="cs-CZ" sz="22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Vypínací spouště</a:t>
            </a:r>
          </a:p>
          <a:p>
            <a:pPr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jsou jádrem jističem a zabezpečují rozpojení obvodu v případě nadproudu</a:t>
            </a:r>
          </a:p>
          <a:p>
            <a:pPr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</a:t>
            </a:r>
            <a:r>
              <a:rPr lang="cs-CZ" altLang="cs-CZ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instalační </a:t>
            </a: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jističe mají dvě nezávislé spouště, které působí podle velikosti nadproudu </a:t>
            </a:r>
          </a:p>
          <a:p>
            <a:pPr>
              <a:spcBef>
                <a:spcPct val="200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	konstrukce s jednou spouští se neosvědčily a nepoužívají se   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179388" y="4581525"/>
            <a:ext cx="8569325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defRPr>
                <a:solidFill>
                  <a:schemeClr val="tx1"/>
                </a:solidFill>
                <a:latin typeface="Arial" charset="0"/>
              </a:defRPr>
            </a:lvl1pPr>
            <a:lvl2pPr marL="6270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cs-CZ" altLang="cs-CZ" sz="22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Zhášecí komora</a:t>
            </a: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zhášení oblouku při vypnutí</a:t>
            </a:r>
          </a:p>
          <a:p>
            <a:pPr>
              <a:spcBef>
                <a:spcPts val="12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</a:t>
            </a:r>
            <a:r>
              <a:rPr lang="cs-CZ" altLang="cs-CZ" sz="22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Kontaktní systém</a:t>
            </a: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pevný a pohyblivý kontakt</a:t>
            </a:r>
          </a:p>
          <a:p>
            <a:pPr>
              <a:spcBef>
                <a:spcPts val="12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</a:t>
            </a:r>
            <a:r>
              <a:rPr lang="cs-CZ" altLang="cs-CZ" sz="22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Připojovací svorky</a:t>
            </a: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různé způsoby připojení</a:t>
            </a:r>
          </a:p>
          <a:p>
            <a:pPr>
              <a:spcBef>
                <a:spcPts val="1200"/>
              </a:spcBef>
            </a:pPr>
            <a:r>
              <a: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</a:t>
            </a:r>
            <a:r>
              <a:rPr lang="cs-CZ" altLang="cs-CZ" sz="22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konstrukční části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44624"/>
            <a:ext cx="2376933" cy="380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5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5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5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5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188913"/>
            <a:ext cx="8229600" cy="706437"/>
          </a:xfrm>
          <a:noFill/>
        </p:spPr>
        <p:txBody>
          <a:bodyPr lIns="36000" tIns="36000" rIns="36000" bIns="36000"/>
          <a:lstStyle/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itchFamily="66" charset="0"/>
              </a:rPr>
              <a:t>Popis a konstrukce</a:t>
            </a:r>
          </a:p>
        </p:txBody>
      </p:sp>
      <p:pic>
        <p:nvPicPr>
          <p:cNvPr id="112649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t="1198" r="31708" b="29341"/>
          <a:stretch/>
        </p:blipFill>
        <p:spPr bwMode="auto">
          <a:xfrm>
            <a:off x="107950" y="1052736"/>
            <a:ext cx="6192242" cy="509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6228630" y="1341438"/>
            <a:ext cx="287987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1. 	připojovací svorky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2. 	zkratová spoušť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3. 	tepelná spoušť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4. 	pevný kontakt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5. 	pohyblivý kontakt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7. 	zhášecí komora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9. 	ovládací páčka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10.	spínací mechanismus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11.	hlavní pružina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13.	indikace stavu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14.	seřizovací systém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  <p:bldP spid="1126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/>
          <a:stretch/>
        </p:blipFill>
        <p:spPr>
          <a:xfrm>
            <a:off x="107504" y="65332"/>
            <a:ext cx="5040560" cy="5425148"/>
          </a:xfrm>
          <a:prstGeom prst="rect">
            <a:avLst/>
          </a:prstGeom>
        </p:spPr>
      </p:pic>
      <p:sp>
        <p:nvSpPr>
          <p:cNvPr id="1126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407544" y="188913"/>
            <a:ext cx="4556944" cy="1223863"/>
          </a:xfrm>
          <a:noFill/>
        </p:spPr>
        <p:txBody>
          <a:bodyPr lIns="36000" tIns="36000" rIns="36000" bIns="36000"/>
          <a:lstStyle/>
          <a:p>
            <a:r>
              <a:rPr lang="cs-CZ" altLang="cs-CZ" sz="3200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Popis a </a:t>
            </a:r>
            <a:r>
              <a:rPr lang="cs-CZ" altLang="cs-CZ" sz="32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konstrukce - EATON</a:t>
            </a:r>
            <a:endParaRPr lang="cs-CZ" altLang="cs-CZ" sz="3200" u="sng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220072" y="1923797"/>
            <a:ext cx="388843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542925"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>
                <a:solidFill>
                  <a:srgbClr val="000000"/>
                </a:solidFill>
                <a:latin typeface="Comic Sans MS" pitchFamily="66" charset="0"/>
              </a:rPr>
              <a:t>1. 	</a:t>
            </a:r>
            <a:r>
              <a:rPr lang="cs-CZ" altLang="cs-CZ" b="1" dirty="0" smtClean="0">
                <a:solidFill>
                  <a:srgbClr val="000000"/>
                </a:solidFill>
                <a:latin typeface="Comic Sans MS" pitchFamily="66" charset="0"/>
              </a:rPr>
              <a:t>Bimetal - tepelná ochrana proti přetížení (časově závislá)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 smtClean="0">
                <a:solidFill>
                  <a:srgbClr val="000000"/>
                </a:solidFill>
                <a:latin typeface="Comic Sans MS" pitchFamily="66" charset="0"/>
              </a:rPr>
              <a:t>2.	Elektromagnet - ochrana proti zkratu (časově nezávislá)</a:t>
            </a:r>
          </a:p>
          <a:p>
            <a:pPr marL="441325" indent="-441325">
              <a:spcBef>
                <a:spcPct val="50000"/>
              </a:spcBef>
              <a:tabLst/>
            </a:pPr>
            <a:r>
              <a:rPr lang="cs-CZ" altLang="cs-CZ" b="1" dirty="0" smtClean="0">
                <a:solidFill>
                  <a:srgbClr val="000000"/>
                </a:solidFill>
                <a:latin typeface="Comic Sans MS" pitchFamily="66" charset="0"/>
              </a:rPr>
              <a:t>3.	Kontakty + zhášecí komora pro uhašení oblouku</a:t>
            </a:r>
            <a:endParaRPr lang="cs-CZ" altLang="cs-CZ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841441"/>
            <a:ext cx="2467802" cy="18999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698" y="4501001"/>
            <a:ext cx="2931838" cy="224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  <p:bldP spid="1126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0648"/>
            <a:ext cx="8229600" cy="865188"/>
          </a:xfrm>
        </p:spPr>
        <p:txBody>
          <a:bodyPr/>
          <a:lstStyle/>
          <a:p>
            <a:r>
              <a:rPr lang="cs-CZ" altLang="cs-CZ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Působení jističe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997450"/>
          </a:xfrm>
          <a:noFill/>
          <a:ln w="222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176213" indent="-176213" algn="ctr">
              <a:buFont typeface="Wingdings" pitchFamily="2" charset="2"/>
              <a:buNone/>
            </a:pPr>
            <a:r>
              <a:rPr lang="cs-CZ" altLang="cs-CZ" sz="2600" b="1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Tepelná spoušť</a:t>
            </a:r>
            <a:r>
              <a:rPr lang="cs-CZ" altLang="cs-CZ" sz="26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 - bimetal</a:t>
            </a:r>
            <a:endParaRPr lang="cs-CZ" altLang="cs-CZ" sz="2600" b="1" dirty="0">
              <a:solidFill>
                <a:srgbClr val="000000"/>
              </a:solidFill>
              <a:effectLst/>
            </a:endParaRPr>
          </a:p>
          <a:p>
            <a:pPr marL="176213" indent="-176213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2800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časově závislá a chrání proti přetížení</a:t>
            </a:r>
          </a:p>
        </p:txBody>
      </p:sp>
      <p:pic>
        <p:nvPicPr>
          <p:cNvPr id="114730" name="Picture 4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37782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733" name="Rectangle 45"/>
          <p:cNvSpPr>
            <a:spLocks noChangeArrowheads="1"/>
          </p:cNvSpPr>
          <p:nvPr/>
        </p:nvSpPr>
        <p:spPr bwMode="auto">
          <a:xfrm>
            <a:off x="4572000" y="1628775"/>
            <a:ext cx="4038600" cy="4999038"/>
          </a:xfrm>
          <a:prstGeom prst="rect">
            <a:avLst/>
          </a:prstGeom>
          <a:noFill/>
          <a:ln w="222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176213" indent="-176213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cs-CZ" altLang="cs-CZ" sz="2600" b="1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Zkratová spoušť</a:t>
            </a:r>
            <a:r>
              <a:rPr lang="cs-CZ" altLang="cs-CZ" sz="26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 - elektromagnet</a:t>
            </a:r>
            <a:endParaRPr lang="cs-CZ" altLang="cs-CZ" sz="2600" b="1" dirty="0">
              <a:solidFill>
                <a:srgbClr val="000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časově nezávislá a chrání proti zkratu</a:t>
            </a:r>
          </a:p>
        </p:txBody>
      </p:sp>
      <p:pic>
        <p:nvPicPr>
          <p:cNvPr id="114744" name="Picture 5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37782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46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47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4" grpId="0" uiExpand="1" build="p" animBg="1"/>
      <p:bldP spid="114733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/>
          <a:lstStyle/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itchFamily="66" charset="0"/>
              </a:rPr>
              <a:t>Ideální charakteristika jističe</a:t>
            </a:r>
          </a:p>
        </p:txBody>
      </p:sp>
      <p:graphicFrame>
        <p:nvGraphicFramePr>
          <p:cNvPr id="12390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5835227"/>
              </p:ext>
            </p:extLst>
          </p:nvPr>
        </p:nvGraphicFramePr>
        <p:xfrm>
          <a:off x="971550" y="1700808"/>
          <a:ext cx="7218363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3" name="Graf" r:id="rId3" imgW="10363200" imgH="7239203" progId="Excel.Chart.8">
                  <p:embed followColorScheme="full"/>
                </p:oleObj>
              </mc:Choice>
              <mc:Fallback>
                <p:oleObj name="Graf" r:id="rId3" imgW="10363200" imgH="7239203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00808"/>
                        <a:ext cx="7218363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23850" y="1124744"/>
            <a:ext cx="8569325" cy="41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cs-CZ" altLang="cs-CZ" sz="22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Výsledná charakteristika je dána složením obou charakteristik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2339975" y="2276475"/>
            <a:ext cx="1871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>
                <a:solidFill>
                  <a:schemeClr val="bg2"/>
                </a:solidFill>
              </a:rPr>
              <a:t>oblast působení tepelné spouště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500563" y="4076700"/>
            <a:ext cx="2160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>
                <a:solidFill>
                  <a:schemeClr val="bg2"/>
                </a:solidFill>
              </a:rPr>
              <a:t>oblast působení zkratové spouště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OleChart spid="123908" grpId="0"/>
      <p:bldP spid="123911" grpId="0"/>
      <p:bldP spid="1239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60350"/>
            <a:ext cx="8785225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Základní charakteristiky </a:t>
            </a:r>
            <a:r>
              <a:rPr lang="cs-CZ" altLang="cs-CZ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jističe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4968775"/>
          </a:xfrm>
        </p:spPr>
        <p:txBody>
          <a:bodyPr/>
          <a:lstStyle/>
          <a:p>
            <a:pPr marL="0" indent="0">
              <a:spcAft>
                <a:spcPct val="20000"/>
              </a:spcAft>
              <a:buNone/>
              <a:tabLst>
                <a:tab pos="4130675" algn="l"/>
              </a:tabLst>
            </a:pPr>
            <a:r>
              <a:rPr lang="cs-CZ" altLang="cs-CZ" sz="2400" b="1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Běžné rozvody</a:t>
            </a:r>
          </a:p>
          <a:p>
            <a:pPr marL="3590925" indent="-3590925">
              <a:spcAft>
                <a:spcPct val="20000"/>
              </a:spcAft>
              <a:buNone/>
              <a:tabLst>
                <a:tab pos="269875" algn="l"/>
                <a:tab pos="33210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*	charakteristika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B</a:t>
            </a:r>
            <a:r>
              <a:rPr lang="cs-CZ" altLang="cs-CZ" sz="2000" b="1" dirty="0">
                <a:solidFill>
                  <a:srgbClr val="000000"/>
                </a:solidFill>
                <a:effectLst/>
              </a:rPr>
              <a:t> 	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jištění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obvodů,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které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nezpůsobují proudové rázy, domovní rozvody</a:t>
            </a:r>
          </a:p>
          <a:p>
            <a:pPr marL="3590925" indent="-3590925">
              <a:spcAft>
                <a:spcPct val="20000"/>
              </a:spcAft>
              <a:buNone/>
              <a:tabLst>
                <a:tab pos="269875" algn="l"/>
                <a:tab pos="33210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*	charakteristika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C</a:t>
            </a:r>
            <a:r>
              <a:rPr lang="cs-CZ" altLang="cs-CZ" sz="2000" dirty="0">
                <a:solidFill>
                  <a:srgbClr val="000000"/>
                </a:solidFill>
              </a:rPr>
              <a:t> 	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jištění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obvodů, které způsobují běžné proudové rázy, všeobecné použití</a:t>
            </a:r>
          </a:p>
          <a:p>
            <a:pPr marL="3590925" indent="-3590925">
              <a:spcAft>
                <a:spcPct val="20000"/>
              </a:spcAft>
              <a:buNone/>
              <a:tabLst>
                <a:tab pos="269875" algn="l"/>
                <a:tab pos="33210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*	charakteristika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D</a:t>
            </a:r>
            <a:r>
              <a:rPr lang="cs-CZ" altLang="cs-CZ" sz="2000" dirty="0">
                <a:solidFill>
                  <a:srgbClr val="000000"/>
                </a:solidFill>
              </a:rPr>
              <a:t> 	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jištění </a:t>
            </a:r>
            <a:r>
              <a:rPr lang="cs-CZ" altLang="cs-CZ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obvodů s velkými proudovými rázy, motory, 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transformátory</a:t>
            </a:r>
          </a:p>
          <a:p>
            <a:pPr marL="3590925" indent="-3590925">
              <a:spcAft>
                <a:spcPct val="20000"/>
              </a:spcAft>
              <a:buNone/>
              <a:tabLst>
                <a:tab pos="269875" algn="l"/>
                <a:tab pos="3321050" algn="l"/>
              </a:tabLst>
            </a:pPr>
            <a:r>
              <a:rPr lang="cs-CZ" altLang="cs-CZ" sz="2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cs typeface="Arial" panose="020B0604020202020204" pitchFamily="34" charset="0"/>
              </a:rPr>
              <a:t>Průmyslové rozvody</a:t>
            </a:r>
          </a:p>
          <a:p>
            <a:pPr marL="3590925" indent="-3590925">
              <a:spcAft>
                <a:spcPct val="20000"/>
              </a:spcAft>
              <a:buNone/>
              <a:tabLst>
                <a:tab pos="269875" algn="l"/>
                <a:tab pos="33210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*	charakteristiky K, S, Z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effectLst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	jištění speciálních obvodů, větší citlivost na přetížení, liší se nastavením zkratové spouště a vypínací schopností</a:t>
            </a:r>
            <a:endParaRPr lang="cs-CZ" altLang="cs-CZ" sz="24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ct val="20000"/>
              </a:spcAft>
              <a:buNone/>
              <a:tabLst>
                <a:tab pos="4130675" algn="l"/>
              </a:tabLst>
            </a:pPr>
            <a:endParaRPr lang="cs-CZ" altLang="cs-CZ" sz="24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49687" y="3244334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ivo.petricek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6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6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6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6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785225" cy="1007839"/>
          </a:xfrm>
          <a:noFill/>
        </p:spPr>
        <p:txBody>
          <a:bodyPr lIns="36000" tIns="36000" rIns="36000" bIns="36000"/>
          <a:lstStyle/>
          <a:p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Podmínky pro působení </a:t>
            </a:r>
            <a:r>
              <a:rPr lang="cs-CZ" altLang="cs-CZ" sz="40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jističe </a:t>
            </a:r>
            <a:r>
              <a:rPr lang="cs-CZ" altLang="cs-CZ" sz="20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/>
            </a:r>
            <a:br>
              <a:rPr lang="cs-CZ" altLang="cs-CZ" sz="20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</a:br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- pro referenční teplotu 30</a:t>
            </a:r>
            <a:r>
              <a:rPr lang="cs-CZ" altLang="cs-CZ" sz="2400" u="sng" baseline="300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0</a:t>
            </a:r>
            <a:r>
              <a:rPr lang="cs-CZ" altLang="cs-CZ" sz="2400" u="sng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C a jističe do 63 A</a:t>
            </a:r>
            <a:endParaRPr lang="cs-CZ" altLang="cs-CZ" sz="2400" u="sng" dirty="0"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414066"/>
            <a:ext cx="8785225" cy="3167062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>
              <a:buClr>
                <a:schemeClr val="bg1">
                  <a:lumMod val="60000"/>
                  <a:lumOff val="40000"/>
                </a:schemeClr>
              </a:buClr>
              <a:buFont typeface="Wingdings" pitchFamily="2" charset="2"/>
              <a:buNone/>
              <a:tabLst>
                <a:tab pos="3227388" algn="l"/>
              </a:tabLst>
            </a:pPr>
            <a:r>
              <a:rPr lang="cs-CZ" altLang="cs-CZ" sz="2800" b="1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Tepelná spoušť B, C, D </a:t>
            </a:r>
          </a:p>
          <a:p>
            <a:pPr defTabSz="947738">
              <a:buClr>
                <a:schemeClr val="bg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J"/>
              <a:tabLst>
                <a:tab pos="3227388" algn="l"/>
              </a:tabLst>
            </a:pPr>
            <a:r>
              <a:rPr lang="cs-CZ" altLang="cs-CZ" sz="24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pro I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 &lt; 1,13I</a:t>
            </a:r>
            <a:r>
              <a:rPr lang="en-US" altLang="cs-CZ" sz="2400" b="1" baseline="-25000" dirty="0">
                <a:solidFill>
                  <a:srgbClr val="000000"/>
                </a:solidFill>
                <a:effectLst/>
                <a:latin typeface="Comic Sans MS" pitchFamily="66" charset="0"/>
              </a:rPr>
              <a:t>n</a:t>
            </a:r>
            <a:r>
              <a:rPr lang="en-US" altLang="cs-CZ" sz="2400" b="1" dirty="0">
                <a:solidFill>
                  <a:srgbClr val="000000"/>
                </a:solidFill>
                <a:effectLst/>
              </a:rPr>
              <a:t> </a:t>
            </a:r>
            <a:r>
              <a:rPr lang="en-US" altLang="cs-CZ" sz="2800" b="1" dirty="0">
                <a:solidFill>
                  <a:srgbClr val="000000"/>
                </a:solidFill>
                <a:effectLst/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jistič nesmí vypnout (t 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&gt;1 </a:t>
            </a:r>
            <a:r>
              <a:rPr lang="en-US" alt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hod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l-PL" altLang="cs-CZ" sz="24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7738">
              <a:buClr>
                <a:schemeClr val="bg1">
                  <a:lumMod val="60000"/>
                  <a:lumOff val="40000"/>
                </a:schemeClr>
              </a:buClr>
              <a:buSzTx/>
              <a:buFont typeface="Wingdings" pitchFamily="2" charset="2"/>
              <a:buChar char="J"/>
              <a:tabLst>
                <a:tab pos="3227388" algn="l"/>
              </a:tabLst>
            </a:pPr>
            <a:r>
              <a:rPr lang="pl-PL" altLang="cs-CZ" sz="24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pro 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I &gt; 1,45I</a:t>
            </a:r>
            <a:r>
              <a:rPr lang="en-US" altLang="cs-CZ" sz="2400" b="1" baseline="-25000" dirty="0">
                <a:solidFill>
                  <a:srgbClr val="000000"/>
                </a:solidFill>
                <a:effectLst/>
                <a:latin typeface="Comic Sans MS" pitchFamily="66" charset="0"/>
              </a:rPr>
              <a:t>n</a:t>
            </a:r>
            <a:r>
              <a:rPr lang="cs-CZ" altLang="cs-CZ" sz="2800" b="1" dirty="0">
                <a:solidFill>
                  <a:srgbClr val="000000"/>
                </a:solidFill>
                <a:effectLst/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jistič musí vypnout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&lt;1 </a:t>
            </a:r>
            <a:r>
              <a:rPr lang="en-US" alt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hod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4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7738">
              <a:buClr>
                <a:schemeClr val="bg1">
                  <a:lumMod val="60000"/>
                  <a:lumOff val="40000"/>
                </a:schemeClr>
              </a:buClr>
              <a:buSzTx/>
              <a:buFont typeface="Wingdings" pitchFamily="2" charset="2"/>
              <a:buNone/>
              <a:tabLst>
                <a:tab pos="3227388" algn="l"/>
              </a:tabLst>
            </a:pPr>
            <a:r>
              <a:rPr lang="cs-CZ" altLang="cs-CZ" sz="2800" b="1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Tepelná spoušť Z</a:t>
            </a:r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itchFamily="66" charset="0"/>
              </a:rPr>
              <a:t> </a:t>
            </a:r>
            <a:endParaRPr lang="en-US" altLang="cs-CZ" b="1" u="sng" dirty="0">
              <a:solidFill>
                <a:srgbClr val="000000"/>
              </a:solidFill>
              <a:effectLst/>
              <a:latin typeface="Comic Sans MS" pitchFamily="66" charset="0"/>
            </a:endParaRPr>
          </a:p>
          <a:p>
            <a:pPr defTabSz="947738">
              <a:spcBef>
                <a:spcPct val="0"/>
              </a:spcBef>
              <a:buClr>
                <a:schemeClr val="bg1">
                  <a:lumMod val="60000"/>
                  <a:lumOff val="40000"/>
                </a:schemeClr>
              </a:buClr>
              <a:buSzTx/>
              <a:buFont typeface="Wingdings" pitchFamily="2" charset="2"/>
              <a:buChar char="J"/>
              <a:tabLst>
                <a:tab pos="3227388" algn="l"/>
              </a:tabLst>
            </a:pPr>
            <a:r>
              <a:rPr lang="cs-CZ" altLang="cs-CZ" sz="24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pro I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 &lt; 1,05I</a:t>
            </a:r>
            <a:r>
              <a:rPr lang="en-US" altLang="cs-CZ" sz="2400" b="1" baseline="-25000" dirty="0">
                <a:solidFill>
                  <a:srgbClr val="000000"/>
                </a:solidFill>
                <a:effectLst/>
                <a:latin typeface="Comic Sans MS" pitchFamily="66" charset="0"/>
              </a:rPr>
              <a:t>n</a:t>
            </a:r>
            <a:r>
              <a:rPr lang="en-US" altLang="cs-CZ" sz="2400" b="1" dirty="0">
                <a:solidFill>
                  <a:srgbClr val="000000"/>
                </a:solidFill>
                <a:effectLst/>
              </a:rPr>
              <a:t> </a:t>
            </a:r>
            <a:r>
              <a:rPr lang="en-US" altLang="cs-CZ" sz="2800" b="1" dirty="0">
                <a:solidFill>
                  <a:srgbClr val="000000"/>
                </a:solidFill>
                <a:effectLst/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jistič nesmí vypnout (t 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&gt;2 </a:t>
            </a:r>
            <a:r>
              <a:rPr lang="en-US" alt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hod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l-PL" altLang="cs-CZ" sz="24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7738">
              <a:buClr>
                <a:schemeClr val="bg1">
                  <a:lumMod val="60000"/>
                  <a:lumOff val="40000"/>
                </a:schemeClr>
              </a:buClr>
              <a:buSzTx/>
              <a:buFont typeface="Wingdings" pitchFamily="2" charset="2"/>
              <a:buChar char="J"/>
              <a:tabLst>
                <a:tab pos="3227388" algn="l"/>
              </a:tabLst>
            </a:pPr>
            <a:r>
              <a:rPr lang="pl-PL" altLang="cs-CZ" sz="24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pro 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Comic Sans MS" pitchFamily="66" charset="0"/>
              </a:rPr>
              <a:t>I &gt; </a:t>
            </a:r>
            <a:r>
              <a:rPr lang="en-US" altLang="cs-CZ" sz="2400" b="1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1,</a:t>
            </a:r>
            <a:r>
              <a:rPr lang="cs-CZ" altLang="cs-CZ" sz="2400" b="1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3</a:t>
            </a:r>
            <a:r>
              <a:rPr lang="en-US" altLang="cs-CZ" sz="2400" b="1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I</a:t>
            </a:r>
            <a:r>
              <a:rPr lang="en-US" altLang="cs-CZ" sz="2400" b="1" baseline="-25000" dirty="0" smtClean="0">
                <a:solidFill>
                  <a:srgbClr val="000000"/>
                </a:solidFill>
                <a:effectLst/>
                <a:latin typeface="Comic Sans MS" pitchFamily="66" charset="0"/>
              </a:rPr>
              <a:t>n</a:t>
            </a:r>
            <a:r>
              <a:rPr lang="cs-CZ" altLang="cs-CZ" sz="2800" b="1" dirty="0">
                <a:solidFill>
                  <a:srgbClr val="000000"/>
                </a:solidFill>
                <a:effectLst/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jistič musí vypnout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&lt;1 </a:t>
            </a:r>
            <a:r>
              <a:rPr lang="en-US" altLang="cs-CZ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hod</a:t>
            </a:r>
            <a:r>
              <a:rPr lang="cs-CZ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400" b="1" u="sng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179388" y="4679265"/>
            <a:ext cx="87852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90925" algn="l"/>
                <a:tab pos="4130675" algn="r"/>
                <a:tab pos="4395788" algn="l"/>
                <a:tab pos="5740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bg1">
                  <a:lumMod val="60000"/>
                  <a:lumOff val="40000"/>
                </a:schemeClr>
              </a:buClr>
            </a:pPr>
            <a:r>
              <a:rPr lang="cs-CZ" altLang="cs-CZ" sz="2800" b="1" u="sng" dirty="0">
                <a:solidFill>
                  <a:srgbClr val="000000"/>
                </a:solidFill>
                <a:latin typeface="Comic Sans MS" pitchFamily="66" charset="0"/>
              </a:rPr>
              <a:t>Zkratová spoušť (může se lišit podle výrobce)</a:t>
            </a: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J"/>
              <a:tabLst>
                <a:tab pos="3590925" algn="l"/>
                <a:tab pos="4489450" algn="r"/>
                <a:tab pos="4665663" algn="l"/>
                <a:tab pos="5740400" algn="r"/>
              </a:tabLst>
            </a:pPr>
            <a:r>
              <a:rPr lang="cs-CZ" altLang="cs-CZ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  <a:latin typeface="Comic Sans MS" pitchFamily="66" charset="0"/>
              </a:rPr>
              <a:t>charakteristika B</a:t>
            </a:r>
            <a:r>
              <a:rPr lang="en-US" altLang="cs-CZ" sz="2400" b="1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cs-CZ" altLang="cs-CZ" sz="2400" b="1" dirty="0">
                <a:solidFill>
                  <a:srgbClr val="000000"/>
                </a:solidFill>
                <a:latin typeface="Comic Sans MS" pitchFamily="66" charset="0"/>
              </a:rPr>
              <a:t>- (	3	–	5) In</a:t>
            </a:r>
            <a:r>
              <a:rPr lang="en-US" altLang="cs-CZ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cs-CZ" altLang="cs-CZ" sz="2400" b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J"/>
              <a:tabLst>
                <a:tab pos="3590925" algn="l"/>
                <a:tab pos="4489450" algn="r"/>
                <a:tab pos="4665663" algn="l"/>
                <a:tab pos="5740400" algn="r"/>
              </a:tabLst>
            </a:pPr>
            <a:r>
              <a:rPr lang="cs-CZ" altLang="cs-CZ" sz="2400" b="1" dirty="0">
                <a:solidFill>
                  <a:srgbClr val="000000"/>
                </a:solidFill>
                <a:latin typeface="Comic Sans MS" pitchFamily="66" charset="0"/>
              </a:rPr>
              <a:t> charakteristika C	- (	5	–	10) In</a:t>
            </a: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J"/>
              <a:tabLst>
                <a:tab pos="3590925" algn="l"/>
                <a:tab pos="4489450" algn="r"/>
                <a:tab pos="4665663" algn="l"/>
                <a:tab pos="5740400" algn="r"/>
              </a:tabLst>
            </a:pPr>
            <a:r>
              <a:rPr lang="cs-CZ" altLang="cs-CZ" sz="2400" b="1" dirty="0">
                <a:solidFill>
                  <a:srgbClr val="000000"/>
                </a:solidFill>
                <a:latin typeface="Comic Sans MS" pitchFamily="66" charset="0"/>
              </a:rPr>
              <a:t> charakteristika D	- (	10	–	</a:t>
            </a:r>
            <a:r>
              <a:rPr lang="cs-CZ" altLang="cs-CZ" sz="2400" b="1" dirty="0" smtClean="0">
                <a:solidFill>
                  <a:srgbClr val="000000"/>
                </a:solidFill>
                <a:latin typeface="Comic Sans MS" pitchFamily="66" charset="0"/>
              </a:rPr>
              <a:t>20) In</a:t>
            </a:r>
          </a:p>
          <a:p>
            <a:pPr>
              <a:buClr>
                <a:schemeClr val="bg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J"/>
              <a:tabLst>
                <a:tab pos="3590925" algn="l"/>
                <a:tab pos="4489450" algn="r"/>
                <a:tab pos="4665663" algn="l"/>
                <a:tab pos="5740400" algn="r"/>
              </a:tabLst>
            </a:pPr>
            <a:r>
              <a:rPr lang="cs-CZ" altLang="cs-CZ" sz="2400" b="1" dirty="0" smtClean="0">
                <a:solidFill>
                  <a:srgbClr val="000000"/>
                </a:solidFill>
                <a:latin typeface="Comic Sans MS" pitchFamily="66" charset="0"/>
              </a:rPr>
              <a:t> charakteristika Z	- (	2	–	3) In</a:t>
            </a:r>
            <a:endParaRPr lang="cs-CZ" altLang="cs-CZ" sz="2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8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8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8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8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8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8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2981</TotalTime>
  <Words>853</Words>
  <Application>Microsoft Office PowerPoint</Application>
  <PresentationFormat>Předvádění na obrazovce (4:3)</PresentationFormat>
  <Paragraphs>119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Comic Sans MS</vt:lpstr>
      <vt:lpstr>Garamond</vt:lpstr>
      <vt:lpstr>Wingdings</vt:lpstr>
      <vt:lpstr>Wingdings 3</vt:lpstr>
      <vt:lpstr>Proudění</vt:lpstr>
      <vt:lpstr>Graf</vt:lpstr>
      <vt:lpstr>Instalační jističe - MCB</vt:lpstr>
      <vt:lpstr>Instalační jističe - MCB</vt:lpstr>
      <vt:lpstr>Hlavní části jističe</vt:lpstr>
      <vt:lpstr>Popis a konstrukce</vt:lpstr>
      <vt:lpstr>Popis a konstrukce - EATON</vt:lpstr>
      <vt:lpstr>Působení jističe</vt:lpstr>
      <vt:lpstr>Ideální charakteristika jističe</vt:lpstr>
      <vt:lpstr>Základní charakteristiky jističe</vt:lpstr>
      <vt:lpstr>Podmínky pro působení jističe  - pro referenční teplotu 300C a jističe do 63 A</vt:lpstr>
      <vt:lpstr>Prezentace aplikace PowerPoint</vt:lpstr>
      <vt:lpstr>Prezentace aplikace PowerPoint</vt:lpstr>
      <vt:lpstr>Prezentace aplikace PowerPoint</vt:lpstr>
      <vt:lpstr>Základní údaje na jističi</vt:lpstr>
      <vt:lpstr>Prezentace aplikace PowerPoint</vt:lpstr>
      <vt:lpstr>Ukázky jističů</vt:lpstr>
      <vt:lpstr>Příslušenství jističů, připojovací moduly</vt:lpstr>
      <vt:lpstr>Příslušenství jističů, připojovací moduly</vt:lpstr>
      <vt:lpstr>Příslušenství průmyslových jističů (FAZ) - připojovací moduly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201</cp:revision>
  <dcterms:created xsi:type="dcterms:W3CDTF">2006-07-11T07:50:54Z</dcterms:created>
  <dcterms:modified xsi:type="dcterms:W3CDTF">2022-08-09T09:40:36Z</dcterms:modified>
</cp:coreProperties>
</file>