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82" r:id="rId17"/>
    <p:sldId id="283" r:id="rId18"/>
    <p:sldId id="280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4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F80962-083B-4B46-A5A3-A462525BF2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73286-7A8E-46C6-9CB8-93D35D1C95C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412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AB4B19-CDC6-4A82-ADE3-281CC1CCE2B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452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3E3FFF-F48E-4FD9-810B-3B41FCEFF14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050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C93949-DC21-4653-9E59-C941AB8E6F1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105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7CFC8-C3E6-4A7F-BD3F-B65A386F646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99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1EA320-0E8B-4937-9BF5-8C92DB630B5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73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03129-F8C1-45AD-B612-928522202D5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46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4343A-8267-41CD-9BC0-117592F7207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80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580FB5-BE3E-4B00-98BD-F91A87178A8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19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DACA9-5CCE-4B3B-9D93-3FCE3289C2B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19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774F60-45E1-42E6-B701-BFBB4118F6C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76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493A3-0ED2-4D20-8CD0-3AA8D92C358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58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B1D9F78-1DC2-43FE-9F4C-48A6AAE32A98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24px-Swiss_f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1"/>
          <a:stretch>
            <a:fillRect/>
          </a:stretch>
        </p:blipFill>
        <p:spPr bwMode="auto">
          <a:xfrm>
            <a:off x="107950" y="69850"/>
            <a:ext cx="8964613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776" y="4941168"/>
            <a:ext cx="8640960" cy="1800200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r>
              <a:rPr lang="cs-CZ" altLang="cs-CZ" sz="5400" u="sng" dirty="0" smtClean="0">
                <a:solidFill>
                  <a:schemeClr val="bg1"/>
                </a:solidFill>
                <a:effectLst/>
              </a:rPr>
              <a:t>Poruchy v soustavě obecně a pojistky </a:t>
            </a:r>
            <a:r>
              <a:rPr lang="cs-CZ" altLang="cs-CZ" sz="5400" u="sng" dirty="0">
                <a:solidFill>
                  <a:schemeClr val="bg1"/>
                </a:solidFill>
                <a:effectLst/>
              </a:rPr>
              <a:t>nízkého napětí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92280" y="69850"/>
            <a:ext cx="1872208" cy="3077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chemeClr val="bg2"/>
                </a:solidFill>
              </a:rPr>
              <a:t>aktualizace 9/2022</a:t>
            </a:r>
            <a:endParaRPr lang="cs-CZ" altLang="cs-CZ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4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353425" cy="719137"/>
          </a:xfrm>
          <a:noFill/>
        </p:spPr>
        <p:txBody>
          <a:bodyPr lIns="18000" tIns="0" rIns="18000" bIns="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Charakteristiky pojistek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9"/>
          <a:stretch>
            <a:fillRect/>
          </a:stretch>
        </p:blipFill>
        <p:spPr bwMode="auto">
          <a:xfrm>
            <a:off x="323850" y="1916113"/>
            <a:ext cx="813593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4"/>
          <a:stretch>
            <a:fillRect/>
          </a:stretch>
        </p:blipFill>
        <p:spPr bwMode="auto">
          <a:xfrm>
            <a:off x="323850" y="1052513"/>
            <a:ext cx="81359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3492500" y="1052513"/>
            <a:ext cx="358775" cy="3603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1042988" y="1412875"/>
            <a:ext cx="2520950" cy="37449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50825" y="5168546"/>
            <a:ext cx="6481416" cy="4420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err="1">
                <a:solidFill>
                  <a:schemeClr val="bg2"/>
                </a:solidFill>
              </a:rPr>
              <a:t>gG</a:t>
            </a:r>
            <a:r>
              <a:rPr lang="cs-CZ" altLang="cs-CZ" sz="2400" b="1">
                <a:solidFill>
                  <a:schemeClr val="bg2"/>
                </a:solidFill>
              </a:rPr>
              <a:t> - charakteristika pro normální použití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05484" name="Oval 12"/>
          <p:cNvSpPr>
            <a:spLocks noChangeArrowheads="1"/>
          </p:cNvSpPr>
          <p:nvPr/>
        </p:nvSpPr>
        <p:spPr bwMode="auto">
          <a:xfrm>
            <a:off x="7092950" y="1052513"/>
            <a:ext cx="358775" cy="360362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H="1" flipV="1">
            <a:off x="7308850" y="1412875"/>
            <a:ext cx="142875" cy="424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851275" y="5671783"/>
            <a:ext cx="5114925" cy="4420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aM - charakteristika pro motory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179388" y="6176607"/>
            <a:ext cx="8785225" cy="4420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bg2"/>
                </a:solidFill>
              </a:rPr>
              <a:t>gR</a:t>
            </a:r>
            <a:r>
              <a:rPr lang="en-US" altLang="cs-CZ" sz="2000">
                <a:solidFill>
                  <a:schemeClr val="bg2"/>
                </a:solidFill>
              </a:rPr>
              <a:t> </a:t>
            </a:r>
            <a:r>
              <a:rPr lang="cs-CZ" altLang="cs-CZ" sz="2000">
                <a:solidFill>
                  <a:schemeClr val="bg2"/>
                </a:solidFill>
              </a:rPr>
              <a:t>-charakteristika pro polovodiče (zkrat a přetížení)</a:t>
            </a:r>
            <a:r>
              <a:rPr lang="en-US" altLang="cs-CZ" sz="2000">
                <a:solidFill>
                  <a:schemeClr val="bg2"/>
                </a:solidFill>
              </a:rPr>
              <a:t>;</a:t>
            </a:r>
            <a:r>
              <a:rPr lang="cs-CZ" altLang="cs-CZ" sz="2000">
                <a:solidFill>
                  <a:schemeClr val="bg2"/>
                </a:solidFill>
              </a:rPr>
              <a:t> aR –(pouze zkrat)</a:t>
            </a:r>
            <a:r>
              <a:rPr lang="cs-CZ" altLang="cs-CZ" sz="24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81" grpId="0" animBg="1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  <a:noFill/>
        </p:spPr>
        <p:txBody>
          <a:bodyPr lIns="0" tIns="0" rIns="0" bIns="0"/>
          <a:lstStyle/>
          <a:p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Tavná charakteristika </a:t>
            </a:r>
            <a:r>
              <a:rPr lang="cs-CZ" altLang="cs-CZ" sz="2800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PV22 </a:t>
            </a:r>
            <a:r>
              <a:rPr lang="cs-CZ" altLang="cs-CZ" sz="2800" u="sng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gG</a:t>
            </a:r>
            <a:r>
              <a:rPr lang="cs-CZ" altLang="cs-CZ" sz="2800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 40A</a:t>
            </a:r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 - </a:t>
            </a:r>
            <a:r>
              <a:rPr lang="cs-CZ" altLang="cs-CZ" sz="2800" u="sng" dirty="0" err="1">
                <a:solidFill>
                  <a:schemeClr val="bg2"/>
                </a:solidFill>
                <a:effectLst/>
                <a:latin typeface="Comic Sans MS" pitchFamily="66" charset="0"/>
              </a:rPr>
              <a:t>t</a:t>
            </a:r>
            <a:r>
              <a:rPr lang="cs-CZ" altLang="cs-CZ" sz="2800" u="sng" baseline="-25000" dirty="0" err="1">
                <a:solidFill>
                  <a:schemeClr val="bg2"/>
                </a:solidFill>
                <a:effectLst/>
                <a:latin typeface="Comic Sans MS" pitchFamily="66" charset="0"/>
              </a:rPr>
              <a:t>v</a:t>
            </a:r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=f(</a:t>
            </a:r>
            <a:r>
              <a:rPr lang="cs-CZ" altLang="cs-CZ" sz="2800" u="sng" dirty="0" err="1">
                <a:solidFill>
                  <a:schemeClr val="bg2"/>
                </a:solidFill>
                <a:effectLst/>
                <a:latin typeface="Comic Sans MS" pitchFamily="66" charset="0"/>
              </a:rPr>
              <a:t>I</a:t>
            </a:r>
            <a:r>
              <a:rPr lang="cs-CZ" altLang="cs-CZ" sz="2800" u="sng" baseline="-25000" dirty="0" err="1">
                <a:solidFill>
                  <a:schemeClr val="bg2"/>
                </a:solidFill>
                <a:effectLst/>
                <a:latin typeface="Comic Sans MS" pitchFamily="66" charset="0"/>
              </a:rPr>
              <a:t>p</a:t>
            </a:r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)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55435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867400" y="1341438"/>
            <a:ext cx="31686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95350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74738"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200" b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2200" b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doba tavení (s)</a:t>
            </a:r>
          </a:p>
          <a:p>
            <a:endParaRPr lang="cs-CZ" altLang="cs-CZ" sz="2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200" b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hodnota </a:t>
            </a:r>
            <a:r>
              <a:rPr lang="cs-CZ" altLang="cs-CZ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poruchového 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předvídaného) proudu 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cs-CZ" altLang="cs-CZ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2700338" y="4221163"/>
            <a:ext cx="0" cy="18716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476375" y="5445125"/>
            <a:ext cx="1079500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=200 A</a:t>
            </a: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H="1">
            <a:off x="611188" y="4221163"/>
            <a:ext cx="20875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042988" y="4292600"/>
            <a:ext cx="936625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t</a:t>
            </a:r>
            <a:r>
              <a:rPr lang="cs-CZ" altLang="cs-CZ" b="1" baseline="-25000">
                <a:solidFill>
                  <a:schemeClr val="bg2"/>
                </a:solidFill>
                <a:latin typeface="Garamond" pitchFamily="18" charset="0"/>
              </a:rPr>
              <a:t>v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=0,5 s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1835150" y="1341438"/>
            <a:ext cx="215900" cy="215900"/>
          </a:xfrm>
          <a:prstGeom prst="rect">
            <a:avLst/>
          </a:prstGeom>
          <a:solidFill>
            <a:srgbClr val="FF0000">
              <a:alpha val="3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724525" y="3638550"/>
            <a:ext cx="331152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9535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74738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bude doba působení pro </a:t>
            </a:r>
            <a:r>
              <a:rPr lang="cs-CZ" altLang="cs-CZ" sz="22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b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 A</a:t>
            </a:r>
          </a:p>
          <a:p>
            <a:pPr>
              <a:spcBef>
                <a:spcPct val="50000"/>
              </a:spcBef>
            </a:pPr>
            <a:r>
              <a:rPr lang="cs-CZ" alt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32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 A</a:t>
            </a:r>
          </a:p>
          <a:p>
            <a:r>
              <a:rPr lang="cs-CZ" alt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32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0,5 s</a:t>
            </a:r>
            <a:r>
              <a:rPr lang="cs-CZ" altLang="cs-C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3" grpId="0" animBg="1"/>
      <p:bldP spid="104454" grpId="0" animBg="1"/>
      <p:bldP spid="104455" grpId="0" animBg="1"/>
      <p:bldP spid="104456" grpId="0" animBg="1"/>
      <p:bldP spid="1044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18487" cy="936625"/>
          </a:xfrm>
          <a:noFill/>
        </p:spPr>
        <p:txBody>
          <a:bodyPr lIns="0" tIns="0" rIns="0" bIns="0"/>
          <a:lstStyle/>
          <a:p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Omezující charakteristika </a:t>
            </a:r>
            <a:r>
              <a:rPr lang="cs-CZ" altLang="cs-CZ" sz="2800" i="1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PV22 </a:t>
            </a:r>
            <a:r>
              <a:rPr lang="cs-CZ" altLang="cs-CZ" sz="2800" i="1" u="sng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gG</a:t>
            </a:r>
            <a:r>
              <a:rPr lang="cs-CZ" altLang="cs-CZ" sz="2800" i="1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 40A - </a:t>
            </a:r>
            <a:r>
              <a:rPr lang="cs-CZ" altLang="cs-CZ" sz="2800" i="1" u="sng" dirty="0" err="1">
                <a:solidFill>
                  <a:schemeClr val="bg2"/>
                </a:solidFill>
                <a:effectLst/>
                <a:latin typeface="Comic Sans MS" pitchFamily="66" charset="0"/>
              </a:rPr>
              <a:t>I</a:t>
            </a:r>
            <a:r>
              <a:rPr lang="cs-CZ" altLang="cs-CZ" sz="2800" i="1" u="sng" baseline="-25000" dirty="0" err="1">
                <a:solidFill>
                  <a:schemeClr val="bg2"/>
                </a:solidFill>
                <a:effectLst/>
                <a:latin typeface="Comic Sans MS" pitchFamily="66" charset="0"/>
              </a:rPr>
              <a:t>omax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=f(</a:t>
            </a:r>
            <a:r>
              <a:rPr lang="cs-CZ" altLang="cs-CZ" sz="2800" i="1" u="sng" dirty="0" err="1">
                <a:solidFill>
                  <a:schemeClr val="bg2"/>
                </a:solidFill>
                <a:effectLst/>
                <a:latin typeface="Comic Sans MS" pitchFamily="66" charset="0"/>
              </a:rPr>
              <a:t>I</a:t>
            </a:r>
            <a:r>
              <a:rPr lang="cs-CZ" altLang="cs-CZ" sz="2800" i="1" u="sng" baseline="-25000" dirty="0" err="1">
                <a:solidFill>
                  <a:schemeClr val="bg2"/>
                </a:solidFill>
                <a:effectLst/>
                <a:latin typeface="Comic Sans MS" pitchFamily="66" charset="0"/>
              </a:rPr>
              <a:t>p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)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653088" y="1341438"/>
            <a:ext cx="3382962" cy="38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808038" indent="-808038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60463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3985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19238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i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</a:t>
            </a:r>
            <a:r>
              <a:rPr lang="cs-CZ" altLang="cs-CZ" sz="2000" b="1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mezní hodnota proudu- </a:t>
            </a:r>
            <a:r>
              <a:rPr lang="cs-CZ" altLang="cs-CZ" sz="2000" b="1" i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amplituda</a:t>
            </a:r>
          </a:p>
          <a:p>
            <a:endParaRPr lang="cs-CZ" altLang="cs-CZ" sz="2000" b="1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i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000" b="1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altLang="cs-CZ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poruchový proud </a:t>
            </a:r>
            <a:r>
              <a:rPr lang="cs-CZ" altLang="cs-CZ" sz="2000" b="1" i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hodnota</a:t>
            </a:r>
          </a:p>
          <a:p>
            <a:endParaRPr lang="cs-CZ" alt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= 690 A 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= 6000 A  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3200 A</a:t>
            </a:r>
            <a:r>
              <a:rPr lang="cs-CZ" alt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omezení ?</a:t>
            </a:r>
          </a:p>
          <a:p>
            <a:r>
              <a:rPr lang="cs-CZ" alt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altLang="cs-CZ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8500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46188"/>
            <a:ext cx="5472113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51275" y="4868863"/>
            <a:ext cx="1079500" cy="36671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=6000A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 flipV="1">
            <a:off x="3779838" y="2806700"/>
            <a:ext cx="0" cy="266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611188" y="2806700"/>
            <a:ext cx="31686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900113" y="2349500"/>
            <a:ext cx="1512887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Garamond" pitchFamily="18" charset="0"/>
              </a:rPr>
              <a:t>omez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=3200 A</a:t>
            </a:r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5148263" y="2276475"/>
            <a:ext cx="215900" cy="215900"/>
          </a:xfrm>
          <a:prstGeom prst="rect">
            <a:avLst/>
          </a:prstGeom>
          <a:solidFill>
            <a:srgbClr val="FF0000">
              <a:alpha val="30000"/>
            </a:srgbClr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2123728" y="1839912"/>
            <a:ext cx="1295747" cy="6524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67258" y="720770"/>
            <a:ext cx="3167955" cy="1119143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hraniční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čáry </a:t>
            </a:r>
            <a:r>
              <a:rPr lang="cs-CZ" altLang="cs-CZ" sz="1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respektují okamžik vzniku zkratu (symetrický nebo nesymetrický průběh proudu)</a:t>
            </a:r>
            <a:endParaRPr lang="cs-CZ" altLang="cs-CZ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2700338" y="1484313"/>
            <a:ext cx="0" cy="446563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79388" y="5949950"/>
            <a:ext cx="8785225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804863" indent="-804863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60463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3985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19238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cs-CZ" altLang="cs-CZ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– hodnota poruchového proudu, od které má daná pojistka omezující schopnost (z pohledu velikosti proudu)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>
            <a:off x="2700338" y="2349500"/>
            <a:ext cx="2465387" cy="817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7545" name="Picture 25" descr="MC9004348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860800"/>
            <a:ext cx="633412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7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31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9" grpId="0" animBg="1"/>
      <p:bldP spid="107540" grpId="0" animBg="1"/>
      <p:bldP spid="1075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179388" y="6016625"/>
            <a:ext cx="8785225" cy="70788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804863" indent="-804863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60463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39850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19238"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i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20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– hodnota poruchového proudu, od které má daná pojistka omezující schopnost (z pohledu energie)</a:t>
            </a:r>
          </a:p>
        </p:txBody>
      </p:sp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89585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18487" cy="1009650"/>
          </a:xfrm>
          <a:noFill/>
        </p:spPr>
        <p:txBody>
          <a:bodyPr lIns="0" tIns="0" rIns="0" bIns="0"/>
          <a:lstStyle/>
          <a:p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Energetická charakteristika </a:t>
            </a:r>
            <a:r>
              <a:rPr lang="cs-CZ" altLang="cs-CZ" sz="2800" i="1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PV22 </a:t>
            </a:r>
            <a:r>
              <a:rPr lang="cs-CZ" altLang="cs-CZ" sz="2800" i="1" u="sng" dirty="0" err="1">
                <a:solidFill>
                  <a:srgbClr val="FF0000"/>
                </a:solidFill>
                <a:effectLst/>
                <a:latin typeface="Comic Sans MS" pitchFamily="66" charset="0"/>
              </a:rPr>
              <a:t>gG</a:t>
            </a:r>
            <a:r>
              <a:rPr lang="cs-CZ" altLang="cs-CZ" sz="2800" i="1" u="sng" dirty="0">
                <a:solidFill>
                  <a:srgbClr val="FF0000"/>
                </a:solidFill>
                <a:effectLst/>
                <a:latin typeface="Comic Sans MS" pitchFamily="66" charset="0"/>
              </a:rPr>
              <a:t> 40A</a:t>
            </a:r>
            <a:r>
              <a:rPr lang="cs-CZ" altLang="cs-CZ" sz="2800" i="1" u="sng" dirty="0">
                <a:solidFill>
                  <a:schemeClr val="tx1"/>
                </a:solidFill>
                <a:effectLst/>
                <a:latin typeface="Comic Sans MS" pitchFamily="66" charset="0"/>
              </a:rPr>
              <a:t> – 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I</a:t>
            </a:r>
            <a:r>
              <a:rPr lang="cs-CZ" altLang="cs-CZ" sz="2800" i="1" u="sng" baseline="30000" dirty="0">
                <a:solidFill>
                  <a:schemeClr val="bg2"/>
                </a:solidFill>
                <a:effectLst/>
                <a:latin typeface="Comic Sans MS" pitchFamily="66" charset="0"/>
              </a:rPr>
              <a:t>2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*t</a:t>
            </a:r>
            <a:r>
              <a:rPr lang="cs-CZ" altLang="cs-CZ" sz="2800" i="1" u="sng" baseline="30000" dirty="0">
                <a:solidFill>
                  <a:schemeClr val="bg2"/>
                </a:solidFill>
                <a:effectLst/>
                <a:latin typeface="Comic Sans MS" pitchFamily="66" charset="0"/>
              </a:rPr>
              <a:t>=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f(</a:t>
            </a:r>
            <a:r>
              <a:rPr lang="cs-CZ" altLang="cs-CZ" sz="2800" i="1" u="sng" dirty="0" err="1">
                <a:solidFill>
                  <a:schemeClr val="bg2"/>
                </a:solidFill>
                <a:effectLst/>
                <a:latin typeface="Comic Sans MS" pitchFamily="66" charset="0"/>
              </a:rPr>
              <a:t>I</a:t>
            </a:r>
            <a:r>
              <a:rPr lang="cs-CZ" altLang="cs-CZ" sz="2800" i="1" u="sng" baseline="-25000" dirty="0" err="1">
                <a:solidFill>
                  <a:schemeClr val="bg2"/>
                </a:solidFill>
                <a:effectLst/>
                <a:latin typeface="Comic Sans MS" pitchFamily="66" charset="0"/>
              </a:rPr>
              <a:t>p</a:t>
            </a:r>
            <a:r>
              <a:rPr lang="cs-CZ" altLang="cs-CZ" sz="2800" i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)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003800" y="1341438"/>
            <a:ext cx="3960813" cy="370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804863" indent="-804863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160463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33985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519238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i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 	-	celková energie, která projde po zkratu</a:t>
            </a:r>
            <a:endParaRPr lang="cs-CZ" altLang="cs-CZ" sz="2400" b="1" i="1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b="1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i="1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400" b="1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altLang="cs-CZ" sz="24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poruchový proud </a:t>
            </a:r>
            <a:r>
              <a:rPr lang="cs-CZ" altLang="cs-CZ" sz="2400" b="1" i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hodnota</a:t>
            </a:r>
          </a:p>
          <a:p>
            <a:endParaRPr lang="cs-CZ" altLang="cs-CZ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32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= 550 A </a:t>
            </a:r>
          </a:p>
          <a:p>
            <a:r>
              <a:rPr lang="cs-CZ" alt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32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= 6000 A</a:t>
            </a:r>
          </a:p>
          <a:p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	 		= 10000 A</a:t>
            </a:r>
            <a:r>
              <a:rPr lang="cs-CZ" altLang="cs-CZ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419475" y="5013325"/>
            <a:ext cx="1079500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cs-CZ" altLang="cs-CZ" b="1" baseline="-25000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=6000A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3381375" y="2852738"/>
            <a:ext cx="0" cy="266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H="1">
            <a:off x="611188" y="2824163"/>
            <a:ext cx="27368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00113" y="2349500"/>
            <a:ext cx="1512887" cy="366713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cs-CZ" altLang="cs-CZ" b="1" baseline="30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*t=10000 A</a:t>
            </a:r>
            <a:r>
              <a:rPr lang="cs-CZ" altLang="cs-CZ" b="1" baseline="30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cs-CZ" altLang="cs-CZ" b="1">
                <a:solidFill>
                  <a:schemeClr val="bg2"/>
                </a:solidFill>
                <a:latin typeface="Garamond" pitchFamily="18" charset="0"/>
              </a:rPr>
              <a:t>s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4643438" y="2636838"/>
            <a:ext cx="144462" cy="144462"/>
          </a:xfrm>
          <a:prstGeom prst="rect">
            <a:avLst/>
          </a:prstGeom>
          <a:solidFill>
            <a:srgbClr val="FF0000">
              <a:alpha val="30000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1043608" y="1563048"/>
            <a:ext cx="1729755" cy="65627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82303" y="874792"/>
            <a:ext cx="3024336" cy="688256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  <a:latin typeface="Garamond" pitchFamily="18" charset="0"/>
              </a:rPr>
              <a:t>hraniční </a:t>
            </a:r>
            <a:r>
              <a:rPr lang="cs-CZ" altLang="cs-CZ" sz="2400" b="1" dirty="0" smtClean="0">
                <a:solidFill>
                  <a:schemeClr val="bg2"/>
                </a:solidFill>
                <a:latin typeface="Garamond" pitchFamily="18" charset="0"/>
              </a:rPr>
              <a:t>čáry </a:t>
            </a:r>
            <a:r>
              <a:rPr lang="cs-CZ" altLang="cs-CZ" sz="1600" b="1" dirty="0" smtClean="0">
                <a:solidFill>
                  <a:schemeClr val="bg2"/>
                </a:solidFill>
                <a:latin typeface="Garamond" pitchFamily="18" charset="0"/>
              </a:rPr>
              <a:t>- respektují okamžik vzniku zkratu</a:t>
            </a:r>
            <a:endParaRPr lang="cs-CZ" altLang="cs-CZ" sz="1600" b="1" dirty="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2374900" y="1773238"/>
            <a:ext cx="0" cy="38893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rot="60000" flipH="1">
            <a:off x="2339975" y="2708275"/>
            <a:ext cx="22320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8560" name="Picture 16" descr="MC9004348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3500438"/>
            <a:ext cx="633412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7" grpId="0" animBg="1"/>
      <p:bldP spid="108546" grpId="0"/>
      <p:bldP spid="108549" grpId="0" animBg="1"/>
      <p:bldP spid="108550" grpId="0" animBg="1"/>
      <p:bldP spid="108551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507412" cy="1570186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Rozdělení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pojistek </a:t>
            </a:r>
            <a:b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</a:b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(podle  konstrukce)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824"/>
            <a:ext cx="8785225" cy="4896891"/>
          </a:xfrm>
        </p:spPr>
        <p:txBody>
          <a:bodyPr/>
          <a:lstStyle/>
          <a:p>
            <a:pPr>
              <a:buFont typeface="Wingdings" pitchFamily="2" charset="2"/>
              <a:buChar char="Ø"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Trubičkové pojistky 	–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8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</a:t>
            </a:r>
            <a:r>
              <a:rPr lang="cs-CZ" altLang="cs-CZ" sz="2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malý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jištění koncových zařízení</a:t>
            </a:r>
          </a:p>
          <a:p>
            <a:pPr>
              <a:buFont typeface="Wingdings" pitchFamily="2" charset="2"/>
              <a:buChar char="Ø"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Závitové pojistky	-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8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</a:t>
            </a:r>
            <a:r>
              <a:rPr lang="cs-CZ" altLang="cs-CZ" sz="2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8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starší rozvody,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starší přípojkové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skříně</a:t>
            </a:r>
          </a:p>
          <a:p>
            <a:pPr>
              <a:buFont typeface="Wingdings" pitchFamily="2" charset="2"/>
              <a:buChar char="Ø"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Válcové pojistky	-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8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</a:t>
            </a:r>
            <a:r>
              <a:rPr lang="cs-CZ" altLang="cs-CZ" sz="2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120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moderní rozvody, možnost umístění na DIN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lištu nebo na pojistkové soubory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Nožové pojistky	-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8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</a:t>
            </a:r>
            <a:r>
              <a:rPr lang="cs-CZ" altLang="cs-CZ" sz="2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120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tabLst>
                <a:tab pos="363538" algn="l"/>
                <a:tab pos="5200650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přípojkové skříně, průmyslové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rozvody, umístění v pojistkových souborech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  <a:tabLst>
                <a:tab pos="363538" algn="l"/>
                <a:tab pos="5834063" algn="l"/>
              </a:tabLst>
            </a:pP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Rychlé pojistky 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polovodiče	-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8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</a:t>
            </a:r>
            <a:r>
              <a:rPr lang="cs-CZ" altLang="cs-CZ" sz="28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120 </a:t>
            </a:r>
            <a:r>
              <a:rPr lang="cs-CZ" altLang="cs-CZ" sz="2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2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2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830146" cy="936625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Pojistky -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závěrečné zhodnocení</a:t>
            </a:r>
            <a:endParaRPr lang="cs-CZ" altLang="cs-CZ" sz="400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856662" cy="499745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1. Pojistky mají velmi dobré vlastnosti při zkratu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rychlost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omezující schopnost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spolehlivost</a:t>
            </a:r>
          </a:p>
          <a:p>
            <a:pPr marL="0" indent="0">
              <a:lnSpc>
                <a:spcPct val="13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2. Špatně chrání proti přetížení (malá citlivost)</a:t>
            </a:r>
          </a:p>
          <a:p>
            <a:pPr marL="0" indent="0">
              <a:lnSpc>
                <a:spcPct val="13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3.	Omezené využití v automatizovaných provozech</a:t>
            </a:r>
          </a:p>
          <a:p>
            <a:pPr marL="0" indent="0">
              <a:lnSpc>
                <a:spcPct val="13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4.	Tavná vložka se nesmí opravovat  !!!</a:t>
            </a:r>
          </a:p>
          <a:p>
            <a:pPr marL="0" indent="0">
              <a:lnSpc>
                <a:spcPct val="13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5.	Jsou levné a </a:t>
            </a: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spolehlivé</a:t>
            </a:r>
          </a:p>
          <a:p>
            <a:pPr marL="0" indent="0">
              <a:lnSpc>
                <a:spcPct val="13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6.	Často možné řešení selektivity v zapojení s jističem </a:t>
            </a:r>
            <a:endParaRPr lang="cs-CZ" altLang="cs-CZ" sz="2400" b="1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110597" name="Picture 5" descr="MC90029029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1773238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830146" cy="576362"/>
          </a:xfrm>
        </p:spPr>
        <p:txBody>
          <a:bodyPr/>
          <a:lstStyle/>
          <a:p>
            <a:r>
              <a:rPr lang="cs-CZ" altLang="cs-CZ" sz="24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Pojistky - </a:t>
            </a: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příklady</a:t>
            </a:r>
            <a:endParaRPr lang="cs-CZ" altLang="cs-CZ" sz="240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712"/>
            <a:ext cx="3801721" cy="74868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1. 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Nožové pojistky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(jmenovité proudy do 1200A)</a:t>
            </a:r>
            <a:endParaRPr lang="cs-CZ" altLang="cs-CZ" sz="2000" b="1" dirty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endParaRPr lang="cs-CZ" altLang="cs-CZ" sz="2000" b="1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23" y="1888266"/>
            <a:ext cx="3689515" cy="3751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632" y="4185588"/>
            <a:ext cx="869443" cy="25043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324" y="4195039"/>
            <a:ext cx="982848" cy="249492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8205" y="5953292"/>
            <a:ext cx="4824536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u="sng" kern="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3. Válcové pojistky pro menší proudy</a:t>
            </a:r>
            <a:r>
              <a:rPr lang="cs-CZ" altLang="cs-CZ" sz="2000" b="1" kern="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 - rychlé, pomalé (proudy do 125A)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kern="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endParaRPr lang="cs-CZ" altLang="cs-CZ" sz="2000" b="1" u="sng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980" y="4459651"/>
            <a:ext cx="1209658" cy="1956245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86394" y="836712"/>
            <a:ext cx="4734078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u="sng" kern="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2. Válcové a nožové pojistky pro větší proudy </a:t>
            </a:r>
            <a:r>
              <a:rPr lang="cs-CZ" altLang="cs-CZ" sz="2000" b="1" kern="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(proudy do 1250A)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tabLst>
                <a:tab pos="452438" algn="l"/>
              </a:tabLst>
            </a:pPr>
            <a:r>
              <a:rPr lang="cs-CZ" altLang="cs-CZ" sz="2000" b="1" kern="0" dirty="0" smtClean="0">
                <a:solidFill>
                  <a:schemeClr val="bg2"/>
                </a:solidFill>
                <a:effectLst/>
                <a:latin typeface="Times New Roman" pitchFamily="18" charset="0"/>
              </a:rPr>
              <a:t>	</a:t>
            </a:r>
            <a:endParaRPr lang="cs-CZ" altLang="cs-CZ" sz="2000" b="1" u="sng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958" y="1509322"/>
            <a:ext cx="2414016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830146" cy="1008410"/>
          </a:xfrm>
        </p:spPr>
        <p:txBody>
          <a:bodyPr/>
          <a:lstStyle/>
          <a:p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4. Ultra rychlé pojistky pro polovodiče (</a:t>
            </a:r>
            <a:r>
              <a:rPr lang="cs-CZ" altLang="cs-CZ" sz="2400" u="sng" dirty="0" err="1" smtClean="0">
                <a:solidFill>
                  <a:schemeClr val="bg2"/>
                </a:solidFill>
                <a:effectLst/>
                <a:latin typeface="Comic Sans MS" pitchFamily="66" charset="0"/>
              </a:rPr>
              <a:t>gR</a:t>
            </a: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) </a:t>
            </a:r>
            <a:b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</a:br>
            <a:r>
              <a:rPr lang="cs-CZ" altLang="cs-CZ" sz="24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- proudy do </a:t>
            </a:r>
            <a:r>
              <a:rPr lang="cs-CZ" altLang="cs-CZ" sz="2400" b="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630A</a:t>
            </a:r>
            <a:endParaRPr lang="cs-CZ" altLang="cs-CZ" sz="2400" b="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1" y="1659434"/>
            <a:ext cx="1133179" cy="24141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166" y="1696010"/>
            <a:ext cx="1428790" cy="23648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56" y="1671752"/>
            <a:ext cx="1872208" cy="240184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586" y="1700808"/>
            <a:ext cx="936104" cy="23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Materiály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849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Katalogy firem na výrobu a prodej pojistek</a:t>
            </a:r>
          </a:p>
        </p:txBody>
      </p:sp>
    </p:spTree>
    <p:extLst>
      <p:ext uri="{BB962C8B-B14F-4D97-AF65-F5344CB8AC3E}">
        <p14:creationId xmlns:p14="http://schemas.microsoft.com/office/powerpoint/2010/main" val="20296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Něco úvodem</a:t>
            </a:r>
            <a:endParaRPr lang="cs-CZ" altLang="cs-CZ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88295"/>
            <a:ext cx="4465638" cy="4073798"/>
          </a:xfrm>
          <a:noFill/>
        </p:spPr>
        <p:txBody>
          <a:bodyPr lIns="36000" tIns="36000" rIns="36000" bIns="36000" anchor="ctr">
            <a:spAutoFit/>
          </a:bodyPr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Nebezpečí poškození elektrického zařízení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endParaRPr lang="cs-CZ" altLang="cs-CZ" b="1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zkrat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dynamické účinky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tepelné účinky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pokles napětí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přetížení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tepelné účinky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přepětí a podpětí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zemní spojení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Times New Roman" pitchFamily="18" charset="0"/>
              </a:rPr>
              <a:t>* …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705100"/>
            <a:ext cx="4038600" cy="2236788"/>
          </a:xfrm>
          <a:noFill/>
        </p:spPr>
        <p:txBody>
          <a:bodyPr lIns="36000" tIns="36000" rIns="36000" bIns="36000" anchor="ctr">
            <a:spAutoFit/>
          </a:bodyPr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Nebezpečí úrazu elektrickým proudem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poškození izolace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průraz na kostru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uvolněný vodič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2268538" y="1916113"/>
            <a:ext cx="172720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4500563" y="1916113"/>
            <a:ext cx="215900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512" y="1346712"/>
            <a:ext cx="8856984" cy="44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7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Jaké poruchové stavy mohou </a:t>
            </a:r>
            <a:r>
              <a:rPr lang="cs-CZ" altLang="cs-CZ" sz="2700" b="1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nastat (podle účinků) </a:t>
            </a:r>
            <a:r>
              <a:rPr lang="cs-CZ" altLang="cs-CZ" sz="2700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?</a:t>
            </a:r>
            <a:endParaRPr lang="cs-CZ" altLang="cs-CZ" sz="2700" b="1" dirty="0">
              <a:solidFill>
                <a:schemeClr val="bg2"/>
              </a:solidFill>
              <a:effectLst/>
            </a:endParaRPr>
          </a:p>
        </p:txBody>
      </p:sp>
      <p:pic>
        <p:nvPicPr>
          <p:cNvPr id="90124" name="Picture 12" descr="MC90029780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062739"/>
            <a:ext cx="1357312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6" name="Picture 14" descr="http://www.zachranny-kruh.cz/image.php?idx=270905&amp;di=4&amp;mw=400&amp;m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93" y="5048473"/>
            <a:ext cx="1976140" cy="15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6" grpId="0" autoUpdateAnimBg="0"/>
      <p:bldP spid="90117" grpId="0" autoUpdateAnimBg="0"/>
      <p:bldP spid="90118" grpId="0" animBg="1" autoUpdateAnimBg="0"/>
      <p:bldP spid="90119" grpId="0" animBg="1" autoUpdateAnimBg="0"/>
      <p:bldP spid="901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873250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Mohou některé přístroje plnit jistící a ochrannou funkci zároveň ?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924175"/>
            <a:ext cx="3024187" cy="820738"/>
          </a:xfrm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chemeClr val="bg2"/>
                </a:solidFill>
                <a:effectLst/>
                <a:latin typeface="Comic Sans MS" pitchFamily="66" charset="0"/>
              </a:rPr>
              <a:t>Pojistky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2852738"/>
            <a:ext cx="2959100" cy="749300"/>
          </a:xfrm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chemeClr val="bg2"/>
                </a:solidFill>
                <a:effectLst/>
                <a:latin typeface="Comic Sans MS" pitchFamily="66" charset="0"/>
              </a:rPr>
              <a:t>Jističe</a:t>
            </a:r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/>
          <a:stretch>
            <a:fillRect/>
          </a:stretch>
        </p:blipFill>
        <p:spPr bwMode="auto">
          <a:xfrm>
            <a:off x="395288" y="3890963"/>
            <a:ext cx="41036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288131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986881" y="2133600"/>
            <a:ext cx="302418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/>
            <a:r>
              <a:rPr lang="cs-CZ" altLang="cs-CZ" sz="4000" b="1" kern="0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Ano</a:t>
            </a:r>
            <a:endParaRPr lang="cs-CZ" altLang="cs-CZ" sz="4000" b="1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7" grpId="0" build="p"/>
      <p:bldP spid="92168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640"/>
            <a:ext cx="8229600" cy="1439863"/>
          </a:xfrm>
        </p:spPr>
        <p:txBody>
          <a:bodyPr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Jaké jsou základní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parametry a možnosti 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jistících přístrojů 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256" y="1628503"/>
            <a:ext cx="8496622" cy="36006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napěťová soustava</a:t>
            </a:r>
            <a:endParaRPr lang="cs-CZ" altLang="cs-CZ" sz="2400" b="1" dirty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Comic Sans MS" pitchFamily="66" charset="0"/>
              </a:rPr>
              <a:t>jmenovité napětí a frekvence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Comic Sans MS" pitchFamily="66" charset="0"/>
              </a:rPr>
              <a:t>jmenovitý proud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Comic Sans MS" pitchFamily="66" charset="0"/>
              </a:rPr>
              <a:t>vypínací charakteristika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Comic Sans MS" pitchFamily="66" charset="0"/>
              </a:rPr>
              <a:t>vypínací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(proud) schopnost</a:t>
            </a:r>
            <a:endParaRPr lang="cs-CZ" altLang="cs-CZ" sz="2400" b="1" dirty="0">
              <a:solidFill>
                <a:schemeClr val="bg2"/>
              </a:solidFill>
              <a:effectLst/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Comic Sans MS" pitchFamily="66" charset="0"/>
              </a:rPr>
              <a:t>	-maximální proud (výkon), jaký je pojistka schopna vypnout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ztráty (zejména pro větší rozváděče)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způsob připojení</a:t>
            </a:r>
            <a:endParaRPr lang="cs-CZ" altLang="cs-CZ" sz="2400" b="1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5236" name="Picture 4" descr="MC9004344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79" y="4121423"/>
            <a:ext cx="2265362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Pojistky nízkého napětí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6792"/>
            <a:ext cx="7993062" cy="4895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cs-CZ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Na jakém principu působí pojistka ?</a:t>
            </a:r>
            <a:r>
              <a:rPr lang="cs-CZ" altLang="cs-CZ" dirty="0">
                <a:solidFill>
                  <a:schemeClr val="bg2"/>
                </a:solidFill>
                <a:effectLst/>
                <a:latin typeface="Comic Sans MS" pitchFamily="66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Pojistka pracuje na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nejjednodušším možném principu 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nejslabšího místa na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vedení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tavný 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vodič se při průtoku proudu působením Joulova tepla přeruší.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b="1" u="sng" dirty="0">
                <a:solidFill>
                  <a:schemeClr val="bg2"/>
                </a:solidFill>
                <a:effectLst/>
                <a:latin typeface="Comic Sans MS" pitchFamily="66" charset="0"/>
              </a:rPr>
              <a:t>Jak lze vyjádřit princip matematicky ?</a:t>
            </a:r>
            <a:r>
              <a:rPr lang="cs-CZ" altLang="cs-CZ" b="1" dirty="0">
                <a:solidFill>
                  <a:schemeClr val="bg2"/>
                </a:solidFill>
                <a:effectLst/>
              </a:rPr>
              <a:t> </a:t>
            </a:r>
            <a:r>
              <a:rPr lang="cs-CZ" altLang="cs-CZ" dirty="0">
                <a:solidFill>
                  <a:schemeClr val="bg2"/>
                </a:solidFill>
                <a:effectLst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cs-CZ" altLang="cs-CZ" dirty="0">
              <a:solidFill>
                <a:schemeClr val="bg2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</a:pPr>
            <a:endParaRPr lang="cs-CZ" altLang="cs-CZ" dirty="0">
              <a:solidFill>
                <a:schemeClr val="bg2"/>
              </a:solidFill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cs-CZ" altLang="cs-CZ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484438" y="4941888"/>
            <a:ext cx="3816350" cy="939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5400" b="1" dirty="0">
                <a:solidFill>
                  <a:schemeClr val="bg2"/>
                </a:solidFill>
              </a:rPr>
              <a:t>W=R*I</a:t>
            </a:r>
            <a:r>
              <a:rPr lang="cs-CZ" altLang="cs-CZ" sz="5400" b="1" baseline="30000" dirty="0">
                <a:solidFill>
                  <a:schemeClr val="bg2"/>
                </a:solidFill>
              </a:rPr>
              <a:t>2</a:t>
            </a:r>
            <a:r>
              <a:rPr lang="cs-CZ" altLang="cs-CZ" sz="5400" b="1" dirty="0">
                <a:solidFill>
                  <a:schemeClr val="bg2"/>
                </a:solidFill>
              </a:rPr>
              <a:t>*t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62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2" grpId="2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834" y="116632"/>
            <a:ext cx="8784654" cy="865188"/>
          </a:xfrm>
        </p:spPr>
        <p:txBody>
          <a:bodyPr/>
          <a:lstStyle/>
          <a:p>
            <a:r>
              <a:rPr lang="cs-CZ" altLang="cs-CZ" sz="35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Popis a zjednodušené působení </a:t>
            </a:r>
            <a:r>
              <a:rPr lang="cs-CZ" altLang="cs-CZ" sz="3500" u="sng" dirty="0">
                <a:solidFill>
                  <a:schemeClr val="bg2"/>
                </a:solidFill>
                <a:effectLst/>
                <a:latin typeface="Comic Sans MS" pitchFamily="66" charset="0"/>
              </a:rPr>
              <a:t>pojistky</a:t>
            </a:r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34" y="1341438"/>
            <a:ext cx="8856662" cy="5376862"/>
          </a:xfrm>
          <a:noFill/>
          <a:ln/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930721" y="614045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b="1" u="sng" dirty="0">
                <a:solidFill>
                  <a:schemeClr val="bg1"/>
                </a:solidFill>
                <a:effectLst/>
                <a:latin typeface="Comic Sans MS" pitchFamily="66" charset="0"/>
              </a:rPr>
              <a:t>Popište dané průběhy</a:t>
            </a:r>
            <a:endParaRPr lang="cs-CZ" altLang="cs-CZ" sz="22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376934" y="1484313"/>
            <a:ext cx="2598737" cy="63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Předpokládaný poruchový proud</a:t>
            </a:r>
            <a:endParaRPr lang="cs-CZ" altLang="cs-CZ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872109" y="5300663"/>
            <a:ext cx="2598737" cy="63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Průběh napětí a proud na pojistce</a:t>
            </a:r>
            <a:endParaRPr lang="cs-CZ" altLang="cs-CZ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672334" y="2133600"/>
            <a:ext cx="1439862" cy="3587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4464496" y="4365625"/>
            <a:ext cx="647700" cy="9350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464496" y="5300663"/>
            <a:ext cx="647700" cy="288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/>
      <p:bldP spid="97286" grpId="1" animBg="1"/>
      <p:bldP spid="97287" grpId="1" animBg="1"/>
      <p:bldP spid="97288" grpId="0" animBg="1"/>
      <p:bldP spid="97289" grpId="0" animBg="1"/>
      <p:bldP spid="972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08041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Konstrukce výkonové pojistky</a:t>
            </a:r>
            <a:b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</a:b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zdroj: EATON Tour 2015</a:t>
            </a:r>
            <a:endParaRPr lang="cs-CZ" altLang="cs-CZ" sz="2000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45" y="1591442"/>
            <a:ext cx="6624736" cy="50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itchFamily="66" charset="0"/>
              </a:rPr>
              <a:t>Působení pojistky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4176811"/>
          </a:xfrm>
        </p:spPr>
        <p:txBody>
          <a:bodyPr/>
          <a:lstStyle/>
          <a:p>
            <a:pPr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citlivost 	– běžné pojistky – (1,3 – 1,6) In</a:t>
            </a:r>
          </a:p>
          <a:p>
            <a:pPr>
              <a:buFont typeface="Wingdings" pitchFamily="2" charset="2"/>
              <a:buNone/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 pro polovodiče – (1,1 – 1,25) In </a:t>
            </a:r>
          </a:p>
          <a:p>
            <a:pPr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mají malou citlivost na nízké nadproudy</a:t>
            </a:r>
          </a:p>
          <a:p>
            <a:pPr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dobře působí při velkých přetíženích a zkratových proudech</a:t>
            </a:r>
          </a:p>
          <a:p>
            <a:pPr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některé pojistky mají ukazatel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stavu (terčík)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060575" algn="l"/>
              </a:tabLst>
            </a:pP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některé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pojistkové soubory (lišty) </a:t>
            </a:r>
            <a:r>
              <a:rPr lang="cs-CZ" altLang="cs-CZ" sz="28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mají </a:t>
            </a:r>
            <a:r>
              <a:rPr lang="cs-CZ" altLang="cs-CZ" sz="28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příslušenství pro měření.</a:t>
            </a:r>
            <a:endParaRPr lang="cs-CZ" altLang="cs-CZ" sz="28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80963"/>
            <a:ext cx="1614488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7056908" cy="1223863"/>
          </a:xfrm>
          <a:noFill/>
        </p:spPr>
        <p:txBody>
          <a:bodyPr lIns="18000" tIns="0" rIns="18000" bIns="0"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itchFamily="66" charset="0"/>
              </a:rPr>
              <a:t>Charakteristiky pojistek</a:t>
            </a:r>
            <a:endParaRPr lang="cs-CZ" altLang="cs-CZ" u="sng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9"/>
          <a:stretch>
            <a:fillRect/>
          </a:stretch>
        </p:blipFill>
        <p:spPr bwMode="auto">
          <a:xfrm>
            <a:off x="179388" y="2789734"/>
            <a:ext cx="7345362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4"/>
          <a:stretch>
            <a:fillRect/>
          </a:stretch>
        </p:blipFill>
        <p:spPr bwMode="auto">
          <a:xfrm>
            <a:off x="179388" y="1988840"/>
            <a:ext cx="734536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11188" y="3941465"/>
            <a:ext cx="6913562" cy="287338"/>
          </a:xfrm>
          <a:prstGeom prst="rect">
            <a:avLst/>
          </a:prstGeom>
          <a:solidFill>
            <a:srgbClr val="FF0000">
              <a:alpha val="19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50825" y="3797003"/>
            <a:ext cx="360363" cy="865187"/>
          </a:xfrm>
          <a:prstGeom prst="rect">
            <a:avLst/>
          </a:prstGeom>
          <a:solidFill>
            <a:srgbClr val="FF0000">
              <a:alpha val="19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79388" y="1340768"/>
            <a:ext cx="6553200" cy="45318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– válcová pojistka PV22 40 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9512" y="5682504"/>
            <a:ext cx="8784976" cy="91484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písmeno - rozsah působení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 - plný rozsah, a - omezený rozsah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písmeno - kategorie užití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 - všeobecné, M - motory, R - polovodiče 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40" grpId="0" animBg="1"/>
      <p:bldP spid="99341" grpId="0" animBg="1"/>
      <p:bldP spid="99342" grpId="0" animBg="1"/>
      <p:bldP spid="9" grpId="0" animBg="1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1696</TotalTime>
  <Words>767</Words>
  <Application>Microsoft Office PowerPoint</Application>
  <PresentationFormat>Předvádění na obrazovce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Garamond</vt:lpstr>
      <vt:lpstr>Symbol</vt:lpstr>
      <vt:lpstr>Times New Roman</vt:lpstr>
      <vt:lpstr>Wingdings</vt:lpstr>
      <vt:lpstr>Proudění</vt:lpstr>
      <vt:lpstr>Poruchy v soustavě obecně a pojistky nízkého napětí</vt:lpstr>
      <vt:lpstr>Něco úvodem</vt:lpstr>
      <vt:lpstr>Mohou některé přístroje plnit jistící a ochrannou funkci zároveň ?</vt:lpstr>
      <vt:lpstr>Jaké jsou základní parametry a možnosti jistících přístrojů ?</vt:lpstr>
      <vt:lpstr>Pojistky nízkého napětí</vt:lpstr>
      <vt:lpstr>Popis a zjednodušené působení pojistky</vt:lpstr>
      <vt:lpstr>Konstrukce výkonové pojistky zdroj: EATON Tour 2015</vt:lpstr>
      <vt:lpstr>Působení pojistky</vt:lpstr>
      <vt:lpstr>Charakteristiky pojistek</vt:lpstr>
      <vt:lpstr>Charakteristiky pojistek</vt:lpstr>
      <vt:lpstr>Tavná charakteristika PV22 gG 40A - tv=f(Ip)</vt:lpstr>
      <vt:lpstr>Omezující charakteristika PV22 gG 40A - Iomax=f(Ip)</vt:lpstr>
      <vt:lpstr>Energetická charakteristika PV22 gG 40A – I2*t=f(Ip)</vt:lpstr>
      <vt:lpstr>Rozdělení pojistek  (podle  konstrukce)</vt:lpstr>
      <vt:lpstr>Pojistky - závěrečné zhodnocení</vt:lpstr>
      <vt:lpstr>Pojistky - příklady</vt:lpstr>
      <vt:lpstr>4. Ultra rychlé pojistky pro polovodiče (gR)  - proudy do 630A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128</cp:revision>
  <dcterms:created xsi:type="dcterms:W3CDTF">2006-07-11T07:50:54Z</dcterms:created>
  <dcterms:modified xsi:type="dcterms:W3CDTF">2022-09-20T05:35:24Z</dcterms:modified>
</cp:coreProperties>
</file>