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0" r:id="rId16"/>
    <p:sldId id="299" r:id="rId17"/>
    <p:sldId id="292" r:id="rId18"/>
    <p:sldId id="293" r:id="rId19"/>
    <p:sldId id="294" r:id="rId20"/>
    <p:sldId id="297" r:id="rId21"/>
    <p:sldId id="295" r:id="rId22"/>
    <p:sldId id="296" r:id="rId23"/>
    <p:sldId id="298" r:id="rId24"/>
    <p:sldId id="27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AEAEA"/>
    <a:srgbClr val="F8F8F8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92" autoAdjust="0"/>
  </p:normalViewPr>
  <p:slideViewPr>
    <p:cSldViewPr>
      <p:cViewPr varScale="1">
        <p:scale>
          <a:sx n="86" d="100"/>
          <a:sy n="86" d="100"/>
        </p:scale>
        <p:origin x="60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F15CAE-8D7B-44D3-A468-7E40A90DB8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FCD4C-24AD-476A-BAFA-B5A9CBF3596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30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EF958-64E1-4312-BC20-465BBE68040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053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99BB9A-A324-4F19-9507-0C812587AEB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77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F82C9-1CA6-44D9-9283-480E1BBCE03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68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7DA02A-07EA-4D6C-A1B9-499A8F88B41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925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4C0E70-E7E8-49D5-B0F1-9DA900BF750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46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9CE59-08F9-401C-B718-F2936DA7FDE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8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01055E-3B10-4CF3-8FFE-2595951A87A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63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8CE12-C405-41E4-AAB0-BCFD8630472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57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2A2DF-C538-451B-BF2E-6ED11F645DB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3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B891015F-7BC7-4E76-BEFA-211C41772680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ichtbogen_3000_Vo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049838"/>
            <a:ext cx="7772400" cy="1692275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r>
              <a:rPr lang="cs-CZ" altLang="cs-CZ" sz="5400" u="sng" dirty="0">
                <a:solidFill>
                  <a:schemeClr val="bg1"/>
                </a:solidFill>
                <a:effectLst/>
              </a:rPr>
              <a:t>Kontakty </a:t>
            </a:r>
            <a:br>
              <a:rPr lang="cs-CZ" altLang="cs-CZ" sz="5400" u="sng" dirty="0">
                <a:solidFill>
                  <a:schemeClr val="bg1"/>
                </a:solidFill>
                <a:effectLst/>
              </a:rPr>
            </a:br>
            <a:r>
              <a:rPr lang="cs-CZ" altLang="cs-CZ" sz="5400" u="sng" dirty="0">
                <a:solidFill>
                  <a:schemeClr val="bg1"/>
                </a:solidFill>
                <a:effectLst/>
              </a:rPr>
              <a:t>elektrický oblouk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itchFamily="66" charset="0"/>
              </a:rPr>
              <a:t>Zhášení stejnosměrného oblouku</a:t>
            </a:r>
            <a:endParaRPr lang="cs-CZ" altLang="cs-CZ" sz="40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50825" y="1268413"/>
            <a:ext cx="6481763" cy="12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Jak docílíme uhašení oblouku ?</a:t>
            </a:r>
          </a:p>
          <a:p>
            <a:pPr>
              <a:buFont typeface="Wingdings" pitchFamily="2" charset="2"/>
              <a:buNone/>
            </a:pPr>
            <a:r>
              <a:rPr lang="cs-CZ" altLang="cs-CZ" sz="2400" u="sng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Odstranění průsečíku obou charakteristik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Jak toho dosáhneme ?</a:t>
            </a:r>
            <a:endParaRPr lang="el-GR" altLang="cs-CZ" sz="220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grpSp>
        <p:nvGrpSpPr>
          <p:cNvPr id="142371" name="Group 35"/>
          <p:cNvGrpSpPr>
            <a:grpSpLocks/>
          </p:cNvGrpSpPr>
          <p:nvPr/>
        </p:nvGrpSpPr>
        <p:grpSpPr bwMode="auto">
          <a:xfrm>
            <a:off x="250825" y="3195638"/>
            <a:ext cx="5256213" cy="3476625"/>
            <a:chOff x="158" y="2013"/>
            <a:chExt cx="3311" cy="2190"/>
          </a:xfrm>
        </p:grpSpPr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475" y="2013"/>
              <a:ext cx="2994" cy="1905"/>
            </a:xfrm>
            <a:custGeom>
              <a:avLst/>
              <a:gdLst>
                <a:gd name="T0" fmla="*/ 0 w 2994"/>
                <a:gd name="T1" fmla="*/ 0 h 1905"/>
                <a:gd name="T2" fmla="*/ 0 w 2994"/>
                <a:gd name="T3" fmla="*/ 1905 h 1905"/>
                <a:gd name="T4" fmla="*/ 2994 w 2994"/>
                <a:gd name="T5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4" h="1905">
                  <a:moveTo>
                    <a:pt x="0" y="0"/>
                  </a:moveTo>
                  <a:lnTo>
                    <a:pt x="0" y="1905"/>
                  </a:lnTo>
                  <a:lnTo>
                    <a:pt x="2994" y="1905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657" y="2104"/>
              <a:ext cx="2421" cy="1642"/>
            </a:xfrm>
            <a:custGeom>
              <a:avLst/>
              <a:gdLst>
                <a:gd name="T0" fmla="*/ 0 w 2421"/>
                <a:gd name="T1" fmla="*/ 0 h 1642"/>
                <a:gd name="T2" fmla="*/ 580 w 2421"/>
                <a:gd name="T3" fmla="*/ 1156 h 1642"/>
                <a:gd name="T4" fmla="*/ 2421 w 2421"/>
                <a:gd name="T5" fmla="*/ 1642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1642">
                  <a:moveTo>
                    <a:pt x="0" y="0"/>
                  </a:moveTo>
                  <a:cubicBezTo>
                    <a:pt x="96" y="193"/>
                    <a:pt x="176" y="882"/>
                    <a:pt x="580" y="1156"/>
                  </a:cubicBezTo>
                  <a:cubicBezTo>
                    <a:pt x="984" y="1430"/>
                    <a:pt x="1694" y="1539"/>
                    <a:pt x="2421" y="16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2357" name="Text Box 21"/>
            <p:cNvSpPr txBox="1">
              <a:spLocks noChangeArrowheads="1"/>
            </p:cNvSpPr>
            <p:nvPr/>
          </p:nvSpPr>
          <p:spPr bwMode="auto">
            <a:xfrm>
              <a:off x="158" y="2376"/>
              <a:ext cx="2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 err="1">
                  <a:solidFill>
                    <a:schemeClr val="bg2"/>
                  </a:solidFill>
                  <a:latin typeface="Arial" charset="0"/>
                </a:rPr>
                <a:t>u</a:t>
              </a:r>
              <a:r>
                <a:rPr lang="cs-CZ" altLang="cs-CZ" sz="2000" baseline="-25000" dirty="0" err="1">
                  <a:solidFill>
                    <a:schemeClr val="bg2"/>
                  </a:solidFill>
                  <a:latin typeface="Arial" charset="0"/>
                </a:rPr>
                <a:t>ob</a:t>
              </a:r>
              <a:endParaRPr lang="cs-CZ" altLang="cs-CZ" sz="2000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3152" y="3963"/>
              <a:ext cx="22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i</a:t>
              </a:r>
              <a:r>
                <a:rPr lang="cs-CZ" altLang="cs-CZ" sz="2000" baseline="-25000">
                  <a:solidFill>
                    <a:schemeClr val="bg2"/>
                  </a:solidFill>
                  <a:latin typeface="Arial" charset="0"/>
                </a:rPr>
                <a:t>ob</a:t>
              </a:r>
            </a:p>
          </p:txBody>
        </p:sp>
        <p:sp>
          <p:nvSpPr>
            <p:cNvPr id="142359" name="Line 23"/>
            <p:cNvSpPr>
              <a:spLocks noChangeShapeType="1"/>
            </p:cNvSpPr>
            <p:nvPr/>
          </p:nvSpPr>
          <p:spPr bwMode="auto">
            <a:xfrm>
              <a:off x="476" y="2205"/>
              <a:ext cx="2177" cy="1724"/>
            </a:xfrm>
            <a:prstGeom prst="lin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42365" name="Picture 29" descr="MC9004344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125538"/>
            <a:ext cx="127952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4140200" y="2852738"/>
            <a:ext cx="4895850" cy="223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1. Snížení napětí zdroje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2.	Zvýšením odporu v obvodu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3.	Zvýšení odporu oblouku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	a)	natažením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	b)	ochlazením  zvýšení napětí	  </a:t>
            </a:r>
            <a:endParaRPr lang="el-GR" altLang="cs-CZ" sz="220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142367" name="Picture 31" descr="MC90043485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500438"/>
            <a:ext cx="7921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68" name="Line 32"/>
          <p:cNvSpPr>
            <a:spLocks noChangeShapeType="1"/>
          </p:cNvSpPr>
          <p:nvPr/>
        </p:nvSpPr>
        <p:spPr bwMode="auto">
          <a:xfrm>
            <a:off x="755650" y="4500563"/>
            <a:ext cx="2160588" cy="1709737"/>
          </a:xfrm>
          <a:prstGeom prst="line">
            <a:avLst/>
          </a:prstGeom>
          <a:noFill/>
          <a:ln w="50800">
            <a:solidFill>
              <a:schemeClr val="bg1">
                <a:lumMod val="75000"/>
              </a:schemeClr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>
            <a:off x="755650" y="3500438"/>
            <a:ext cx="1295400" cy="2736850"/>
          </a:xfrm>
          <a:prstGeom prst="line">
            <a:avLst/>
          </a:prstGeom>
          <a:noFill/>
          <a:ln w="50800">
            <a:solidFill>
              <a:schemeClr val="bg1">
                <a:lumMod val="75000"/>
              </a:schemeClr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0" name="Freeform 34"/>
          <p:cNvSpPr>
            <a:spLocks/>
          </p:cNvSpPr>
          <p:nvPr/>
        </p:nvSpPr>
        <p:spPr bwMode="auto">
          <a:xfrm>
            <a:off x="1042988" y="3343275"/>
            <a:ext cx="3843337" cy="2606675"/>
          </a:xfrm>
          <a:custGeom>
            <a:avLst/>
            <a:gdLst>
              <a:gd name="T0" fmla="*/ 0 w 2421"/>
              <a:gd name="T1" fmla="*/ 0 h 1642"/>
              <a:gd name="T2" fmla="*/ 580 w 2421"/>
              <a:gd name="T3" fmla="*/ 1156 h 1642"/>
              <a:gd name="T4" fmla="*/ 2421 w 2421"/>
              <a:gd name="T5" fmla="*/ 1642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1" h="1642">
                <a:moveTo>
                  <a:pt x="0" y="0"/>
                </a:moveTo>
                <a:cubicBezTo>
                  <a:pt x="96" y="193"/>
                  <a:pt x="176" y="882"/>
                  <a:pt x="580" y="1156"/>
                </a:cubicBezTo>
                <a:cubicBezTo>
                  <a:pt x="984" y="1430"/>
                  <a:pt x="1694" y="1539"/>
                  <a:pt x="2421" y="1642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2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2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2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42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42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9544E-6 L 0.06563 -0.093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4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68" grpId="0" animBg="1"/>
      <p:bldP spid="142369" grpId="0" animBg="1"/>
      <p:bldP spid="142370" grpId="0" animBg="1"/>
      <p:bldP spid="14237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itchFamily="66" charset="0"/>
              </a:rPr>
              <a:t>Zhášení stejnosměrného oblouku</a:t>
            </a:r>
            <a:endParaRPr lang="cs-CZ" altLang="cs-CZ" sz="40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5651500" y="1173163"/>
            <a:ext cx="3311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200" u="sng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Průběh napětí a proudu při zhášení oblouku</a:t>
            </a:r>
            <a:endParaRPr lang="el-GR" altLang="cs-CZ" sz="2200" u="sng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>
            <a:off x="900113" y="4095750"/>
            <a:ext cx="64087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1908175" y="2222500"/>
            <a:ext cx="0" cy="19446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4356100" y="1647825"/>
            <a:ext cx="0" cy="251936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7483475" y="4022725"/>
            <a:ext cx="157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chemeClr val="bg2"/>
                </a:solidFill>
                <a:latin typeface="Arial" charset="0"/>
              </a:rPr>
              <a:t>t</a:t>
            </a:r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>
            <a:off x="468313" y="2438400"/>
            <a:ext cx="14398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82" name="Freeform 22"/>
          <p:cNvSpPr>
            <a:spLocks/>
          </p:cNvSpPr>
          <p:nvPr/>
        </p:nvSpPr>
        <p:spPr bwMode="auto">
          <a:xfrm>
            <a:off x="1908175" y="2438400"/>
            <a:ext cx="2447925" cy="1657350"/>
          </a:xfrm>
          <a:custGeom>
            <a:avLst/>
            <a:gdLst>
              <a:gd name="T0" fmla="*/ 0 w 1542"/>
              <a:gd name="T1" fmla="*/ 0 h 1044"/>
              <a:gd name="T2" fmla="*/ 680 w 1542"/>
              <a:gd name="T3" fmla="*/ 137 h 1044"/>
              <a:gd name="T4" fmla="*/ 1179 w 1542"/>
              <a:gd name="T5" fmla="*/ 499 h 1044"/>
              <a:gd name="T6" fmla="*/ 1542 w 1542"/>
              <a:gd name="T7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044">
                <a:moveTo>
                  <a:pt x="0" y="0"/>
                </a:moveTo>
                <a:cubicBezTo>
                  <a:pt x="242" y="27"/>
                  <a:pt x="484" y="54"/>
                  <a:pt x="680" y="137"/>
                </a:cubicBezTo>
                <a:cubicBezTo>
                  <a:pt x="876" y="220"/>
                  <a:pt x="1035" y="348"/>
                  <a:pt x="1179" y="499"/>
                </a:cubicBezTo>
                <a:cubicBezTo>
                  <a:pt x="1323" y="650"/>
                  <a:pt x="1432" y="847"/>
                  <a:pt x="1542" y="104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>
            <a:off x="4356100" y="4095750"/>
            <a:ext cx="23764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>
            <a:off x="827088" y="3951288"/>
            <a:ext cx="1081087" cy="0"/>
          </a:xfrm>
          <a:prstGeom prst="line">
            <a:avLst/>
          </a:prstGeom>
          <a:noFill/>
          <a:ln w="50800">
            <a:solidFill>
              <a:schemeClr val="bg1">
                <a:lumMod val="75000"/>
              </a:schemeClr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86" name="Freeform 26"/>
          <p:cNvSpPr>
            <a:spLocks/>
          </p:cNvSpPr>
          <p:nvPr/>
        </p:nvSpPr>
        <p:spPr bwMode="auto">
          <a:xfrm>
            <a:off x="1908175" y="1503363"/>
            <a:ext cx="2447925" cy="2447925"/>
          </a:xfrm>
          <a:custGeom>
            <a:avLst/>
            <a:gdLst>
              <a:gd name="T0" fmla="*/ 0 w 1542"/>
              <a:gd name="T1" fmla="*/ 1542 h 1542"/>
              <a:gd name="T2" fmla="*/ 544 w 1542"/>
              <a:gd name="T3" fmla="*/ 1451 h 1542"/>
              <a:gd name="T4" fmla="*/ 998 w 1542"/>
              <a:gd name="T5" fmla="*/ 1134 h 1542"/>
              <a:gd name="T6" fmla="*/ 1406 w 1542"/>
              <a:gd name="T7" fmla="*/ 453 h 1542"/>
              <a:gd name="T8" fmla="*/ 1542 w 1542"/>
              <a:gd name="T9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1542">
                <a:moveTo>
                  <a:pt x="0" y="1542"/>
                </a:moveTo>
                <a:cubicBezTo>
                  <a:pt x="189" y="1530"/>
                  <a:pt x="378" y="1519"/>
                  <a:pt x="544" y="1451"/>
                </a:cubicBezTo>
                <a:cubicBezTo>
                  <a:pt x="710" y="1383"/>
                  <a:pt x="854" y="1300"/>
                  <a:pt x="998" y="1134"/>
                </a:cubicBezTo>
                <a:cubicBezTo>
                  <a:pt x="1142" y="968"/>
                  <a:pt x="1315" y="642"/>
                  <a:pt x="1406" y="453"/>
                </a:cubicBezTo>
                <a:cubicBezTo>
                  <a:pt x="1497" y="264"/>
                  <a:pt x="1519" y="132"/>
                  <a:pt x="1542" y="0"/>
                </a:cubicBezTo>
              </a:path>
            </a:pathLst>
          </a:custGeom>
          <a:noFill/>
          <a:ln w="508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89" name="Freeform 29"/>
          <p:cNvSpPr>
            <a:spLocks/>
          </p:cNvSpPr>
          <p:nvPr/>
        </p:nvSpPr>
        <p:spPr bwMode="auto">
          <a:xfrm>
            <a:off x="4356100" y="1503363"/>
            <a:ext cx="1879600" cy="1525587"/>
          </a:xfrm>
          <a:custGeom>
            <a:avLst/>
            <a:gdLst>
              <a:gd name="T0" fmla="*/ 0 w 1184"/>
              <a:gd name="T1" fmla="*/ 0 h 961"/>
              <a:gd name="T2" fmla="*/ 181 w 1184"/>
              <a:gd name="T3" fmla="*/ 635 h 961"/>
              <a:gd name="T4" fmla="*/ 726 w 1184"/>
              <a:gd name="T5" fmla="*/ 891 h 961"/>
              <a:gd name="T6" fmla="*/ 1184 w 1184"/>
              <a:gd name="T7" fmla="*/ 961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4" h="961">
                <a:moveTo>
                  <a:pt x="0" y="0"/>
                </a:moveTo>
                <a:cubicBezTo>
                  <a:pt x="30" y="245"/>
                  <a:pt x="60" y="487"/>
                  <a:pt x="181" y="635"/>
                </a:cubicBezTo>
                <a:cubicBezTo>
                  <a:pt x="302" y="783"/>
                  <a:pt x="559" y="837"/>
                  <a:pt x="726" y="891"/>
                </a:cubicBezTo>
                <a:cubicBezTo>
                  <a:pt x="893" y="945"/>
                  <a:pt x="1089" y="947"/>
                  <a:pt x="1184" y="961"/>
                </a:cubicBezTo>
              </a:path>
            </a:pathLst>
          </a:custGeom>
          <a:noFill/>
          <a:ln w="508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91" name="Text Box 31"/>
          <p:cNvSpPr txBox="1">
            <a:spLocks noChangeArrowheads="1"/>
          </p:cNvSpPr>
          <p:nvPr/>
        </p:nvSpPr>
        <p:spPr bwMode="auto">
          <a:xfrm>
            <a:off x="755650" y="3519488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err="1">
                <a:solidFill>
                  <a:schemeClr val="bg2"/>
                </a:solidFill>
                <a:latin typeface="Arial" charset="0"/>
              </a:rPr>
              <a:t>U</a:t>
            </a:r>
            <a:r>
              <a:rPr lang="cs-CZ" altLang="cs-CZ" sz="2000" baseline="-25000" dirty="0" err="1">
                <a:solidFill>
                  <a:schemeClr val="bg2"/>
                </a:solidFill>
                <a:latin typeface="Arial" charset="0"/>
              </a:rPr>
              <a:t>k</a:t>
            </a:r>
            <a:endParaRPr lang="cs-CZ" altLang="cs-CZ" sz="2000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392" name="Text Box 32"/>
          <p:cNvSpPr txBox="1">
            <a:spLocks noChangeArrowheads="1"/>
          </p:cNvSpPr>
          <p:nvPr/>
        </p:nvSpPr>
        <p:spPr bwMode="auto">
          <a:xfrm>
            <a:off x="684213" y="1989138"/>
            <a:ext cx="59848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I = I</a:t>
            </a:r>
            <a:r>
              <a:rPr lang="cs-CZ" altLang="cs-CZ" sz="2000" baseline="-25000">
                <a:solidFill>
                  <a:schemeClr val="bg2"/>
                </a:solidFill>
                <a:latin typeface="Arial" charset="0"/>
              </a:rPr>
              <a:t>0</a:t>
            </a:r>
          </a:p>
        </p:txBody>
      </p:sp>
      <p:sp>
        <p:nvSpPr>
          <p:cNvPr id="143393" name="Rectangle 33"/>
          <p:cNvSpPr>
            <a:spLocks noChangeArrowheads="1"/>
          </p:cNvSpPr>
          <p:nvPr/>
        </p:nvSpPr>
        <p:spPr bwMode="auto">
          <a:xfrm>
            <a:off x="250825" y="4581525"/>
            <a:ext cx="85693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I</a:t>
            </a:r>
            <a:r>
              <a:rPr lang="cs-CZ" altLang="cs-CZ" sz="2000" baseline="-25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0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	-	ustálený proud před rozpojením kontaktů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U</a:t>
            </a:r>
            <a:r>
              <a:rPr lang="cs-CZ" altLang="cs-CZ" sz="2000" baseline="-25000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k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	-	napětí na kontaktech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t</a:t>
            </a:r>
            <a:r>
              <a:rPr lang="cs-CZ" altLang="cs-CZ" sz="2000" baseline="-25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1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	-	okamžik rozpojení kontaktů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		zapálení oblouku  R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↑, I ↓, U ↑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t</a:t>
            </a:r>
            <a:r>
              <a:rPr lang="cs-CZ" altLang="cs-CZ" sz="2000" baseline="-25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-	okamžik uhašení oblouku.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	Vlivem indukčnosti obvodu je napětí maximální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 </a:t>
            </a:r>
            <a:r>
              <a:rPr lang="cs-CZ" altLang="cs-CZ" sz="2000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U</a:t>
            </a:r>
            <a:r>
              <a:rPr lang="cs-CZ" altLang="cs-CZ" sz="2000" baseline="-25000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max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=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L*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di/</a:t>
            </a:r>
            <a:r>
              <a:rPr lang="cs-CZ" altLang="cs-CZ" sz="2000" dirty="0" err="1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dt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(v okamžiku rozpojení je časová změna proudu maximální)</a:t>
            </a:r>
          </a:p>
        </p:txBody>
      </p:sp>
      <p:sp>
        <p:nvSpPr>
          <p:cNvPr id="143394" name="Text Box 34"/>
          <p:cNvSpPr txBox="1">
            <a:spLocks noChangeArrowheads="1"/>
          </p:cNvSpPr>
          <p:nvPr/>
        </p:nvSpPr>
        <p:spPr bwMode="auto">
          <a:xfrm>
            <a:off x="1979613" y="4167188"/>
            <a:ext cx="2522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t</a:t>
            </a:r>
            <a:r>
              <a:rPr lang="cs-CZ" altLang="cs-CZ" sz="2000" baseline="-2500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143395" name="Text Box 35"/>
          <p:cNvSpPr txBox="1">
            <a:spLocks noChangeArrowheads="1"/>
          </p:cNvSpPr>
          <p:nvPr/>
        </p:nvSpPr>
        <p:spPr bwMode="auto">
          <a:xfrm>
            <a:off x="4251325" y="4167188"/>
            <a:ext cx="2522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t</a:t>
            </a:r>
            <a:r>
              <a:rPr lang="cs-CZ" altLang="cs-CZ" sz="2000" baseline="-25000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143396" name="Text Box 36"/>
          <p:cNvSpPr txBox="1">
            <a:spLocks noChangeArrowheads="1"/>
          </p:cNvSpPr>
          <p:nvPr/>
        </p:nvSpPr>
        <p:spPr bwMode="auto">
          <a:xfrm>
            <a:off x="4572000" y="1196975"/>
            <a:ext cx="6000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U</a:t>
            </a:r>
            <a:r>
              <a:rPr lang="cs-CZ" altLang="cs-CZ" sz="2000" baseline="-25000">
                <a:solidFill>
                  <a:schemeClr val="bg2"/>
                </a:solidFill>
                <a:latin typeface="Arial" charset="0"/>
              </a:rPr>
              <a:t>max</a:t>
            </a:r>
          </a:p>
        </p:txBody>
      </p:sp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6084888" y="2492375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U</a:t>
            </a:r>
            <a:r>
              <a:rPr lang="cs-CZ" altLang="cs-CZ" sz="2000" baseline="-2500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</a:t>
            </a:r>
            <a:r>
              <a:rPr lang="cs-CZ" altLang="cs-CZ" sz="200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-	napětí zdroje</a:t>
            </a:r>
            <a:endParaRPr lang="el-GR" altLang="cs-CZ" sz="200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145410" name="Picture 2" descr="C:\Users\pe\AppData\Local\Microsoft\Windows\Temporary Internet Files\Content.IE5\ON683S4C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1" y="4869160"/>
            <a:ext cx="1040025" cy="10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3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3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3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3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43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43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76" grpId="0" animBg="1"/>
      <p:bldP spid="143377" grpId="0" animBg="1"/>
      <p:bldP spid="143378" grpId="0" animBg="1"/>
      <p:bldP spid="143379" grpId="0"/>
      <p:bldP spid="143381" grpId="0" animBg="1"/>
      <p:bldP spid="143382" grpId="0" animBg="1"/>
      <p:bldP spid="143383" grpId="0" animBg="1"/>
      <p:bldP spid="143385" grpId="0" animBg="1"/>
      <p:bldP spid="143386" grpId="0" animBg="1"/>
      <p:bldP spid="143389" grpId="0" animBg="1"/>
      <p:bldP spid="143392" grpId="0"/>
      <p:bldP spid="143395" grpId="0"/>
      <p:bldP spid="1433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260350"/>
            <a:ext cx="8893175" cy="633413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itchFamily="66" charset="0"/>
              </a:rPr>
              <a:t>Princip zhášení stejnosměrného oblouku </a:t>
            </a:r>
            <a:endParaRPr lang="cs-CZ" altLang="cs-CZ" sz="36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79388" y="1125538"/>
            <a:ext cx="8569325" cy="176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Při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rychlém zhášení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stejnosměrného proudu vzniká přepětí  nebezpečí poškození izolace a přístrojů v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obvodu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/>
              </a:rPr>
              <a:t> r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ychlost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zhášení by měla být úměrná velikosti vypínaného proudu. Tuto podmínku nejlépe splňuje </a:t>
            </a:r>
            <a:r>
              <a:rPr lang="cs-CZ" altLang="cs-CZ" sz="20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magnetické zhášení.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Při zhášení využíváme silových účinků magnetického pole na vodič:</a:t>
            </a:r>
          </a:p>
        </p:txBody>
      </p:sp>
      <p:graphicFrame>
        <p:nvGraphicFramePr>
          <p:cNvPr id="144405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6372225" y="3213100"/>
          <a:ext cx="2303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7" name="Rovnice" r:id="rId3" imgW="749160" imgH="177480" progId="Equation.3">
                  <p:embed/>
                </p:oleObj>
              </mc:Choice>
              <mc:Fallback>
                <p:oleObj name="Rovnice" r:id="rId3" imgW="74916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213100"/>
                        <a:ext cx="2303463" cy="546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409" name="Group 25"/>
          <p:cNvGrpSpPr>
            <a:grpSpLocks/>
          </p:cNvGrpSpPr>
          <p:nvPr/>
        </p:nvGrpSpPr>
        <p:grpSpPr bwMode="auto">
          <a:xfrm>
            <a:off x="107950" y="3355975"/>
            <a:ext cx="2720975" cy="3313113"/>
            <a:chOff x="204" y="2069"/>
            <a:chExt cx="1714" cy="2087"/>
          </a:xfrm>
        </p:grpSpPr>
        <p:pic>
          <p:nvPicPr>
            <p:cNvPr id="144407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69"/>
              <a:ext cx="1714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408" name="Oval 24"/>
            <p:cNvSpPr>
              <a:spLocks noChangeArrowheads="1"/>
            </p:cNvSpPr>
            <p:nvPr/>
          </p:nvSpPr>
          <p:spPr bwMode="auto">
            <a:xfrm>
              <a:off x="930" y="3294"/>
              <a:ext cx="272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4410" name="Text Box 26"/>
          <p:cNvSpPr txBox="1">
            <a:spLocks noChangeArrowheads="1"/>
          </p:cNvSpPr>
          <p:nvPr/>
        </p:nvSpPr>
        <p:spPr bwMode="auto">
          <a:xfrm>
            <a:off x="2843213" y="4652963"/>
            <a:ext cx="1316037" cy="6953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elektrický oblouk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4411" name="Line 27"/>
          <p:cNvSpPr>
            <a:spLocks noChangeShapeType="1"/>
          </p:cNvSpPr>
          <p:nvPr/>
        </p:nvSpPr>
        <p:spPr bwMode="auto">
          <a:xfrm rot="180000" flipH="1">
            <a:off x="1762125" y="5330825"/>
            <a:ext cx="1079500" cy="179388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3419475" y="3238500"/>
            <a:ext cx="2160588" cy="3905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zhášecí komora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3418709" y="3830563"/>
            <a:ext cx="2808288" cy="3905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magnetické nástavce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4414" name="Line 30"/>
          <p:cNvSpPr>
            <a:spLocks noChangeShapeType="1"/>
          </p:cNvSpPr>
          <p:nvPr/>
        </p:nvSpPr>
        <p:spPr bwMode="auto">
          <a:xfrm rot="120000" flipH="1">
            <a:off x="2409825" y="3997325"/>
            <a:ext cx="1006475" cy="155575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 rot="240000" flipH="1">
            <a:off x="2124075" y="3579813"/>
            <a:ext cx="1295400" cy="215900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416" name="Rectangle 32"/>
          <p:cNvSpPr>
            <a:spLocks noChangeArrowheads="1"/>
          </p:cNvSpPr>
          <p:nvPr/>
        </p:nvSpPr>
        <p:spPr bwMode="auto">
          <a:xfrm>
            <a:off x="4284663" y="4278460"/>
            <a:ext cx="4681537" cy="253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Oblouk je vytažen do zhášecí komory: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- 	vlastním magnetickým polem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-	vnějším magnetickým polem pólových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nástavců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-	tepelnou roztažností oblouku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Cívka je zapojena do série hlavního obvodu  </a:t>
            </a:r>
            <a:r>
              <a:rPr lang="cs-CZ" altLang="cs-CZ" sz="20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velikost síly je úměrná velikosti proudu</a:t>
            </a:r>
          </a:p>
        </p:txBody>
      </p: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2987675" y="5661025"/>
            <a:ext cx="1079500" cy="6953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zhášecí cívka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 rot="180000" flipH="1">
            <a:off x="1836738" y="6305550"/>
            <a:ext cx="1152525" cy="73025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4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4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4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4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44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44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7" grpId="0" animBg="1"/>
      <p:bldP spid="1444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7554913" cy="65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16463" y="260350"/>
            <a:ext cx="4319587" cy="1223963"/>
          </a:xfrm>
        </p:spPr>
        <p:txBody>
          <a:bodyPr/>
          <a:lstStyle/>
          <a:p>
            <a:r>
              <a:rPr lang="cs-CZ" altLang="cs-CZ" sz="3600" u="sng">
                <a:solidFill>
                  <a:srgbClr val="FF3300"/>
                </a:solidFill>
                <a:effectLst/>
                <a:latin typeface="Comic Sans MS" pitchFamily="66" charset="0"/>
              </a:rPr>
              <a:t>Provedení zhášecí komory </a:t>
            </a:r>
            <a:endParaRPr lang="cs-CZ" altLang="cs-CZ" sz="3600">
              <a:solidFill>
                <a:srgbClr val="FF33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13788" cy="1223962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Zhášení stejnosměrného oblouku – magnetické vyfouknutí </a:t>
            </a:r>
            <a:endParaRPr lang="cs-CZ" altLang="cs-CZ" sz="40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148492" name="Picture 12" descr="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5450"/>
            <a:ext cx="8785225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188913"/>
            <a:ext cx="7272337" cy="863600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itchFamily="66" charset="0"/>
              </a:rPr>
              <a:t>Provedení zhášecí komory </a:t>
            </a:r>
            <a:endParaRPr lang="cs-CZ" altLang="cs-CZ" sz="40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62744" r="63385" b="17058"/>
          <a:stretch>
            <a:fillRect/>
          </a:stretch>
        </p:blipFill>
        <p:spPr bwMode="auto">
          <a:xfrm>
            <a:off x="6083300" y="3860800"/>
            <a:ext cx="295275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t="17708" r="15547" b="61621"/>
          <a:stretch>
            <a:fillRect/>
          </a:stretch>
        </p:blipFill>
        <p:spPr bwMode="auto">
          <a:xfrm>
            <a:off x="4714875" y="1125538"/>
            <a:ext cx="2952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79388" y="1268413"/>
            <a:ext cx="43195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Oblouk hoří mezi opalovacími hroty kontaktů, postupně se natahuje do délky, zvyšuje se jeho odpor a postupně se ochlazuje </a:t>
            </a:r>
            <a:endParaRPr lang="cs-CZ" altLang="cs-CZ" sz="2000" u="sng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3673475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692275" y="6243638"/>
            <a:ext cx="3454400" cy="3905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Provedení zhášecích komor</a:t>
            </a:r>
            <a:endParaRPr lang="cs-CZ" altLang="cs-CZ" sz="2000" u="sng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 flipV="1">
            <a:off x="5148263" y="3789363"/>
            <a:ext cx="215900" cy="2447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 flipV="1">
            <a:off x="5148263" y="5949950"/>
            <a:ext cx="719137" cy="287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3" grpId="0" animBg="1"/>
      <p:bldP spid="157704" grpId="0" animBg="1"/>
      <p:bldP spid="1577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3600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itchFamily="66" charset="0"/>
              </a:rPr>
              <a:t>Zhášení oblouku a jeho zhášení </a:t>
            </a:r>
            <a:endParaRPr lang="cs-CZ" altLang="cs-CZ" sz="40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156683" name="Picture 11" descr="hoe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31958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5" name="Picture 13" descr="ANd9GcQL6TID1n1yIf6iekMrn2nAm0rDWFf4nSbem0ozQc3cqsIEol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0670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7" name="Picture 15" descr="ANd9GcRefcBDs9Gavl89ZWlc5vXhN09sGViSwIVkibNmlKDyPd_w3GQB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3313113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350" y="476672"/>
            <a:ext cx="5184775" cy="863600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itchFamily="66" charset="0"/>
              </a:rPr>
              <a:t>Střídavý oblouk </a:t>
            </a:r>
            <a:endParaRPr lang="cs-CZ" altLang="cs-CZ" sz="40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79388" y="1856898"/>
            <a:ext cx="8713787" cy="481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Zhášení střídavého oblouku je jednodušší než stejnosměrného</a:t>
            </a:r>
            <a:r>
              <a:rPr lang="cs-CZ" altLang="cs-CZ" sz="20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* 	u stejnosměrného je třeba přerušit proud, u střídavého lze využít průchod proudu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nulou a zabránit novému zapálení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*	při uhašení oblouku v nule proudu vzniká nižší indukované napětí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(část magnetické energie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 indukčnosti v obvodu se vrací do zdroje)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Hlavní podmínka </a:t>
            </a:r>
            <a:r>
              <a:rPr lang="cs-CZ" altLang="cs-CZ" sz="2200" u="sng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řízené pro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uhašení oblouku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Při průchodu proudu nulou a uhašení oblouku se musí v prostoru mezi kontakty vytvořit takové podmínky, aby se oblouk opětovně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nezapálil (platí pro vysoké a velmi vysoké napětí).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Možnosti hoření oblouku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1.	Volně hořící oblouk při vysokém napětí zdroje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2.	Hořící oblouk při vysokém napětí a intenzivním chlazení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3.	Oblouk v obvodech nízkého napětí 	</a:t>
            </a:r>
          </a:p>
        </p:txBody>
      </p:sp>
      <p:pic>
        <p:nvPicPr>
          <p:cNvPr id="149514" name="Picture 10" descr="MC90023919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73037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9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9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9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13788" cy="1201737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Volně hořící oblouk při vysokém </a:t>
            </a:r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napětí, </a:t>
            </a: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 otevřená jiskřiště   </a:t>
            </a:r>
            <a:endParaRPr lang="cs-CZ" altLang="cs-CZ" sz="24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79388" y="1533922"/>
            <a:ext cx="8713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Při průchodu proudu nulou zůstává vodivá dráha, oblouk se opětovně zapálí. 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3150"/>
            <a:ext cx="446405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07950" y="2636838"/>
            <a:ext cx="44640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Jak oblouk uhasit 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Uhašení lze natažením délky  zvýšení odporu a obloukového napětí  postupné uhašení oblouku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 </a:t>
            </a:r>
          </a:p>
        </p:txBody>
      </p:sp>
      <p:pic>
        <p:nvPicPr>
          <p:cNvPr id="150535" name="Picture 7" descr="MC90029828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1200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88913"/>
            <a:ext cx="8785101" cy="863600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Intenzivně chlazený </a:t>
            </a:r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oblouk, </a:t>
            </a:r>
            <a:b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</a:b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 vypínače vn a vvn </a:t>
            </a:r>
            <a:endParaRPr lang="cs-CZ" altLang="cs-CZ" sz="24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50825" y="1052736"/>
            <a:ext cx="871378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Při průchodu proudu nulou a uhašení oblouku je prostor mezi kontakty intenzivně chlazen a ztrácí svou vodivost  elektrická pevnost se rychle zvětšuje.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Následují dva děje, které ovlivňují opětovné zapálení oblouku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-	nárůst elektrické pevnosti mezi kontakty  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-	nárůst napětí mezi kontakty –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zotavené napětí</a:t>
            </a:r>
          </a:p>
        </p:txBody>
      </p:sp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464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250825" y="3789363"/>
            <a:ext cx="4105275" cy="288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62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Stav 2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– obnovení elektrické pevnosti je rychlejší než nárůst zotaveného napětí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 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oblouk se opětovně nezapálí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Stav 1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– obnovení elektrické pevnosti je pomalejší než nárůst zotaveného napětí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 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v bodě A se oblouk se opět zapálí</a:t>
            </a:r>
          </a:p>
        </p:txBody>
      </p:sp>
      <p:pic>
        <p:nvPicPr>
          <p:cNvPr id="151566" name="Picture 14" descr="MC90043485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781300"/>
            <a:ext cx="1116012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 bwMode="auto">
          <a:xfrm flipV="1">
            <a:off x="4211960" y="4077072"/>
            <a:ext cx="1656184" cy="1483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 bwMode="auto">
          <a:xfrm flipV="1">
            <a:off x="4356100" y="5377648"/>
            <a:ext cx="1152004" cy="4276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1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Kontakty</a:t>
            </a:r>
            <a:endParaRPr lang="cs-CZ" altLang="cs-CZ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50824" y="1090598"/>
            <a:ext cx="8713789" cy="140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patří mezi nejdůležitější části spínacích </a:t>
            </a:r>
            <a:r>
              <a:rPr lang="cs-CZ" altLang="cs-CZ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přístrojů, které ale  </a:t>
            </a:r>
            <a:r>
              <a:rPr lang="cs-CZ" altLang="cs-CZ" sz="24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bývají nejčastější příčinou poruch a </a:t>
            </a:r>
            <a:r>
              <a:rPr lang="cs-CZ" altLang="cs-CZ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havárií </a:t>
            </a:r>
            <a:r>
              <a:rPr lang="cs-CZ" altLang="cs-CZ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cs-CZ" altLang="cs-CZ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pokud je to možné, pak jsou mechanické kontakty nahrazeny bezkontaktním </a:t>
            </a:r>
            <a:r>
              <a:rPr lang="cs-CZ" altLang="cs-CZ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spínáním (tranzistory, tyristory). </a:t>
            </a:r>
            <a:endParaRPr lang="cs-CZ" altLang="cs-CZ" sz="24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50825" y="2673201"/>
            <a:ext cx="871378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u="sng" dirty="0">
                <a:solidFill>
                  <a:schemeClr val="bg2"/>
                </a:solidFill>
              </a:rPr>
              <a:t>Jaký je vliv kontaktů na činnost spínacího přístroje ?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bg2"/>
                </a:solidFill>
              </a:rPr>
              <a:t>*	</a:t>
            </a:r>
            <a:r>
              <a:rPr lang="cs-CZ" altLang="cs-CZ" sz="2400" u="sng" dirty="0">
                <a:solidFill>
                  <a:schemeClr val="bg2"/>
                </a:solidFill>
              </a:rPr>
              <a:t>přechodový odpor</a:t>
            </a:r>
            <a:r>
              <a:rPr lang="cs-CZ" altLang="cs-CZ" sz="2400" dirty="0">
                <a:solidFill>
                  <a:schemeClr val="bg2"/>
                </a:solidFill>
              </a:rPr>
              <a:t> </a:t>
            </a: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 oteplení, úbytek napětí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*	</a:t>
            </a:r>
            <a:r>
              <a:rPr lang="cs-CZ" altLang="cs-CZ" sz="2400" u="sng" dirty="0">
                <a:solidFill>
                  <a:schemeClr val="bg2"/>
                </a:solidFill>
                <a:sym typeface="Symbol" pitchFamily="18" charset="2"/>
              </a:rPr>
              <a:t>vypínání velkých proudů</a:t>
            </a: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cs-CZ" altLang="cs-CZ" sz="2400" dirty="0" smtClean="0">
                <a:solidFill>
                  <a:schemeClr val="bg2"/>
                </a:solidFill>
                <a:sym typeface="Symbol" pitchFamily="18" charset="2"/>
              </a:rPr>
              <a:t> </a:t>
            </a: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tepelné </a:t>
            </a:r>
            <a:r>
              <a:rPr lang="cs-CZ" altLang="cs-CZ" sz="2400" dirty="0" smtClean="0">
                <a:solidFill>
                  <a:schemeClr val="bg2"/>
                </a:solidFill>
                <a:sym typeface="Symbol" pitchFamily="18" charset="2"/>
              </a:rPr>
              <a:t>poškození (opálení)</a:t>
            </a:r>
          </a:p>
          <a:p>
            <a:pPr>
              <a:spcBef>
                <a:spcPts val="600"/>
              </a:spcBef>
            </a:pPr>
            <a:r>
              <a:rPr lang="cs-CZ" altLang="cs-CZ" sz="2400" dirty="0" smtClean="0">
                <a:solidFill>
                  <a:schemeClr val="bg2"/>
                </a:solidFill>
                <a:sym typeface="Symbol" pitchFamily="18" charset="2"/>
              </a:rPr>
              <a:t>*	</a:t>
            </a:r>
            <a:r>
              <a:rPr lang="cs-CZ" altLang="cs-CZ" sz="2400" u="sng" dirty="0" smtClean="0">
                <a:solidFill>
                  <a:schemeClr val="bg2"/>
                </a:solidFill>
                <a:sym typeface="Symbol" pitchFamily="18" charset="2"/>
              </a:rPr>
              <a:t>průchod zkratového proudu </a:t>
            </a:r>
            <a:r>
              <a:rPr lang="cs-CZ" altLang="cs-CZ" sz="2400" dirty="0" smtClean="0">
                <a:solidFill>
                  <a:schemeClr val="bg2"/>
                </a:solidFill>
                <a:sym typeface="Symbol" pitchFamily="18" charset="2"/>
              </a:rPr>
              <a:t> svaření </a:t>
            </a: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kontaktů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*	</a:t>
            </a:r>
            <a:r>
              <a:rPr lang="cs-CZ" altLang="cs-CZ" sz="2400" u="sng" dirty="0">
                <a:solidFill>
                  <a:schemeClr val="bg2"/>
                </a:solidFill>
                <a:sym typeface="Symbol" pitchFamily="18" charset="2"/>
              </a:rPr>
              <a:t>časté spínání</a:t>
            </a: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  deformace kontaktů, mechanické poškození, spolehlivost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*	</a:t>
            </a:r>
            <a:r>
              <a:rPr lang="cs-CZ" altLang="cs-CZ" sz="2400" u="sng" dirty="0">
                <a:solidFill>
                  <a:schemeClr val="bg2"/>
                </a:solidFill>
                <a:sym typeface="Symbol" pitchFamily="18" charset="2"/>
              </a:rPr>
              <a:t>vliv okolí, oxidace</a:t>
            </a: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  zvýšení přechodového odporu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bg2"/>
                </a:solidFill>
                <a:sym typeface="Symbol" pitchFamily="18" charset="2"/>
              </a:rPr>
              <a:t>*	elektrochemický jevy  narušení povrchové vrstvy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0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5184775" cy="863600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Zotavené napětí </a:t>
            </a:r>
            <a:endParaRPr lang="cs-CZ" altLang="cs-CZ" sz="40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179388" y="1484313"/>
            <a:ext cx="8713787" cy="47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Zotavené napětí je napětí mezi kontakty po uhašení oblouku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Předpoklady pro rozbor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 marL="363538" indent="-363538">
              <a:buFont typeface="Wingdings" pitchFamily="2" charset="2"/>
              <a:buNone/>
            </a:pP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1.	Oblouk je přerušen v nule proudu (přerušení oblouku mimo nulu je většinou nežádoucí)</a:t>
            </a:r>
          </a:p>
          <a:p>
            <a:pPr marL="363538" indent="-363538">
              <a:buFont typeface="Wingdings" pitchFamily="2" charset="2"/>
              <a:buNone/>
            </a:pP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2.	</a:t>
            </a:r>
            <a:r>
              <a:rPr lang="cs-CZ" altLang="cs-CZ" sz="2000" i="1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Ve </a:t>
            </a: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vypínaném obvodu uvažujeme kapacity a indukčnosti (i parazitní)</a:t>
            </a:r>
          </a:p>
          <a:p>
            <a:pPr marL="363538" indent="-363538">
              <a:buFont typeface="Wingdings" pitchFamily="2" charset="2"/>
              <a:buNone/>
            </a:pP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3.	Fázový posun mezi napětí a proudem není nulový  v okamžiku přerušení oblouku není okamžitá hodnota napětí zdroje nulová</a:t>
            </a:r>
          </a:p>
          <a:p>
            <a:pPr marL="363538" indent="-363538">
              <a:buFont typeface="Wingdings" pitchFamily="2" charset="2"/>
              <a:buNone/>
            </a:pP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4.	Při hoření oblouku je mezi kontakty obloukové napětí, po jeho přerušení </a:t>
            </a:r>
            <a:r>
              <a:rPr lang="cs-CZ" altLang="cs-CZ" sz="2000" i="1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a zániku zotaveného napětí se </a:t>
            </a: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obnoví </a:t>
            </a:r>
            <a:r>
              <a:rPr lang="cs-CZ" altLang="cs-CZ" sz="2000" i="1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napětí </a:t>
            </a: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zdroje</a:t>
            </a:r>
          </a:p>
          <a:p>
            <a:pPr marL="363538" indent="-363538">
              <a:buFont typeface="Wingdings" pitchFamily="2" charset="2"/>
              <a:buNone/>
            </a:pPr>
            <a:r>
              <a:rPr lang="cs-CZ" altLang="cs-CZ" sz="20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5.	Vlivem indukčností a kapacit průběh napětí zakmitá (tlumené oscilační kmity), kmitočet je řádově </a:t>
            </a:r>
            <a:r>
              <a:rPr lang="cs-CZ" altLang="cs-CZ" sz="2000" i="1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kHz</a:t>
            </a:r>
          </a:p>
          <a:p>
            <a:pPr marL="363538" indent="-363538">
              <a:buFont typeface="Wingdings" pitchFamily="2" charset="2"/>
              <a:buNone/>
            </a:pP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	</a:t>
            </a:r>
            <a:r>
              <a:rPr lang="cs-CZ" altLang="cs-CZ" sz="2200" u="sng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amplituda zotaveného napětí může způsobit zvýšené napěťové namáhání zařízení v obvodu </a:t>
            </a:r>
            <a:endParaRPr lang="cs-CZ" altLang="cs-CZ" sz="2200" u="sng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83" name="Group 7"/>
          <p:cNvGrpSpPr>
            <a:grpSpLocks/>
          </p:cNvGrpSpPr>
          <p:nvPr/>
        </p:nvGrpSpPr>
        <p:grpSpPr bwMode="auto">
          <a:xfrm>
            <a:off x="2444750" y="188913"/>
            <a:ext cx="6591300" cy="6624637"/>
            <a:chOff x="158" y="119"/>
            <a:chExt cx="4152" cy="4173"/>
          </a:xfrm>
        </p:grpSpPr>
        <p:pic>
          <p:nvPicPr>
            <p:cNvPr id="1525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9"/>
              <a:ext cx="4152" cy="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582" name="Rectangle 6"/>
            <p:cNvSpPr>
              <a:spLocks noChangeArrowheads="1"/>
            </p:cNvSpPr>
            <p:nvPr/>
          </p:nvSpPr>
          <p:spPr bwMode="auto">
            <a:xfrm>
              <a:off x="567" y="119"/>
              <a:ext cx="2268" cy="40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640"/>
            <a:ext cx="6121400" cy="692150"/>
          </a:xfrm>
          <a:solidFill>
            <a:schemeClr val="tx1"/>
          </a:solidFill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Intenzivně chlazený oblouk </a:t>
            </a:r>
            <a:endParaRPr lang="cs-CZ" altLang="cs-CZ" sz="36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323850" y="1268413"/>
            <a:ext cx="1801813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napětí zdroje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71438" y="1773238"/>
            <a:ext cx="2268537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napětí na oblouku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250825" y="2708920"/>
            <a:ext cx="1801813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proud obvodu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86031" y="4005064"/>
            <a:ext cx="2592388" cy="6953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uhašení oblouku a opětovné zapálení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V="1">
            <a:off x="2124075" y="1052513"/>
            <a:ext cx="792163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2339975" y="1773238"/>
            <a:ext cx="43180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>
            <a:off x="2678421" y="4005064"/>
            <a:ext cx="237818" cy="115272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2052638" y="3099445"/>
            <a:ext cx="1799282" cy="80421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52598" name="Line 22"/>
          <p:cNvSpPr>
            <a:spLocks noChangeShapeType="1"/>
          </p:cNvSpPr>
          <p:nvPr/>
        </p:nvSpPr>
        <p:spPr bwMode="auto">
          <a:xfrm>
            <a:off x="2678420" y="4005063"/>
            <a:ext cx="2973700" cy="108012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6299200" y="3573463"/>
            <a:ext cx="2520950" cy="10001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1"/>
                </a:solidFill>
                <a:latin typeface="Arial" charset="0"/>
              </a:rPr>
              <a:t>konečné uhašení oblouku a nárůst zotaveného napětí</a:t>
            </a:r>
            <a:endParaRPr lang="cs-CZ" altLang="cs-CZ" sz="20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2600" name="Line 24"/>
          <p:cNvSpPr>
            <a:spLocks noChangeShapeType="1"/>
          </p:cNvSpPr>
          <p:nvPr/>
        </p:nvSpPr>
        <p:spPr bwMode="auto">
          <a:xfrm>
            <a:off x="6300788" y="4581525"/>
            <a:ext cx="1511300" cy="5762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52601" name="Line 25"/>
          <p:cNvSpPr>
            <a:spLocks noChangeShapeType="1"/>
          </p:cNvSpPr>
          <p:nvPr/>
        </p:nvSpPr>
        <p:spPr bwMode="auto">
          <a:xfrm flipV="1">
            <a:off x="6300788" y="1773238"/>
            <a:ext cx="1223962" cy="1800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endParaRPr lang="cs-CZ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496" y="6125120"/>
            <a:ext cx="6048672" cy="688256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chemeClr val="bg2"/>
                </a:solidFill>
                <a:latin typeface="Arial" charset="0"/>
              </a:rPr>
              <a:t>Současné technologie umožňují </a:t>
            </a:r>
            <a:r>
              <a:rPr lang="cs-CZ" altLang="cs-CZ" sz="2000" dirty="0" smtClean="0">
                <a:solidFill>
                  <a:schemeClr val="bg2"/>
                </a:solidFill>
                <a:latin typeface="Arial" charset="0"/>
              </a:rPr>
              <a:t>u vn a vvn uhasit </a:t>
            </a:r>
            <a:r>
              <a:rPr lang="cs-CZ" altLang="cs-CZ" sz="2000" dirty="0" smtClean="0">
                <a:solidFill>
                  <a:schemeClr val="bg2"/>
                </a:solidFill>
                <a:latin typeface="Arial" charset="0"/>
              </a:rPr>
              <a:t>oblouk při prvním průchodu proudu nulou</a:t>
            </a:r>
            <a:endParaRPr lang="cs-CZ" altLang="cs-CZ" sz="2000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6867" y="5434061"/>
            <a:ext cx="5473245" cy="688256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chemeClr val="bg2"/>
                </a:solidFill>
                <a:latin typeface="Arial" charset="0"/>
              </a:rPr>
              <a:t>Předpoklad - zhášíme zkratový proud, fázový posun je přibližně </a:t>
            </a:r>
            <a:r>
              <a:rPr lang="cs-CZ" altLang="cs-CZ" sz="2000" dirty="0" smtClean="0">
                <a:solidFill>
                  <a:schemeClr val="bg2"/>
                </a:solidFill>
                <a:latin typeface="Arial" charset="0"/>
                <a:sym typeface="Symbol" panose="05050102010706020507" pitchFamily="18" charset="2"/>
              </a:rPr>
              <a:t>/2.</a:t>
            </a:r>
            <a:r>
              <a:rPr lang="cs-CZ" altLang="cs-CZ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endParaRPr lang="cs-CZ" altLang="cs-CZ" sz="2000" baseline="-25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90" grpId="0" animBg="1"/>
      <p:bldP spid="152591" grpId="0" animBg="1"/>
      <p:bldP spid="152592" grpId="0" animBg="1"/>
      <p:bldP spid="152598" grpId="0" animBg="1"/>
      <p:bldP spid="152599" grpId="0" animBg="1"/>
      <p:bldP spid="152600" grpId="0" animBg="1"/>
      <p:bldP spid="152601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19014"/>
            <a:ext cx="8497888" cy="1007442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Oblouk v obvodech nízkého </a:t>
            </a:r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napětí, </a:t>
            </a: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 vypínače </a:t>
            </a:r>
            <a:r>
              <a:rPr lang="cs-CZ" altLang="cs-CZ" sz="2400" u="sng" dirty="0" err="1" smtClean="0">
                <a:solidFill>
                  <a:schemeClr val="bg2"/>
                </a:solidFill>
                <a:effectLst/>
                <a:latin typeface="Comic Sans MS" pitchFamily="66" charset="0"/>
              </a:rPr>
              <a:t>nn</a:t>
            </a: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, jističe   </a:t>
            </a:r>
            <a:endParaRPr lang="cs-CZ" altLang="cs-CZ" sz="24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07950" y="1200597"/>
            <a:ext cx="88566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cs-CZ" altLang="cs-CZ" sz="2200" i="1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Odpor oblouku je řádově stejně velký jako odpor obvodu  napětí na oblouku je řádově stejně velké jako napětí zdroje.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1.	Po rozpojení kontaktů se zapálí oblouk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2.	Kontakty se oddalují  odpor oblouku roste  proud klesá, snižuje se fázový úhel</a:t>
            </a:r>
            <a:endParaRPr lang="cs-CZ" altLang="cs-CZ" sz="2200" u="sng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48000"/>
            <a:ext cx="4824412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107950" y="3483000"/>
            <a:ext cx="4176713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3.	Je-li odpor oblouku dostatečně velký, oblouk se opětovně nezapálí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4.	Mezi kontakty vznikne zotavené napětí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Kmitočet je dán indukčností a kapacitou obvodu</a:t>
            </a:r>
            <a:endParaRPr lang="cs-CZ" altLang="cs-CZ" sz="2200" u="sng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3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3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7129463" cy="863600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itchFamily="66" charset="0"/>
              </a:rPr>
              <a:t>Zhášení střídavého oblouku </a:t>
            </a:r>
            <a:endParaRPr lang="cs-CZ" altLang="cs-CZ" sz="40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79388" y="1412776"/>
            <a:ext cx="8713787" cy="18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1. </a:t>
            </a:r>
            <a:r>
              <a:rPr lang="cs-CZ" altLang="cs-CZ" sz="24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Obvody nízkého napětí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*	rychlým oddálením kontaktů (pružina)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*	přetržení oblouku na více místech (můstkové kontakty)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*	vytažení do zhášecích </a:t>
            </a:r>
            <a:r>
              <a:rPr lang="cs-CZ" altLang="cs-CZ" sz="22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komor, využití vlastních silových účinků oblouku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3412389"/>
            <a:ext cx="8785225" cy="332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363538" algn="l"/>
                <a:tab pos="628650" algn="l"/>
                <a:tab pos="5916613" algn="l"/>
                <a:tab pos="61912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2.	</a:t>
            </a:r>
            <a:r>
              <a:rPr lang="cs-CZ" altLang="cs-CZ" sz="2400" u="sng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Obvody vysokého a velmi vysokého napětí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*	rychlým oddálením kontaktů (pružina) </a:t>
            </a:r>
            <a:r>
              <a:rPr lang="cs-CZ" altLang="cs-CZ" sz="22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vždy + </a:t>
            </a:r>
            <a:r>
              <a:rPr lang="cs-CZ" altLang="cs-CZ" sz="22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/>
              </a:rPr>
              <a:t></a:t>
            </a:r>
            <a:r>
              <a:rPr lang="cs-CZ" altLang="cs-CZ" sz="22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 </a:t>
            </a:r>
            <a:endParaRPr lang="cs-CZ" altLang="cs-CZ" sz="2200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 smtClean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/>
              </a:rPr>
              <a:t>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zhášení ve vhodném prostředí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-	v oleji (máloolejové) 	-	již se nepoužívají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-	v proudu vzduchu (tlakovzdušné)	-	odpínače vn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-	v negativním plynu SF6 (tlakoplynové)	-	vypínače vn a vvn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	-	ve vakuu	-	vypínače vn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cs typeface="Arial" charset="0"/>
                <a:sym typeface="Symbol" pitchFamily="18" charset="2"/>
              </a:rPr>
              <a:t>Spínací přístroje mají hlavní a opalovací kontakty, po rozpojení hlavních kontaktů hoří oblouk mezi opalovacími kontakty 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155653" name="Picture 5" descr="MC90043757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052513"/>
            <a:ext cx="19367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5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/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>
                <a:solidFill>
                  <a:schemeClr val="bg2"/>
                </a:solidFill>
                <a:latin typeface="Comic Sans MS" pitchFamily="66" charset="0"/>
              </a:rPr>
              <a:t>Vladimír Novotný	Elektrické přístroje</a:t>
            </a:r>
          </a:p>
          <a:p>
            <a:pPr>
              <a:spcBef>
                <a:spcPct val="50000"/>
              </a:spcBef>
            </a:pPr>
            <a:r>
              <a:rPr lang="cs-CZ" altLang="cs-CZ" sz="2400" b="0">
                <a:solidFill>
                  <a:schemeClr val="bg2"/>
                </a:solidFill>
                <a:latin typeface="Comic Sans MS" pitchFamily="66" charset="0"/>
              </a:rPr>
              <a:t>Eva Navrátilová	Elektrické přístroje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itchFamily="66" charset="0"/>
              </a:rPr>
              <a:t>Stykový odpor kontaktu</a:t>
            </a:r>
            <a:endParaRPr lang="cs-CZ" altLang="cs-CZ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468313" y="1196975"/>
            <a:ext cx="8064500" cy="19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6175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u="sng" dirty="0">
                <a:solidFill>
                  <a:schemeClr val="bg2"/>
                </a:solidFill>
                <a:effectLst/>
                <a:latin typeface="Arial" charset="0"/>
              </a:rPr>
              <a:t>Vlastnosti: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*	při malých proudech má ohmický charakter, u větších proudů je </a:t>
            </a:r>
            <a:r>
              <a:rPr lang="cs-CZ" altLang="cs-CZ" sz="2200" dirty="0" smtClean="0">
                <a:solidFill>
                  <a:schemeClr val="bg2"/>
                </a:solidFill>
                <a:effectLst/>
                <a:latin typeface="Arial" charset="0"/>
              </a:rPr>
              <a:t>voltampérová charakteristika 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nelineární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*	vlivem drobných nerovností není dotyk kontaktů plošný, proud prochází několika stykovými plochami 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19054" r="38582" b="36427"/>
          <a:stretch>
            <a:fillRect/>
          </a:stretch>
        </p:blipFill>
        <p:spPr bwMode="auto">
          <a:xfrm>
            <a:off x="107950" y="3860800"/>
            <a:ext cx="52562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23850" y="3500438"/>
            <a:ext cx="3529013" cy="4016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u="sng">
                <a:solidFill>
                  <a:srgbClr val="FF3300"/>
                </a:solidFill>
                <a:effectLst/>
                <a:latin typeface="Arial Unicode MS" pitchFamily="34" charset="-128"/>
              </a:rPr>
              <a:t>Vznik stykového odporu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5508625" y="3730625"/>
            <a:ext cx="3455988" cy="23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6175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73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600" u="sng">
                <a:solidFill>
                  <a:schemeClr val="bg2"/>
                </a:solidFill>
                <a:effectLst/>
                <a:latin typeface="Arial" charset="0"/>
              </a:rPr>
              <a:t>Čím je dána velikost  stykového odporu 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Arial" charset="0"/>
              </a:rPr>
              <a:t>*	přítlačnou silou</a:t>
            </a:r>
          </a:p>
          <a:p>
            <a:pPr>
              <a:buFont typeface="Wingdings" pitchFamily="2" charset="2"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Arial" charset="0"/>
              </a:rPr>
              <a:t>*	plochou dotyku</a:t>
            </a:r>
          </a:p>
          <a:p>
            <a:pPr>
              <a:buFont typeface="Wingdings" pitchFamily="2" charset="2"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Arial" charset="0"/>
              </a:rPr>
              <a:t>*	povrchovou vrstvou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itchFamily="66" charset="0"/>
              </a:rPr>
              <a:t>Vliv stykového odporu</a:t>
            </a:r>
            <a:endParaRPr lang="cs-CZ" altLang="cs-CZ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07504" y="1394131"/>
            <a:ext cx="8856984" cy="27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6175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53498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2"/>
                </a:solidFill>
                <a:effectLst/>
                <a:latin typeface="Arial" charset="0"/>
              </a:rPr>
              <a:t>	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Arial" charset="0"/>
              </a:rPr>
              <a:t>Důsledky </a:t>
            </a:r>
            <a:r>
              <a:rPr lang="cs-CZ" altLang="cs-CZ" u="sng" dirty="0">
                <a:solidFill>
                  <a:schemeClr val="bg2"/>
                </a:solidFill>
                <a:effectLst/>
                <a:latin typeface="Arial" charset="0"/>
              </a:rPr>
              <a:t>přechodového odporu:</a:t>
            </a:r>
            <a:endParaRPr lang="cs-CZ" altLang="cs-CZ" sz="24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</a:rPr>
              <a:t>úbytek napětí na kontaktu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 </a:t>
            </a:r>
            <a:r>
              <a:rPr lang="el-GR" altLang="cs-CZ" sz="2200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Δ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U = </a:t>
            </a:r>
            <a:r>
              <a:rPr lang="cs-CZ" altLang="cs-CZ" sz="2200" u="sng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</a:t>
            </a:r>
            <a:r>
              <a:rPr lang="cs-CZ" altLang="cs-CZ" sz="2200" u="sng" baseline="-250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* I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 </a:t>
            </a:r>
            <a:r>
              <a:rPr lang="cs-CZ" altLang="cs-CZ" sz="2200" i="1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problémy zejména v obvodech s malým napětím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</a:rPr>
              <a:t>oteplení na kontaktu </a:t>
            </a:r>
            <a:r>
              <a:rPr lang="cs-CZ" altLang="cs-CZ" sz="2200" u="sng" dirty="0" smtClean="0">
                <a:solidFill>
                  <a:schemeClr val="bg2"/>
                </a:solidFill>
                <a:effectLst/>
                <a:latin typeface="Arial" charset="0"/>
              </a:rPr>
              <a:t>při jmenovitém proudu </a:t>
            </a:r>
            <a:r>
              <a:rPr lang="cs-CZ" altLang="cs-CZ" sz="2200" u="sng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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 = </a:t>
            </a:r>
            <a:r>
              <a:rPr lang="cs-CZ" altLang="cs-CZ" sz="2200" u="sng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</a:t>
            </a:r>
            <a:r>
              <a:rPr lang="cs-CZ" altLang="cs-CZ" sz="2200" u="sng" baseline="-250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* I</a:t>
            </a:r>
            <a:r>
              <a:rPr lang="cs-CZ" altLang="cs-CZ" sz="2200" u="sng" baseline="300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2 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 t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 </a:t>
            </a:r>
            <a:r>
              <a:rPr lang="cs-CZ" altLang="cs-CZ" sz="2200" i="1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problémy zejména v obvodech s velkými proudy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  <a:effectLst/>
                <a:latin typeface="Arial" charset="0"/>
              </a:rPr>
              <a:t>zvýšené nebezpečí svaření při </a:t>
            </a:r>
            <a:r>
              <a:rPr lang="cs-CZ" altLang="cs-CZ" sz="2200" u="sng" dirty="0" smtClean="0">
                <a:solidFill>
                  <a:schemeClr val="bg2"/>
                </a:solidFill>
                <a:effectLst/>
                <a:latin typeface="Arial" charset="0"/>
              </a:rPr>
              <a:t>průchodu zkratového proudu</a:t>
            </a:r>
            <a:endParaRPr lang="el-GR" altLang="cs-CZ" sz="2200" u="sng" dirty="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pic>
        <p:nvPicPr>
          <p:cNvPr id="135177" name="Picture 9" descr="MC90029922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63" y="4221088"/>
            <a:ext cx="1812925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785225" cy="865188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Kontaktní 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materiály</a:t>
            </a:r>
            <a:endParaRPr lang="cs-CZ" altLang="cs-CZ" sz="40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79388" y="1196975"/>
            <a:ext cx="8785225" cy="544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01800" indent="-17018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u="sng" dirty="0">
                <a:solidFill>
                  <a:schemeClr val="bg2"/>
                </a:solidFill>
                <a:effectLst/>
                <a:latin typeface="Arial Unicode MS" pitchFamily="34" charset="-128"/>
              </a:rPr>
              <a:t>Kontaktní materiály (podle technologie):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	ryzí kovy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	slitiny 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	spékané kovy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u="sng" dirty="0">
                <a:solidFill>
                  <a:schemeClr val="bg2"/>
                </a:solidFill>
                <a:effectLst/>
                <a:latin typeface="Arial Unicode MS" pitchFamily="34" charset="-128"/>
              </a:rPr>
              <a:t>Příklady materiálů a jejich vlastnosti:</a:t>
            </a:r>
            <a:endParaRPr lang="cs-CZ" altLang="cs-CZ" sz="2400" dirty="0">
              <a:solidFill>
                <a:schemeClr val="bg2"/>
              </a:solidFill>
              <a:effectLst/>
              <a:latin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</a:rPr>
              <a:t>*	Měď	-	kvalitní a levný kontaktní materiál, na povrchu vznikají oxidy, které zhoršují kontaktní vlastnosti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Stříbro	-	výborná vodivost (včetně oxidů), malá tvrdost a tepelná odolnost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Wolfram	-	horší vodivost, vysoká tvrdost a teplota tavení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</a:t>
            </a:r>
            <a:r>
              <a:rPr lang="cs-CZ" altLang="cs-CZ" sz="22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Ag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Cd	-	výborné vlastnosti, ekologicky závadné (Cd)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</a:t>
            </a:r>
            <a:r>
              <a:rPr lang="cs-CZ" altLang="cs-CZ" sz="22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Ag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</a:t>
            </a:r>
            <a:r>
              <a:rPr lang="cs-CZ" altLang="cs-CZ" sz="22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Zn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-	náhrada </a:t>
            </a:r>
            <a:r>
              <a:rPr lang="cs-CZ" altLang="cs-CZ" sz="22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Ag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Cd</a:t>
            </a:r>
          </a:p>
          <a:p>
            <a:pPr>
              <a:buFont typeface="Wingdings" pitchFamily="2" charset="2"/>
              <a:buNone/>
            </a:pP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</a:t>
            </a:r>
            <a:r>
              <a:rPr lang="cs-CZ" altLang="cs-CZ" sz="22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Ag</a:t>
            </a:r>
            <a:r>
              <a:rPr lang="cs-CZ" altLang="cs-CZ" sz="22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W	-	vysoká odolnost tavení, horší elektrické vlastnosti</a:t>
            </a:r>
            <a:endParaRPr lang="el-GR" altLang="cs-CZ" sz="2200" dirty="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7325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itchFamily="66" charset="0"/>
              </a:rPr>
              <a:t>Elektrický oblouk</a:t>
            </a:r>
            <a:endParaRPr lang="cs-CZ" altLang="cs-CZ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179388" y="1196975"/>
            <a:ext cx="87852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01800" indent="-17018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je elektrický výboj, který vzniká v ionizovaném plynu.</a:t>
            </a:r>
            <a:endParaRPr lang="el-GR" altLang="cs-CZ" sz="240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250825" y="1773238"/>
            <a:ext cx="8642350" cy="166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400" u="sng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Vlastnosti</a:t>
            </a:r>
            <a:r>
              <a:rPr lang="cs-CZ" altLang="cs-CZ" sz="24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proudová hustota ≈ 3000A/cm</a:t>
            </a:r>
            <a:r>
              <a:rPr lang="cs-CZ" altLang="cs-CZ" sz="2200" baseline="300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teplota jádra (7-15) *10</a:t>
            </a:r>
            <a:r>
              <a:rPr lang="cs-CZ" altLang="cs-CZ" sz="2200" baseline="300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3</a:t>
            </a: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K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 	teplota a proudová hustota je dána chlazením</a:t>
            </a:r>
            <a:endParaRPr lang="el-GR" altLang="cs-CZ" sz="220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3851275" y="3500438"/>
            <a:ext cx="5040313" cy="183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v okolí jádra je obal ze žhavých plynů, velký tepelný spád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*	v obalu vyměňuje teplo mezi jádrem oblouku a okolím  velký význam pro chlazení  	</a:t>
            </a:r>
            <a:endParaRPr lang="el-GR" altLang="cs-CZ" sz="220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grpSp>
        <p:nvGrpSpPr>
          <p:cNvPr id="137232" name="Group 16"/>
          <p:cNvGrpSpPr>
            <a:grpSpLocks/>
          </p:cNvGrpSpPr>
          <p:nvPr/>
        </p:nvGrpSpPr>
        <p:grpSpPr bwMode="auto">
          <a:xfrm>
            <a:off x="179388" y="3565525"/>
            <a:ext cx="4321175" cy="3103563"/>
            <a:chOff x="113" y="2246"/>
            <a:chExt cx="2722" cy="1955"/>
          </a:xfrm>
        </p:grpSpPr>
        <p:sp>
          <p:nvSpPr>
            <p:cNvPr id="137220" name="Freeform 4"/>
            <p:cNvSpPr>
              <a:spLocks/>
            </p:cNvSpPr>
            <p:nvPr/>
          </p:nvSpPr>
          <p:spPr bwMode="auto">
            <a:xfrm>
              <a:off x="567" y="2292"/>
              <a:ext cx="2268" cy="1859"/>
            </a:xfrm>
            <a:custGeom>
              <a:avLst/>
              <a:gdLst>
                <a:gd name="T0" fmla="*/ 0 w 2268"/>
                <a:gd name="T1" fmla="*/ 0 h 1859"/>
                <a:gd name="T2" fmla="*/ 0 w 2268"/>
                <a:gd name="T3" fmla="*/ 1859 h 1859"/>
                <a:gd name="T4" fmla="*/ 2268 w 2268"/>
                <a:gd name="T5" fmla="*/ 1859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8" h="1859">
                  <a:moveTo>
                    <a:pt x="0" y="0"/>
                  </a:moveTo>
                  <a:lnTo>
                    <a:pt x="0" y="1859"/>
                  </a:lnTo>
                  <a:lnTo>
                    <a:pt x="2268" y="1859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auto">
            <a:xfrm>
              <a:off x="567" y="2337"/>
              <a:ext cx="1905" cy="1864"/>
            </a:xfrm>
            <a:custGeom>
              <a:avLst/>
              <a:gdLst>
                <a:gd name="T0" fmla="*/ 0 w 1905"/>
                <a:gd name="T1" fmla="*/ 1803 h 1864"/>
                <a:gd name="T2" fmla="*/ 634 w 1905"/>
                <a:gd name="T3" fmla="*/ 1607 h 1864"/>
                <a:gd name="T4" fmla="*/ 816 w 1905"/>
                <a:gd name="T5" fmla="*/ 261 h 1864"/>
                <a:gd name="T6" fmla="*/ 1075 w 1905"/>
                <a:gd name="T7" fmla="*/ 38 h 1864"/>
                <a:gd name="T8" fmla="*/ 1314 w 1905"/>
                <a:gd name="T9" fmla="*/ 259 h 1864"/>
                <a:gd name="T10" fmla="*/ 1451 w 1905"/>
                <a:gd name="T11" fmla="*/ 1486 h 1864"/>
                <a:gd name="T12" fmla="*/ 1905 w 1905"/>
                <a:gd name="T13" fmla="*/ 180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5" h="1864">
                  <a:moveTo>
                    <a:pt x="0" y="1803"/>
                  </a:moveTo>
                  <a:cubicBezTo>
                    <a:pt x="106" y="1770"/>
                    <a:pt x="498" y="1864"/>
                    <a:pt x="634" y="1607"/>
                  </a:cubicBezTo>
                  <a:cubicBezTo>
                    <a:pt x="770" y="1350"/>
                    <a:pt x="743" y="522"/>
                    <a:pt x="816" y="261"/>
                  </a:cubicBezTo>
                  <a:cubicBezTo>
                    <a:pt x="889" y="0"/>
                    <a:pt x="992" y="38"/>
                    <a:pt x="1075" y="38"/>
                  </a:cubicBezTo>
                  <a:cubicBezTo>
                    <a:pt x="1158" y="38"/>
                    <a:pt x="1251" y="18"/>
                    <a:pt x="1314" y="259"/>
                  </a:cubicBezTo>
                  <a:cubicBezTo>
                    <a:pt x="1377" y="500"/>
                    <a:pt x="1353" y="1229"/>
                    <a:pt x="1451" y="1486"/>
                  </a:cubicBezTo>
                  <a:cubicBezTo>
                    <a:pt x="1549" y="1743"/>
                    <a:pt x="1731" y="1788"/>
                    <a:pt x="1905" y="180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113" y="2790"/>
              <a:ext cx="4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  <a:sym typeface="Symbol" pitchFamily="18" charset="2"/>
                </a:rPr>
                <a:t> (K)</a:t>
              </a:r>
            </a:p>
          </p:txBody>
        </p:sp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 flipH="1">
              <a:off x="567" y="2382"/>
              <a:ext cx="9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227" name="Text Box 11"/>
            <p:cNvSpPr txBox="1">
              <a:spLocks noChangeArrowheads="1"/>
            </p:cNvSpPr>
            <p:nvPr/>
          </p:nvSpPr>
          <p:spPr bwMode="auto">
            <a:xfrm>
              <a:off x="158" y="2246"/>
              <a:ext cx="4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>
                  <a:solidFill>
                    <a:schemeClr val="bg2"/>
                  </a:solidFill>
                  <a:latin typeface="Arial" charset="0"/>
                  <a:sym typeface="Symbol" pitchFamily="18" charset="2"/>
                </a:rPr>
                <a:t>6000</a:t>
              </a:r>
            </a:p>
          </p:txBody>
        </p:sp>
        <p:sp>
          <p:nvSpPr>
            <p:cNvPr id="137230" name="Line 14"/>
            <p:cNvSpPr>
              <a:spLocks noChangeShapeType="1"/>
            </p:cNvSpPr>
            <p:nvPr/>
          </p:nvSpPr>
          <p:spPr bwMode="auto">
            <a:xfrm>
              <a:off x="1429" y="2341"/>
              <a:ext cx="0" cy="18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231" name="Line 15"/>
            <p:cNvSpPr>
              <a:spLocks noChangeShapeType="1"/>
            </p:cNvSpPr>
            <p:nvPr/>
          </p:nvSpPr>
          <p:spPr bwMode="auto">
            <a:xfrm>
              <a:off x="1837" y="2341"/>
              <a:ext cx="0" cy="18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7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7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7325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itchFamily="66" charset="0"/>
              </a:rPr>
              <a:t>Charakteristika oblouku</a:t>
            </a:r>
            <a:endParaRPr lang="cs-CZ" altLang="cs-CZ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23850" y="1125538"/>
            <a:ext cx="84963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01800" indent="-17018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74625" algn="l"/>
                <a:tab pos="15271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cs-CZ" altLang="cs-CZ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Statická voltampérová charakteristika </a:t>
            </a:r>
            <a:r>
              <a:rPr lang="cs-CZ" altLang="cs-CZ" u="sng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cs-CZ" altLang="cs-CZ" u="sng" baseline="-250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ob</a:t>
            </a:r>
            <a:r>
              <a:rPr lang="cs-CZ" altLang="cs-CZ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= f(</a:t>
            </a:r>
            <a:r>
              <a:rPr lang="cs-CZ" altLang="cs-CZ" u="sng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cs-CZ" altLang="cs-CZ" u="sng" baseline="-25000" dirty="0" err="1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ob</a:t>
            </a:r>
            <a:r>
              <a:rPr lang="cs-CZ" altLang="cs-CZ" u="sng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  <a:endParaRPr lang="el-GR" altLang="cs-CZ" u="sng" dirty="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916238" y="2420938"/>
            <a:ext cx="5688012" cy="162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 vzrůstajícím proudem napětí na oblouku klesá. Proč ?</a:t>
            </a: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2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Vlivem intenzivní ionizace odpor oblouku klesá a tím klesá i napětí </a:t>
            </a:r>
            <a:endParaRPr lang="el-GR" altLang="cs-CZ" sz="2400" dirty="0">
              <a:solidFill>
                <a:schemeClr val="bg2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grpSp>
        <p:nvGrpSpPr>
          <p:cNvPr id="138260" name="Group 20"/>
          <p:cNvGrpSpPr>
            <a:grpSpLocks/>
          </p:cNvGrpSpPr>
          <p:nvPr/>
        </p:nvGrpSpPr>
        <p:grpSpPr bwMode="auto">
          <a:xfrm>
            <a:off x="323850" y="2133600"/>
            <a:ext cx="5256213" cy="3548063"/>
            <a:chOff x="204" y="1344"/>
            <a:chExt cx="3311" cy="2235"/>
          </a:xfrm>
        </p:grpSpPr>
        <p:sp>
          <p:nvSpPr>
            <p:cNvPr id="138255" name="Freeform 15"/>
            <p:cNvSpPr>
              <a:spLocks/>
            </p:cNvSpPr>
            <p:nvPr/>
          </p:nvSpPr>
          <p:spPr bwMode="auto">
            <a:xfrm>
              <a:off x="521" y="1389"/>
              <a:ext cx="2994" cy="1905"/>
            </a:xfrm>
            <a:custGeom>
              <a:avLst/>
              <a:gdLst>
                <a:gd name="T0" fmla="*/ 0 w 2994"/>
                <a:gd name="T1" fmla="*/ 0 h 1905"/>
                <a:gd name="T2" fmla="*/ 0 w 2994"/>
                <a:gd name="T3" fmla="*/ 1905 h 1905"/>
                <a:gd name="T4" fmla="*/ 2994 w 2994"/>
                <a:gd name="T5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4" h="1905">
                  <a:moveTo>
                    <a:pt x="0" y="0"/>
                  </a:moveTo>
                  <a:lnTo>
                    <a:pt x="0" y="1905"/>
                  </a:lnTo>
                  <a:lnTo>
                    <a:pt x="2994" y="1905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257" name="Freeform 17"/>
            <p:cNvSpPr>
              <a:spLocks/>
            </p:cNvSpPr>
            <p:nvPr/>
          </p:nvSpPr>
          <p:spPr bwMode="auto">
            <a:xfrm>
              <a:off x="703" y="1480"/>
              <a:ext cx="2421" cy="1642"/>
            </a:xfrm>
            <a:custGeom>
              <a:avLst/>
              <a:gdLst>
                <a:gd name="T0" fmla="*/ 0 w 2421"/>
                <a:gd name="T1" fmla="*/ 0 h 1642"/>
                <a:gd name="T2" fmla="*/ 580 w 2421"/>
                <a:gd name="T3" fmla="*/ 1156 h 1642"/>
                <a:gd name="T4" fmla="*/ 2421 w 2421"/>
                <a:gd name="T5" fmla="*/ 1642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1642">
                  <a:moveTo>
                    <a:pt x="0" y="0"/>
                  </a:moveTo>
                  <a:cubicBezTo>
                    <a:pt x="96" y="193"/>
                    <a:pt x="176" y="882"/>
                    <a:pt x="580" y="1156"/>
                  </a:cubicBezTo>
                  <a:cubicBezTo>
                    <a:pt x="984" y="1430"/>
                    <a:pt x="1694" y="1539"/>
                    <a:pt x="2421" y="16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258" name="Text Box 18"/>
            <p:cNvSpPr txBox="1">
              <a:spLocks noChangeArrowheads="1"/>
            </p:cNvSpPr>
            <p:nvPr/>
          </p:nvSpPr>
          <p:spPr bwMode="auto">
            <a:xfrm>
              <a:off x="204" y="1344"/>
              <a:ext cx="2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u</a:t>
              </a:r>
              <a:r>
                <a:rPr lang="cs-CZ" altLang="cs-CZ" sz="2000" baseline="-25000">
                  <a:solidFill>
                    <a:schemeClr val="bg2"/>
                  </a:solidFill>
                  <a:latin typeface="Arial" charset="0"/>
                </a:rPr>
                <a:t>ob</a:t>
              </a:r>
            </a:p>
          </p:txBody>
        </p:sp>
        <p:sp>
          <p:nvSpPr>
            <p:cNvPr id="138259" name="Text Box 19"/>
            <p:cNvSpPr txBox="1">
              <a:spLocks noChangeArrowheads="1"/>
            </p:cNvSpPr>
            <p:nvPr/>
          </p:nvSpPr>
          <p:spPr bwMode="auto">
            <a:xfrm>
              <a:off x="3198" y="3339"/>
              <a:ext cx="22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 err="1">
                  <a:solidFill>
                    <a:schemeClr val="bg2"/>
                  </a:solidFill>
                  <a:latin typeface="Arial" charset="0"/>
                </a:rPr>
                <a:t>i</a:t>
              </a:r>
              <a:r>
                <a:rPr lang="cs-CZ" altLang="cs-CZ" sz="2000" baseline="-25000" dirty="0" err="1">
                  <a:solidFill>
                    <a:schemeClr val="bg2"/>
                  </a:solidFill>
                  <a:latin typeface="Arial" charset="0"/>
                </a:rPr>
                <a:t>ob</a:t>
              </a:r>
              <a:endParaRPr lang="cs-CZ" altLang="cs-CZ" sz="2000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pic>
        <p:nvPicPr>
          <p:cNvPr id="138261" name="Picture 21" descr="MC9004344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2" name="Picture 22" descr="C:\Users\pe\AppData\Local\Microsoft\Windows\Temporary Internet Files\Content.IE5\GRSQE2AN\MC9004281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10" y="4840962"/>
            <a:ext cx="1557417" cy="14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8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Stabilita stejnosměrného oblouku</a:t>
            </a:r>
            <a:endParaRPr lang="cs-CZ" altLang="cs-CZ" sz="400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50825" y="1268413"/>
            <a:ext cx="4537075" cy="15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Pomocí KZ popište obvod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u</a:t>
            </a:r>
            <a:r>
              <a:rPr lang="cs-CZ" altLang="cs-CZ" baseline="-25000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ob</a:t>
            </a:r>
            <a:r>
              <a:rPr lang="cs-CZ" altLang="cs-CZ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= U – R * </a:t>
            </a:r>
            <a:r>
              <a:rPr lang="cs-CZ" altLang="cs-CZ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i</a:t>
            </a:r>
            <a:r>
              <a:rPr lang="cs-CZ" altLang="cs-CZ" baseline="-25000" dirty="0" err="1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ob</a:t>
            </a:r>
            <a:endParaRPr lang="cs-CZ" altLang="cs-CZ" baseline="-25000" dirty="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Sestrojte charakteristiku zdroje a vložte charakteristiku oblouku</a:t>
            </a:r>
            <a:endParaRPr lang="el-GR" altLang="cs-CZ" sz="2000" dirty="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grpSp>
        <p:nvGrpSpPr>
          <p:cNvPr id="139292" name="Group 28"/>
          <p:cNvGrpSpPr>
            <a:grpSpLocks/>
          </p:cNvGrpSpPr>
          <p:nvPr/>
        </p:nvGrpSpPr>
        <p:grpSpPr bwMode="auto">
          <a:xfrm>
            <a:off x="5219700" y="1196975"/>
            <a:ext cx="3600450" cy="1081088"/>
            <a:chOff x="3288" y="754"/>
            <a:chExt cx="2268" cy="681"/>
          </a:xfrm>
        </p:grpSpPr>
        <p:sp>
          <p:nvSpPr>
            <p:cNvPr id="139275" name="Oval 11"/>
            <p:cNvSpPr>
              <a:spLocks noChangeArrowheads="1"/>
            </p:cNvSpPr>
            <p:nvPr/>
          </p:nvSpPr>
          <p:spPr bwMode="auto">
            <a:xfrm>
              <a:off x="3288" y="1026"/>
              <a:ext cx="363" cy="36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dirty="0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5239" y="1071"/>
              <a:ext cx="136" cy="3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4105" y="845"/>
              <a:ext cx="90" cy="9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8" name="Oval 14"/>
            <p:cNvSpPr>
              <a:spLocks noChangeArrowheads="1"/>
            </p:cNvSpPr>
            <p:nvPr/>
          </p:nvSpPr>
          <p:spPr bwMode="auto">
            <a:xfrm>
              <a:off x="4558" y="845"/>
              <a:ext cx="90" cy="9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39279" name="AutoShape 15"/>
            <p:cNvCxnSpPr>
              <a:cxnSpLocks noChangeShapeType="1"/>
              <a:stCxn id="139275" idx="0"/>
              <a:endCxn id="139277" idx="2"/>
            </p:cNvCxnSpPr>
            <p:nvPr/>
          </p:nvCxnSpPr>
          <p:spPr bwMode="auto">
            <a:xfrm rot="16200000">
              <a:off x="3720" y="640"/>
              <a:ext cx="124" cy="62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280" name="AutoShape 16"/>
            <p:cNvCxnSpPr>
              <a:cxnSpLocks noChangeShapeType="1"/>
              <a:stCxn id="139278" idx="6"/>
              <a:endCxn id="139276" idx="0"/>
            </p:cNvCxnSpPr>
            <p:nvPr/>
          </p:nvCxnSpPr>
          <p:spPr bwMode="auto">
            <a:xfrm>
              <a:off x="4660" y="890"/>
              <a:ext cx="647" cy="1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281" name="AutoShape 17"/>
            <p:cNvCxnSpPr>
              <a:cxnSpLocks noChangeShapeType="1"/>
              <a:stCxn id="139276" idx="2"/>
              <a:endCxn id="139275" idx="4"/>
            </p:cNvCxnSpPr>
            <p:nvPr/>
          </p:nvCxnSpPr>
          <p:spPr bwMode="auto">
            <a:xfrm rot="16200000" flipV="1">
              <a:off x="4378" y="493"/>
              <a:ext cx="22" cy="1837"/>
            </a:xfrm>
            <a:prstGeom prst="bentConnector3">
              <a:avLst>
                <a:gd name="adj1" fmla="val -600000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3761" y="107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>
                  <a:solidFill>
                    <a:schemeClr val="bg2"/>
                  </a:solidFill>
                  <a:latin typeface="Arial" charset="0"/>
                </a:rPr>
                <a:t>U</a:t>
              </a:r>
              <a:endParaRPr lang="cs-CZ" altLang="cs-CZ" sz="2000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5394" y="11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R</a:t>
              </a:r>
              <a:endParaRPr lang="cs-CZ" altLang="cs-CZ" sz="2000" baseline="-250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9284" name="Freeform 20"/>
            <p:cNvSpPr>
              <a:spLocks/>
            </p:cNvSpPr>
            <p:nvPr/>
          </p:nvSpPr>
          <p:spPr bwMode="auto">
            <a:xfrm>
              <a:off x="4195" y="754"/>
              <a:ext cx="363" cy="91"/>
            </a:xfrm>
            <a:custGeom>
              <a:avLst/>
              <a:gdLst>
                <a:gd name="T0" fmla="*/ 0 w 409"/>
                <a:gd name="T1" fmla="*/ 91 h 91"/>
                <a:gd name="T2" fmla="*/ 182 w 409"/>
                <a:gd name="T3" fmla="*/ 0 h 91"/>
                <a:gd name="T4" fmla="*/ 409 w 409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" h="91">
                  <a:moveTo>
                    <a:pt x="0" y="91"/>
                  </a:moveTo>
                  <a:cubicBezTo>
                    <a:pt x="57" y="45"/>
                    <a:pt x="114" y="0"/>
                    <a:pt x="182" y="0"/>
                  </a:cubicBezTo>
                  <a:cubicBezTo>
                    <a:pt x="250" y="0"/>
                    <a:pt x="329" y="45"/>
                    <a:pt x="409" y="91"/>
                  </a:cubicBezTo>
                </a:path>
              </a:pathLst>
            </a:custGeom>
            <a:noFill/>
            <a:ln w="63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285" name="Line 21"/>
            <p:cNvSpPr>
              <a:spLocks noChangeShapeType="1"/>
            </p:cNvSpPr>
            <p:nvPr/>
          </p:nvSpPr>
          <p:spPr bwMode="auto">
            <a:xfrm>
              <a:off x="4150" y="1026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>
              <a:off x="4241" y="1015"/>
              <a:ext cx="3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u</a:t>
              </a:r>
              <a:r>
                <a:rPr lang="cs-CZ" altLang="cs-CZ" sz="2000" baseline="-25000">
                  <a:solidFill>
                    <a:schemeClr val="bg2"/>
                  </a:solidFill>
                  <a:latin typeface="Arial" charset="0"/>
                </a:rPr>
                <a:t>ob</a:t>
              </a:r>
            </a:p>
          </p:txBody>
        </p:sp>
        <p:sp>
          <p:nvSpPr>
            <p:cNvPr id="139287" name="Line 23"/>
            <p:cNvSpPr>
              <a:spLocks noChangeShapeType="1"/>
            </p:cNvSpPr>
            <p:nvPr/>
          </p:nvSpPr>
          <p:spPr bwMode="auto">
            <a:xfrm rot="5400000">
              <a:off x="3515" y="1208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9293" name="Group 29"/>
          <p:cNvGrpSpPr>
            <a:grpSpLocks/>
          </p:cNvGrpSpPr>
          <p:nvPr/>
        </p:nvGrpSpPr>
        <p:grpSpPr bwMode="auto">
          <a:xfrm>
            <a:off x="179883" y="3195638"/>
            <a:ext cx="5256213" cy="3476625"/>
            <a:chOff x="158" y="2013"/>
            <a:chExt cx="3311" cy="2190"/>
          </a:xfrm>
        </p:grpSpPr>
        <p:sp>
          <p:nvSpPr>
            <p:cNvPr id="139270" name="Freeform 6"/>
            <p:cNvSpPr>
              <a:spLocks/>
            </p:cNvSpPr>
            <p:nvPr/>
          </p:nvSpPr>
          <p:spPr bwMode="auto">
            <a:xfrm>
              <a:off x="475" y="2013"/>
              <a:ext cx="2994" cy="1905"/>
            </a:xfrm>
            <a:custGeom>
              <a:avLst/>
              <a:gdLst>
                <a:gd name="T0" fmla="*/ 0 w 2994"/>
                <a:gd name="T1" fmla="*/ 0 h 1905"/>
                <a:gd name="T2" fmla="*/ 0 w 2994"/>
                <a:gd name="T3" fmla="*/ 1905 h 1905"/>
                <a:gd name="T4" fmla="*/ 2994 w 2994"/>
                <a:gd name="T5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4" h="1905">
                  <a:moveTo>
                    <a:pt x="0" y="0"/>
                  </a:moveTo>
                  <a:lnTo>
                    <a:pt x="0" y="1905"/>
                  </a:lnTo>
                  <a:lnTo>
                    <a:pt x="2994" y="1905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auto">
            <a:xfrm>
              <a:off x="657" y="2104"/>
              <a:ext cx="2421" cy="1642"/>
            </a:xfrm>
            <a:custGeom>
              <a:avLst/>
              <a:gdLst>
                <a:gd name="T0" fmla="*/ 0 w 2421"/>
                <a:gd name="T1" fmla="*/ 0 h 1642"/>
                <a:gd name="T2" fmla="*/ 580 w 2421"/>
                <a:gd name="T3" fmla="*/ 1156 h 1642"/>
                <a:gd name="T4" fmla="*/ 2421 w 2421"/>
                <a:gd name="T5" fmla="*/ 1642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1642">
                  <a:moveTo>
                    <a:pt x="0" y="0"/>
                  </a:moveTo>
                  <a:cubicBezTo>
                    <a:pt x="96" y="193"/>
                    <a:pt x="176" y="882"/>
                    <a:pt x="580" y="1156"/>
                  </a:cubicBezTo>
                  <a:cubicBezTo>
                    <a:pt x="984" y="1430"/>
                    <a:pt x="1694" y="1539"/>
                    <a:pt x="2421" y="16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158" y="2376"/>
              <a:ext cx="2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 err="1">
                  <a:solidFill>
                    <a:schemeClr val="bg2"/>
                  </a:solidFill>
                  <a:latin typeface="Arial" charset="0"/>
                </a:rPr>
                <a:t>u</a:t>
              </a:r>
              <a:r>
                <a:rPr lang="cs-CZ" altLang="cs-CZ" sz="2000" baseline="-25000" dirty="0" err="1">
                  <a:solidFill>
                    <a:schemeClr val="bg2"/>
                  </a:solidFill>
                  <a:latin typeface="Arial" charset="0"/>
                </a:rPr>
                <a:t>ob</a:t>
              </a:r>
              <a:endParaRPr lang="cs-CZ" altLang="cs-CZ" sz="2000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9273" name="Text Box 9"/>
            <p:cNvSpPr txBox="1">
              <a:spLocks noChangeArrowheads="1"/>
            </p:cNvSpPr>
            <p:nvPr/>
          </p:nvSpPr>
          <p:spPr bwMode="auto">
            <a:xfrm>
              <a:off x="3152" y="3963"/>
              <a:ext cx="22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 err="1">
                  <a:solidFill>
                    <a:schemeClr val="bg2"/>
                  </a:solidFill>
                  <a:latin typeface="Arial" charset="0"/>
                </a:rPr>
                <a:t>i</a:t>
              </a:r>
              <a:r>
                <a:rPr lang="cs-CZ" altLang="cs-CZ" sz="2000" baseline="-25000" dirty="0" err="1">
                  <a:solidFill>
                    <a:schemeClr val="bg2"/>
                  </a:solidFill>
                  <a:latin typeface="Arial" charset="0"/>
                </a:rPr>
                <a:t>ob</a:t>
              </a:r>
              <a:endParaRPr lang="cs-CZ" altLang="cs-CZ" sz="2000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9288" name="Line 24"/>
            <p:cNvSpPr>
              <a:spLocks noChangeShapeType="1"/>
            </p:cNvSpPr>
            <p:nvPr/>
          </p:nvSpPr>
          <p:spPr bwMode="auto">
            <a:xfrm>
              <a:off x="476" y="2205"/>
              <a:ext cx="2177" cy="1724"/>
            </a:xfrm>
            <a:prstGeom prst="lin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2412702" y="2805201"/>
            <a:ext cx="6551912" cy="170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Pracovní bod je dán průsečíkem obou charakteristik.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Jsou oba body stabilní ?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u="sng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Stabilní je pouze bod </a:t>
            </a: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A, p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roč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?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Při nárůstu proudu I</a:t>
            </a:r>
            <a:r>
              <a:rPr lang="cs-CZ" altLang="cs-CZ" sz="2000" baseline="-25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1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má zdroj nižší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napětí než oblouk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 proud klesá a naopak.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3307258" y="573405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chemeClr val="bg2"/>
                </a:solidFill>
                <a:latin typeface="Arial" charset="0"/>
              </a:rPr>
              <a:t>A</a:t>
            </a:r>
            <a:endParaRPr lang="cs-CZ" altLang="cs-CZ" sz="2000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1187946" y="3500438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B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9294" name="Line 30"/>
          <p:cNvSpPr>
            <a:spLocks noChangeShapeType="1"/>
          </p:cNvSpPr>
          <p:nvPr/>
        </p:nvSpPr>
        <p:spPr bwMode="auto">
          <a:xfrm>
            <a:off x="3780333" y="5589588"/>
            <a:ext cx="0" cy="9350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9295" name="Text Box 31"/>
          <p:cNvSpPr txBox="1">
            <a:spLocks noChangeArrowheads="1"/>
          </p:cNvSpPr>
          <p:nvPr/>
        </p:nvSpPr>
        <p:spPr bwMode="auto">
          <a:xfrm>
            <a:off x="3564433" y="6308725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I</a:t>
            </a:r>
            <a:r>
              <a:rPr lang="cs-CZ" altLang="cs-CZ" sz="2000" baseline="-2500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799383" y="4509120"/>
            <a:ext cx="5165229" cy="102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Bod B je nestabilní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Při nárůstu proudu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I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má zdroj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vyšší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napětí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než oblouk  </a:t>
            </a: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proud </a:t>
            </a:r>
            <a:r>
              <a:rPr lang="cs-CZ" altLang="cs-CZ" sz="2000" dirty="0" smtClean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naroste do bodu A</a:t>
            </a:r>
            <a:endParaRPr lang="cs-CZ" altLang="cs-CZ" sz="2000" dirty="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9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90" grpId="0"/>
      <p:bldP spid="139291" grpId="0"/>
      <p:bldP spid="139294" grpId="0" animBg="1"/>
      <p:bldP spid="139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itchFamily="66" charset="0"/>
              </a:rPr>
              <a:t>Dynamická VA charakteristika oblouku</a:t>
            </a:r>
            <a:endParaRPr lang="cs-CZ" altLang="cs-CZ" sz="360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50825" y="1268413"/>
            <a:ext cx="4537075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u</a:t>
            </a:r>
            <a:r>
              <a:rPr lang="cs-CZ" altLang="cs-CZ" baseline="-250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ob</a:t>
            </a:r>
            <a:r>
              <a:rPr lang="cs-CZ" altLang="cs-CZ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 = U – R * i</a:t>
            </a:r>
            <a:r>
              <a:rPr lang="cs-CZ" altLang="cs-CZ" baseline="-250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ob</a:t>
            </a:r>
          </a:p>
          <a:p>
            <a:pPr>
              <a:buFont typeface="Wingdings" pitchFamily="2" charset="2"/>
              <a:buNone/>
            </a:pPr>
            <a:r>
              <a:rPr lang="cs-CZ" altLang="cs-CZ" sz="22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Jak se změní pracovní bod při změně odporu R ?</a:t>
            </a:r>
            <a:endParaRPr lang="el-GR" altLang="cs-CZ" sz="2200"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5219700" y="1196975"/>
            <a:ext cx="3600450" cy="1081088"/>
            <a:chOff x="3288" y="754"/>
            <a:chExt cx="2268" cy="681"/>
          </a:xfrm>
        </p:grpSpPr>
        <p:sp>
          <p:nvSpPr>
            <p:cNvPr id="140293" name="Oval 5"/>
            <p:cNvSpPr>
              <a:spLocks noChangeArrowheads="1"/>
            </p:cNvSpPr>
            <p:nvPr/>
          </p:nvSpPr>
          <p:spPr bwMode="auto">
            <a:xfrm>
              <a:off x="3288" y="1026"/>
              <a:ext cx="363" cy="36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140294" name="Rectangle 6"/>
            <p:cNvSpPr>
              <a:spLocks noChangeArrowheads="1"/>
            </p:cNvSpPr>
            <p:nvPr/>
          </p:nvSpPr>
          <p:spPr bwMode="auto">
            <a:xfrm>
              <a:off x="5239" y="1071"/>
              <a:ext cx="136" cy="3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40295" name="Oval 7"/>
            <p:cNvSpPr>
              <a:spLocks noChangeArrowheads="1"/>
            </p:cNvSpPr>
            <p:nvPr/>
          </p:nvSpPr>
          <p:spPr bwMode="auto">
            <a:xfrm>
              <a:off x="4105" y="845"/>
              <a:ext cx="90" cy="9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40296" name="Oval 8"/>
            <p:cNvSpPr>
              <a:spLocks noChangeArrowheads="1"/>
            </p:cNvSpPr>
            <p:nvPr/>
          </p:nvSpPr>
          <p:spPr bwMode="auto">
            <a:xfrm>
              <a:off x="4558" y="845"/>
              <a:ext cx="90" cy="9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140297" name="AutoShape 9"/>
            <p:cNvCxnSpPr>
              <a:cxnSpLocks noChangeShapeType="1"/>
              <a:stCxn id="140293" idx="0"/>
              <a:endCxn id="140295" idx="2"/>
            </p:cNvCxnSpPr>
            <p:nvPr/>
          </p:nvCxnSpPr>
          <p:spPr bwMode="auto">
            <a:xfrm rot="16200000">
              <a:off x="3720" y="640"/>
              <a:ext cx="124" cy="62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298" name="AutoShape 10"/>
            <p:cNvCxnSpPr>
              <a:cxnSpLocks noChangeShapeType="1"/>
              <a:stCxn id="140296" idx="6"/>
              <a:endCxn id="140294" idx="0"/>
            </p:cNvCxnSpPr>
            <p:nvPr/>
          </p:nvCxnSpPr>
          <p:spPr bwMode="auto">
            <a:xfrm>
              <a:off x="4660" y="890"/>
              <a:ext cx="647" cy="1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299" name="AutoShape 11"/>
            <p:cNvCxnSpPr>
              <a:cxnSpLocks noChangeShapeType="1"/>
              <a:stCxn id="140294" idx="2"/>
              <a:endCxn id="140293" idx="4"/>
            </p:cNvCxnSpPr>
            <p:nvPr/>
          </p:nvCxnSpPr>
          <p:spPr bwMode="auto">
            <a:xfrm rot="16200000" flipV="1">
              <a:off x="4378" y="493"/>
              <a:ext cx="22" cy="1837"/>
            </a:xfrm>
            <a:prstGeom prst="bentConnector3">
              <a:avLst>
                <a:gd name="adj1" fmla="val -600000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300" name="Text Box 12"/>
            <p:cNvSpPr txBox="1">
              <a:spLocks noChangeArrowheads="1"/>
            </p:cNvSpPr>
            <p:nvPr/>
          </p:nvSpPr>
          <p:spPr bwMode="auto">
            <a:xfrm>
              <a:off x="3761" y="107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U</a:t>
              </a:r>
              <a:endParaRPr lang="cs-CZ" altLang="cs-CZ" sz="2000" baseline="-250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0301" name="Text Box 13"/>
            <p:cNvSpPr txBox="1">
              <a:spLocks noChangeArrowheads="1"/>
            </p:cNvSpPr>
            <p:nvPr/>
          </p:nvSpPr>
          <p:spPr bwMode="auto">
            <a:xfrm>
              <a:off x="5394" y="11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R</a:t>
              </a:r>
              <a:endParaRPr lang="cs-CZ" altLang="cs-CZ" sz="2000" baseline="-250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0302" name="Freeform 14"/>
            <p:cNvSpPr>
              <a:spLocks/>
            </p:cNvSpPr>
            <p:nvPr/>
          </p:nvSpPr>
          <p:spPr bwMode="auto">
            <a:xfrm>
              <a:off x="4195" y="754"/>
              <a:ext cx="363" cy="91"/>
            </a:xfrm>
            <a:custGeom>
              <a:avLst/>
              <a:gdLst>
                <a:gd name="T0" fmla="*/ 0 w 409"/>
                <a:gd name="T1" fmla="*/ 91 h 91"/>
                <a:gd name="T2" fmla="*/ 182 w 409"/>
                <a:gd name="T3" fmla="*/ 0 h 91"/>
                <a:gd name="T4" fmla="*/ 409 w 409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" h="91">
                  <a:moveTo>
                    <a:pt x="0" y="91"/>
                  </a:moveTo>
                  <a:cubicBezTo>
                    <a:pt x="57" y="45"/>
                    <a:pt x="114" y="0"/>
                    <a:pt x="182" y="0"/>
                  </a:cubicBezTo>
                  <a:cubicBezTo>
                    <a:pt x="250" y="0"/>
                    <a:pt x="329" y="45"/>
                    <a:pt x="409" y="91"/>
                  </a:cubicBezTo>
                </a:path>
              </a:pathLst>
            </a:custGeom>
            <a:noFill/>
            <a:ln w="63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40303" name="Line 15"/>
            <p:cNvSpPr>
              <a:spLocks noChangeShapeType="1"/>
            </p:cNvSpPr>
            <p:nvPr/>
          </p:nvSpPr>
          <p:spPr bwMode="auto">
            <a:xfrm>
              <a:off x="4150" y="1026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40304" name="Text Box 16"/>
            <p:cNvSpPr txBox="1">
              <a:spLocks noChangeArrowheads="1"/>
            </p:cNvSpPr>
            <p:nvPr/>
          </p:nvSpPr>
          <p:spPr bwMode="auto">
            <a:xfrm>
              <a:off x="4241" y="1015"/>
              <a:ext cx="3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u</a:t>
              </a:r>
              <a:r>
                <a:rPr lang="cs-CZ" altLang="cs-CZ" sz="2000" baseline="-25000">
                  <a:solidFill>
                    <a:schemeClr val="bg2"/>
                  </a:solidFill>
                  <a:latin typeface="Arial" charset="0"/>
                </a:rPr>
                <a:t>ob</a:t>
              </a:r>
            </a:p>
          </p:txBody>
        </p:sp>
        <p:sp>
          <p:nvSpPr>
            <p:cNvPr id="140305" name="Line 17"/>
            <p:cNvSpPr>
              <a:spLocks noChangeShapeType="1"/>
            </p:cNvSpPr>
            <p:nvPr/>
          </p:nvSpPr>
          <p:spPr bwMode="auto">
            <a:xfrm rot="5400000">
              <a:off x="3515" y="1208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140320" name="Group 32"/>
          <p:cNvGrpSpPr>
            <a:grpSpLocks/>
          </p:cNvGrpSpPr>
          <p:nvPr/>
        </p:nvGrpSpPr>
        <p:grpSpPr bwMode="auto">
          <a:xfrm>
            <a:off x="250825" y="3195638"/>
            <a:ext cx="5256213" cy="3476625"/>
            <a:chOff x="158" y="2013"/>
            <a:chExt cx="3311" cy="2190"/>
          </a:xfrm>
        </p:grpSpPr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475" y="2013"/>
              <a:ext cx="2994" cy="1905"/>
            </a:xfrm>
            <a:custGeom>
              <a:avLst/>
              <a:gdLst>
                <a:gd name="T0" fmla="*/ 0 w 2994"/>
                <a:gd name="T1" fmla="*/ 0 h 1905"/>
                <a:gd name="T2" fmla="*/ 0 w 2994"/>
                <a:gd name="T3" fmla="*/ 1905 h 1905"/>
                <a:gd name="T4" fmla="*/ 2994 w 2994"/>
                <a:gd name="T5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4" h="1905">
                  <a:moveTo>
                    <a:pt x="0" y="0"/>
                  </a:moveTo>
                  <a:lnTo>
                    <a:pt x="0" y="1905"/>
                  </a:lnTo>
                  <a:lnTo>
                    <a:pt x="2994" y="1905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657" y="2104"/>
              <a:ext cx="2421" cy="1642"/>
            </a:xfrm>
            <a:custGeom>
              <a:avLst/>
              <a:gdLst>
                <a:gd name="T0" fmla="*/ 0 w 2421"/>
                <a:gd name="T1" fmla="*/ 0 h 1642"/>
                <a:gd name="T2" fmla="*/ 580 w 2421"/>
                <a:gd name="T3" fmla="*/ 1156 h 1642"/>
                <a:gd name="T4" fmla="*/ 2421 w 2421"/>
                <a:gd name="T5" fmla="*/ 1642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1642">
                  <a:moveTo>
                    <a:pt x="0" y="0"/>
                  </a:moveTo>
                  <a:cubicBezTo>
                    <a:pt x="96" y="193"/>
                    <a:pt x="176" y="882"/>
                    <a:pt x="580" y="1156"/>
                  </a:cubicBezTo>
                  <a:cubicBezTo>
                    <a:pt x="984" y="1430"/>
                    <a:pt x="1694" y="1539"/>
                    <a:pt x="2421" y="16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0309" name="Text Box 21"/>
            <p:cNvSpPr txBox="1">
              <a:spLocks noChangeArrowheads="1"/>
            </p:cNvSpPr>
            <p:nvPr/>
          </p:nvSpPr>
          <p:spPr bwMode="auto">
            <a:xfrm>
              <a:off x="158" y="2376"/>
              <a:ext cx="2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dirty="0" err="1">
                  <a:solidFill>
                    <a:schemeClr val="bg2"/>
                  </a:solidFill>
                  <a:latin typeface="Arial" charset="0"/>
                </a:rPr>
                <a:t>u</a:t>
              </a:r>
              <a:r>
                <a:rPr lang="cs-CZ" altLang="cs-CZ" sz="2000" baseline="-25000" dirty="0" err="1">
                  <a:solidFill>
                    <a:schemeClr val="bg2"/>
                  </a:solidFill>
                  <a:latin typeface="Arial" charset="0"/>
                </a:rPr>
                <a:t>ob</a:t>
              </a:r>
              <a:endParaRPr lang="cs-CZ" altLang="cs-CZ" sz="2000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0310" name="Text Box 22"/>
            <p:cNvSpPr txBox="1">
              <a:spLocks noChangeArrowheads="1"/>
            </p:cNvSpPr>
            <p:nvPr/>
          </p:nvSpPr>
          <p:spPr bwMode="auto">
            <a:xfrm>
              <a:off x="3152" y="3963"/>
              <a:ext cx="22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chemeClr val="bg2"/>
                  </a:solidFill>
                  <a:latin typeface="Arial" charset="0"/>
                </a:rPr>
                <a:t>i</a:t>
              </a:r>
              <a:r>
                <a:rPr lang="cs-CZ" altLang="cs-CZ" sz="2000" baseline="-25000">
                  <a:solidFill>
                    <a:schemeClr val="bg2"/>
                  </a:solidFill>
                  <a:latin typeface="Arial" charset="0"/>
                </a:rPr>
                <a:t>ob</a:t>
              </a:r>
            </a:p>
          </p:txBody>
        </p:sp>
        <p:sp>
          <p:nvSpPr>
            <p:cNvPr id="140311" name="Line 23"/>
            <p:cNvSpPr>
              <a:spLocks noChangeShapeType="1"/>
            </p:cNvSpPr>
            <p:nvPr/>
          </p:nvSpPr>
          <p:spPr bwMode="auto">
            <a:xfrm>
              <a:off x="476" y="2205"/>
              <a:ext cx="1678" cy="1724"/>
            </a:xfrm>
            <a:prstGeom prst="lin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987675" y="2924175"/>
            <a:ext cx="597693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22542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266223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307022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347821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39354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43926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48498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53070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Jaký bude přechod pracovního bodu z A do B ?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Průběh vysvětlete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Při zvýšení proudu zůstává mezi kontakty v prvním okamžiku nižší ionizace   vyšší úbytek napětí. Analogicky naopak</a:t>
            </a:r>
          </a:p>
        </p:txBody>
      </p:sp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2443163" y="5516563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A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>
            <a:off x="3635375" y="5300663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  <a:latin typeface="Arial" charset="0"/>
              </a:rPr>
              <a:t>B</a:t>
            </a:r>
            <a:endParaRPr lang="cs-CZ" altLang="cs-CZ" sz="20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V="1">
            <a:off x="8172450" y="1628775"/>
            <a:ext cx="503238" cy="7207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>
            <a:off x="755650" y="3500438"/>
            <a:ext cx="3455988" cy="273685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21" name="Freeform 33"/>
          <p:cNvSpPr>
            <a:spLocks/>
          </p:cNvSpPr>
          <p:nvPr/>
        </p:nvSpPr>
        <p:spPr bwMode="auto">
          <a:xfrm>
            <a:off x="2771775" y="5494338"/>
            <a:ext cx="792163" cy="239712"/>
          </a:xfrm>
          <a:custGeom>
            <a:avLst/>
            <a:gdLst>
              <a:gd name="T0" fmla="*/ 0 w 499"/>
              <a:gd name="T1" fmla="*/ 14 h 151"/>
              <a:gd name="T2" fmla="*/ 225 w 499"/>
              <a:gd name="T3" fmla="*/ 23 h 151"/>
              <a:gd name="T4" fmla="*/ 499 w 499"/>
              <a:gd name="T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151">
                <a:moveTo>
                  <a:pt x="0" y="14"/>
                </a:moveTo>
                <a:cubicBezTo>
                  <a:pt x="37" y="15"/>
                  <a:pt x="142" y="0"/>
                  <a:pt x="225" y="23"/>
                </a:cubicBezTo>
                <a:cubicBezTo>
                  <a:pt x="308" y="46"/>
                  <a:pt x="442" y="124"/>
                  <a:pt x="499" y="15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ysDot"/>
            <a:round/>
            <a:headEnd type="none" w="med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22" name="Freeform 34"/>
          <p:cNvSpPr>
            <a:spLocks/>
          </p:cNvSpPr>
          <p:nvPr/>
        </p:nvSpPr>
        <p:spPr bwMode="auto">
          <a:xfrm>
            <a:off x="2771775" y="5589588"/>
            <a:ext cx="792163" cy="185737"/>
          </a:xfrm>
          <a:custGeom>
            <a:avLst/>
            <a:gdLst>
              <a:gd name="T0" fmla="*/ 499 w 499"/>
              <a:gd name="T1" fmla="*/ 91 h 117"/>
              <a:gd name="T2" fmla="*/ 246 w 499"/>
              <a:gd name="T3" fmla="*/ 102 h 117"/>
              <a:gd name="T4" fmla="*/ 0 w 499"/>
              <a:gd name="T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117">
                <a:moveTo>
                  <a:pt x="499" y="91"/>
                </a:moveTo>
                <a:cubicBezTo>
                  <a:pt x="457" y="93"/>
                  <a:pt x="329" y="117"/>
                  <a:pt x="246" y="102"/>
                </a:cubicBezTo>
                <a:cubicBezTo>
                  <a:pt x="163" y="87"/>
                  <a:pt x="51" y="21"/>
                  <a:pt x="0" y="0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ysDot"/>
            <a:round/>
            <a:headEnd type="none" w="med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40324" name="Picture 36" descr="MC90043526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2292350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0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13" grpId="0"/>
      <p:bldP spid="140314" grpId="0"/>
      <p:bldP spid="140317" grpId="0" animBg="1"/>
      <p:bldP spid="140318" grpId="0" animBg="1"/>
      <p:bldP spid="140321" grpId="0" animBg="1"/>
      <p:bldP spid="140322" grpId="0" animBg="1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2069</TotalTime>
  <Words>1554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Comic Sans MS</vt:lpstr>
      <vt:lpstr>Garamond</vt:lpstr>
      <vt:lpstr>Symbol</vt:lpstr>
      <vt:lpstr>Wingdings</vt:lpstr>
      <vt:lpstr>Proudění</vt:lpstr>
      <vt:lpstr>Rovnice</vt:lpstr>
      <vt:lpstr>Kontakty  elektrický oblouk</vt:lpstr>
      <vt:lpstr>Kontakty</vt:lpstr>
      <vt:lpstr>Stykový odpor kontaktu</vt:lpstr>
      <vt:lpstr>Vliv stykového odporu</vt:lpstr>
      <vt:lpstr>Kontaktní materiály</vt:lpstr>
      <vt:lpstr>Elektrický oblouk</vt:lpstr>
      <vt:lpstr>Charakteristika oblouku</vt:lpstr>
      <vt:lpstr>Stabilita stejnosměrného oblouku</vt:lpstr>
      <vt:lpstr>Dynamická VA charakteristika oblouku</vt:lpstr>
      <vt:lpstr>Zhášení stejnosměrného oblouku</vt:lpstr>
      <vt:lpstr>Zhášení stejnosměrného oblouku</vt:lpstr>
      <vt:lpstr>Princip zhášení stejnosměrného oblouku </vt:lpstr>
      <vt:lpstr>Provedení zhášecí komory </vt:lpstr>
      <vt:lpstr>Zhášení stejnosměrného oblouku – magnetické vyfouknutí </vt:lpstr>
      <vt:lpstr>Provedení zhášecí komory </vt:lpstr>
      <vt:lpstr>Zhášení oblouku a jeho zhášení </vt:lpstr>
      <vt:lpstr>Střídavý oblouk </vt:lpstr>
      <vt:lpstr>Volně hořící oblouk při vysokém napětí, příklad otevřená jiskřiště   </vt:lpstr>
      <vt:lpstr>Intenzivně chlazený oblouk,  příklad vypínače vn a vvn </vt:lpstr>
      <vt:lpstr>Zotavené napětí </vt:lpstr>
      <vt:lpstr>Intenzivně chlazený oblouk </vt:lpstr>
      <vt:lpstr>Oblouk v obvodech nízkého napětí, příklad vypínače nn, jističe   </vt:lpstr>
      <vt:lpstr>Zhášení střídavého oblouku 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191</cp:revision>
  <dcterms:created xsi:type="dcterms:W3CDTF">2006-07-11T07:50:54Z</dcterms:created>
  <dcterms:modified xsi:type="dcterms:W3CDTF">2022-07-20T11:05:12Z</dcterms:modified>
</cp:coreProperties>
</file>