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1" r:id="rId3"/>
    <p:sldId id="286" r:id="rId4"/>
    <p:sldId id="287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288" r:id="rId18"/>
    <p:sldId id="289" r:id="rId19"/>
    <p:sldId id="302" r:id="rId20"/>
    <p:sldId id="285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810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7" autoAdjust="0"/>
    <p:restoredTop sz="94660"/>
  </p:normalViewPr>
  <p:slideViewPr>
    <p:cSldViewPr>
      <p:cViewPr varScale="1">
        <p:scale>
          <a:sx n="65" d="100"/>
          <a:sy n="65" d="100"/>
        </p:scale>
        <p:origin x="61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19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66B27-625B-4A7B-BECF-E72C7F27143E}" type="datetimeFigureOut">
              <a:rPr lang="cs-CZ" smtClean="0"/>
              <a:t>02.01.2021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CF5A6-DF4C-4685-B0B2-ED27A9B183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95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A31EE-256A-4E6F-A2B2-0DE47D4472A0}" type="datetimeFigureOut">
              <a:rPr lang="cs-CZ" smtClean="0"/>
              <a:t>02.01.2021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85F96-63C6-43FB-9634-36FE33318C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168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85F96-63C6-43FB-9634-36FE33318CD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2442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85F96-63C6-43FB-9634-36FE33318CD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296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85F96-63C6-43FB-9634-36FE33318CD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0854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85F96-63C6-43FB-9634-36FE33318CD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318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85F96-63C6-43FB-9634-36FE33318CD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509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85F96-63C6-43FB-9634-36FE33318CD6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810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85F96-63C6-43FB-9634-36FE33318CD6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13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85F96-63C6-43FB-9634-36FE33318CD6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73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85F96-63C6-43FB-9634-36FE33318CD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6380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85F96-63C6-43FB-9634-36FE33318CD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916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85F96-63C6-43FB-9634-36FE33318CD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89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85F96-63C6-43FB-9634-36FE33318CD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77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85F96-63C6-43FB-9634-36FE33318CD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402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85F96-63C6-43FB-9634-36FE33318CD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206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85F96-63C6-43FB-9634-36FE33318CD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368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85F96-63C6-43FB-9634-36FE33318CD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4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12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2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2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5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15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15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15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5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5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B5E97F7-5E73-4FE1-8000-E1E3C53BB9A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6F2AA-1CB6-4E50-B536-848D4678C9D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706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5E1D6-C8D9-4C3B-A51C-25EACE1DA78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329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ED99B-15DB-4D2C-A356-37A6985FEC5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235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57944-F872-4483-B19E-7FAD105E370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597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2BDF7-6D02-4D13-9817-960F91CD485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8420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446D5-CA4B-4853-A815-C966ED6E40C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3750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06C0E-555B-48BC-839B-7126EB83293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9945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2CBCB-D369-4789-AEE4-DE1974971F8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785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946A6-7B31-4F5D-A2F6-5EE539755EF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367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0CA3C-DD5E-41C3-B54C-1FA490274BE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402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10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412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12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2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3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3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3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13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3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13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413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A6BCDA3B-3884-40BD-A213-90C8DD838FED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26988"/>
            <a:ext cx="9144000" cy="1223963"/>
          </a:xfrm>
          <a:solidFill>
            <a:srgbClr val="C0C0C0"/>
          </a:solidFill>
        </p:spPr>
        <p:txBody>
          <a:bodyPr anchor="ctr"/>
          <a:lstStyle/>
          <a:p>
            <a:r>
              <a:rPr lang="cs-CZ" altLang="cs-CZ" sz="4800" b="1" u="sng" dirty="0" smtClean="0">
                <a:solidFill>
                  <a:srgbClr val="FF0000"/>
                </a:solidFill>
                <a:effectLst/>
              </a:rPr>
              <a:t>Měření teploty termokamerou </a:t>
            </a:r>
            <a:endParaRPr lang="cs-CZ" altLang="cs-CZ" sz="4800" b="1" u="sng" dirty="0">
              <a:solidFill>
                <a:srgbClr val="FF0000"/>
              </a:solidFill>
              <a:effectLst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2311"/>
            <a:ext cx="9144000" cy="5645689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210300"/>
            <a:ext cx="9144000" cy="647700"/>
          </a:xfrm>
          <a:solidFill>
            <a:srgbClr val="C0C0C0">
              <a:alpha val="69000"/>
            </a:srgb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4000" b="1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Termokamera </a:t>
            </a:r>
            <a:r>
              <a:rPr lang="cs-CZ" altLang="cs-CZ" sz="4000" b="1" u="sng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Flir</a:t>
            </a:r>
            <a:r>
              <a:rPr lang="cs-CZ" altLang="cs-CZ" sz="4000" b="1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altLang="cs-CZ" sz="4000" b="1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i7. </a:t>
            </a:r>
            <a:r>
              <a:rPr lang="cs-CZ" altLang="cs-CZ" sz="4000" b="1" u="sng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Testo</a:t>
            </a:r>
            <a:r>
              <a:rPr lang="cs-CZ" altLang="cs-CZ" sz="4000" b="1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880-3</a:t>
            </a:r>
            <a:endParaRPr lang="cs-CZ" altLang="cs-CZ" sz="4000" b="1" u="sng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5888"/>
            <a:ext cx="8784976" cy="720824"/>
          </a:xfrm>
        </p:spPr>
        <p:txBody>
          <a:bodyPr/>
          <a:lstStyle/>
          <a:p>
            <a:r>
              <a:rPr lang="cs-CZ" altLang="cs-CZ" sz="3600" b="1" u="sng" dirty="0" smtClean="0">
                <a:solidFill>
                  <a:schemeClr val="bg2"/>
                </a:solidFill>
                <a:effectLst/>
              </a:rPr>
              <a:t>Měřené místo a vzdálenost</a:t>
            </a:r>
            <a:endParaRPr lang="cs-CZ" altLang="cs-CZ" sz="3600" b="1" u="sng" dirty="0">
              <a:solidFill>
                <a:schemeClr val="bg2"/>
              </a:solidFill>
              <a:effectLst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512" y="924391"/>
            <a:ext cx="885698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tabLst/>
            </a:pPr>
            <a:r>
              <a:rPr lang="cs-CZ" altLang="cs-CZ" sz="2000" b="1" dirty="0">
                <a:solidFill>
                  <a:schemeClr val="bg2"/>
                </a:solidFill>
              </a:rPr>
              <a:t>Při určování vhodné vzdálenosti od místa měření je potřeba brát ohled na tři veličiny:</a:t>
            </a:r>
          </a:p>
          <a:p>
            <a:pPr marL="176213" indent="-176213"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•	zorné pole (FOV)</a:t>
            </a:r>
          </a:p>
          <a:p>
            <a:pPr marL="176213" indent="-176213"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•	nejmenší rozpoznatelný objekt (</a:t>
            </a:r>
            <a:r>
              <a:rPr lang="cs-CZ" altLang="cs-CZ" sz="2000" b="1" dirty="0" err="1">
                <a:solidFill>
                  <a:schemeClr val="bg2"/>
                </a:solidFill>
              </a:rPr>
              <a:t>IFOVgeo</a:t>
            </a:r>
            <a:r>
              <a:rPr lang="cs-CZ" altLang="cs-CZ" sz="2000" b="1" dirty="0">
                <a:solidFill>
                  <a:schemeClr val="bg2"/>
                </a:solidFill>
              </a:rPr>
              <a:t>)</a:t>
            </a:r>
          </a:p>
          <a:p>
            <a:pPr marL="176213" indent="-176213"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•	nejmenší měřitelný objekt / místo měření (</a:t>
            </a:r>
            <a:r>
              <a:rPr lang="cs-CZ" altLang="cs-CZ" sz="2000" b="1" dirty="0" err="1">
                <a:solidFill>
                  <a:schemeClr val="bg2"/>
                </a:solidFill>
              </a:rPr>
              <a:t>IFOVměř</a:t>
            </a:r>
            <a:r>
              <a:rPr lang="cs-CZ" altLang="cs-CZ" sz="2000" b="1" dirty="0">
                <a:solidFill>
                  <a:schemeClr val="bg2"/>
                </a:solidFill>
              </a:rPr>
              <a:t>).</a:t>
            </a:r>
          </a:p>
        </p:txBody>
      </p:sp>
      <p:pic>
        <p:nvPicPr>
          <p:cNvPr id="4" name="Obrázek 3" descr="https://www.termokamery-testo.cz/wp-content/uploads/2015/10/Prirucka3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1"/>
          <a:stretch/>
        </p:blipFill>
        <p:spPr bwMode="auto">
          <a:xfrm>
            <a:off x="191650" y="2827952"/>
            <a:ext cx="4380350" cy="2977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https://www.termokamery-testo.cz/wp-content/uploads/2015/10/Prirucka4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9"/>
          <a:stretch/>
        </p:blipFill>
        <p:spPr bwMode="auto">
          <a:xfrm>
            <a:off x="4654392" y="2827533"/>
            <a:ext cx="4310096" cy="3049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567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3880"/>
            <a:ext cx="8784976" cy="720824"/>
          </a:xfrm>
        </p:spPr>
        <p:txBody>
          <a:bodyPr/>
          <a:lstStyle/>
          <a:p>
            <a:r>
              <a:rPr lang="cs-CZ" altLang="cs-CZ" sz="3600" b="1" u="sng" dirty="0" smtClean="0">
                <a:solidFill>
                  <a:schemeClr val="bg2"/>
                </a:solidFill>
                <a:effectLst/>
              </a:rPr>
              <a:t>Základní pojmy</a:t>
            </a:r>
            <a:endParaRPr lang="cs-CZ" altLang="cs-CZ" sz="3600" b="1" u="sng" dirty="0">
              <a:solidFill>
                <a:schemeClr val="bg2"/>
              </a:solidFill>
              <a:effectLst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512" y="692696"/>
            <a:ext cx="8856984" cy="60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5600" indent="-355600">
              <a:spcBef>
                <a:spcPct val="20000"/>
              </a:spcBef>
            </a:pPr>
            <a:r>
              <a:rPr lang="cs-CZ" altLang="cs-CZ" sz="2000" b="1" u="sng" dirty="0">
                <a:solidFill>
                  <a:schemeClr val="bg2"/>
                </a:solidFill>
              </a:rPr>
              <a:t>Měřené místo</a:t>
            </a:r>
          </a:p>
          <a:p>
            <a:pPr marL="355600" indent="-355600">
              <a:spcBef>
                <a:spcPct val="20000"/>
              </a:spcBef>
            </a:pPr>
            <a:r>
              <a:rPr lang="cs-CZ" altLang="cs-CZ" sz="2000" b="1" u="sng" dirty="0">
                <a:solidFill>
                  <a:schemeClr val="bg2"/>
                </a:solidFill>
              </a:rPr>
              <a:t>1. Materiál a emisivita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Povrch každého materiálu má svou specifickou emisivitu, která je měřítkem, kolik materiál vydává infračerveného záření a to</a:t>
            </a:r>
          </a:p>
          <a:p>
            <a:pPr marL="355600" indent="-355600">
              <a:spcBef>
                <a:spcPts val="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•	odrazem</a:t>
            </a:r>
          </a:p>
          <a:p>
            <a:pPr marL="355600" indent="-355600">
              <a:spcBef>
                <a:spcPts val="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•	vyzařováním (ze samotného objektu)</a:t>
            </a:r>
          </a:p>
          <a:p>
            <a:pPr marL="355600" indent="-355600">
              <a:spcBef>
                <a:spcPct val="20000"/>
              </a:spcBef>
            </a:pPr>
            <a:r>
              <a:rPr lang="cs-CZ" altLang="cs-CZ" sz="2000" b="1" u="sng" dirty="0">
                <a:solidFill>
                  <a:schemeClr val="bg2"/>
                </a:solidFill>
              </a:rPr>
              <a:t>2. Barva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Při měření teploty termokamerou nemá barva materiálu žádný výraznější vliv na z měřeného objektu vycházející infračervené záření.</a:t>
            </a:r>
          </a:p>
          <a:p>
            <a:pPr marL="355600" indent="-355600">
              <a:spcBef>
                <a:spcPct val="20000"/>
              </a:spcBef>
            </a:pPr>
            <a:r>
              <a:rPr lang="cs-CZ" altLang="cs-CZ" sz="2000" b="1" u="sng" dirty="0" smtClean="0">
                <a:solidFill>
                  <a:schemeClr val="bg2"/>
                </a:solidFill>
              </a:rPr>
              <a:t>3</a:t>
            </a:r>
            <a:r>
              <a:rPr lang="cs-CZ" altLang="cs-CZ" sz="2000" b="1" u="sng" dirty="0">
                <a:solidFill>
                  <a:schemeClr val="bg2"/>
                </a:solidFill>
              </a:rPr>
              <a:t>. Povrch měřeného objektu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Rozhodnou roli při měření teploty termokamerou hraje povrch. Neboť každá struktura povrchu, znečištění nebo nanesený povrch mění emisivitu tělesa.</a:t>
            </a:r>
          </a:p>
          <a:p>
            <a:pPr marL="355600" indent="-355600">
              <a:spcBef>
                <a:spcPct val="20000"/>
              </a:spcBef>
            </a:pPr>
            <a:r>
              <a:rPr lang="cs-CZ" altLang="cs-CZ" sz="2000" b="1" u="sng" dirty="0">
                <a:solidFill>
                  <a:schemeClr val="bg2"/>
                </a:solidFill>
              </a:rPr>
              <a:t>Struktura povrchu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Hladký, lesklý, zrcadlový a/nebo leštěný povrch má zpravidla o něco nižší emisivitu než matný, strukturovaný, hrubý, </a:t>
            </a:r>
            <a:r>
              <a:rPr lang="cs-CZ" altLang="cs-CZ" sz="2000" b="1" dirty="0" err="1">
                <a:solidFill>
                  <a:schemeClr val="bg2"/>
                </a:solidFill>
              </a:rPr>
              <a:t>zkoro</a:t>
            </a:r>
            <a:r>
              <a:rPr lang="cs-CZ" altLang="cs-CZ" sz="2000" b="1" dirty="0">
                <a:solidFill>
                  <a:schemeClr val="bg2"/>
                </a:solidFill>
              </a:rPr>
              <a:t>- </a:t>
            </a:r>
            <a:r>
              <a:rPr lang="cs-CZ" altLang="cs-CZ" sz="2000" b="1" dirty="0" err="1">
                <a:solidFill>
                  <a:schemeClr val="bg2"/>
                </a:solidFill>
              </a:rPr>
              <a:t>dovaný</a:t>
            </a:r>
            <a:r>
              <a:rPr lang="cs-CZ" altLang="cs-CZ" sz="2000" b="1" dirty="0">
                <a:solidFill>
                  <a:schemeClr val="bg2"/>
                </a:solidFill>
              </a:rPr>
              <a:t> a/nebo poškrábaný povrch stejného materiálu. U velice hladkých ploch často dochází k zrcadlové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reflexi</a:t>
            </a:r>
            <a:endParaRPr lang="cs-CZ" altLang="cs-CZ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0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5888"/>
            <a:ext cx="8784976" cy="720824"/>
          </a:xfrm>
        </p:spPr>
        <p:txBody>
          <a:bodyPr/>
          <a:lstStyle/>
          <a:p>
            <a:r>
              <a:rPr lang="cs-CZ" altLang="cs-CZ" sz="3600" b="1" u="sng" dirty="0" smtClean="0">
                <a:solidFill>
                  <a:schemeClr val="bg2"/>
                </a:solidFill>
                <a:effectLst/>
              </a:rPr>
              <a:t>Základní pojmy</a:t>
            </a:r>
            <a:endParaRPr lang="cs-CZ" altLang="cs-CZ" sz="3600" b="1" u="sng" dirty="0">
              <a:solidFill>
                <a:schemeClr val="bg2"/>
              </a:solidFill>
              <a:effectLst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512" y="924391"/>
            <a:ext cx="8856984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5600" indent="-355600">
              <a:spcBef>
                <a:spcPct val="20000"/>
              </a:spcBef>
            </a:pPr>
            <a:r>
              <a:rPr lang="cs-CZ" altLang="cs-CZ" sz="2000" b="1" u="sng" dirty="0" smtClean="0">
                <a:solidFill>
                  <a:schemeClr val="bg2"/>
                </a:solidFill>
              </a:rPr>
              <a:t>Znečištění </a:t>
            </a:r>
            <a:r>
              <a:rPr lang="cs-CZ" altLang="cs-CZ" sz="2000" b="1" u="sng" dirty="0">
                <a:solidFill>
                  <a:schemeClr val="bg2"/>
                </a:solidFill>
              </a:rPr>
              <a:t>a cizí tělesa na povrchu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Znečištění na povrchu měřeného objektu, jako např. prach, saze nebo mazivo, zvyšuje zpravidla emisivitu povrchu. Z toho důvodu je měření znečištěného objektu zpravidla bez problémů. Vaše termokamera měří přesto vždy teplotou povrchu, tudíž teplotu znečištění a ne přesnou teplotu povrchu pod ním ležícího tělesa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.</a:t>
            </a:r>
          </a:p>
          <a:p>
            <a:pPr marL="355600" indent="-355600">
              <a:spcBef>
                <a:spcPct val="20000"/>
              </a:spcBef>
            </a:pPr>
            <a:endParaRPr lang="cs-CZ" altLang="cs-CZ" sz="2000" b="1" u="sng" dirty="0">
              <a:solidFill>
                <a:schemeClr val="bg2"/>
              </a:solidFill>
            </a:endParaRPr>
          </a:p>
          <a:p>
            <a:pPr marL="355600" indent="-355600">
              <a:spcBef>
                <a:spcPct val="20000"/>
              </a:spcBef>
            </a:pPr>
            <a:r>
              <a:rPr lang="cs-CZ" altLang="cs-CZ" sz="2000" b="1" u="sng" dirty="0" smtClean="0">
                <a:solidFill>
                  <a:schemeClr val="bg2"/>
                </a:solidFill>
              </a:rPr>
              <a:t>2. Měřený </a:t>
            </a:r>
            <a:r>
              <a:rPr lang="cs-CZ" altLang="cs-CZ" sz="2000" b="1" u="sng" dirty="0">
                <a:solidFill>
                  <a:schemeClr val="bg2"/>
                </a:solidFill>
              </a:rPr>
              <a:t>objekt a jeho okolí</a:t>
            </a:r>
          </a:p>
          <a:p>
            <a:pPr marL="355600" indent="-355600">
              <a:spcBef>
                <a:spcPct val="20000"/>
              </a:spcBef>
            </a:pPr>
            <a:r>
              <a:rPr lang="cs-CZ" altLang="cs-CZ" sz="2000" b="1" u="sng" dirty="0">
                <a:solidFill>
                  <a:schemeClr val="bg2"/>
                </a:solidFill>
              </a:rPr>
              <a:t>Okolí měřeného tělesa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Aby mohla termokamera správně dopočítat teplotu měřeného povrchu, je potřeba vedle nastavení emisivity (</a:t>
            </a:r>
            <a:r>
              <a:rPr lang="el-GR" altLang="cs-CZ" sz="2000" b="1" dirty="0">
                <a:solidFill>
                  <a:schemeClr val="bg2"/>
                </a:solidFill>
              </a:rPr>
              <a:t>ε) </a:t>
            </a:r>
            <a:r>
              <a:rPr lang="cs-CZ" altLang="cs-CZ" sz="2000" b="1" dirty="0">
                <a:solidFill>
                  <a:schemeClr val="bg2"/>
                </a:solidFill>
              </a:rPr>
              <a:t>dát pozor také na odraženou teplotu (RTC). V mnoha případech měření odpovídá odražená teplota teplotě okolí.</a:t>
            </a:r>
          </a:p>
          <a:p>
            <a:pPr marL="355600" indent="-355600">
              <a:spcBef>
                <a:spcPct val="20000"/>
              </a:spcBef>
            </a:pPr>
            <a:r>
              <a:rPr lang="cs-CZ" altLang="cs-CZ" sz="2000" b="1" u="sng" dirty="0">
                <a:solidFill>
                  <a:schemeClr val="bg2"/>
                </a:solidFill>
              </a:rPr>
              <a:t>Teplotu okolí je možné změřit prostorovým </a:t>
            </a:r>
            <a:r>
              <a:rPr lang="cs-CZ" altLang="cs-CZ" sz="2000" b="1" u="sng" dirty="0" smtClean="0">
                <a:solidFill>
                  <a:schemeClr val="bg2"/>
                </a:solidFill>
              </a:rPr>
              <a:t>teploměrem.</a:t>
            </a:r>
            <a:endParaRPr lang="cs-CZ" altLang="cs-CZ" sz="2000" b="1" u="sng" dirty="0">
              <a:solidFill>
                <a:schemeClr val="bg2"/>
              </a:solidFill>
            </a:endParaRP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Přesné nastavení emisivity je zvláště důležité při vysokém rozdílu teploty měřeného tělesa a teploty okolí.</a:t>
            </a:r>
          </a:p>
        </p:txBody>
      </p:sp>
    </p:spTree>
    <p:extLst>
      <p:ext uri="{BB962C8B-B14F-4D97-AF65-F5344CB8AC3E}">
        <p14:creationId xmlns:p14="http://schemas.microsoft.com/office/powerpoint/2010/main" val="164371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5888"/>
            <a:ext cx="8784976" cy="720824"/>
          </a:xfrm>
        </p:spPr>
        <p:txBody>
          <a:bodyPr/>
          <a:lstStyle/>
          <a:p>
            <a:r>
              <a:rPr lang="cs-CZ" altLang="cs-CZ" sz="3600" b="1" u="sng" dirty="0" smtClean="0">
                <a:solidFill>
                  <a:schemeClr val="bg2"/>
                </a:solidFill>
                <a:effectLst/>
              </a:rPr>
              <a:t>Venkovní měření</a:t>
            </a:r>
            <a:endParaRPr lang="cs-CZ" altLang="cs-CZ" sz="3600" b="1" u="sng" dirty="0">
              <a:solidFill>
                <a:schemeClr val="bg2"/>
              </a:solidFill>
              <a:effectLst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512" y="924391"/>
            <a:ext cx="885698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tabLst/>
            </a:pPr>
            <a:r>
              <a:rPr lang="cs-CZ" altLang="cs-CZ" sz="2000" b="1" dirty="0">
                <a:solidFill>
                  <a:schemeClr val="bg2"/>
                </a:solidFill>
              </a:rPr>
              <a:t>Infračervené záření, které vychází z oblohy, se hovorově nazývá „chladným zářením nebe“. Pokud je čisté nebe, je odráženo „chladné záření nebe“ (~ -50 … -60 °C) a tepelné záření slunce (~ 5500 °C). Nebe převyšuje svou plochou slunce, proto odražená teplota při termografickém měření ve venkovním prostředí leží v případě slunečného dne většinou níže než 0 °C. Kvůli absorpci slunečního záření se objekty na slunci ohřívají. To závažně ovlivňuje povrchovou teplotu – částečně ještě několik hodin po skončení přímého slunečního ozáření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.</a:t>
            </a:r>
            <a:endParaRPr lang="cs-CZ" altLang="cs-CZ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8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5888"/>
            <a:ext cx="8784976" cy="720824"/>
          </a:xfrm>
        </p:spPr>
        <p:txBody>
          <a:bodyPr/>
          <a:lstStyle/>
          <a:p>
            <a:r>
              <a:rPr lang="cs-CZ" altLang="cs-CZ" sz="3600" b="1" u="sng" dirty="0" smtClean="0">
                <a:solidFill>
                  <a:schemeClr val="bg2"/>
                </a:solidFill>
                <a:effectLst/>
              </a:rPr>
              <a:t>Venkovní měření</a:t>
            </a:r>
            <a:endParaRPr lang="cs-CZ" altLang="cs-CZ" sz="3600" b="1" u="sng" dirty="0">
              <a:solidFill>
                <a:schemeClr val="bg2"/>
              </a:solidFill>
              <a:effectLst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512" y="924391"/>
            <a:ext cx="885698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tabLst/>
            </a:pPr>
            <a:r>
              <a:rPr lang="cs-CZ" altLang="cs-CZ" sz="2000" b="1" dirty="0">
                <a:solidFill>
                  <a:schemeClr val="bg2"/>
                </a:solidFill>
              </a:rPr>
              <a:t>Na obrázku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je </a:t>
            </a:r>
            <a:r>
              <a:rPr lang="cs-CZ" altLang="cs-CZ" sz="2000" b="1" dirty="0">
                <a:solidFill>
                  <a:schemeClr val="bg2"/>
                </a:solidFill>
              </a:rPr>
              <a:t>patrné, že dešťový okap je na snímku rozložení teploty chladnější než stěna domu. Obě tělesa však mají přibližně stejnou teplotu. Řekněme, že povrch okapu je zinkovaný a má velice nízkou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emisivitu </a:t>
            </a:r>
            <a:r>
              <a:rPr lang="cs-CZ" altLang="cs-CZ" sz="2000" b="1" dirty="0">
                <a:solidFill>
                  <a:schemeClr val="bg2"/>
                </a:solidFill>
              </a:rPr>
              <a:t>(</a:t>
            </a:r>
            <a:r>
              <a:rPr lang="el-GR" altLang="cs-CZ" sz="2000" b="1" dirty="0">
                <a:solidFill>
                  <a:schemeClr val="bg2"/>
                </a:solidFill>
              </a:rPr>
              <a:t>ε = 0,1). </a:t>
            </a:r>
            <a:r>
              <a:rPr lang="cs-CZ" altLang="cs-CZ" sz="2000" b="1" dirty="0">
                <a:solidFill>
                  <a:schemeClr val="bg2"/>
                </a:solidFill>
              </a:rPr>
              <a:t>Pouze 10% z okapu vycházejícího dlouhovlnného infračerveného záření je vyzářeno, zbylých 90% je odražené záření okolí. Pokud je čisté nebe, odráží se „chladné záření nebe“ (~ -50 … -60 °C) na okapu. Termokamera je nastavena na správné měření stěny domu </a:t>
            </a:r>
            <a:r>
              <a:rPr lang="el-GR" altLang="cs-CZ" sz="2000" b="1" dirty="0">
                <a:solidFill>
                  <a:schemeClr val="bg2"/>
                </a:solidFill>
              </a:rPr>
              <a:t>ε = 0,95 </a:t>
            </a:r>
            <a:r>
              <a:rPr lang="cs-CZ" altLang="cs-CZ" sz="2000" b="1" dirty="0">
                <a:solidFill>
                  <a:schemeClr val="bg2"/>
                </a:solidFill>
              </a:rPr>
              <a:t>a RTC = -55 °C. Kvůli výrazně nízké emisivitě a velice silné reflexe se dešťový okap jeví na snímku velice studené. </a:t>
            </a:r>
          </a:p>
        </p:txBody>
      </p:sp>
      <p:pic>
        <p:nvPicPr>
          <p:cNvPr id="4" name="Obrázek 3" descr="https://www.termokamery-testo.cz/wp-content/uploads/2015/10/Prirucka5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5" b="9228"/>
          <a:stretch/>
        </p:blipFill>
        <p:spPr bwMode="auto">
          <a:xfrm>
            <a:off x="1763688" y="3762019"/>
            <a:ext cx="4643693" cy="2954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537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5888"/>
            <a:ext cx="8784976" cy="865187"/>
          </a:xfrm>
        </p:spPr>
        <p:txBody>
          <a:bodyPr/>
          <a:lstStyle/>
          <a:p>
            <a:r>
              <a:rPr lang="cs-CZ" altLang="cs-CZ" sz="4000" b="1" u="sng" dirty="0" smtClean="0">
                <a:solidFill>
                  <a:schemeClr val="bg2"/>
                </a:solidFill>
                <a:effectLst/>
              </a:rPr>
              <a:t>Měření s </a:t>
            </a:r>
            <a:r>
              <a:rPr lang="cs-CZ" altLang="cs-CZ" sz="4000" b="1" u="sng" dirty="0" smtClean="0">
                <a:solidFill>
                  <a:schemeClr val="bg2"/>
                </a:solidFill>
                <a:effectLst/>
              </a:rPr>
              <a:t>termokamerou TESTO 880</a:t>
            </a:r>
            <a:endParaRPr lang="cs-CZ" altLang="cs-CZ" sz="4000" b="1" u="sng" dirty="0">
              <a:solidFill>
                <a:schemeClr val="bg2"/>
              </a:solidFill>
              <a:effectLst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512" y="1052736"/>
            <a:ext cx="885698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5600" indent="-355600">
              <a:spcBef>
                <a:spcPct val="2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</a:rPr>
              <a:t>1	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zapnutí kamery</a:t>
            </a:r>
          </a:p>
          <a:p>
            <a:pPr marL="355600" indent="-355600">
              <a:spcBef>
                <a:spcPct val="2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</a:rPr>
              <a:t>2.	přepnutí na ruční/motorové zaostření</a:t>
            </a:r>
          </a:p>
          <a:p>
            <a:pPr marL="355600" indent="-355600">
              <a:spcBef>
                <a:spcPct val="2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</a:rPr>
              <a:t>3.	možnost nastavení rychlé volby - joystick nalevo (levé nastavení) neb napravo</a:t>
            </a:r>
          </a:p>
          <a:p>
            <a:pPr marL="355600" indent="-355600">
              <a:spcBef>
                <a:spcPct val="2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</a:rPr>
              <a:t>4.	termokamera si každých 60 vteřin nastaví nulový bod - obraz zamrzne a kamera cvakne</a:t>
            </a:r>
          </a:p>
          <a:p>
            <a:pPr marL="355600" indent="-355600">
              <a:spcBef>
                <a:spcPct val="2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</a:rPr>
              <a:t>5.	nastavení termokamery - stisknutí „ok“ a pomocí joysticku nastavení funkce</a:t>
            </a:r>
          </a:p>
          <a:p>
            <a:pPr marL="355600" indent="-355600">
              <a:spcBef>
                <a:spcPct val="2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</a:rPr>
              <a:t>*	jednobodové nebo dvoubodové měření (lze měřit současně teplotu dvou bodů), zobrazení minimální a maximální teploty, vlhkost, měřící rozsah</a:t>
            </a:r>
          </a:p>
          <a:p>
            <a:pPr marL="355600" indent="-355600">
              <a:spcBef>
                <a:spcPct val="2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</a:rPr>
              <a:t>*	galerie obrázků</a:t>
            </a:r>
          </a:p>
          <a:p>
            <a:pPr marL="355600" indent="-355600">
              <a:spcBef>
                <a:spcPct val="2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</a:rPr>
              <a:t>*	možnost nastavení rozsahu stupnice - automaticky nebo ručně</a:t>
            </a:r>
            <a:endParaRPr lang="cs-CZ" altLang="cs-CZ" sz="2000" b="1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6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5888"/>
            <a:ext cx="8784976" cy="865187"/>
          </a:xfrm>
        </p:spPr>
        <p:txBody>
          <a:bodyPr/>
          <a:lstStyle/>
          <a:p>
            <a:r>
              <a:rPr lang="cs-CZ" altLang="cs-CZ" sz="4000" b="1" u="sng" dirty="0" smtClean="0">
                <a:solidFill>
                  <a:schemeClr val="bg2"/>
                </a:solidFill>
                <a:effectLst/>
              </a:rPr>
              <a:t>Měření s </a:t>
            </a:r>
            <a:r>
              <a:rPr lang="cs-CZ" altLang="cs-CZ" sz="4000" b="1" u="sng" dirty="0" smtClean="0">
                <a:solidFill>
                  <a:schemeClr val="bg2"/>
                </a:solidFill>
                <a:effectLst/>
              </a:rPr>
              <a:t>termokamerou TESTO 880</a:t>
            </a:r>
            <a:endParaRPr lang="cs-CZ" altLang="cs-CZ" sz="4000" b="1" u="sng" dirty="0">
              <a:solidFill>
                <a:schemeClr val="bg2"/>
              </a:solidFill>
              <a:effectLst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512" y="1052736"/>
            <a:ext cx="8856984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5600" indent="-355600">
              <a:spcBef>
                <a:spcPct val="2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</a:rPr>
              <a:t>5.	nastavení termokamery </a:t>
            </a:r>
            <a:endParaRPr lang="cs-CZ" altLang="cs-CZ" sz="2000" b="1" dirty="0">
              <a:solidFill>
                <a:schemeClr val="bg2"/>
              </a:solidFill>
            </a:endParaRPr>
          </a:p>
          <a:p>
            <a:pPr marL="355600" indent="-355600">
              <a:spcBef>
                <a:spcPct val="2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</a:rPr>
              <a:t>*	emisivita - hliník (0,04), beton (0,93), dřevo (0,94), plast (0,94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), cihla (0,93), dlažba (0,93), chladič-černě eloxovaný (0,98), měď (0,04), ocel (0,52) + okolní teplota (zejména pro nízké emisivity)</a:t>
            </a:r>
          </a:p>
          <a:p>
            <a:pPr marL="355600" indent="-355600">
              <a:spcBef>
                <a:spcPct val="2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</a:rPr>
              <a:t>* 	paleta pro nastavení obrazu (zpravidla kov)</a:t>
            </a:r>
          </a:p>
          <a:p>
            <a:pPr marL="355600" indent="-355600">
              <a:spcBef>
                <a:spcPct val="2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</a:rPr>
              <a:t>*	paměťová karta</a:t>
            </a:r>
          </a:p>
          <a:p>
            <a:pPr marL="355600" indent="-355600">
              <a:spcBef>
                <a:spcPct val="2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</a:rPr>
              <a:t>*	tovární nastavení</a:t>
            </a:r>
            <a:endParaRPr lang="cs-CZ" altLang="cs-CZ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5888"/>
            <a:ext cx="8784976" cy="865187"/>
          </a:xfrm>
        </p:spPr>
        <p:txBody>
          <a:bodyPr/>
          <a:lstStyle/>
          <a:p>
            <a:r>
              <a:rPr lang="cs-CZ" altLang="cs-CZ" sz="4000" b="1" u="sng" dirty="0" smtClean="0">
                <a:solidFill>
                  <a:schemeClr val="bg2"/>
                </a:solidFill>
                <a:effectLst/>
              </a:rPr>
              <a:t>Měření s termokamerou</a:t>
            </a:r>
            <a:endParaRPr lang="cs-CZ" altLang="cs-CZ" sz="4000" b="1" u="sng" dirty="0">
              <a:solidFill>
                <a:schemeClr val="bg2"/>
              </a:solidFill>
              <a:effectLst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512" y="1052736"/>
            <a:ext cx="885698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5600" indent="-355600">
              <a:spcBef>
                <a:spcPct val="2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</a:rPr>
              <a:t>1	dopadající záření na měřený objekt, část záření se odrazí do kamery</a:t>
            </a:r>
          </a:p>
          <a:p>
            <a:pPr marL="355600" indent="-355600">
              <a:spcBef>
                <a:spcPct val="2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</a:rPr>
              <a:t>2	měřený objekt, který vyzařuje energii</a:t>
            </a:r>
          </a:p>
          <a:p>
            <a:pPr marL="355600" indent="-355600">
              <a:spcBef>
                <a:spcPct val="2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</a:rPr>
              <a:t>3	atmosféra, teplota okolí</a:t>
            </a:r>
          </a:p>
          <a:p>
            <a:pPr marL="355600" indent="-355600">
              <a:spcBef>
                <a:spcPct val="2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</a:rPr>
              <a:t>W	výkon záření</a:t>
            </a:r>
          </a:p>
          <a:p>
            <a:pPr marL="355600" indent="-355600">
              <a:spcBef>
                <a:spcPct val="2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	emisivita měřeného objektu</a:t>
            </a:r>
          </a:p>
          <a:p>
            <a:pPr marL="355600" indent="-355600">
              <a:spcBef>
                <a:spcPct val="2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	propustnost atmosféry </a:t>
            </a:r>
            <a:endParaRPr lang="cs-CZ" altLang="cs-CZ" sz="2000" b="1" dirty="0" smtClean="0">
              <a:solidFill>
                <a:schemeClr val="bg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33415" t="38317" r="12840" b="29199"/>
          <a:stretch/>
        </p:blipFill>
        <p:spPr>
          <a:xfrm>
            <a:off x="1187624" y="3429000"/>
            <a:ext cx="655272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5888"/>
            <a:ext cx="8784976" cy="1440904"/>
          </a:xfrm>
        </p:spPr>
        <p:txBody>
          <a:bodyPr/>
          <a:lstStyle/>
          <a:p>
            <a:r>
              <a:rPr lang="cs-CZ" altLang="cs-CZ" sz="3600" b="1" u="sng" dirty="0" smtClean="0">
                <a:solidFill>
                  <a:schemeClr val="bg2"/>
                </a:solidFill>
                <a:effectLst/>
              </a:rPr>
              <a:t>Vliv okolí a emisivity při různé teplotě objektu za normálních podmínek</a:t>
            </a:r>
            <a:endParaRPr lang="cs-CZ" altLang="cs-CZ" sz="3600" b="1" u="sng" dirty="0">
              <a:solidFill>
                <a:schemeClr val="bg2"/>
              </a:solidFill>
              <a:effectLst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87016" y="1700808"/>
            <a:ext cx="885698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5600" indent="-355600">
              <a:spcBef>
                <a:spcPct val="2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</a:rPr>
              <a:t>Pro přesné odečtení teploty objektu jsou třeba parametry:</a:t>
            </a:r>
          </a:p>
          <a:p>
            <a:pPr marL="182563" indent="-182563">
              <a:spcBef>
                <a:spcPts val="0"/>
              </a:spcBef>
            </a:pPr>
            <a:r>
              <a:rPr lang="cs-CZ" altLang="cs-CZ" sz="2000" b="1" dirty="0" smtClean="0">
                <a:solidFill>
                  <a:schemeClr val="bg2"/>
                </a:solidFill>
              </a:rPr>
              <a:t>-	emisivita objektu - ta je dána materiálem, barvou, …</a:t>
            </a:r>
          </a:p>
          <a:p>
            <a:pPr marL="182563" indent="-182563">
              <a:spcBef>
                <a:spcPts val="0"/>
              </a:spcBef>
            </a:pPr>
            <a:r>
              <a:rPr lang="cs-CZ" altLang="cs-CZ" sz="2000" b="1" dirty="0" smtClean="0">
                <a:solidFill>
                  <a:schemeClr val="bg2"/>
                </a:solidFill>
              </a:rPr>
              <a:t>-	relativní vlhkost</a:t>
            </a:r>
          </a:p>
          <a:p>
            <a:pPr marL="182563" indent="-182563">
              <a:spcBef>
                <a:spcPts val="0"/>
              </a:spcBef>
            </a:pPr>
            <a:r>
              <a:rPr lang="cs-CZ" altLang="cs-CZ" sz="2000" b="1" dirty="0" smtClean="0">
                <a:solidFill>
                  <a:schemeClr val="bg2"/>
                </a:solidFill>
              </a:rPr>
              <a:t>-	okolní teplota  </a:t>
            </a:r>
          </a:p>
          <a:p>
            <a:pPr marL="182563" indent="-182563">
              <a:spcBef>
                <a:spcPts val="0"/>
              </a:spcBef>
            </a:pPr>
            <a:r>
              <a:rPr lang="cs-CZ" altLang="cs-CZ" sz="2000" b="1" dirty="0" smtClean="0">
                <a:solidFill>
                  <a:schemeClr val="bg2"/>
                </a:solidFill>
              </a:rPr>
              <a:t>-	odražená okolní teplota od objektu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34846" t="37652" r="10227" b="20693"/>
          <a:stretch/>
        </p:blipFill>
        <p:spPr>
          <a:xfrm>
            <a:off x="4289045" y="3573016"/>
            <a:ext cx="4747451" cy="2880320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9512" y="3458109"/>
            <a:ext cx="4104456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</a:rPr>
              <a:t>Vliv (podíl) některých parametrů na záření objektu při různé emisivitě objektu (0,6 a 0,8) a při teplotě 20</a:t>
            </a:r>
            <a:r>
              <a:rPr lang="cs-CZ" altLang="cs-CZ" sz="2000" b="1" baseline="30000" dirty="0" smtClean="0">
                <a:solidFill>
                  <a:schemeClr val="bg2"/>
                </a:solidFill>
              </a:rPr>
              <a:t>0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C</a:t>
            </a:r>
          </a:p>
          <a:p>
            <a:pPr>
              <a:spcBef>
                <a:spcPct val="20000"/>
              </a:spcBef>
              <a:tabLst>
                <a:tab pos="182563" algn="l"/>
                <a:tab pos="1608138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</a:rPr>
              <a:t>-	</a:t>
            </a:r>
            <a:r>
              <a:rPr lang="cs-CZ" altLang="cs-CZ" sz="2000" b="1" dirty="0" err="1" smtClean="0">
                <a:solidFill>
                  <a:schemeClr val="bg2"/>
                </a:solidFill>
              </a:rPr>
              <a:t>Atm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 - atmosférické záření</a:t>
            </a:r>
          </a:p>
          <a:p>
            <a:pPr>
              <a:spcBef>
                <a:spcPct val="20000"/>
              </a:spcBef>
              <a:tabLst>
                <a:tab pos="182563" algn="l"/>
                <a:tab pos="1608138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</a:rPr>
              <a:t>-	</a:t>
            </a:r>
            <a:r>
              <a:rPr lang="cs-CZ" altLang="cs-CZ" sz="2000" b="1" dirty="0" err="1" smtClean="0">
                <a:solidFill>
                  <a:schemeClr val="bg2"/>
                </a:solidFill>
              </a:rPr>
              <a:t>Refl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 - odražené záření</a:t>
            </a:r>
          </a:p>
          <a:p>
            <a:pPr>
              <a:spcBef>
                <a:spcPct val="20000"/>
              </a:spcBef>
              <a:tabLst>
                <a:tab pos="182563" algn="l"/>
                <a:tab pos="1608138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</a:rPr>
              <a:t>-	</a:t>
            </a:r>
            <a:r>
              <a:rPr lang="cs-CZ" altLang="cs-CZ" sz="2000" b="1" dirty="0" err="1" smtClean="0">
                <a:solidFill>
                  <a:schemeClr val="bg2"/>
                </a:solidFill>
              </a:rPr>
              <a:t>Obj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 - záření objektu</a:t>
            </a:r>
          </a:p>
        </p:txBody>
      </p:sp>
    </p:spTree>
    <p:extLst>
      <p:ext uri="{BB962C8B-B14F-4D97-AF65-F5344CB8AC3E}">
        <p14:creationId xmlns:p14="http://schemas.microsoft.com/office/powerpoint/2010/main" val="171281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67544" y="-18615"/>
            <a:ext cx="799288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>
              <a:solidFill>
                <a:srgbClr val="002060"/>
              </a:solidFill>
            </a:endParaRPr>
          </a:p>
          <a:p>
            <a:pPr>
              <a:tabLst>
                <a:tab pos="3052763" algn="l"/>
                <a:tab pos="5029200" algn="l"/>
              </a:tabLst>
            </a:pPr>
            <a:r>
              <a:rPr lang="cs-CZ" sz="1600" dirty="0">
                <a:solidFill>
                  <a:srgbClr val="002060"/>
                </a:solidFill>
              </a:rPr>
              <a:t>materiál	teplota	emisivita</a:t>
            </a:r>
          </a:p>
          <a:p>
            <a:pPr>
              <a:tabLst>
                <a:tab pos="3052763" algn="l"/>
                <a:tab pos="5029200" algn="l"/>
              </a:tabLst>
            </a:pPr>
            <a:r>
              <a:rPr lang="cs-CZ" sz="1600" dirty="0">
                <a:solidFill>
                  <a:srgbClr val="002060"/>
                </a:solidFill>
              </a:rPr>
              <a:t>bronz leštěný	50	0,1</a:t>
            </a:r>
          </a:p>
          <a:p>
            <a:pPr>
              <a:tabLst>
                <a:tab pos="3052763" algn="l"/>
                <a:tab pos="5029200" algn="l"/>
              </a:tabLst>
            </a:pPr>
            <a:r>
              <a:rPr lang="cs-CZ" sz="1600" dirty="0">
                <a:solidFill>
                  <a:srgbClr val="002060"/>
                </a:solidFill>
              </a:rPr>
              <a:t>bronz leštěný	200	0,03</a:t>
            </a:r>
          </a:p>
          <a:p>
            <a:pPr>
              <a:tabLst>
                <a:tab pos="3052763" algn="l"/>
                <a:tab pos="5029200" algn="l"/>
              </a:tabLst>
            </a:pPr>
            <a:r>
              <a:rPr lang="cs-CZ" sz="1600" dirty="0">
                <a:solidFill>
                  <a:srgbClr val="002060"/>
                </a:solidFill>
              </a:rPr>
              <a:t>bronz oxidovaný	100	0,61</a:t>
            </a:r>
          </a:p>
          <a:p>
            <a:pPr>
              <a:tabLst>
                <a:tab pos="3052763" algn="l"/>
                <a:tab pos="5029200" algn="l"/>
              </a:tabLst>
            </a:pPr>
            <a:r>
              <a:rPr lang="cs-CZ" sz="1600" dirty="0">
                <a:solidFill>
                  <a:srgbClr val="002060"/>
                </a:solidFill>
              </a:rPr>
              <a:t>cihla červená hrubá	100	0,93</a:t>
            </a:r>
          </a:p>
          <a:p>
            <a:pPr>
              <a:tabLst>
                <a:tab pos="3052763" algn="l"/>
                <a:tab pos="5029200" algn="l"/>
              </a:tabLst>
            </a:pPr>
            <a:r>
              <a:rPr lang="cs-CZ" sz="1600" dirty="0">
                <a:solidFill>
                  <a:srgbClr val="002060"/>
                </a:solidFill>
              </a:rPr>
              <a:t>cihla šamotová	20	0,85</a:t>
            </a:r>
          </a:p>
          <a:p>
            <a:pPr>
              <a:tabLst>
                <a:tab pos="3052763" algn="l"/>
                <a:tab pos="5029200" algn="l"/>
              </a:tabLst>
            </a:pPr>
            <a:r>
              <a:rPr lang="cs-CZ" sz="1600" dirty="0">
                <a:solidFill>
                  <a:srgbClr val="002060"/>
                </a:solidFill>
              </a:rPr>
              <a:t>cihla šamotová	1000	0,75</a:t>
            </a:r>
          </a:p>
          <a:p>
            <a:pPr>
              <a:tabLst>
                <a:tab pos="3052763" algn="l"/>
                <a:tab pos="5029200" algn="l"/>
              </a:tabLst>
            </a:pPr>
            <a:r>
              <a:rPr lang="cs-CZ" sz="1600" dirty="0">
                <a:solidFill>
                  <a:srgbClr val="002060"/>
                </a:solidFill>
              </a:rPr>
              <a:t>omítnutá zeď	20	0,94</a:t>
            </a:r>
          </a:p>
          <a:p>
            <a:pPr>
              <a:tabLst>
                <a:tab pos="3052763" algn="l"/>
                <a:tab pos="5029200" algn="l"/>
              </a:tabLst>
            </a:pPr>
            <a:r>
              <a:rPr lang="cs-CZ" sz="1600" dirty="0">
                <a:solidFill>
                  <a:srgbClr val="002060"/>
                </a:solidFill>
              </a:rPr>
              <a:t>dlaždice, glazovaná	17	0,94</a:t>
            </a:r>
          </a:p>
          <a:p>
            <a:pPr>
              <a:tabLst>
                <a:tab pos="3052763" algn="l"/>
                <a:tab pos="5029200" algn="l"/>
              </a:tabLst>
            </a:pPr>
            <a:r>
              <a:rPr lang="cs-CZ" sz="1600" dirty="0">
                <a:solidFill>
                  <a:srgbClr val="002060"/>
                </a:solidFill>
              </a:rPr>
              <a:t>dřevo bílé, navlhlé	20	0,9</a:t>
            </a:r>
          </a:p>
          <a:p>
            <a:pPr>
              <a:tabLst>
                <a:tab pos="3052763" algn="l"/>
                <a:tab pos="5029200" algn="l"/>
              </a:tabLst>
            </a:pPr>
            <a:r>
              <a:rPr lang="cs-CZ" sz="1600" dirty="0">
                <a:solidFill>
                  <a:srgbClr val="002060"/>
                </a:solidFill>
              </a:rPr>
              <a:t>ebonit		0,89</a:t>
            </a:r>
          </a:p>
          <a:p>
            <a:pPr>
              <a:tabLst>
                <a:tab pos="3052763" algn="l"/>
                <a:tab pos="5029200" algn="l"/>
              </a:tabLst>
            </a:pPr>
            <a:r>
              <a:rPr lang="cs-CZ" sz="1600" dirty="0">
                <a:solidFill>
                  <a:srgbClr val="002060"/>
                </a:solidFill>
              </a:rPr>
              <a:t>hliník, leštěný plát	100	0,05</a:t>
            </a:r>
          </a:p>
          <a:p>
            <a:pPr>
              <a:tabLst>
                <a:tab pos="3052763" algn="l"/>
                <a:tab pos="5029200" algn="l"/>
              </a:tabLst>
            </a:pPr>
            <a:r>
              <a:rPr lang="cs-CZ" sz="1600" dirty="0">
                <a:solidFill>
                  <a:srgbClr val="002060"/>
                </a:solidFill>
              </a:rPr>
              <a:t>kůže, lidská	32	0,98</a:t>
            </a:r>
          </a:p>
          <a:p>
            <a:pPr>
              <a:tabLst>
                <a:tab pos="3052763" algn="l"/>
                <a:tab pos="5029200" algn="l"/>
              </a:tabLst>
            </a:pPr>
            <a:r>
              <a:rPr lang="cs-CZ" sz="1600" dirty="0">
                <a:solidFill>
                  <a:srgbClr val="002060"/>
                </a:solidFill>
              </a:rPr>
              <a:t>měď, leštěná	100	0,03</a:t>
            </a:r>
          </a:p>
          <a:p>
            <a:pPr>
              <a:tabLst>
                <a:tab pos="3052763" algn="l"/>
                <a:tab pos="5029200" algn="l"/>
              </a:tabLst>
            </a:pPr>
            <a:r>
              <a:rPr lang="cs-CZ" sz="1600" dirty="0">
                <a:solidFill>
                  <a:srgbClr val="002060"/>
                </a:solidFill>
              </a:rPr>
              <a:t>měď, oxidovaná	50	0,6-0,7</a:t>
            </a:r>
          </a:p>
          <a:p>
            <a:pPr>
              <a:tabLst>
                <a:tab pos="3052763" algn="l"/>
                <a:tab pos="5029200" algn="l"/>
              </a:tabLst>
            </a:pPr>
            <a:r>
              <a:rPr lang="cs-CZ" sz="1600" dirty="0">
                <a:solidFill>
                  <a:srgbClr val="002060"/>
                </a:solidFill>
              </a:rPr>
              <a:t>nerezová ocel, leštěná	700	0,7</a:t>
            </a:r>
          </a:p>
          <a:p>
            <a:pPr>
              <a:tabLst>
                <a:tab pos="3052763" algn="l"/>
                <a:tab pos="5029200" algn="l"/>
              </a:tabLst>
            </a:pPr>
            <a:r>
              <a:rPr lang="cs-CZ" sz="1600" dirty="0">
                <a:solidFill>
                  <a:srgbClr val="002060"/>
                </a:solidFill>
              </a:rPr>
              <a:t>nikl, drát	200 – 1200	0,1 – 0,2</a:t>
            </a:r>
          </a:p>
          <a:p>
            <a:pPr>
              <a:tabLst>
                <a:tab pos="3052763" algn="l"/>
                <a:tab pos="5029200" algn="l"/>
              </a:tabLst>
            </a:pPr>
            <a:r>
              <a:rPr lang="cs-CZ" sz="1600" dirty="0">
                <a:solidFill>
                  <a:srgbClr val="002060"/>
                </a:solidFill>
              </a:rPr>
              <a:t>olovo, lesklé	250	0,08</a:t>
            </a:r>
          </a:p>
          <a:p>
            <a:pPr>
              <a:tabLst>
                <a:tab pos="3052763" algn="l"/>
                <a:tab pos="5029200" algn="l"/>
              </a:tabLst>
            </a:pPr>
            <a:r>
              <a:rPr lang="cs-CZ" sz="1600" dirty="0">
                <a:solidFill>
                  <a:srgbClr val="002060"/>
                </a:solidFill>
              </a:rPr>
              <a:t>omítka, nehlazená	20	0,91</a:t>
            </a:r>
          </a:p>
          <a:p>
            <a:pPr>
              <a:tabLst>
                <a:tab pos="3052763" algn="l"/>
                <a:tab pos="5029200" algn="l"/>
              </a:tabLst>
            </a:pPr>
            <a:r>
              <a:rPr lang="cs-CZ" sz="1600" dirty="0">
                <a:solidFill>
                  <a:srgbClr val="002060"/>
                </a:solidFill>
              </a:rPr>
              <a:t>papír, bílý	20	0,7 – 0,9</a:t>
            </a:r>
          </a:p>
          <a:p>
            <a:pPr>
              <a:tabLst>
                <a:tab pos="3052763" algn="l"/>
                <a:tab pos="5029200" algn="l"/>
              </a:tabLst>
            </a:pPr>
            <a:r>
              <a:rPr lang="cs-CZ" sz="1600" dirty="0">
                <a:solidFill>
                  <a:srgbClr val="002060"/>
                </a:solidFill>
              </a:rPr>
              <a:t>písek	20	0,9</a:t>
            </a:r>
          </a:p>
          <a:p>
            <a:pPr>
              <a:tabLst>
                <a:tab pos="3052763" algn="l"/>
                <a:tab pos="5029200" algn="l"/>
              </a:tabLst>
            </a:pPr>
            <a:r>
              <a:rPr lang="cs-CZ" sz="1600" dirty="0">
                <a:solidFill>
                  <a:srgbClr val="002060"/>
                </a:solidFill>
              </a:rPr>
              <a:t>pryž, měkká, šedá, hrubá	20	0,95</a:t>
            </a:r>
          </a:p>
          <a:p>
            <a:pPr>
              <a:tabLst>
                <a:tab pos="3052763" algn="l"/>
                <a:tab pos="5029200" algn="l"/>
              </a:tabLst>
            </a:pPr>
            <a:r>
              <a:rPr lang="cs-CZ" sz="1600" dirty="0">
                <a:solidFill>
                  <a:srgbClr val="002060"/>
                </a:solidFill>
              </a:rPr>
              <a:t>půda, nasycená vodou	20	0,95</a:t>
            </a:r>
          </a:p>
          <a:p>
            <a:pPr>
              <a:tabLst>
                <a:tab pos="3052763" algn="l"/>
                <a:tab pos="5029200" algn="l"/>
              </a:tabLst>
            </a:pPr>
            <a:r>
              <a:rPr lang="cs-CZ" sz="1600" dirty="0">
                <a:solidFill>
                  <a:srgbClr val="002060"/>
                </a:solidFill>
              </a:rPr>
              <a:t>voda, led	0-20	0,96</a:t>
            </a:r>
          </a:p>
          <a:p>
            <a:pPr>
              <a:tabLst>
                <a:tab pos="3052763" algn="l"/>
                <a:tab pos="5029200" algn="l"/>
              </a:tabLst>
            </a:pPr>
            <a:r>
              <a:rPr lang="cs-CZ" sz="1600" dirty="0">
                <a:solidFill>
                  <a:srgbClr val="002060"/>
                </a:solidFill>
              </a:rPr>
              <a:t>železo, odlitek oxidovaný	38	0,63</a:t>
            </a:r>
          </a:p>
          <a:p>
            <a:pPr>
              <a:tabLst>
                <a:tab pos="3052763" algn="l"/>
                <a:tab pos="5029200" algn="l"/>
              </a:tabLst>
            </a:pPr>
            <a:r>
              <a:rPr lang="cs-CZ" sz="1600" dirty="0">
                <a:solidFill>
                  <a:srgbClr val="002060"/>
                </a:solidFill>
              </a:rPr>
              <a:t>železo, odlitek oxidovaný	538	0,76</a:t>
            </a:r>
          </a:p>
        </p:txBody>
      </p:sp>
    </p:spTree>
    <p:extLst>
      <p:ext uri="{BB962C8B-B14F-4D97-AF65-F5344CB8AC3E}">
        <p14:creationId xmlns:p14="http://schemas.microsoft.com/office/powerpoint/2010/main" val="312916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cs-CZ" altLang="cs-CZ" b="1" u="sng" dirty="0" smtClean="0">
                <a:solidFill>
                  <a:schemeClr val="bg2"/>
                </a:solidFill>
                <a:effectLst/>
              </a:rPr>
              <a:t>Teorie termografie</a:t>
            </a:r>
            <a:endParaRPr lang="cs-CZ" altLang="cs-CZ" b="1" u="sng" dirty="0">
              <a:solidFill>
                <a:schemeClr val="bg2"/>
              </a:solidFill>
              <a:effectLst/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79512" y="921302"/>
            <a:ext cx="87849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</a:rPr>
              <a:t>Elektromagnetické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záření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je rozděleno podle vlnových délek do pásem. 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</a:rPr>
              <a:t>Infračervený přenos je ohraničen pásmem (0,75 - 100) </a:t>
            </a:r>
            <a:r>
              <a:rPr lang="cs-CZ" altLang="cs-CZ" sz="2000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m.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Termografie využívá pásma (2 - 13) m  </a:t>
            </a:r>
            <a:endParaRPr lang="cs-CZ" altLang="cs-CZ" sz="2000" b="1" dirty="0" smtClean="0">
              <a:solidFill>
                <a:schemeClr val="bg2"/>
              </a:solidFill>
              <a:sym typeface="Symbol" panose="05050102010706020507" pitchFamily="18" charset="2"/>
            </a:endParaRPr>
          </a:p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Termokamera měří ve svém zorném poli dlouhovlnné infračervené záření</a:t>
            </a:r>
            <a:endParaRPr lang="cs-CZ" altLang="cs-CZ" sz="2000" b="1" dirty="0">
              <a:solidFill>
                <a:schemeClr val="bg2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35068" t="28793" r="13770" b="29125"/>
          <a:stretch/>
        </p:blipFill>
        <p:spPr>
          <a:xfrm>
            <a:off x="1646645" y="2564904"/>
            <a:ext cx="6237723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/>
          <a:lstStyle/>
          <a:p>
            <a:r>
              <a:rPr lang="cs-CZ" altLang="cs-CZ" sz="4000" b="1" u="sng">
                <a:solidFill>
                  <a:schemeClr val="bg2"/>
                </a:solidFill>
              </a:rPr>
              <a:t>Materiály</a:t>
            </a: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785225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251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251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251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251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251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251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251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251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251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</a:rPr>
              <a:t>	materiály k </a:t>
            </a:r>
            <a:r>
              <a:rPr lang="cs-CZ" altLang="cs-CZ" b="1" dirty="0" err="1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</a:rPr>
              <a:t>termokameře</a:t>
            </a:r>
            <a:r>
              <a:rPr lang="cs-CZ" altLang="cs-CZ" b="1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cs-CZ" altLang="cs-CZ" b="1" dirty="0" err="1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</a:rPr>
              <a:t>Flir</a:t>
            </a:r>
            <a:r>
              <a:rPr lang="cs-CZ" altLang="cs-CZ" b="1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</a:rPr>
              <a:t> i7</a:t>
            </a:r>
          </a:p>
          <a:p>
            <a:r>
              <a:rPr lang="cs-CZ" altLang="cs-CZ" b="1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</a:rPr>
              <a:t>FLIR	Uživatelská příručka</a:t>
            </a:r>
            <a:r>
              <a:rPr lang="cs-CZ" altLang="cs-CZ" b="1" dirty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</a:rPr>
              <a:t>	</a:t>
            </a:r>
            <a:endParaRPr lang="cs-CZ" altLang="cs-CZ" b="1" dirty="0" smtClean="0">
              <a:solidFill>
                <a:schemeClr val="accent4">
                  <a:lumMod val="10000"/>
                </a:schemeClr>
              </a:solidFill>
              <a:latin typeface="Verdana" panose="020B0604030504040204" pitchFamily="34" charset="0"/>
            </a:endParaRPr>
          </a:p>
          <a:p>
            <a:r>
              <a:rPr lang="cs-CZ" altLang="cs-CZ" b="1" dirty="0" smtClean="0">
                <a:solidFill>
                  <a:schemeClr val="accent4">
                    <a:lumMod val="10000"/>
                  </a:schemeClr>
                </a:solidFill>
                <a:latin typeface="Verdana" panose="020B0604030504040204" pitchFamily="34" charset="0"/>
              </a:rPr>
              <a:t>Jan Sova	Základy práce s termokamerou</a:t>
            </a:r>
            <a:endParaRPr lang="cs-CZ" altLang="cs-CZ" b="1" dirty="0">
              <a:solidFill>
                <a:schemeClr val="accent4">
                  <a:lumMod val="10000"/>
                </a:schemeClr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5888"/>
            <a:ext cx="8784976" cy="865187"/>
          </a:xfrm>
        </p:spPr>
        <p:txBody>
          <a:bodyPr/>
          <a:lstStyle/>
          <a:p>
            <a:r>
              <a:rPr lang="cs-CZ" altLang="cs-CZ" sz="4000" b="1" u="sng" dirty="0" smtClean="0">
                <a:solidFill>
                  <a:schemeClr val="bg2"/>
                </a:solidFill>
                <a:effectLst/>
              </a:rPr>
              <a:t>Radiace absolutně černého tělesa</a:t>
            </a:r>
            <a:endParaRPr lang="cs-CZ" altLang="cs-CZ" sz="4000" b="1" u="sng" dirty="0">
              <a:solidFill>
                <a:schemeClr val="bg2"/>
              </a:solidFill>
              <a:effectLst/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79512" y="1125538"/>
            <a:ext cx="8784976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 u="sng" dirty="0" smtClean="0">
                <a:solidFill>
                  <a:schemeClr val="bg2"/>
                </a:solidFill>
              </a:rPr>
              <a:t>Absolutně černé těleso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 je objekt, který pohlcuje veškeré záření, které na něj dopadá. Toto těleso je schopné stejné množství záření emitovat (</a:t>
            </a:r>
            <a:r>
              <a:rPr lang="cs-CZ" altLang="cs-CZ" sz="2000" b="1" dirty="0" err="1" smtClean="0">
                <a:solidFill>
                  <a:schemeClr val="bg2"/>
                </a:solidFill>
              </a:rPr>
              <a:t>Kirchhoffův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 zákon).</a:t>
            </a:r>
          </a:p>
          <a:p>
            <a:pPr>
              <a:spcBef>
                <a:spcPct val="20000"/>
              </a:spcBef>
            </a:pPr>
            <a:r>
              <a:rPr lang="cs-CZ" altLang="cs-CZ" sz="2000" b="1" u="sng" dirty="0" smtClean="0">
                <a:solidFill>
                  <a:schemeClr val="bg2"/>
                </a:solidFill>
              </a:rPr>
              <a:t>Představa absolutně černého tělesa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- úzkou štěrbinou proniká do tělesa záření, vlivem několika odrazů se postupně pohltí </a:t>
            </a:r>
            <a:r>
              <a:rPr lang="cs-CZ" altLang="cs-CZ" sz="2000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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 štěrbina se jeví jako absolutně černé těleso (viz obr.).  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</a:rPr>
              <a:t>Od teploty 525</a:t>
            </a:r>
            <a:r>
              <a:rPr lang="cs-CZ" altLang="cs-CZ" sz="2000" b="1" baseline="30000" dirty="0" smtClean="0">
                <a:solidFill>
                  <a:schemeClr val="bg2"/>
                </a:solidFill>
              </a:rPr>
              <a:t>0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C začíná být zdroj viditelný (viditelné spektrum) </a:t>
            </a:r>
            <a:endParaRPr lang="cs-CZ" altLang="cs-CZ" sz="2000" b="1" dirty="0">
              <a:solidFill>
                <a:schemeClr val="bg2"/>
              </a:solidFill>
            </a:endParaRPr>
          </a:p>
        </p:txBody>
      </p:sp>
      <p:pic>
        <p:nvPicPr>
          <p:cNvPr id="1026" name="Picture 2" descr="http://www.gymhol.cz/projekt/fyzika/13_act/13_act_soubory/image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86194"/>
            <a:ext cx="3390735" cy="218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589349"/>
            <a:ext cx="5400600" cy="315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0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5888"/>
            <a:ext cx="8784976" cy="865187"/>
          </a:xfrm>
        </p:spPr>
        <p:txBody>
          <a:bodyPr/>
          <a:lstStyle/>
          <a:p>
            <a:r>
              <a:rPr lang="cs-CZ" altLang="cs-CZ" sz="4000" b="1" u="sng" dirty="0" smtClean="0">
                <a:solidFill>
                  <a:schemeClr val="bg2"/>
                </a:solidFill>
                <a:effectLst/>
              </a:rPr>
              <a:t>Radiace absolutně černého tělesa</a:t>
            </a:r>
            <a:endParaRPr lang="cs-CZ" altLang="cs-CZ" sz="4000" b="1" u="sng" dirty="0">
              <a:solidFill>
                <a:schemeClr val="bg2"/>
              </a:solidFill>
              <a:effectLst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2485" t="22883" r="40348" b="32817"/>
          <a:stretch/>
        </p:blipFill>
        <p:spPr>
          <a:xfrm>
            <a:off x="217612" y="908720"/>
            <a:ext cx="4498404" cy="5867955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644008" y="1484784"/>
            <a:ext cx="432048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</a:rPr>
              <a:t>Vyzařovací zákon, na ose y spektrální hustota vyzařování na  logaritmické stupnice</a:t>
            </a:r>
          </a:p>
          <a:p>
            <a:pPr>
              <a:spcBef>
                <a:spcPct val="20000"/>
              </a:spcBef>
            </a:pPr>
            <a:r>
              <a:rPr lang="cs-CZ" altLang="cs-CZ" sz="2000" b="1" u="sng" dirty="0" smtClean="0">
                <a:solidFill>
                  <a:schemeClr val="bg2"/>
                </a:solidFill>
              </a:rPr>
              <a:t>Závěr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 - s rostoucí teplotou se mění hodnota maximální vlnové délky </a:t>
            </a:r>
            <a:r>
              <a:rPr lang="cs-CZ" altLang="cs-CZ" sz="2000" b="1" dirty="0" smtClean="0">
                <a:solidFill>
                  <a:schemeClr val="bg2"/>
                </a:solidFill>
                <a:sym typeface="Symbol" panose="05050102010706020507" pitchFamily="18" charset="2"/>
              </a:rPr>
              <a:t> mění se převažující barva záření. </a:t>
            </a:r>
            <a:endParaRPr lang="cs-CZ" altLang="cs-CZ" sz="2000" b="1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5888"/>
            <a:ext cx="8784976" cy="1440904"/>
          </a:xfrm>
        </p:spPr>
        <p:txBody>
          <a:bodyPr/>
          <a:lstStyle/>
          <a:p>
            <a:r>
              <a:rPr lang="cs-CZ" altLang="cs-CZ" sz="3600" b="1" u="sng" dirty="0" smtClean="0">
                <a:solidFill>
                  <a:schemeClr val="bg2"/>
                </a:solidFill>
                <a:effectLst/>
              </a:rPr>
              <a:t>Základní pojmy</a:t>
            </a:r>
            <a:endParaRPr lang="cs-CZ" altLang="cs-CZ" sz="3600" b="1" u="sng" dirty="0">
              <a:solidFill>
                <a:schemeClr val="bg2"/>
              </a:solidFill>
              <a:effectLst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4300" y="1412776"/>
            <a:ext cx="8856984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6213" indent="-176213">
              <a:spcBef>
                <a:spcPct val="20000"/>
              </a:spcBef>
            </a:pPr>
            <a:r>
              <a:rPr lang="cs-CZ" altLang="cs-CZ" sz="2000" b="1" u="sng" dirty="0" smtClean="0">
                <a:solidFill>
                  <a:schemeClr val="bg2"/>
                </a:solidFill>
              </a:rPr>
              <a:t>Emisivita (e)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- j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e </a:t>
            </a:r>
            <a:r>
              <a:rPr lang="cs-CZ" altLang="cs-CZ" sz="2000" b="1" dirty="0">
                <a:solidFill>
                  <a:schemeClr val="bg2"/>
                </a:solidFill>
              </a:rPr>
              <a:t>měřítkem schopnosti materiálu pohlcovat a tedy i vyzařovat infračervené záření.</a:t>
            </a:r>
          </a:p>
          <a:p>
            <a:pPr marL="176213" indent="-176213"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•	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závisí </a:t>
            </a:r>
            <a:r>
              <a:rPr lang="cs-CZ" altLang="cs-CZ" sz="2000" b="1" dirty="0">
                <a:solidFill>
                  <a:schemeClr val="bg2"/>
                </a:solidFill>
              </a:rPr>
              <a:t>na charakteru povrchu materiálu a, u některých materiálů, také na teplotě měřeného tělesa.</a:t>
            </a:r>
          </a:p>
          <a:p>
            <a:pPr marL="176213" indent="-176213"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•	Maximální emisivita: </a:t>
            </a:r>
            <a:r>
              <a:rPr lang="el-GR" altLang="cs-CZ" sz="2000" b="1" dirty="0">
                <a:solidFill>
                  <a:schemeClr val="bg2"/>
                </a:solidFill>
              </a:rPr>
              <a:t>ε  = 1 ( ≅ 100%) (</a:t>
            </a:r>
            <a:r>
              <a:rPr lang="cs-CZ" altLang="cs-CZ" sz="2000" b="1" dirty="0">
                <a:solidFill>
                  <a:schemeClr val="bg2"/>
                </a:solidFill>
              </a:rPr>
              <a:t>Černé těleso)</a:t>
            </a:r>
          </a:p>
          <a:p>
            <a:pPr marL="176213" indent="-176213">
              <a:spcBef>
                <a:spcPct val="2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</a:rPr>
              <a:t>	Případ </a:t>
            </a:r>
            <a:r>
              <a:rPr lang="el-GR" altLang="cs-CZ" sz="2000" b="1" dirty="0">
                <a:solidFill>
                  <a:schemeClr val="bg2"/>
                </a:solidFill>
              </a:rPr>
              <a:t>ε= 1 </a:t>
            </a:r>
            <a:r>
              <a:rPr lang="cs-CZ" altLang="cs-CZ" sz="2000" b="1" dirty="0">
                <a:solidFill>
                  <a:schemeClr val="bg2"/>
                </a:solidFill>
              </a:rPr>
              <a:t>je ideálním stavem a ve skutečnosti nikdy nenastane.</a:t>
            </a:r>
          </a:p>
          <a:p>
            <a:pPr marL="176213" indent="-176213"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•	Reálná tělesa: </a:t>
            </a:r>
            <a:r>
              <a:rPr lang="el-GR" altLang="cs-CZ" sz="2000" b="1" dirty="0">
                <a:solidFill>
                  <a:schemeClr val="bg2"/>
                </a:solidFill>
              </a:rPr>
              <a:t>ε &lt; 1, </a:t>
            </a:r>
            <a:r>
              <a:rPr lang="cs-CZ" altLang="cs-CZ" sz="2000" b="1" dirty="0">
                <a:solidFill>
                  <a:schemeClr val="bg2"/>
                </a:solidFill>
              </a:rPr>
              <a:t>neboť reálná tělesa záření zároveň odrážejí a </a:t>
            </a:r>
            <a:r>
              <a:rPr lang="cs-CZ" altLang="cs-CZ" sz="2000" b="1" dirty="0" err="1">
                <a:solidFill>
                  <a:schemeClr val="bg2"/>
                </a:solidFill>
              </a:rPr>
              <a:t>eventuelně</a:t>
            </a:r>
            <a:r>
              <a:rPr lang="cs-CZ" altLang="cs-CZ" sz="2000" b="1" dirty="0">
                <a:solidFill>
                  <a:schemeClr val="bg2"/>
                </a:solidFill>
              </a:rPr>
              <a:t> přenášejí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.</a:t>
            </a:r>
          </a:p>
          <a:p>
            <a:pPr marL="176213" indent="-176213">
              <a:spcBef>
                <a:spcPct val="2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</a:rPr>
              <a:t>•</a:t>
            </a:r>
            <a:r>
              <a:rPr lang="cs-CZ" altLang="cs-CZ" sz="2000" b="1" dirty="0">
                <a:solidFill>
                  <a:schemeClr val="bg2"/>
                </a:solidFill>
              </a:rPr>
              <a:t>	Mnoho nekovových materiálů (např. PVC, beton, organické látky) mají vysokou, na teplotě nezávislou emisivitu (</a:t>
            </a:r>
            <a:r>
              <a:rPr lang="el-GR" altLang="cs-CZ" sz="2000" b="1" dirty="0">
                <a:solidFill>
                  <a:schemeClr val="bg2"/>
                </a:solidFill>
              </a:rPr>
              <a:t>ε ≈ 0,8–0,95) </a:t>
            </a:r>
            <a:r>
              <a:rPr lang="cs-CZ" altLang="cs-CZ" sz="2000" b="1" dirty="0">
                <a:solidFill>
                  <a:schemeClr val="bg2"/>
                </a:solidFill>
              </a:rPr>
              <a:t>v dlouhovlnném spektru infračerveného záření.</a:t>
            </a:r>
          </a:p>
          <a:p>
            <a:pPr marL="176213" indent="-176213"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•	Kovy, především s hladkými povrchy, mají nízkou, teplotně závislou emisivitu.</a:t>
            </a:r>
          </a:p>
          <a:p>
            <a:pPr marL="176213" indent="-176213"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•	</a:t>
            </a:r>
            <a:r>
              <a:rPr lang="el-GR" altLang="cs-CZ" sz="2000" b="1" dirty="0">
                <a:solidFill>
                  <a:schemeClr val="bg2"/>
                </a:solidFill>
              </a:rPr>
              <a:t>ε </a:t>
            </a:r>
            <a:r>
              <a:rPr lang="cs-CZ" altLang="cs-CZ" sz="2000" b="1" dirty="0">
                <a:solidFill>
                  <a:schemeClr val="bg2"/>
                </a:solidFill>
              </a:rPr>
              <a:t>je možné v </a:t>
            </a:r>
            <a:r>
              <a:rPr lang="cs-CZ" altLang="cs-CZ" sz="2000" b="1" dirty="0" err="1">
                <a:solidFill>
                  <a:schemeClr val="bg2"/>
                </a:solidFill>
              </a:rPr>
              <a:t>termokameře</a:t>
            </a:r>
            <a:r>
              <a:rPr lang="cs-CZ" altLang="cs-CZ" sz="2000" b="1" dirty="0">
                <a:solidFill>
                  <a:schemeClr val="bg2"/>
                </a:solidFill>
              </a:rPr>
              <a:t> nastavit manuálně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.</a:t>
            </a:r>
            <a:endParaRPr lang="cs-CZ" altLang="cs-CZ" sz="2000" b="1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5888"/>
            <a:ext cx="8784976" cy="720824"/>
          </a:xfrm>
        </p:spPr>
        <p:txBody>
          <a:bodyPr/>
          <a:lstStyle/>
          <a:p>
            <a:r>
              <a:rPr lang="cs-CZ" altLang="cs-CZ" sz="3600" b="1" u="sng" dirty="0" smtClean="0">
                <a:solidFill>
                  <a:schemeClr val="bg2"/>
                </a:solidFill>
                <a:effectLst/>
              </a:rPr>
              <a:t>Základní pojmy</a:t>
            </a:r>
            <a:endParaRPr lang="cs-CZ" altLang="cs-CZ" sz="3600" b="1" u="sng" dirty="0">
              <a:solidFill>
                <a:schemeClr val="bg2"/>
              </a:solidFill>
              <a:effectLst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512" y="924391"/>
            <a:ext cx="8856984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6213" indent="-176213">
              <a:spcBef>
                <a:spcPct val="20000"/>
              </a:spcBef>
            </a:pPr>
            <a:r>
              <a:rPr lang="cs-CZ" altLang="cs-CZ" sz="2000" b="1" u="sng" dirty="0" smtClean="0">
                <a:solidFill>
                  <a:schemeClr val="bg2"/>
                </a:solidFill>
              </a:rPr>
              <a:t>Reflexe </a:t>
            </a:r>
            <a:r>
              <a:rPr lang="cs-CZ" altLang="cs-CZ" sz="2000" b="1" u="sng" dirty="0">
                <a:solidFill>
                  <a:schemeClr val="bg2"/>
                </a:solidFill>
              </a:rPr>
              <a:t>(</a:t>
            </a:r>
            <a:r>
              <a:rPr lang="el-GR" altLang="cs-CZ" sz="2000" b="1" u="sng" dirty="0">
                <a:solidFill>
                  <a:schemeClr val="bg2"/>
                </a:solidFill>
              </a:rPr>
              <a:t>ρ) </a:t>
            </a:r>
            <a:r>
              <a:rPr lang="cs-CZ" altLang="cs-CZ" sz="2000" b="1" dirty="0">
                <a:solidFill>
                  <a:schemeClr val="bg2"/>
                </a:solidFill>
              </a:rPr>
              <a:t>je konstanta, specifická pro každý materiál, která udává schopnost tělesa odrážet záření.</a:t>
            </a:r>
          </a:p>
          <a:p>
            <a:pPr marL="176213" indent="-176213"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•	</a:t>
            </a:r>
            <a:r>
              <a:rPr lang="el-GR" altLang="cs-CZ" sz="2000" b="1" dirty="0">
                <a:solidFill>
                  <a:schemeClr val="bg2"/>
                </a:solidFill>
              </a:rPr>
              <a:t>ρ </a:t>
            </a:r>
            <a:r>
              <a:rPr lang="cs-CZ" altLang="cs-CZ" sz="2000" b="1" dirty="0">
                <a:solidFill>
                  <a:schemeClr val="bg2"/>
                </a:solidFill>
              </a:rPr>
              <a:t>závisí na charakteru povrchu materiálu a u některých materiálů, také na teplotě měřeného tělesa.</a:t>
            </a:r>
          </a:p>
          <a:p>
            <a:pPr marL="176213" indent="-176213"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•	Zpravidla odráží hladký, lesklý povrch záření mnohem lépe než hrubý a matný povrch stejného materiálu.</a:t>
            </a:r>
          </a:p>
          <a:p>
            <a:pPr marL="176213" indent="-176213"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•	Teplotu odraženého záření je možné v </a:t>
            </a:r>
            <a:r>
              <a:rPr lang="cs-CZ" altLang="cs-CZ" sz="2000" b="1" dirty="0" err="1">
                <a:solidFill>
                  <a:schemeClr val="bg2"/>
                </a:solidFill>
              </a:rPr>
              <a:t>termokameře</a:t>
            </a:r>
            <a:r>
              <a:rPr lang="cs-CZ" altLang="cs-CZ" sz="2000" b="1" dirty="0">
                <a:solidFill>
                  <a:schemeClr val="bg2"/>
                </a:solidFill>
              </a:rPr>
              <a:t> manuálně nastavit (RTC).</a:t>
            </a:r>
          </a:p>
          <a:p>
            <a:pPr marL="176213" indent="-176213"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•	RTC odpovídá v mnoha měřicích úlohách teplotě okolí. Tu je možné změřit např.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teploměrem</a:t>
            </a:r>
            <a:endParaRPr lang="cs-CZ" altLang="cs-CZ" sz="2000" b="1" dirty="0">
              <a:solidFill>
                <a:schemeClr val="bg2"/>
              </a:solidFill>
            </a:endParaRPr>
          </a:p>
          <a:p>
            <a:pPr marL="176213" indent="-176213">
              <a:spcBef>
                <a:spcPct val="2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</a:rPr>
              <a:t>•</a:t>
            </a:r>
            <a:r>
              <a:rPr lang="cs-CZ" altLang="cs-CZ" sz="2000" b="1" dirty="0">
                <a:solidFill>
                  <a:schemeClr val="bg2"/>
                </a:solidFill>
              </a:rPr>
              <a:t>	Úhel odrazu odraženého infračerveného záření je stejný jako úhel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dopadu</a:t>
            </a:r>
          </a:p>
          <a:p>
            <a:pPr marL="176213" indent="-176213">
              <a:spcBef>
                <a:spcPct val="20000"/>
              </a:spcBef>
            </a:pPr>
            <a:r>
              <a:rPr lang="cs-CZ" altLang="cs-CZ" sz="2000" b="1" u="sng" dirty="0">
                <a:solidFill>
                  <a:schemeClr val="bg2"/>
                </a:solidFill>
              </a:rPr>
              <a:t>Přenos – transmise (</a:t>
            </a:r>
            <a:r>
              <a:rPr lang="el-GR" altLang="cs-CZ" sz="2000" b="1" u="sng" dirty="0" smtClean="0">
                <a:solidFill>
                  <a:schemeClr val="bg2"/>
                </a:solidFill>
              </a:rPr>
              <a:t>τ) </a:t>
            </a:r>
            <a:r>
              <a:rPr lang="cs-CZ" altLang="cs-CZ" sz="2000" b="1" dirty="0">
                <a:solidFill>
                  <a:schemeClr val="bg2"/>
                </a:solidFill>
              </a:rPr>
              <a:t>je měřítkem schopnosti materiálu propouštět infračervené záření.</a:t>
            </a:r>
          </a:p>
          <a:p>
            <a:pPr marL="176213" indent="-176213"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•	</a:t>
            </a:r>
            <a:r>
              <a:rPr lang="el-GR" altLang="cs-CZ" sz="2000" b="1" dirty="0">
                <a:solidFill>
                  <a:schemeClr val="bg2"/>
                </a:solidFill>
              </a:rPr>
              <a:t>τ </a:t>
            </a:r>
            <a:r>
              <a:rPr lang="cs-CZ" altLang="cs-CZ" sz="2000" b="1" dirty="0">
                <a:solidFill>
                  <a:schemeClr val="bg2"/>
                </a:solidFill>
              </a:rPr>
              <a:t>závisí na druhu a tloušťce materiálu.</a:t>
            </a:r>
          </a:p>
          <a:p>
            <a:pPr marL="176213" indent="-176213"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•	Naprostá většina materiálů není pro dlouhovlnné infračervené zařízení průchozí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.</a:t>
            </a:r>
            <a:endParaRPr lang="cs-CZ" altLang="cs-CZ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8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5888"/>
            <a:ext cx="8784976" cy="720824"/>
          </a:xfrm>
        </p:spPr>
        <p:txBody>
          <a:bodyPr/>
          <a:lstStyle/>
          <a:p>
            <a:r>
              <a:rPr lang="cs-CZ" altLang="cs-CZ" sz="3600" b="1" u="sng" dirty="0" smtClean="0">
                <a:solidFill>
                  <a:schemeClr val="bg2"/>
                </a:solidFill>
                <a:effectLst/>
              </a:rPr>
              <a:t>Základní pojmy</a:t>
            </a:r>
            <a:endParaRPr lang="cs-CZ" altLang="cs-CZ" sz="3600" b="1" u="sng" dirty="0">
              <a:solidFill>
                <a:schemeClr val="bg2"/>
              </a:solidFill>
              <a:effectLst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512" y="924391"/>
            <a:ext cx="8856984" cy="516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5600" indent="-355600">
              <a:spcBef>
                <a:spcPct val="20000"/>
              </a:spcBef>
            </a:pPr>
            <a:r>
              <a:rPr lang="cs-CZ" altLang="cs-CZ" sz="2000" b="1" u="sng" dirty="0" err="1">
                <a:solidFill>
                  <a:schemeClr val="bg2"/>
                </a:solidFill>
              </a:rPr>
              <a:t>Kirchhofův</a:t>
            </a:r>
            <a:r>
              <a:rPr lang="cs-CZ" altLang="cs-CZ" sz="2000" b="1" u="sng" dirty="0">
                <a:solidFill>
                  <a:schemeClr val="bg2"/>
                </a:solidFill>
              </a:rPr>
              <a:t> zákon záření</a:t>
            </a:r>
          </a:p>
          <a:p>
            <a:pPr marL="355600" indent="-355600"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Infračervené záření, pohlcené termokamerou sestává z:</a:t>
            </a:r>
          </a:p>
          <a:p>
            <a:pPr marL="355600" indent="-355600"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•	měřeným objektem vyslaného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záření (hodnota, kterou požadujeme)</a:t>
            </a:r>
            <a:endParaRPr lang="cs-CZ" altLang="cs-CZ" sz="2000" b="1" dirty="0">
              <a:solidFill>
                <a:schemeClr val="bg2"/>
              </a:solidFill>
            </a:endParaRPr>
          </a:p>
          <a:p>
            <a:pPr marL="355600" indent="-355600"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•	odrazem záření ostatních těles v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okolí (musím vykompenzovat)</a:t>
            </a:r>
            <a:endParaRPr lang="cs-CZ" altLang="cs-CZ" sz="2000" b="1" dirty="0">
              <a:solidFill>
                <a:schemeClr val="bg2"/>
              </a:solidFill>
            </a:endParaRPr>
          </a:p>
          <a:p>
            <a:pPr marL="355600" indent="-355600"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•	prostupu záření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tělesem (zpravidla nemá vliv na měření)</a:t>
            </a:r>
            <a:endParaRPr lang="cs-CZ" altLang="cs-CZ" sz="2000" b="1" dirty="0">
              <a:solidFill>
                <a:schemeClr val="bg2"/>
              </a:solidFill>
            </a:endParaRPr>
          </a:p>
          <a:p>
            <a:pPr marL="355600" indent="-355600">
              <a:spcBef>
                <a:spcPct val="20000"/>
              </a:spcBef>
            </a:pPr>
            <a:r>
              <a:rPr lang="cs-CZ" altLang="cs-CZ" sz="2000" b="1" u="sng" dirty="0">
                <a:solidFill>
                  <a:schemeClr val="bg2"/>
                </a:solidFill>
              </a:rPr>
              <a:t>Součet těchto složek je vždy roven 1 ( ≅100%)</a:t>
            </a:r>
            <a:r>
              <a:rPr lang="cs-CZ" altLang="cs-CZ" sz="2000" b="1" dirty="0">
                <a:solidFill>
                  <a:schemeClr val="bg2"/>
                </a:solidFill>
              </a:rPr>
              <a:t>:</a:t>
            </a:r>
          </a:p>
          <a:p>
            <a:pPr marL="355600" indent="-355600" algn="ctr">
              <a:spcBef>
                <a:spcPct val="20000"/>
              </a:spcBef>
            </a:pPr>
            <a:r>
              <a:rPr lang="el-GR" altLang="cs-CZ" sz="2400" b="1" dirty="0" smtClean="0">
                <a:solidFill>
                  <a:schemeClr val="bg2"/>
                </a:solidFill>
              </a:rPr>
              <a:t>ε</a:t>
            </a:r>
            <a:r>
              <a:rPr lang="cs-CZ" altLang="cs-CZ" sz="2400" b="1" dirty="0" smtClean="0">
                <a:solidFill>
                  <a:schemeClr val="bg2"/>
                </a:solidFill>
              </a:rPr>
              <a:t> </a:t>
            </a:r>
            <a:r>
              <a:rPr lang="el-GR" altLang="cs-CZ" sz="2400" b="1" dirty="0" smtClean="0">
                <a:solidFill>
                  <a:schemeClr val="bg2"/>
                </a:solidFill>
              </a:rPr>
              <a:t>+</a:t>
            </a:r>
            <a:r>
              <a:rPr lang="cs-CZ" altLang="cs-CZ" sz="2400" b="1" dirty="0" smtClean="0">
                <a:solidFill>
                  <a:schemeClr val="bg2"/>
                </a:solidFill>
              </a:rPr>
              <a:t> </a:t>
            </a:r>
            <a:r>
              <a:rPr lang="el-GR" altLang="cs-CZ" sz="2400" b="1" dirty="0" smtClean="0">
                <a:solidFill>
                  <a:schemeClr val="bg2"/>
                </a:solidFill>
              </a:rPr>
              <a:t>ρ</a:t>
            </a:r>
            <a:r>
              <a:rPr lang="cs-CZ" altLang="cs-CZ" sz="2400" b="1" dirty="0" smtClean="0">
                <a:solidFill>
                  <a:schemeClr val="bg2"/>
                </a:solidFill>
              </a:rPr>
              <a:t> </a:t>
            </a:r>
            <a:r>
              <a:rPr lang="el-GR" altLang="cs-CZ" sz="2400" b="1" dirty="0" smtClean="0">
                <a:solidFill>
                  <a:schemeClr val="bg2"/>
                </a:solidFill>
              </a:rPr>
              <a:t>+</a:t>
            </a:r>
            <a:r>
              <a:rPr lang="cs-CZ" altLang="cs-CZ" sz="2400" b="1" dirty="0" smtClean="0">
                <a:solidFill>
                  <a:schemeClr val="bg2"/>
                </a:solidFill>
              </a:rPr>
              <a:t> </a:t>
            </a:r>
            <a:r>
              <a:rPr lang="el-GR" altLang="cs-CZ" sz="2400" b="1" dirty="0" smtClean="0">
                <a:solidFill>
                  <a:schemeClr val="bg2"/>
                </a:solidFill>
              </a:rPr>
              <a:t>τ</a:t>
            </a:r>
            <a:r>
              <a:rPr lang="cs-CZ" altLang="cs-CZ" sz="2400" b="1" dirty="0" smtClean="0">
                <a:solidFill>
                  <a:schemeClr val="bg2"/>
                </a:solidFill>
              </a:rPr>
              <a:t> </a:t>
            </a:r>
            <a:r>
              <a:rPr lang="el-GR" altLang="cs-CZ" sz="2400" b="1" dirty="0" smtClean="0">
                <a:solidFill>
                  <a:schemeClr val="bg2"/>
                </a:solidFill>
              </a:rPr>
              <a:t>=</a:t>
            </a:r>
            <a:r>
              <a:rPr lang="cs-CZ" altLang="cs-CZ" sz="2400" b="1" dirty="0" smtClean="0">
                <a:solidFill>
                  <a:schemeClr val="bg2"/>
                </a:solidFill>
              </a:rPr>
              <a:t> </a:t>
            </a:r>
            <a:r>
              <a:rPr lang="el-GR" altLang="cs-CZ" sz="2400" b="1" dirty="0" smtClean="0">
                <a:solidFill>
                  <a:schemeClr val="bg2"/>
                </a:solidFill>
              </a:rPr>
              <a:t>1</a:t>
            </a:r>
            <a:endParaRPr lang="el-GR" altLang="cs-CZ" sz="2400" b="1" dirty="0">
              <a:solidFill>
                <a:schemeClr val="bg2"/>
              </a:solidFill>
            </a:endParaRP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Neboť prostup v praxi nehraje žádnou roli, součinitel prostupu </a:t>
            </a:r>
            <a:r>
              <a:rPr lang="el-GR" altLang="cs-CZ" sz="2000" b="1" dirty="0">
                <a:solidFill>
                  <a:schemeClr val="bg2"/>
                </a:solidFill>
              </a:rPr>
              <a:t>τ </a:t>
            </a:r>
            <a:r>
              <a:rPr lang="cs-CZ" altLang="cs-CZ" sz="2000" b="1" dirty="0">
                <a:solidFill>
                  <a:schemeClr val="bg2"/>
                </a:solidFill>
              </a:rPr>
              <a:t>ve vzorci zanedbáme, zjednoduší se na</a:t>
            </a:r>
          </a:p>
          <a:p>
            <a:pPr marL="355600" indent="-355600" algn="ctr">
              <a:spcBef>
                <a:spcPct val="20000"/>
              </a:spcBef>
            </a:pPr>
            <a:r>
              <a:rPr lang="el-GR" altLang="cs-CZ" sz="2400" b="1" dirty="0" smtClean="0">
                <a:solidFill>
                  <a:schemeClr val="bg2"/>
                </a:solidFill>
              </a:rPr>
              <a:t>ε</a:t>
            </a:r>
            <a:r>
              <a:rPr lang="cs-CZ" altLang="cs-CZ" sz="2400" b="1" dirty="0" smtClean="0">
                <a:solidFill>
                  <a:schemeClr val="bg2"/>
                </a:solidFill>
              </a:rPr>
              <a:t> </a:t>
            </a:r>
            <a:r>
              <a:rPr lang="el-GR" altLang="cs-CZ" sz="2400" b="1" dirty="0" smtClean="0">
                <a:solidFill>
                  <a:schemeClr val="bg2"/>
                </a:solidFill>
              </a:rPr>
              <a:t>+</a:t>
            </a:r>
            <a:r>
              <a:rPr lang="cs-CZ" altLang="cs-CZ" sz="2400" b="1" dirty="0" smtClean="0">
                <a:solidFill>
                  <a:schemeClr val="bg2"/>
                </a:solidFill>
              </a:rPr>
              <a:t> </a:t>
            </a:r>
            <a:r>
              <a:rPr lang="el-GR" altLang="cs-CZ" sz="2400" b="1" dirty="0" smtClean="0">
                <a:solidFill>
                  <a:schemeClr val="bg2"/>
                </a:solidFill>
              </a:rPr>
              <a:t>ρ</a:t>
            </a:r>
            <a:r>
              <a:rPr lang="cs-CZ" altLang="cs-CZ" sz="2400" b="1" dirty="0" smtClean="0">
                <a:solidFill>
                  <a:schemeClr val="bg2"/>
                </a:solidFill>
              </a:rPr>
              <a:t> </a:t>
            </a:r>
            <a:r>
              <a:rPr lang="el-GR" altLang="cs-CZ" sz="2400" b="1" dirty="0" smtClean="0">
                <a:solidFill>
                  <a:schemeClr val="bg2"/>
                </a:solidFill>
              </a:rPr>
              <a:t>=</a:t>
            </a:r>
            <a:r>
              <a:rPr lang="cs-CZ" altLang="cs-CZ" sz="2400" b="1" dirty="0" smtClean="0">
                <a:solidFill>
                  <a:schemeClr val="bg2"/>
                </a:solidFill>
              </a:rPr>
              <a:t> </a:t>
            </a:r>
            <a:r>
              <a:rPr lang="el-GR" altLang="cs-CZ" sz="2400" b="1" dirty="0" smtClean="0">
                <a:solidFill>
                  <a:schemeClr val="bg2"/>
                </a:solidFill>
              </a:rPr>
              <a:t>1</a:t>
            </a:r>
            <a:endParaRPr lang="el-GR" altLang="cs-CZ" sz="2400" b="1" dirty="0">
              <a:solidFill>
                <a:schemeClr val="bg2"/>
              </a:solidFill>
            </a:endParaRP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Pro termografii to znamená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: 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</a:rPr>
              <a:t>čím </a:t>
            </a:r>
            <a:r>
              <a:rPr lang="cs-CZ" altLang="cs-CZ" sz="2000" b="1" dirty="0">
                <a:solidFill>
                  <a:schemeClr val="bg2"/>
                </a:solidFill>
              </a:rPr>
              <a:t>je nižší emisivita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, tím </a:t>
            </a:r>
            <a:r>
              <a:rPr lang="cs-CZ" altLang="cs-CZ" sz="2000" b="1" dirty="0">
                <a:solidFill>
                  <a:schemeClr val="bg2"/>
                </a:solidFill>
              </a:rPr>
              <a:t>je vyšší podíl odraženého záření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, tím </a:t>
            </a:r>
            <a:r>
              <a:rPr lang="cs-CZ" altLang="cs-CZ" sz="2000" b="1" dirty="0">
                <a:solidFill>
                  <a:schemeClr val="bg2"/>
                </a:solidFill>
              </a:rPr>
              <a:t>obtížnější je přesné měření teploty a tím důležitější je přesné nastavení kompenzace odražené teploty (RTC).</a:t>
            </a:r>
          </a:p>
        </p:txBody>
      </p:sp>
    </p:spTree>
    <p:extLst>
      <p:ext uri="{BB962C8B-B14F-4D97-AF65-F5344CB8AC3E}">
        <p14:creationId xmlns:p14="http://schemas.microsoft.com/office/powerpoint/2010/main" val="274190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5888"/>
            <a:ext cx="8784976" cy="720824"/>
          </a:xfrm>
        </p:spPr>
        <p:txBody>
          <a:bodyPr/>
          <a:lstStyle/>
          <a:p>
            <a:r>
              <a:rPr lang="cs-CZ" altLang="cs-CZ" sz="3600" b="1" u="sng" dirty="0" smtClean="0">
                <a:solidFill>
                  <a:schemeClr val="bg2"/>
                </a:solidFill>
                <a:effectLst/>
              </a:rPr>
              <a:t>Základní pojmy</a:t>
            </a:r>
            <a:endParaRPr lang="cs-CZ" altLang="cs-CZ" sz="3600" b="1" u="sng" dirty="0">
              <a:solidFill>
                <a:schemeClr val="bg2"/>
              </a:solidFill>
              <a:effectLst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512" y="924391"/>
            <a:ext cx="8856984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5600" indent="-355600">
              <a:spcBef>
                <a:spcPct val="20000"/>
              </a:spcBef>
            </a:pPr>
            <a:r>
              <a:rPr lang="cs-CZ" altLang="cs-CZ" sz="2000" b="1" u="sng" dirty="0">
                <a:solidFill>
                  <a:schemeClr val="bg2"/>
                </a:solidFill>
              </a:rPr>
              <a:t>Souvislost mezi emisí a </a:t>
            </a:r>
            <a:r>
              <a:rPr lang="cs-CZ" altLang="cs-CZ" sz="2000" b="1" u="sng" dirty="0" smtClean="0">
                <a:solidFill>
                  <a:schemeClr val="bg2"/>
                </a:solidFill>
              </a:rPr>
              <a:t>reflexí (možnosti)</a:t>
            </a:r>
            <a:endParaRPr lang="cs-CZ" altLang="cs-CZ" sz="2000" b="1" u="sng" dirty="0">
              <a:solidFill>
                <a:schemeClr val="bg2"/>
              </a:solidFill>
            </a:endParaRPr>
          </a:p>
          <a:p>
            <a:pPr marL="355600" indent="-355600"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1. </a:t>
            </a:r>
            <a:r>
              <a:rPr lang="cs-CZ" altLang="cs-CZ" sz="2000" b="1" u="sng" dirty="0">
                <a:solidFill>
                  <a:schemeClr val="bg2"/>
                </a:solidFill>
              </a:rPr>
              <a:t>Měřené objekty s vysokou emisivitou (</a:t>
            </a:r>
            <a:r>
              <a:rPr lang="el-GR" altLang="cs-CZ" sz="2000" b="1" u="sng" dirty="0">
                <a:solidFill>
                  <a:schemeClr val="bg2"/>
                </a:solidFill>
              </a:rPr>
              <a:t>ε ≥ 0,8)</a:t>
            </a:r>
            <a:r>
              <a:rPr lang="el-GR" altLang="cs-CZ" sz="2000" b="1" dirty="0">
                <a:solidFill>
                  <a:schemeClr val="bg2"/>
                </a:solidFill>
              </a:rPr>
              <a:t>:</a:t>
            </a:r>
          </a:p>
          <a:p>
            <a:pPr marL="355600" indent="-355600">
              <a:spcBef>
                <a:spcPct val="20000"/>
              </a:spcBef>
            </a:pPr>
            <a:r>
              <a:rPr lang="el-GR" altLang="cs-CZ" sz="2000" b="1" dirty="0">
                <a:solidFill>
                  <a:schemeClr val="bg2"/>
                </a:solidFill>
              </a:rPr>
              <a:t>•	</a:t>
            </a:r>
            <a:r>
              <a:rPr lang="cs-CZ" altLang="cs-CZ" sz="2000" b="1" dirty="0">
                <a:solidFill>
                  <a:schemeClr val="bg2"/>
                </a:solidFill>
              </a:rPr>
              <a:t>Mají nízkou odraznost (</a:t>
            </a:r>
            <a:r>
              <a:rPr lang="el-GR" altLang="cs-CZ" sz="2000" b="1" dirty="0">
                <a:solidFill>
                  <a:schemeClr val="bg2"/>
                </a:solidFill>
              </a:rPr>
              <a:t>ρ):ρ = 1 -ε.</a:t>
            </a:r>
          </a:p>
          <a:p>
            <a:pPr marL="355600" indent="-355600">
              <a:spcBef>
                <a:spcPct val="20000"/>
              </a:spcBef>
            </a:pPr>
            <a:r>
              <a:rPr lang="el-GR" altLang="cs-CZ" sz="2000" b="1" dirty="0">
                <a:solidFill>
                  <a:schemeClr val="bg2"/>
                </a:solidFill>
              </a:rPr>
              <a:t>•	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Požadovanou teplotu lze </a:t>
            </a:r>
            <a:r>
              <a:rPr lang="cs-CZ" altLang="cs-CZ" sz="2000" b="1" dirty="0">
                <a:solidFill>
                  <a:schemeClr val="bg2"/>
                </a:solidFill>
              </a:rPr>
              <a:t>velice dobře měřit pomocí termokamery.</a:t>
            </a:r>
          </a:p>
          <a:p>
            <a:pPr marL="355600" indent="-355600"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2. </a:t>
            </a:r>
            <a:r>
              <a:rPr lang="cs-CZ" altLang="cs-CZ" sz="2000" b="1" u="sng" dirty="0">
                <a:solidFill>
                  <a:schemeClr val="bg2"/>
                </a:solidFill>
              </a:rPr>
              <a:t>Měřené objekty se střední emisivitou (0,8 &lt;</a:t>
            </a:r>
            <a:r>
              <a:rPr lang="el-GR" altLang="cs-CZ" sz="2000" b="1" u="sng" dirty="0">
                <a:solidFill>
                  <a:schemeClr val="bg2"/>
                </a:solidFill>
              </a:rPr>
              <a:t>ε &lt; 0,6):</a:t>
            </a:r>
          </a:p>
          <a:p>
            <a:pPr marL="355600" indent="-355600">
              <a:spcBef>
                <a:spcPct val="20000"/>
              </a:spcBef>
            </a:pPr>
            <a:r>
              <a:rPr lang="el-GR" altLang="cs-CZ" sz="2000" b="1" dirty="0">
                <a:solidFill>
                  <a:schemeClr val="bg2"/>
                </a:solidFill>
              </a:rPr>
              <a:t>•	</a:t>
            </a:r>
            <a:r>
              <a:rPr lang="cs-CZ" altLang="cs-CZ" sz="2000" b="1" dirty="0">
                <a:solidFill>
                  <a:schemeClr val="bg2"/>
                </a:solidFill>
              </a:rPr>
              <a:t>Mají střední odraznost (</a:t>
            </a:r>
            <a:r>
              <a:rPr lang="el-GR" altLang="cs-CZ" sz="2000" b="1" dirty="0">
                <a:solidFill>
                  <a:schemeClr val="bg2"/>
                </a:solidFill>
              </a:rPr>
              <a:t>ρ):ρ = 1 -ε.</a:t>
            </a:r>
          </a:p>
          <a:p>
            <a:pPr marL="355600" indent="-355600">
              <a:spcBef>
                <a:spcPct val="20000"/>
              </a:spcBef>
            </a:pPr>
            <a:r>
              <a:rPr lang="el-GR" altLang="cs-CZ" sz="2000" b="1" dirty="0">
                <a:solidFill>
                  <a:schemeClr val="bg2"/>
                </a:solidFill>
              </a:rPr>
              <a:t>•	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Požadovanou teplotu lze dobře </a:t>
            </a:r>
            <a:r>
              <a:rPr lang="cs-CZ" altLang="cs-CZ" sz="2000" b="1" dirty="0">
                <a:solidFill>
                  <a:schemeClr val="bg2"/>
                </a:solidFill>
              </a:rPr>
              <a:t>měřit pomocí termokamery. Pouze je nutné precizní nastavení emisivity a kompenzace odražené teploty.</a:t>
            </a:r>
          </a:p>
          <a:p>
            <a:pPr marL="355600" indent="-355600"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3. </a:t>
            </a:r>
            <a:r>
              <a:rPr lang="cs-CZ" altLang="cs-CZ" sz="2000" b="1" u="sng" dirty="0">
                <a:solidFill>
                  <a:schemeClr val="bg2"/>
                </a:solidFill>
              </a:rPr>
              <a:t>Měřené objekty s nízkou emisivitou (e &lt; 0,6)</a:t>
            </a:r>
          </a:p>
          <a:p>
            <a:pPr marL="355600" indent="-355600"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•	Mají vysokou odraznost (</a:t>
            </a:r>
            <a:r>
              <a:rPr lang="el-GR" altLang="cs-CZ" sz="2000" b="1" dirty="0">
                <a:solidFill>
                  <a:schemeClr val="bg2"/>
                </a:solidFill>
              </a:rPr>
              <a:t>ρ):ρ = 1 – ε</a:t>
            </a:r>
          </a:p>
          <a:p>
            <a:pPr marL="355600" indent="-355600">
              <a:spcBef>
                <a:spcPct val="20000"/>
              </a:spcBef>
            </a:pPr>
            <a:r>
              <a:rPr lang="el-GR" altLang="cs-CZ" sz="2000" b="1" dirty="0">
                <a:solidFill>
                  <a:schemeClr val="bg2"/>
                </a:solidFill>
              </a:rPr>
              <a:t>•	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Požadovanou teplotu je </a:t>
            </a:r>
            <a:r>
              <a:rPr lang="cs-CZ" altLang="cs-CZ" sz="2000" b="1" dirty="0">
                <a:solidFill>
                  <a:schemeClr val="bg2"/>
                </a:solidFill>
              </a:rPr>
              <a:t>pomocí termokamery možné, ale naměřené hodnoty je potřeba posuzovat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s rezervou.</a:t>
            </a:r>
            <a:endParaRPr lang="cs-CZ" altLang="cs-CZ" sz="2000" b="1" dirty="0">
              <a:solidFill>
                <a:schemeClr val="bg2"/>
              </a:solidFill>
            </a:endParaRPr>
          </a:p>
          <a:p>
            <a:pPr marL="355600" indent="-355600"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•	Je nezbytné správně nastavit kompenzaci odraženého záření, neboť to má velký vliv na výpočet teploty.</a:t>
            </a:r>
          </a:p>
          <a:p>
            <a:pPr>
              <a:spcBef>
                <a:spcPct val="20000"/>
              </a:spcBef>
            </a:pPr>
            <a:r>
              <a:rPr lang="cs-CZ" altLang="cs-CZ" sz="2000" b="1" u="sng" dirty="0">
                <a:solidFill>
                  <a:schemeClr val="bg2"/>
                </a:solidFill>
              </a:rPr>
              <a:t>Zvláště v případě velkých teplotních rozdílů mezi měřeným objektem a jeho okolím je správné nastavení emisivity extrémně důležité</a:t>
            </a:r>
            <a:r>
              <a:rPr lang="cs-CZ" altLang="cs-CZ" sz="2000" b="1" dirty="0">
                <a:solidFill>
                  <a:schemeClr val="bg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336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37849" y="3834914"/>
            <a:ext cx="885698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5600" indent="-355600">
              <a:spcBef>
                <a:spcPct val="2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</a:rPr>
              <a:t>2</a:t>
            </a:r>
            <a:r>
              <a:rPr lang="cs-CZ" altLang="cs-CZ" sz="2000" b="1" dirty="0">
                <a:solidFill>
                  <a:schemeClr val="bg2"/>
                </a:solidFill>
              </a:rPr>
              <a:t>. Pokud je teplota měřeného objektu nižší než teplota okolí </a:t>
            </a:r>
            <a:endParaRPr lang="cs-CZ" altLang="cs-CZ" sz="2000" b="1" dirty="0" smtClean="0">
              <a:solidFill>
                <a:schemeClr val="bg2"/>
              </a:solidFill>
            </a:endParaRPr>
          </a:p>
          <a:p>
            <a:pPr marL="265113" indent="-265113">
              <a:spcBef>
                <a:spcPct val="2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</a:rPr>
              <a:t>•</a:t>
            </a:r>
            <a:r>
              <a:rPr lang="cs-CZ" altLang="cs-CZ" sz="2000" b="1" dirty="0">
                <a:solidFill>
                  <a:schemeClr val="bg2"/>
                </a:solidFill>
              </a:rPr>
              <a:t>	Příliš vysoko nastavená emisivita způsobí, že je hodnota teploty příliš vysoká (viz. kamera 2).</a:t>
            </a:r>
          </a:p>
          <a:p>
            <a:pPr marL="265113" indent="-265113"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•	Příliš nízko nastavená emisivita způsobí, že je hodnota teploty příliš nízká (viz. kamera 1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).</a:t>
            </a:r>
            <a:endParaRPr lang="cs-CZ" altLang="cs-CZ" sz="2000" b="1" dirty="0">
              <a:solidFill>
                <a:schemeClr val="bg2"/>
              </a:solidFill>
            </a:endParaRPr>
          </a:p>
        </p:txBody>
      </p:sp>
      <p:pic>
        <p:nvPicPr>
          <p:cNvPr id="4" name="Obrázek 3" descr="https://www.termokamery-testo.cz/wp-content/uploads/2015/10/Zaklady-termografie-2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45" y="116632"/>
            <a:ext cx="3528392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34997" y="463312"/>
            <a:ext cx="520149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5600" indent="-355600"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1. Pokud je teplota měřeného objektu vyšší 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než teplota okolí </a:t>
            </a:r>
          </a:p>
          <a:p>
            <a:pPr marL="355600" indent="-355600">
              <a:spcBef>
                <a:spcPct val="2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</a:rPr>
              <a:t>•</a:t>
            </a:r>
            <a:r>
              <a:rPr lang="cs-CZ" altLang="cs-CZ" sz="2000" b="1" dirty="0">
                <a:solidFill>
                  <a:schemeClr val="bg2"/>
                </a:solidFill>
              </a:rPr>
              <a:t>	Příliš vysoko nastavená emisivita způsobí, že je hodnota teploty příliš nízká (viz. kamera 2).</a:t>
            </a:r>
          </a:p>
          <a:p>
            <a:pPr marL="355600" indent="-355600">
              <a:spcBef>
                <a:spcPct val="20000"/>
              </a:spcBef>
            </a:pPr>
            <a:r>
              <a:rPr lang="cs-CZ" altLang="cs-CZ" sz="2000" b="1" dirty="0">
                <a:solidFill>
                  <a:schemeClr val="bg2"/>
                </a:solidFill>
              </a:rPr>
              <a:t>•	Příliš nízko nastavená emisivita způsobí, že je hodnota teploty příliš vysoká (viz. kamera 1</a:t>
            </a:r>
            <a:r>
              <a:rPr lang="cs-CZ" altLang="cs-CZ" sz="2000" b="1" dirty="0" smtClean="0">
                <a:solidFill>
                  <a:schemeClr val="bg2"/>
                </a:solidFill>
              </a:rPr>
              <a:t>).</a:t>
            </a:r>
            <a:endParaRPr lang="cs-CZ" altLang="cs-CZ" sz="2000" b="1" dirty="0">
              <a:solidFill>
                <a:schemeClr val="bg2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4016" y="5725705"/>
            <a:ext cx="87484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78238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57625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037013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216400"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6736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1308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5880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045200" fontAlgn="base">
              <a:spcBef>
                <a:spcPct val="0"/>
              </a:spcBef>
              <a:spcAft>
                <a:spcPct val="0"/>
              </a:spcAft>
              <a:tabLst>
                <a:tab pos="1608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tabLst/>
            </a:pPr>
            <a:r>
              <a:rPr lang="cs-CZ" altLang="cs-CZ" sz="2000" b="1" dirty="0" smtClean="0">
                <a:solidFill>
                  <a:schemeClr val="bg2"/>
                </a:solidFill>
              </a:rPr>
              <a:t>Pozor</a:t>
            </a:r>
            <a:r>
              <a:rPr lang="cs-CZ" altLang="cs-CZ" sz="2000" b="1" dirty="0">
                <a:solidFill>
                  <a:schemeClr val="bg2"/>
                </a:solidFill>
              </a:rPr>
              <a:t>: Čím je větší rozdíl mezi teplotou měřeného objektu od teploty okolí a čím menší je emisivita, tím větší bude chyba měření. Tato chyba se při chybně nastavené emisivitě ještě zvětšuje.</a:t>
            </a:r>
          </a:p>
        </p:txBody>
      </p:sp>
    </p:spTree>
    <p:extLst>
      <p:ext uri="{BB962C8B-B14F-4D97-AF65-F5344CB8AC3E}">
        <p14:creationId xmlns:p14="http://schemas.microsoft.com/office/powerpoint/2010/main" val="268534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Zeměkoule">
  <a:themeElements>
    <a:clrScheme name="Vlastní 18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C00000"/>
      </a:hlink>
      <a:folHlink>
        <a:srgbClr val="FF0000"/>
      </a:folHlink>
    </a:clrScheme>
    <a:fontScheme name="Zeměkou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2"/>
          </a:solidFill>
          <a:prstDash val="solid"/>
          <a:round/>
          <a:headEnd type="none" w="lg" len="lg"/>
          <a:tailEnd type="stealth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2"/>
          </a:solidFill>
          <a:prstDash val="solid"/>
          <a:round/>
          <a:headEnd type="none" w="lg" len="lg"/>
          <a:tailEnd type="stealth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Zeměkoul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7047</TotalTime>
  <Words>1944</Words>
  <Application>Microsoft Office PowerPoint</Application>
  <PresentationFormat>Předvádění na obrazovce (4:3)</PresentationFormat>
  <Paragraphs>174</Paragraphs>
  <Slides>20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Symbol</vt:lpstr>
      <vt:lpstr>Verdana</vt:lpstr>
      <vt:lpstr>Wingdings</vt:lpstr>
      <vt:lpstr>Zeměkoule</vt:lpstr>
      <vt:lpstr>Měření teploty termokamerou </vt:lpstr>
      <vt:lpstr>Teorie termografie</vt:lpstr>
      <vt:lpstr>Radiace absolutně černého tělesa</vt:lpstr>
      <vt:lpstr>Radiace absolutně černého tělesa</vt:lpstr>
      <vt:lpstr>Základní pojmy</vt:lpstr>
      <vt:lpstr>Základní pojmy</vt:lpstr>
      <vt:lpstr>Základní pojmy</vt:lpstr>
      <vt:lpstr>Základní pojmy</vt:lpstr>
      <vt:lpstr>Prezentace aplikace PowerPoint</vt:lpstr>
      <vt:lpstr>Měřené místo a vzdálenost</vt:lpstr>
      <vt:lpstr>Základní pojmy</vt:lpstr>
      <vt:lpstr>Základní pojmy</vt:lpstr>
      <vt:lpstr>Venkovní měření</vt:lpstr>
      <vt:lpstr>Venkovní měření</vt:lpstr>
      <vt:lpstr>Měření s termokamerou TESTO 880</vt:lpstr>
      <vt:lpstr>Měření s termokamerou TESTO 880</vt:lpstr>
      <vt:lpstr>Měření s termokamerou</vt:lpstr>
      <vt:lpstr>Vliv okolí a emisivity při různé teplotě objektu za normálních podmínek</vt:lpstr>
      <vt:lpstr>Prezentace aplikace PowerPoint</vt:lpstr>
      <vt:lpstr>Materiály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Světelná technika</dc:title>
  <dc:creator>pe</dc:creator>
  <cp:lastModifiedBy>Ivo Petricek</cp:lastModifiedBy>
  <cp:revision>413</cp:revision>
  <dcterms:created xsi:type="dcterms:W3CDTF">2008-08-11T06:50:55Z</dcterms:created>
  <dcterms:modified xsi:type="dcterms:W3CDTF">2021-01-02T13:13:56Z</dcterms:modified>
</cp:coreProperties>
</file>