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0"/>
  </p:notesMasterIdLst>
  <p:sldIdLst>
    <p:sldId id="256" r:id="rId2"/>
    <p:sldId id="276" r:id="rId3"/>
    <p:sldId id="277" r:id="rId4"/>
    <p:sldId id="278" r:id="rId5"/>
    <p:sldId id="257" r:id="rId6"/>
    <p:sldId id="258" r:id="rId7"/>
    <p:sldId id="313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311" r:id="rId17"/>
    <p:sldId id="287" r:id="rId18"/>
    <p:sldId id="312" r:id="rId19"/>
    <p:sldId id="288" r:id="rId20"/>
    <p:sldId id="289" r:id="rId21"/>
    <p:sldId id="290" r:id="rId22"/>
    <p:sldId id="309" r:id="rId23"/>
    <p:sldId id="31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3" r:id="rId34"/>
    <p:sldId id="304" r:id="rId35"/>
    <p:sldId id="305" r:id="rId36"/>
    <p:sldId id="306" r:id="rId37"/>
    <p:sldId id="307" r:id="rId38"/>
    <p:sldId id="308" r:id="rId3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6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CA94B-3AA5-4A62-A9FF-D45AB27CE9D3}" type="datetimeFigureOut">
              <a:rPr lang="cs-CZ" smtClean="0"/>
              <a:t>17.05.2023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126FF-E63C-4587-A40E-6DD1BEC24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68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26FF-E63C-4587-A40E-6DD1BEC2403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692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741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1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1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2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2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2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743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744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4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744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74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744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745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745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AFE2DC-FD92-4FFC-B255-2FFF1EC53132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F6AC5-818E-4B14-AC63-F4EE22CE56A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36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08CED-9B10-4951-AB3A-E66EC689AC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21145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E9148E3-38DC-4464-A490-4A4F5678692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934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C6B9E-D0A5-441C-9131-8B2B971F198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381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AFE78-8AAF-4CA7-92B5-B030208BF1F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741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5AED4-90B0-465E-92E0-ACE56136CC6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060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093F2-4F78-4DE4-A072-512457FC22A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207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B32E3-17AE-4FC7-83F4-FDE62F1BD52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2317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4BE9-2E2D-40CA-B6DB-571C29A30BA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108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7387C-B1A6-4F48-8247-80DB68D5DD2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087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CADA8-5E52-4A27-B96E-B787E7A2CD5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930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63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639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63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64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641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64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64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164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117EC360-E7A4-4486-8B26-ED9E165FF9D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4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000953o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8063"/>
            <a:ext cx="91440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081088"/>
          </a:xfrm>
          <a:solidFill>
            <a:srgbClr val="FFFF99">
              <a:alpha val="39999"/>
            </a:srgbClr>
          </a:solidFill>
        </p:spPr>
        <p:txBody>
          <a:bodyPr/>
          <a:lstStyle/>
          <a:p>
            <a:r>
              <a:rPr lang="cs-CZ" altLang="cs-CZ" sz="6000" b="1" u="sng" dirty="0">
                <a:solidFill>
                  <a:srgbClr val="FF0066"/>
                </a:solidFill>
                <a:effectLst/>
                <a:latin typeface="Comic Sans MS" panose="030F0702030302020204" pitchFamily="66" charset="0"/>
              </a:rPr>
              <a:t>Tepelné </a:t>
            </a:r>
            <a:r>
              <a:rPr lang="cs-CZ" altLang="cs-CZ" sz="6000" b="1" u="sng" dirty="0" smtClean="0">
                <a:solidFill>
                  <a:srgbClr val="FF0066"/>
                </a:solidFill>
                <a:effectLst/>
                <a:latin typeface="Comic Sans MS" panose="030F0702030302020204" pitchFamily="66" charset="0"/>
              </a:rPr>
              <a:t>čerpadlo</a:t>
            </a:r>
            <a:endParaRPr lang="cs-CZ" altLang="cs-CZ" sz="6000" b="1" u="sng" dirty="0">
              <a:solidFill>
                <a:srgbClr val="FF0066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062" name="Picture 7" descr="lo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762625"/>
            <a:ext cx="9088437" cy="10715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468313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Energetická bilance </a:t>
            </a:r>
          </a:p>
        </p:txBody>
      </p:sp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250825" y="981075"/>
            <a:ext cx="7921625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Energetická bilance je základním kritériem při určování výhodnosti TČ z pohledu investice, provozních nákladů a energetického zisku. </a:t>
            </a:r>
          </a:p>
        </p:txBody>
      </p:sp>
      <p:graphicFrame>
        <p:nvGraphicFramePr>
          <p:cNvPr id="80902" name="Object 6"/>
          <p:cNvGraphicFramePr>
            <a:graphicFrameLocks noGrp="1" noChangeAspect="1"/>
          </p:cNvGraphicFramePr>
          <p:nvPr>
            <p:ph/>
          </p:nvPr>
        </p:nvGraphicFramePr>
        <p:xfrm>
          <a:off x="107950" y="5249863"/>
          <a:ext cx="1908175" cy="156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7" name="Rovnice" r:id="rId3" imgW="558720" imgH="457200" progId="Equation.3">
                  <p:embed/>
                </p:oleObj>
              </mc:Choice>
              <mc:Fallback>
                <p:oleObj name="Rovnice" r:id="rId3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5249863"/>
                        <a:ext cx="1908175" cy="156368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2195513" y="5895975"/>
            <a:ext cx="6913562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611313" indent="-1611313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720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kde 	Q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TČ</a:t>
            </a:r>
            <a:r>
              <a:rPr lang="cs-CZ" altLang="cs-CZ" sz="2000" b="1" dirty="0">
                <a:solidFill>
                  <a:srgbClr val="000000"/>
                </a:solidFill>
              </a:rPr>
              <a:t>	je tepelný výkon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na výstupu TČ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	P</a:t>
            </a:r>
            <a:r>
              <a:rPr lang="cs-CZ" altLang="cs-CZ" sz="2000" b="1" baseline="-25000" dirty="0">
                <a:solidFill>
                  <a:srgbClr val="000000"/>
                </a:solidFill>
              </a:rPr>
              <a:t>TČ</a:t>
            </a:r>
            <a:r>
              <a:rPr lang="cs-CZ" altLang="cs-CZ" sz="2000" b="1" dirty="0">
                <a:solidFill>
                  <a:srgbClr val="000000"/>
                </a:solidFill>
              </a:rPr>
              <a:t>	elektrický příkon potřebný k provozu TČ</a:t>
            </a:r>
          </a:p>
        </p:txBody>
      </p:sp>
      <p:sp>
        <p:nvSpPr>
          <p:cNvPr id="80906" name="Text Box 10"/>
          <p:cNvSpPr txBox="1">
            <a:spLocks noChangeArrowheads="1"/>
          </p:cNvSpPr>
          <p:nvPr/>
        </p:nvSpPr>
        <p:spPr bwMode="auto">
          <a:xfrm>
            <a:off x="179388" y="2349500"/>
            <a:ext cx="8713787" cy="326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335213" indent="-2335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Vstupní energie</a:t>
            </a:r>
            <a:r>
              <a:rPr lang="cs-CZ" altLang="cs-CZ" sz="2200" b="1" dirty="0">
                <a:solidFill>
                  <a:srgbClr val="000000"/>
                </a:solidFill>
              </a:rPr>
              <a:t>	je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dána </a:t>
            </a:r>
            <a:r>
              <a:rPr lang="cs-CZ" altLang="cs-CZ" sz="2200" b="1" dirty="0">
                <a:solidFill>
                  <a:srgbClr val="000000"/>
                </a:solidFill>
              </a:rPr>
              <a:t>součtem energie odebrané z okolního prostředí (vzduch, voda, země) a elektrické energie dodané na pohon kompresoru (při zanedbání ztrát). 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Topný faktor</a:t>
            </a:r>
            <a:r>
              <a:rPr lang="cs-CZ" altLang="cs-CZ" sz="2200" b="1" dirty="0">
                <a:solidFill>
                  <a:srgbClr val="000000"/>
                </a:solidFill>
              </a:rPr>
              <a:t>	má podobný význam jako účinnost a určuje energetický zisk. </a:t>
            </a:r>
            <a:r>
              <a:rPr lang="cs-CZ" altLang="cs-CZ" sz="2200" b="1" u="sng" dirty="0">
                <a:solidFill>
                  <a:srgbClr val="000000"/>
                </a:solidFill>
              </a:rPr>
              <a:t>Patří mezi základní ukazatele tepelného čerpadla.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400" b="1" u="sng" dirty="0">
                <a:solidFill>
                  <a:srgbClr val="000000"/>
                </a:solidFill>
              </a:rPr>
              <a:t>Jak určit topný faktor ?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/>
        </p:nvSpPr>
        <p:spPr bwMode="auto">
          <a:xfrm>
            <a:off x="8388350" y="620713"/>
            <a:ext cx="431800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8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014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0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0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  <p:bldP spid="80904" grpId="0"/>
      <p:bldP spid="8090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2555875" y="115888"/>
            <a:ext cx="61420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Energetická bilance </a:t>
            </a:r>
          </a:p>
        </p:txBody>
      </p:sp>
      <p:graphicFrame>
        <p:nvGraphicFramePr>
          <p:cNvPr id="101380" name="Object 4"/>
          <p:cNvGraphicFramePr>
            <a:graphicFrameLocks noGrp="1" noChangeAspect="1"/>
          </p:cNvGraphicFramePr>
          <p:nvPr>
            <p:ph/>
          </p:nvPr>
        </p:nvGraphicFramePr>
        <p:xfrm>
          <a:off x="250825" y="476250"/>
          <a:ext cx="165735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91" name="Rovnice" r:id="rId3" imgW="558720" imgH="457200" progId="Equation.3">
                  <p:embed/>
                </p:oleObj>
              </mc:Choice>
              <mc:Fallback>
                <p:oleObj name="Rovnice" r:id="rId3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6250"/>
                        <a:ext cx="1657350" cy="13589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979613" y="1050925"/>
            <a:ext cx="5472112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Proč není topný faktor účinnost ?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V definici topného faktoru není vstupní energie okolního prostředí ! 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250825" y="4221163"/>
            <a:ext cx="8713788" cy="249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236788" indent="-2236788"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tabLst>
                <a:tab pos="20621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Topný faktor</a:t>
            </a:r>
            <a:r>
              <a:rPr lang="cs-CZ" altLang="cs-CZ" sz="2200" b="1">
                <a:solidFill>
                  <a:srgbClr val="000000"/>
                </a:solidFill>
              </a:rPr>
              <a:t>	*	udává, kolikrát je větší získaný výkon (získaná energie) proti vynaloženému výkonu (vynaložené elektrické energii) 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	*	nemusí být konstantní, závisí na rozdílu teplot na vstupní a výstupní straně TČ. 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	*	pohybuje se v rozmezí (2,5 – 5)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68313" y="2644775"/>
            <a:ext cx="8424862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Může být topný faktor větší než jedna ?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Abychom měli energetický zisk, pak musí být větší než jedna !</a:t>
            </a:r>
            <a:r>
              <a:rPr lang="cs-CZ" altLang="cs-CZ" sz="2800" b="1" u="sng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01384" name="Picture 8" descr="MC90043440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125538"/>
            <a:ext cx="1619250" cy="19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1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1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1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1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468313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Topný faktor (TF) </a:t>
            </a:r>
          </a:p>
        </p:txBody>
      </p:sp>
      <p:sp>
        <p:nvSpPr>
          <p:cNvPr id="84997" name="Text Box 5"/>
          <p:cNvSpPr txBox="1">
            <a:spLocks noChangeArrowheads="1"/>
          </p:cNvSpPr>
          <p:nvPr/>
        </p:nvSpPr>
        <p:spPr bwMode="auto">
          <a:xfrm>
            <a:off x="250825" y="1125538"/>
            <a:ext cx="8713788" cy="508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19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98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7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57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14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1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29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8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Velikost topného faktoru je rozhodující pro efektivitu TČ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Jak lze ovlivnit jeho velikost</a:t>
            </a:r>
            <a:r>
              <a:rPr lang="cs-CZ" altLang="cs-CZ" sz="2000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*	</a:t>
            </a:r>
            <a:r>
              <a:rPr lang="cs-CZ" altLang="cs-CZ" sz="2200" b="1" u="sng">
                <a:solidFill>
                  <a:srgbClr val="000000"/>
                </a:solidFill>
              </a:rPr>
              <a:t>zvážit primární zdroj energie</a:t>
            </a:r>
            <a:r>
              <a:rPr lang="cs-CZ" altLang="cs-CZ" sz="2200" b="1">
                <a:solidFill>
                  <a:srgbClr val="000000"/>
                </a:solidFill>
              </a:rPr>
              <a:t>. Systémy vzduch – voda jsou sice nejlevnější, ale v zimě mají nízký TF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*	</a:t>
            </a:r>
            <a:r>
              <a:rPr lang="cs-CZ" altLang="cs-CZ" sz="2200" b="1" u="sng">
                <a:solidFill>
                  <a:srgbClr val="000000"/>
                </a:solidFill>
              </a:rPr>
              <a:t>maximální teplota na sekundární straně TČ je zhruba 65</a:t>
            </a:r>
            <a:r>
              <a:rPr lang="cs-CZ" altLang="cs-CZ" sz="2200" b="1" u="sng" baseline="30000">
                <a:solidFill>
                  <a:srgbClr val="000000"/>
                </a:solidFill>
              </a:rPr>
              <a:t>o</a:t>
            </a:r>
            <a:r>
              <a:rPr lang="cs-CZ" altLang="cs-CZ" sz="2200" b="1" u="sng">
                <a:solidFill>
                  <a:srgbClr val="000000"/>
                </a:solidFill>
              </a:rPr>
              <a:t>C</a:t>
            </a:r>
            <a:r>
              <a:rPr lang="cs-CZ" altLang="cs-CZ" sz="2200" b="1">
                <a:solidFill>
                  <a:srgbClr val="000000"/>
                </a:solidFill>
              </a:rPr>
              <a:t> (z fyzikálního principu). S růstem požadované výstupní teploty klesá topný faktor.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*	je výhodnější v objektu volit </a:t>
            </a:r>
            <a:r>
              <a:rPr lang="cs-CZ" altLang="cs-CZ" sz="2200" b="1" u="sng">
                <a:solidFill>
                  <a:srgbClr val="000000"/>
                </a:solidFill>
              </a:rPr>
              <a:t>otopný systém s co nenižší teplotou</a:t>
            </a:r>
            <a:r>
              <a:rPr lang="cs-CZ" altLang="cs-CZ" sz="2200" b="1">
                <a:solidFill>
                  <a:srgbClr val="000000"/>
                </a:solidFill>
              </a:rPr>
              <a:t> (podlahové a stěnové vytápění má teplotu asi 30</a:t>
            </a:r>
            <a:r>
              <a:rPr lang="cs-CZ" altLang="cs-CZ" sz="2200" b="1" baseline="30000">
                <a:solidFill>
                  <a:srgbClr val="000000"/>
                </a:solidFill>
              </a:rPr>
              <a:t>o</a:t>
            </a:r>
            <a:r>
              <a:rPr lang="cs-CZ" altLang="cs-CZ" sz="2200" b="1">
                <a:solidFill>
                  <a:srgbClr val="000000"/>
                </a:solidFill>
              </a:rPr>
              <a:t>C)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*	je třeba určit, </a:t>
            </a:r>
            <a:r>
              <a:rPr lang="cs-CZ" altLang="cs-CZ" sz="2200" b="1" u="sng">
                <a:solidFill>
                  <a:srgbClr val="000000"/>
                </a:solidFill>
              </a:rPr>
              <a:t>zda je samotné TČ dostatečným zdrojem tepla</a:t>
            </a:r>
            <a:r>
              <a:rPr lang="cs-CZ" altLang="cs-CZ" sz="2200" b="1">
                <a:solidFill>
                  <a:srgbClr val="000000"/>
                </a:solidFill>
              </a:rPr>
              <a:t> (většinou nikoliv) a zvolit případně vhodnou kombinaci s jiným zdrojem.</a:t>
            </a:r>
          </a:p>
        </p:txBody>
      </p:sp>
    </p:spTree>
    <p:extLst>
      <p:ext uri="{BB962C8B-B14F-4D97-AF65-F5344CB8AC3E}">
        <p14:creationId xmlns:p14="http://schemas.microsoft.com/office/powerpoint/2010/main" val="427296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4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Vliv teploty – TČ vzduch - voda </a:t>
            </a: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838"/>
          <a:stretch>
            <a:fillRect/>
          </a:stretch>
        </p:blipFill>
        <p:spPr bwMode="auto">
          <a:xfrm>
            <a:off x="107950" y="1196975"/>
            <a:ext cx="8856663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339975" y="5661025"/>
            <a:ext cx="3313113" cy="94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NPT – vnější teplota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TK – výstupní teplota</a:t>
            </a:r>
            <a:endParaRPr lang="cs-CZ" altLang="cs-CZ" sz="2200" b="1" u="sn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35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1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TČ vzduch - voda  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107504" y="1124744"/>
            <a:ext cx="8712200" cy="511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Zdrojem může být venkovní nebo odpadní (teplý) vzduch</a:t>
            </a:r>
          </a:p>
          <a:p>
            <a:pPr>
              <a:spcBef>
                <a:spcPts val="6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Výparníkem proudí přímo venkovní vzduch</a:t>
            </a:r>
          </a:p>
          <a:p>
            <a:pPr>
              <a:spcBef>
                <a:spcPts val="6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Nejsou zapotřebí zemní práce</a:t>
            </a:r>
          </a:p>
          <a:p>
            <a:pPr>
              <a:spcBef>
                <a:spcPts val="6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TČ jsou schopna pracovat i při okolních teplotách -20</a:t>
            </a:r>
            <a:r>
              <a:rPr lang="cs-CZ" altLang="cs-CZ" sz="2200" b="1" baseline="30000" dirty="0">
                <a:solidFill>
                  <a:srgbClr val="000000"/>
                </a:solidFill>
              </a:rPr>
              <a:t>0</a:t>
            </a:r>
            <a:r>
              <a:rPr lang="cs-CZ" altLang="cs-CZ" sz="2200" b="1" dirty="0">
                <a:solidFill>
                  <a:srgbClr val="000000"/>
                </a:solidFill>
              </a:rPr>
              <a:t>C, s teplotou vody na výstupu 40</a:t>
            </a:r>
            <a:r>
              <a:rPr lang="cs-CZ" altLang="cs-CZ" sz="2200" b="1" baseline="30000" dirty="0">
                <a:solidFill>
                  <a:srgbClr val="000000"/>
                </a:solidFill>
              </a:rPr>
              <a:t>0</a:t>
            </a:r>
            <a:r>
              <a:rPr lang="cs-CZ" altLang="cs-CZ" sz="2200" b="1" dirty="0">
                <a:solidFill>
                  <a:srgbClr val="000000"/>
                </a:solidFill>
              </a:rPr>
              <a:t>C </a:t>
            </a:r>
          </a:p>
          <a:p>
            <a:pPr>
              <a:spcBef>
                <a:spcPts val="6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Při okolních teplotách okolo 3</a:t>
            </a:r>
            <a:r>
              <a:rPr lang="cs-CZ" altLang="cs-CZ" sz="2200" b="1" baseline="30000" dirty="0">
                <a:solidFill>
                  <a:srgbClr val="000000"/>
                </a:solidFill>
              </a:rPr>
              <a:t>0</a:t>
            </a:r>
            <a:r>
              <a:rPr lang="cs-CZ" altLang="cs-CZ" sz="2200" b="1" dirty="0">
                <a:solidFill>
                  <a:srgbClr val="000000"/>
                </a:solidFill>
              </a:rPr>
              <a:t>C, je topný faktor zhruba 3,5</a:t>
            </a:r>
          </a:p>
          <a:p>
            <a:pPr>
              <a:spcBef>
                <a:spcPts val="6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Vhodná kombinace s dalším vytápěcím zařízením – bivalentní provoz</a:t>
            </a:r>
          </a:p>
          <a:p>
            <a:pPr>
              <a:spcBef>
                <a:spcPts val="6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Při nižších venkovních teplotách (-5 až 7)</a:t>
            </a:r>
            <a:r>
              <a:rPr lang="cs-CZ" altLang="cs-CZ" sz="2200" b="1" baseline="30000" dirty="0" err="1">
                <a:solidFill>
                  <a:srgbClr val="000000"/>
                </a:solidFill>
              </a:rPr>
              <a:t>o</a:t>
            </a:r>
            <a:r>
              <a:rPr lang="cs-CZ" altLang="cs-CZ" sz="2200" b="1" dirty="0" err="1">
                <a:solidFill>
                  <a:srgbClr val="000000"/>
                </a:solidFill>
              </a:rPr>
              <a:t>C</a:t>
            </a:r>
            <a:r>
              <a:rPr lang="cs-CZ" altLang="cs-CZ" sz="2200" b="1" dirty="0">
                <a:solidFill>
                  <a:srgbClr val="000000"/>
                </a:solidFill>
              </a:rPr>
              <a:t> plocha výparníku namrzá, systém musí mít odtávání (krátkodobý reverzační chod)</a:t>
            </a:r>
          </a:p>
          <a:p>
            <a:pPr>
              <a:spcBef>
                <a:spcPts val="6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Bezproblémové celoroční využití (TUV, bazén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*	Lze i obrácený provoz (klimatizace)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04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3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39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39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9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39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voda 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0" y="1557338"/>
            <a:ext cx="6084888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>
                <a:solidFill>
                  <a:srgbClr val="000000"/>
                </a:solidFill>
              </a:rPr>
              <a:t>1. </a:t>
            </a:r>
            <a:r>
              <a:rPr lang="cs-CZ" altLang="cs-CZ" sz="2200" b="1" u="sng">
                <a:solidFill>
                  <a:srgbClr val="000000"/>
                </a:solidFill>
              </a:rPr>
              <a:t>Samostatná venkovní jednotka (výparník) a vnitřní jednotka</a:t>
            </a:r>
            <a:r>
              <a:rPr lang="cs-CZ" altLang="cs-CZ" sz="2200" b="1">
                <a:solidFill>
                  <a:srgbClr val="000000"/>
                </a:solidFill>
              </a:rPr>
              <a:t> (zbytek TČ, automatika, akumulační zásobník vody)</a:t>
            </a:r>
          </a:p>
        </p:txBody>
      </p:sp>
      <p:pic>
        <p:nvPicPr>
          <p:cNvPr id="102416" name="Picture 16" descr="sortiment_ze_vzduchu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08413"/>
            <a:ext cx="4248150" cy="29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7" name="Picture 17" descr="vnejsi_jednot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65525"/>
            <a:ext cx="4392613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5" name="Picture 15" descr="vnitrni_jednot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81075"/>
            <a:ext cx="2751137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9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395288" y="115888"/>
            <a:ext cx="8229600" cy="108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voda 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 - </a:t>
            </a:r>
            <a:r>
              <a:rPr lang="cs-CZ" altLang="cs-CZ" sz="2000" b="1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ivt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)  </a:t>
            </a:r>
            <a:endParaRPr lang="cs-CZ" altLang="cs-CZ" sz="2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57877" t="30870" r="12589" b="22511"/>
          <a:stretch/>
        </p:blipFill>
        <p:spPr>
          <a:xfrm>
            <a:off x="2915816" y="2754624"/>
            <a:ext cx="3345910" cy="396111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65677" t="26466" r="13061" b="21245"/>
          <a:stretch/>
        </p:blipFill>
        <p:spPr>
          <a:xfrm>
            <a:off x="6261726" y="2137236"/>
            <a:ext cx="2508283" cy="4626388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3988" y="1119600"/>
            <a:ext cx="8712200" cy="109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 	Venku - výparník + kompresor, do budovy je přívod pracovního média</a:t>
            </a:r>
          </a:p>
          <a:p>
            <a:pPr>
              <a:spcBef>
                <a:spcPts val="6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V budově - kondenzátor, zásobník, elektrokotel, oběhové čerpadlo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voda  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0" y="1557338"/>
            <a:ext cx="87122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>
                <a:solidFill>
                  <a:srgbClr val="000000"/>
                </a:solidFill>
              </a:rPr>
              <a:t>2. </a:t>
            </a:r>
            <a:r>
              <a:rPr lang="cs-CZ" altLang="cs-CZ" sz="2200" b="1" u="sng">
                <a:solidFill>
                  <a:srgbClr val="000000"/>
                </a:solidFill>
              </a:rPr>
              <a:t>Kompaktní venkovní provedení</a:t>
            </a:r>
            <a:r>
              <a:rPr lang="cs-CZ" altLang="cs-CZ" sz="2200" b="1">
                <a:solidFill>
                  <a:srgbClr val="000000"/>
                </a:solidFill>
              </a:rPr>
              <a:t> – uvnitř je pouze akumulační zásobník vody + automatika</a:t>
            </a:r>
          </a:p>
        </p:txBody>
      </p:sp>
      <p:pic>
        <p:nvPicPr>
          <p:cNvPr id="105479" name="Picture 7" descr="venkovni_nizko_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71813"/>
            <a:ext cx="4176713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tepelne-cerpadlo-vzduch-vod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997200"/>
            <a:ext cx="403225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95288" y="115888"/>
            <a:ext cx="8229600" cy="126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voda </a:t>
            </a:r>
            <a:r>
              <a:rPr lang="cs-CZ" altLang="cs-CZ" sz="2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 - </a:t>
            </a:r>
            <a:r>
              <a:rPr lang="cs-CZ" altLang="cs-CZ" sz="2000" b="1" u="sng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ivt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)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107504" y="1189328"/>
            <a:ext cx="8877178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dirty="0" smtClean="0">
                <a:solidFill>
                  <a:srgbClr val="000000"/>
                </a:solidFill>
              </a:rPr>
              <a:t>Celé TČ je venku, do budovy vstupuje potrubí s teplou vodou 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61899" t="27429" r="8807" b="27066"/>
          <a:stretch/>
        </p:blipFill>
        <p:spPr>
          <a:xfrm>
            <a:off x="4644008" y="1622396"/>
            <a:ext cx="4393898" cy="51189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624" y="2459979"/>
            <a:ext cx="1969384" cy="4106613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8049" y="1700808"/>
            <a:ext cx="321981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200" b="1" dirty="0" smtClean="0">
                <a:solidFill>
                  <a:srgbClr val="000000"/>
                </a:solidFill>
              </a:rPr>
              <a:t>Vnitřní jednotka může  obsahovat:  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63896" y="2550843"/>
            <a:ext cx="275192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altLang="cs-CZ" sz="2200" b="1" dirty="0" smtClean="0">
                <a:solidFill>
                  <a:srgbClr val="000000"/>
                </a:solidFill>
              </a:rPr>
              <a:t>* zásobník </a:t>
            </a:r>
          </a:p>
          <a:p>
            <a:pPr marL="0" indent="0"/>
            <a:r>
              <a:rPr lang="cs-CZ" altLang="cs-CZ" sz="2200" b="1" dirty="0" smtClean="0">
                <a:solidFill>
                  <a:srgbClr val="000000"/>
                </a:solidFill>
              </a:rPr>
              <a:t>* elektrokotel</a:t>
            </a:r>
          </a:p>
          <a:p>
            <a:pPr marL="0" indent="0"/>
            <a:r>
              <a:rPr lang="cs-CZ" altLang="cs-CZ" sz="2200" b="1" dirty="0" smtClean="0">
                <a:solidFill>
                  <a:srgbClr val="000000"/>
                </a:solidFill>
              </a:rPr>
              <a:t>- oběhové čerpadlo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5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voda  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0" y="1557338"/>
            <a:ext cx="8712200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>
                <a:solidFill>
                  <a:srgbClr val="000000"/>
                </a:solidFill>
              </a:rPr>
              <a:t>3. </a:t>
            </a:r>
            <a:r>
              <a:rPr lang="cs-CZ" altLang="cs-CZ" sz="2200" b="1" u="sng">
                <a:solidFill>
                  <a:srgbClr val="000000"/>
                </a:solidFill>
              </a:rPr>
              <a:t>Kompaktní vnitřní provedení</a:t>
            </a:r>
            <a:r>
              <a:rPr lang="cs-CZ" altLang="cs-CZ" sz="2200" b="1">
                <a:solidFill>
                  <a:srgbClr val="000000"/>
                </a:solidFill>
              </a:rPr>
              <a:t> – vzduch je nasáván zvenku a ven vyfukován  </a:t>
            </a:r>
          </a:p>
        </p:txBody>
      </p:sp>
      <p:pic>
        <p:nvPicPr>
          <p:cNvPr id="106501" name="Picture 5" descr="sortiment_ze_vzduchu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3500"/>
            <a:ext cx="5256212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c_wpl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2276475"/>
            <a:ext cx="2828925" cy="447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03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6119812" cy="792162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Něco úvodem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250825" y="2447925"/>
            <a:ext cx="8713788" cy="426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Arial" panose="020B0604020202020204" pitchFamily="34" charset="0"/>
              </a:rPr>
              <a:t>Jaká je nejlevnější energie ?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  <a:latin typeface="Arial" panose="020B0604020202020204" pitchFamily="34" charset="0"/>
              </a:rPr>
              <a:t>Tu, kterou nespotřebujeme.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Arial" panose="020B0604020202020204" pitchFamily="34" charset="0"/>
              </a:rPr>
              <a:t>Co znamená úspora energie ? V zimě nebudeme topit a celý rok se budeme mýt ve studené vodě ?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  <a:latin typeface="Arial" panose="020B0604020202020204" pitchFamily="34" charset="0"/>
              </a:rPr>
              <a:t>Ne. Na to jsme příliš pohodlní (to ale neznamená, že nebudeme šetřit). </a:t>
            </a:r>
          </a:p>
          <a:p>
            <a:pPr>
              <a:spcBef>
                <a:spcPct val="50000"/>
              </a:spcBef>
            </a:pPr>
            <a:r>
              <a:rPr lang="cs-CZ" altLang="cs-CZ" sz="2800" b="1" u="sng">
                <a:solidFill>
                  <a:srgbClr val="000000"/>
                </a:solidFill>
                <a:latin typeface="Arial" panose="020B0604020202020204" pitchFamily="34" charset="0"/>
              </a:rPr>
              <a:t>Jednodušší je cesta efektivní tepelné zdroje a snižováním ztrát </a:t>
            </a:r>
            <a:r>
              <a:rPr lang="cs-CZ" altLang="cs-CZ" sz="2800" b="1" u="sng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 tepelné ztráty objektu, větrání, rekuperace tepla, tepelné ztráty potrubí …</a:t>
            </a:r>
            <a:r>
              <a:rPr lang="cs-CZ" altLang="cs-CZ" sz="22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50825" y="1052513"/>
            <a:ext cx="6408738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Ceny energií neustále rostou a zatěžují tak více rodinné rozpočty. </a:t>
            </a:r>
          </a:p>
          <a:p>
            <a:r>
              <a:rPr lang="cs-CZ" altLang="cs-CZ" sz="2400" b="1" u="sng">
                <a:solidFill>
                  <a:srgbClr val="000000"/>
                </a:solidFill>
                <a:latin typeface="Arial" panose="020B0604020202020204" pitchFamily="34" charset="0"/>
              </a:rPr>
              <a:t>Proto je stále větší tlak na úsporu energií.</a:t>
            </a:r>
          </a:p>
        </p:txBody>
      </p:sp>
      <p:pic>
        <p:nvPicPr>
          <p:cNvPr id="102408" name="Picture 8" descr="MC90028578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4813"/>
            <a:ext cx="2255838" cy="2663825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8" name="Picture 8" descr="2009_11_daiki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981075"/>
            <a:ext cx="2403475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voda  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80975" y="1268413"/>
            <a:ext cx="5903913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>
                <a:solidFill>
                  <a:srgbClr val="000000"/>
                </a:solidFill>
              </a:rPr>
              <a:t>4. </a:t>
            </a:r>
            <a:r>
              <a:rPr lang="cs-CZ" altLang="cs-CZ" sz="2200" b="1" u="sng">
                <a:solidFill>
                  <a:srgbClr val="000000"/>
                </a:solidFill>
              </a:rPr>
              <a:t>Dvouokruhové tepelné čerpadlo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	1. TČ je umístěno ve vnější jednotce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2. TČ je umístěno ve vnitřní jednotce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*	výstupní teplota až 80</a:t>
            </a:r>
            <a:r>
              <a:rPr lang="cs-CZ" altLang="cs-CZ" sz="2200" b="1" baseline="30000">
                <a:solidFill>
                  <a:srgbClr val="000000"/>
                </a:solidFill>
              </a:rPr>
              <a:t>0</a:t>
            </a:r>
            <a:r>
              <a:rPr lang="cs-CZ" altLang="cs-CZ" sz="2200" b="1">
                <a:solidFill>
                  <a:srgbClr val="000000"/>
                </a:solidFill>
              </a:rPr>
              <a:t>C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 	kompresory jsou poháněny frekvenčně řízenými motory	</a:t>
            </a:r>
          </a:p>
        </p:txBody>
      </p:sp>
      <p:pic>
        <p:nvPicPr>
          <p:cNvPr id="107526" name="Picture 6" descr="2009_11_daikin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51101"/>
            <a:ext cx="7408862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6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voda 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0825" y="3716338"/>
            <a:ext cx="87122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 u="sng">
                <a:solidFill>
                  <a:srgbClr val="000000"/>
                </a:solidFill>
              </a:rPr>
              <a:t>Pokuste se definovat výhody a nevýhody variant.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250825" y="1268413"/>
            <a:ext cx="8712200" cy="198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>
                <a:solidFill>
                  <a:srgbClr val="000000"/>
                </a:solidFill>
              </a:rPr>
              <a:t>Podmínky: 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*	musí být zajištěn dostatečný přívod vzduchu (nejlépe na jižní straně)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u kompaktních TČ pozor na „vzdušný zkrat“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zpravidla je nutný další zdroj pro vytápění</a:t>
            </a:r>
          </a:p>
        </p:txBody>
      </p:sp>
      <p:pic>
        <p:nvPicPr>
          <p:cNvPr id="104455" name="Picture 7" descr="MC90023919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2374900" cy="213995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4457" name="Picture 9" descr="MC90043441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81525"/>
            <a:ext cx="1881188" cy="211613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4944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95288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voda  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61963" y="5589240"/>
            <a:ext cx="8712200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kombinovaný systém TUV + topení</a:t>
            </a:r>
          </a:p>
          <a:p>
            <a:r>
              <a:rPr lang="cs-CZ" altLang="cs-CZ" sz="2200" b="1" dirty="0" smtClean="0">
                <a:solidFill>
                  <a:srgbClr val="000000"/>
                </a:solidFill>
              </a:rPr>
              <a:t>*	možnost připojení solárních panelů</a:t>
            </a:r>
          </a:p>
          <a:p>
            <a:r>
              <a:rPr lang="cs-CZ" altLang="cs-CZ" sz="2200" b="1" dirty="0" smtClean="0">
                <a:solidFill>
                  <a:srgbClr val="000000"/>
                </a:solidFill>
              </a:rPr>
              <a:t>*	kombinovaný zásobník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  <p:pic>
        <p:nvPicPr>
          <p:cNvPr id="109570" name="Picture 2" descr="schéma principu čerpada vzduch vo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08050"/>
            <a:ext cx="8661321" cy="42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9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4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44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4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78635"/>
            <a:ext cx="7380823" cy="3178357"/>
          </a:xfrm>
          <a:prstGeom prst="rect">
            <a:avLst/>
          </a:prstGeom>
        </p:spPr>
      </p:pic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6804248" y="188640"/>
            <a:ext cx="2174747" cy="18729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28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Provedení TČ vzduch - voda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208" y="3716573"/>
            <a:ext cx="7239787" cy="315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6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68313" y="0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TČ voda - voda  </a:t>
            </a:r>
          </a:p>
        </p:txBody>
      </p:sp>
      <p:pic>
        <p:nvPicPr>
          <p:cNvPr id="86022" name="Picture 6" descr="sortiment_z_vody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524250"/>
            <a:ext cx="4392613" cy="321786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79388" y="981075"/>
            <a:ext cx="8712200" cy="240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*	Zdrojem může být	odpadní voda (čistička OV (20 – 25)</a:t>
            </a:r>
            <a:r>
              <a:rPr lang="cs-CZ" altLang="cs-CZ" sz="2000" b="1" baseline="30000">
                <a:solidFill>
                  <a:srgbClr val="000000"/>
                </a:solidFill>
              </a:rPr>
              <a:t>o</a:t>
            </a:r>
            <a:r>
              <a:rPr lang="cs-CZ" altLang="cs-CZ" sz="2000" b="1">
                <a:solidFill>
                  <a:srgbClr val="000000"/>
                </a:solidFill>
              </a:rPr>
              <a:t>C)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průsaková voda (přehrada Josefův důl)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povrchová voda (řeka (20 – 25)</a:t>
            </a:r>
            <a:r>
              <a:rPr lang="cs-CZ" altLang="cs-CZ" sz="2000" b="1" baseline="30000">
                <a:solidFill>
                  <a:srgbClr val="000000"/>
                </a:solidFill>
              </a:rPr>
              <a:t>o</a:t>
            </a:r>
            <a:r>
              <a:rPr lang="cs-CZ" altLang="cs-CZ" sz="2000" b="1">
                <a:solidFill>
                  <a:srgbClr val="000000"/>
                </a:solidFill>
              </a:rPr>
              <a:t>C 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	</a:t>
            </a:r>
            <a:r>
              <a:rPr lang="cs-CZ" altLang="cs-CZ" sz="2000" b="1" u="sng">
                <a:solidFill>
                  <a:srgbClr val="000000"/>
                </a:solidFill>
              </a:rPr>
              <a:t>podpovrchová voda (studny (8 – 12)</a:t>
            </a:r>
            <a:r>
              <a:rPr lang="cs-CZ" altLang="cs-CZ" sz="2000" b="1" u="sng" baseline="30000">
                <a:solidFill>
                  <a:srgbClr val="000000"/>
                </a:solidFill>
              </a:rPr>
              <a:t>o</a:t>
            </a:r>
            <a:r>
              <a:rPr lang="cs-CZ" altLang="cs-CZ" sz="2000" b="1" u="sng">
                <a:solidFill>
                  <a:srgbClr val="000000"/>
                </a:solidFill>
              </a:rPr>
              <a:t>C)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*	Při využívání vody z toků je třeba brát ohled na legislativu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Studna musí mít dostatečný průtok vody, nutnost vybudování vsakovací jímky </a:t>
            </a:r>
          </a:p>
        </p:txBody>
      </p:sp>
      <p:pic>
        <p:nvPicPr>
          <p:cNvPr id="86025" name="Picture 9" descr="000957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140968"/>
            <a:ext cx="5113338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2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60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60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0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457200" y="11588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TČ země - voda  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179388" y="908050"/>
            <a:ext cx="8712200" cy="232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rgbClr val="000000"/>
                </a:solidFill>
              </a:rPr>
              <a:t>1. Horizontální kolektory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hloubka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minimálně 1,2 a </a:t>
            </a:r>
            <a:r>
              <a:rPr lang="cs-CZ" altLang="cs-CZ" sz="2200" b="1" dirty="0">
                <a:solidFill>
                  <a:srgbClr val="000000"/>
                </a:solidFill>
              </a:rPr>
              <a:t>rozteč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1,5 </a:t>
            </a:r>
            <a:r>
              <a:rPr lang="cs-CZ" altLang="cs-CZ" sz="2200" b="1" dirty="0">
                <a:solidFill>
                  <a:srgbClr val="000000"/>
                </a:solidFill>
              </a:rPr>
              <a:t>m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v zemním kolektoru proudí nemrznoucí kapalina (solanka)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plocha kolektoru je </a:t>
            </a:r>
            <a:r>
              <a:rPr lang="cs-CZ" altLang="cs-CZ" sz="2200" b="1" dirty="0">
                <a:solidFill>
                  <a:srgbClr val="000000"/>
                </a:solidFill>
              </a:rPr>
              <a:t>třeba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přibližně 40 m</a:t>
            </a:r>
            <a:r>
              <a:rPr lang="cs-CZ" altLang="cs-CZ" sz="2200" b="1" baseline="30000" dirty="0" smtClean="0">
                <a:solidFill>
                  <a:srgbClr val="000000"/>
                </a:solidFill>
              </a:rPr>
              <a:t>2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/kW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r>
              <a:rPr lang="cs-CZ" altLang="cs-CZ" sz="2200" b="1" dirty="0">
                <a:solidFill>
                  <a:srgbClr val="000000"/>
                </a:solidFill>
              </a:rPr>
              <a:t>* 	hrozí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promrznutí </a:t>
            </a:r>
            <a:r>
              <a:rPr lang="cs-CZ" altLang="cs-CZ" sz="2200" b="1" dirty="0">
                <a:solidFill>
                  <a:srgbClr val="000000"/>
                </a:solidFill>
              </a:rPr>
              <a:t>půdy a následné snížení TF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zemní práce prodražují projekt a omezují využití pozemku</a:t>
            </a:r>
          </a:p>
        </p:txBody>
      </p:sp>
      <p:pic>
        <p:nvPicPr>
          <p:cNvPr id="87048" name="Picture 8" descr="211879-top_foto2-noey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25900"/>
            <a:ext cx="4824412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049" name="Picture 9" descr="zemni_kolek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29000"/>
            <a:ext cx="4321175" cy="28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31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0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0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70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70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TČ země - voda  </a:t>
            </a: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79388" y="908050"/>
            <a:ext cx="8712200" cy="300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400" b="1" u="sng" dirty="0">
                <a:solidFill>
                  <a:srgbClr val="000000"/>
                </a:solidFill>
              </a:rPr>
              <a:t>2. Hlubinné vrty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v plastové trubce proudí nemrznoucí kapalina 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hloubka vrtu je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20m/kW (1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nebo 2 vrty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), trubkové sondy „U“ 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stálý (a vysoký) topný faktor (TF až 5) 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zemní práce jsou nákladné a systém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zdražují</a:t>
            </a:r>
          </a:p>
          <a:p>
            <a:r>
              <a:rPr lang="cs-CZ" altLang="cs-CZ" sz="2200" b="1" dirty="0" smtClean="0">
                <a:solidFill>
                  <a:srgbClr val="000000"/>
                </a:solidFill>
              </a:rPr>
              <a:t>*	cena vrtu - přibližně 1000,-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Kč/m</a:t>
            </a:r>
          </a:p>
          <a:p>
            <a:r>
              <a:rPr lang="cs-CZ" altLang="cs-CZ" sz="2200" b="1" dirty="0" smtClean="0">
                <a:solidFill>
                  <a:srgbClr val="000000"/>
                </a:solidFill>
              </a:rPr>
              <a:t>*	možnost pasivního chlazení (bez kompresoru, pouze oběhová čerpadlo)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  <p:pic>
        <p:nvPicPr>
          <p:cNvPr id="108550" name="Picture 6" descr="domek_ze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2077"/>
            <a:ext cx="3686671" cy="298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0" name="Picture 2" descr="Tepelné čerpadlo země/voda s v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13" y="2931368"/>
            <a:ext cx="31527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8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8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8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8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TČ vzduch - vzduch  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12200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62163" algn="l"/>
                <a:tab pos="331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>
                <a:solidFill>
                  <a:srgbClr val="000000"/>
                </a:solidFill>
              </a:rPr>
              <a:t>*	zdroje 	- venkovní vzduch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 odpadní vzduch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 	nízké pořizovací náklady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v zimě nízký a celkově proměnný topný faktor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možnost reverzačního chodu – topení a klimatizace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je vhodná kombinace se vzduchotechnikou (odpadní vzduch)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realizace pro jednu místnost nebo celý objekt</a:t>
            </a:r>
          </a:p>
        </p:txBody>
      </p:sp>
      <p:pic>
        <p:nvPicPr>
          <p:cNvPr id="110598" name="Picture 6" descr="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3887788" cy="33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99" name="Picture 7" descr="princip_vzduch-vzduch_hp3a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92613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1258888" y="260350"/>
            <a:ext cx="77168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Možnost realizace TČ  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179388" y="1052513"/>
            <a:ext cx="8785225" cy="386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82888" algn="l"/>
                <a:tab pos="2957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Verdana" panose="020B0604030504040204" pitchFamily="34" charset="0"/>
              </a:rPr>
              <a:t>Jaké jsou možnosti realizace TČ a na čem závisí ?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1.	</a:t>
            </a:r>
            <a:r>
              <a:rPr lang="cs-CZ" altLang="cs-CZ" sz="2200" b="1" u="sng">
                <a:solidFill>
                  <a:srgbClr val="000000"/>
                </a:solidFill>
                <a:latin typeface="Verdana" panose="020B0604030504040204" pitchFamily="34" charset="0"/>
              </a:rPr>
              <a:t>Objekt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a)	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nová výstavba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	-	kvalitní tepelná izolace, včetně oken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		-	volba systému vytápění a ohřevu TUV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		-	volba optimálního typu TČ 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		-	realizace dalších zdrojů (solární, …)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		-	možnosti dalšího využití (bazén, …)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b)	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rekonstrukce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	-	realizace TČ může být omezena stavebním a prostorovým omezením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		-	možnost částečného využití stávajícího systému vytápění a ohřevu TUV (kotel, rozvody, …)</a:t>
            </a:r>
          </a:p>
        </p:txBody>
      </p:sp>
      <p:pic>
        <p:nvPicPr>
          <p:cNvPr id="88099" name="Picture 35" descr="004338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084763"/>
            <a:ext cx="1584325" cy="158432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8100" name="Picture 36" descr="003113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229225"/>
            <a:ext cx="2376488" cy="14620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7679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8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8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8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8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8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8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8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258888" y="260350"/>
            <a:ext cx="77168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Možnost realizace TČ  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79388" y="1052513"/>
            <a:ext cx="8785225" cy="29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509838" algn="l"/>
                <a:tab pos="2693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2.	</a:t>
            </a:r>
            <a:r>
              <a:rPr lang="cs-CZ" altLang="cs-CZ" sz="2200" b="1" u="sng">
                <a:solidFill>
                  <a:srgbClr val="000000"/>
                </a:solidFill>
                <a:latin typeface="Verdana" panose="020B0604030504040204" pitchFamily="34" charset="0"/>
              </a:rPr>
              <a:t>Pozemek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	-	zahrada, podloží, umístění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3.	</a:t>
            </a:r>
            <a:r>
              <a:rPr lang="cs-CZ" altLang="cs-CZ" sz="2200" b="1" u="sng">
                <a:solidFill>
                  <a:srgbClr val="000000"/>
                </a:solidFill>
                <a:latin typeface="Verdana" panose="020B0604030504040204" pitchFamily="34" charset="0"/>
              </a:rPr>
              <a:t>Finanční možnosti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-	investice 	-	půjčka, dotace a granty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-	provoz	-	nízká sazba (tepelné čerpadlo)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-	návratnost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4.	</a:t>
            </a:r>
            <a:r>
              <a:rPr lang="cs-CZ" altLang="cs-CZ" sz="2200" b="1" u="sng">
                <a:solidFill>
                  <a:srgbClr val="000000"/>
                </a:solidFill>
                <a:latin typeface="Verdana" panose="020B0604030504040204" pitchFamily="34" charset="0"/>
              </a:rPr>
              <a:t>Rozsah využití</a:t>
            </a:r>
            <a:r>
              <a:rPr lang="cs-CZ" altLang="cs-CZ" sz="2200" b="1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-	další zdroje tepla (solární kolektory, stávající kotel, …)</a:t>
            </a:r>
          </a:p>
          <a:p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-	bazén, venkovní sprchy</a:t>
            </a:r>
          </a:p>
        </p:txBody>
      </p:sp>
      <p:pic>
        <p:nvPicPr>
          <p:cNvPr id="111630" name="Picture 14" descr="001977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92600"/>
            <a:ext cx="2447925" cy="218757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1631" name="Picture 15" descr="003364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292600"/>
            <a:ext cx="3313112" cy="218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32" name="Picture 16" descr="0025065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92600"/>
            <a:ext cx="2376488" cy="219868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023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81987" cy="792162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Náklady na vytápění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250825" y="1052513"/>
            <a:ext cx="8424863" cy="41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3050" indent="-273050"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05188" algn="l"/>
                <a:tab pos="35893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500" b="1" u="sng">
                <a:solidFill>
                  <a:srgbClr val="000000"/>
                </a:solidFill>
              </a:rPr>
              <a:t>Na čem závisí náklady na vytápění rodinného domu ?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	na umístění objektu (město, sever, jih, hory, vítr, …)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	na objektu	-	velikost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		- počet oken a dveří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		- stavební materiály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		-	sklep, půda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	na tepelné izolaci objektu (včetně oken a dveří)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	na požadované teplotě v jednotlivých místnostech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	na počtu a věku osob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	na způsobu větrání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	na způsobu vytápění</a:t>
            </a:r>
          </a:p>
        </p:txBody>
      </p:sp>
      <p:pic>
        <p:nvPicPr>
          <p:cNvPr id="103430" name="Picture 6" descr="MC90023431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83050"/>
            <a:ext cx="1498600" cy="27305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3431" name="Picture 7" descr="MC90043844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292600"/>
            <a:ext cx="2303462" cy="230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34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4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3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3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34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3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3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250825" y="260350"/>
            <a:ext cx="85693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Návrh a provoz tepelného čerpadla  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50825" y="1309688"/>
            <a:ext cx="8713788" cy="535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  <a:latin typeface="Verdana" panose="020B0604030504040204" pitchFamily="34" charset="0"/>
              </a:rPr>
              <a:t>Postup při technické realizaci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1.	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Výpočet tepelných ztrát objektu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 – jednoduchý tepelný výpočet lze provést pomocí kalkulačky na Internetu, přesný výpočet provede zpravidla dodavatel TČ.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2.	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Určení celoročního využití tepelného čerpadla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 – topení, TUV, bazén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3.	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Provedení způsobu vytápění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 – podlahové, radiátory, …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4.	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Určení typu tepelného čerpadla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5.	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Další zdroje tepla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 – solární, stávající kotel, přímotop, … </a:t>
            </a:r>
          </a:p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6.	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Výpočet požadovaného výkonu tepelného čerpadla 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– výkon tepelného čerpadla se většinou volí okolo 80% požadované hodnoty tepelného výkonu z důvodu efektivnějšího využití. Proto je nutné mít další zdroj tepla – </a:t>
            </a:r>
            <a:r>
              <a:rPr lang="cs-CZ" altLang="cs-CZ" sz="2000" b="1" u="sng">
                <a:solidFill>
                  <a:srgbClr val="000000"/>
                </a:solidFill>
                <a:latin typeface="Verdana" panose="020B0604030504040204" pitchFamily="34" charset="0"/>
              </a:rPr>
              <a:t>bivaletní provoz</a:t>
            </a:r>
            <a:r>
              <a:rPr lang="cs-CZ" altLang="cs-CZ" sz="2000" b="1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3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0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0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0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0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1258888" y="260350"/>
            <a:ext cx="77168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rIns="36000"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Bivalentní provoz TČ pro vytápění  </a:t>
            </a:r>
          </a:p>
        </p:txBody>
      </p:sp>
      <p:sp>
        <p:nvSpPr>
          <p:cNvPr id="112643" name="Line 3"/>
          <p:cNvSpPr>
            <a:spLocks noChangeShapeType="1"/>
          </p:cNvSpPr>
          <p:nvPr/>
        </p:nvSpPr>
        <p:spPr bwMode="auto">
          <a:xfrm>
            <a:off x="755650" y="1052513"/>
            <a:ext cx="4032250" cy="33131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2644" name="Line 4"/>
          <p:cNvSpPr>
            <a:spLocks noChangeShapeType="1"/>
          </p:cNvSpPr>
          <p:nvPr/>
        </p:nvSpPr>
        <p:spPr bwMode="auto">
          <a:xfrm>
            <a:off x="2517775" y="2492375"/>
            <a:ext cx="0" cy="1871663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2645" name="Freeform 5"/>
          <p:cNvSpPr>
            <a:spLocks/>
          </p:cNvSpPr>
          <p:nvPr/>
        </p:nvSpPr>
        <p:spPr bwMode="auto">
          <a:xfrm>
            <a:off x="731838" y="1989138"/>
            <a:ext cx="2903537" cy="709612"/>
          </a:xfrm>
          <a:custGeom>
            <a:avLst/>
            <a:gdLst>
              <a:gd name="T0" fmla="*/ 0 w 1829"/>
              <a:gd name="T1" fmla="*/ 446 h 447"/>
              <a:gd name="T2" fmla="*/ 569 w 1829"/>
              <a:gd name="T3" fmla="*/ 417 h 447"/>
              <a:gd name="T4" fmla="*/ 1281 w 1829"/>
              <a:gd name="T5" fmla="*/ 266 h 447"/>
              <a:gd name="T6" fmla="*/ 1829 w 1829"/>
              <a:gd name="T7" fmla="*/ 0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29" h="447">
                <a:moveTo>
                  <a:pt x="0" y="446"/>
                </a:moveTo>
                <a:cubicBezTo>
                  <a:pt x="95" y="441"/>
                  <a:pt x="356" y="447"/>
                  <a:pt x="569" y="417"/>
                </a:cubicBezTo>
                <a:cubicBezTo>
                  <a:pt x="782" y="387"/>
                  <a:pt x="1071" y="335"/>
                  <a:pt x="1281" y="266"/>
                </a:cubicBezTo>
                <a:cubicBezTo>
                  <a:pt x="1491" y="197"/>
                  <a:pt x="1715" y="55"/>
                  <a:pt x="1829" y="0"/>
                </a:cubicBezTo>
              </a:path>
            </a:pathLst>
          </a:custGeom>
          <a:noFill/>
          <a:ln w="25400" cap="flat" cmpd="sng">
            <a:solidFill>
              <a:srgbClr val="00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79388" y="5013325"/>
            <a:ext cx="7634287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446088" indent="-4460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P</a:t>
            </a:r>
            <a:r>
              <a:rPr lang="cs-CZ" altLang="cs-CZ" b="1" baseline="-25000" dirty="0">
                <a:solidFill>
                  <a:srgbClr val="000000"/>
                </a:solidFill>
                <a:latin typeface="Verdana" panose="020B0604030504040204" pitchFamily="34" charset="0"/>
              </a:rPr>
              <a:t>Q	</a:t>
            </a:r>
            <a:r>
              <a:rPr lang="cs-CZ" alt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- požadovaný tepelný výkon objektu</a:t>
            </a:r>
          </a:p>
          <a:p>
            <a:r>
              <a:rPr lang="cs-CZ" altLang="cs-CZ" b="1" dirty="0" err="1">
                <a:solidFill>
                  <a:srgbClr val="000000"/>
                </a:solidFill>
                <a:latin typeface="Verdana" panose="020B0604030504040204" pitchFamily="34" charset="0"/>
              </a:rPr>
              <a:t>t</a:t>
            </a:r>
            <a:r>
              <a:rPr lang="cs-CZ" altLang="cs-CZ" b="1" baseline="-25000" dirty="0" err="1">
                <a:solidFill>
                  <a:srgbClr val="000000"/>
                </a:solidFill>
                <a:latin typeface="Verdana" panose="020B0604030504040204" pitchFamily="34" charset="0"/>
              </a:rPr>
              <a:t>v</a:t>
            </a:r>
            <a:r>
              <a:rPr lang="cs-CZ" altLang="cs-CZ" b="1" dirty="0">
                <a:solidFill>
                  <a:srgbClr val="000000"/>
                </a:solidFill>
                <a:latin typeface="Verdana" panose="020B0604030504040204" pitchFamily="34" charset="0"/>
              </a:rPr>
              <a:t>	- venkovní teplota</a:t>
            </a:r>
          </a:p>
        </p:txBody>
      </p:sp>
      <p:grpSp>
        <p:nvGrpSpPr>
          <p:cNvPr id="112647" name="Group 7"/>
          <p:cNvGrpSpPr>
            <a:grpSpLocks/>
          </p:cNvGrpSpPr>
          <p:nvPr/>
        </p:nvGrpSpPr>
        <p:grpSpPr bwMode="auto">
          <a:xfrm>
            <a:off x="71438" y="333375"/>
            <a:ext cx="5940425" cy="4475163"/>
            <a:chOff x="45" y="618"/>
            <a:chExt cx="3742" cy="2819"/>
          </a:xfrm>
        </p:grpSpPr>
        <p:sp>
          <p:nvSpPr>
            <p:cNvPr id="112648" name="Freeform 8"/>
            <p:cNvSpPr>
              <a:spLocks/>
            </p:cNvSpPr>
            <p:nvPr/>
          </p:nvSpPr>
          <p:spPr bwMode="auto">
            <a:xfrm>
              <a:off x="476" y="890"/>
              <a:ext cx="3175" cy="2268"/>
            </a:xfrm>
            <a:custGeom>
              <a:avLst/>
              <a:gdLst>
                <a:gd name="T0" fmla="*/ 0 w 3175"/>
                <a:gd name="T1" fmla="*/ 0 h 2268"/>
                <a:gd name="T2" fmla="*/ 0 w 3175"/>
                <a:gd name="T3" fmla="*/ 2268 h 2268"/>
                <a:gd name="T4" fmla="*/ 3130 w 3175"/>
                <a:gd name="T5" fmla="*/ 2268 h 2268"/>
                <a:gd name="T6" fmla="*/ 3175 w 3175"/>
                <a:gd name="T7" fmla="*/ 2268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75" h="2268">
                  <a:moveTo>
                    <a:pt x="0" y="0"/>
                  </a:moveTo>
                  <a:lnTo>
                    <a:pt x="0" y="2268"/>
                  </a:lnTo>
                  <a:lnTo>
                    <a:pt x="3130" y="2268"/>
                  </a:lnTo>
                  <a:lnTo>
                    <a:pt x="3175" y="2268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2649" name="Text Box 9"/>
            <p:cNvSpPr txBox="1">
              <a:spLocks noChangeArrowheads="1"/>
            </p:cNvSpPr>
            <p:nvPr/>
          </p:nvSpPr>
          <p:spPr bwMode="auto">
            <a:xfrm>
              <a:off x="295" y="618"/>
              <a:ext cx="31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P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Q</a:t>
              </a:r>
            </a:p>
          </p:txBody>
        </p:sp>
        <p:sp>
          <p:nvSpPr>
            <p:cNvPr id="112650" name="Line 10"/>
            <p:cNvSpPr>
              <a:spLocks noChangeShapeType="1"/>
            </p:cNvSpPr>
            <p:nvPr/>
          </p:nvSpPr>
          <p:spPr bwMode="auto">
            <a:xfrm>
              <a:off x="430" y="1071"/>
              <a:ext cx="9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2651" name="Line 11"/>
            <p:cNvSpPr>
              <a:spLocks noChangeShapeType="1"/>
            </p:cNvSpPr>
            <p:nvPr/>
          </p:nvSpPr>
          <p:spPr bwMode="auto">
            <a:xfrm>
              <a:off x="430" y="2115"/>
              <a:ext cx="91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2652" name="Text Box 12"/>
            <p:cNvSpPr txBox="1">
              <a:spLocks noChangeArrowheads="1"/>
            </p:cNvSpPr>
            <p:nvPr/>
          </p:nvSpPr>
          <p:spPr bwMode="auto">
            <a:xfrm>
              <a:off x="3470" y="3203"/>
              <a:ext cx="31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t</a:t>
              </a:r>
              <a:r>
                <a:rPr lang="cs-CZ" altLang="cs-CZ" b="1" baseline="-25000">
                  <a:solidFill>
                    <a:srgbClr val="000000"/>
                  </a:solidFill>
                </a:rPr>
                <a:t>v</a:t>
              </a:r>
            </a:p>
          </p:txBody>
        </p:sp>
        <p:sp>
          <p:nvSpPr>
            <p:cNvPr id="112653" name="Text Box 13"/>
            <p:cNvSpPr txBox="1">
              <a:spLocks noChangeArrowheads="1"/>
            </p:cNvSpPr>
            <p:nvPr/>
          </p:nvSpPr>
          <p:spPr bwMode="auto">
            <a:xfrm>
              <a:off x="204" y="935"/>
              <a:ext cx="227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2654" name="Text Box 14"/>
            <p:cNvSpPr txBox="1">
              <a:spLocks noChangeArrowheads="1"/>
            </p:cNvSpPr>
            <p:nvPr/>
          </p:nvSpPr>
          <p:spPr bwMode="auto">
            <a:xfrm>
              <a:off x="45" y="2032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0,5</a:t>
              </a:r>
            </a:p>
          </p:txBody>
        </p:sp>
        <p:sp>
          <p:nvSpPr>
            <p:cNvPr id="112655" name="Text Box 15"/>
            <p:cNvSpPr txBox="1">
              <a:spLocks noChangeArrowheads="1"/>
            </p:cNvSpPr>
            <p:nvPr/>
          </p:nvSpPr>
          <p:spPr bwMode="auto">
            <a:xfrm>
              <a:off x="1405" y="3212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12656" name="Text Box 16"/>
            <p:cNvSpPr txBox="1">
              <a:spLocks noChangeArrowheads="1"/>
            </p:cNvSpPr>
            <p:nvPr/>
          </p:nvSpPr>
          <p:spPr bwMode="auto">
            <a:xfrm>
              <a:off x="295" y="3203"/>
              <a:ext cx="36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-15</a:t>
              </a:r>
            </a:p>
          </p:txBody>
        </p:sp>
        <p:sp>
          <p:nvSpPr>
            <p:cNvPr id="112657" name="Text Box 17"/>
            <p:cNvSpPr txBox="1">
              <a:spLocks noChangeArrowheads="1"/>
            </p:cNvSpPr>
            <p:nvPr/>
          </p:nvSpPr>
          <p:spPr bwMode="auto">
            <a:xfrm>
              <a:off x="2858" y="3212"/>
              <a:ext cx="34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b="1">
                  <a:solidFill>
                    <a:srgbClr val="000000"/>
                  </a:solidFill>
                </a:rPr>
                <a:t>+20</a:t>
              </a:r>
            </a:p>
          </p:txBody>
        </p:sp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>
              <a:off x="1586" y="3113"/>
              <a:ext cx="0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112659" name="Line 19"/>
            <p:cNvSpPr>
              <a:spLocks noChangeShapeType="1"/>
            </p:cNvSpPr>
            <p:nvPr/>
          </p:nvSpPr>
          <p:spPr bwMode="auto">
            <a:xfrm>
              <a:off x="3016" y="3113"/>
              <a:ext cx="0" cy="9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sp>
        <p:nvSpPr>
          <p:cNvPr id="112660" name="Oval 20"/>
          <p:cNvSpPr>
            <a:spLocks noChangeArrowheads="1"/>
          </p:cNvSpPr>
          <p:nvPr/>
        </p:nvSpPr>
        <p:spPr bwMode="auto">
          <a:xfrm>
            <a:off x="971550" y="1916113"/>
            <a:ext cx="576263" cy="5524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cs-CZ" altLang="cs-CZ" sz="2000" b="1">
                <a:solidFill>
                  <a:schemeClr val="bg2"/>
                </a:solidFill>
              </a:rPr>
              <a:t>A</a:t>
            </a:r>
          </a:p>
        </p:txBody>
      </p:sp>
      <p:sp>
        <p:nvSpPr>
          <p:cNvPr id="112661" name="Oval 21"/>
          <p:cNvSpPr>
            <a:spLocks noChangeArrowheads="1"/>
          </p:cNvSpPr>
          <p:nvPr/>
        </p:nvSpPr>
        <p:spPr bwMode="auto">
          <a:xfrm>
            <a:off x="1258888" y="3284538"/>
            <a:ext cx="576262" cy="5524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cs-CZ" altLang="cs-CZ" sz="2000" b="1">
                <a:solidFill>
                  <a:schemeClr val="bg2"/>
                </a:solidFill>
              </a:rPr>
              <a:t>B</a:t>
            </a:r>
          </a:p>
        </p:txBody>
      </p:sp>
      <p:sp>
        <p:nvSpPr>
          <p:cNvPr id="112662" name="Oval 22"/>
          <p:cNvSpPr>
            <a:spLocks noChangeArrowheads="1"/>
          </p:cNvSpPr>
          <p:nvPr/>
        </p:nvSpPr>
        <p:spPr bwMode="auto">
          <a:xfrm>
            <a:off x="2843213" y="3573463"/>
            <a:ext cx="576262" cy="5524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txBody>
          <a:bodyPr lIns="90000" tIns="46800" rIns="90000" bIns="46800" anchor="ctr"/>
          <a:lstStyle/>
          <a:p>
            <a:pPr algn="ctr"/>
            <a:r>
              <a:rPr lang="cs-CZ" altLang="cs-CZ" sz="2000" b="1">
                <a:solidFill>
                  <a:schemeClr val="bg2"/>
                </a:solidFill>
              </a:rPr>
              <a:t>C</a:t>
            </a:r>
          </a:p>
        </p:txBody>
      </p:sp>
      <p:sp>
        <p:nvSpPr>
          <p:cNvPr id="112663" name="Text Box 23"/>
          <p:cNvSpPr txBox="1">
            <a:spLocks noChangeArrowheads="1"/>
          </p:cNvSpPr>
          <p:nvPr/>
        </p:nvSpPr>
        <p:spPr bwMode="auto">
          <a:xfrm>
            <a:off x="2843213" y="5734050"/>
            <a:ext cx="6121400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439863" indent="-1439863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619250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98638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978025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57413"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14613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71813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29013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86213" fontAlgn="base">
              <a:spcBef>
                <a:spcPct val="0"/>
              </a:spcBef>
              <a:spcAft>
                <a:spcPct val="0"/>
              </a:spcAft>
              <a:tabLst>
                <a:tab pos="16113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b="1">
                <a:solidFill>
                  <a:srgbClr val="000000"/>
                </a:solidFill>
                <a:latin typeface="Verdana" panose="020B0604030504040204" pitchFamily="34" charset="0"/>
              </a:rPr>
              <a:t>A + B + C	-	spotřeba tepla objektu</a:t>
            </a:r>
          </a:p>
          <a:p>
            <a:r>
              <a:rPr lang="cs-CZ" altLang="cs-CZ" b="1">
                <a:solidFill>
                  <a:srgbClr val="000000"/>
                </a:solidFill>
                <a:latin typeface="Verdana" panose="020B0604030504040204" pitchFamily="34" charset="0"/>
              </a:rPr>
              <a:t>A	- přídavný zdroj tepla</a:t>
            </a:r>
          </a:p>
          <a:p>
            <a:r>
              <a:rPr lang="cs-CZ" altLang="cs-CZ" b="1">
                <a:solidFill>
                  <a:srgbClr val="000000"/>
                </a:solidFill>
                <a:latin typeface="Verdana" panose="020B0604030504040204" pitchFamily="34" charset="0"/>
              </a:rPr>
              <a:t>B + C	- teplo dodané tepelný čerpadlem</a:t>
            </a:r>
          </a:p>
        </p:txBody>
      </p:sp>
      <p:sp>
        <p:nvSpPr>
          <p:cNvPr id="112664" name="Text Box 24"/>
          <p:cNvSpPr txBox="1">
            <a:spLocks noChangeArrowheads="1"/>
          </p:cNvSpPr>
          <p:nvPr/>
        </p:nvSpPr>
        <p:spPr bwMode="auto">
          <a:xfrm>
            <a:off x="2843213" y="1196975"/>
            <a:ext cx="2089150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bivalentní bod</a:t>
            </a:r>
          </a:p>
        </p:txBody>
      </p:sp>
      <p:sp>
        <p:nvSpPr>
          <p:cNvPr id="112665" name="Line 25"/>
          <p:cNvSpPr>
            <a:spLocks noChangeShapeType="1"/>
          </p:cNvSpPr>
          <p:nvPr/>
        </p:nvSpPr>
        <p:spPr bwMode="auto">
          <a:xfrm flipH="1">
            <a:off x="2555875" y="1628775"/>
            <a:ext cx="287338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12666" name="Text Box 26"/>
          <p:cNvSpPr txBox="1">
            <a:spLocks noChangeArrowheads="1"/>
          </p:cNvSpPr>
          <p:nvPr/>
        </p:nvSpPr>
        <p:spPr bwMode="auto">
          <a:xfrm>
            <a:off x="4140200" y="2414588"/>
            <a:ext cx="4824413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  <a:latin typeface="Arial" panose="020B0604020202020204" pitchFamily="34" charset="0"/>
              </a:rPr>
              <a:t>Přídavný zdroj</a:t>
            </a: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 – například elektrický přímotop, stávající kotel, …</a:t>
            </a:r>
          </a:p>
        </p:txBody>
      </p:sp>
      <p:sp>
        <p:nvSpPr>
          <p:cNvPr id="112667" name="Text Box 27"/>
          <p:cNvSpPr txBox="1">
            <a:spLocks noChangeArrowheads="1"/>
          </p:cNvSpPr>
          <p:nvPr/>
        </p:nvSpPr>
        <p:spPr bwMode="auto">
          <a:xfrm>
            <a:off x="4211638" y="1782763"/>
            <a:ext cx="2303462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tepelné čerpadlo</a:t>
            </a:r>
          </a:p>
        </p:txBody>
      </p:sp>
      <p:sp>
        <p:nvSpPr>
          <p:cNvPr id="112668" name="Line 28"/>
          <p:cNvSpPr>
            <a:spLocks noChangeShapeType="1"/>
          </p:cNvSpPr>
          <p:nvPr/>
        </p:nvSpPr>
        <p:spPr bwMode="auto">
          <a:xfrm flipH="1">
            <a:off x="3492500" y="2205038"/>
            <a:ext cx="7191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pic>
        <p:nvPicPr>
          <p:cNvPr id="112671" name="Picture 31" descr="MC900434411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500438"/>
            <a:ext cx="1625600" cy="18288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12672" name="Text Box 32"/>
          <p:cNvSpPr txBox="1">
            <a:spLocks noChangeArrowheads="1"/>
          </p:cNvSpPr>
          <p:nvPr/>
        </p:nvSpPr>
        <p:spPr bwMode="auto">
          <a:xfrm>
            <a:off x="1547813" y="981075"/>
            <a:ext cx="647700" cy="402291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b="1" baseline="-25000">
                <a:solidFill>
                  <a:srgbClr val="000000"/>
                </a:solidFill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112673" name="Line 33"/>
          <p:cNvSpPr>
            <a:spLocks noChangeShapeType="1"/>
          </p:cNvSpPr>
          <p:nvPr/>
        </p:nvSpPr>
        <p:spPr bwMode="auto">
          <a:xfrm flipH="1">
            <a:off x="2051050" y="1412875"/>
            <a:ext cx="144463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64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2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26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12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1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1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12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1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1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12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8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 animBg="1"/>
      <p:bldP spid="112644" grpId="0" animBg="1"/>
      <p:bldP spid="112645" grpId="0" animBg="1"/>
      <p:bldP spid="112646" grpId="0"/>
      <p:bldP spid="112660" grpId="0" animBg="1"/>
      <p:bldP spid="112661" grpId="0" animBg="1"/>
      <p:bldP spid="112662" grpId="0" animBg="1"/>
      <p:bldP spid="112664" grpId="0" animBg="1"/>
      <p:bldP spid="112665" grpId="0" animBg="1"/>
      <p:bldP spid="112666" grpId="0" animBg="1"/>
      <p:bldP spid="112667" grpId="0" animBg="1"/>
      <p:bldP spid="112668" grpId="0" animBg="1"/>
      <p:bldP spid="112672" grpId="0" animBg="1"/>
      <p:bldP spid="1126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179388" y="333375"/>
            <a:ext cx="87852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Roční využití TČ vzduch - voda  </a:t>
            </a:r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34" y="1484784"/>
            <a:ext cx="8856662" cy="522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20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811338"/>
            <a:ext cx="88931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68313" y="1889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využití  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1547813" y="1268413"/>
            <a:ext cx="5832475" cy="4222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TČ pro vytápění a s akumulačním zásobníkem</a:t>
            </a:r>
          </a:p>
        </p:txBody>
      </p:sp>
    </p:spTree>
    <p:extLst>
      <p:ext uri="{BB962C8B-B14F-4D97-AF65-F5344CB8AC3E}">
        <p14:creationId xmlns:p14="http://schemas.microsoft.com/office/powerpoint/2010/main" val="22371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6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250825" y="115888"/>
            <a:ext cx="467995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využití  </a:t>
            </a:r>
          </a:p>
        </p:txBody>
      </p:sp>
      <p:pic>
        <p:nvPicPr>
          <p:cNvPr id="116741" name="Picture 5" descr="zapojeni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4894"/>
            <a:ext cx="7993062" cy="57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6227763" y="3248025"/>
            <a:ext cx="2016125" cy="3968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chemeClr val="bg2"/>
                </a:solidFill>
              </a:rPr>
              <a:t>Bivaletní zdroj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588125" y="2205038"/>
            <a:ext cx="1584325" cy="3968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chemeClr val="bg2"/>
                </a:solidFill>
              </a:rPr>
              <a:t>okruh TUV</a:t>
            </a:r>
          </a:p>
        </p:txBody>
      </p:sp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2268538" y="5949950"/>
            <a:ext cx="2447925" cy="71913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chemeClr val="bg2"/>
                </a:solidFill>
              </a:rPr>
              <a:t>Tepelné čerpadlo země - voda</a:t>
            </a:r>
          </a:p>
        </p:txBody>
      </p:sp>
      <p:sp>
        <p:nvSpPr>
          <p:cNvPr id="116746" name="Text Box 10"/>
          <p:cNvSpPr txBox="1">
            <a:spLocks noChangeArrowheads="1"/>
          </p:cNvSpPr>
          <p:nvPr/>
        </p:nvSpPr>
        <p:spPr bwMode="auto">
          <a:xfrm>
            <a:off x="6804025" y="1341438"/>
            <a:ext cx="792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chemeClr val="bg2"/>
                </a:solidFill>
              </a:rPr>
              <a:t>TUV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908175" y="3644900"/>
            <a:ext cx="1655763" cy="107950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chemeClr val="bg2"/>
                </a:solidFill>
              </a:rPr>
              <a:t>Akumulační zásobník (200 – 500 l)</a:t>
            </a:r>
          </a:p>
        </p:txBody>
      </p:sp>
      <p:sp>
        <p:nvSpPr>
          <p:cNvPr id="116747" name="Line 11"/>
          <p:cNvSpPr>
            <a:spLocks noChangeShapeType="1"/>
          </p:cNvSpPr>
          <p:nvPr/>
        </p:nvSpPr>
        <p:spPr bwMode="auto">
          <a:xfrm flipH="1">
            <a:off x="5148263" y="2565400"/>
            <a:ext cx="1439862" cy="14287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116748" name="Line 12"/>
          <p:cNvSpPr>
            <a:spLocks noChangeShapeType="1"/>
          </p:cNvSpPr>
          <p:nvPr/>
        </p:nvSpPr>
        <p:spPr bwMode="auto">
          <a:xfrm flipH="1" flipV="1">
            <a:off x="5219700" y="3068638"/>
            <a:ext cx="1008063" cy="5762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116749" name="Line 13"/>
          <p:cNvSpPr>
            <a:spLocks noChangeShapeType="1"/>
          </p:cNvSpPr>
          <p:nvPr/>
        </p:nvSpPr>
        <p:spPr bwMode="auto">
          <a:xfrm flipV="1">
            <a:off x="3563938" y="3932238"/>
            <a:ext cx="576262" cy="730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116750" name="Line 14"/>
          <p:cNvSpPr>
            <a:spLocks noChangeShapeType="1"/>
          </p:cNvSpPr>
          <p:nvPr/>
        </p:nvSpPr>
        <p:spPr bwMode="auto">
          <a:xfrm flipV="1">
            <a:off x="4716463" y="5589588"/>
            <a:ext cx="287337" cy="360362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116751" name="Line 15"/>
          <p:cNvSpPr>
            <a:spLocks noChangeShapeType="1"/>
          </p:cNvSpPr>
          <p:nvPr/>
        </p:nvSpPr>
        <p:spPr bwMode="auto">
          <a:xfrm>
            <a:off x="4716463" y="5949950"/>
            <a:ext cx="10795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116752" name="Text Box 16"/>
          <p:cNvSpPr txBox="1">
            <a:spLocks noChangeArrowheads="1"/>
          </p:cNvSpPr>
          <p:nvPr/>
        </p:nvSpPr>
        <p:spPr bwMode="auto">
          <a:xfrm>
            <a:off x="827088" y="5084763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400" b="1">
                <a:solidFill>
                  <a:schemeClr val="bg2"/>
                </a:solidFill>
              </a:rPr>
              <a:t>Popište zapojení</a:t>
            </a:r>
          </a:p>
        </p:txBody>
      </p:sp>
      <p:sp>
        <p:nvSpPr>
          <p:cNvPr id="116753" name="Text Box 17"/>
          <p:cNvSpPr txBox="1">
            <a:spLocks noChangeArrowheads="1"/>
          </p:cNvSpPr>
          <p:nvPr/>
        </p:nvSpPr>
        <p:spPr bwMode="auto">
          <a:xfrm>
            <a:off x="6011863" y="115888"/>
            <a:ext cx="3024187" cy="792162"/>
          </a:xfrm>
          <a:prstGeom prst="rect">
            <a:avLst/>
          </a:prstGeom>
          <a:noFill/>
          <a:ln w="127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cs-CZ" altLang="cs-CZ" sz="2000" b="1">
                <a:solidFill>
                  <a:srgbClr val="000000"/>
                </a:solidFill>
              </a:rPr>
              <a:t>regulace teploty  TUV (trojcestný ventil)</a:t>
            </a:r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 flipH="1">
            <a:off x="5651500" y="692150"/>
            <a:ext cx="360363" cy="504825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91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6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2" grpId="0" animBg="1"/>
      <p:bldP spid="116743" grpId="0" animBg="1"/>
      <p:bldP spid="116745" grpId="0" animBg="1"/>
      <p:bldP spid="116746" grpId="0"/>
      <p:bldP spid="116740" grpId="0" animBg="1"/>
      <p:bldP spid="116747" grpId="0" animBg="1"/>
      <p:bldP spid="116748" grpId="0" animBg="1"/>
      <p:bldP spid="116749" grpId="0" animBg="1"/>
      <p:bldP spid="116750" grpId="0" animBg="1"/>
      <p:bldP spid="116751" grpId="0" animBg="1"/>
      <p:bldP spid="116752" grpId="0"/>
      <p:bldP spid="116752" grpId="1"/>
      <p:bldP spid="116753" grpId="0" animBg="1"/>
      <p:bldP spid="11675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0" name="Picture 6" descr="zapojeni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45035"/>
            <a:ext cx="8785225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68313" y="11588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Příklady využití  </a:t>
            </a:r>
          </a:p>
        </p:txBody>
      </p:sp>
      <p:sp>
        <p:nvSpPr>
          <p:cNvPr id="93193" name="Text Box 9"/>
          <p:cNvSpPr txBox="1">
            <a:spLocks noChangeArrowheads="1"/>
          </p:cNvSpPr>
          <p:nvPr/>
        </p:nvSpPr>
        <p:spPr bwMode="auto">
          <a:xfrm>
            <a:off x="505520" y="1123037"/>
            <a:ext cx="8064500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Tepelné čerpadlo země – voda  se 2 zásobníky – vytápění + TUV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Regulace  ekvitermní – regulace na venkovní teplotu </a:t>
            </a:r>
          </a:p>
        </p:txBody>
      </p:sp>
      <p:sp>
        <p:nvSpPr>
          <p:cNvPr id="93194" name="Text Box 10"/>
          <p:cNvSpPr txBox="1">
            <a:spLocks noChangeArrowheads="1"/>
          </p:cNvSpPr>
          <p:nvPr/>
        </p:nvSpPr>
        <p:spPr bwMode="auto">
          <a:xfrm>
            <a:off x="539750" y="2852738"/>
            <a:ext cx="3671888" cy="409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Trojcestný směšovací ventil</a:t>
            </a:r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4211638" y="3284539"/>
            <a:ext cx="1656506" cy="432494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  <p:sp>
        <p:nvSpPr>
          <p:cNvPr id="93197" name="Text Box 13"/>
          <p:cNvSpPr txBox="1">
            <a:spLocks noChangeArrowheads="1"/>
          </p:cNvSpPr>
          <p:nvPr/>
        </p:nvSpPr>
        <p:spPr bwMode="auto">
          <a:xfrm>
            <a:off x="539750" y="3429000"/>
            <a:ext cx="2376488" cy="40957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9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chemeClr val="bg2"/>
                </a:solidFill>
              </a:rPr>
              <a:t>Expanzní nádoba</a:t>
            </a:r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>
            <a:off x="1547813" y="3860800"/>
            <a:ext cx="431800" cy="1223963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87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2" grpId="0"/>
      <p:bldP spid="93193" grpId="0"/>
      <p:bldP spid="93194" grpId="0" animBg="1"/>
      <p:bldP spid="93195" grpId="0" animBg="1"/>
      <p:bldP spid="93197" grpId="0" animBg="1"/>
      <p:bldP spid="931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4" name="Picture 6" descr="zapojeni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38350"/>
            <a:ext cx="8748712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250825" y="188913"/>
            <a:ext cx="4464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Kombinace TČ a solárního kolektoru  </a:t>
            </a:r>
          </a:p>
        </p:txBody>
      </p:sp>
      <p:pic>
        <p:nvPicPr>
          <p:cNvPr id="94219" name="Picture 11" descr="zapojeni_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55575"/>
            <a:ext cx="3960813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62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68313" y="1889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Zhodnocení TČ  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07950" y="1196975"/>
            <a:ext cx="8820150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Důležitou podmínkou pro efektivitu TČ je ekvitermní regulace (teplota vody do otopného systému je regulována podle vnější teploty).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Při pořízení TČ je třeba řešit komplexní systém, včetně tepelné izolace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budovy a způsobu vytápění.</a:t>
            </a:r>
            <a:endParaRPr lang="cs-CZ" altLang="cs-CZ" sz="22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Zejména v letních měsících není TČ plně využito. Vyplatí se použít TČ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pro TUV, případně  pro </a:t>
            </a:r>
            <a:r>
              <a:rPr lang="cs-CZ" altLang="cs-CZ" sz="2200" b="1" dirty="0">
                <a:solidFill>
                  <a:srgbClr val="000000"/>
                </a:solidFill>
              </a:rPr>
              <a:t>ohřev vody v bazénu.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200" b="1" dirty="0">
                <a:solidFill>
                  <a:srgbClr val="000000"/>
                </a:solidFill>
              </a:rPr>
              <a:t>	TČ se nedimenzuje z ekonomických důvodů na plný požadavek tepla pro dům, ale jen na (70 – 80)%. Zbytek pokryje jiný zdroj.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	Je výhodné získat státní podporu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„Nová zelená úsporám“ (60-140 tisíc Kč) a </a:t>
            </a:r>
            <a:r>
              <a:rPr lang="cs-CZ" altLang="cs-CZ" sz="2200" b="1" dirty="0">
                <a:solidFill>
                  <a:srgbClr val="000000"/>
                </a:solidFill>
              </a:rPr>
              <a:t>sazbu pro </a:t>
            </a:r>
            <a:r>
              <a:rPr lang="cs-CZ" altLang="cs-CZ" sz="2200" b="1">
                <a:solidFill>
                  <a:srgbClr val="000000"/>
                </a:solidFill>
              </a:rPr>
              <a:t>tepelná </a:t>
            </a:r>
            <a:r>
              <a:rPr lang="cs-CZ" altLang="cs-CZ" sz="2200" b="1" smtClean="0">
                <a:solidFill>
                  <a:srgbClr val="000000"/>
                </a:solidFill>
              </a:rPr>
              <a:t>čerpadla (D57d), </a:t>
            </a:r>
            <a:r>
              <a:rPr lang="cs-CZ" altLang="cs-CZ" sz="2200" b="1" dirty="0">
                <a:solidFill>
                  <a:srgbClr val="000000"/>
                </a:solidFill>
              </a:rPr>
              <a:t>která zajišťuje </a:t>
            </a:r>
            <a:r>
              <a:rPr lang="cs-CZ" altLang="cs-CZ" sz="2200" b="1" dirty="0" smtClean="0">
                <a:solidFill>
                  <a:srgbClr val="000000"/>
                </a:solidFill>
              </a:rPr>
              <a:t>20 </a:t>
            </a:r>
            <a:r>
              <a:rPr lang="cs-CZ" altLang="cs-CZ" sz="2200" b="1" dirty="0">
                <a:solidFill>
                  <a:srgbClr val="000000"/>
                </a:solidFill>
              </a:rPr>
              <a:t>hodin nízkou sazbu. </a:t>
            </a:r>
          </a:p>
        </p:txBody>
      </p:sp>
    </p:spTree>
    <p:extLst>
      <p:ext uri="{BB962C8B-B14F-4D97-AF65-F5344CB8AC3E}">
        <p14:creationId xmlns:p14="http://schemas.microsoft.com/office/powerpoint/2010/main" val="327802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457200" y="333375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  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23850" y="1557338"/>
            <a:ext cx="8604250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343025" indent="-1343025"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522413"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01800"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81188"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0575"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7775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4975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2175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9375" fontAlgn="base">
              <a:spcBef>
                <a:spcPct val="0"/>
              </a:spcBef>
              <a:spcAft>
                <a:spcPct val="0"/>
              </a:spcAft>
              <a:tabLst>
                <a:tab pos="273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ČEA	Využití a efektivnost tepelných čerpadel v klimatických podmínkách ČR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	Veřejné materiály firem, které vyrábějí a montují tepelná čerpadla  </a:t>
            </a:r>
          </a:p>
        </p:txBody>
      </p:sp>
    </p:spTree>
    <p:extLst>
      <p:ext uri="{BB962C8B-B14F-4D97-AF65-F5344CB8AC3E}">
        <p14:creationId xmlns:p14="http://schemas.microsoft.com/office/powerpoint/2010/main" val="323001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856662" cy="792162"/>
          </a:xfrm>
        </p:spPr>
        <p:txBody>
          <a:bodyPr/>
          <a:lstStyle/>
          <a:p>
            <a:r>
              <a:rPr lang="cs-CZ" altLang="cs-CZ" sz="34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Orientační výpočet nákladů na vytápění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250825" y="1052513"/>
            <a:ext cx="8424863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73050" indent="-273050"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439863" algn="l"/>
                <a:tab pos="1614488" algn="l"/>
                <a:tab pos="2782888" algn="l"/>
                <a:tab pos="3044825" algn="l"/>
                <a:tab pos="47561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600" b="1" u="sng" dirty="0">
                <a:solidFill>
                  <a:srgbClr val="000000"/>
                </a:solidFill>
              </a:rPr>
              <a:t>Vstupní hodnoty</a:t>
            </a:r>
            <a:r>
              <a:rPr lang="cs-CZ" altLang="cs-CZ" sz="2400" b="1" dirty="0">
                <a:solidFill>
                  <a:srgbClr val="000000"/>
                </a:solidFill>
              </a:rPr>
              <a:t>:	-	dvoupodlažní rodinný dům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		-	celý podsklepený, půda 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		-	obytná část 900 m</a:t>
            </a:r>
            <a:r>
              <a:rPr lang="cs-CZ" altLang="cs-CZ" sz="2400" b="1" baseline="30000" dirty="0">
                <a:solidFill>
                  <a:srgbClr val="000000"/>
                </a:solidFill>
              </a:rPr>
              <a:t>3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		-	zateplené stěny, částečně půda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		-	novější okna a dveře</a:t>
            </a:r>
          </a:p>
          <a:p>
            <a:pPr>
              <a:spcBef>
                <a:spcPct val="50000"/>
              </a:spcBef>
            </a:pPr>
            <a:endParaRPr lang="cs-CZ" altLang="cs-CZ" sz="2400" b="1" u="sng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400" b="1" u="sng" dirty="0" smtClean="0">
                <a:solidFill>
                  <a:srgbClr val="000000"/>
                </a:solidFill>
              </a:rPr>
              <a:t>V </a:t>
            </a:r>
            <a:r>
              <a:rPr lang="cs-CZ" altLang="cs-CZ" sz="2400" b="1" u="sng" dirty="0">
                <a:solidFill>
                  <a:srgbClr val="000000"/>
                </a:solidFill>
              </a:rPr>
              <a:t>daném případě je spotřeba tepla zhruba 67,4 MW/rok.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Náklady:	-	černé uhlí	20 460,- Kč/rok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-	dřevo			11 280,- Kč/rok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-	pelety			12 640,- Kč/rok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-	zemní plyn	27 340,- Kč/rok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-	elektřina, přímotop	45 104,- Kč/rok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-	elektřina, akumulace	36 860,- Kč/rok 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	-	tepelné čerpadlo	17 090,- Kč/rok	 </a:t>
            </a:r>
          </a:p>
        </p:txBody>
      </p:sp>
      <p:pic>
        <p:nvPicPr>
          <p:cNvPr id="104456" name="Picture 8" descr="MC90035039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2089150" cy="1554162"/>
          </a:xfrm>
          <a:prstGeom prst="rect">
            <a:avLst/>
          </a:prstGeom>
          <a:solidFill>
            <a:schemeClr val="tx1"/>
          </a:solidFill>
        </p:spPr>
      </p:pic>
      <p:cxnSp>
        <p:nvCxnSpPr>
          <p:cNvPr id="3" name="Přímá spojnice 2"/>
          <p:cNvCxnSpPr/>
          <p:nvPr/>
        </p:nvCxnSpPr>
        <p:spPr bwMode="auto">
          <a:xfrm>
            <a:off x="395536" y="4149080"/>
            <a:ext cx="7632848" cy="2448272"/>
          </a:xfrm>
          <a:prstGeom prst="line">
            <a:avLst/>
          </a:prstGeom>
          <a:solidFill>
            <a:srgbClr val="FFFF99"/>
          </a:solidFill>
          <a:ln w="130175" cap="flat" cmpd="sng" algn="ctr">
            <a:solidFill>
              <a:srgbClr val="FF0000">
                <a:alpha val="46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44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44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44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92162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činnosti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250825" y="981075"/>
            <a:ext cx="8713788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Tepelné čerpadlo využívá nízkopotenciálovou energii okolního prostředí a převádí ji na vyšší energetickou hladinu, kterou lze využít pro vytápění a ohřev vody.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Úspora energie je více než 60 % </a:t>
            </a:r>
          </a:p>
          <a:p>
            <a:r>
              <a:rPr lang="cs-CZ" altLang="cs-CZ" sz="2400" b="1">
                <a:solidFill>
                  <a:srgbClr val="000000"/>
                </a:solidFill>
                <a:latin typeface="Arial" panose="020B0604020202020204" pitchFamily="34" charset="0"/>
              </a:rPr>
              <a:t>v porovnání s elektrickým vytápěním</a:t>
            </a: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50825" y="3357563"/>
            <a:ext cx="8713788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  <a:tab pos="4754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Rozdělení tepelných čerpadel: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*	</a:t>
            </a:r>
            <a:r>
              <a:rPr lang="cs-CZ" altLang="cs-CZ" sz="2400" b="1" u="sng">
                <a:solidFill>
                  <a:srgbClr val="000000"/>
                </a:solidFill>
              </a:rPr>
              <a:t>podle primárního zdroje tepla</a:t>
            </a:r>
            <a:r>
              <a:rPr lang="cs-CZ" altLang="cs-CZ" sz="2400" b="1">
                <a:solidFill>
                  <a:srgbClr val="000000"/>
                </a:solidFill>
              </a:rPr>
              <a:t>	</a:t>
            </a:r>
            <a:r>
              <a:rPr lang="cs-CZ" altLang="cs-CZ" sz="2200" b="1">
                <a:solidFill>
                  <a:srgbClr val="000000"/>
                </a:solidFill>
              </a:rPr>
              <a:t>-	z vody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ze země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ze vzduchu</a:t>
            </a:r>
          </a:p>
          <a:p>
            <a:r>
              <a:rPr lang="cs-CZ" altLang="cs-CZ" sz="2400" b="1">
                <a:solidFill>
                  <a:srgbClr val="000000"/>
                </a:solidFill>
              </a:rPr>
              <a:t>*	</a:t>
            </a:r>
            <a:r>
              <a:rPr lang="cs-CZ" altLang="cs-CZ" sz="2400" b="1" u="sng">
                <a:solidFill>
                  <a:srgbClr val="000000"/>
                </a:solidFill>
              </a:rPr>
              <a:t>podle teplonosné látky</a:t>
            </a:r>
            <a:r>
              <a:rPr lang="cs-CZ" altLang="cs-CZ" sz="2200" b="1">
                <a:solidFill>
                  <a:srgbClr val="000000"/>
                </a:solidFill>
              </a:rPr>
              <a:t>	-	voda – voda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voda – vzduch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vzduch – voda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vzduch – vzduch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		-	země - voda </a:t>
            </a:r>
          </a:p>
        </p:txBody>
      </p:sp>
      <p:pic>
        <p:nvPicPr>
          <p:cNvPr id="78860" name="Picture 12" descr="MC900232344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276475"/>
            <a:ext cx="2427287" cy="2160588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8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8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88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8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8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8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8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8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6513" y="188913"/>
            <a:ext cx="89281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činnosti kompresorového TČ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8496300" cy="209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dirty="0" err="1">
                <a:solidFill>
                  <a:srgbClr val="000000"/>
                </a:solidFill>
              </a:rPr>
              <a:t>Nízkopotenciálové</a:t>
            </a:r>
            <a:r>
              <a:rPr lang="cs-CZ" altLang="cs-CZ" sz="2000" b="1" dirty="0">
                <a:solidFill>
                  <a:srgbClr val="000000"/>
                </a:solidFill>
              </a:rPr>
              <a:t> teplo je odebráno z okolního prostředí (voda, vzduch, solanka) pracovní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látkou (dříve freony) do výparníku. Pracovní látka se odpaří. Tlak zůstává konstantní, změna teploty je zhruba z -15</a:t>
            </a:r>
            <a:r>
              <a:rPr lang="cs-CZ" altLang="cs-CZ" sz="2000" b="1" baseline="30000" dirty="0" smtClean="0">
                <a:solidFill>
                  <a:srgbClr val="000000"/>
                </a:solidFill>
              </a:rPr>
              <a:t>0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C na 0</a:t>
            </a:r>
            <a:r>
              <a:rPr lang="cs-CZ" altLang="cs-CZ" sz="2000" b="1" baseline="30000" dirty="0" smtClean="0">
                <a:solidFill>
                  <a:srgbClr val="000000"/>
                </a:solidFill>
              </a:rPr>
              <a:t>0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C.  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Páry chladiva jsou odsávány a stlačovány v kompresoru. Tím se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výrazně zvýší </a:t>
            </a:r>
            <a:r>
              <a:rPr lang="cs-CZ" altLang="cs-CZ" sz="2000" b="1" dirty="0">
                <a:solidFill>
                  <a:srgbClr val="000000"/>
                </a:solidFill>
              </a:rPr>
              <a:t>jejich tlak a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teplota.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900113" y="5661025"/>
            <a:ext cx="647700" cy="2873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1835150" y="6453188"/>
            <a:ext cx="1008063" cy="287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2916238" y="5516563"/>
            <a:ext cx="647700" cy="287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2484438" y="3862388"/>
            <a:ext cx="647700" cy="287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pic>
        <p:nvPicPr>
          <p:cNvPr id="10" name="Obrázek 9" descr="Princip funkce tepelného čerpadl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211513"/>
            <a:ext cx="6335712" cy="3529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98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8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6513" y="188913"/>
            <a:ext cx="89281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činnosti kompresorového TČ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07504" y="1085395"/>
            <a:ext cx="8712968" cy="1787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Páry jsou odváděny do kondenzátoru, kde předávají teplo ohřívané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látce (většinou voda). </a:t>
            </a:r>
            <a:r>
              <a:rPr lang="cs-CZ" altLang="cs-CZ" sz="2000" b="1" dirty="0">
                <a:solidFill>
                  <a:srgbClr val="000000"/>
                </a:solidFill>
              </a:rPr>
              <a:t>Zároveň se ochladí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(z zhruba ze 75</a:t>
            </a:r>
            <a:r>
              <a:rPr lang="cs-CZ" altLang="cs-CZ" sz="2000" b="1" baseline="30000" dirty="0" smtClean="0">
                <a:solidFill>
                  <a:srgbClr val="000000"/>
                </a:solidFill>
              </a:rPr>
              <a:t>0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C na 35</a:t>
            </a:r>
            <a:r>
              <a:rPr lang="cs-CZ" altLang="cs-CZ" sz="2000" b="1" baseline="30000" dirty="0" smtClean="0">
                <a:solidFill>
                  <a:srgbClr val="000000"/>
                </a:solidFill>
              </a:rPr>
              <a:t>0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C) a kondenzují.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V expanzním ventilu dojde k výraznému poklesu tlaku a teploty pracovní látky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900113" y="5661025"/>
            <a:ext cx="647700" cy="2873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1835150" y="6453188"/>
            <a:ext cx="1008063" cy="287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2916238" y="5516563"/>
            <a:ext cx="647700" cy="287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2484438" y="3862388"/>
            <a:ext cx="647700" cy="2873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1262" t="31108" r="21566" b="20153"/>
          <a:stretch/>
        </p:blipFill>
        <p:spPr>
          <a:xfrm>
            <a:off x="3635896" y="3199617"/>
            <a:ext cx="5498960" cy="3515933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292080" y="2618343"/>
            <a:ext cx="374441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cs-CZ" altLang="cs-CZ" sz="1200" b="1" dirty="0" smtClean="0">
                <a:solidFill>
                  <a:srgbClr val="000000"/>
                </a:solidFill>
              </a:rPr>
              <a:t>zdroj: Základy tepelných čerpadel</a:t>
            </a:r>
            <a:r>
              <a:rPr lang="cs-CZ" altLang="cs-CZ" sz="1200" b="1" dirty="0">
                <a:solidFill>
                  <a:srgbClr val="000000"/>
                </a:solidFill>
              </a:rPr>
              <a:t>, http://users.fs.cvut.cz/tomas.matuska/wordpress</a:t>
            </a:r>
          </a:p>
        </p:txBody>
      </p:sp>
    </p:spTree>
    <p:extLst>
      <p:ext uri="{BB962C8B-B14F-4D97-AF65-F5344CB8AC3E}">
        <p14:creationId xmlns:p14="http://schemas.microsoft.com/office/powerpoint/2010/main" val="166668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8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275856" y="188640"/>
            <a:ext cx="5401419" cy="86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Princip a zapojení TČ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8400" t="30449" r="40361" b="30701"/>
          <a:stretch/>
        </p:blipFill>
        <p:spPr>
          <a:xfrm>
            <a:off x="4499992" y="1053158"/>
            <a:ext cx="4536504" cy="2751651"/>
          </a:xfrm>
          <a:prstGeom prst="rect">
            <a:avLst/>
          </a:prstGeom>
        </p:spPr>
      </p:pic>
      <p:pic>
        <p:nvPicPr>
          <p:cNvPr id="106512" name="Picture 16" descr="MC90041733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2808287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623720" y="6525344"/>
            <a:ext cx="2520280" cy="24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354013" indent="-354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000" b="1" dirty="0">
                <a:solidFill>
                  <a:srgbClr val="000000"/>
                </a:solidFill>
              </a:rPr>
              <a:t>zdroj: https://vytapeni.tzb-info.cz </a:t>
            </a:r>
          </a:p>
        </p:txBody>
      </p:sp>
      <p:pic>
        <p:nvPicPr>
          <p:cNvPr id="110594" name="Picture 2" descr="Tepelné čerpadlo vzduch/voda - princip fungován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1" t="8423" r="19083" b="3132"/>
          <a:stretch/>
        </p:blipFill>
        <p:spPr bwMode="auto">
          <a:xfrm>
            <a:off x="107504" y="3007593"/>
            <a:ext cx="4752528" cy="376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899592" y="334028"/>
            <a:ext cx="569912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Přehled použití</a:t>
            </a: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50825" y="1457325"/>
            <a:ext cx="8713788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239963" indent="-223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419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5987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77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575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414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719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291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86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vzduch – voda	univerzální typ pro TUV a vytápění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vzduch – vzduch	doplňkový zdroj pro vytápění a klimatizaci (systém může pracovat v obou směrech)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voda – voda	využití odpadní vody a geotermální energie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nemrznoucí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kapalina (země) </a:t>
            </a:r>
            <a:r>
              <a:rPr lang="cs-CZ" altLang="cs-CZ" sz="2000" b="1" dirty="0">
                <a:solidFill>
                  <a:srgbClr val="000000"/>
                </a:solidFill>
              </a:rPr>
              <a:t>– voda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pro využití energie země (zemní kolektor nebo vrt)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voda – vzduch	teplovzdušné vytápěcí systémy	 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178817" y="5013176"/>
            <a:ext cx="8785671" cy="1771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332038" indent="-2332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93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8733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0527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2321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6893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1465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60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0609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900" b="1" smtClean="0">
                <a:solidFill>
                  <a:srgbClr val="000000"/>
                </a:solidFill>
              </a:rPr>
              <a:t>freony CFC (lehké</a:t>
            </a:r>
            <a:r>
              <a:rPr lang="cs-CZ" altLang="cs-CZ" sz="1900" b="1" dirty="0" smtClean="0">
                <a:solidFill>
                  <a:srgbClr val="000000"/>
                </a:solidFill>
              </a:rPr>
              <a:t>) - </a:t>
            </a:r>
            <a:r>
              <a:rPr lang="cs-CZ" altLang="cs-CZ" sz="1900" b="1" u="sng" dirty="0" smtClean="0">
                <a:solidFill>
                  <a:srgbClr val="000000"/>
                </a:solidFill>
              </a:rPr>
              <a:t>z </a:t>
            </a:r>
            <a:r>
              <a:rPr lang="cs-CZ" altLang="cs-CZ" sz="1900" b="1" u="sng" dirty="0">
                <a:solidFill>
                  <a:srgbClr val="000000"/>
                </a:solidFill>
              </a:rPr>
              <a:t>důvodu negativního vlivu na ŽP se </a:t>
            </a:r>
            <a:r>
              <a:rPr lang="cs-CZ" altLang="cs-CZ" sz="1900" b="1" u="sng" dirty="0" smtClean="0">
                <a:solidFill>
                  <a:srgbClr val="000000"/>
                </a:solidFill>
              </a:rPr>
              <a:t>již nepoužívají</a:t>
            </a:r>
            <a:endParaRPr lang="cs-CZ" altLang="cs-CZ" sz="1900" b="1" u="sng" dirty="0">
              <a:solidFill>
                <a:srgbClr val="000000"/>
              </a:solidFill>
            </a:endParaRPr>
          </a:p>
          <a:p>
            <a:pPr marL="0" indent="0"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fluorované uhlovodíky s různými obchodními názvy (HFC) -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bez chloru,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základem je fluor (např. propan) - mají různé termodynamické vlastnosti, některé jsou toxické a hořlavé. Většinou se ale jedná o skleníkové plyny.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468313" y="4293096"/>
            <a:ext cx="82296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Teplonosné látky</a:t>
            </a:r>
          </a:p>
        </p:txBody>
      </p:sp>
      <p:pic>
        <p:nvPicPr>
          <p:cNvPr id="82962" name="Picture 18" descr="MC900071184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63500"/>
            <a:ext cx="2012950" cy="18526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63554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9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9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9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9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9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9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  <p:bldP spid="82952" grpId="0"/>
    </p:bldLst>
  </p:timing>
</p:sld>
</file>

<file path=ppt/theme/theme1.xml><?xml version="1.0" encoding="utf-8"?>
<a:theme xmlns:a="http://schemas.openxmlformats.org/drawingml/2006/main" name="Zeměkoule">
  <a:themeElements>
    <a:clrScheme name="Vlastní 1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C00000"/>
      </a:hlink>
      <a:folHlink>
        <a:srgbClr val="FF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3335</TotalTime>
  <Words>2252</Words>
  <Application>Microsoft Office PowerPoint</Application>
  <PresentationFormat>Předvádění na obrazovce (4:3)</PresentationFormat>
  <Paragraphs>240</Paragraphs>
  <Slides>38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Comic Sans MS</vt:lpstr>
      <vt:lpstr>Symbol</vt:lpstr>
      <vt:lpstr>Verdana</vt:lpstr>
      <vt:lpstr>Wingdings</vt:lpstr>
      <vt:lpstr>Zeměkoule</vt:lpstr>
      <vt:lpstr>Rovnice</vt:lpstr>
      <vt:lpstr>Tepelné čerpadlo</vt:lpstr>
      <vt:lpstr>Něco úvodem</vt:lpstr>
      <vt:lpstr>Náklady na vytápění</vt:lpstr>
      <vt:lpstr>Orientační výpočet nákladů na vytápění</vt:lpstr>
      <vt:lpstr>Princip činnosti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Obnovitelné zdroje energie</dc:title>
  <dc:creator>pe</dc:creator>
  <cp:lastModifiedBy>Ivo Petricek</cp:lastModifiedBy>
  <cp:revision>183</cp:revision>
  <dcterms:created xsi:type="dcterms:W3CDTF">2008-03-25T11:21:50Z</dcterms:created>
  <dcterms:modified xsi:type="dcterms:W3CDTF">2023-05-17T09:25:55Z</dcterms:modified>
</cp:coreProperties>
</file>