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5" r:id="rId9"/>
    <p:sldId id="264" r:id="rId10"/>
    <p:sldId id="267" r:id="rId11"/>
    <p:sldId id="298" r:id="rId12"/>
    <p:sldId id="289" r:id="rId13"/>
    <p:sldId id="290" r:id="rId14"/>
    <p:sldId id="268" r:id="rId15"/>
    <p:sldId id="299" r:id="rId16"/>
    <p:sldId id="308" r:id="rId17"/>
    <p:sldId id="269" r:id="rId18"/>
    <p:sldId id="286" r:id="rId19"/>
    <p:sldId id="300" r:id="rId20"/>
    <p:sldId id="303" r:id="rId21"/>
    <p:sldId id="304" r:id="rId22"/>
    <p:sldId id="302" r:id="rId23"/>
    <p:sldId id="301" r:id="rId24"/>
    <p:sldId id="272" r:id="rId25"/>
    <p:sldId id="273" r:id="rId26"/>
    <p:sldId id="274" r:id="rId27"/>
    <p:sldId id="275" r:id="rId28"/>
    <p:sldId id="276" r:id="rId29"/>
    <p:sldId id="306" r:id="rId30"/>
    <p:sldId id="278" r:id="rId31"/>
    <p:sldId id="294" r:id="rId32"/>
    <p:sldId id="295" r:id="rId33"/>
    <p:sldId id="296" r:id="rId34"/>
    <p:sldId id="297" r:id="rId35"/>
    <p:sldId id="293" r:id="rId36"/>
    <p:sldId id="305" r:id="rId37"/>
    <p:sldId id="279" r:id="rId38"/>
    <p:sldId id="280" r:id="rId39"/>
    <p:sldId id="281" r:id="rId40"/>
    <p:sldId id="282" r:id="rId41"/>
    <p:sldId id="283" r:id="rId42"/>
    <p:sldId id="285" r:id="rId43"/>
    <p:sldId id="291" r:id="rId44"/>
    <p:sldId id="292" r:id="rId45"/>
    <p:sldId id="259" r:id="rId46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" initials="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33CC"/>
    <a:srgbClr val="00FF00"/>
    <a:srgbClr val="99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1" autoAdjust="0"/>
  </p:normalViewPr>
  <p:slideViewPr>
    <p:cSldViewPr>
      <p:cViewPr varScale="1">
        <p:scale>
          <a:sx n="77" d="100"/>
          <a:sy n="77" d="100"/>
        </p:scale>
        <p:origin x="12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A8D98A-A5D6-4948-BEA4-E9A7509827A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115D3-E319-43B3-97A5-376103C1CC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345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B06D9-22A9-496D-9656-056AFAF7F9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770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33386-F05B-4F4D-809B-548772F5F5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044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984D-EED4-4892-A46C-53DFC67853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161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9A7EB-1CDD-41F8-B2A7-D5E485F1BD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097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1040-EC92-4CD7-83F6-35A883BFF1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48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CAD7D-C152-4AA5-B2A1-2287E14F75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934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23460-2735-4037-958E-FC2DB22281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878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872E4-1E61-457B-A193-E5B521D1DDF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639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260DB-CFC9-48C5-9903-D9E323593C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522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05B7B730-8EC1-4FFE-9B64-D18D5EA02F3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ytapeni.tzb-info.cz/tabulky-a-vypocty/25-venkovni-vypoctove-teploty-a-otopna-obdobi-dle-lokalit" TargetMode="External"/><Relationship Id="rId2" Type="http://schemas.openxmlformats.org/officeDocument/2006/relationships/hyperlink" Target="http://vetrani.tzb-info.cz/tabulky-a-vypocty/28-vnitrni-vypoctove-teploty-dle-csn-en-12831-a-doporucene-relativni-vlhkosti-vzduchu-dle-csn-06-02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vytapeni.tzb-info.cz/t.py?t=16&amp;i=68&amp;h=38&amp;obor=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vytapeni.tzb-info.cz/tabulky-a-vypocty/107-vypocet-tepelne-ztraty-objektu-dle-csn-06-0210" TargetMode="External"/><Relationship Id="rId3" Type="http://schemas.openxmlformats.org/officeDocument/2006/relationships/oleObject" Target="../embeddings/oleObject9.bin"/><Relationship Id="rId7" Type="http://schemas.openxmlformats.org/officeDocument/2006/relationships/hyperlink" Target="1_Priklad_vypo&#269;tu_tz_predb_bt03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ytapeni_st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1223963"/>
          </a:xfrm>
          <a:solidFill>
            <a:srgbClr val="C0C0C0"/>
          </a:solidFill>
        </p:spPr>
        <p:txBody>
          <a:bodyPr/>
          <a:lstStyle/>
          <a:p>
            <a:r>
              <a:rPr lang="cs-CZ" altLang="cs-CZ" sz="7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Tepelná technika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10300"/>
            <a:ext cx="9144000" cy="647700"/>
          </a:xfrm>
          <a:solidFill>
            <a:srgbClr val="C0C0C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Elektrické vytápění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187325"/>
            <a:ext cx="5256213" cy="938213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</a:rPr>
              <a:t>Rozložení teplot 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635375" y="1196975"/>
            <a:ext cx="4824413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chemeClr val="bg2"/>
                </a:solidFill>
              </a:rPr>
              <a:t>Teplovodní (radiátor na stěně u okna)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t</a:t>
            </a:r>
            <a:r>
              <a:rPr lang="cs-CZ" altLang="cs-CZ" sz="2000" b="1" baseline="-25000">
                <a:solidFill>
                  <a:schemeClr val="bg2"/>
                </a:solidFill>
              </a:rPr>
              <a:t>v</a:t>
            </a:r>
            <a:r>
              <a:rPr lang="cs-CZ" altLang="cs-CZ" sz="2000" b="1">
                <a:solidFill>
                  <a:schemeClr val="bg2"/>
                </a:solidFill>
              </a:rPr>
              <a:t> 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 t</a:t>
            </a:r>
            <a:r>
              <a:rPr lang="cs-CZ" altLang="cs-CZ" sz="2000" b="1" baseline="-25000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  <a:r>
              <a:rPr lang="cs-CZ" altLang="cs-CZ" sz="20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708400" y="5438775"/>
            <a:ext cx="4824413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chemeClr val="bg2"/>
                </a:solidFill>
              </a:rPr>
              <a:t>Centrální teplovzdušné vytápění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t</a:t>
            </a:r>
            <a:r>
              <a:rPr lang="cs-CZ" altLang="cs-CZ" sz="2000" b="1" baseline="-25000">
                <a:solidFill>
                  <a:schemeClr val="bg2"/>
                </a:solidFill>
              </a:rPr>
              <a:t>v</a:t>
            </a:r>
            <a:r>
              <a:rPr lang="cs-CZ" altLang="cs-CZ" sz="2000" b="1">
                <a:solidFill>
                  <a:schemeClr val="bg2"/>
                </a:solidFill>
              </a:rPr>
              <a:t> </a:t>
            </a:r>
            <a:r>
              <a:rPr lang="en-US" altLang="cs-CZ" sz="2000" b="1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 t</a:t>
            </a:r>
            <a:r>
              <a:rPr lang="cs-CZ" altLang="cs-CZ" sz="2000" b="1" baseline="-25000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  <a:r>
              <a:rPr lang="cs-CZ" altLang="cs-CZ" sz="2000" b="1" u="sng">
                <a:solidFill>
                  <a:schemeClr val="bg2"/>
                </a:solidFill>
              </a:rPr>
              <a:t> </a:t>
            </a:r>
            <a:endParaRPr lang="cs-CZ" altLang="cs-CZ" sz="2000" b="1">
              <a:solidFill>
                <a:schemeClr val="bg2"/>
              </a:solidFill>
            </a:endParaRPr>
          </a:p>
        </p:txBody>
      </p:sp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3988"/>
            <a:ext cx="3313112" cy="2809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78063"/>
            <a:ext cx="3600450" cy="2806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89388"/>
            <a:ext cx="3384550" cy="2752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23850" y="3141663"/>
            <a:ext cx="4968875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chemeClr val="bg2"/>
                </a:solidFill>
              </a:rPr>
              <a:t>Teplovodní (radiátor na stěně od okna)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 t</a:t>
            </a:r>
            <a:r>
              <a:rPr lang="cs-CZ" altLang="cs-CZ" sz="2000" b="1" baseline="-25000">
                <a:solidFill>
                  <a:schemeClr val="bg2"/>
                </a:solidFill>
              </a:rPr>
              <a:t>v</a:t>
            </a:r>
            <a:r>
              <a:rPr lang="cs-CZ" altLang="cs-CZ" sz="2000" b="1">
                <a:solidFill>
                  <a:schemeClr val="bg2"/>
                </a:solidFill>
              </a:rPr>
              <a:t> </a:t>
            </a:r>
            <a:r>
              <a:rPr lang="en-US" altLang="cs-CZ" sz="2000" b="1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 t</a:t>
            </a:r>
            <a:r>
              <a:rPr lang="cs-CZ" altLang="cs-CZ" sz="2000" b="1" baseline="-25000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  <a:r>
              <a:rPr lang="cs-CZ" altLang="cs-CZ" sz="2000" b="1" u="sng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/>
      <p:bldP spid="72711" grpId="0"/>
      <p:bldP spid="727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187325"/>
            <a:ext cx="3816350" cy="938213"/>
          </a:xfrm>
        </p:spPr>
        <p:txBody>
          <a:bodyPr/>
          <a:lstStyle/>
          <a:p>
            <a:r>
              <a:rPr lang="cs-CZ" altLang="cs-CZ" sz="3600" b="1" u="sng">
                <a:solidFill>
                  <a:schemeClr val="bg2"/>
                </a:solidFill>
              </a:rPr>
              <a:t>Rozložení teplot 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930775" y="1557338"/>
            <a:ext cx="2665413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chemeClr val="bg2"/>
                </a:solidFill>
              </a:rPr>
              <a:t>Teplovodní (radiátor na stěně u okna)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4930775" y="4724400"/>
            <a:ext cx="2736850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chemeClr val="bg2"/>
                </a:solidFill>
              </a:rPr>
              <a:t>Teplovodní (radiátor na stěně od okna)</a:t>
            </a:r>
          </a:p>
        </p:txBody>
      </p:sp>
      <p:pic>
        <p:nvPicPr>
          <p:cNvPr id="113673" name="Picture 9" descr="005936o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5888"/>
            <a:ext cx="47894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10" descr="005936o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73450"/>
            <a:ext cx="4824413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43926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98475"/>
            <a:ext cx="4470400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68713"/>
            <a:ext cx="4535488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27438"/>
            <a:ext cx="4608512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897438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4897438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cs-CZ" altLang="cs-CZ" sz="3000" b="1" u="sng" dirty="0">
                <a:solidFill>
                  <a:schemeClr val="bg2"/>
                </a:solidFill>
              </a:rPr>
              <a:t>Výsledná teplota prostředí v místnosti  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23850" y="692696"/>
            <a:ext cx="8569325" cy="13256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</a:rPr>
              <a:t>Výsledná teplota </a:t>
            </a:r>
            <a:r>
              <a:rPr lang="cs-CZ" altLang="cs-CZ" sz="2000" b="1" dirty="0">
                <a:solidFill>
                  <a:schemeClr val="bg2"/>
                </a:solidFill>
              </a:rPr>
              <a:t>prostředí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je zjednodušeně: </a:t>
            </a:r>
          </a:p>
          <a:p>
            <a:pPr algn="ctr"/>
            <a:r>
              <a:rPr lang="cs-CZ" altLang="cs-CZ" sz="2000" b="1" dirty="0" smtClean="0">
                <a:solidFill>
                  <a:schemeClr val="bg2"/>
                </a:solidFill>
              </a:rPr>
              <a:t>t</a:t>
            </a:r>
            <a:r>
              <a:rPr lang="cs-CZ" altLang="cs-CZ" sz="2000" b="1" baseline="-25000" dirty="0" smtClean="0">
                <a:solidFill>
                  <a:schemeClr val="bg2"/>
                </a:solidFill>
              </a:rPr>
              <a:t>i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</a:rPr>
              <a:t>= 0,5*</a:t>
            </a:r>
            <a:r>
              <a:rPr lang="cs-CZ" altLang="cs-CZ" sz="2000" b="1" dirty="0" err="1">
                <a:solidFill>
                  <a:schemeClr val="bg2"/>
                </a:solidFill>
              </a:rPr>
              <a:t>t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sz="2000" b="1" dirty="0">
                <a:solidFill>
                  <a:schemeClr val="bg2"/>
                </a:solidFill>
              </a:rPr>
              <a:t> + 0,5*</a:t>
            </a:r>
            <a:r>
              <a:rPr lang="cs-CZ" altLang="cs-CZ" sz="2000" b="1" dirty="0" err="1">
                <a:solidFill>
                  <a:schemeClr val="bg2"/>
                </a:solidFill>
              </a:rPr>
              <a:t>t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p</a:t>
            </a:r>
            <a:r>
              <a:rPr lang="cs-CZ" altLang="cs-CZ" sz="2000" b="1" dirty="0">
                <a:solidFill>
                  <a:schemeClr val="bg2"/>
                </a:solidFill>
              </a:rPr>
              <a:t> </a:t>
            </a:r>
            <a:endParaRPr lang="cs-CZ" altLang="cs-CZ" sz="2000" b="1" dirty="0" smtClean="0">
              <a:solidFill>
                <a:schemeClr val="bg2"/>
              </a:solidFill>
            </a:endParaRPr>
          </a:p>
          <a:p>
            <a:r>
              <a:rPr lang="cs-CZ" altLang="cs-CZ" sz="2000" b="1" dirty="0" smtClean="0">
                <a:solidFill>
                  <a:schemeClr val="bg2"/>
                </a:solidFill>
              </a:rPr>
              <a:t>(na </a:t>
            </a:r>
            <a:r>
              <a:rPr lang="cs-CZ" altLang="cs-CZ" sz="2000" b="1" dirty="0">
                <a:solidFill>
                  <a:schemeClr val="bg2"/>
                </a:solidFill>
              </a:rPr>
              <a:t>výsledné teplotě prostředí se v ustáleném stavu rovnoměrně podílí teplota v místnosti a účinná teplota okolních ploch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.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003800" y="2060848"/>
            <a:ext cx="4032250" cy="3413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chemeClr val="bg2"/>
                </a:solidFill>
              </a:rPr>
              <a:t>Příklad: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Pro požadavek teploty v místnosti </a:t>
            </a:r>
            <a:r>
              <a:rPr lang="cs-CZ" altLang="cs-CZ" b="1" u="sng" dirty="0">
                <a:solidFill>
                  <a:schemeClr val="bg2"/>
                </a:solidFill>
              </a:rPr>
              <a:t>t</a:t>
            </a:r>
            <a:r>
              <a:rPr lang="cs-CZ" altLang="cs-CZ" b="1" u="sng" baseline="-25000" dirty="0">
                <a:solidFill>
                  <a:schemeClr val="bg2"/>
                </a:solidFill>
              </a:rPr>
              <a:t>i</a:t>
            </a:r>
            <a:r>
              <a:rPr lang="cs-CZ" altLang="cs-CZ" b="1" u="sng" dirty="0">
                <a:solidFill>
                  <a:schemeClr val="bg2"/>
                </a:solidFill>
              </a:rPr>
              <a:t> = (18,5 – 21,5) </a:t>
            </a:r>
            <a:r>
              <a:rPr lang="cs-CZ" altLang="cs-CZ" b="1" u="sng" baseline="30000" dirty="0">
                <a:solidFill>
                  <a:schemeClr val="bg2"/>
                </a:solidFill>
              </a:rPr>
              <a:t>0</a:t>
            </a:r>
            <a:r>
              <a:rPr lang="cs-CZ" altLang="cs-CZ" b="1" u="sng" dirty="0">
                <a:solidFill>
                  <a:schemeClr val="bg2"/>
                </a:solidFill>
              </a:rPr>
              <a:t>C</a:t>
            </a:r>
            <a:r>
              <a:rPr lang="cs-CZ" altLang="cs-CZ" b="1" dirty="0">
                <a:solidFill>
                  <a:schemeClr val="bg2"/>
                </a:solidFill>
              </a:rPr>
              <a:t> 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(OTP - optimální tepelná pohoda)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a teplotě vzduchu v místnosti: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 </a:t>
            </a:r>
            <a:r>
              <a:rPr lang="cs-CZ" altLang="cs-CZ" b="1" u="sng" dirty="0" err="1">
                <a:solidFill>
                  <a:schemeClr val="bg2"/>
                </a:solidFill>
              </a:rPr>
              <a:t>t</a:t>
            </a:r>
            <a:r>
              <a:rPr lang="cs-CZ" altLang="cs-CZ" b="1" u="sng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b="1" u="sng" dirty="0">
                <a:solidFill>
                  <a:schemeClr val="bg2"/>
                </a:solidFill>
              </a:rPr>
              <a:t> = (15 – 25) </a:t>
            </a:r>
            <a:r>
              <a:rPr lang="cs-CZ" altLang="cs-CZ" b="1" u="sng" baseline="30000" dirty="0">
                <a:solidFill>
                  <a:schemeClr val="bg2"/>
                </a:solidFill>
              </a:rPr>
              <a:t>0</a:t>
            </a:r>
            <a:r>
              <a:rPr lang="cs-CZ" altLang="cs-CZ" b="1" u="sng" dirty="0">
                <a:solidFill>
                  <a:schemeClr val="bg2"/>
                </a:solidFill>
              </a:rPr>
              <a:t>C 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účinná teplota okolních ploch musí být v rozsahu: 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t</a:t>
            </a:r>
            <a:r>
              <a:rPr lang="cs-CZ" altLang="cs-CZ" b="1" baseline="-25000" dirty="0">
                <a:solidFill>
                  <a:schemeClr val="bg2"/>
                </a:solidFill>
              </a:rPr>
              <a:t>i</a:t>
            </a:r>
            <a:r>
              <a:rPr lang="cs-CZ" altLang="cs-CZ" b="1" dirty="0">
                <a:solidFill>
                  <a:schemeClr val="bg2"/>
                </a:solidFill>
              </a:rPr>
              <a:t>=18,5</a:t>
            </a:r>
            <a:r>
              <a:rPr lang="cs-CZ" altLang="cs-CZ" b="1" baseline="30000" dirty="0">
                <a:solidFill>
                  <a:schemeClr val="bg2"/>
                </a:solidFill>
              </a:rPr>
              <a:t>0</a:t>
            </a:r>
            <a:r>
              <a:rPr lang="cs-CZ" altLang="cs-CZ" b="1" dirty="0">
                <a:solidFill>
                  <a:schemeClr val="bg2"/>
                </a:solidFill>
              </a:rPr>
              <a:t>C, </a:t>
            </a:r>
            <a:r>
              <a:rPr lang="cs-CZ" altLang="cs-CZ" b="1" dirty="0" err="1" smtClean="0">
                <a:solidFill>
                  <a:schemeClr val="bg2"/>
                </a:solidFill>
              </a:rPr>
              <a:t>t</a:t>
            </a:r>
            <a:r>
              <a:rPr lang="cs-CZ" altLang="cs-CZ" b="1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b="1" dirty="0" smtClean="0">
                <a:solidFill>
                  <a:schemeClr val="bg2"/>
                </a:solidFill>
              </a:rPr>
              <a:t>=15</a:t>
            </a:r>
            <a:r>
              <a:rPr lang="cs-CZ" altLang="cs-CZ" b="1" baseline="30000" dirty="0" smtClean="0">
                <a:solidFill>
                  <a:schemeClr val="bg2"/>
                </a:solidFill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</a:rPr>
              <a:t>C 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</a:t>
            </a:r>
            <a:r>
              <a:rPr lang="cs-CZ" altLang="cs-CZ" b="1" dirty="0">
                <a:solidFill>
                  <a:schemeClr val="bg2"/>
                </a:solidFill>
              </a:rPr>
              <a:t> t</a:t>
            </a:r>
            <a:r>
              <a:rPr lang="cs-CZ" altLang="cs-CZ" b="1" baseline="-25000" dirty="0">
                <a:solidFill>
                  <a:schemeClr val="bg2"/>
                </a:solidFill>
              </a:rPr>
              <a:t>p1</a:t>
            </a:r>
            <a:r>
              <a:rPr lang="cs-CZ" altLang="cs-CZ" b="1" dirty="0">
                <a:solidFill>
                  <a:schemeClr val="bg2"/>
                </a:solidFill>
              </a:rPr>
              <a:t> = 22</a:t>
            </a:r>
            <a:r>
              <a:rPr lang="cs-CZ" altLang="cs-CZ" b="1" baseline="30000" dirty="0">
                <a:solidFill>
                  <a:schemeClr val="bg2"/>
                </a:solidFill>
              </a:rPr>
              <a:t>0</a:t>
            </a:r>
            <a:r>
              <a:rPr lang="cs-CZ" altLang="cs-CZ" b="1" dirty="0">
                <a:solidFill>
                  <a:schemeClr val="bg2"/>
                </a:solidFill>
              </a:rPr>
              <a:t>C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t</a:t>
            </a:r>
            <a:r>
              <a:rPr lang="cs-CZ" altLang="cs-CZ" b="1" baseline="-25000" dirty="0">
                <a:solidFill>
                  <a:schemeClr val="bg2"/>
                </a:solidFill>
              </a:rPr>
              <a:t>i</a:t>
            </a:r>
            <a:r>
              <a:rPr lang="cs-CZ" altLang="cs-CZ" b="1" dirty="0">
                <a:solidFill>
                  <a:schemeClr val="bg2"/>
                </a:solidFill>
              </a:rPr>
              <a:t>=21,5</a:t>
            </a:r>
            <a:r>
              <a:rPr lang="cs-CZ" altLang="cs-CZ" b="1" baseline="30000" dirty="0">
                <a:solidFill>
                  <a:schemeClr val="bg2"/>
                </a:solidFill>
              </a:rPr>
              <a:t>0</a:t>
            </a:r>
            <a:r>
              <a:rPr lang="cs-CZ" altLang="cs-CZ" b="1" dirty="0">
                <a:solidFill>
                  <a:schemeClr val="bg2"/>
                </a:solidFill>
              </a:rPr>
              <a:t>C, </a:t>
            </a:r>
            <a:r>
              <a:rPr lang="cs-CZ" altLang="cs-CZ" b="1" dirty="0" err="1" smtClean="0">
                <a:solidFill>
                  <a:schemeClr val="bg2"/>
                </a:solidFill>
              </a:rPr>
              <a:t>t</a:t>
            </a:r>
            <a:r>
              <a:rPr lang="cs-CZ" altLang="cs-CZ" b="1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b="1" dirty="0" smtClean="0">
                <a:solidFill>
                  <a:schemeClr val="bg2"/>
                </a:solidFill>
              </a:rPr>
              <a:t>=15</a:t>
            </a:r>
            <a:r>
              <a:rPr lang="cs-CZ" altLang="cs-CZ" b="1" baseline="30000" dirty="0" smtClean="0">
                <a:solidFill>
                  <a:schemeClr val="bg2"/>
                </a:solidFill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</a:rPr>
              <a:t>C 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</a:t>
            </a:r>
            <a:r>
              <a:rPr lang="cs-CZ" altLang="cs-CZ" b="1" dirty="0">
                <a:solidFill>
                  <a:schemeClr val="bg2"/>
                </a:solidFill>
              </a:rPr>
              <a:t> t</a:t>
            </a:r>
            <a:r>
              <a:rPr lang="cs-CZ" altLang="cs-CZ" b="1" baseline="-25000" dirty="0">
                <a:solidFill>
                  <a:schemeClr val="bg2"/>
                </a:solidFill>
              </a:rPr>
              <a:t>p1</a:t>
            </a:r>
            <a:r>
              <a:rPr lang="cs-CZ" altLang="cs-CZ" b="1" dirty="0">
                <a:solidFill>
                  <a:schemeClr val="bg2"/>
                </a:solidFill>
              </a:rPr>
              <a:t> = 28</a:t>
            </a:r>
            <a:r>
              <a:rPr lang="cs-CZ" altLang="cs-CZ" b="1" baseline="30000" dirty="0">
                <a:solidFill>
                  <a:schemeClr val="bg2"/>
                </a:solidFill>
              </a:rPr>
              <a:t>0</a:t>
            </a:r>
            <a:r>
              <a:rPr lang="cs-CZ" altLang="cs-CZ" b="1" dirty="0">
                <a:solidFill>
                  <a:schemeClr val="bg2"/>
                </a:solidFill>
              </a:rPr>
              <a:t>C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t</a:t>
            </a:r>
            <a:r>
              <a:rPr lang="cs-CZ" altLang="cs-CZ" b="1" baseline="-25000" dirty="0">
                <a:solidFill>
                  <a:schemeClr val="bg2"/>
                </a:solidFill>
              </a:rPr>
              <a:t>i</a:t>
            </a:r>
            <a:r>
              <a:rPr lang="cs-CZ" altLang="cs-CZ" b="1" dirty="0">
                <a:solidFill>
                  <a:schemeClr val="bg2"/>
                </a:solidFill>
              </a:rPr>
              <a:t>=18,5</a:t>
            </a:r>
            <a:r>
              <a:rPr lang="cs-CZ" altLang="cs-CZ" b="1" baseline="30000" dirty="0">
                <a:solidFill>
                  <a:schemeClr val="bg2"/>
                </a:solidFill>
              </a:rPr>
              <a:t>0</a:t>
            </a:r>
            <a:r>
              <a:rPr lang="cs-CZ" altLang="cs-CZ" b="1" dirty="0">
                <a:solidFill>
                  <a:schemeClr val="bg2"/>
                </a:solidFill>
              </a:rPr>
              <a:t>C, </a:t>
            </a:r>
            <a:r>
              <a:rPr lang="cs-CZ" altLang="cs-CZ" b="1" dirty="0" err="1" smtClean="0">
                <a:solidFill>
                  <a:schemeClr val="bg2"/>
                </a:solidFill>
              </a:rPr>
              <a:t>t</a:t>
            </a:r>
            <a:r>
              <a:rPr lang="cs-CZ" altLang="cs-CZ" b="1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b="1" dirty="0" smtClean="0">
                <a:solidFill>
                  <a:schemeClr val="bg2"/>
                </a:solidFill>
              </a:rPr>
              <a:t>=25</a:t>
            </a:r>
            <a:r>
              <a:rPr lang="cs-CZ" altLang="cs-CZ" b="1" baseline="30000" dirty="0" smtClean="0">
                <a:solidFill>
                  <a:schemeClr val="bg2"/>
                </a:solidFill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</a:rPr>
              <a:t>C 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</a:t>
            </a:r>
            <a:r>
              <a:rPr lang="cs-CZ" altLang="cs-CZ" b="1" dirty="0">
                <a:solidFill>
                  <a:schemeClr val="bg2"/>
                </a:solidFill>
              </a:rPr>
              <a:t> t</a:t>
            </a:r>
            <a:r>
              <a:rPr lang="cs-CZ" altLang="cs-CZ" b="1" baseline="-25000" dirty="0">
                <a:solidFill>
                  <a:schemeClr val="bg2"/>
                </a:solidFill>
              </a:rPr>
              <a:t>p1</a:t>
            </a:r>
            <a:r>
              <a:rPr lang="cs-CZ" altLang="cs-CZ" b="1" dirty="0">
                <a:solidFill>
                  <a:schemeClr val="bg2"/>
                </a:solidFill>
              </a:rPr>
              <a:t> = 12</a:t>
            </a:r>
            <a:r>
              <a:rPr lang="cs-CZ" altLang="cs-CZ" b="1" baseline="30000" dirty="0">
                <a:solidFill>
                  <a:schemeClr val="bg2"/>
                </a:solidFill>
              </a:rPr>
              <a:t>0</a:t>
            </a:r>
            <a:r>
              <a:rPr lang="cs-CZ" altLang="cs-CZ" b="1" dirty="0">
                <a:solidFill>
                  <a:schemeClr val="bg2"/>
                </a:solidFill>
              </a:rPr>
              <a:t>C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t</a:t>
            </a:r>
            <a:r>
              <a:rPr lang="cs-CZ" altLang="cs-CZ" b="1" baseline="-25000" dirty="0">
                <a:solidFill>
                  <a:schemeClr val="bg2"/>
                </a:solidFill>
              </a:rPr>
              <a:t>i</a:t>
            </a:r>
            <a:r>
              <a:rPr lang="cs-CZ" altLang="cs-CZ" b="1" dirty="0">
                <a:solidFill>
                  <a:schemeClr val="bg2"/>
                </a:solidFill>
              </a:rPr>
              <a:t>=21,5</a:t>
            </a:r>
            <a:r>
              <a:rPr lang="cs-CZ" altLang="cs-CZ" b="1" baseline="30000" dirty="0">
                <a:solidFill>
                  <a:schemeClr val="bg2"/>
                </a:solidFill>
              </a:rPr>
              <a:t>0</a:t>
            </a:r>
            <a:r>
              <a:rPr lang="cs-CZ" altLang="cs-CZ" b="1" dirty="0">
                <a:solidFill>
                  <a:schemeClr val="bg2"/>
                </a:solidFill>
              </a:rPr>
              <a:t>C, </a:t>
            </a:r>
            <a:r>
              <a:rPr lang="cs-CZ" altLang="cs-CZ" b="1" dirty="0" err="1" smtClean="0">
                <a:solidFill>
                  <a:schemeClr val="bg2"/>
                </a:solidFill>
              </a:rPr>
              <a:t>t</a:t>
            </a:r>
            <a:r>
              <a:rPr lang="cs-CZ" altLang="cs-CZ" b="1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b="1" dirty="0" smtClean="0">
                <a:solidFill>
                  <a:schemeClr val="bg2"/>
                </a:solidFill>
              </a:rPr>
              <a:t>=25</a:t>
            </a:r>
            <a:r>
              <a:rPr lang="cs-CZ" altLang="cs-CZ" b="1" baseline="30000" dirty="0" smtClean="0">
                <a:solidFill>
                  <a:schemeClr val="bg2"/>
                </a:solidFill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</a:rPr>
              <a:t>C 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</a:t>
            </a:r>
            <a:r>
              <a:rPr lang="cs-CZ" altLang="cs-CZ" b="1" dirty="0">
                <a:solidFill>
                  <a:schemeClr val="bg2"/>
                </a:solidFill>
              </a:rPr>
              <a:t> t</a:t>
            </a:r>
            <a:r>
              <a:rPr lang="cs-CZ" altLang="cs-CZ" b="1" baseline="-25000" dirty="0">
                <a:solidFill>
                  <a:schemeClr val="bg2"/>
                </a:solidFill>
              </a:rPr>
              <a:t>p1</a:t>
            </a:r>
            <a:r>
              <a:rPr lang="cs-CZ" altLang="cs-CZ" b="1" dirty="0">
                <a:solidFill>
                  <a:schemeClr val="bg2"/>
                </a:solidFill>
              </a:rPr>
              <a:t> = 18</a:t>
            </a:r>
            <a:r>
              <a:rPr lang="cs-CZ" altLang="cs-CZ" b="1" baseline="30000" dirty="0">
                <a:solidFill>
                  <a:schemeClr val="bg2"/>
                </a:solidFill>
              </a:rPr>
              <a:t>0</a:t>
            </a:r>
            <a:r>
              <a:rPr lang="cs-CZ" altLang="cs-CZ" b="1" dirty="0">
                <a:solidFill>
                  <a:schemeClr val="bg2"/>
                </a:solidFill>
              </a:rPr>
              <a:t>C</a:t>
            </a:r>
          </a:p>
        </p:txBody>
      </p:sp>
      <p:pic>
        <p:nvPicPr>
          <p:cNvPr id="7374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71763"/>
            <a:ext cx="4824413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42" name="Line 14"/>
          <p:cNvSpPr>
            <a:spLocks noChangeShapeType="1"/>
          </p:cNvSpPr>
          <p:nvPr/>
        </p:nvSpPr>
        <p:spPr bwMode="auto">
          <a:xfrm flipV="1">
            <a:off x="1116013" y="3573463"/>
            <a:ext cx="0" cy="25193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V="1">
            <a:off x="2247900" y="3573463"/>
            <a:ext cx="0" cy="25193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V="1">
            <a:off x="2987675" y="5157788"/>
            <a:ext cx="0" cy="1004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V="1">
            <a:off x="4102100" y="5157788"/>
            <a:ext cx="0" cy="10064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48" name="Freeform 20" descr="Široký šikmo nahoru"/>
          <p:cNvSpPr>
            <a:spLocks/>
          </p:cNvSpPr>
          <p:nvPr/>
        </p:nvSpPr>
        <p:spPr bwMode="auto">
          <a:xfrm>
            <a:off x="1116013" y="3681413"/>
            <a:ext cx="2951162" cy="1584325"/>
          </a:xfrm>
          <a:custGeom>
            <a:avLst/>
            <a:gdLst>
              <a:gd name="T0" fmla="*/ 0 w 1859"/>
              <a:gd name="T1" fmla="*/ 0 h 998"/>
              <a:gd name="T2" fmla="*/ 726 w 1859"/>
              <a:gd name="T3" fmla="*/ 0 h 998"/>
              <a:gd name="T4" fmla="*/ 1859 w 1859"/>
              <a:gd name="T5" fmla="*/ 998 h 998"/>
              <a:gd name="T6" fmla="*/ 1179 w 1859"/>
              <a:gd name="T7" fmla="*/ 998 h 998"/>
              <a:gd name="T8" fmla="*/ 0 w 1859"/>
              <a:gd name="T9" fmla="*/ 0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9" h="998">
                <a:moveTo>
                  <a:pt x="0" y="0"/>
                </a:moveTo>
                <a:lnTo>
                  <a:pt x="726" y="0"/>
                </a:lnTo>
                <a:lnTo>
                  <a:pt x="1859" y="998"/>
                </a:lnTo>
                <a:lnTo>
                  <a:pt x="1179" y="998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00FF00"/>
            </a:fgClr>
            <a:bgClr>
              <a:schemeClr val="tx1"/>
            </a:bgClr>
          </a:pattFill>
          <a:ln w="254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73749" name="Object 21"/>
          <p:cNvGraphicFramePr>
            <a:graphicFrameLocks noChangeAspect="1"/>
          </p:cNvGraphicFramePr>
          <p:nvPr/>
        </p:nvGraphicFramePr>
        <p:xfrm>
          <a:off x="5867400" y="5949950"/>
          <a:ext cx="18732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name="Rovnice" r:id="rId4" imgW="990360" imgH="419040" progId="Equation.3">
                  <p:embed/>
                </p:oleObj>
              </mc:Choice>
              <mc:Fallback>
                <p:oleObj name="Rovnice" r:id="rId4" imgW="990360" imgH="419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949950"/>
                        <a:ext cx="1873250" cy="7921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1849438" y="3903663"/>
            <a:ext cx="490537" cy="317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1600" b="1">
                <a:solidFill>
                  <a:srgbClr val="FF0000"/>
                </a:solidFill>
              </a:rPr>
              <a:t>OTP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3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42" grpId="0" animBg="1"/>
      <p:bldP spid="73743" grpId="0" animBg="1"/>
      <p:bldP spid="73744" grpId="0" animBg="1"/>
      <p:bldP spid="73745" grpId="0" animBg="1"/>
      <p:bldP spid="73748" grpId="0" animBg="1"/>
      <p:bldP spid="737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cs-CZ" altLang="cs-CZ" sz="3000" b="1" u="sng">
                <a:solidFill>
                  <a:schemeClr val="bg2"/>
                </a:solidFill>
              </a:rPr>
              <a:t>Vlhkost v místnosti 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07950" y="769938"/>
            <a:ext cx="8928100" cy="1946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Vlhkost v místnosti je dána ročním obdobím (vytápěním), počtem osob v místnosti, rostlinami, činností člověka, …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Při zvýšené vlhkosti dochází k orosení stěn, což má nepříznivé důsledky (plíseň, …).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Orosení stěn je dáno</a:t>
            </a:r>
          </a:p>
          <a:p>
            <a:r>
              <a:rPr lang="cs-CZ" altLang="cs-CZ" sz="2000" b="1" u="sng">
                <a:solidFill>
                  <a:schemeClr val="bg2"/>
                </a:solidFill>
              </a:rPr>
              <a:t>rosným bodem.</a:t>
            </a:r>
            <a:endParaRPr lang="cs-CZ" altLang="cs-CZ" sz="2000" b="1">
              <a:solidFill>
                <a:schemeClr val="bg2"/>
              </a:solidFill>
            </a:endParaRPr>
          </a:p>
        </p:txBody>
      </p:sp>
      <p:pic>
        <p:nvPicPr>
          <p:cNvPr id="114803" name="Picture 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r="23862" b="6625"/>
          <a:stretch>
            <a:fillRect/>
          </a:stretch>
        </p:blipFill>
        <p:spPr bwMode="auto">
          <a:xfrm>
            <a:off x="4068763" y="1844675"/>
            <a:ext cx="5040312" cy="30622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804" name="Text Box 116"/>
          <p:cNvSpPr txBox="1">
            <a:spLocks noChangeArrowheads="1"/>
          </p:cNvSpPr>
          <p:nvPr/>
        </p:nvSpPr>
        <p:spPr bwMode="auto">
          <a:xfrm>
            <a:off x="107950" y="5405438"/>
            <a:ext cx="8928100" cy="1336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Snížení rosného bodu lze dosáhnout větráním (je-li vlhkost vnějšího prostředí menší než vlhkost v místnosti.), případně pohlcovači vlhkosti.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Nárůst vlhkosti mohou způsobit i </a:t>
            </a:r>
            <a:r>
              <a:rPr lang="cs-CZ" altLang="cs-CZ" sz="2000" b="1" u="sng">
                <a:solidFill>
                  <a:schemeClr val="bg2"/>
                </a:solidFill>
              </a:rPr>
              <a:t>tepelné mosty</a:t>
            </a:r>
            <a:r>
              <a:rPr lang="cs-CZ" altLang="cs-CZ" sz="2000" b="1">
                <a:solidFill>
                  <a:schemeClr val="bg2"/>
                </a:solidFill>
              </a:rPr>
              <a:t> (například kovové konstrukce ve stěnách, které snižují teplotu stěn. </a:t>
            </a:r>
          </a:p>
        </p:txBody>
      </p:sp>
      <p:sp>
        <p:nvSpPr>
          <p:cNvPr id="114805" name="Text Box 117"/>
          <p:cNvSpPr txBox="1">
            <a:spLocks noChangeArrowheads="1"/>
          </p:cNvSpPr>
          <p:nvPr/>
        </p:nvSpPr>
        <p:spPr bwMode="auto">
          <a:xfrm>
            <a:off x="107950" y="2852738"/>
            <a:ext cx="3959225" cy="2428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 u="sng">
                <a:solidFill>
                  <a:schemeClr val="bg2"/>
                </a:solidFill>
              </a:rPr>
              <a:t>Teplota rosného bodu</a:t>
            </a:r>
            <a:r>
              <a:rPr lang="cs-CZ" altLang="cs-CZ" sz="1900" b="1">
                <a:solidFill>
                  <a:schemeClr val="bg2"/>
                </a:solidFill>
              </a:rPr>
              <a:t> – vzduch je maximálně nasycen vodními parami (relativní vlhkost je 100%. Při dalším poklesu teploty nastává </a:t>
            </a:r>
            <a:r>
              <a:rPr lang="cs-CZ" altLang="cs-CZ" sz="1900" b="1" u="sng">
                <a:solidFill>
                  <a:schemeClr val="bg2"/>
                </a:solidFill>
              </a:rPr>
              <a:t>kondenzace</a:t>
            </a:r>
            <a:r>
              <a:rPr lang="cs-CZ" altLang="cs-CZ" sz="1900" b="1">
                <a:solidFill>
                  <a:schemeClr val="bg2"/>
                </a:solidFill>
              </a:rPr>
              <a:t>. Je výhodnější vnější tepelná izolace, rosný bod se posouvá vně místnost.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848"/>
          </a:xfrm>
        </p:spPr>
        <p:txBody>
          <a:bodyPr/>
          <a:lstStyle/>
          <a:p>
            <a:r>
              <a:rPr lang="cs-CZ" altLang="cs-CZ" sz="3000" b="1" u="sng" dirty="0" smtClean="0">
                <a:solidFill>
                  <a:schemeClr val="bg2"/>
                </a:solidFill>
                <a:effectLst/>
              </a:rPr>
              <a:t>Rosný bod a kondenzace vodní páry  </a:t>
            </a:r>
            <a:r>
              <a:rPr lang="cs-CZ" altLang="cs-CZ" sz="3000" b="1" u="sng" dirty="0">
                <a:solidFill>
                  <a:schemeClr val="bg2"/>
                </a:solidFill>
                <a:effectLst/>
              </a:rPr>
              <a:t/>
            </a:r>
            <a:br>
              <a:rPr lang="cs-CZ" altLang="cs-CZ" sz="3000" b="1" u="sng" dirty="0">
                <a:solidFill>
                  <a:schemeClr val="bg2"/>
                </a:solidFill>
                <a:effectLst/>
              </a:rPr>
            </a:br>
            <a:r>
              <a:rPr lang="cs-CZ" altLang="cs-CZ" sz="1400" b="1" u="sng" dirty="0">
                <a:solidFill>
                  <a:schemeClr val="bg2"/>
                </a:solidFill>
                <a:effectLst/>
              </a:rPr>
              <a:t>zdroj: https://www.zatepleni-fasad.eu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07950" y="4800195"/>
            <a:ext cx="8928100" cy="19411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 smtClean="0">
                <a:solidFill>
                  <a:schemeClr val="bg2"/>
                </a:solidFill>
              </a:rPr>
              <a:t>Nezateplené stěny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 ve většině případů se zkondenzovaná vlhkost v průběhu roku vypaří</a:t>
            </a:r>
          </a:p>
          <a:p>
            <a:r>
              <a:rPr lang="cs-CZ" altLang="cs-CZ" sz="2000" b="1" u="sng" dirty="0" smtClean="0">
                <a:solidFill>
                  <a:schemeClr val="bg2"/>
                </a:solidFill>
              </a:rPr>
              <a:t>Vnitřní zateplení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 kondenzační zóna se pohybuje mezi izolací a zdivem, vlhkost se nestačí odpařit 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 nebezpečí plísně</a:t>
            </a:r>
          </a:p>
          <a:p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Vnější zateplení 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- kondenzační zóna se posunuje do izolantu. Podmínkou je dostatečně silná vrstva izolantu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  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66" y="1035596"/>
            <a:ext cx="616626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7325"/>
            <a:ext cx="8640763" cy="865188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Prostup tepla stěnou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627313" y="1268413"/>
            <a:ext cx="6265862" cy="1946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Stěna má určitý tepelný odpor (tepelnou vodivost)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1.	Přestup tepla do dělící stěny, povrch stěny se zahřívá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2.	Teplo je vedeno stěnou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3.	Přestup tepla z dělící stěny do vnějšího, chladnějšího okolí.</a:t>
            </a:r>
          </a:p>
        </p:txBody>
      </p:sp>
      <p:grpSp>
        <p:nvGrpSpPr>
          <p:cNvPr id="74763" name="Group 11"/>
          <p:cNvGrpSpPr>
            <a:grpSpLocks/>
          </p:cNvGrpSpPr>
          <p:nvPr/>
        </p:nvGrpSpPr>
        <p:grpSpPr bwMode="auto">
          <a:xfrm>
            <a:off x="827088" y="1196975"/>
            <a:ext cx="1008062" cy="2232025"/>
            <a:chOff x="703" y="1117"/>
            <a:chExt cx="635" cy="1406"/>
          </a:xfrm>
        </p:grpSpPr>
        <p:sp>
          <p:nvSpPr>
            <p:cNvPr id="74762" name="Rectangle 10" descr="Široký šikmo nahoru"/>
            <p:cNvSpPr>
              <a:spLocks noChangeArrowheads="1"/>
            </p:cNvSpPr>
            <p:nvPr/>
          </p:nvSpPr>
          <p:spPr bwMode="auto">
            <a:xfrm>
              <a:off x="703" y="1162"/>
              <a:ext cx="635" cy="1316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chemeClr val="tx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758" name="Line 6"/>
            <p:cNvSpPr>
              <a:spLocks noChangeShapeType="1"/>
            </p:cNvSpPr>
            <p:nvPr/>
          </p:nvSpPr>
          <p:spPr bwMode="auto">
            <a:xfrm>
              <a:off x="703" y="1117"/>
              <a:ext cx="0" cy="14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>
              <a:off x="1338" y="1117"/>
              <a:ext cx="0" cy="14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051050" y="1125538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33CC"/>
                </a:solidFill>
                <a:sym typeface="Symbol" panose="05050102010706020507" pitchFamily="18" charset="2"/>
              </a:rPr>
              <a:t>t</a:t>
            </a:r>
            <a:r>
              <a:rPr lang="cs-CZ" altLang="cs-CZ" sz="2000" b="1" baseline="-25000">
                <a:solidFill>
                  <a:srgbClr val="0033CC"/>
                </a:solidFill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4765" name="Freeform 13"/>
          <p:cNvSpPr>
            <a:spLocks/>
          </p:cNvSpPr>
          <p:nvPr/>
        </p:nvSpPr>
        <p:spPr bwMode="auto">
          <a:xfrm>
            <a:off x="179388" y="1628775"/>
            <a:ext cx="2232025" cy="1008063"/>
          </a:xfrm>
          <a:custGeom>
            <a:avLst/>
            <a:gdLst>
              <a:gd name="T0" fmla="*/ 1406 w 1406"/>
              <a:gd name="T1" fmla="*/ 0 h 635"/>
              <a:gd name="T2" fmla="*/ 1089 w 1406"/>
              <a:gd name="T3" fmla="*/ 0 h 635"/>
              <a:gd name="T4" fmla="*/ 454 w 1406"/>
              <a:gd name="T5" fmla="*/ 635 h 635"/>
              <a:gd name="T6" fmla="*/ 0 w 1406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6" h="635">
                <a:moveTo>
                  <a:pt x="1406" y="0"/>
                </a:moveTo>
                <a:lnTo>
                  <a:pt x="1089" y="0"/>
                </a:lnTo>
                <a:lnTo>
                  <a:pt x="454" y="635"/>
                </a:lnTo>
                <a:lnTo>
                  <a:pt x="0" y="635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179388" y="2060575"/>
            <a:ext cx="360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33CC"/>
                </a:solidFill>
                <a:sym typeface="Symbol" panose="05050102010706020507" pitchFamily="18" charset="2"/>
              </a:rPr>
              <a:t>t</a:t>
            </a:r>
            <a:r>
              <a:rPr lang="cs-CZ" altLang="cs-CZ" sz="2000" b="1" baseline="-25000">
                <a:solidFill>
                  <a:srgbClr val="0033CC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79388" y="3716338"/>
            <a:ext cx="4464050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Obecný výpočet tepelných ztrát Q</a:t>
            </a:r>
            <a:r>
              <a:rPr lang="cs-CZ" altLang="cs-CZ" sz="2000" b="1" baseline="-25000">
                <a:solidFill>
                  <a:schemeClr val="bg2"/>
                </a:solidFill>
              </a:rPr>
              <a:t>o</a:t>
            </a:r>
            <a:r>
              <a:rPr lang="cs-CZ" altLang="cs-CZ" sz="2000" b="1">
                <a:solidFill>
                  <a:schemeClr val="bg2"/>
                </a:solidFill>
              </a:rPr>
              <a:t> (pro jednoduchou stěnu):</a:t>
            </a:r>
          </a:p>
        </p:txBody>
      </p:sp>
      <p:sp>
        <p:nvSpPr>
          <p:cNvPr id="74768" name="AutoShape 16"/>
          <p:cNvSpPr>
            <a:spLocks noChangeArrowheads="1"/>
          </p:cNvSpPr>
          <p:nvPr/>
        </p:nvSpPr>
        <p:spPr bwMode="auto">
          <a:xfrm>
            <a:off x="1979613" y="2276475"/>
            <a:ext cx="287337" cy="358775"/>
          </a:xfrm>
          <a:prstGeom prst="leftArrow">
            <a:avLst>
              <a:gd name="adj1" fmla="val 50000"/>
              <a:gd name="adj2" fmla="val 25000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1908175" y="2636838"/>
            <a:ext cx="36036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FF0000"/>
                </a:solidFill>
                <a:sym typeface="Symbol" panose="05050102010706020507" pitchFamily="18" charset="2"/>
              </a:rPr>
              <a:t>Q</a:t>
            </a:r>
            <a:endParaRPr lang="cs-CZ" altLang="cs-CZ" sz="2400" b="1" baseline="-2500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74770" name="Object 18"/>
          <p:cNvGraphicFramePr>
            <a:graphicFrameLocks noChangeAspect="1"/>
          </p:cNvGraphicFramePr>
          <p:nvPr/>
        </p:nvGraphicFramePr>
        <p:xfrm>
          <a:off x="4673600" y="3716338"/>
          <a:ext cx="42338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9" name="Rovnice" r:id="rId3" imgW="1257120" imgH="228600" progId="Equation.3">
                  <p:embed/>
                </p:oleObj>
              </mc:Choice>
              <mc:Fallback>
                <p:oleObj name="Rovnice" r:id="rId3" imgW="125712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3716338"/>
                        <a:ext cx="4233863" cy="7699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323850" y="4797425"/>
            <a:ext cx="8496300" cy="1793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kde	S …	plocha ochlazované stěny (m</a:t>
            </a:r>
            <a:r>
              <a:rPr lang="cs-CZ" altLang="cs-CZ" sz="2000" b="1" baseline="30000">
                <a:solidFill>
                  <a:schemeClr val="bg2"/>
                </a:solidFill>
              </a:rPr>
              <a:t>2</a:t>
            </a:r>
            <a:r>
              <a:rPr lang="cs-CZ" altLang="cs-CZ" sz="2000" b="1">
                <a:solidFill>
                  <a:schemeClr val="bg2"/>
                </a:solidFill>
              </a:rPr>
              <a:t>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 	U …	součinitel prostupu tepla (W*m</a:t>
            </a:r>
            <a:r>
              <a:rPr lang="cs-CZ" altLang="cs-CZ" sz="2000" b="1" baseline="30000">
                <a:solidFill>
                  <a:schemeClr val="bg2"/>
                </a:solidFill>
              </a:rPr>
              <a:t>-2</a:t>
            </a:r>
            <a:r>
              <a:rPr lang="cs-CZ" altLang="cs-CZ" sz="2000" b="1">
                <a:solidFill>
                  <a:schemeClr val="bg2"/>
                </a:solidFill>
              </a:rPr>
              <a:t>*K</a:t>
            </a:r>
            <a:r>
              <a:rPr lang="cs-CZ" altLang="cs-CZ" sz="2000" b="1" baseline="30000">
                <a:solidFill>
                  <a:schemeClr val="bg2"/>
                </a:solidFill>
              </a:rPr>
              <a:t>-1</a:t>
            </a:r>
            <a:r>
              <a:rPr lang="cs-CZ" altLang="cs-CZ" sz="2000" b="1">
                <a:solidFill>
                  <a:schemeClr val="bg2"/>
                </a:solidFill>
              </a:rPr>
              <a:t>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t</a:t>
            </a:r>
            <a:r>
              <a:rPr lang="cs-CZ" altLang="cs-CZ" sz="2000" b="1" baseline="-25000">
                <a:solidFill>
                  <a:schemeClr val="bg2"/>
                </a:solidFill>
              </a:rPr>
              <a:t>1</a:t>
            </a:r>
            <a:r>
              <a:rPr lang="cs-CZ" altLang="cs-CZ" sz="2000" b="1">
                <a:solidFill>
                  <a:schemeClr val="bg2"/>
                </a:solidFill>
              </a:rPr>
              <a:t> = t</a:t>
            </a:r>
            <a:r>
              <a:rPr lang="cs-CZ" altLang="cs-CZ" sz="2000" b="1" baseline="-25000">
                <a:solidFill>
                  <a:schemeClr val="bg2"/>
                </a:solidFill>
              </a:rPr>
              <a:t>i</a:t>
            </a:r>
            <a:r>
              <a:rPr lang="cs-CZ" altLang="cs-CZ" sz="2000" b="1">
                <a:solidFill>
                  <a:schemeClr val="bg2"/>
                </a:solidFill>
              </a:rPr>
              <a:t> …	výpočtová vnitřní teplota (</a:t>
            </a:r>
            <a:r>
              <a:rPr lang="cs-CZ" altLang="cs-CZ" sz="2000" b="1" baseline="30000">
                <a:solidFill>
                  <a:schemeClr val="bg2"/>
                </a:solidFill>
              </a:rPr>
              <a:t>0</a:t>
            </a:r>
            <a:r>
              <a:rPr lang="cs-CZ" altLang="cs-CZ" sz="2000" b="1">
                <a:solidFill>
                  <a:schemeClr val="bg2"/>
                </a:solidFill>
              </a:rPr>
              <a:t>C)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t</a:t>
            </a:r>
            <a:r>
              <a:rPr lang="cs-CZ" altLang="cs-CZ" sz="2000" b="1" baseline="-25000">
                <a:solidFill>
                  <a:schemeClr val="bg2"/>
                </a:solidFill>
              </a:rPr>
              <a:t>1</a:t>
            </a:r>
            <a:r>
              <a:rPr lang="cs-CZ" altLang="cs-CZ" sz="2000" b="1">
                <a:solidFill>
                  <a:schemeClr val="bg2"/>
                </a:solidFill>
              </a:rPr>
              <a:t> = t</a:t>
            </a:r>
            <a:r>
              <a:rPr lang="cs-CZ" altLang="cs-CZ" sz="2000" b="1" baseline="-25000">
                <a:solidFill>
                  <a:schemeClr val="bg2"/>
                </a:solidFill>
              </a:rPr>
              <a:t>e</a:t>
            </a:r>
            <a:r>
              <a:rPr lang="cs-CZ" altLang="cs-CZ" sz="2000" b="1">
                <a:solidFill>
                  <a:schemeClr val="bg2"/>
                </a:solidFill>
              </a:rPr>
              <a:t> …	teplota na vnější straně stěny (</a:t>
            </a:r>
            <a:r>
              <a:rPr lang="cs-CZ" altLang="cs-CZ" sz="2000" b="1" baseline="30000">
                <a:solidFill>
                  <a:schemeClr val="bg2"/>
                </a:solidFill>
              </a:rPr>
              <a:t>0</a:t>
            </a:r>
            <a:r>
              <a:rPr lang="cs-CZ" altLang="cs-CZ" sz="2000" b="1">
                <a:solidFill>
                  <a:schemeClr val="bg2"/>
                </a:solidFill>
              </a:rPr>
              <a:t>C)	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Je-li vnější teplota vyšší, má tepelný tok stěnou zápornou hodnotu.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64" grpId="0"/>
      <p:bldP spid="74765" grpId="0" animBg="1"/>
      <p:bldP spid="74766" grpId="0"/>
      <p:bldP spid="74767" grpId="0"/>
      <p:bldP spid="74768" grpId="0" animBg="1"/>
      <p:bldP spid="747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7325"/>
            <a:ext cx="8785225" cy="865188"/>
          </a:xfrm>
        </p:spPr>
        <p:txBody>
          <a:bodyPr/>
          <a:lstStyle/>
          <a:p>
            <a:r>
              <a:rPr lang="cs-CZ" altLang="cs-CZ" sz="3600" b="1" u="sng">
                <a:solidFill>
                  <a:schemeClr val="bg2"/>
                </a:solidFill>
                <a:effectLst/>
              </a:rPr>
              <a:t>Součinitel prostupu tepla – U</a:t>
            </a:r>
            <a:r>
              <a:rPr lang="cs-CZ" altLang="cs-CZ" sz="3400" b="1" u="sng">
                <a:solidFill>
                  <a:schemeClr val="bg2"/>
                </a:solidFill>
                <a:effectLst/>
              </a:rPr>
              <a:t> </a:t>
            </a:r>
            <a:r>
              <a:rPr lang="cs-CZ" altLang="cs-CZ" sz="3200" b="1" u="sng">
                <a:solidFill>
                  <a:schemeClr val="bg2"/>
                </a:solidFill>
                <a:effectLst/>
              </a:rPr>
              <a:t>(W*m</a:t>
            </a:r>
            <a:r>
              <a:rPr lang="cs-CZ" altLang="cs-CZ" sz="3200" b="1" u="sng" baseline="30000">
                <a:solidFill>
                  <a:schemeClr val="bg2"/>
                </a:solidFill>
                <a:effectLst/>
              </a:rPr>
              <a:t>-2</a:t>
            </a:r>
            <a:r>
              <a:rPr lang="cs-CZ" altLang="cs-CZ" sz="3200" b="1" u="sng">
                <a:solidFill>
                  <a:schemeClr val="bg2"/>
                </a:solidFill>
                <a:effectLst/>
              </a:rPr>
              <a:t>*K</a:t>
            </a:r>
            <a:r>
              <a:rPr lang="cs-CZ" altLang="cs-CZ" sz="3200" b="1" u="sng" baseline="30000">
                <a:solidFill>
                  <a:schemeClr val="bg2"/>
                </a:solidFill>
                <a:effectLst/>
              </a:rPr>
              <a:t>-1</a:t>
            </a:r>
            <a:r>
              <a:rPr lang="cs-CZ" altLang="cs-CZ" sz="3200" b="1" u="sng">
                <a:solidFill>
                  <a:schemeClr val="bg2"/>
                </a:solidFill>
                <a:effectLst/>
              </a:rPr>
              <a:t>)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713787" cy="2433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 algn="l" defTabSz="1222375">
              <a:tabLst>
                <a:tab pos="811213" algn="l"/>
                <a:tab pos="982663" algn="l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811213" algn="l"/>
                <a:tab pos="982663" algn="l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811213" algn="l"/>
                <a:tab pos="982663" algn="l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811213" algn="l"/>
                <a:tab pos="982663" algn="l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811213" algn="l"/>
                <a:tab pos="982663" algn="l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982663" algn="l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982663" algn="l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982663" algn="l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982663" algn="l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>
                <a:solidFill>
                  <a:schemeClr val="bg2"/>
                </a:solidFill>
              </a:rPr>
              <a:t>Stěna má určitý tepelný odpor (tepelnou vodivost)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1.	Přestup tepla do dělící stěny, povrch stěny se zahřívá 	- 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lang="cs-CZ" altLang="cs-CZ" sz="2000" b="1" baseline="-25000">
                <a:solidFill>
                  <a:schemeClr val="bg2"/>
                </a:solidFill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</a:rPr>
              <a:t> 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 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lang="cs-CZ" altLang="cs-CZ" sz="2000" b="1" baseline="-25000">
                <a:solidFill>
                  <a:schemeClr val="bg2"/>
                </a:solidFill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</a:rPr>
              <a:t> 	-	součinitel přestupu tepla z vnějšího okolí do stěny (Wm</a:t>
            </a:r>
            <a:r>
              <a:rPr lang="cs-CZ" altLang="cs-CZ" sz="2000" b="1" baseline="30000">
                <a:solidFill>
                  <a:schemeClr val="bg2"/>
                </a:solidFill>
              </a:rPr>
              <a:t>-2</a:t>
            </a:r>
            <a:r>
              <a:rPr lang="cs-CZ" altLang="cs-CZ" sz="2000" b="1">
                <a:solidFill>
                  <a:schemeClr val="bg2"/>
                </a:solidFill>
              </a:rPr>
              <a:t>K</a:t>
            </a:r>
            <a:r>
              <a:rPr lang="cs-CZ" altLang="cs-CZ" sz="2000" b="1" baseline="30000">
                <a:solidFill>
                  <a:schemeClr val="bg2"/>
                </a:solidFill>
              </a:rPr>
              <a:t>-1</a:t>
            </a:r>
            <a:r>
              <a:rPr lang="cs-CZ" altLang="cs-CZ" sz="2000" b="1">
                <a:solidFill>
                  <a:schemeClr val="bg2"/>
                </a:solidFill>
              </a:rPr>
              <a:t>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2.	Teplo je vedeno stěnou	- 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</a:t>
            </a:r>
          </a:p>
          <a:p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	 	-	tepelná vodivost stěny (Wm</a:t>
            </a:r>
            <a:r>
              <a:rPr lang="cs-CZ" altLang="cs-CZ" sz="2000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K</a:t>
            </a:r>
            <a:r>
              <a:rPr lang="cs-CZ" altLang="cs-CZ" sz="2000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3.	Přestup tepla z dělící stěny do vnějšího, chladnějšího okolí	- 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lang="cs-CZ" altLang="cs-CZ" sz="2000" b="1" baseline="-25000">
                <a:solidFill>
                  <a:schemeClr val="bg2"/>
                </a:solidFill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</a:rPr>
              <a:t> </a:t>
            </a:r>
          </a:p>
          <a:p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	</a:t>
            </a:r>
            <a:r>
              <a:rPr lang="cs-CZ" altLang="cs-CZ" sz="2000" b="1" baseline="-25000">
                <a:solidFill>
                  <a:schemeClr val="bg2"/>
                </a:solidFill>
                <a:sym typeface="Symbol" panose="05050102010706020507" pitchFamily="18" charset="2"/>
              </a:rPr>
              <a:t>2	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-	</a:t>
            </a:r>
            <a:r>
              <a:rPr lang="cs-CZ" altLang="cs-CZ" sz="2000" b="1">
                <a:solidFill>
                  <a:schemeClr val="bg2"/>
                </a:solidFill>
              </a:rPr>
              <a:t>součinitel přestupu tepla ze stěny do vnějšího okolí (Wm</a:t>
            </a:r>
            <a:r>
              <a:rPr lang="cs-CZ" altLang="cs-CZ" sz="2000" b="1" baseline="30000">
                <a:solidFill>
                  <a:schemeClr val="bg2"/>
                </a:solidFill>
              </a:rPr>
              <a:t>-2</a:t>
            </a:r>
            <a:r>
              <a:rPr lang="cs-CZ" altLang="cs-CZ" sz="2000" b="1">
                <a:solidFill>
                  <a:schemeClr val="bg2"/>
                </a:solidFill>
              </a:rPr>
              <a:t>K</a:t>
            </a:r>
            <a:r>
              <a:rPr lang="cs-CZ" altLang="cs-CZ" sz="2000" b="1" baseline="30000">
                <a:solidFill>
                  <a:schemeClr val="bg2"/>
                </a:solidFill>
              </a:rPr>
              <a:t>-</a:t>
            </a:r>
            <a:r>
              <a:rPr lang="cs-CZ" altLang="cs-CZ" sz="2000" b="1">
                <a:solidFill>
                  <a:schemeClr val="bg2"/>
                </a:solidFill>
              </a:rPr>
              <a:t>1)</a:t>
            </a:r>
          </a:p>
        </p:txBody>
      </p:sp>
      <p:graphicFrame>
        <p:nvGraphicFramePr>
          <p:cNvPr id="96270" name="Object 14"/>
          <p:cNvGraphicFramePr>
            <a:graphicFrameLocks noChangeAspect="1"/>
          </p:cNvGraphicFramePr>
          <p:nvPr/>
        </p:nvGraphicFramePr>
        <p:xfrm>
          <a:off x="179388" y="3789363"/>
          <a:ext cx="2686050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2" name="Rovnice" r:id="rId3" imgW="1104840" imgH="622080" progId="Equation.3">
                  <p:embed/>
                </p:oleObj>
              </mc:Choice>
              <mc:Fallback>
                <p:oleObj name="Rovnice" r:id="rId3" imgW="1104840" imgH="6220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789363"/>
                        <a:ext cx="2686050" cy="15128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107950" y="5445125"/>
            <a:ext cx="8856663" cy="1184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kde	d   …	tloušťka stěny	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Stanovit přesně koeficienty 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lang="cs-CZ" altLang="cs-CZ" sz="2000" b="1" baseline="-25000">
                <a:solidFill>
                  <a:schemeClr val="bg2"/>
                </a:solidFill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 a </a:t>
            </a:r>
            <a:r>
              <a:rPr lang="cs-CZ" altLang="cs-CZ" sz="2000" b="1" baseline="-25000">
                <a:solidFill>
                  <a:schemeClr val="bg2"/>
                </a:solidFill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 je obtížné a hodnoty mají omezenou přesnost</a:t>
            </a:r>
            <a:r>
              <a:rPr lang="cs-CZ" altLang="cs-CZ" sz="2000" b="1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3059113" y="3860800"/>
            <a:ext cx="4681537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</a:rPr>
              <a:t>Doporučená hodnota pro obytné domy </a:t>
            </a:r>
          </a:p>
          <a:p>
            <a:r>
              <a:rPr lang="cs-CZ" altLang="cs-CZ" b="1">
                <a:solidFill>
                  <a:schemeClr val="bg2"/>
                </a:solidFill>
              </a:rPr>
              <a:t>U</a:t>
            </a:r>
            <a:r>
              <a:rPr lang="en-US" altLang="cs-CZ" b="1">
                <a:solidFill>
                  <a:schemeClr val="bg2"/>
                </a:solidFill>
              </a:rPr>
              <a:t> </a:t>
            </a:r>
            <a:r>
              <a:rPr lang="en-US" altLang="cs-CZ" b="1">
                <a:solidFill>
                  <a:schemeClr val="bg2"/>
                </a:solidFill>
                <a:cs typeface="Arial" panose="020B0604020202020204" pitchFamily="34" charset="0"/>
              </a:rPr>
              <a:t>&lt;</a:t>
            </a:r>
            <a:r>
              <a:rPr lang="cs-CZ" altLang="cs-CZ" b="1">
                <a:solidFill>
                  <a:schemeClr val="bg2"/>
                </a:solidFill>
                <a:cs typeface="Arial" panose="020B0604020202020204" pitchFamily="34" charset="0"/>
              </a:rPr>
              <a:t> 0,25</a:t>
            </a:r>
            <a:r>
              <a:rPr lang="cs-CZ" altLang="cs-CZ" b="1">
                <a:solidFill>
                  <a:schemeClr val="bg2"/>
                </a:solidFill>
              </a:rPr>
              <a:t> (Wm</a:t>
            </a:r>
            <a:r>
              <a:rPr lang="cs-CZ" altLang="cs-CZ" b="1" baseline="30000">
                <a:solidFill>
                  <a:schemeClr val="bg2"/>
                </a:solidFill>
              </a:rPr>
              <a:t>-2</a:t>
            </a:r>
            <a:r>
              <a:rPr lang="cs-CZ" altLang="cs-CZ" b="1">
                <a:solidFill>
                  <a:schemeClr val="bg2"/>
                </a:solidFill>
              </a:rPr>
              <a:t>K</a:t>
            </a:r>
            <a:r>
              <a:rPr lang="cs-CZ" altLang="cs-CZ" b="1" baseline="30000">
                <a:solidFill>
                  <a:schemeClr val="bg2"/>
                </a:solidFill>
              </a:rPr>
              <a:t>-1</a:t>
            </a:r>
            <a:r>
              <a:rPr lang="cs-CZ" altLang="cs-CZ" b="1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6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187325"/>
            <a:ext cx="5472731" cy="649288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bg2"/>
                </a:solidFill>
                <a:effectLst/>
              </a:rPr>
              <a:t>Obecné pojmy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79388" y="895350"/>
            <a:ext cx="8857108" cy="37878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chemeClr val="bg2"/>
                </a:solidFill>
              </a:rPr>
              <a:t>Vnitřní výpočtová teplota</a:t>
            </a:r>
            <a:r>
              <a:rPr lang="cs-CZ" altLang="cs-CZ" sz="2000" b="1" dirty="0">
                <a:solidFill>
                  <a:schemeClr val="bg2"/>
                </a:solidFill>
              </a:rPr>
              <a:t> – viz </a:t>
            </a:r>
            <a:r>
              <a:rPr lang="cs-CZ" altLang="cs-CZ" sz="2000" b="1" dirty="0">
                <a:solidFill>
                  <a:schemeClr val="bg2"/>
                </a:solidFill>
                <a:hlinkClick r:id="rId2"/>
              </a:rPr>
              <a:t>norma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u="sng" dirty="0">
                <a:solidFill>
                  <a:schemeClr val="bg2"/>
                </a:solidFill>
              </a:rPr>
              <a:t>Vnější výpočtová teplota</a:t>
            </a:r>
            <a:r>
              <a:rPr lang="cs-CZ" altLang="cs-CZ" sz="2000" b="1" dirty="0">
                <a:solidFill>
                  <a:schemeClr val="bg2"/>
                </a:solidFill>
              </a:rPr>
              <a:t> – viz </a:t>
            </a:r>
            <a:r>
              <a:rPr lang="cs-CZ" altLang="cs-CZ" sz="2000" b="1" dirty="0">
                <a:solidFill>
                  <a:schemeClr val="bg2"/>
                </a:solidFill>
                <a:hlinkClick r:id="rId3"/>
              </a:rPr>
              <a:t>norma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u="sng" dirty="0">
                <a:solidFill>
                  <a:schemeClr val="bg2"/>
                </a:solidFill>
              </a:rPr>
              <a:t>Zkosené vrstvy</a:t>
            </a:r>
            <a:r>
              <a:rPr lang="cs-CZ" altLang="cs-CZ" sz="2000" b="1" dirty="0">
                <a:solidFill>
                  <a:schemeClr val="bg2"/>
                </a:solidFill>
              </a:rPr>
              <a:t> – tepelně izolační vrstva tvoří spád</a:t>
            </a:r>
          </a:p>
          <a:p>
            <a:r>
              <a:rPr lang="cs-CZ" altLang="cs-CZ" sz="2000" b="1" u="sng" dirty="0">
                <a:solidFill>
                  <a:schemeClr val="bg2"/>
                </a:solidFill>
              </a:rPr>
              <a:t>Obrácená střecha</a:t>
            </a:r>
            <a:r>
              <a:rPr lang="cs-CZ" altLang="cs-CZ" sz="2000" b="1" dirty="0">
                <a:solidFill>
                  <a:schemeClr val="bg2"/>
                </a:solidFill>
              </a:rPr>
              <a:t> </a:t>
            </a:r>
            <a:r>
              <a:rPr lang="cs-CZ" altLang="cs-CZ" sz="2000" b="1">
                <a:solidFill>
                  <a:schemeClr val="bg2"/>
                </a:solidFill>
              </a:rPr>
              <a:t>– </a:t>
            </a:r>
            <a:r>
              <a:rPr lang="cs-CZ" altLang="cs-CZ" sz="2000" b="1" smtClean="0">
                <a:solidFill>
                  <a:schemeClr val="bg2"/>
                </a:solidFill>
              </a:rPr>
              <a:t>střecha </a:t>
            </a:r>
            <a:r>
              <a:rPr lang="cs-CZ" altLang="cs-CZ" sz="2000" b="1" dirty="0">
                <a:solidFill>
                  <a:schemeClr val="bg2"/>
                </a:solidFill>
              </a:rPr>
              <a:t>s opačným pořadím vrstev (tepelná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izolace, extrudovaný polystyren, XPS </a:t>
            </a:r>
            <a:r>
              <a:rPr lang="cs-CZ" altLang="cs-CZ" sz="2000" b="1" dirty="0">
                <a:solidFill>
                  <a:schemeClr val="bg2"/>
                </a:solidFill>
              </a:rPr>
              <a:t>je umístěná nad hydroizolační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vrstvou). </a:t>
            </a:r>
            <a:r>
              <a:rPr lang="cs-CZ" altLang="cs-CZ" sz="2000" b="1" dirty="0">
                <a:solidFill>
                  <a:schemeClr val="bg2"/>
                </a:solidFill>
              </a:rPr>
              <a:t>Vodotěsná izolace je chráněna před mechanickým poškozením, extrémnímu tepelnému namáhání v létě a v zimě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 zvýšení životnosti. Problémy s pravidelnou kontrolou izolace, nelze použít u všech základových materiálů.</a:t>
            </a:r>
          </a:p>
          <a:p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Dvouplášťová konstrukce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– dvě vrstvy mezi kterými proudí vzduch. </a:t>
            </a:r>
          </a:p>
          <a:p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Lehká (těžká) stěna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– tepelná setrvačnost stěny. Lehká – kov, dřevo, PVC, těžká – cihla, kámen.</a:t>
            </a:r>
          </a:p>
        </p:txBody>
      </p:sp>
      <p:pic>
        <p:nvPicPr>
          <p:cNvPr id="115723" name="Picture 11" descr="006054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17" y="4365104"/>
            <a:ext cx="4176589" cy="17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5580112" y="6165304"/>
            <a:ext cx="2557463" cy="422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Obrácená střecha</a:t>
            </a:r>
          </a:p>
        </p:txBody>
      </p:sp>
      <p:pic>
        <p:nvPicPr>
          <p:cNvPr id="125954" name="Picture 2" descr="http://ekowatt.cz/uspory/img/10_strecha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1" y="4796275"/>
            <a:ext cx="4089247" cy="17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pravouhla-ploch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0655"/>
            <a:ext cx="1967259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bg2"/>
                </a:solidFill>
                <a:effectLst/>
              </a:rPr>
              <a:t>Obecné možnosti vytápění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7950" y="908050"/>
            <a:ext cx="8928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597150" indent="-2597150" algn="l" defTabSz="1222375"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</a:rPr>
              <a:t>fosilní paliva</a:t>
            </a: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1900" b="1" dirty="0">
                <a:solidFill>
                  <a:schemeClr val="bg2"/>
                </a:solidFill>
              </a:rPr>
              <a:t>-	jejich zdroje jsou omezené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s výjimkou uhlí nemáme vlastní zdroje   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je nehospodárné přeměňovat kvalitní palivo na teplo pro domácnosti (zejména černé uhlí)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extrémně znečišťují životní prostředí 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- prach, </a:t>
            </a:r>
            <a:r>
              <a:rPr lang="cs-CZ" altLang="cs-CZ" sz="1900" b="1" dirty="0" err="1" smtClean="0">
                <a:solidFill>
                  <a:schemeClr val="bg2"/>
                </a:solidFill>
              </a:rPr>
              <a:t>NOx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, oxidy síry, CO2 (s </a:t>
            </a:r>
            <a:r>
              <a:rPr lang="cs-CZ" altLang="cs-CZ" sz="1900" b="1" dirty="0">
                <a:solidFill>
                  <a:schemeClr val="bg2"/>
                </a:solidFill>
              </a:rPr>
              <a:t>výjimkou zemního plynu).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u="sng" dirty="0" err="1">
                <a:solidFill>
                  <a:schemeClr val="bg2"/>
                </a:solidFill>
              </a:rPr>
              <a:t>kogenerace</a:t>
            </a: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1900" b="1" dirty="0">
                <a:solidFill>
                  <a:schemeClr val="bg2"/>
                </a:solidFill>
              </a:rPr>
              <a:t>-	kombinovaná výroba tepla a elektrické energie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účinnost cyklu je relativně vysoká (okolo 80%) 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nízké ztráty při rozvodu, vyšší měrné náklady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převážně nižší výkony, vhodné zejména u menších celků (sídliště, průmyslové podniky, obce)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záložní zdroj elektrické energie (ostrovní provoz)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</a:rPr>
              <a:t>KVET</a:t>
            </a: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1900" b="1" dirty="0">
                <a:solidFill>
                  <a:schemeClr val="bg2"/>
                </a:solidFill>
              </a:rPr>
              <a:t>-	kombinovaná výroba tepla a elektrické energie (teplárny)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vysoké ztráty v rozvodu, nižší měrné náklady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velké výkyvy v dodávkách tepla (zima – léto)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vhodné pro větší města a velké průmyslové podniky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Line 2"/>
          <p:cNvSpPr>
            <a:spLocks noChangeShapeType="1"/>
          </p:cNvSpPr>
          <p:nvPr/>
        </p:nvSpPr>
        <p:spPr bwMode="auto">
          <a:xfrm>
            <a:off x="5368925" y="-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1208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903767"/>
              </p:ext>
            </p:extLst>
          </p:nvPr>
        </p:nvGraphicFramePr>
        <p:xfrm>
          <a:off x="179388" y="765175"/>
          <a:ext cx="8785225" cy="4421760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638">
                <a:tc row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Lokalita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(místo měření)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Nadmořská</a:t>
                      </a:r>
                      <a:b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výška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Venkovní</a:t>
                      </a:r>
                      <a:b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výpočtová</a:t>
                      </a:r>
                      <a:b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teplota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Otopné období pro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cs-CZ" altLang="cs-CZ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=12 °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cs-CZ" altLang="cs-CZ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=13 °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cs-CZ" altLang="cs-CZ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=15 °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cs-CZ" altLang="cs-CZ" sz="14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cs-CZ" altLang="cs-CZ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cs-CZ" altLang="cs-CZ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cs-CZ" altLang="cs-CZ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[m]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[°C]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[°C]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[dny]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[°C]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[dny]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[°C]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[dny]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Jablonec nad Nisou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-18v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Jičín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Jihlava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Kolín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-12v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Liberec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Mladá Boleslav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Most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-12v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Ostrava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Semily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-18v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Teplice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-12v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Trutnov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0984" name="Text Box 152"/>
          <p:cNvSpPr txBox="1">
            <a:spLocks noChangeArrowheads="1"/>
          </p:cNvSpPr>
          <p:nvPr/>
        </p:nvSpPr>
        <p:spPr bwMode="auto">
          <a:xfrm>
            <a:off x="250825" y="5367338"/>
            <a:ext cx="8713788" cy="1216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892175" indent="-892175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rgbClr val="000000"/>
                </a:solidFill>
              </a:rPr>
              <a:t>t</a:t>
            </a:r>
            <a:r>
              <a:rPr lang="cs-CZ" altLang="cs-CZ" b="1" baseline="-25000">
                <a:solidFill>
                  <a:srgbClr val="000000"/>
                </a:solidFill>
              </a:rPr>
              <a:t>em</a:t>
            </a:r>
            <a:r>
              <a:rPr lang="cs-CZ" altLang="cs-CZ" b="1">
                <a:solidFill>
                  <a:srgbClr val="000000"/>
                </a:solidFill>
              </a:rPr>
              <a:t> …	střední denní venkovní teplota pro začátek a konec otopného období – začne se (ukončí) topná sezóna </a:t>
            </a:r>
          </a:p>
          <a:p>
            <a:r>
              <a:rPr lang="cs-CZ" altLang="cs-CZ" b="1">
                <a:solidFill>
                  <a:srgbClr val="000000"/>
                </a:solidFill>
              </a:rPr>
              <a:t>t</a:t>
            </a:r>
            <a:r>
              <a:rPr lang="cs-CZ" altLang="cs-CZ" b="1" baseline="-25000">
                <a:solidFill>
                  <a:srgbClr val="000000"/>
                </a:solidFill>
              </a:rPr>
              <a:t>es</a:t>
            </a:r>
            <a:r>
              <a:rPr lang="cs-CZ" altLang="cs-CZ" b="1">
                <a:solidFill>
                  <a:srgbClr val="000000"/>
                </a:solidFill>
              </a:rPr>
              <a:t> …	střední venkovní teplota v průběhu otopného období</a:t>
            </a:r>
          </a:p>
          <a:p>
            <a:r>
              <a:rPr lang="cs-CZ" altLang="cs-CZ" b="1">
                <a:solidFill>
                  <a:srgbClr val="000000"/>
                </a:solidFill>
              </a:rPr>
              <a:t>v …	větrná oblast </a:t>
            </a:r>
            <a:endParaRPr lang="cs-CZ" altLang="cs-CZ" b="1" baseline="-25000">
              <a:solidFill>
                <a:srgbClr val="000000"/>
              </a:solidFill>
            </a:endParaRPr>
          </a:p>
        </p:txBody>
      </p:sp>
      <p:sp>
        <p:nvSpPr>
          <p:cNvPr id="120985" name="Rectangle 153"/>
          <p:cNvSpPr>
            <a:spLocks noGrp="1" noChangeArrowheads="1"/>
          </p:cNvSpPr>
          <p:nvPr>
            <p:ph type="title"/>
          </p:nvPr>
        </p:nvSpPr>
        <p:spPr>
          <a:xfrm>
            <a:off x="323850" y="187325"/>
            <a:ext cx="8567738" cy="361950"/>
          </a:xfrm>
          <a:noFill/>
          <a:ln/>
        </p:spPr>
        <p:txBody>
          <a:bodyPr/>
          <a:lstStyle/>
          <a:p>
            <a:r>
              <a:rPr lang="cs-CZ" altLang="cs-CZ" sz="3200" b="1" u="sng" dirty="0">
                <a:solidFill>
                  <a:srgbClr val="000000"/>
                </a:solidFill>
                <a:effectLst/>
              </a:rPr>
              <a:t>Výpočtová venkovní teplota (výběr lokalit)</a:t>
            </a:r>
            <a:r>
              <a:rPr lang="cs-CZ" altLang="cs-CZ" sz="3200" dirty="0">
                <a:solidFill>
                  <a:srgbClr val="000000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84" grpId="0"/>
      <p:bldP spid="1209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00025" y="115888"/>
            <a:ext cx="8729663" cy="6651625"/>
            <a:chOff x="126" y="73"/>
            <a:chExt cx="5499" cy="4190"/>
          </a:xfrm>
        </p:grpSpPr>
        <p:pic>
          <p:nvPicPr>
            <p:cNvPr id="12185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2069"/>
              <a:ext cx="5489" cy="86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2886"/>
              <a:ext cx="5497" cy="13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73"/>
              <a:ext cx="5482" cy="20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87325"/>
            <a:ext cx="5688013" cy="720725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</a:rPr>
              <a:t>Konstrukční řešení</a:t>
            </a:r>
            <a:endParaRPr lang="cs-CZ" altLang="cs-CZ" sz="3600" b="1" u="sng">
              <a:solidFill>
                <a:schemeClr val="bg2"/>
              </a:solidFill>
            </a:endParaRP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583247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29511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4221163"/>
            <a:ext cx="11366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07950" y="549275"/>
            <a:ext cx="2592388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Spojitost tepelné izolační vrstvy</a:t>
            </a:r>
            <a:endParaRPr lang="cs-CZ" altLang="cs-CZ" sz="2000" b="1" baseline="3000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46050" y="3670300"/>
            <a:ext cx="2986088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Tepelné mosty – podlaží, okna, podlahy</a:t>
            </a:r>
            <a:endParaRPr lang="cs-CZ" altLang="cs-CZ" sz="2000" b="1" baseline="3000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pic>
        <p:nvPicPr>
          <p:cNvPr id="1177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3"/>
          <a:stretch>
            <a:fillRect/>
          </a:stretch>
        </p:blipFill>
        <p:spPr bwMode="auto">
          <a:xfrm>
            <a:off x="5651500" y="4579938"/>
            <a:ext cx="33845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08500"/>
            <a:ext cx="424815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7325"/>
            <a:ext cx="8785225" cy="865188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</a:rPr>
              <a:t>Obecné pojmy</a:t>
            </a:r>
            <a:endParaRPr lang="cs-CZ" altLang="cs-CZ" sz="3600" b="1" u="sng">
              <a:solidFill>
                <a:schemeClr val="bg2"/>
              </a:solidFill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5400675" cy="371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rgbClr val="000000"/>
                </a:solidFill>
                <a:hlinkClick r:id="rId2"/>
              </a:rPr>
              <a:t>Tabulkový výpočet prostupu tepla stěnou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7325"/>
            <a:ext cx="8964613" cy="720725"/>
          </a:xfrm>
        </p:spPr>
        <p:txBody>
          <a:bodyPr/>
          <a:lstStyle/>
          <a:p>
            <a:r>
              <a:rPr lang="cs-CZ" altLang="cs-CZ" sz="3800" b="1" u="sng">
                <a:solidFill>
                  <a:schemeClr val="bg2"/>
                </a:solidFill>
              </a:rPr>
              <a:t>Praktický výpočet otopného zařízení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13787" cy="148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Pro dimenzování otopné soustavy je důležité znát maximální hodnotu tepelných ztrát budovy (množství tepla které projde stěnou z vnitřního prostředí do vnějšího prostředí.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Na tuto maximální hodnotu se otopná soustava dimenzuje. 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179388" y="2781300"/>
            <a:ext cx="8713787" cy="3681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chemeClr val="bg2"/>
                </a:solidFill>
              </a:rPr>
              <a:t>Podklady pro výpočet tepelných ztrát:</a:t>
            </a:r>
          </a:p>
          <a:p>
            <a:pPr>
              <a:spcBef>
                <a:spcPct val="1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situační plán</a:t>
            </a:r>
            <a:r>
              <a:rPr lang="cs-CZ" altLang="cs-CZ" sz="2000" b="1">
                <a:solidFill>
                  <a:schemeClr val="bg2"/>
                </a:solidFill>
              </a:rPr>
              <a:t> (poloha objektu ve vztahu ke světovým stranám, výška a vzdálenost okolních budov, nadmořská výška stavby, převládající směr a intenzita větru</a:t>
            </a:r>
          </a:p>
          <a:p>
            <a:pPr>
              <a:spcBef>
                <a:spcPct val="1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půdorys jednotlivých podlaží budovy</a:t>
            </a:r>
            <a:r>
              <a:rPr lang="cs-CZ" altLang="cs-CZ" sz="2000" b="1">
                <a:solidFill>
                  <a:schemeClr val="bg2"/>
                </a:solidFill>
              </a:rPr>
              <a:t> se všemi důležitými rozměry (okna, dveře …)</a:t>
            </a:r>
          </a:p>
          <a:p>
            <a:pPr>
              <a:spcBef>
                <a:spcPct val="1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řezy budovou</a:t>
            </a:r>
            <a:r>
              <a:rPr lang="cs-CZ" altLang="cs-CZ" sz="2000" b="1">
                <a:solidFill>
                  <a:schemeClr val="bg2"/>
                </a:solidFill>
              </a:rPr>
              <a:t> s udáním všech hlavních výšek (výška místností)</a:t>
            </a:r>
          </a:p>
          <a:p>
            <a:pPr>
              <a:spcBef>
                <a:spcPct val="1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údaje o materiálech a konstrukce stěn, podlah, stropů a střechy</a:t>
            </a:r>
          </a:p>
          <a:p>
            <a:pPr>
              <a:spcBef>
                <a:spcPct val="1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údaje o materiálu a konstrukci oken a dveří</a:t>
            </a:r>
          </a:p>
          <a:p>
            <a:pPr>
              <a:spcBef>
                <a:spcPct val="1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údaje o využití jednotlivých místností</a:t>
            </a:r>
          </a:p>
          <a:p>
            <a:pPr>
              <a:spcBef>
                <a:spcPct val="1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zamýšlený způsob vytápění</a:t>
            </a:r>
            <a:r>
              <a:rPr lang="cs-CZ" altLang="cs-CZ" sz="2000" b="1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8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8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7325"/>
            <a:ext cx="6480175" cy="720725"/>
          </a:xfrm>
        </p:spPr>
        <p:txBody>
          <a:bodyPr/>
          <a:lstStyle/>
          <a:p>
            <a:r>
              <a:rPr lang="cs-CZ" altLang="cs-CZ" sz="3800" b="1" u="sng">
                <a:solidFill>
                  <a:schemeClr val="bg2"/>
                </a:solidFill>
              </a:rPr>
              <a:t>Obecný postup výpočtu 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7488237" cy="1931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chemeClr val="bg2"/>
                </a:solidFill>
              </a:rPr>
              <a:t>Celková tepelná ztráta místnosti </a:t>
            </a:r>
            <a:r>
              <a:rPr lang="cs-CZ" altLang="cs-CZ" sz="2000" b="1" u="sng" dirty="0" err="1">
                <a:solidFill>
                  <a:schemeClr val="bg2"/>
                </a:solidFill>
              </a:rPr>
              <a:t>Q</a:t>
            </a:r>
            <a:r>
              <a:rPr lang="cs-CZ" altLang="cs-CZ" sz="2000" b="1" u="sng" baseline="-25000" dirty="0" err="1">
                <a:solidFill>
                  <a:schemeClr val="bg2"/>
                </a:solidFill>
              </a:rPr>
              <a:t>c</a:t>
            </a:r>
            <a:r>
              <a:rPr lang="cs-CZ" altLang="cs-CZ" sz="2000" b="1" u="sng" dirty="0">
                <a:solidFill>
                  <a:schemeClr val="bg2"/>
                </a:solidFill>
              </a:rPr>
              <a:t> (W):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Q</a:t>
            </a:r>
            <a:r>
              <a:rPr lang="cs-CZ" altLang="cs-CZ" sz="2400" b="1" baseline="-25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c</a:t>
            </a:r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= </a:t>
            </a:r>
            <a:r>
              <a:rPr lang="cs-CZ" altLang="cs-CZ" sz="24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Q</a:t>
            </a:r>
            <a:r>
              <a:rPr lang="cs-CZ" altLang="cs-CZ" sz="2400" b="1" baseline="-25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p</a:t>
            </a:r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+ </a:t>
            </a:r>
            <a:r>
              <a:rPr lang="cs-CZ" altLang="cs-CZ" sz="24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Q</a:t>
            </a:r>
            <a:r>
              <a:rPr lang="cs-CZ" altLang="cs-CZ" sz="2400" b="1" baseline="-25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v</a:t>
            </a:r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24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Q</a:t>
            </a:r>
            <a:r>
              <a:rPr lang="cs-CZ" altLang="cs-CZ" sz="2400" b="1" baseline="-25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z</a:t>
            </a:r>
            <a:endParaRPr lang="cs-CZ" altLang="cs-CZ" sz="2400" b="1" baseline="-250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bg2"/>
                </a:solidFill>
              </a:rPr>
              <a:t>kde	</a:t>
            </a:r>
            <a:r>
              <a:rPr lang="cs-CZ" altLang="cs-CZ" b="1" dirty="0" err="1">
                <a:solidFill>
                  <a:schemeClr val="bg2"/>
                </a:solidFill>
              </a:rPr>
              <a:t>Q</a:t>
            </a:r>
            <a:r>
              <a:rPr lang="cs-CZ" altLang="cs-CZ" b="1" baseline="-25000" dirty="0" err="1">
                <a:solidFill>
                  <a:schemeClr val="bg2"/>
                </a:solidFill>
              </a:rPr>
              <a:t>p</a:t>
            </a:r>
            <a:r>
              <a:rPr lang="cs-CZ" altLang="cs-CZ" b="1" dirty="0">
                <a:solidFill>
                  <a:schemeClr val="bg2"/>
                </a:solidFill>
              </a:rPr>
              <a:t> …	celková ztráta prostupem stěnami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	</a:t>
            </a:r>
            <a:r>
              <a:rPr lang="cs-CZ" altLang="cs-CZ" b="1" dirty="0" err="1">
                <a:solidFill>
                  <a:schemeClr val="bg2"/>
                </a:solidFill>
              </a:rPr>
              <a:t>Q</a:t>
            </a:r>
            <a:r>
              <a:rPr lang="cs-CZ" altLang="cs-CZ" b="1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b="1" dirty="0">
                <a:solidFill>
                  <a:schemeClr val="bg2"/>
                </a:solidFill>
              </a:rPr>
              <a:t> …	tepelné ztráty větráním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	</a:t>
            </a:r>
            <a:r>
              <a:rPr lang="cs-CZ" altLang="cs-CZ" b="1" dirty="0" err="1">
                <a:solidFill>
                  <a:schemeClr val="bg2"/>
                </a:solidFill>
              </a:rPr>
              <a:t>Q</a:t>
            </a:r>
            <a:r>
              <a:rPr lang="cs-CZ" altLang="cs-CZ" b="1" baseline="-25000" dirty="0" err="1">
                <a:solidFill>
                  <a:schemeClr val="bg2"/>
                </a:solidFill>
              </a:rPr>
              <a:t>z</a:t>
            </a:r>
            <a:r>
              <a:rPr lang="cs-CZ" altLang="cs-CZ" b="1" dirty="0">
                <a:solidFill>
                  <a:schemeClr val="bg2"/>
                </a:solidFill>
              </a:rPr>
              <a:t> …	tepelné zisky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79388" y="2997200"/>
            <a:ext cx="8785225" cy="3698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chemeClr val="bg2"/>
                </a:solidFill>
              </a:rPr>
              <a:t>Tepelná ztráta prostupem stěnami </a:t>
            </a:r>
            <a:r>
              <a:rPr lang="cs-CZ" altLang="cs-CZ" sz="2200" b="1" u="sng" dirty="0" err="1">
                <a:solidFill>
                  <a:schemeClr val="bg2"/>
                </a:solidFill>
              </a:rPr>
              <a:t>Q</a:t>
            </a:r>
            <a:r>
              <a:rPr lang="cs-CZ" altLang="cs-CZ" sz="2200" b="1" u="sng" baseline="-25000" dirty="0" err="1">
                <a:solidFill>
                  <a:schemeClr val="bg2"/>
                </a:solidFill>
              </a:rPr>
              <a:t>p</a:t>
            </a:r>
            <a:r>
              <a:rPr lang="cs-CZ" altLang="cs-CZ" sz="2200" b="1" u="sng" dirty="0">
                <a:solidFill>
                  <a:schemeClr val="bg2"/>
                </a:solidFill>
              </a:rPr>
              <a:t> (W):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Q</a:t>
            </a:r>
            <a:r>
              <a:rPr lang="cs-CZ" altLang="cs-CZ" sz="2400" b="1" baseline="-25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p</a:t>
            </a:r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= </a:t>
            </a:r>
            <a:r>
              <a:rPr lang="cs-CZ" altLang="cs-CZ" sz="24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Q</a:t>
            </a:r>
            <a:r>
              <a:rPr lang="cs-CZ" altLang="cs-CZ" sz="2400" b="1" baseline="-25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o</a:t>
            </a:r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* (1 + p</a:t>
            </a:r>
            <a:r>
              <a:rPr lang="cs-CZ" altLang="cs-CZ" sz="2400" b="1" baseline="-25000" dirty="0">
                <a:solidFill>
                  <a:schemeClr val="bg2"/>
                </a:solidFill>
                <a:latin typeface="Comic Sans MS" panose="030F0702030302020204" pitchFamily="66" charset="0"/>
              </a:rPr>
              <a:t>1</a:t>
            </a:r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+ p</a:t>
            </a:r>
            <a:r>
              <a:rPr lang="cs-CZ" altLang="cs-CZ" sz="2400" b="1" baseline="-25000" dirty="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+ p</a:t>
            </a:r>
            <a:r>
              <a:rPr lang="cs-CZ" altLang="cs-CZ" sz="2400" b="1" baseline="-25000" dirty="0">
                <a:solidFill>
                  <a:schemeClr val="bg2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  <a:endParaRPr lang="cs-CZ" altLang="cs-CZ" sz="2400" b="1" baseline="-250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bg2"/>
                </a:solidFill>
              </a:rPr>
              <a:t>kde	</a:t>
            </a:r>
            <a:r>
              <a:rPr lang="cs-CZ" altLang="cs-CZ" b="1" dirty="0" err="1">
                <a:solidFill>
                  <a:schemeClr val="bg2"/>
                </a:solidFill>
              </a:rPr>
              <a:t>Q</a:t>
            </a:r>
            <a:r>
              <a:rPr lang="cs-CZ" altLang="cs-CZ" b="1" baseline="-25000" dirty="0" err="1">
                <a:solidFill>
                  <a:schemeClr val="bg2"/>
                </a:solidFill>
              </a:rPr>
              <a:t>o</a:t>
            </a:r>
            <a:r>
              <a:rPr lang="cs-CZ" altLang="cs-CZ" b="1" dirty="0">
                <a:solidFill>
                  <a:schemeClr val="bg2"/>
                </a:solidFill>
              </a:rPr>
              <a:t> …	základní tepelná ztráta prostupem stěnami 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Součet tepelných toků prostupem jednotlivými stěnami, které ohraničují vytápěnou místnost od venkovního prostředí nebo sousedních místností:</a:t>
            </a:r>
            <a:r>
              <a:rPr lang="cs-CZ" altLang="cs-CZ" b="1" dirty="0">
                <a:solidFill>
                  <a:schemeClr val="bg2"/>
                </a:solidFill>
              </a:rPr>
              <a:t> </a:t>
            </a:r>
          </a:p>
          <a:p>
            <a:endParaRPr lang="cs-CZ" altLang="cs-CZ" b="1" dirty="0">
              <a:solidFill>
                <a:schemeClr val="bg2"/>
              </a:solidFill>
            </a:endParaRPr>
          </a:p>
          <a:p>
            <a:r>
              <a:rPr lang="cs-CZ" altLang="cs-CZ" b="1" dirty="0">
                <a:solidFill>
                  <a:schemeClr val="bg2"/>
                </a:solidFill>
              </a:rPr>
              <a:t> 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b="1" dirty="0">
                <a:solidFill>
                  <a:schemeClr val="bg2"/>
                </a:solidFill>
              </a:rPr>
              <a:t>p</a:t>
            </a:r>
            <a:r>
              <a:rPr lang="cs-CZ" altLang="cs-CZ" b="1" baseline="-25000" dirty="0">
                <a:solidFill>
                  <a:schemeClr val="bg2"/>
                </a:solidFill>
              </a:rPr>
              <a:t>1</a:t>
            </a:r>
            <a:r>
              <a:rPr lang="cs-CZ" altLang="cs-CZ" b="1" dirty="0">
                <a:solidFill>
                  <a:schemeClr val="bg2"/>
                </a:solidFill>
              </a:rPr>
              <a:t> …	přirážka na vyrovnání vlivu chladných konstrukcí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	p</a:t>
            </a:r>
            <a:r>
              <a:rPr lang="cs-CZ" altLang="cs-CZ" b="1" baseline="-25000" dirty="0">
                <a:solidFill>
                  <a:schemeClr val="bg2"/>
                </a:solidFill>
              </a:rPr>
              <a:t>2</a:t>
            </a:r>
            <a:r>
              <a:rPr lang="cs-CZ" altLang="cs-CZ" b="1" dirty="0">
                <a:solidFill>
                  <a:schemeClr val="bg2"/>
                </a:solidFill>
              </a:rPr>
              <a:t> …	přirážka na urychlení zátopu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	p</a:t>
            </a:r>
            <a:r>
              <a:rPr lang="cs-CZ" altLang="cs-CZ" b="1" baseline="-25000" dirty="0">
                <a:solidFill>
                  <a:schemeClr val="bg2"/>
                </a:solidFill>
              </a:rPr>
              <a:t>3</a:t>
            </a:r>
            <a:r>
              <a:rPr lang="cs-CZ" altLang="cs-CZ" b="1" dirty="0">
                <a:solidFill>
                  <a:schemeClr val="bg2"/>
                </a:solidFill>
              </a:rPr>
              <a:t> …	přirážka na světovou stranu</a:t>
            </a:r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2808288" y="4970463"/>
          <a:ext cx="298291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0" name="Rovnice" r:id="rId3" imgW="1587240" imgH="444240" progId="Equation.3">
                  <p:embed/>
                </p:oleObj>
              </mc:Choice>
              <mc:Fallback>
                <p:oleObj name="Rovnice" r:id="rId3" imgW="158724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4970463"/>
                        <a:ext cx="2982912" cy="8350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0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0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0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7325"/>
            <a:ext cx="6480175" cy="720725"/>
          </a:xfrm>
        </p:spPr>
        <p:txBody>
          <a:bodyPr/>
          <a:lstStyle/>
          <a:p>
            <a:r>
              <a:rPr lang="cs-CZ" altLang="cs-CZ" sz="3800" b="1" u="sng">
                <a:solidFill>
                  <a:schemeClr val="bg2"/>
                </a:solidFill>
              </a:rPr>
              <a:t>Přirážky 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79388" y="1038225"/>
            <a:ext cx="8785225" cy="2462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chemeClr val="bg2"/>
                </a:solidFill>
              </a:rPr>
              <a:t>Přirážka na vyrovnání vlivu chladných stěn</a:t>
            </a:r>
            <a:r>
              <a:rPr lang="cs-CZ" altLang="cs-CZ" sz="2200" b="1" dirty="0">
                <a:solidFill>
                  <a:schemeClr val="bg2"/>
                </a:solidFill>
              </a:rPr>
              <a:t>	p</a:t>
            </a:r>
            <a:r>
              <a:rPr lang="cs-CZ" altLang="cs-CZ" sz="2200" b="1" baseline="-25000" dirty="0">
                <a:solidFill>
                  <a:schemeClr val="bg2"/>
                </a:solidFill>
              </a:rPr>
              <a:t>1</a:t>
            </a:r>
          </a:p>
          <a:p>
            <a:r>
              <a:rPr lang="cs-CZ" altLang="cs-CZ" sz="2200" b="1" dirty="0">
                <a:solidFill>
                  <a:schemeClr val="bg2"/>
                </a:solidFill>
              </a:rPr>
              <a:t>umožňuje zvýšení teploty vnitřního vzduchu tak, aby při nižší povrchové teplotě ochlazovaných stěn bylo ve vytápěné místnosti dosaženo požadované vnitřní teploty, pro kterou je základní tepelná ztráta počítána.</a:t>
            </a:r>
          </a:p>
          <a:p>
            <a:r>
              <a:rPr lang="cs-CZ" altLang="cs-CZ" sz="2200" b="1" dirty="0">
                <a:solidFill>
                  <a:schemeClr val="bg2"/>
                </a:solidFill>
              </a:rPr>
              <a:t>Závisí na průměrném součiniteli prostupu tepla všech stěn v místnosti, v praxi je dána tepelnou izolací stěn.</a:t>
            </a: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179388" y="3708400"/>
          <a:ext cx="2844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8" name="Rovnice" r:id="rId3" imgW="1244520" imgH="444240" progId="Equation.3">
                  <p:embed/>
                </p:oleObj>
              </mc:Choice>
              <mc:Fallback>
                <p:oleObj name="Rovnice" r:id="rId3" imgW="124452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708400"/>
                        <a:ext cx="2844800" cy="10160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15124"/>
              </p:ext>
            </p:extLst>
          </p:nvPr>
        </p:nvGraphicFramePr>
        <p:xfrm>
          <a:off x="250825" y="4940300"/>
          <a:ext cx="8639175" cy="1152526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U</a:t>
                      </a:r>
                      <a:r>
                        <a:rPr kumimoji="0" lang="cs-CZ" altLang="cs-CZ" sz="2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cs-CZ" alt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(Wm</a:t>
                      </a:r>
                      <a:r>
                        <a:rPr kumimoji="0" lang="cs-CZ" altLang="cs-CZ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-2</a:t>
                      </a:r>
                      <a:r>
                        <a:rPr kumimoji="0" lang="cs-CZ" alt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cs-CZ" altLang="cs-CZ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-1</a:t>
                      </a:r>
                      <a:r>
                        <a:rPr kumimoji="0" lang="cs-CZ" alt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do 0,1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0,1 – 0,9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0,9 – 1,5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1,5 – 2,0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cs-CZ" altLang="cs-CZ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(-)</a:t>
                      </a:r>
                      <a:endParaRPr kumimoji="0" lang="cs-CZ" altLang="cs-CZ" sz="22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0,03 – 0,12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0,15 – 0,21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0,25 – 0,3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970" name="Text Box 50"/>
          <p:cNvSpPr txBox="1">
            <a:spLocks noChangeArrowheads="1"/>
          </p:cNvSpPr>
          <p:nvPr/>
        </p:nvSpPr>
        <p:spPr bwMode="auto">
          <a:xfrm>
            <a:off x="3276600" y="3789363"/>
            <a:ext cx="5256213" cy="787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1255713" algn="l"/>
                <a:tab pos="14319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1255713" algn="l"/>
                <a:tab pos="14319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1255713" algn="l"/>
                <a:tab pos="14319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1255713" algn="l"/>
                <a:tab pos="14319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1255713" algn="l"/>
                <a:tab pos="14319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14319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14319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14319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14319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>
                <a:solidFill>
                  <a:schemeClr val="bg2"/>
                </a:solidFill>
              </a:rPr>
              <a:t>Lze určit	-	výpočtem - p1 </a:t>
            </a:r>
            <a:r>
              <a:rPr lang="en-US" altLang="cs-CZ" sz="2200" b="1">
                <a:solidFill>
                  <a:schemeClr val="bg2"/>
                </a:solidFill>
                <a:cs typeface="Arial" panose="020B0604020202020204" pitchFamily="34" charset="0"/>
              </a:rPr>
              <a:t>~</a:t>
            </a:r>
            <a:r>
              <a:rPr lang="cs-CZ" altLang="cs-CZ" sz="2200" b="1">
                <a:solidFill>
                  <a:schemeClr val="bg2"/>
                </a:solidFill>
                <a:cs typeface="Arial" panose="020B0604020202020204" pitchFamily="34" charset="0"/>
              </a:rPr>
              <a:t> 0,15*U</a:t>
            </a:r>
            <a:r>
              <a:rPr lang="cs-CZ" altLang="cs-CZ" sz="2200" b="1" baseline="-25000">
                <a:solidFill>
                  <a:schemeClr val="bg2"/>
                </a:solidFill>
                <a:cs typeface="Arial" panose="020B0604020202020204" pitchFamily="34" charset="0"/>
              </a:rPr>
              <a:t>c</a:t>
            </a:r>
            <a:r>
              <a:rPr lang="cs-CZ" altLang="cs-CZ" sz="2200" b="1">
                <a:solidFill>
                  <a:schemeClr val="bg2"/>
                </a:solidFill>
              </a:rPr>
              <a:t> </a:t>
            </a:r>
          </a:p>
          <a:p>
            <a:r>
              <a:rPr lang="cs-CZ" altLang="cs-CZ" sz="2200" b="1">
                <a:solidFill>
                  <a:schemeClr val="bg2"/>
                </a:solidFill>
              </a:rPr>
              <a:t>	-	z tabulky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7325"/>
            <a:ext cx="6480175" cy="720725"/>
          </a:xfrm>
        </p:spPr>
        <p:txBody>
          <a:bodyPr/>
          <a:lstStyle/>
          <a:p>
            <a:r>
              <a:rPr lang="cs-CZ" altLang="cs-CZ" sz="3800" b="1" u="sng">
                <a:solidFill>
                  <a:schemeClr val="bg2"/>
                </a:solidFill>
              </a:rPr>
              <a:t>Přirážky 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79388" y="1060450"/>
            <a:ext cx="8785225" cy="17922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chemeClr val="bg2"/>
                </a:solidFill>
              </a:rPr>
              <a:t>Přirážka na urychlení zátopu</a:t>
            </a:r>
            <a:r>
              <a:rPr lang="cs-CZ" altLang="cs-CZ" sz="2200" b="1" dirty="0">
                <a:solidFill>
                  <a:schemeClr val="bg2"/>
                </a:solidFill>
              </a:rPr>
              <a:t>	p</a:t>
            </a:r>
            <a:r>
              <a:rPr lang="cs-CZ" altLang="cs-CZ" sz="2200" b="1" baseline="-25000" dirty="0">
                <a:solidFill>
                  <a:schemeClr val="bg2"/>
                </a:solidFill>
              </a:rPr>
              <a:t>2</a:t>
            </a:r>
          </a:p>
          <a:p>
            <a:r>
              <a:rPr lang="cs-CZ" altLang="cs-CZ" sz="2200" b="1" dirty="0">
                <a:solidFill>
                  <a:schemeClr val="bg2"/>
                </a:solidFill>
              </a:rPr>
              <a:t>se uvažuje pouze v případě, že nelze zajistit nepřerušovaný provoz vytápění. V běžných případech se s přirážkou nepočítá.</a:t>
            </a:r>
          </a:p>
          <a:p>
            <a:r>
              <a:rPr lang="cs-CZ" altLang="cs-CZ" sz="2200" b="1" dirty="0">
                <a:solidFill>
                  <a:schemeClr val="bg2"/>
                </a:solidFill>
              </a:rPr>
              <a:t>p</a:t>
            </a:r>
            <a:r>
              <a:rPr lang="cs-CZ" altLang="cs-CZ" sz="2200" b="1" baseline="-25000" dirty="0">
                <a:solidFill>
                  <a:schemeClr val="bg2"/>
                </a:solidFill>
              </a:rPr>
              <a:t>2</a:t>
            </a:r>
            <a:r>
              <a:rPr lang="cs-CZ" altLang="cs-CZ" sz="2200" b="1" dirty="0">
                <a:solidFill>
                  <a:schemeClr val="bg2"/>
                </a:solidFill>
              </a:rPr>
              <a:t> = 0,1	(denní doba vytápění je delší než 16 hodin)</a:t>
            </a:r>
          </a:p>
          <a:p>
            <a:r>
              <a:rPr lang="cs-CZ" altLang="cs-CZ" sz="2200" b="1" dirty="0">
                <a:solidFill>
                  <a:schemeClr val="bg2"/>
                </a:solidFill>
              </a:rPr>
              <a:t>p</a:t>
            </a:r>
            <a:r>
              <a:rPr lang="cs-CZ" altLang="cs-CZ" sz="2200" b="1" baseline="-25000" dirty="0">
                <a:solidFill>
                  <a:schemeClr val="bg2"/>
                </a:solidFill>
              </a:rPr>
              <a:t>2</a:t>
            </a:r>
            <a:r>
              <a:rPr lang="cs-CZ" altLang="cs-CZ" sz="2200" b="1" dirty="0">
                <a:solidFill>
                  <a:schemeClr val="bg2"/>
                </a:solidFill>
              </a:rPr>
              <a:t> = 0,2	(denní doba vytápění je kratší než 16 hodin)</a:t>
            </a:r>
          </a:p>
        </p:txBody>
      </p:sp>
      <p:graphicFrame>
        <p:nvGraphicFramePr>
          <p:cNvPr id="83031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34829"/>
              </p:ext>
            </p:extLst>
          </p:nvPr>
        </p:nvGraphicFramePr>
        <p:xfrm>
          <a:off x="250825" y="5157788"/>
          <a:ext cx="8488363" cy="1318823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světová strana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JZ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JV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cs-CZ" altLang="cs-CZ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179388" y="3411538"/>
            <a:ext cx="8785225" cy="1457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chemeClr val="bg2"/>
                </a:solidFill>
              </a:rPr>
              <a:t>Přirážka na světovou stranu</a:t>
            </a:r>
            <a:r>
              <a:rPr lang="cs-CZ" altLang="cs-CZ" sz="2200" b="1" dirty="0">
                <a:solidFill>
                  <a:schemeClr val="bg2"/>
                </a:solidFill>
              </a:rPr>
              <a:t>	p</a:t>
            </a:r>
            <a:r>
              <a:rPr lang="cs-CZ" altLang="cs-CZ" sz="2200" b="1" baseline="-25000" dirty="0">
                <a:solidFill>
                  <a:schemeClr val="bg2"/>
                </a:solidFill>
              </a:rPr>
              <a:t>3</a:t>
            </a:r>
          </a:p>
          <a:p>
            <a:r>
              <a:rPr lang="cs-CZ" altLang="cs-CZ" sz="2200" b="1" dirty="0">
                <a:solidFill>
                  <a:schemeClr val="bg2"/>
                </a:solidFill>
              </a:rPr>
              <a:t>o velikosti rozhoduje poloha nejvíce ochlazované stavební konstrukce místnosti, při více ochlazovaných konstrukcích jejich společného rohu.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7325"/>
            <a:ext cx="6480175" cy="720725"/>
          </a:xfrm>
        </p:spPr>
        <p:txBody>
          <a:bodyPr/>
          <a:lstStyle/>
          <a:p>
            <a:r>
              <a:rPr lang="cs-CZ" altLang="cs-CZ" sz="3800" b="1" u="sng" dirty="0">
                <a:solidFill>
                  <a:schemeClr val="bg2"/>
                </a:solidFill>
                <a:effectLst/>
              </a:rPr>
              <a:t>Tepelná ztráta větráním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79388" y="1060450"/>
            <a:ext cx="8785225" cy="787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>
                <a:solidFill>
                  <a:schemeClr val="bg2"/>
                </a:solidFill>
              </a:rPr>
              <a:t>vyjadřuje tepelnou ztrátu tepla způsobenou přirozeným nebo nuceným větráním.</a:t>
            </a:r>
            <a:r>
              <a:rPr lang="cs-CZ" altLang="cs-CZ" sz="2200" b="1" u="sng">
                <a:solidFill>
                  <a:schemeClr val="bg2"/>
                </a:solidFill>
              </a:rPr>
              <a:t> </a:t>
            </a:r>
            <a:endParaRPr lang="cs-CZ" altLang="cs-CZ" sz="2200" b="1">
              <a:solidFill>
                <a:schemeClr val="bg2"/>
              </a:solidFill>
            </a:endParaRPr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179388" y="2276475"/>
            <a:ext cx="8785225" cy="19411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255713" indent="-1255713" algn="l" defTabSz="1214438"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</a:rPr>
              <a:t>kde	</a:t>
            </a:r>
            <a:r>
              <a:rPr lang="cs-CZ" altLang="cs-CZ" sz="2000" b="1" dirty="0" err="1">
                <a:solidFill>
                  <a:schemeClr val="bg2"/>
                </a:solidFill>
              </a:rPr>
              <a:t>c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sz="2000" b="1" dirty="0">
                <a:solidFill>
                  <a:schemeClr val="bg2"/>
                </a:solidFill>
              </a:rPr>
              <a:t> 	…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měrná tepelná kapacita vzduchu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		</a:t>
            </a:r>
            <a:r>
              <a:rPr lang="cs-CZ" altLang="cs-CZ" sz="2000" b="1" dirty="0" err="1">
                <a:solidFill>
                  <a:schemeClr val="bg2"/>
                </a:solidFill>
              </a:rPr>
              <a:t>c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sz="2000" b="1" dirty="0">
                <a:solidFill>
                  <a:schemeClr val="bg2"/>
                </a:solidFill>
              </a:rPr>
              <a:t> =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1200 nebo 1300 </a:t>
            </a:r>
            <a:r>
              <a:rPr lang="cs-CZ" altLang="cs-CZ" sz="2000" b="1" dirty="0">
                <a:solidFill>
                  <a:schemeClr val="bg2"/>
                </a:solidFill>
              </a:rPr>
              <a:t>(J*m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-3</a:t>
            </a:r>
            <a:r>
              <a:rPr lang="cs-CZ" altLang="cs-CZ" sz="2000" b="1" dirty="0">
                <a:solidFill>
                  <a:schemeClr val="bg2"/>
                </a:solidFill>
              </a:rPr>
              <a:t>*K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-1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)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 err="1">
                <a:solidFill>
                  <a:schemeClr val="bg2"/>
                </a:solidFill>
              </a:rPr>
              <a:t>V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sz="2000" b="1" baseline="-25000" dirty="0">
                <a:solidFill>
                  <a:schemeClr val="bg2"/>
                </a:solidFill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</a:rPr>
              <a:t>…	objemový tok větracího vzduchu (m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</a:rPr>
              <a:t>*s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-1</a:t>
            </a:r>
            <a:r>
              <a:rPr lang="cs-CZ" altLang="cs-CZ" sz="2000" b="1" dirty="0">
                <a:solidFill>
                  <a:schemeClr val="bg2"/>
                </a:solidFill>
              </a:rPr>
              <a:t>)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	…	vychází z hygienických nebo technických požadavků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	…	velikost </a:t>
            </a:r>
            <a:r>
              <a:rPr lang="cs-CZ" altLang="cs-CZ" sz="2000" b="1" dirty="0" err="1">
                <a:solidFill>
                  <a:schemeClr val="bg2"/>
                </a:solidFill>
              </a:rPr>
              <a:t>V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sz="2000" b="1" dirty="0">
                <a:solidFill>
                  <a:schemeClr val="bg2"/>
                </a:solidFill>
              </a:rPr>
              <a:t> se určuje výpočtem v závislosti na způsobu větrání</a:t>
            </a:r>
          </a:p>
        </p:txBody>
      </p:sp>
      <p:graphicFrame>
        <p:nvGraphicFramePr>
          <p:cNvPr id="84005" name="Object 37"/>
          <p:cNvGraphicFramePr>
            <a:graphicFrameLocks noChangeAspect="1"/>
          </p:cNvGraphicFramePr>
          <p:nvPr/>
        </p:nvGraphicFramePr>
        <p:xfrm>
          <a:off x="3276600" y="1557338"/>
          <a:ext cx="39608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0" name="Rovnice" r:id="rId3" imgW="1536480" imgH="228600" progId="Equation.3">
                  <p:embed/>
                </p:oleObj>
              </mc:Choice>
              <mc:Fallback>
                <p:oleObj name="Rovnice" r:id="rId3" imgW="153648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57338"/>
                        <a:ext cx="3960813" cy="5889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179389" y="4347823"/>
            <a:ext cx="4752652" cy="4022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255713" indent="-1255713" algn="l" defTabSz="1214438"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92175" algn="l"/>
                <a:tab pos="6996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</a:rPr>
              <a:t>Objemový průtok větracího vzduchu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graphicFrame>
        <p:nvGraphicFramePr>
          <p:cNvPr id="1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73671"/>
              </p:ext>
            </p:extLst>
          </p:nvPr>
        </p:nvGraphicFramePr>
        <p:xfrm>
          <a:off x="5796136" y="4031669"/>
          <a:ext cx="2351162" cy="75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1" name="Rovnice" r:id="rId5" imgW="1218960" imgH="393480" progId="Equation.3">
                  <p:embed/>
                </p:oleObj>
              </mc:Choice>
              <mc:Fallback>
                <p:oleObj name="Rovnice" r:id="rId5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031669"/>
                        <a:ext cx="2351162" cy="758784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179512" y="4880289"/>
            <a:ext cx="8280920" cy="7100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541338" algn="l"/>
                <a:tab pos="801688" algn="l"/>
                <a:tab pos="982663" algn="l"/>
                <a:tab pos="627538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kde	n	-	násobnost výměny vzduchu (hod</a:t>
            </a:r>
            <a:r>
              <a:rPr lang="cs-CZ" altLang="cs-CZ" sz="2000" b="1" baseline="30000" dirty="0" smtClean="0">
                <a:solidFill>
                  <a:schemeClr val="bg2"/>
                </a:solidFill>
              </a:rPr>
              <a:t>-1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)</a:t>
            </a:r>
          </a:p>
          <a:p>
            <a:pPr>
              <a:tabLst>
                <a:tab pos="541338" algn="l"/>
                <a:tab pos="801688" algn="l"/>
                <a:tab pos="982663" algn="l"/>
                <a:tab pos="6275388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V	-	vnitřní objem místnosti (V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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0,8*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V</a:t>
            </a:r>
            <a:r>
              <a:rPr lang="cs-CZ" altLang="cs-CZ" sz="2000" b="1" baseline="-25000" dirty="0" err="1" smtClean="0">
                <a:solidFill>
                  <a:schemeClr val="bg2"/>
                </a:solidFill>
              </a:rPr>
              <a:t>vb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- vnější objem budovy)</a:t>
            </a:r>
            <a:endParaRPr lang="cs-CZ" altLang="cs-CZ" sz="2000" b="1" baseline="-25000" dirty="0">
              <a:solidFill>
                <a:schemeClr val="bg2"/>
              </a:solidFill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179512" y="5661248"/>
            <a:ext cx="8710972" cy="7100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541338" algn="l"/>
                <a:tab pos="801688" algn="l"/>
                <a:tab pos="982663" algn="l"/>
                <a:tab pos="627538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Násobnost výměny vzduchu se udává v závislosti na přirozeném větrání (infiltrace) a na nuceném větrání.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20" y="187325"/>
            <a:ext cx="8649660" cy="720725"/>
          </a:xfrm>
        </p:spPr>
        <p:txBody>
          <a:bodyPr/>
          <a:lstStyle/>
          <a:p>
            <a:r>
              <a:rPr lang="cs-CZ" altLang="cs-CZ" sz="3800" b="1" u="sng" dirty="0" smtClean="0">
                <a:solidFill>
                  <a:schemeClr val="bg2"/>
                </a:solidFill>
                <a:effectLst/>
              </a:rPr>
              <a:t>Násobnost výměny vzduchu </a:t>
            </a:r>
            <a:endParaRPr lang="cs-CZ" altLang="cs-CZ" sz="38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250825" y="1011238"/>
            <a:ext cx="8641655" cy="4022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107473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</a:rPr>
              <a:t>Doporučené hodnoty pro větrání nebytových místnosti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sp>
        <p:nvSpPr>
          <p:cNvPr id="84009" name="Text Box 41"/>
          <p:cNvSpPr txBox="1">
            <a:spLocks noChangeArrowheads="1"/>
          </p:cNvSpPr>
          <p:nvPr/>
        </p:nvSpPr>
        <p:spPr bwMode="auto">
          <a:xfrm>
            <a:off x="251520" y="4221088"/>
            <a:ext cx="8538102" cy="10178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981075" indent="-981075" algn="l" defTabSz="1214438"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627538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Pro infiltraci (přirozené větrání okenními a dveřními spárami) bytových prostor je násobnost výměny vzduchu zpravidla n </a:t>
            </a:r>
            <a:r>
              <a:rPr lang="en-US" altLang="cs-CZ" sz="2000" b="1" dirty="0" smtClean="0">
                <a:solidFill>
                  <a:schemeClr val="bg2"/>
                </a:solidFill>
              </a:rPr>
              <a:t>&lt;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1 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 přirozené větrání n = (0,3 - 0,6). Většinou se bere n = 0,5.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7777023" cy="26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79388" y="1025525"/>
            <a:ext cx="8785225" cy="53667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597150" indent="-2597150" algn="l" defTabSz="1222375"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2422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</a:rPr>
              <a:t>elektrická energie</a:t>
            </a: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1900" b="1" dirty="0">
                <a:solidFill>
                  <a:schemeClr val="bg2"/>
                </a:solidFill>
              </a:rPr>
              <a:t>-	v místě spotřeby bez zplodin, čisté, rychlá regulace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</a:t>
            </a:r>
            <a:r>
              <a:rPr lang="cs-CZ" altLang="cs-CZ" sz="1900" b="1" u="sng" dirty="0">
                <a:solidFill>
                  <a:schemeClr val="bg2"/>
                </a:solidFill>
              </a:rPr>
              <a:t>možnosti</a:t>
            </a:r>
            <a:r>
              <a:rPr lang="cs-CZ" altLang="cs-CZ" sz="1900" b="1" dirty="0">
                <a:solidFill>
                  <a:schemeClr val="bg2"/>
                </a:solidFill>
              </a:rPr>
              <a:t>	-	akumulační vytápění 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(nově pouze 8 hodin</a:t>
            </a:r>
            <a:r>
              <a:rPr lang="cs-CZ" altLang="cs-CZ" sz="1900" b="1" dirty="0">
                <a:solidFill>
                  <a:schemeClr val="bg2"/>
                </a:solidFill>
              </a:rPr>
              <a:t>)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přímotopné 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vytápění, elektrokotle </a:t>
            </a:r>
            <a:r>
              <a:rPr lang="cs-CZ" altLang="cs-CZ" sz="1900" b="1" dirty="0">
                <a:solidFill>
                  <a:schemeClr val="bg2"/>
                </a:solidFill>
              </a:rPr>
              <a:t>(20 hodin)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kombinace obou způsobů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</a:rPr>
              <a:t>využití obnovitelných zdrojů</a:t>
            </a:r>
            <a:r>
              <a:rPr lang="cs-CZ" altLang="cs-CZ" sz="1900" b="1" dirty="0">
                <a:solidFill>
                  <a:schemeClr val="bg2"/>
                </a:solidFill>
              </a:rPr>
              <a:t>	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- </a:t>
            </a:r>
            <a:r>
              <a:rPr lang="cs-CZ" altLang="cs-CZ" sz="1900" b="1" u="sng" dirty="0">
                <a:solidFill>
                  <a:schemeClr val="bg2"/>
                </a:solidFill>
              </a:rPr>
              <a:t>tepelné čerpadlo</a:t>
            </a:r>
            <a:r>
              <a:rPr lang="cs-CZ" altLang="cs-CZ" sz="1900" b="1" dirty="0">
                <a:solidFill>
                  <a:schemeClr val="bg2"/>
                </a:solidFill>
              </a:rPr>
              <a:t>	-	využití energie vzduchu, vody, země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vyšší investiční náklady, optimální doba návratnosti do 10 let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vhodná je kombinace vytápění a příprava TUV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možnost získání výhodné sazby (tepelné čerpadlo)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podmínkou je kvalitní tepelná izolace objektu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efektivní je kombinace s dalšími zdroji tepla</a:t>
            </a:r>
          </a:p>
          <a:p>
            <a:pPr>
              <a:spcBef>
                <a:spcPct val="20000"/>
              </a:spcBef>
            </a:pPr>
            <a:r>
              <a:rPr lang="cs-CZ" altLang="cs-CZ" sz="1900" b="1" dirty="0">
                <a:solidFill>
                  <a:schemeClr val="bg2"/>
                </a:solidFill>
              </a:rPr>
              <a:t>	- </a:t>
            </a:r>
            <a:r>
              <a:rPr lang="cs-CZ" altLang="cs-CZ" sz="1900" b="1" u="sng" dirty="0">
                <a:solidFill>
                  <a:schemeClr val="bg2"/>
                </a:solidFill>
              </a:rPr>
              <a:t>solární kolektory</a:t>
            </a:r>
            <a:r>
              <a:rPr lang="cs-CZ" altLang="cs-CZ" sz="1900" b="1" dirty="0">
                <a:solidFill>
                  <a:schemeClr val="bg2"/>
                </a:solidFill>
              </a:rPr>
              <a:t>	-	omezené využití v zimních měsících, kdy je tepelná energie potřebná nejvíce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nutná kombinace s dalšími zdroji tepla 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-	v letních měsících příprava TUV, bazény	</a:t>
            </a:r>
          </a:p>
          <a:p>
            <a:pPr>
              <a:spcBef>
                <a:spcPct val="20000"/>
              </a:spcBef>
            </a:pPr>
            <a:r>
              <a:rPr lang="cs-CZ" altLang="cs-CZ" b="1" dirty="0">
                <a:solidFill>
                  <a:schemeClr val="bg2"/>
                </a:solidFill>
              </a:rPr>
              <a:t>	- </a:t>
            </a:r>
            <a:r>
              <a:rPr lang="cs-CZ" altLang="cs-CZ" b="1" u="sng" dirty="0">
                <a:solidFill>
                  <a:schemeClr val="bg2"/>
                </a:solidFill>
              </a:rPr>
              <a:t>biomasa</a:t>
            </a:r>
            <a:r>
              <a:rPr lang="cs-CZ" altLang="cs-CZ" b="1" dirty="0">
                <a:solidFill>
                  <a:schemeClr val="bg2"/>
                </a:solidFill>
              </a:rPr>
              <a:t>	-	nutné speciální kotle a úprava paliva (vysoušení, …)</a:t>
            </a:r>
            <a:endParaRPr lang="cs-CZ" altLang="cs-CZ" sz="1900" dirty="0">
              <a:solidFill>
                <a:schemeClr val="bg2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  <a:noFill/>
          <a:ln/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Obecné možnosti vytápění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7325"/>
            <a:ext cx="8713787" cy="577850"/>
          </a:xfrm>
        </p:spPr>
        <p:txBody>
          <a:bodyPr/>
          <a:lstStyle/>
          <a:p>
            <a:r>
              <a:rPr lang="cs-CZ" altLang="cs-CZ" sz="2600" b="1" u="sng">
                <a:solidFill>
                  <a:schemeClr val="bg2"/>
                </a:solidFill>
                <a:effectLst/>
              </a:rPr>
              <a:t>Orientační tepelné ztráty na 1m</a:t>
            </a:r>
            <a:r>
              <a:rPr lang="cs-CZ" altLang="cs-CZ" sz="2600" b="1" u="sng" baseline="30000">
                <a:solidFill>
                  <a:schemeClr val="bg2"/>
                </a:solidFill>
                <a:effectLst/>
              </a:rPr>
              <a:t>3</a:t>
            </a:r>
            <a:r>
              <a:rPr lang="cs-CZ" altLang="cs-CZ" sz="2600" b="1" u="sng">
                <a:solidFill>
                  <a:schemeClr val="bg2"/>
                </a:solidFill>
                <a:effectLst/>
              </a:rPr>
              <a:t> vytápěného prostoru </a:t>
            </a:r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87400"/>
            <a:ext cx="8199438" cy="472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50825" y="5734050"/>
            <a:ext cx="8713788" cy="422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981075" indent="-981075" algn="l" defTabSz="1214438"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Celková ztráta je dána součtu tepelných ztrát jednotlivých místností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7325"/>
            <a:ext cx="8713788" cy="720725"/>
          </a:xfrm>
        </p:spPr>
        <p:txBody>
          <a:bodyPr/>
          <a:lstStyle/>
          <a:p>
            <a:r>
              <a:rPr lang="cs-CZ" altLang="cs-CZ" sz="3800" b="1" u="sng">
                <a:solidFill>
                  <a:schemeClr val="bg2"/>
                </a:solidFill>
                <a:effectLst/>
              </a:rPr>
              <a:t>Praktické výpočty - obálková metoda 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79388" y="1060450"/>
            <a:ext cx="8785225" cy="3775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176213" algn="l"/>
                <a:tab pos="363538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176213" algn="l"/>
                <a:tab pos="363538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176213" algn="l"/>
                <a:tab pos="363538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176213" algn="l"/>
                <a:tab pos="363538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176213" algn="l"/>
                <a:tab pos="363538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363538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363538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363538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363538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Metoda slouží k orientačnímu výpočtu tepelných ztrát a základní volby způsobu vytápění, určení tepelného výkonu a přibližných ročních nákladů.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Zahrnuje: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lokalitu (výpočtová teplota, vítr)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rozměry budovy (objem)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průměrná výpočtová teplota uvnitř objektu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celková plocha ochlazovaných stěn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podlahová plocha všech podlaží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tepelné a solární zisky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tepelné mosty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větrání		</a:t>
            </a:r>
            <a:endParaRPr lang="cs-CZ" altLang="cs-CZ" sz="22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7325"/>
            <a:ext cx="6480175" cy="720725"/>
          </a:xfrm>
        </p:spPr>
        <p:txBody>
          <a:bodyPr/>
          <a:lstStyle/>
          <a:p>
            <a:r>
              <a:rPr lang="cs-CZ" altLang="cs-CZ" sz="3800" b="1" u="sng" dirty="0">
                <a:solidFill>
                  <a:schemeClr val="bg2"/>
                </a:solidFill>
                <a:effectLst/>
              </a:rPr>
              <a:t>Obálková metoda 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785225" cy="2251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2651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2651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2651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2651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2651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</a:rPr>
              <a:t>Pro budovu se definuje měrná tepelná ztráta - </a:t>
            </a:r>
            <a:r>
              <a:rPr lang="cs-CZ" altLang="cs-CZ" sz="2000" b="1" dirty="0" err="1">
                <a:solidFill>
                  <a:schemeClr val="bg2"/>
                </a:solidFill>
              </a:rPr>
              <a:t>H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c</a:t>
            </a:r>
            <a:r>
              <a:rPr lang="cs-CZ" altLang="cs-CZ" sz="2000" b="1" dirty="0">
                <a:solidFill>
                  <a:schemeClr val="bg2"/>
                </a:solidFill>
              </a:rPr>
              <a:t> (W/K), která je nezávislá na vnitřní a venkovní teplotě. Má dvě složky: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</a:rPr>
              <a:t>měrná tepelná ztráta prostupem</a:t>
            </a:r>
            <a:r>
              <a:rPr lang="cs-CZ" altLang="cs-CZ" sz="2000" b="1" dirty="0">
                <a:solidFill>
                  <a:schemeClr val="bg2"/>
                </a:solidFill>
              </a:rPr>
              <a:t> –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H</a:t>
            </a:r>
            <a:r>
              <a:rPr lang="cs-CZ" altLang="cs-CZ" sz="2000" b="1" baseline="-25000" dirty="0" smtClean="0">
                <a:solidFill>
                  <a:schemeClr val="bg2"/>
                </a:solidFill>
              </a:rPr>
              <a:t>T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</a:rPr>
              <a:t>(plocha konstrukce a její 	tepelné vlastnosti)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</a:rPr>
              <a:t>měrná tepelná ztráta větráním</a:t>
            </a:r>
            <a:r>
              <a:rPr lang="cs-CZ" altLang="cs-CZ" sz="2000" b="1" dirty="0">
                <a:solidFill>
                  <a:schemeClr val="bg2"/>
                </a:solidFill>
              </a:rPr>
              <a:t> –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H</a:t>
            </a:r>
            <a:r>
              <a:rPr lang="cs-CZ" altLang="cs-CZ" sz="2000" b="1" baseline="-25000" dirty="0" smtClean="0">
                <a:solidFill>
                  <a:schemeClr val="bg2"/>
                </a:solidFill>
              </a:rPr>
              <a:t>V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u="sng" dirty="0">
                <a:solidFill>
                  <a:schemeClr val="bg2"/>
                </a:solidFill>
              </a:rPr>
              <a:t>Celková měrná tepelná ztráta</a:t>
            </a:r>
            <a:r>
              <a:rPr lang="cs-CZ" altLang="cs-CZ" sz="2000" b="1" dirty="0">
                <a:solidFill>
                  <a:schemeClr val="bg2"/>
                </a:solidFill>
              </a:rPr>
              <a:t> –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H</a:t>
            </a:r>
            <a:r>
              <a:rPr lang="cs-CZ" altLang="cs-CZ" sz="2000" b="1" baseline="-25000" dirty="0" err="1" smtClean="0">
                <a:solidFill>
                  <a:schemeClr val="bg2"/>
                </a:solidFill>
              </a:rPr>
              <a:t>c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</a:rPr>
              <a:t>=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H</a:t>
            </a:r>
            <a:r>
              <a:rPr lang="cs-CZ" altLang="cs-CZ" sz="2000" b="1" baseline="-25000" dirty="0" smtClean="0">
                <a:solidFill>
                  <a:schemeClr val="bg2"/>
                </a:solidFill>
              </a:rPr>
              <a:t>T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</a:rPr>
              <a:t>+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H</a:t>
            </a:r>
            <a:r>
              <a:rPr lang="cs-CZ" altLang="cs-CZ" sz="2000" b="1" baseline="-25000" dirty="0" smtClean="0">
                <a:solidFill>
                  <a:schemeClr val="bg2"/>
                </a:solidFill>
              </a:rPr>
              <a:t>V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u="sng" dirty="0">
                <a:solidFill>
                  <a:schemeClr val="bg2"/>
                </a:solidFill>
              </a:rPr>
              <a:t>Celková tepelná ztráta</a:t>
            </a:r>
            <a:r>
              <a:rPr lang="cs-CZ" altLang="cs-CZ" sz="2000" b="1" dirty="0">
                <a:solidFill>
                  <a:schemeClr val="bg2"/>
                </a:solidFill>
              </a:rPr>
              <a:t> –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Q</a:t>
            </a:r>
            <a:r>
              <a:rPr lang="cs-CZ" altLang="cs-CZ" sz="2000" b="1" baseline="-25000" dirty="0">
                <a:solidFill>
                  <a:schemeClr val="bg2"/>
                </a:solidFill>
              </a:rPr>
              <a:t>C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</a:rPr>
              <a:t>= H</a:t>
            </a:r>
            <a:r>
              <a:rPr lang="cs-CZ" altLang="cs-CZ" sz="2000" b="1" baseline="-25000" dirty="0">
                <a:solidFill>
                  <a:schemeClr val="bg2"/>
                </a:solidFill>
              </a:rPr>
              <a:t>C</a:t>
            </a:r>
            <a:r>
              <a:rPr lang="cs-CZ" altLang="cs-CZ" sz="2000" b="1" dirty="0">
                <a:solidFill>
                  <a:schemeClr val="bg2"/>
                </a:solidFill>
              </a:rPr>
              <a:t> * (t</a:t>
            </a:r>
            <a:r>
              <a:rPr lang="cs-CZ" altLang="cs-CZ" sz="2000" b="1" baseline="-25000" dirty="0">
                <a:solidFill>
                  <a:schemeClr val="bg2"/>
                </a:solidFill>
              </a:rPr>
              <a:t>i</a:t>
            </a:r>
            <a:r>
              <a:rPr lang="cs-CZ" altLang="cs-CZ" sz="2000" b="1" dirty="0">
                <a:solidFill>
                  <a:schemeClr val="bg2"/>
                </a:solidFill>
              </a:rPr>
              <a:t> – </a:t>
            </a:r>
            <a:r>
              <a:rPr lang="cs-CZ" altLang="cs-CZ" sz="2000" b="1" dirty="0" err="1">
                <a:solidFill>
                  <a:schemeClr val="bg2"/>
                </a:solidFill>
              </a:rPr>
              <a:t>t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e</a:t>
            </a:r>
            <a:r>
              <a:rPr lang="cs-CZ" altLang="cs-CZ" sz="2000" b="1" dirty="0">
                <a:solidFill>
                  <a:schemeClr val="bg2"/>
                </a:solidFill>
              </a:rPr>
              <a:t>)	</a:t>
            </a:r>
          </a:p>
        </p:txBody>
      </p:sp>
      <p:pic>
        <p:nvPicPr>
          <p:cNvPr id="109573" name="Picture 5" descr="Tepelná ztráta obálkou budo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79800"/>
            <a:ext cx="5329238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7325"/>
            <a:ext cx="6480175" cy="720725"/>
          </a:xfrm>
        </p:spPr>
        <p:txBody>
          <a:bodyPr/>
          <a:lstStyle/>
          <a:p>
            <a:r>
              <a:rPr lang="cs-CZ" altLang="cs-CZ" sz="3800" b="1" u="sng" dirty="0" smtClean="0">
                <a:solidFill>
                  <a:schemeClr val="bg2"/>
                </a:solidFill>
                <a:effectLst/>
              </a:rPr>
              <a:t>Roční spotřeba tepla</a:t>
            </a:r>
            <a:endParaRPr lang="cs-CZ" altLang="cs-CZ" sz="38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785225" cy="2555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</a:rPr>
              <a:t>Pro určení roční spotřeby tepla se počítají "denostupně" – D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D = d * (</a:t>
            </a:r>
            <a:r>
              <a:rPr lang="cs-CZ" altLang="cs-CZ" sz="2000" b="1" dirty="0" err="1">
                <a:solidFill>
                  <a:schemeClr val="bg2"/>
                </a:solidFill>
              </a:rPr>
              <a:t>t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in</a:t>
            </a:r>
            <a:r>
              <a:rPr lang="cs-CZ" altLang="cs-CZ" sz="2000" b="1" dirty="0">
                <a:solidFill>
                  <a:schemeClr val="bg2"/>
                </a:solidFill>
              </a:rPr>
              <a:t> – t</a:t>
            </a:r>
            <a:r>
              <a:rPr lang="cs-CZ" altLang="cs-CZ" sz="2000" b="1" baseline="-25000" dirty="0">
                <a:solidFill>
                  <a:schemeClr val="bg2"/>
                </a:solidFill>
              </a:rPr>
              <a:t>es</a:t>
            </a:r>
            <a:r>
              <a:rPr lang="cs-CZ" altLang="cs-CZ" sz="2000" b="1" dirty="0">
                <a:solidFill>
                  <a:schemeClr val="bg2"/>
                </a:solidFill>
              </a:rPr>
              <a:t>)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kde 	d …	počet dnů vytápěcí sezóny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 err="1">
                <a:solidFill>
                  <a:schemeClr val="bg2"/>
                </a:solidFill>
              </a:rPr>
              <a:t>t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in</a:t>
            </a:r>
            <a:r>
              <a:rPr lang="cs-CZ" altLang="cs-CZ" sz="2000" b="1" dirty="0">
                <a:solidFill>
                  <a:schemeClr val="bg2"/>
                </a:solidFill>
              </a:rPr>
              <a:t> …	průměrná celková vnitřní teplota (zpravidla 19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</a:rPr>
              <a:t>C)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t</a:t>
            </a:r>
            <a:r>
              <a:rPr lang="cs-CZ" altLang="cs-CZ" sz="2000" b="1" baseline="-25000" dirty="0">
                <a:solidFill>
                  <a:schemeClr val="bg2"/>
                </a:solidFill>
              </a:rPr>
              <a:t>es</a:t>
            </a:r>
            <a:r>
              <a:rPr lang="cs-CZ" altLang="cs-CZ" sz="2000" b="1" dirty="0">
                <a:solidFill>
                  <a:schemeClr val="bg2"/>
                </a:solidFill>
              </a:rPr>
              <a:t> …	průměrná venkovní teplota v otopné sezóně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U rodinných domů je počet "denostupňů" individuální. 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Pro centrální zásobování teplem se začíná topit, jestliže venkovní teplota je 3 dny po sobě nižší než 13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</a:rPr>
              <a:t>C a není výhled na zlepšení 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79388" y="3925888"/>
            <a:ext cx="3960812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Příklad pro Liberec a centrální zásobování teplem:</a:t>
            </a:r>
          </a:p>
        </p:txBody>
      </p:sp>
      <p:graphicFrame>
        <p:nvGraphicFramePr>
          <p:cNvPr id="110756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82406"/>
              </p:ext>
            </p:extLst>
          </p:nvPr>
        </p:nvGraphicFramePr>
        <p:xfrm>
          <a:off x="4283075" y="3732213"/>
          <a:ext cx="4681538" cy="1141440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cs-CZ" altLang="cs-CZ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=13 °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cs-CZ" altLang="cs-CZ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cs-CZ" altLang="cs-CZ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[°C]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[°C]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[dny]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Liberec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0757" name="Object 165"/>
          <p:cNvGraphicFramePr>
            <a:graphicFrameLocks noChangeAspect="1"/>
          </p:cNvGraphicFramePr>
          <p:nvPr/>
        </p:nvGraphicFramePr>
        <p:xfrm>
          <a:off x="179388" y="5013325"/>
          <a:ext cx="48260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5" name="Rovnice" r:id="rId3" imgW="2514600" imgH="228600" progId="Equation.3">
                  <p:embed/>
                </p:oleObj>
              </mc:Choice>
              <mc:Fallback>
                <p:oleObj name="Rovnice" r:id="rId3" imgW="2514600" imgH="228600" progId="Equation.3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013325"/>
                        <a:ext cx="4826000" cy="439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7325"/>
            <a:ext cx="6480175" cy="720725"/>
          </a:xfrm>
        </p:spPr>
        <p:txBody>
          <a:bodyPr/>
          <a:lstStyle/>
          <a:p>
            <a:r>
              <a:rPr lang="cs-CZ" altLang="cs-CZ" sz="3800" b="1" u="sng" dirty="0">
                <a:solidFill>
                  <a:schemeClr val="bg2"/>
                </a:solidFill>
                <a:effectLst/>
              </a:rPr>
              <a:t>Obálková</a:t>
            </a:r>
            <a:r>
              <a:rPr lang="cs-CZ" altLang="cs-CZ" sz="3800" b="1" u="sng" dirty="0">
                <a:solidFill>
                  <a:schemeClr val="bg2"/>
                </a:solidFill>
              </a:rPr>
              <a:t> metoda 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3457575" cy="4022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</a:rPr>
              <a:t>Roční spotřeba tepla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(Wh</a:t>
            </a:r>
            <a:r>
              <a:rPr lang="cs-CZ" altLang="cs-CZ" sz="2000" b="1" dirty="0">
                <a:solidFill>
                  <a:schemeClr val="bg2"/>
                </a:solidFill>
              </a:rPr>
              <a:t>):</a:t>
            </a:r>
          </a:p>
        </p:txBody>
      </p:sp>
      <p:graphicFrame>
        <p:nvGraphicFramePr>
          <p:cNvPr id="111646" name="Object 30"/>
          <p:cNvGraphicFramePr>
            <a:graphicFrameLocks noChangeAspect="1"/>
          </p:cNvGraphicFramePr>
          <p:nvPr/>
        </p:nvGraphicFramePr>
        <p:xfrm>
          <a:off x="3876675" y="981075"/>
          <a:ext cx="25669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5" name="Rovnice" r:id="rId3" imgW="1244520" imgH="431640" progId="Equation.3">
                  <p:embed/>
                </p:oleObj>
              </mc:Choice>
              <mc:Fallback>
                <p:oleObj name="Rovnice" r:id="rId3" imgW="1244520" imgH="431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981075"/>
                        <a:ext cx="2566988" cy="892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250825" y="2286000"/>
            <a:ext cx="8353425" cy="103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79500" indent="-1079500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kde 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 … 	opravný činitel (charakter a stav objektu, regulace, otopný systém), pohybuje se okolo 0,9. </a:t>
            </a:r>
          </a:p>
          <a:p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Výpočet nezahrnuje tepelné zisky, zejména solární energie</a:t>
            </a:r>
          </a:p>
        </p:txBody>
      </p:sp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250825" y="3429000"/>
            <a:ext cx="8353425" cy="103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79500" indent="-1079500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Příklad: Vypočítejte roční spotřebu tepla pro objekt v Liberci s centrálním zásobováním teplem, který má tepelné ztráty 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Q</a:t>
            </a:r>
            <a:r>
              <a:rPr lang="cs-CZ" altLang="cs-CZ" sz="2000" b="1" baseline="-25000">
                <a:solidFill>
                  <a:schemeClr val="bg2"/>
                </a:solidFill>
              </a:rPr>
              <a:t>C</a:t>
            </a:r>
            <a:r>
              <a:rPr lang="cs-CZ" altLang="cs-CZ" sz="2000" b="1">
                <a:solidFill>
                  <a:schemeClr val="bg2"/>
                </a:solidFill>
              </a:rPr>
              <a:t> = 15kW. </a:t>
            </a:r>
            <a:endParaRPr lang="cs-CZ" altLang="cs-CZ" sz="2000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11649" name="Object 33"/>
          <p:cNvGraphicFramePr>
            <a:graphicFrameLocks noChangeAspect="1"/>
          </p:cNvGraphicFramePr>
          <p:nvPr/>
        </p:nvGraphicFramePr>
        <p:xfrm>
          <a:off x="250825" y="4581525"/>
          <a:ext cx="65468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6" name="Rovnice" r:id="rId5" imgW="3479760" imgH="431640" progId="Equation.3">
                  <p:embed/>
                </p:oleObj>
              </mc:Choice>
              <mc:Fallback>
                <p:oleObj name="Rovnice" r:id="rId5" imgW="3479760" imgH="4316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581525"/>
                        <a:ext cx="6546850" cy="8143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50" name="Text Box 34"/>
          <p:cNvSpPr txBox="1">
            <a:spLocks noChangeArrowheads="1"/>
          </p:cNvSpPr>
          <p:nvPr/>
        </p:nvSpPr>
        <p:spPr bwMode="auto">
          <a:xfrm>
            <a:off x="179388" y="5661025"/>
            <a:ext cx="835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79500" indent="-1079500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Orientační výpočet obálkové metody: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  <a:hlinkClick r:id="rId7" action="ppaction://hlinkfile"/>
              </a:rPr>
              <a:t>zde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a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  <a:hlinkClick r:id="rId8"/>
              </a:rPr>
              <a:t>zde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09" name="Picture 1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7" t="31755" r="18489" b="46094"/>
          <a:stretch>
            <a:fillRect/>
          </a:stretch>
        </p:blipFill>
        <p:spPr bwMode="auto">
          <a:xfrm>
            <a:off x="4716463" y="2852738"/>
            <a:ext cx="4246562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06" name="Line 358"/>
          <p:cNvSpPr>
            <a:spLocks noChangeShapeType="1"/>
          </p:cNvSpPr>
          <p:nvPr/>
        </p:nvSpPr>
        <p:spPr bwMode="auto">
          <a:xfrm>
            <a:off x="1536700" y="-10144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4819" name="Line 371"/>
          <p:cNvSpPr>
            <a:spLocks noChangeShapeType="1"/>
          </p:cNvSpPr>
          <p:nvPr/>
        </p:nvSpPr>
        <p:spPr bwMode="auto">
          <a:xfrm>
            <a:off x="6162675" y="-10144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5597" name="Rectangle 1149"/>
          <p:cNvSpPr>
            <a:spLocks noGrp="1" noChangeArrowheads="1"/>
          </p:cNvSpPr>
          <p:nvPr>
            <p:ph type="title"/>
          </p:nvPr>
        </p:nvSpPr>
        <p:spPr>
          <a:xfrm>
            <a:off x="323850" y="187325"/>
            <a:ext cx="8496300" cy="720725"/>
          </a:xfrm>
          <a:noFill/>
          <a:ln/>
        </p:spPr>
        <p:txBody>
          <a:bodyPr/>
          <a:lstStyle/>
          <a:p>
            <a:r>
              <a:rPr lang="cs-CZ" altLang="cs-CZ" sz="3800" b="1" u="sng" dirty="0">
                <a:solidFill>
                  <a:schemeClr val="bg2"/>
                </a:solidFill>
                <a:effectLst/>
              </a:rPr>
              <a:t>Radiátory – příklad plošný radiátor  </a:t>
            </a:r>
          </a:p>
        </p:txBody>
      </p:sp>
      <p:sp>
        <p:nvSpPr>
          <p:cNvPr id="105598" name="Text Box 1150"/>
          <p:cNvSpPr txBox="1">
            <a:spLocks noChangeArrowheads="1"/>
          </p:cNvSpPr>
          <p:nvPr/>
        </p:nvSpPr>
        <p:spPr bwMode="auto">
          <a:xfrm>
            <a:off x="395288" y="1101725"/>
            <a:ext cx="8569325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Technické údaje: rozměry (délka, výška, hloubka, maximální tlak a teplota, způsob připojení, tepelný výkon, tlaková ztráta, rozdíl teplot)</a:t>
            </a:r>
            <a:endParaRPr lang="cs-CZ" altLang="cs-CZ" sz="2000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pic>
        <p:nvPicPr>
          <p:cNvPr id="105606" name="Picture 1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2" t="58203" r="7864" b="21829"/>
          <a:stretch>
            <a:fillRect/>
          </a:stretch>
        </p:blipFill>
        <p:spPr bwMode="auto">
          <a:xfrm>
            <a:off x="179388" y="4767263"/>
            <a:ext cx="51847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07" name="Picture 1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8" t="39584" r="14375" b="33089"/>
          <a:stretch>
            <a:fillRect/>
          </a:stretch>
        </p:blipFill>
        <p:spPr bwMode="auto">
          <a:xfrm>
            <a:off x="107950" y="1989138"/>
            <a:ext cx="287972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608" name="Text Box 1160"/>
          <p:cNvSpPr txBox="1">
            <a:spLocks noChangeArrowheads="1"/>
          </p:cNvSpPr>
          <p:nvPr/>
        </p:nvSpPr>
        <p:spPr bwMode="auto">
          <a:xfrm>
            <a:off x="3059113" y="2060575"/>
            <a:ext cx="590550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Ventil slouží k určení průtoku vody radiátorem, nastavení podle tabulky dané výrobcem</a:t>
            </a:r>
            <a:endParaRPr lang="cs-CZ" altLang="cs-CZ" sz="2000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105610" name="Line 1162"/>
          <p:cNvSpPr>
            <a:spLocks noChangeShapeType="1"/>
          </p:cNvSpPr>
          <p:nvPr/>
        </p:nvSpPr>
        <p:spPr bwMode="auto">
          <a:xfrm flipH="1">
            <a:off x="2627313" y="2781300"/>
            <a:ext cx="431800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5611" name="Text Box 1163"/>
          <p:cNvSpPr txBox="1">
            <a:spLocks noChangeArrowheads="1"/>
          </p:cNvSpPr>
          <p:nvPr/>
        </p:nvSpPr>
        <p:spPr bwMode="auto">
          <a:xfrm>
            <a:off x="6084888" y="5373688"/>
            <a:ext cx="273685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Ventil k nastavení požadované teploty</a:t>
            </a:r>
            <a:endParaRPr lang="cs-CZ" altLang="cs-CZ" sz="2000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105612" name="Line 1164"/>
          <p:cNvSpPr>
            <a:spLocks noChangeShapeType="1"/>
          </p:cNvSpPr>
          <p:nvPr/>
        </p:nvSpPr>
        <p:spPr bwMode="auto">
          <a:xfrm flipH="1" flipV="1">
            <a:off x="5219700" y="5229225"/>
            <a:ext cx="865188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6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6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6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6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6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97" grpId="0"/>
      <p:bldP spid="105608" grpId="0" build="allAtOnce" animBg="1"/>
      <p:bldP spid="105610" grpId="0" animBg="1"/>
      <p:bldP spid="105611" grpId="0" build="allAtOnce" animBg="1"/>
      <p:bldP spid="1056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2"/>
          <p:cNvSpPr>
            <a:spLocks noChangeShapeType="1"/>
          </p:cNvSpPr>
          <p:nvPr/>
        </p:nvSpPr>
        <p:spPr bwMode="auto">
          <a:xfrm>
            <a:off x="1536700" y="-10144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6162675" y="-10144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122884" name="Group 4"/>
          <p:cNvGraphicFramePr>
            <a:graphicFrameLocks noGrp="1"/>
          </p:cNvGraphicFramePr>
          <p:nvPr/>
        </p:nvGraphicFramePr>
        <p:xfrm>
          <a:off x="179388" y="1341438"/>
          <a:ext cx="8722337" cy="5274568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57213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výkon radiátoru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teplotní spád z 90</a:t>
                      </a:r>
                      <a:r>
                        <a:rPr kumimoji="0" lang="cs-CZ" altLang="cs-CZ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 na 70</a:t>
                      </a:r>
                      <a:r>
                        <a:rPr kumimoji="0" lang="cs-CZ" altLang="cs-CZ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teplotní spád ze 75</a:t>
                      </a:r>
                      <a:r>
                        <a:rPr kumimoji="0" lang="cs-CZ" altLang="cs-CZ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 na 65</a:t>
                      </a:r>
                      <a:r>
                        <a:rPr kumimoji="0" lang="cs-CZ" altLang="cs-CZ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výška radiátoru (mm) 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výška radiátoru (mm)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šířka</a:t>
                      </a:r>
                      <a:b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(mm)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2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620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741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857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1185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486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581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672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925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616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775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926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1071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1481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483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608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726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840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1157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2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739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930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1111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1285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1777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580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730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871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1007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1388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862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1085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1296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1499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2074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676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851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1016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1175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1619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2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985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1240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1481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1713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2370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773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973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1162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1343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1850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2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1108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1395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1666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1928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2666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869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1094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1307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1511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2082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2999" name="Rectangle 119"/>
          <p:cNvSpPr>
            <a:spLocks noGrp="1" noChangeArrowheads="1"/>
          </p:cNvSpPr>
          <p:nvPr>
            <p:ph type="title"/>
          </p:nvPr>
        </p:nvSpPr>
        <p:spPr>
          <a:xfrm>
            <a:off x="1187450" y="187325"/>
            <a:ext cx="6480175" cy="720725"/>
          </a:xfrm>
          <a:noFill/>
          <a:ln/>
        </p:spPr>
        <p:txBody>
          <a:bodyPr/>
          <a:lstStyle/>
          <a:p>
            <a:r>
              <a:rPr lang="cs-CZ" altLang="cs-CZ" sz="3800" b="1" u="sng" dirty="0">
                <a:solidFill>
                  <a:schemeClr val="bg2"/>
                </a:solidFill>
                <a:effectLst/>
              </a:rPr>
              <a:t>Příklad plošné radiátory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7325"/>
            <a:ext cx="6480175" cy="720725"/>
          </a:xfrm>
        </p:spPr>
        <p:txBody>
          <a:bodyPr/>
          <a:lstStyle/>
          <a:p>
            <a:r>
              <a:rPr lang="cs-CZ" altLang="cs-CZ" sz="3800" b="1" u="sng" dirty="0">
                <a:solidFill>
                  <a:schemeClr val="bg2"/>
                </a:solidFill>
                <a:effectLst/>
              </a:rPr>
              <a:t>Výpočet otopného příkonu 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79388" y="1060450"/>
            <a:ext cx="8785225" cy="2403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44608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44608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44608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44608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44608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43986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Pro výpočet příkonu tepelného zdroje je rozhodující zvolený způsob vytápění, režim vytápění (jmenovité vytápění, temperace), způsob větrání.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Skutečný instalovaný výkon topidel smí být vyšší oproti vypočtenému celkovému příkonu maximálně: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a)	o 20%	pro příkon do 50 kW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b)	o 10%	pro příkon nad 50 kW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79388" y="3644900"/>
            <a:ext cx="8785225" cy="3011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7207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7207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7207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7207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7207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7207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7207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7207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7207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>
                <a:solidFill>
                  <a:schemeClr val="bg2"/>
                </a:solidFill>
              </a:rPr>
              <a:t>Přímotopné elektrické vytápění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P</a:t>
            </a:r>
            <a:r>
              <a:rPr lang="cs-CZ" altLang="cs-CZ" sz="2400" b="1" baseline="-25000">
                <a:solidFill>
                  <a:schemeClr val="bg2"/>
                </a:solidFill>
              </a:rPr>
              <a:t>k</a:t>
            </a:r>
            <a:r>
              <a:rPr lang="cs-CZ" altLang="cs-CZ" sz="2400" b="1">
                <a:solidFill>
                  <a:schemeClr val="bg2"/>
                </a:solidFill>
              </a:rPr>
              <a:t> = Q</a:t>
            </a:r>
            <a:r>
              <a:rPr lang="cs-CZ" altLang="cs-CZ" sz="2400" b="1" baseline="-25000">
                <a:solidFill>
                  <a:schemeClr val="bg2"/>
                </a:solidFill>
              </a:rPr>
              <a:t>c</a:t>
            </a:r>
            <a:r>
              <a:rPr lang="cs-CZ" altLang="cs-CZ" sz="2400" b="1">
                <a:solidFill>
                  <a:schemeClr val="bg2"/>
                </a:solidFill>
              </a:rPr>
              <a:t> * K * 10</a:t>
            </a:r>
            <a:r>
              <a:rPr lang="cs-CZ" altLang="cs-CZ" sz="2400" b="1" baseline="30000">
                <a:solidFill>
                  <a:schemeClr val="bg2"/>
                </a:solidFill>
              </a:rPr>
              <a:t>-3</a:t>
            </a:r>
            <a:r>
              <a:rPr lang="cs-CZ" altLang="cs-CZ" sz="2400" b="1">
                <a:solidFill>
                  <a:schemeClr val="bg2"/>
                </a:solidFill>
              </a:rPr>
              <a:t> (kW)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 kde	Q</a:t>
            </a:r>
            <a:r>
              <a:rPr lang="cs-CZ" altLang="cs-CZ" sz="2000" b="1" baseline="-25000">
                <a:solidFill>
                  <a:schemeClr val="bg2"/>
                </a:solidFill>
              </a:rPr>
              <a:t>c</a:t>
            </a:r>
            <a:r>
              <a:rPr lang="cs-CZ" altLang="cs-CZ" sz="2000" b="1">
                <a:solidFill>
                  <a:schemeClr val="bg2"/>
                </a:solidFill>
              </a:rPr>
              <a:t> 	…	celková tepelná ztráta objektu (W)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K	…	koeficient průběhu vytápění, volí se hodnota: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		K = 1	nepřerušovaný provoz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		K = 1,1	topná přestávka do 4 hodin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		K = 1,2	topná přestávka větší než 4 hodiny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		K = 1,4	při občasném využití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0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7325"/>
            <a:ext cx="6480175" cy="649288"/>
          </a:xfrm>
        </p:spPr>
        <p:txBody>
          <a:bodyPr/>
          <a:lstStyle/>
          <a:p>
            <a:r>
              <a:rPr lang="cs-CZ" altLang="cs-CZ" sz="3800" b="1" u="sng">
                <a:solidFill>
                  <a:schemeClr val="bg2"/>
                </a:solidFill>
                <a:effectLst/>
              </a:rPr>
              <a:t>Výpočet otopného příkonu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07950" y="981075"/>
            <a:ext cx="8964613" cy="5768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263525" algn="l"/>
                <a:tab pos="1257300" algn="l"/>
                <a:tab pos="1611313" algn="l"/>
                <a:tab pos="2686050" algn="l"/>
                <a:tab pos="4479925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263525" algn="l"/>
                <a:tab pos="1257300" algn="l"/>
                <a:tab pos="1611313" algn="l"/>
                <a:tab pos="2686050" algn="l"/>
                <a:tab pos="4479925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263525" algn="l"/>
                <a:tab pos="1257300" algn="l"/>
                <a:tab pos="1611313" algn="l"/>
                <a:tab pos="2686050" algn="l"/>
                <a:tab pos="4479925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263525" algn="l"/>
                <a:tab pos="1257300" algn="l"/>
                <a:tab pos="1611313" algn="l"/>
                <a:tab pos="2686050" algn="l"/>
                <a:tab pos="4479925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263525" algn="l"/>
                <a:tab pos="1257300" algn="l"/>
                <a:tab pos="1611313" algn="l"/>
                <a:tab pos="2686050" algn="l"/>
                <a:tab pos="4479925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257300" algn="l"/>
                <a:tab pos="1611313" algn="l"/>
                <a:tab pos="2686050" algn="l"/>
                <a:tab pos="4479925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257300" algn="l"/>
                <a:tab pos="1611313" algn="l"/>
                <a:tab pos="2686050" algn="l"/>
                <a:tab pos="4479925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257300" algn="l"/>
                <a:tab pos="1611313" algn="l"/>
                <a:tab pos="2686050" algn="l"/>
                <a:tab pos="4479925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257300" algn="l"/>
                <a:tab pos="1611313" algn="l"/>
                <a:tab pos="2686050" algn="l"/>
                <a:tab pos="4479925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>
                <a:solidFill>
                  <a:schemeClr val="bg2"/>
                </a:solidFill>
              </a:rPr>
              <a:t>Akumulační elektrické vytápění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Odběr elektrické energie je zejména v nočních hodinách (6 nebo 8 hod.), případně v odpoledních hodinách (0 nebo 2 hodiny). 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bg2"/>
                </a:solidFill>
              </a:rPr>
              <a:t>Příkon akumulačního tepelného zdroje lze stanovit z celkové denní spotřeby tepla Q</a:t>
            </a:r>
            <a:r>
              <a:rPr lang="cs-CZ" altLang="cs-CZ" sz="2000" b="1" u="sng" baseline="-25000">
                <a:solidFill>
                  <a:schemeClr val="bg2"/>
                </a:solidFill>
              </a:rPr>
              <a:t>d</a:t>
            </a:r>
            <a:r>
              <a:rPr lang="cs-CZ" altLang="cs-CZ" sz="2000" b="1" u="sng">
                <a:solidFill>
                  <a:schemeClr val="bg2"/>
                </a:solidFill>
              </a:rPr>
              <a:t>, která závisí</a:t>
            </a:r>
            <a:r>
              <a:rPr lang="cs-CZ" altLang="cs-CZ" sz="2000" b="1">
                <a:solidFill>
                  <a:schemeClr val="bg2"/>
                </a:solidFill>
              </a:rPr>
              <a:t>:</a:t>
            </a:r>
          </a:p>
          <a:p>
            <a:r>
              <a:rPr lang="cs-CZ" altLang="cs-CZ" sz="1900" b="1">
                <a:solidFill>
                  <a:schemeClr val="bg2"/>
                </a:solidFill>
              </a:rPr>
              <a:t>*	na celkových tepelných hodinových ztrátách Q</a:t>
            </a:r>
            <a:r>
              <a:rPr lang="cs-CZ" altLang="cs-CZ" sz="1900" b="1" baseline="-25000">
                <a:solidFill>
                  <a:schemeClr val="bg2"/>
                </a:solidFill>
              </a:rPr>
              <a:t>c</a:t>
            </a:r>
            <a:endParaRPr lang="cs-CZ" altLang="cs-CZ" sz="1900" b="1">
              <a:solidFill>
                <a:schemeClr val="bg2"/>
              </a:solidFill>
            </a:endParaRPr>
          </a:p>
          <a:p>
            <a:r>
              <a:rPr lang="cs-CZ" altLang="cs-CZ" sz="1900" b="1">
                <a:solidFill>
                  <a:schemeClr val="bg2"/>
                </a:solidFill>
              </a:rPr>
              <a:t>*	na požadované době vytápění na plnou hodnotu T</a:t>
            </a:r>
            <a:r>
              <a:rPr lang="cs-CZ" altLang="cs-CZ" sz="1900" b="1" baseline="-25000">
                <a:solidFill>
                  <a:schemeClr val="bg2"/>
                </a:solidFill>
              </a:rPr>
              <a:t>v </a:t>
            </a:r>
            <a:r>
              <a:rPr lang="cs-CZ" altLang="cs-CZ" b="1">
                <a:solidFill>
                  <a:schemeClr val="bg2"/>
                </a:solidFill>
              </a:rPr>
              <a:t>(včetně doby náběhu)</a:t>
            </a:r>
          </a:p>
          <a:p>
            <a:r>
              <a:rPr lang="cs-CZ" altLang="cs-CZ" sz="1900" b="1">
                <a:solidFill>
                  <a:schemeClr val="bg2"/>
                </a:solidFill>
              </a:rPr>
              <a:t>*	na době tlumeného vytápění (temperace) T</a:t>
            </a:r>
            <a:r>
              <a:rPr lang="cs-CZ" altLang="cs-CZ" sz="1900" b="1" baseline="-25000">
                <a:solidFill>
                  <a:schemeClr val="bg2"/>
                </a:solidFill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Při výpočtu se uvažuje doba nabíjení T</a:t>
            </a:r>
            <a:r>
              <a:rPr lang="cs-CZ" altLang="cs-CZ" sz="2000" b="1" baseline="-25000">
                <a:solidFill>
                  <a:schemeClr val="bg2"/>
                </a:solidFill>
              </a:rPr>
              <a:t>n</a:t>
            </a:r>
            <a:r>
              <a:rPr lang="cs-CZ" altLang="cs-CZ" sz="2000" b="1">
                <a:solidFill>
                  <a:schemeClr val="bg2"/>
                </a:solidFill>
              </a:rPr>
              <a:t> = 8 hodin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Provozní režimy vytápění se stanoví z doby plného vytápění T</a:t>
            </a:r>
            <a:r>
              <a:rPr lang="cs-CZ" altLang="cs-CZ" sz="2000" b="1" baseline="-25000">
                <a:solidFill>
                  <a:schemeClr val="bg2"/>
                </a:solidFill>
              </a:rPr>
              <a:t>v</a:t>
            </a:r>
            <a:r>
              <a:rPr lang="cs-CZ" altLang="cs-CZ" sz="2000" b="1">
                <a:solidFill>
                  <a:schemeClr val="bg2"/>
                </a:solidFill>
              </a:rPr>
              <a:t> 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na t</a:t>
            </a:r>
            <a:r>
              <a:rPr lang="cs-CZ" altLang="cs-CZ" sz="2000" b="1" baseline="-25000">
                <a:solidFill>
                  <a:schemeClr val="bg2"/>
                </a:solidFill>
              </a:rPr>
              <a:t>i</a:t>
            </a:r>
            <a:r>
              <a:rPr lang="cs-CZ" altLang="cs-CZ" sz="2000" b="1">
                <a:solidFill>
                  <a:schemeClr val="bg2"/>
                </a:solidFill>
              </a:rPr>
              <a:t> = 20 </a:t>
            </a:r>
            <a:r>
              <a:rPr lang="cs-CZ" altLang="cs-CZ" sz="2000" b="1" baseline="30000">
                <a:solidFill>
                  <a:schemeClr val="bg2"/>
                </a:solidFill>
              </a:rPr>
              <a:t>0</a:t>
            </a:r>
            <a:r>
              <a:rPr lang="cs-CZ" altLang="cs-CZ" sz="2000" b="1">
                <a:solidFill>
                  <a:schemeClr val="bg2"/>
                </a:solidFill>
              </a:rPr>
              <a:t>C.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Akumulační vytápění se navrhuje pro provozní režim vytápění na plnou hodnotou T</a:t>
            </a:r>
            <a:r>
              <a:rPr lang="cs-CZ" altLang="cs-CZ" sz="2000" b="1" baseline="-25000">
                <a:solidFill>
                  <a:schemeClr val="bg2"/>
                </a:solidFill>
              </a:rPr>
              <a:t>v </a:t>
            </a:r>
            <a:r>
              <a:rPr lang="cs-CZ" altLang="cs-CZ" sz="2000" b="1">
                <a:solidFill>
                  <a:schemeClr val="bg2"/>
                </a:solidFill>
              </a:rPr>
              <a:t>(hod.):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kuchyně		10 hodin	dětské pokoje	14 hodin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kuchyně s jídelnou	12 hodin	ostatní místnosti	12 hodin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obývací pokoje	14 hodin	</a:t>
            </a:r>
            <a:endParaRPr lang="cs-CZ" altLang="cs-CZ" sz="2000" b="1" baseline="-250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8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80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79388" y="901700"/>
            <a:ext cx="8785225" cy="2887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2635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2635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2635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2635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2635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257300" algn="l"/>
                <a:tab pos="1611313" algn="l"/>
                <a:tab pos="2686050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>
                <a:solidFill>
                  <a:schemeClr val="bg2"/>
                </a:solidFill>
              </a:rPr>
              <a:t>Výpočet příkonu akumulačních topidel: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P</a:t>
            </a:r>
            <a:r>
              <a:rPr lang="cs-CZ" altLang="cs-CZ" sz="2400" b="1" baseline="-25000">
                <a:solidFill>
                  <a:schemeClr val="bg2"/>
                </a:solidFill>
              </a:rPr>
              <a:t>a</a:t>
            </a:r>
            <a:r>
              <a:rPr lang="cs-CZ" altLang="cs-CZ" sz="2400" b="1">
                <a:solidFill>
                  <a:schemeClr val="bg2"/>
                </a:solidFill>
              </a:rPr>
              <a:t> = Q</a:t>
            </a:r>
            <a:r>
              <a:rPr lang="cs-CZ" altLang="cs-CZ" sz="2400" b="1" baseline="-25000">
                <a:solidFill>
                  <a:schemeClr val="bg2"/>
                </a:solidFill>
              </a:rPr>
              <a:t>d</a:t>
            </a:r>
            <a:r>
              <a:rPr lang="cs-CZ" altLang="cs-CZ" sz="2400" b="1">
                <a:solidFill>
                  <a:schemeClr val="bg2"/>
                </a:solidFill>
              </a:rPr>
              <a:t> * k</a:t>
            </a:r>
            <a:r>
              <a:rPr lang="cs-CZ" altLang="cs-CZ" sz="2400" b="1" baseline="-25000">
                <a:solidFill>
                  <a:schemeClr val="bg2"/>
                </a:solidFill>
              </a:rPr>
              <a:t>v</a:t>
            </a:r>
            <a:r>
              <a:rPr lang="cs-CZ" altLang="cs-CZ" sz="2400" b="1">
                <a:solidFill>
                  <a:schemeClr val="bg2"/>
                </a:solidFill>
              </a:rPr>
              <a:t> * 10</a:t>
            </a:r>
            <a:r>
              <a:rPr lang="cs-CZ" altLang="cs-CZ" sz="2400" b="1" baseline="30000">
                <a:solidFill>
                  <a:schemeClr val="bg2"/>
                </a:solidFill>
              </a:rPr>
              <a:t>-3</a:t>
            </a:r>
            <a:r>
              <a:rPr lang="cs-CZ" altLang="cs-CZ" sz="2400" b="1">
                <a:solidFill>
                  <a:schemeClr val="bg2"/>
                </a:solidFill>
              </a:rPr>
              <a:t> (kW)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 kde	P</a:t>
            </a:r>
            <a:r>
              <a:rPr lang="cs-CZ" altLang="cs-CZ" sz="2000" b="1" baseline="-25000">
                <a:solidFill>
                  <a:schemeClr val="bg2"/>
                </a:solidFill>
              </a:rPr>
              <a:t>a</a:t>
            </a:r>
            <a:r>
              <a:rPr lang="cs-CZ" altLang="cs-CZ" sz="2000" b="1">
                <a:solidFill>
                  <a:schemeClr val="bg2"/>
                </a:solidFill>
              </a:rPr>
              <a:t>	…	příkon akumulačního topidla (kW)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	k</a:t>
            </a:r>
            <a:r>
              <a:rPr lang="cs-CZ" altLang="cs-CZ" sz="2000" b="1" baseline="-25000">
                <a:solidFill>
                  <a:schemeClr val="bg2"/>
                </a:solidFill>
              </a:rPr>
              <a:t>v</a:t>
            </a:r>
            <a:r>
              <a:rPr lang="cs-CZ" altLang="cs-CZ" sz="2000" b="1">
                <a:solidFill>
                  <a:schemeClr val="bg2"/>
                </a:solidFill>
              </a:rPr>
              <a:t> …	součinitel provozu (h</a:t>
            </a:r>
            <a:r>
              <a:rPr lang="cs-CZ" altLang="cs-CZ" sz="2000" b="1" baseline="30000">
                <a:solidFill>
                  <a:schemeClr val="bg2"/>
                </a:solidFill>
              </a:rPr>
              <a:t>-1</a:t>
            </a:r>
            <a:r>
              <a:rPr lang="cs-CZ" altLang="cs-CZ" sz="2000" b="1">
                <a:solidFill>
                  <a:schemeClr val="bg2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</a:rPr>
              <a:t>Denní potřeba tepla: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Q</a:t>
            </a:r>
            <a:r>
              <a:rPr lang="cs-CZ" altLang="cs-CZ" sz="2400" b="1" baseline="-25000">
                <a:solidFill>
                  <a:schemeClr val="bg2"/>
                </a:solidFill>
              </a:rPr>
              <a:t>d</a:t>
            </a:r>
            <a:r>
              <a:rPr lang="cs-CZ" altLang="cs-CZ" sz="2400" b="1">
                <a:solidFill>
                  <a:schemeClr val="bg2"/>
                </a:solidFill>
              </a:rPr>
              <a:t> = Q</a:t>
            </a:r>
            <a:r>
              <a:rPr lang="cs-CZ" altLang="cs-CZ" sz="2400" b="1" baseline="-25000">
                <a:solidFill>
                  <a:schemeClr val="bg2"/>
                </a:solidFill>
              </a:rPr>
              <a:t>c</a:t>
            </a:r>
            <a:r>
              <a:rPr lang="cs-CZ" altLang="cs-CZ" sz="2400" b="1">
                <a:solidFill>
                  <a:schemeClr val="bg2"/>
                </a:solidFill>
              </a:rPr>
              <a:t> * T</a:t>
            </a:r>
            <a:r>
              <a:rPr lang="cs-CZ" altLang="cs-CZ" sz="2400" b="1" baseline="-25000">
                <a:solidFill>
                  <a:schemeClr val="bg2"/>
                </a:solidFill>
              </a:rPr>
              <a:t>v</a:t>
            </a:r>
            <a:r>
              <a:rPr lang="cs-CZ" altLang="cs-CZ" sz="2400" b="1">
                <a:solidFill>
                  <a:schemeClr val="bg2"/>
                </a:solidFill>
              </a:rPr>
              <a:t> (Wh)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949700"/>
            <a:ext cx="7912100" cy="27844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5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87325"/>
            <a:ext cx="8642350" cy="577850"/>
          </a:xfrm>
          <a:noFill/>
          <a:ln/>
        </p:spPr>
        <p:txBody>
          <a:bodyPr/>
          <a:lstStyle/>
          <a:p>
            <a:r>
              <a:rPr lang="cs-CZ" altLang="cs-CZ" sz="4000" b="1" u="sng" dirty="0">
                <a:solidFill>
                  <a:schemeClr val="bg2"/>
                </a:solidFill>
                <a:effectLst/>
              </a:rPr>
              <a:t>Elektrické akumulační vytápění</a:t>
            </a:r>
            <a:r>
              <a:rPr lang="cs-CZ" altLang="cs-CZ" sz="4000" dirty="0">
                <a:solidFill>
                  <a:schemeClr val="bg2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07950" y="214313"/>
            <a:ext cx="8928100" cy="1519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 defTabSz="1222375">
              <a:tabLst>
                <a:tab pos="3143250" algn="l"/>
                <a:tab pos="3314700" algn="l"/>
                <a:tab pos="5467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3143250" algn="l"/>
                <a:tab pos="3314700" algn="l"/>
                <a:tab pos="5467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3143250" algn="l"/>
                <a:tab pos="3314700" algn="l"/>
                <a:tab pos="5467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3143250" algn="l"/>
                <a:tab pos="3314700" algn="l"/>
                <a:tab pos="5467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3143250" algn="l"/>
                <a:tab pos="3314700" algn="l"/>
                <a:tab pos="5467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314700" algn="l"/>
                <a:tab pos="5467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314700" algn="l"/>
                <a:tab pos="5467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314700" algn="l"/>
                <a:tab pos="5467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314700" algn="l"/>
                <a:tab pos="5467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Porovnání ročních nákladů na vytápění </a:t>
            </a:r>
            <a:r>
              <a:rPr lang="cs-CZ" altLang="cs-CZ" sz="1200" b="1">
                <a:solidFill>
                  <a:schemeClr val="bg2"/>
                </a:solidFill>
              </a:rPr>
              <a:t>(zdroj TZB info)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spotřeba domácnosti	18,1 MWh (65 GJ)	</a:t>
            </a:r>
            <a:r>
              <a:rPr lang="cs-CZ" altLang="cs-CZ" b="1">
                <a:solidFill>
                  <a:schemeClr val="bg2"/>
                </a:solidFill>
              </a:rPr>
              <a:t>(průměrná roční spotřeba)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dodavatelé	regionální </a:t>
            </a:r>
            <a:r>
              <a:rPr lang="cs-CZ" altLang="cs-CZ" b="1">
                <a:solidFill>
                  <a:schemeClr val="bg2"/>
                </a:solidFill>
              </a:rPr>
              <a:t>(ČEZ, Severočeská plynárenská, …) </a:t>
            </a:r>
          </a:p>
          <a:p>
            <a:r>
              <a:rPr lang="cs-CZ" altLang="cs-CZ" b="1">
                <a:solidFill>
                  <a:schemeClr val="bg2"/>
                </a:solidFill>
              </a:rPr>
              <a:t>*	podle ceníků elektrické energie a plynu k 1. 3. 2014</a:t>
            </a:r>
          </a:p>
        </p:txBody>
      </p:sp>
      <p:pic>
        <p:nvPicPr>
          <p:cNvPr id="65636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1" t="31746" r="22054" b="29863"/>
          <a:stretch>
            <a:fillRect/>
          </a:stretch>
        </p:blipFill>
        <p:spPr bwMode="auto">
          <a:xfrm>
            <a:off x="468313" y="1830388"/>
            <a:ext cx="8207375" cy="4851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3"/>
          <p:cNvCxnSpPr/>
          <p:nvPr/>
        </p:nvCxnSpPr>
        <p:spPr bwMode="auto">
          <a:xfrm flipV="1">
            <a:off x="1043608" y="1916832"/>
            <a:ext cx="6912768" cy="4608512"/>
          </a:xfrm>
          <a:prstGeom prst="line">
            <a:avLst/>
          </a:prstGeom>
          <a:noFill/>
          <a:ln w="200025" cap="flat" cmpd="sng" algn="ctr">
            <a:solidFill>
              <a:srgbClr val="FF00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ovéPole 4"/>
          <p:cNvSpPr txBox="1"/>
          <p:nvPr/>
        </p:nvSpPr>
        <p:spPr>
          <a:xfrm>
            <a:off x="251520" y="2780928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00"/>
                </a:solidFill>
              </a:rPr>
              <a:t>Ceny nejsou aktuální</a:t>
            </a:r>
            <a:endParaRPr 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79388" y="119063"/>
            <a:ext cx="8785225" cy="662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85950" indent="-1885950" algn="l" defTabSz="1214438"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>
                <a:solidFill>
                  <a:schemeClr val="bg2"/>
                </a:solidFill>
              </a:rPr>
              <a:t>Ústřední akumulační vytápění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navrhuje se pro plné vytápění po dobu T</a:t>
            </a:r>
            <a:r>
              <a:rPr lang="cs-CZ" altLang="cs-CZ" sz="2000" b="1" baseline="-25000">
                <a:solidFill>
                  <a:schemeClr val="bg2"/>
                </a:solidFill>
              </a:rPr>
              <a:t>v</a:t>
            </a:r>
            <a:r>
              <a:rPr lang="cs-CZ" altLang="cs-CZ" sz="2000" b="1">
                <a:solidFill>
                  <a:schemeClr val="bg2"/>
                </a:solidFill>
              </a:rPr>
              <a:t> = 12 hodin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zbývající provoz je buď tlumeny (temperace) nebo přerušovaný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</a:rPr>
              <a:t>Denní potřeba tepla pro teplovodní systémy:</a:t>
            </a:r>
          </a:p>
          <a:p>
            <a:pPr algn="ctr">
              <a:spcBef>
                <a:spcPct val="3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Q</a:t>
            </a:r>
            <a:r>
              <a:rPr lang="cs-CZ" altLang="cs-CZ" sz="2400" b="1" baseline="-25000">
                <a:solidFill>
                  <a:schemeClr val="bg2"/>
                </a:solidFill>
              </a:rPr>
              <a:t>d</a:t>
            </a:r>
            <a:r>
              <a:rPr lang="cs-CZ" altLang="cs-CZ" sz="2400" b="1">
                <a:solidFill>
                  <a:schemeClr val="bg2"/>
                </a:solidFill>
              </a:rPr>
              <a:t> = Q</a:t>
            </a:r>
            <a:r>
              <a:rPr lang="cs-CZ" altLang="cs-CZ" sz="2400" b="1" baseline="-25000">
                <a:solidFill>
                  <a:schemeClr val="bg2"/>
                </a:solidFill>
              </a:rPr>
              <a:t>dd</a:t>
            </a:r>
            <a:r>
              <a:rPr lang="cs-CZ" altLang="cs-CZ" sz="2400" b="1">
                <a:solidFill>
                  <a:schemeClr val="bg2"/>
                </a:solidFill>
              </a:rPr>
              <a:t> + Q</a:t>
            </a:r>
            <a:r>
              <a:rPr lang="cs-CZ" altLang="cs-CZ" sz="2400" b="1" baseline="-25000">
                <a:solidFill>
                  <a:schemeClr val="bg2"/>
                </a:solidFill>
              </a:rPr>
              <a:t>dn</a:t>
            </a:r>
            <a:r>
              <a:rPr lang="cs-CZ" altLang="cs-CZ" sz="2400" b="1">
                <a:solidFill>
                  <a:schemeClr val="bg2"/>
                </a:solidFill>
              </a:rPr>
              <a:t> (Wh)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kde	Q</a:t>
            </a:r>
            <a:r>
              <a:rPr lang="cs-CZ" altLang="cs-CZ" sz="2000" b="1" baseline="-25000">
                <a:solidFill>
                  <a:schemeClr val="bg2"/>
                </a:solidFill>
              </a:rPr>
              <a:t>dd</a:t>
            </a:r>
            <a:r>
              <a:rPr lang="cs-CZ" altLang="cs-CZ" sz="2000" b="1">
                <a:solidFill>
                  <a:schemeClr val="bg2"/>
                </a:solidFill>
              </a:rPr>
              <a:t>	…	potřeba tepla v denní době (Wh)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	Q</a:t>
            </a:r>
            <a:r>
              <a:rPr lang="cs-CZ" altLang="cs-CZ" sz="2000" b="1" baseline="-25000">
                <a:solidFill>
                  <a:schemeClr val="bg2"/>
                </a:solidFill>
              </a:rPr>
              <a:t>dn</a:t>
            </a:r>
            <a:r>
              <a:rPr lang="cs-CZ" altLang="cs-CZ" sz="2000" b="1">
                <a:solidFill>
                  <a:schemeClr val="bg2"/>
                </a:solidFill>
              </a:rPr>
              <a:t>	…	potřeba tepla v noční době (Wh)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</a:rPr>
              <a:t>Potřeba tepla v denní době</a:t>
            </a:r>
            <a:r>
              <a:rPr lang="cs-CZ" altLang="cs-CZ" sz="2400" b="1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cs-CZ" altLang="cs-CZ" sz="2400" b="1">
                <a:solidFill>
                  <a:schemeClr val="bg2"/>
                </a:solidFill>
              </a:rPr>
              <a:t>Q</a:t>
            </a:r>
            <a:r>
              <a:rPr lang="cs-CZ" altLang="cs-CZ" sz="2400" b="1" baseline="-25000">
                <a:solidFill>
                  <a:schemeClr val="bg2"/>
                </a:solidFill>
              </a:rPr>
              <a:t>dd</a:t>
            </a:r>
            <a:r>
              <a:rPr lang="cs-CZ" altLang="cs-CZ" sz="2400" b="1">
                <a:solidFill>
                  <a:schemeClr val="bg2"/>
                </a:solidFill>
              </a:rPr>
              <a:t> = (Q</a:t>
            </a:r>
            <a:r>
              <a:rPr lang="cs-CZ" altLang="cs-CZ" sz="2400" b="1" baseline="-25000">
                <a:solidFill>
                  <a:schemeClr val="bg2"/>
                </a:solidFill>
              </a:rPr>
              <a:t>c</a:t>
            </a:r>
            <a:r>
              <a:rPr lang="cs-CZ" altLang="cs-CZ" sz="2400" b="1">
                <a:solidFill>
                  <a:schemeClr val="bg2"/>
                </a:solidFill>
              </a:rPr>
              <a:t> * (T</a:t>
            </a:r>
            <a:r>
              <a:rPr lang="cs-CZ" altLang="cs-CZ" sz="2400" b="1" baseline="-25000">
                <a:solidFill>
                  <a:schemeClr val="bg2"/>
                </a:solidFill>
              </a:rPr>
              <a:t>vd</a:t>
            </a:r>
            <a:r>
              <a:rPr lang="cs-CZ" altLang="cs-CZ" sz="2400" b="1">
                <a:solidFill>
                  <a:schemeClr val="bg2"/>
                </a:solidFill>
              </a:rPr>
              <a:t> + T</a:t>
            </a:r>
            <a:r>
              <a:rPr lang="cs-CZ" altLang="cs-CZ" sz="2400" b="1" baseline="-25000">
                <a:solidFill>
                  <a:schemeClr val="bg2"/>
                </a:solidFill>
              </a:rPr>
              <a:t>td</a:t>
            </a:r>
            <a:r>
              <a:rPr lang="cs-CZ" altLang="cs-CZ" sz="2400" b="1">
                <a:solidFill>
                  <a:schemeClr val="bg2"/>
                </a:solidFill>
              </a:rPr>
              <a:t>*f))/</a:t>
            </a: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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</a:rPr>
              <a:t>Potřeba tepla v noční době</a:t>
            </a:r>
            <a:r>
              <a:rPr lang="cs-CZ" altLang="cs-CZ" sz="2400" b="1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cs-CZ" altLang="cs-CZ" sz="2400" b="1">
                <a:solidFill>
                  <a:schemeClr val="bg2"/>
                </a:solidFill>
              </a:rPr>
              <a:t>Q</a:t>
            </a:r>
            <a:r>
              <a:rPr lang="cs-CZ" altLang="cs-CZ" sz="2400" b="1" baseline="-25000">
                <a:solidFill>
                  <a:schemeClr val="bg2"/>
                </a:solidFill>
              </a:rPr>
              <a:t>dn</a:t>
            </a:r>
            <a:r>
              <a:rPr lang="cs-CZ" altLang="cs-CZ" sz="2400" b="1">
                <a:solidFill>
                  <a:schemeClr val="bg2"/>
                </a:solidFill>
              </a:rPr>
              <a:t> = (Q</a:t>
            </a:r>
            <a:r>
              <a:rPr lang="cs-CZ" altLang="cs-CZ" sz="2400" b="1" baseline="-25000">
                <a:solidFill>
                  <a:schemeClr val="bg2"/>
                </a:solidFill>
              </a:rPr>
              <a:t>c</a:t>
            </a:r>
            <a:r>
              <a:rPr lang="cs-CZ" altLang="cs-CZ" sz="2400" b="1">
                <a:solidFill>
                  <a:schemeClr val="bg2"/>
                </a:solidFill>
              </a:rPr>
              <a:t> * (T</a:t>
            </a:r>
            <a:r>
              <a:rPr lang="cs-CZ" altLang="cs-CZ" sz="2400" b="1" baseline="-25000">
                <a:solidFill>
                  <a:schemeClr val="bg2"/>
                </a:solidFill>
              </a:rPr>
              <a:t>vn</a:t>
            </a:r>
            <a:r>
              <a:rPr lang="cs-CZ" altLang="cs-CZ" sz="2400" b="1">
                <a:solidFill>
                  <a:schemeClr val="bg2"/>
                </a:solidFill>
              </a:rPr>
              <a:t> + T</a:t>
            </a:r>
            <a:r>
              <a:rPr lang="cs-CZ" altLang="cs-CZ" sz="2400" b="1" baseline="-25000">
                <a:solidFill>
                  <a:schemeClr val="bg2"/>
                </a:solidFill>
              </a:rPr>
              <a:t>tn</a:t>
            </a:r>
            <a:r>
              <a:rPr lang="cs-CZ" altLang="cs-CZ" sz="2400" b="1">
                <a:solidFill>
                  <a:schemeClr val="bg2"/>
                </a:solidFill>
              </a:rPr>
              <a:t>*f))/</a:t>
            </a: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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kde	T</a:t>
            </a:r>
            <a:r>
              <a:rPr lang="cs-CZ" altLang="cs-CZ" sz="2000" b="1" baseline="-25000">
                <a:solidFill>
                  <a:schemeClr val="bg2"/>
                </a:solidFill>
              </a:rPr>
              <a:t>vd</a:t>
            </a:r>
            <a:r>
              <a:rPr lang="cs-CZ" altLang="cs-CZ" sz="2000" b="1">
                <a:solidFill>
                  <a:schemeClr val="bg2"/>
                </a:solidFill>
              </a:rPr>
              <a:t> (T</a:t>
            </a:r>
            <a:r>
              <a:rPr lang="cs-CZ" altLang="cs-CZ" sz="2000" b="1" baseline="-25000">
                <a:solidFill>
                  <a:schemeClr val="bg2"/>
                </a:solidFill>
              </a:rPr>
              <a:t>vn</a:t>
            </a:r>
            <a:r>
              <a:rPr lang="cs-CZ" altLang="cs-CZ" sz="2000" b="1">
                <a:solidFill>
                  <a:schemeClr val="bg2"/>
                </a:solidFill>
              </a:rPr>
              <a:t>)	…	požadovaná doba vytápění na plnou teplotu v denní (noční) době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	T</a:t>
            </a:r>
            <a:r>
              <a:rPr lang="cs-CZ" altLang="cs-CZ" sz="2000" b="1" baseline="-25000">
                <a:solidFill>
                  <a:schemeClr val="bg2"/>
                </a:solidFill>
              </a:rPr>
              <a:t>td</a:t>
            </a:r>
            <a:r>
              <a:rPr lang="cs-CZ" altLang="cs-CZ" sz="2000" b="1">
                <a:solidFill>
                  <a:schemeClr val="bg2"/>
                </a:solidFill>
              </a:rPr>
              <a:t> (T</a:t>
            </a:r>
            <a:r>
              <a:rPr lang="cs-CZ" altLang="cs-CZ" sz="2000" b="1" baseline="-25000">
                <a:solidFill>
                  <a:schemeClr val="bg2"/>
                </a:solidFill>
              </a:rPr>
              <a:t>tn</a:t>
            </a:r>
            <a:r>
              <a:rPr lang="cs-CZ" altLang="cs-CZ" sz="2000" b="1">
                <a:solidFill>
                  <a:schemeClr val="bg2"/>
                </a:solidFill>
              </a:rPr>
              <a:t>)	…	požadovaná doba tlumeného vytápění v denní (noční) době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	f	…	koeficient vlivu stavební konstrukce, lehká 0,3 – těžká 0,5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	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	…	účinnost otopného zařízení,  = 0,95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0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0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0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01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01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79388" y="1125538"/>
            <a:ext cx="8785225" cy="1658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85950" indent="-1885950" algn="l" defTabSz="1214438"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628650" algn="l"/>
                <a:tab pos="1257300" algn="l"/>
                <a:tab pos="1611313" algn="l"/>
                <a:tab pos="6275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>
                <a:solidFill>
                  <a:schemeClr val="bg2"/>
                </a:solidFill>
              </a:rPr>
              <a:t>Výpočet potřebného příkonu </a:t>
            </a:r>
          </a:p>
          <a:p>
            <a:pPr algn="ctr">
              <a:spcBef>
                <a:spcPct val="3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P</a:t>
            </a:r>
            <a:r>
              <a:rPr lang="cs-CZ" altLang="cs-CZ" sz="2400" b="1" baseline="-25000">
                <a:solidFill>
                  <a:schemeClr val="bg2"/>
                </a:solidFill>
              </a:rPr>
              <a:t>a</a:t>
            </a:r>
            <a:r>
              <a:rPr lang="cs-CZ" altLang="cs-CZ" sz="2400" b="1">
                <a:solidFill>
                  <a:schemeClr val="bg2"/>
                </a:solidFill>
              </a:rPr>
              <a:t> = (Q</a:t>
            </a:r>
            <a:r>
              <a:rPr lang="cs-CZ" altLang="cs-CZ" sz="2400" b="1" baseline="-25000">
                <a:solidFill>
                  <a:schemeClr val="bg2"/>
                </a:solidFill>
              </a:rPr>
              <a:t>d</a:t>
            </a:r>
            <a:r>
              <a:rPr lang="cs-CZ" altLang="cs-CZ" sz="2400" b="1">
                <a:solidFill>
                  <a:schemeClr val="bg2"/>
                </a:solidFill>
              </a:rPr>
              <a:t>/ T</a:t>
            </a:r>
            <a:r>
              <a:rPr lang="cs-CZ" altLang="cs-CZ" sz="2400" b="1" baseline="-25000">
                <a:solidFill>
                  <a:schemeClr val="bg2"/>
                </a:solidFill>
              </a:rPr>
              <a:t>n</a:t>
            </a:r>
            <a:r>
              <a:rPr lang="cs-CZ" altLang="cs-CZ" sz="2400" b="1">
                <a:solidFill>
                  <a:schemeClr val="bg2"/>
                </a:solidFill>
              </a:rPr>
              <a:t>) * 10</a:t>
            </a:r>
            <a:r>
              <a:rPr lang="cs-CZ" altLang="cs-CZ" sz="2400" b="1" baseline="30000">
                <a:solidFill>
                  <a:schemeClr val="bg2"/>
                </a:solidFill>
              </a:rPr>
              <a:t>3</a:t>
            </a:r>
            <a:r>
              <a:rPr lang="cs-CZ" altLang="cs-CZ" sz="2400" b="1" baseline="-25000">
                <a:solidFill>
                  <a:schemeClr val="bg2"/>
                </a:solidFill>
              </a:rPr>
              <a:t> </a:t>
            </a:r>
            <a:r>
              <a:rPr lang="cs-CZ" altLang="cs-CZ" sz="2400" b="1">
                <a:solidFill>
                  <a:schemeClr val="bg2"/>
                </a:solidFill>
              </a:rPr>
              <a:t> (kW)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kde	Q</a:t>
            </a:r>
            <a:r>
              <a:rPr lang="cs-CZ" altLang="cs-CZ" sz="2000" b="1" baseline="-25000">
                <a:solidFill>
                  <a:schemeClr val="bg2"/>
                </a:solidFill>
              </a:rPr>
              <a:t>d</a:t>
            </a:r>
            <a:r>
              <a:rPr lang="cs-CZ" altLang="cs-CZ" sz="2000" b="1">
                <a:solidFill>
                  <a:schemeClr val="bg2"/>
                </a:solidFill>
              </a:rPr>
              <a:t> 	…	celková denní potřeba tepla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	T</a:t>
            </a:r>
            <a:r>
              <a:rPr lang="cs-CZ" altLang="cs-CZ" sz="2000" b="1" baseline="-25000">
                <a:solidFill>
                  <a:schemeClr val="bg2"/>
                </a:solidFill>
              </a:rPr>
              <a:t>n</a:t>
            </a:r>
            <a:r>
              <a:rPr lang="cs-CZ" altLang="cs-CZ" sz="2000" b="1">
                <a:solidFill>
                  <a:schemeClr val="bg2"/>
                </a:solidFill>
              </a:rPr>
              <a:t>	…	doba nabíjení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87325"/>
            <a:ext cx="8497887" cy="649288"/>
          </a:xfrm>
          <a:noFill/>
          <a:ln/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</a:rPr>
              <a:t>Výpočet otopného příkonu</a:t>
            </a:r>
            <a:r>
              <a:rPr lang="cs-CZ" altLang="cs-CZ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79388" y="3603625"/>
            <a:ext cx="8785225" cy="292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 defTabSz="1214438">
              <a:tabLst>
                <a:tab pos="628650" algn="l"/>
                <a:tab pos="3051175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628650" algn="l"/>
                <a:tab pos="3051175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628650" algn="l"/>
                <a:tab pos="3051175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628650" algn="l"/>
                <a:tab pos="3051175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628650" algn="l"/>
                <a:tab pos="3051175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3051175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3051175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3051175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3051175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>
                <a:solidFill>
                  <a:schemeClr val="bg2"/>
                </a:solidFill>
              </a:rPr>
              <a:t>Smíšené (hybridní) elektrické vytápění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zahrnuje akumulační a přímotopné vytápění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akumulační vytápění	-	odběr elektrické energie 8 hodin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přímotopné vytápění 	-	při nízkých venkovních teplotách ve dne mimo špičku 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 *	hybridní vytápění umožňuje zvýšit instalovaný výkon vytápěcích zařízení (je nižší soudobost)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návrh hybridního elektrického vytápění se počítá zvlášť pro akumulační a přímotopnou část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07950" y="1268413"/>
            <a:ext cx="8928100" cy="176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</a:rPr>
              <a:t>Určete velikost tepelných ztrát vytápěné místnosti (obývací pokoj) ve 2. podlaží 3. podlažní budovy. Plocha stěn je 2 * 30m</a:t>
            </a:r>
            <a:r>
              <a:rPr lang="cs-CZ" altLang="cs-CZ" b="1" baseline="30000">
                <a:solidFill>
                  <a:schemeClr val="bg2"/>
                </a:solidFill>
              </a:rPr>
              <a:t>2</a:t>
            </a:r>
            <a:r>
              <a:rPr lang="cs-CZ" altLang="cs-CZ" b="1">
                <a:solidFill>
                  <a:schemeClr val="bg2"/>
                </a:solidFill>
              </a:rPr>
              <a:t> + 2 * 20m</a:t>
            </a:r>
            <a:r>
              <a:rPr lang="cs-CZ" altLang="cs-CZ" b="1" baseline="30000">
                <a:solidFill>
                  <a:schemeClr val="bg2"/>
                </a:solidFill>
              </a:rPr>
              <a:t>2</a:t>
            </a:r>
            <a:r>
              <a:rPr lang="cs-CZ" altLang="cs-CZ" b="1">
                <a:solidFill>
                  <a:schemeClr val="bg2"/>
                </a:solidFill>
              </a:rPr>
              <a:t>. Výpočtová venkovní teplota je -15</a:t>
            </a:r>
            <a:r>
              <a:rPr lang="cs-CZ" altLang="cs-CZ" b="1" baseline="30000">
                <a:solidFill>
                  <a:schemeClr val="bg2"/>
                </a:solidFill>
              </a:rPr>
              <a:t>0</a:t>
            </a:r>
            <a:r>
              <a:rPr lang="cs-CZ" altLang="cs-CZ" b="1">
                <a:solidFill>
                  <a:schemeClr val="bg2"/>
                </a:solidFill>
              </a:rPr>
              <a:t>C (platí pro 2 stěny). Součinitel přestupu tepla na vnitřní straně je U = 4 (W*m</a:t>
            </a:r>
            <a:r>
              <a:rPr lang="cs-CZ" altLang="cs-CZ" b="1" baseline="30000">
                <a:solidFill>
                  <a:schemeClr val="bg2"/>
                </a:solidFill>
              </a:rPr>
              <a:t>-2</a:t>
            </a:r>
            <a:r>
              <a:rPr lang="cs-CZ" altLang="cs-CZ" b="1">
                <a:solidFill>
                  <a:schemeClr val="bg2"/>
                </a:solidFill>
              </a:rPr>
              <a:t>*K</a:t>
            </a:r>
            <a:r>
              <a:rPr lang="cs-CZ" altLang="cs-CZ" b="1" baseline="30000">
                <a:solidFill>
                  <a:schemeClr val="bg2"/>
                </a:solidFill>
              </a:rPr>
              <a:t>-1</a:t>
            </a:r>
            <a:r>
              <a:rPr lang="cs-CZ" altLang="cs-CZ" b="1">
                <a:solidFill>
                  <a:schemeClr val="bg2"/>
                </a:solidFill>
              </a:rPr>
              <a:t>), na vnější straně 25 (W*m</a:t>
            </a:r>
            <a:r>
              <a:rPr lang="cs-CZ" altLang="cs-CZ" b="1" baseline="30000">
                <a:solidFill>
                  <a:schemeClr val="bg2"/>
                </a:solidFill>
              </a:rPr>
              <a:t>-2</a:t>
            </a:r>
            <a:r>
              <a:rPr lang="cs-CZ" altLang="cs-CZ" b="1">
                <a:solidFill>
                  <a:schemeClr val="bg2"/>
                </a:solidFill>
              </a:rPr>
              <a:t>*K</a:t>
            </a:r>
            <a:r>
              <a:rPr lang="cs-CZ" altLang="cs-CZ" b="1" baseline="30000">
                <a:solidFill>
                  <a:schemeClr val="bg2"/>
                </a:solidFill>
              </a:rPr>
              <a:t>-1</a:t>
            </a:r>
            <a:r>
              <a:rPr lang="cs-CZ" altLang="cs-CZ" b="1">
                <a:solidFill>
                  <a:schemeClr val="bg2"/>
                </a:solidFill>
              </a:rPr>
              <a:t>). </a:t>
            </a:r>
          </a:p>
          <a:p>
            <a:r>
              <a:rPr lang="cs-CZ" altLang="cs-CZ" b="1">
                <a:solidFill>
                  <a:schemeClr val="bg2"/>
                </a:solidFill>
              </a:rPr>
              <a:t>1)	cihlová zeď bez izolace	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</a:t>
            </a:r>
            <a:r>
              <a:rPr lang="cs-CZ" altLang="cs-CZ" b="1" baseline="-25000">
                <a:solidFill>
                  <a:schemeClr val="bg2"/>
                </a:solidFill>
                <a:sym typeface="Symbol" panose="05050102010706020507" pitchFamily="18" charset="2"/>
              </a:rPr>
              <a:t>a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 = 0,5 (W*m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)	d = 450mm</a:t>
            </a:r>
          </a:p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2)	cihlová zeď s tepelnou izolací	</a:t>
            </a:r>
            <a:r>
              <a:rPr lang="cs-CZ" altLang="cs-CZ" b="1" baseline="-25000">
                <a:solidFill>
                  <a:schemeClr val="bg2"/>
                </a:solidFill>
                <a:sym typeface="Symbol" panose="05050102010706020507" pitchFamily="18" charset="2"/>
              </a:rPr>
              <a:t>b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 = 0,05 (W*m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) 	d = 200 mm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7325"/>
            <a:ext cx="8497887" cy="793750"/>
          </a:xfrm>
          <a:noFill/>
          <a:ln/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Příklady</a:t>
            </a:r>
            <a:r>
              <a:rPr lang="cs-CZ" altLang="cs-CZ" sz="40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07950" y="3181350"/>
            <a:ext cx="6624638" cy="392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Pro výpočet uvažujeme tepelné ztráty pouze přes 2 stěny.  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07950" y="4189413"/>
            <a:ext cx="4103688" cy="392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Výpočet součinitele prostupu tepla:  </a:t>
            </a:r>
          </a:p>
        </p:txBody>
      </p:sp>
      <p:graphicFrame>
        <p:nvGraphicFramePr>
          <p:cNvPr id="94217" name="Object 9"/>
          <p:cNvGraphicFramePr>
            <a:graphicFrameLocks noChangeAspect="1"/>
          </p:cNvGraphicFramePr>
          <p:nvPr/>
        </p:nvGraphicFramePr>
        <p:xfrm>
          <a:off x="4473575" y="3860800"/>
          <a:ext cx="42291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5" name="Rovnice" r:id="rId3" imgW="2539800" imgH="622080" progId="Equation.3">
                  <p:embed/>
                </p:oleObj>
              </mc:Choice>
              <mc:Fallback>
                <p:oleObj name="Rovnice" r:id="rId3" imgW="2539800" imgH="622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3860800"/>
                        <a:ext cx="4229100" cy="10350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107950" y="3684588"/>
            <a:ext cx="3455988" cy="392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Pro obývací pokoj t</a:t>
            </a:r>
            <a:r>
              <a:rPr lang="cs-CZ" altLang="cs-CZ" b="1" baseline="-25000">
                <a:solidFill>
                  <a:schemeClr val="bg2"/>
                </a:solidFill>
                <a:sym typeface="Symbol" panose="05050102010706020507" pitchFamily="18" charset="2"/>
              </a:rPr>
              <a:t>i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 = 20 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C   </a:t>
            </a:r>
          </a:p>
        </p:txBody>
      </p:sp>
      <p:graphicFrame>
        <p:nvGraphicFramePr>
          <p:cNvPr id="94220" name="Object 12"/>
          <p:cNvGraphicFramePr>
            <a:graphicFrameLocks noChangeAspect="1"/>
          </p:cNvGraphicFramePr>
          <p:nvPr/>
        </p:nvGraphicFramePr>
        <p:xfrm>
          <a:off x="3132138" y="5157788"/>
          <a:ext cx="556101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6" name="Rovnice" r:id="rId5" imgW="3340080" imgH="622080" progId="Equation.3">
                  <p:embed/>
                </p:oleObj>
              </mc:Choice>
              <mc:Fallback>
                <p:oleObj name="Rovnice" r:id="rId5" imgW="3340080" imgH="622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157788"/>
                        <a:ext cx="5561012" cy="10350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2" grpId="0"/>
      <p:bldP spid="94213" grpId="0"/>
      <p:bldP spid="94215" grpId="0"/>
      <p:bldP spid="942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497887" cy="720725"/>
          </a:xfrm>
          <a:noFill/>
          <a:ln/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Příklady</a:t>
            </a:r>
            <a:r>
              <a:rPr lang="cs-CZ" altLang="cs-CZ" sz="40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07950" y="981075"/>
            <a:ext cx="8928100" cy="1154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</a:rPr>
              <a:t>Tepelné ztráty stěnou:</a:t>
            </a:r>
          </a:p>
          <a:p>
            <a:r>
              <a:rPr lang="cs-CZ" altLang="cs-CZ" b="1">
                <a:solidFill>
                  <a:schemeClr val="bg2"/>
                </a:solidFill>
              </a:rPr>
              <a:t>1) 	</a:t>
            </a:r>
            <a:r>
              <a:rPr lang="cs-CZ" altLang="cs-CZ" sz="2000" b="1">
                <a:solidFill>
                  <a:schemeClr val="bg2"/>
                </a:solidFill>
              </a:rPr>
              <a:t>Q</a:t>
            </a:r>
            <a:r>
              <a:rPr lang="cs-CZ" altLang="cs-CZ" sz="2000" b="1" baseline="-25000">
                <a:solidFill>
                  <a:schemeClr val="bg2"/>
                </a:solidFill>
              </a:rPr>
              <a:t>1</a:t>
            </a:r>
            <a:r>
              <a:rPr lang="cs-CZ" altLang="cs-CZ" sz="2000" b="1">
                <a:solidFill>
                  <a:schemeClr val="bg2"/>
                </a:solidFill>
              </a:rPr>
              <a:t> = U</a:t>
            </a:r>
            <a:r>
              <a:rPr lang="cs-CZ" altLang="cs-CZ" sz="2000" b="1" baseline="-25000">
                <a:solidFill>
                  <a:schemeClr val="bg2"/>
                </a:solidFill>
              </a:rPr>
              <a:t>1</a:t>
            </a:r>
            <a:r>
              <a:rPr lang="cs-CZ" altLang="cs-CZ" sz="2000" b="1">
                <a:solidFill>
                  <a:schemeClr val="bg2"/>
                </a:solidFill>
              </a:rPr>
              <a:t> * S * (t</a:t>
            </a:r>
            <a:r>
              <a:rPr lang="cs-CZ" altLang="cs-CZ" sz="2000" b="1" baseline="-25000">
                <a:solidFill>
                  <a:schemeClr val="bg2"/>
                </a:solidFill>
              </a:rPr>
              <a:t>1</a:t>
            </a:r>
            <a:r>
              <a:rPr lang="cs-CZ" altLang="cs-CZ" sz="2000" b="1">
                <a:solidFill>
                  <a:schemeClr val="bg2"/>
                </a:solidFill>
              </a:rPr>
              <a:t> – t</a:t>
            </a:r>
            <a:r>
              <a:rPr lang="cs-CZ" altLang="cs-CZ" sz="2000" b="1" baseline="-25000">
                <a:solidFill>
                  <a:schemeClr val="bg2"/>
                </a:solidFill>
              </a:rPr>
              <a:t>2</a:t>
            </a:r>
            <a:r>
              <a:rPr lang="cs-CZ" altLang="cs-CZ" sz="2000" b="1">
                <a:solidFill>
                  <a:schemeClr val="bg2"/>
                </a:solidFill>
              </a:rPr>
              <a:t>) = 0,84 * (30+20) * (20 – (-15)) = 1471,6 (W)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</a:rPr>
              <a:t>b)	</a:t>
            </a:r>
            <a:r>
              <a:rPr lang="cs-CZ" altLang="cs-CZ" sz="2000" b="1">
                <a:solidFill>
                  <a:schemeClr val="bg2"/>
                </a:solidFill>
              </a:rPr>
              <a:t>Q</a:t>
            </a:r>
            <a:r>
              <a:rPr lang="cs-CZ" altLang="cs-CZ" sz="2000" b="1" baseline="-25000">
                <a:solidFill>
                  <a:schemeClr val="bg2"/>
                </a:solidFill>
              </a:rPr>
              <a:t>2</a:t>
            </a:r>
            <a:r>
              <a:rPr lang="cs-CZ" altLang="cs-CZ" sz="2000" b="1">
                <a:solidFill>
                  <a:schemeClr val="bg2"/>
                </a:solidFill>
              </a:rPr>
              <a:t> = U</a:t>
            </a:r>
            <a:r>
              <a:rPr lang="cs-CZ" altLang="cs-CZ" sz="2000" b="1" baseline="-25000">
                <a:solidFill>
                  <a:schemeClr val="bg2"/>
                </a:solidFill>
              </a:rPr>
              <a:t>2</a:t>
            </a:r>
            <a:r>
              <a:rPr lang="cs-CZ" altLang="cs-CZ" sz="2000" b="1">
                <a:solidFill>
                  <a:schemeClr val="bg2"/>
                </a:solidFill>
              </a:rPr>
              <a:t> * S * (t</a:t>
            </a:r>
            <a:r>
              <a:rPr lang="cs-CZ" altLang="cs-CZ" sz="2000" b="1" baseline="-25000">
                <a:solidFill>
                  <a:schemeClr val="bg2"/>
                </a:solidFill>
              </a:rPr>
              <a:t>1</a:t>
            </a:r>
            <a:r>
              <a:rPr lang="cs-CZ" altLang="cs-CZ" sz="2000" b="1">
                <a:solidFill>
                  <a:schemeClr val="bg2"/>
                </a:solidFill>
              </a:rPr>
              <a:t> – t</a:t>
            </a:r>
            <a:r>
              <a:rPr lang="cs-CZ" altLang="cs-CZ" sz="2000" b="1" baseline="-25000">
                <a:solidFill>
                  <a:schemeClr val="bg2"/>
                </a:solidFill>
              </a:rPr>
              <a:t>2</a:t>
            </a:r>
            <a:r>
              <a:rPr lang="cs-CZ" altLang="cs-CZ" sz="2000" b="1">
                <a:solidFill>
                  <a:schemeClr val="bg2"/>
                </a:solidFill>
              </a:rPr>
              <a:t>) = 0,19 * (30+20) * (20 – (-15)) = 337,2 (W)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107950" y="2573338"/>
            <a:ext cx="8928100" cy="1216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354013" algn="l"/>
                <a:tab pos="2057400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354013" algn="l"/>
                <a:tab pos="2057400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354013" algn="l"/>
                <a:tab pos="2057400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354013" algn="l"/>
                <a:tab pos="2057400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354013" algn="l"/>
                <a:tab pos="2057400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057400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057400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057400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057400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</a:rPr>
              <a:t>Vypočítejte součinitel prostupu tepla u stěny s plochou 50 m</a:t>
            </a:r>
            <a:r>
              <a:rPr lang="cs-CZ" altLang="cs-CZ" b="1" baseline="30000">
                <a:solidFill>
                  <a:schemeClr val="bg2"/>
                </a:solidFill>
              </a:rPr>
              <a:t>2</a:t>
            </a:r>
            <a:r>
              <a:rPr lang="cs-CZ" altLang="cs-CZ" b="1">
                <a:solidFill>
                  <a:schemeClr val="bg2"/>
                </a:solidFill>
              </a:rPr>
              <a:t>. Stěna je tvořena:</a:t>
            </a:r>
          </a:p>
          <a:p>
            <a:r>
              <a:rPr lang="cs-CZ" altLang="cs-CZ" b="1">
                <a:solidFill>
                  <a:schemeClr val="bg2"/>
                </a:solidFill>
              </a:rPr>
              <a:t>1.	beton	tl. 30 cm	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 = 1,5 (Wm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K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  <a:r>
              <a:rPr lang="cs-CZ" altLang="cs-CZ" b="1">
                <a:solidFill>
                  <a:schemeClr val="bg2"/>
                </a:solidFill>
              </a:rPr>
              <a:t>	</a:t>
            </a:r>
          </a:p>
          <a:p>
            <a:r>
              <a:rPr lang="cs-CZ" altLang="cs-CZ" b="1">
                <a:solidFill>
                  <a:schemeClr val="bg2"/>
                </a:solidFill>
              </a:rPr>
              <a:t>2.	polystyren	tl. 10 cm	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 = 0,16 (Wm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K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Součinitel přestupu tepla uvažujte 	 = 12 (Wm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K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79388" y="4044950"/>
            <a:ext cx="2160587" cy="392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1. Pouze beton</a:t>
            </a:r>
          </a:p>
        </p:txBody>
      </p:sp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2878138" y="3965575"/>
          <a:ext cx="518953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8" name="Rovnice" r:id="rId3" imgW="2552400" imgH="622080" progId="Equation.3">
                  <p:embed/>
                </p:oleObj>
              </mc:Choice>
              <mc:Fallback>
                <p:oleObj name="Rovnice" r:id="rId3" imgW="2552400" imgH="6220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3965575"/>
                        <a:ext cx="5189537" cy="12636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179388" y="5773738"/>
            <a:ext cx="2160587" cy="392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2. Beton + izolace</a:t>
            </a:r>
          </a:p>
        </p:txBody>
      </p:sp>
      <p:graphicFrame>
        <p:nvGraphicFramePr>
          <p:cNvPr id="102413" name="Object 13"/>
          <p:cNvGraphicFramePr>
            <a:graphicFrameLocks noChangeAspect="1"/>
          </p:cNvGraphicFramePr>
          <p:nvPr/>
        </p:nvGraphicFramePr>
        <p:xfrm>
          <a:off x="2881313" y="5429250"/>
          <a:ext cx="51831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9" name="Rovnice" r:id="rId5" imgW="2755800" imgH="622080" progId="Equation.3">
                  <p:embed/>
                </p:oleObj>
              </mc:Choice>
              <mc:Fallback>
                <p:oleObj name="Rovnice" r:id="rId5" imgW="2755800" imgH="622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5429250"/>
                        <a:ext cx="5183187" cy="1168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9" grpId="0"/>
      <p:bldP spid="102410" grpId="0"/>
      <p:bldP spid="1024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07950" y="981075"/>
            <a:ext cx="8928100" cy="3998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943350" algn="l"/>
                <a:tab pos="636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700" b="1">
                <a:solidFill>
                  <a:schemeClr val="bg2"/>
                </a:solidFill>
              </a:rPr>
              <a:t>Vypočítejte příkon akumulačního vytápění (akumulační kamna s ventilátorem) obývacím pokoji (T</a:t>
            </a:r>
            <a:r>
              <a:rPr lang="cs-CZ" altLang="cs-CZ" sz="1700" b="1" baseline="-25000">
                <a:solidFill>
                  <a:schemeClr val="bg2"/>
                </a:solidFill>
              </a:rPr>
              <a:t>v</a:t>
            </a:r>
            <a:r>
              <a:rPr lang="cs-CZ" altLang="cs-CZ" sz="1700" b="1">
                <a:solidFill>
                  <a:schemeClr val="bg2"/>
                </a:solidFill>
              </a:rPr>
              <a:t> = 14 hodin, topná přestávka 6 hodin) v přízemí nepodsklepeného 2. podlažního rodinného domu. Půdorys místnosti je obdélníkový (10 x 8) m</a:t>
            </a:r>
            <a:r>
              <a:rPr lang="cs-CZ" altLang="cs-CZ" sz="1700" b="1" baseline="30000">
                <a:solidFill>
                  <a:schemeClr val="bg2"/>
                </a:solidFill>
              </a:rPr>
              <a:t>2</a:t>
            </a:r>
            <a:r>
              <a:rPr lang="cs-CZ" altLang="cs-CZ" sz="1700" b="1">
                <a:solidFill>
                  <a:schemeClr val="bg2"/>
                </a:solidFill>
              </a:rPr>
              <a:t>, Výška místnosti je 4 m. Místnost má tři výpočtové plochy (2 stěny a podlaha). V místnosti jsou 3 okna a dveře na balkon. Výpočtová venkovní teplota je (-18</a:t>
            </a:r>
            <a:r>
              <a:rPr lang="cs-CZ" altLang="cs-CZ" sz="1700" b="1" baseline="30000">
                <a:solidFill>
                  <a:schemeClr val="bg2"/>
                </a:solidFill>
              </a:rPr>
              <a:t>0</a:t>
            </a:r>
            <a:r>
              <a:rPr lang="cs-CZ" altLang="cs-CZ" sz="1700" b="1">
                <a:solidFill>
                  <a:schemeClr val="bg2"/>
                </a:solidFill>
              </a:rPr>
              <a:t>)C, vnitřní 20</a:t>
            </a:r>
            <a:r>
              <a:rPr lang="cs-CZ" altLang="cs-CZ" sz="1700" b="1" baseline="30000">
                <a:solidFill>
                  <a:schemeClr val="bg2"/>
                </a:solidFill>
              </a:rPr>
              <a:t>0</a:t>
            </a:r>
            <a:r>
              <a:rPr lang="cs-CZ" altLang="cs-CZ" sz="1700" b="1">
                <a:solidFill>
                  <a:schemeClr val="bg2"/>
                </a:solidFill>
              </a:rPr>
              <a:t>C krajina normální, budova nechráněná, řadová, orientace SZ. Intenzita výměny vzduchu n = 0,2 h</a:t>
            </a:r>
            <a:r>
              <a:rPr lang="cs-CZ" altLang="cs-CZ" sz="1700" b="1" baseline="30000">
                <a:solidFill>
                  <a:schemeClr val="bg2"/>
                </a:solidFill>
              </a:rPr>
              <a:t>-1</a:t>
            </a:r>
            <a:r>
              <a:rPr lang="cs-CZ" altLang="cs-CZ" sz="1700" b="1">
                <a:solidFill>
                  <a:schemeClr val="bg2"/>
                </a:solidFill>
              </a:rPr>
              <a:t>   </a:t>
            </a:r>
          </a:p>
          <a:p>
            <a:r>
              <a:rPr lang="cs-CZ" altLang="cs-CZ" sz="1700" b="1">
                <a:solidFill>
                  <a:schemeClr val="bg2"/>
                </a:solidFill>
              </a:rPr>
              <a:t>Podlaha: výpočtová teplota 5</a:t>
            </a:r>
            <a:r>
              <a:rPr lang="cs-CZ" altLang="cs-CZ" sz="1700" b="1" baseline="30000">
                <a:solidFill>
                  <a:schemeClr val="bg2"/>
                </a:solidFill>
              </a:rPr>
              <a:t>0</a:t>
            </a:r>
            <a:r>
              <a:rPr lang="cs-CZ" altLang="cs-CZ" sz="1700" b="1">
                <a:solidFill>
                  <a:schemeClr val="bg2"/>
                </a:solidFill>
              </a:rPr>
              <a:t>C, beton 20cm, </a:t>
            </a:r>
            <a:r>
              <a:rPr lang="cs-CZ" altLang="cs-CZ" sz="1700" b="1">
                <a:solidFill>
                  <a:schemeClr val="bg2"/>
                </a:solidFill>
                <a:sym typeface="Symbol" panose="05050102010706020507" pitchFamily="18" charset="2"/>
              </a:rPr>
              <a:t>=1,23, tepelná izolace 10cm, =0,06, nášlapná podlaha 3 cm, =0,2.</a:t>
            </a:r>
          </a:p>
          <a:p>
            <a:r>
              <a:rPr lang="cs-CZ" altLang="cs-CZ" sz="1700" b="1">
                <a:solidFill>
                  <a:schemeClr val="bg2"/>
                </a:solidFill>
                <a:sym typeface="Symbol" panose="05050102010706020507" pitchFamily="18" charset="2"/>
              </a:rPr>
              <a:t>1. stěna: vnitřní omítka 5 cm, =0,88, cihla 30 cm, =0,6, izolace 20 cm, =0,04, vnější omítka 10 cm, =0,9 </a:t>
            </a:r>
            <a:endParaRPr lang="cs-CZ" altLang="cs-CZ" sz="1700" b="1">
              <a:solidFill>
                <a:schemeClr val="bg2"/>
              </a:solidFill>
            </a:endParaRPr>
          </a:p>
          <a:p>
            <a:r>
              <a:rPr lang="cs-CZ" altLang="cs-CZ" sz="1700" b="1">
                <a:solidFill>
                  <a:schemeClr val="bg2"/>
                </a:solidFill>
                <a:sym typeface="Symbol" panose="05050102010706020507" pitchFamily="18" charset="2"/>
              </a:rPr>
              <a:t>2. stěna: vnitřní omítka 5 cm, =0,88, cihla 30 cm, =0,6, izolace 20 cm, =0,04, vnější omítka 10 cm, =0,9 </a:t>
            </a:r>
          </a:p>
          <a:p>
            <a:r>
              <a:rPr lang="cs-CZ" altLang="cs-CZ" sz="1700" b="1">
                <a:solidFill>
                  <a:schemeClr val="bg2"/>
                </a:solidFill>
                <a:sym typeface="Symbol" panose="05050102010706020507" pitchFamily="18" charset="2"/>
              </a:rPr>
              <a:t>Okna – zdvojená, plastová, plocha 1m</a:t>
            </a:r>
            <a:r>
              <a:rPr lang="cs-CZ" altLang="cs-CZ" sz="1700" b="1" baseline="30000">
                <a:solidFill>
                  <a:schemeClr val="bg2"/>
                </a:solidFill>
                <a:sym typeface="Symbol" panose="05050102010706020507" pitchFamily="18" charset="2"/>
              </a:rPr>
              <a:t>2</a:t>
            </a:r>
            <a:r>
              <a:rPr lang="cs-CZ" altLang="cs-CZ" sz="1700" b="1">
                <a:solidFill>
                  <a:schemeClr val="bg2"/>
                </a:solidFill>
                <a:sym typeface="Symbol" panose="05050102010706020507" pitchFamily="18" charset="2"/>
              </a:rPr>
              <a:t>  </a:t>
            </a:r>
            <a:endParaRPr lang="cs-CZ" altLang="cs-CZ" sz="1700" b="1">
              <a:solidFill>
                <a:schemeClr val="bg2"/>
              </a:solidFill>
            </a:endParaRPr>
          </a:p>
          <a:p>
            <a:r>
              <a:rPr lang="cs-CZ" altLang="cs-CZ" sz="1700" b="1">
                <a:solidFill>
                  <a:schemeClr val="bg2"/>
                </a:solidFill>
              </a:rPr>
              <a:t>Balkónové dveře – zdvojené, plastové, plocha 2,5 m</a:t>
            </a:r>
            <a:r>
              <a:rPr lang="cs-CZ" altLang="cs-CZ" sz="1700" b="1" baseline="30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497887" cy="793750"/>
          </a:xfrm>
          <a:noFill/>
          <a:ln/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Příklady</a:t>
            </a:r>
            <a:r>
              <a:rPr lang="cs-CZ" altLang="cs-CZ" sz="40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79388" y="5157788"/>
            <a:ext cx="8785225" cy="1490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14438">
              <a:tabLst>
                <a:tab pos="354013" algn="l"/>
                <a:tab pos="3321050" algn="l"/>
                <a:tab pos="4749800" algn="l"/>
                <a:tab pos="4935538" algn="l"/>
                <a:tab pos="6819900" algn="l"/>
                <a:tab pos="699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14438">
              <a:tabLst>
                <a:tab pos="354013" algn="l"/>
                <a:tab pos="3321050" algn="l"/>
                <a:tab pos="4749800" algn="l"/>
                <a:tab pos="4935538" algn="l"/>
                <a:tab pos="6819900" algn="l"/>
                <a:tab pos="699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14438">
              <a:tabLst>
                <a:tab pos="354013" algn="l"/>
                <a:tab pos="3321050" algn="l"/>
                <a:tab pos="4749800" algn="l"/>
                <a:tab pos="4935538" algn="l"/>
                <a:tab pos="6819900" algn="l"/>
                <a:tab pos="699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14438">
              <a:tabLst>
                <a:tab pos="354013" algn="l"/>
                <a:tab pos="3321050" algn="l"/>
                <a:tab pos="4749800" algn="l"/>
                <a:tab pos="4935538" algn="l"/>
                <a:tab pos="6819900" algn="l"/>
                <a:tab pos="699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14438">
              <a:tabLst>
                <a:tab pos="354013" algn="l"/>
                <a:tab pos="3321050" algn="l"/>
                <a:tab pos="4749800" algn="l"/>
                <a:tab pos="4935538" algn="l"/>
                <a:tab pos="6819900" algn="l"/>
                <a:tab pos="699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21050" algn="l"/>
                <a:tab pos="4749800" algn="l"/>
                <a:tab pos="4935538" algn="l"/>
                <a:tab pos="6819900" algn="l"/>
                <a:tab pos="699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21050" algn="l"/>
                <a:tab pos="4749800" algn="l"/>
                <a:tab pos="4935538" algn="l"/>
                <a:tab pos="6819900" algn="l"/>
                <a:tab pos="699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21050" algn="l"/>
                <a:tab pos="4749800" algn="l"/>
                <a:tab pos="4935538" algn="l"/>
                <a:tab pos="6819900" algn="l"/>
                <a:tab pos="699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144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21050" algn="l"/>
                <a:tab pos="4749800" algn="l"/>
                <a:tab pos="4935538" algn="l"/>
                <a:tab pos="6819900" algn="l"/>
                <a:tab pos="699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Tepelná ztráta stěn + okna		-	bez přirážky 	-	1221 W</a:t>
            </a:r>
          </a:p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			-	včetně přirážky	-	1302 W</a:t>
            </a:r>
          </a:p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Tepelná ztráta větráním a infiltrací			-	878 W</a:t>
            </a:r>
          </a:p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Celková tepelná ztráta 				-	2180 W</a:t>
            </a:r>
          </a:p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Příkon akumulačních kamen 	P = 2180*14* 0,19*10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-3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 = 5,8 kW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  <p:bldP spid="1034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5888"/>
            <a:ext cx="2808287" cy="814387"/>
          </a:xfrm>
          <a:noFill/>
        </p:spPr>
        <p:txBody>
          <a:bodyPr lIns="36000" tIns="36000" rIns="36000">
            <a:spAutoFit/>
          </a:bodyPr>
          <a:lstStyle/>
          <a:p>
            <a:r>
              <a:rPr lang="cs-CZ" altLang="cs-CZ" sz="4000" b="1" u="sng">
                <a:solidFill>
                  <a:schemeClr val="bg2"/>
                </a:solidFill>
                <a:latin typeface="Comic Sans MS" panose="030F0702030302020204" pitchFamily="66" charset="0"/>
              </a:rPr>
              <a:t>Zdroj:</a:t>
            </a:r>
            <a:r>
              <a:rPr lang="cs-CZ" altLang="cs-CZ" sz="4800" b="1" u="sng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640763" cy="2225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Zdeněk Hradílek a spol.	Elektrotepelná zařízení 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Vladimír Král	Elektrotepelná technika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Josef Rada	Elektrotepelná technika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V. Jelínek	Technická zařízení budov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K. Brož	Vytápění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EkoWATT	Tepelné ztráty budov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Jiří Bašta a spo. 	Vytápěný prostor a varianty návrhu (TZB)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6375400"/>
            <a:ext cx="446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Materiál je určen pouze pro studijní účely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bg2"/>
                </a:solidFill>
                <a:effectLst/>
              </a:rPr>
              <a:t>Tepelná pohoda 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8928100" cy="1366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811213" indent="-81121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chemeClr val="bg2"/>
                </a:solidFill>
              </a:rPr>
              <a:t>Hlavní úkol vytápění</a:t>
            </a:r>
            <a:r>
              <a:rPr lang="cs-CZ" altLang="cs-CZ" sz="2000" b="1">
                <a:solidFill>
                  <a:schemeClr val="bg2"/>
                </a:solidFill>
              </a:rPr>
              <a:t> je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zajistit v uzavřených místnostech příznivé tepelné poměry v chladném venkovním období, kdy je venkovní teplota nižší než požadovaná teplota v místnosti 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200" b="1" u="sng">
                <a:solidFill>
                  <a:schemeClr val="bg2"/>
                </a:solidFill>
                <a:sym typeface="Symbol" panose="05050102010706020507" pitchFamily="18" charset="2"/>
              </a:rPr>
              <a:t>vytvoření tepelné pohody</a:t>
            </a:r>
            <a:r>
              <a:rPr lang="cs-CZ" altLang="cs-CZ" sz="2000" b="1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07950" y="2636838"/>
            <a:ext cx="8928100" cy="3403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	</a:t>
            </a:r>
            <a:r>
              <a:rPr lang="cs-CZ" altLang="cs-CZ" sz="2000" b="1" u="sng">
                <a:solidFill>
                  <a:schemeClr val="bg2"/>
                </a:solidFill>
              </a:rPr>
              <a:t>Tepelná pohoda je stav rovnováhy mezi jedincem a interiérem bez zatěžování termoregulačního systému člověka. </a:t>
            </a:r>
          </a:p>
          <a:p>
            <a:r>
              <a:rPr lang="cs-CZ" altLang="cs-CZ" sz="1900" b="1">
                <a:solidFill>
                  <a:schemeClr val="bg2"/>
                </a:solidFill>
              </a:rPr>
              <a:t>*	takové tepelné poměry, aby se člověk cítil příjemně</a:t>
            </a:r>
          </a:p>
          <a:p>
            <a:r>
              <a:rPr lang="cs-CZ" altLang="cs-CZ" sz="1900" b="1">
                <a:solidFill>
                  <a:schemeClr val="bg2"/>
                </a:solidFill>
              </a:rPr>
              <a:t>*	je ovlivněna věkem, pracovní činností a zdravotním stavem člověka</a:t>
            </a:r>
          </a:p>
          <a:p>
            <a:r>
              <a:rPr lang="cs-CZ" altLang="cs-CZ" sz="1900" b="1">
                <a:solidFill>
                  <a:schemeClr val="bg2"/>
                </a:solidFill>
              </a:rPr>
              <a:t>*	je dána rovnováhou tepelného režimu člověka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>
                <a:solidFill>
                  <a:schemeClr val="bg2"/>
                </a:solidFill>
              </a:rPr>
              <a:t>Tepelná pohoda může být různá i při stejné teplotě a stavu člověka</a:t>
            </a:r>
            <a:r>
              <a:rPr lang="cs-CZ" altLang="cs-CZ" sz="2000" b="1">
                <a:solidFill>
                  <a:schemeClr val="bg2"/>
                </a:solidFill>
              </a:rPr>
              <a:t>:</a:t>
            </a:r>
          </a:p>
          <a:p>
            <a:r>
              <a:rPr lang="cs-CZ" altLang="cs-CZ" sz="1900" b="1">
                <a:solidFill>
                  <a:schemeClr val="bg2"/>
                </a:solidFill>
              </a:rPr>
              <a:t>-	poměrem teplých a studených stěny (včetně stropu a podlahy)</a:t>
            </a:r>
          </a:p>
          <a:p>
            <a:r>
              <a:rPr lang="cs-CZ" altLang="cs-CZ" sz="1900" b="1">
                <a:solidFill>
                  <a:schemeClr val="bg2"/>
                </a:solidFill>
              </a:rPr>
              <a:t>-	rozložením teploty ve vertikálním směru</a:t>
            </a:r>
          </a:p>
          <a:p>
            <a:r>
              <a:rPr lang="cs-CZ" altLang="cs-CZ" sz="1900" b="1">
                <a:solidFill>
                  <a:schemeClr val="bg2"/>
                </a:solidFill>
              </a:rPr>
              <a:t>-	vzdušným prouděním v místnosti (okna, nedostatečná izolace)</a:t>
            </a:r>
          </a:p>
          <a:p>
            <a:r>
              <a:rPr lang="cs-CZ" altLang="cs-CZ" sz="1900" b="1">
                <a:solidFill>
                  <a:schemeClr val="bg2"/>
                </a:solidFill>
              </a:rPr>
              <a:t>-	relativní vlhkost v místnosti (optimální stav 35 – 50%) </a:t>
            </a:r>
          </a:p>
          <a:p>
            <a:r>
              <a:rPr lang="cs-CZ" altLang="cs-CZ" sz="1900" b="1">
                <a:solidFill>
                  <a:schemeClr val="bg2"/>
                </a:solidFill>
              </a:rPr>
              <a:t>-	větrání, výměna vzduchu</a:t>
            </a:r>
          </a:p>
        </p:txBody>
      </p:sp>
      <p:pic>
        <p:nvPicPr>
          <p:cNvPr id="66578" name="Picture 18" descr="MC90029595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38775"/>
            <a:ext cx="1727200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6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6551612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</a:rPr>
              <a:t>Tepelná pohoda 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8928100" cy="148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Každý člověk produkuje „tělesné“ teplo	-	metabolické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ve svalech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Objektivní tepelná pohoda je dána rovnováhou mezi vývinem a výdajem tepla v organismu.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804025" y="2541588"/>
            <a:ext cx="2160588" cy="103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Vývin metabolického tepla u člověka 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4284663" y="3781425"/>
            <a:ext cx="4679950" cy="1062038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Starší lidé a ženy potřebují k tepelné pohodě vyšší teplotu než děti. </a:t>
            </a:r>
          </a:p>
          <a:p>
            <a:r>
              <a:rPr lang="cs-CZ" altLang="cs-CZ" sz="2200" b="1" u="sng">
                <a:solidFill>
                  <a:schemeClr val="bg2"/>
                </a:solidFill>
              </a:rPr>
              <a:t>Na to je třeba brát ohled.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5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5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90" grpId="0"/>
      <p:bldP spid="6759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7324"/>
            <a:ext cx="8641085" cy="1523207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bg2"/>
                </a:solidFill>
              </a:rPr>
              <a:t>Účinná teplota okolních </a:t>
            </a:r>
            <a:r>
              <a:rPr lang="cs-CZ" altLang="cs-CZ" sz="4000" b="1" u="sng" dirty="0" smtClean="0">
                <a:solidFill>
                  <a:schemeClr val="bg2"/>
                </a:solidFill>
              </a:rPr>
              <a:t>ploch (střední radiační teplota) </a:t>
            </a:r>
            <a:r>
              <a:rPr lang="cs-CZ" altLang="cs-CZ" sz="4000" b="1" u="sng" dirty="0">
                <a:solidFill>
                  <a:schemeClr val="bg2"/>
                </a:solidFill>
              </a:rPr>
              <a:t>- </a:t>
            </a:r>
            <a:r>
              <a:rPr lang="cs-CZ" altLang="cs-CZ" sz="4000" b="1" u="sng" dirty="0" err="1">
                <a:solidFill>
                  <a:schemeClr val="bg2"/>
                </a:solidFill>
              </a:rPr>
              <a:t>t</a:t>
            </a:r>
            <a:r>
              <a:rPr lang="cs-CZ" altLang="cs-CZ" sz="4000" b="1" u="sng" baseline="-25000" dirty="0" err="1">
                <a:solidFill>
                  <a:schemeClr val="bg2"/>
                </a:solidFill>
              </a:rPr>
              <a:t>p</a:t>
            </a:r>
            <a:r>
              <a:rPr lang="cs-CZ" altLang="cs-CZ" sz="4000" b="1" u="sng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79512" y="2060848"/>
            <a:ext cx="8713788" cy="17383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</a:rPr>
              <a:t>Uvádí se k posouzení sálavého účinku okolních ploch.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 dirty="0">
                <a:solidFill>
                  <a:schemeClr val="bg2"/>
                </a:solidFill>
              </a:rPr>
              <a:t>Účinná teplota (střední radiační teplota)</a:t>
            </a:r>
            <a:r>
              <a:rPr lang="cs-CZ" altLang="cs-CZ" sz="2000" b="1" dirty="0">
                <a:solidFill>
                  <a:schemeClr val="bg2"/>
                </a:solidFill>
              </a:rPr>
              <a:t>  je definována jako společná teplota všech okolních ploch, při níž by celkový tepelný tok sáláním mezi povrchem těla a okolními plochami byl stejný jako ve skutečnosti (výměna tepla sáláním mezi osobou a stěnou je nulový).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79512" y="4161995"/>
            <a:ext cx="7127875" cy="178728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 algn="l" defTabSz="881063"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81063"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81063"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81063"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81063"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81063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81063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81063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81063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chemeClr val="bg2"/>
                </a:solidFill>
              </a:rPr>
              <a:t>Účinná teplota: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příliš malá		(nevytopené chaty)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příliš velká	(sálavé panely, podlahové vytápění)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rozdíl teplot mezi vnitřní teplotou a účinnou teplotou okolních ploch by měl být co nejmenší.</a:t>
            </a:r>
            <a:endParaRPr lang="cs-CZ" altLang="cs-CZ" sz="2000" b="1" dirty="0"/>
          </a:p>
        </p:txBody>
      </p:sp>
      <p:pic>
        <p:nvPicPr>
          <p:cNvPr id="71699" name="Picture 19" descr="MC90035154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81525"/>
            <a:ext cx="2114550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</a:rPr>
              <a:t>Teplota vzduchu v místnosti - t</a:t>
            </a:r>
            <a:r>
              <a:rPr lang="cs-CZ" altLang="cs-CZ" sz="4000" b="1" u="sng" baseline="-25000">
                <a:solidFill>
                  <a:schemeClr val="bg2"/>
                </a:solidFill>
              </a:rPr>
              <a:t>v</a:t>
            </a:r>
            <a:r>
              <a:rPr lang="cs-CZ" altLang="cs-CZ" sz="4000" b="1" u="sng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569325" cy="1079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100" b="1">
                <a:solidFill>
                  <a:schemeClr val="bg2"/>
                </a:solidFill>
              </a:rPr>
              <a:t>Teplota vzduchu v místnosti se dá považovat za jedno z hlavních kritérií tepelné pohody (za předpokladu minimálního proudění a přibližně stejné teploty stěn a teploty v místnosti).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23850" y="2205038"/>
            <a:ext cx="8569325" cy="295275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Je teplota vzduchu v místnosti ve vertikálním rozložení konstantní ?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chemeClr val="bg2"/>
                </a:solidFill>
              </a:rPr>
              <a:t>Není, čím je dán vertikální průběh (rozložení) tepla ?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nestejnoměrným přívodem tepla 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nestejnoměrným ochlazováním stěn, podlah a stropů.   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chemeClr val="bg2"/>
                </a:solidFill>
              </a:rPr>
              <a:t>Jaké úrovně jsou pro pocit tepelné pohody nejdůležitější ?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teplota dolní vrstvy (10 cm nad podlahou)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teplota vzduchu v úrovni hlavy (zhruba 170 cm nad podlahou)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rozdíl těchto dvou teplot 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23850" y="5300663"/>
            <a:ext cx="8569325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108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Při lehké práci je 100% výkon při zhruba 22</a:t>
            </a:r>
            <a:r>
              <a:rPr lang="cs-CZ" altLang="cs-CZ" sz="2000" b="1" baseline="30000">
                <a:solidFill>
                  <a:schemeClr val="bg2"/>
                </a:solidFill>
              </a:rPr>
              <a:t>0</a:t>
            </a:r>
            <a:r>
              <a:rPr lang="cs-CZ" altLang="cs-CZ" sz="2000" b="1">
                <a:solidFill>
                  <a:schemeClr val="bg2"/>
                </a:solidFill>
              </a:rPr>
              <a:t>C. Při teplotě 27</a:t>
            </a:r>
            <a:r>
              <a:rPr lang="cs-CZ" altLang="cs-CZ" sz="2000" b="1" baseline="30000">
                <a:solidFill>
                  <a:schemeClr val="bg2"/>
                </a:solidFill>
              </a:rPr>
              <a:t>0</a:t>
            </a:r>
            <a:r>
              <a:rPr lang="cs-CZ" altLang="cs-CZ" sz="2000" b="1">
                <a:solidFill>
                  <a:schemeClr val="bg2"/>
                </a:solidFill>
              </a:rPr>
              <a:t>C klesá výkonnost o 25%, při teplotě 30</a:t>
            </a:r>
            <a:r>
              <a:rPr lang="cs-CZ" altLang="cs-CZ" sz="2000" b="1" baseline="30000">
                <a:solidFill>
                  <a:schemeClr val="bg2"/>
                </a:solidFill>
              </a:rPr>
              <a:t>0</a:t>
            </a:r>
            <a:r>
              <a:rPr lang="cs-CZ" altLang="cs-CZ" sz="2000" b="1">
                <a:solidFill>
                  <a:schemeClr val="bg2"/>
                </a:solidFill>
              </a:rPr>
              <a:t>C o 50% </a:t>
            </a:r>
            <a:r>
              <a:rPr lang="cs-CZ" altLang="cs-CZ" sz="1200" b="1">
                <a:solidFill>
                  <a:schemeClr val="bg2"/>
                </a:solidFill>
              </a:rPr>
              <a:t>(zahraniční zdroj)</a:t>
            </a:r>
            <a:r>
              <a:rPr lang="cs-CZ" altLang="cs-CZ" sz="2000" b="1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9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7" grpId="0"/>
      <p:bldP spid="69638" grpId="0" build="allAtOnce" animBg="1"/>
      <p:bldP spid="696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187325"/>
            <a:ext cx="5256213" cy="649288"/>
          </a:xfrm>
        </p:spPr>
        <p:txBody>
          <a:bodyPr/>
          <a:lstStyle/>
          <a:p>
            <a:r>
              <a:rPr lang="cs-CZ" altLang="cs-CZ" sz="3600" b="1" u="sng">
                <a:solidFill>
                  <a:schemeClr val="bg2"/>
                </a:solidFill>
              </a:rPr>
              <a:t>Rozložení teplot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563938" y="836613"/>
            <a:ext cx="5400675" cy="1946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chemeClr val="bg2"/>
                </a:solidFill>
              </a:rPr>
              <a:t>Ideální rozložení teplot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teplota u podlahy 	21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</a:rPr>
              <a:t>C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teplota u hlavy	19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</a:rPr>
              <a:t>C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rozdíl teplot u stojícího člověka 	2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</a:rPr>
              <a:t>C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proudění vzduchu asi 0,2 m/s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dirty="0" err="1">
                <a:solidFill>
                  <a:schemeClr val="bg2"/>
                </a:solidFill>
              </a:rPr>
              <a:t>t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v</a:t>
            </a:r>
            <a:r>
              <a:rPr lang="cs-CZ" altLang="cs-CZ" sz="2000" b="1" dirty="0">
                <a:solidFill>
                  <a:schemeClr val="bg2"/>
                </a:solidFill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 </a:t>
            </a:r>
            <a:r>
              <a:rPr lang="cs-CZ" altLang="cs-CZ" sz="2000" b="1" dirty="0" err="1">
                <a:solidFill>
                  <a:schemeClr val="bg2"/>
                </a:solidFill>
                <a:sym typeface="Symbol" panose="05050102010706020507" pitchFamily="18" charset="2"/>
              </a:rPr>
              <a:t>t</a:t>
            </a:r>
            <a:r>
              <a:rPr lang="cs-CZ" altLang="cs-CZ" sz="2000" b="1" baseline="-25000" dirty="0" err="1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2088"/>
            <a:ext cx="3276600" cy="26606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3240087" cy="26876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563938" y="2901950"/>
            <a:ext cx="5400675" cy="103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chemeClr val="bg2"/>
                </a:solidFill>
              </a:rPr>
              <a:t>Podlahové vytápění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blíží se nejvíce ideálnímu průběhu teplot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t</a:t>
            </a:r>
            <a:r>
              <a:rPr lang="cs-CZ" altLang="cs-CZ" sz="2000" b="1" baseline="-25000">
                <a:solidFill>
                  <a:schemeClr val="bg2"/>
                </a:solidFill>
              </a:rPr>
              <a:t>v</a:t>
            </a:r>
            <a:r>
              <a:rPr lang="cs-CZ" altLang="cs-CZ" sz="2000" b="1">
                <a:solidFill>
                  <a:schemeClr val="bg2"/>
                </a:solidFill>
              </a:rPr>
              <a:t> 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 t</a:t>
            </a:r>
            <a:r>
              <a:rPr lang="cs-CZ" altLang="cs-CZ" sz="2000" b="1" baseline="-25000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84213" y="5949950"/>
            <a:ext cx="4824412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9588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8975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8363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7750" algn="l" defTabSz="1222375"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49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21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93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6550" defTabSz="1222375" fontAlgn="base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chemeClr val="bg2"/>
                </a:solidFill>
              </a:rPr>
              <a:t>Konvektorové vytápění (přímotop)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t</a:t>
            </a:r>
            <a:r>
              <a:rPr lang="cs-CZ" altLang="cs-CZ" sz="2000" b="1" baseline="-25000">
                <a:solidFill>
                  <a:schemeClr val="bg2"/>
                </a:solidFill>
              </a:rPr>
              <a:t>v</a:t>
            </a:r>
            <a:r>
              <a:rPr lang="cs-CZ" altLang="cs-CZ" sz="2000" b="1">
                <a:solidFill>
                  <a:schemeClr val="bg2"/>
                </a:solidFill>
              </a:rPr>
              <a:t> </a:t>
            </a:r>
            <a:r>
              <a:rPr lang="en-US" altLang="cs-CZ" sz="2000" b="1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 t</a:t>
            </a:r>
            <a:r>
              <a:rPr lang="cs-CZ" altLang="cs-CZ" sz="2000" b="1" baseline="-25000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  <a:endParaRPr lang="cs-CZ" altLang="cs-CZ" sz="2000" b="1">
              <a:solidFill>
                <a:schemeClr val="bg2"/>
              </a:solidFill>
            </a:endParaRPr>
          </a:p>
        </p:txBody>
      </p:sp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0188"/>
            <a:ext cx="3384550" cy="2701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  <p:bldP spid="68617" grpId="0"/>
      <p:bldP spid="68619" grpId="0"/>
    </p:bldLst>
  </p:timing>
</p:sld>
</file>

<file path=ppt/theme/theme1.xml><?xml version="1.0" encoding="utf-8"?>
<a:theme xmlns:a="http://schemas.openxmlformats.org/drawingml/2006/main" name="Zeměkoule">
  <a:themeElements>
    <a:clrScheme name="Zeměkoule 10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660033"/>
      </a:hlink>
      <a:folHlink>
        <a:srgbClr val="660066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měkoule 9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6600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10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660033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4828</TotalTime>
  <Words>4294</Words>
  <Application>Microsoft Office PowerPoint</Application>
  <PresentationFormat>Předvádění na obrazovce (4:3)</PresentationFormat>
  <Paragraphs>610</Paragraphs>
  <Slides>45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Comic Sans MS</vt:lpstr>
      <vt:lpstr>Symbol</vt:lpstr>
      <vt:lpstr>Times New Roman</vt:lpstr>
      <vt:lpstr>Verdana</vt:lpstr>
      <vt:lpstr>Wingdings</vt:lpstr>
      <vt:lpstr>Zeměkoule</vt:lpstr>
      <vt:lpstr>Rovnice</vt:lpstr>
      <vt:lpstr>Tepelná technika</vt:lpstr>
      <vt:lpstr>Obecné možnosti vytápění </vt:lpstr>
      <vt:lpstr>Obecné možnosti vytápění </vt:lpstr>
      <vt:lpstr>Prezentace aplikace PowerPoint</vt:lpstr>
      <vt:lpstr>Tepelná pohoda </vt:lpstr>
      <vt:lpstr>Tepelná pohoda </vt:lpstr>
      <vt:lpstr>Účinná teplota okolních ploch (střední radiační teplota) - tp </vt:lpstr>
      <vt:lpstr>Teplota vzduchu v místnosti - tv </vt:lpstr>
      <vt:lpstr>Rozložení teplot </vt:lpstr>
      <vt:lpstr>Rozložení teplot </vt:lpstr>
      <vt:lpstr>Rozložení teplot </vt:lpstr>
      <vt:lpstr>Prezentace aplikace PowerPoint</vt:lpstr>
      <vt:lpstr>Prezentace aplikace PowerPoint</vt:lpstr>
      <vt:lpstr>Výsledná teplota prostředí v místnosti  </vt:lpstr>
      <vt:lpstr>Vlhkost v místnosti  </vt:lpstr>
      <vt:lpstr>Rosný bod a kondenzace vodní páry   zdroj: https://www.zatepleni-fasad.eu</vt:lpstr>
      <vt:lpstr>Prostup tepla stěnou </vt:lpstr>
      <vt:lpstr>Součinitel prostupu tepla – U (W*m-2*K-1)</vt:lpstr>
      <vt:lpstr>Obecné pojmy</vt:lpstr>
      <vt:lpstr>Výpočtová venkovní teplota (výběr lokalit) </vt:lpstr>
      <vt:lpstr>Prezentace aplikace PowerPoint</vt:lpstr>
      <vt:lpstr>Konstrukční řešení</vt:lpstr>
      <vt:lpstr>Obecné pojmy</vt:lpstr>
      <vt:lpstr>Praktický výpočet otopného zařízení </vt:lpstr>
      <vt:lpstr>Obecný postup výpočtu </vt:lpstr>
      <vt:lpstr>Přirážky </vt:lpstr>
      <vt:lpstr>Přirážky </vt:lpstr>
      <vt:lpstr>Tepelná ztráta větráním </vt:lpstr>
      <vt:lpstr>Násobnost výměny vzduchu </vt:lpstr>
      <vt:lpstr>Orientační tepelné ztráty na 1m3 vytápěného prostoru </vt:lpstr>
      <vt:lpstr>Praktické výpočty - obálková metoda </vt:lpstr>
      <vt:lpstr>Obálková metoda </vt:lpstr>
      <vt:lpstr>Roční spotřeba tepla</vt:lpstr>
      <vt:lpstr>Obálková metoda </vt:lpstr>
      <vt:lpstr>Radiátory – příklad plošný radiátor  </vt:lpstr>
      <vt:lpstr>Příklad plošné radiátory </vt:lpstr>
      <vt:lpstr>Výpočet otopného příkonu </vt:lpstr>
      <vt:lpstr>Výpočet otopného příkonu </vt:lpstr>
      <vt:lpstr>Elektrické akumulační vytápění </vt:lpstr>
      <vt:lpstr>Prezentace aplikace PowerPoint</vt:lpstr>
      <vt:lpstr>Výpočet otopného příkonu </vt:lpstr>
      <vt:lpstr>Příklady </vt:lpstr>
      <vt:lpstr>Příklady </vt:lpstr>
      <vt:lpstr>Příklady </vt:lpstr>
      <vt:lpstr>Zdroj: 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Světelná technika</dc:title>
  <dc:creator>pe</dc:creator>
  <cp:lastModifiedBy>Ivo Petricek</cp:lastModifiedBy>
  <cp:revision>288</cp:revision>
  <dcterms:created xsi:type="dcterms:W3CDTF">2008-08-11T06:50:55Z</dcterms:created>
  <dcterms:modified xsi:type="dcterms:W3CDTF">2023-04-18T07:41:19Z</dcterms:modified>
</cp:coreProperties>
</file>